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Font Sanchez" initials="MFS" lastIdx="1" clrIdx="0">
    <p:extLst>
      <p:ext uri="{19B8F6BF-5375-455C-9EA6-DF929625EA0E}">
        <p15:presenceInfo xmlns:p15="http://schemas.microsoft.com/office/powerpoint/2012/main" userId="S-1-5-21-2915997116-4131603029-1789207793-1005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E04"/>
    <a:srgbClr val="F8F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0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7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05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75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3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6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5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2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1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B1ED-05C6-43AD-85E9-3FF99C9F49B3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6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897924" y="2207740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ipse 4"/>
          <p:cNvSpPr/>
          <p:nvPr/>
        </p:nvSpPr>
        <p:spPr>
          <a:xfrm>
            <a:off x="864972" y="2207740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adroTexto 5"/>
          <p:cNvSpPr txBox="1"/>
          <p:nvPr/>
        </p:nvSpPr>
        <p:spPr>
          <a:xfrm rot="19017403">
            <a:off x="564551" y="1386694"/>
            <a:ext cx="1976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/>
              <a:t>Kick-off Meeting (23</a:t>
            </a:r>
            <a:r>
              <a:rPr lang="en-GB" sz="1050" b="1" baseline="30000" dirty="0" smtClean="0"/>
              <a:t>rd</a:t>
            </a:r>
            <a:r>
              <a:rPr lang="en-GB" sz="1050" b="1" dirty="0" smtClean="0"/>
              <a:t> January)</a:t>
            </a:r>
            <a:endParaRPr lang="en-GB" sz="1050" b="1" dirty="0"/>
          </a:p>
        </p:txBody>
      </p:sp>
      <p:sp>
        <p:nvSpPr>
          <p:cNvPr id="8" name="CuadroTexto 7"/>
          <p:cNvSpPr txBox="1"/>
          <p:nvPr/>
        </p:nvSpPr>
        <p:spPr>
          <a:xfrm rot="19017403">
            <a:off x="5936044" y="1384506"/>
            <a:ext cx="1983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05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991665" y="2206939"/>
            <a:ext cx="4320000" cy="11533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ipse 10"/>
          <p:cNvSpPr/>
          <p:nvPr/>
        </p:nvSpPr>
        <p:spPr>
          <a:xfrm>
            <a:off x="1934946" y="2207740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/>
          <p:cNvSpPr txBox="1"/>
          <p:nvPr/>
        </p:nvSpPr>
        <p:spPr>
          <a:xfrm rot="19017403">
            <a:off x="1574069" y="1232968"/>
            <a:ext cx="2427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(23</a:t>
            </a:r>
            <a:r>
              <a:rPr lang="en-GB" sz="1050" baseline="30000" dirty="0" smtClean="0"/>
              <a:t>rd</a:t>
            </a:r>
            <a:r>
              <a:rPr lang="en-GB" sz="1050" dirty="0" smtClean="0"/>
              <a:t> February)</a:t>
            </a:r>
            <a:endParaRPr lang="en-GB" sz="1050" dirty="0"/>
          </a:p>
        </p:txBody>
      </p:sp>
      <p:sp>
        <p:nvSpPr>
          <p:cNvPr id="7" name="Elipse 6"/>
          <p:cNvSpPr/>
          <p:nvPr/>
        </p:nvSpPr>
        <p:spPr>
          <a:xfrm>
            <a:off x="6231323" y="220693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ipse 12"/>
          <p:cNvSpPr/>
          <p:nvPr/>
        </p:nvSpPr>
        <p:spPr>
          <a:xfrm>
            <a:off x="3000571" y="2207741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/>
          <p:cNvSpPr txBox="1"/>
          <p:nvPr/>
        </p:nvSpPr>
        <p:spPr>
          <a:xfrm rot="19017403">
            <a:off x="2676384" y="1302993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(28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March)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064768" y="2207741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adroTexto 15"/>
          <p:cNvSpPr txBox="1"/>
          <p:nvPr/>
        </p:nvSpPr>
        <p:spPr>
          <a:xfrm rot="19017403">
            <a:off x="3740045" y="1336364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173458" y="220693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adroTexto 17"/>
          <p:cNvSpPr txBox="1"/>
          <p:nvPr/>
        </p:nvSpPr>
        <p:spPr>
          <a:xfrm rot="19017403">
            <a:off x="4866500" y="1365358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46274" y="2322269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redondeado 19"/>
          <p:cNvSpPr/>
          <p:nvPr/>
        </p:nvSpPr>
        <p:spPr>
          <a:xfrm>
            <a:off x="956535" y="3640301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/>
          <p:cNvSpPr/>
          <p:nvPr/>
        </p:nvSpPr>
        <p:spPr>
          <a:xfrm>
            <a:off x="923583" y="3640301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adroTexto 21"/>
          <p:cNvSpPr txBox="1"/>
          <p:nvPr/>
        </p:nvSpPr>
        <p:spPr>
          <a:xfrm rot="2817403">
            <a:off x="567466" y="4410379"/>
            <a:ext cx="1976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/>
              <a:t>Kick-off Meeting (23</a:t>
            </a:r>
            <a:r>
              <a:rPr lang="en-GB" sz="1050" b="1" baseline="30000" dirty="0" smtClean="0"/>
              <a:t>rd</a:t>
            </a:r>
            <a:r>
              <a:rPr lang="en-GB" sz="1050" b="1" dirty="0" smtClean="0"/>
              <a:t> January)</a:t>
            </a:r>
            <a:endParaRPr lang="en-GB" sz="1050" b="1" dirty="0"/>
          </a:p>
        </p:txBody>
      </p:sp>
      <p:sp>
        <p:nvSpPr>
          <p:cNvPr id="23" name="CuadroTexto 22"/>
          <p:cNvSpPr txBox="1"/>
          <p:nvPr/>
        </p:nvSpPr>
        <p:spPr>
          <a:xfrm rot="2817403">
            <a:off x="5938959" y="4412722"/>
            <a:ext cx="1983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05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3119223" y="3639500"/>
            <a:ext cx="3204000" cy="11533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ipse 24"/>
          <p:cNvSpPr/>
          <p:nvPr/>
        </p:nvSpPr>
        <p:spPr>
          <a:xfrm>
            <a:off x="1993557" y="3640301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uadroTexto 25"/>
          <p:cNvSpPr txBox="1"/>
          <p:nvPr/>
        </p:nvSpPr>
        <p:spPr>
          <a:xfrm rot="2817403">
            <a:off x="1576984" y="4574980"/>
            <a:ext cx="2427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(23</a:t>
            </a:r>
            <a:r>
              <a:rPr lang="en-GB" sz="1050" baseline="30000" dirty="0" smtClean="0"/>
              <a:t>rd</a:t>
            </a:r>
            <a:r>
              <a:rPr lang="en-GB" sz="1050" dirty="0" smtClean="0"/>
              <a:t> February)</a:t>
            </a:r>
            <a:endParaRPr lang="en-GB" sz="1050" dirty="0"/>
          </a:p>
        </p:txBody>
      </p:sp>
      <p:sp>
        <p:nvSpPr>
          <p:cNvPr id="27" name="Elipse 26"/>
          <p:cNvSpPr/>
          <p:nvPr/>
        </p:nvSpPr>
        <p:spPr>
          <a:xfrm>
            <a:off x="6289934" y="3639500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/>
          <p:cNvSpPr/>
          <p:nvPr/>
        </p:nvSpPr>
        <p:spPr>
          <a:xfrm>
            <a:off x="3059182" y="3640302"/>
            <a:ext cx="115330" cy="115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uadroTexto 28"/>
          <p:cNvSpPr txBox="1"/>
          <p:nvPr/>
        </p:nvSpPr>
        <p:spPr>
          <a:xfrm rot="2817403">
            <a:off x="2679299" y="4500001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(28</a:t>
            </a:r>
            <a:r>
              <a:rPr lang="en-GB" sz="1050" baseline="30000" dirty="0" smtClean="0"/>
              <a:t>th</a:t>
            </a:r>
            <a:r>
              <a:rPr lang="en-GB" sz="1050" dirty="0" smtClean="0"/>
              <a:t> March)</a:t>
            </a:r>
            <a:endParaRPr lang="en-GB" sz="1050" dirty="0"/>
          </a:p>
        </p:txBody>
      </p:sp>
      <p:sp>
        <p:nvSpPr>
          <p:cNvPr id="30" name="Elipse 29"/>
          <p:cNvSpPr/>
          <p:nvPr/>
        </p:nvSpPr>
        <p:spPr>
          <a:xfrm>
            <a:off x="4123379" y="3640302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uadroTexto 30"/>
          <p:cNvSpPr txBox="1"/>
          <p:nvPr/>
        </p:nvSpPr>
        <p:spPr>
          <a:xfrm rot="2817403">
            <a:off x="3742960" y="4464269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5232069" y="3639500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uadroTexto 32"/>
          <p:cNvSpPr txBox="1"/>
          <p:nvPr/>
        </p:nvSpPr>
        <p:spPr>
          <a:xfrm rot="2817403">
            <a:off x="4869415" y="4433224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968904" y="3381115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39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/>
          <p:cNvSpPr txBox="1"/>
          <p:nvPr/>
        </p:nvSpPr>
        <p:spPr>
          <a:xfrm>
            <a:off x="3282608" y="628882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/>
              <a:t>Kick-off Meeting (23</a:t>
            </a:r>
            <a:r>
              <a:rPr lang="en-GB" sz="1200" b="1" baseline="30000" dirty="0" smtClean="0"/>
              <a:t>rd</a:t>
            </a:r>
            <a:r>
              <a:rPr lang="en-GB" sz="1200" b="1" dirty="0" smtClean="0"/>
              <a:t> January)</a:t>
            </a:r>
            <a:endParaRPr lang="en-GB" sz="12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196751" y="5997339"/>
            <a:ext cx="2239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2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037229" y="1698856"/>
            <a:ext cx="439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/>
              <a:t>Working Group Meeting (23</a:t>
            </a:r>
            <a:r>
              <a:rPr lang="en-GB" sz="1200" baseline="30000" dirty="0" smtClean="0"/>
              <a:t>rd</a:t>
            </a:r>
            <a:r>
              <a:rPr lang="en-GB" sz="1200" dirty="0" smtClean="0"/>
              <a:t> February)</a:t>
            </a:r>
          </a:p>
          <a:p>
            <a:pPr algn="r"/>
            <a:r>
              <a:rPr lang="en-GB" sz="1200" i="1" dirty="0" smtClean="0"/>
              <a:t>Subject: Presentation of the new mission, considerations on the scope and methodology.</a:t>
            </a:r>
            <a:endParaRPr lang="en-GB" sz="1200" i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037228" y="2778415"/>
            <a:ext cx="439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(28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March)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</a:t>
            </a:r>
            <a:r>
              <a:rPr lang="en-GB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PoC</a:t>
            </a:r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validation of the approach, the use case and the expected results.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037228" y="3857974"/>
            <a:ext cx="439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Revision of the ontology, conceptual model and design considerations.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037228" y="4934794"/>
            <a:ext cx="439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Revision of the ontology, OWL implementation and results of the </a:t>
            </a:r>
            <a:r>
              <a:rPr lang="en-GB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PoC</a:t>
            </a:r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 rot="5400000">
            <a:off x="2839683" y="3403450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/>
          <p:cNvSpPr/>
          <p:nvPr/>
        </p:nvSpPr>
        <p:spPr>
          <a:xfrm rot="5400000">
            <a:off x="5480652" y="728163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ángulo redondeado 44"/>
          <p:cNvSpPr/>
          <p:nvPr/>
        </p:nvSpPr>
        <p:spPr>
          <a:xfrm rot="5400000">
            <a:off x="5289990" y="2063002"/>
            <a:ext cx="504000" cy="118800"/>
          </a:xfrm>
          <a:prstGeom prst="roundRect">
            <a:avLst/>
          </a:prstGeom>
          <a:gradFill flip="none" rotWithShape="1">
            <a:gsLst>
              <a:gs pos="61000">
                <a:srgbClr val="E1EA99"/>
              </a:gs>
              <a:gs pos="0">
                <a:srgbClr val="F8FECA"/>
              </a:gs>
              <a:gs pos="100000">
                <a:srgbClr val="9AAE0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ángulo redondeado 23"/>
          <p:cNvSpPr/>
          <p:nvPr/>
        </p:nvSpPr>
        <p:spPr>
          <a:xfrm rot="5400000">
            <a:off x="3651990" y="4175445"/>
            <a:ext cx="3780000" cy="11880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ipse 24"/>
          <p:cNvSpPr/>
          <p:nvPr/>
        </p:nvSpPr>
        <p:spPr>
          <a:xfrm rot="5400000">
            <a:off x="5480652" y="1798137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ipse 26"/>
          <p:cNvSpPr/>
          <p:nvPr/>
        </p:nvSpPr>
        <p:spPr>
          <a:xfrm rot="5400000">
            <a:off x="5480652" y="6094514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/>
          <p:cNvSpPr/>
          <p:nvPr/>
        </p:nvSpPr>
        <p:spPr>
          <a:xfrm rot="5400000">
            <a:off x="5480652" y="2863762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ipse 29"/>
          <p:cNvSpPr/>
          <p:nvPr/>
        </p:nvSpPr>
        <p:spPr>
          <a:xfrm rot="5400000">
            <a:off x="5480652" y="392795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ipse 31"/>
          <p:cNvSpPr/>
          <p:nvPr/>
        </p:nvSpPr>
        <p:spPr>
          <a:xfrm rot="5400000">
            <a:off x="5480652" y="503664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5565026" y="1808742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/>
          <p:cNvSpPr txBox="1"/>
          <p:nvPr/>
        </p:nvSpPr>
        <p:spPr>
          <a:xfrm>
            <a:off x="5643602" y="2055852"/>
            <a:ext cx="43985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9</a:t>
            </a:r>
            <a:r>
              <a:rPr lang="en-GB" sz="1100" baseline="30000" dirty="0" smtClean="0"/>
              <a:t>th</a:t>
            </a:r>
            <a:r>
              <a:rPr lang="en-GB" sz="1100" dirty="0" smtClean="0"/>
              <a:t> </a:t>
            </a:r>
            <a:r>
              <a:rPr lang="en-GB" sz="1100" dirty="0" smtClean="0"/>
              <a:t>March:</a:t>
            </a:r>
            <a:endParaRPr lang="en-GB" sz="1100" dirty="0" smtClean="0"/>
          </a:p>
          <a:p>
            <a:pPr lvl="1"/>
            <a:r>
              <a:rPr lang="en-GB" sz="1100" dirty="0" smtClean="0"/>
              <a:t>1. </a:t>
            </a:r>
            <a:r>
              <a:rPr lang="en-GB" sz="1100" i="1" dirty="0" smtClean="0"/>
              <a:t>Glossary </a:t>
            </a:r>
            <a:r>
              <a:rPr lang="en-GB" sz="1100" i="1" dirty="0"/>
              <a:t>a</a:t>
            </a:r>
            <a:r>
              <a:rPr lang="en-GB" sz="1100" i="1" dirty="0" smtClean="0"/>
              <a:t>cceptance by the Working Group.</a:t>
            </a:r>
          </a:p>
          <a:p>
            <a:pPr lvl="1"/>
            <a:r>
              <a:rPr lang="en-GB" sz="1100" dirty="0" smtClean="0"/>
              <a:t>2. </a:t>
            </a:r>
            <a:r>
              <a:rPr lang="en-GB" sz="1100" i="1" dirty="0"/>
              <a:t>Sample Competency Questions available for the WG.</a:t>
            </a:r>
            <a:endParaRPr lang="en-GB" sz="1100" dirty="0"/>
          </a:p>
        </p:txBody>
      </p:sp>
      <p:sp>
        <p:nvSpPr>
          <p:cNvPr id="36" name="Elipse 35"/>
          <p:cNvSpPr/>
          <p:nvPr/>
        </p:nvSpPr>
        <p:spPr>
          <a:xfrm rot="5400000">
            <a:off x="5502317" y="2326580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ipse 18"/>
          <p:cNvSpPr/>
          <p:nvPr/>
        </p:nvSpPr>
        <p:spPr>
          <a:xfrm rot="5400000">
            <a:off x="5502317" y="2325364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ipse 36"/>
          <p:cNvSpPr/>
          <p:nvPr/>
        </p:nvSpPr>
        <p:spPr>
          <a:xfrm rot="5400000">
            <a:off x="5502317" y="2698055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uadroTexto 37"/>
          <p:cNvSpPr txBox="1"/>
          <p:nvPr/>
        </p:nvSpPr>
        <p:spPr>
          <a:xfrm>
            <a:off x="5657936" y="2604570"/>
            <a:ext cx="43985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23</a:t>
            </a:r>
            <a:r>
              <a:rPr lang="en-GB" sz="1100" baseline="30000" dirty="0" smtClean="0"/>
              <a:t>rd </a:t>
            </a:r>
            <a:r>
              <a:rPr lang="en-GB" sz="1100" dirty="0" smtClean="0"/>
              <a:t>March:</a:t>
            </a:r>
            <a:endParaRPr lang="en-GB" sz="1100" dirty="0" smtClean="0"/>
          </a:p>
          <a:p>
            <a:pPr lvl="1"/>
            <a:r>
              <a:rPr lang="en-GB" sz="1100" dirty="0" smtClean="0"/>
              <a:t>1. </a:t>
            </a:r>
            <a:r>
              <a:rPr lang="en-GB" sz="1100" i="1" dirty="0" smtClean="0"/>
              <a:t>Conceptual data model available</a:t>
            </a:r>
            <a:r>
              <a:rPr lang="en-GB" sz="1100" i="1" dirty="0"/>
              <a:t> </a:t>
            </a:r>
            <a:r>
              <a:rPr lang="en-GB" sz="1100" i="1" dirty="0" smtClean="0"/>
              <a:t>for revision by WG.</a:t>
            </a:r>
          </a:p>
          <a:p>
            <a:pPr lvl="1"/>
            <a:r>
              <a:rPr lang="en-GB" sz="1100" dirty="0"/>
              <a:t>2. </a:t>
            </a:r>
            <a:r>
              <a:rPr lang="en-GB" sz="1100" i="1" dirty="0"/>
              <a:t>WG to provide competency questions</a:t>
            </a:r>
          </a:p>
        </p:txBody>
      </p:sp>
      <p:sp>
        <p:nvSpPr>
          <p:cNvPr id="40" name="Elipse 39"/>
          <p:cNvSpPr/>
          <p:nvPr/>
        </p:nvSpPr>
        <p:spPr>
          <a:xfrm rot="5400000">
            <a:off x="5502317" y="3726755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uadroTexto 40"/>
          <p:cNvSpPr txBox="1"/>
          <p:nvPr/>
        </p:nvSpPr>
        <p:spPr>
          <a:xfrm>
            <a:off x="5657936" y="3626531"/>
            <a:ext cx="38765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19</a:t>
            </a:r>
            <a:r>
              <a:rPr lang="en-GB" sz="1100" baseline="30000" dirty="0" smtClean="0"/>
              <a:t>th</a:t>
            </a:r>
            <a:r>
              <a:rPr lang="en-GB" sz="1100" dirty="0" smtClean="0"/>
              <a:t> April: </a:t>
            </a:r>
            <a:r>
              <a:rPr lang="en-GB" sz="1100" i="1" dirty="0" err="1" smtClean="0"/>
              <a:t>PoC</a:t>
            </a:r>
            <a:r>
              <a:rPr lang="en-GB" sz="1100" i="1" dirty="0" smtClean="0"/>
              <a:t> and new version of the conceptual data model available</a:t>
            </a:r>
            <a:r>
              <a:rPr lang="en-GB" sz="1100" i="1" dirty="0"/>
              <a:t> </a:t>
            </a:r>
            <a:r>
              <a:rPr lang="en-GB" sz="1100" i="1" dirty="0" smtClean="0"/>
              <a:t>for revision by WG.</a:t>
            </a:r>
            <a:endParaRPr lang="en-GB" sz="1100" i="1" dirty="0"/>
          </a:p>
        </p:txBody>
      </p:sp>
      <p:sp>
        <p:nvSpPr>
          <p:cNvPr id="42" name="Elipse 41"/>
          <p:cNvSpPr/>
          <p:nvPr/>
        </p:nvSpPr>
        <p:spPr>
          <a:xfrm rot="5400000">
            <a:off x="5502317" y="4864355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uadroTexto 42"/>
          <p:cNvSpPr txBox="1"/>
          <p:nvPr/>
        </p:nvSpPr>
        <p:spPr>
          <a:xfrm>
            <a:off x="5660208" y="4764131"/>
            <a:ext cx="387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26</a:t>
            </a:r>
            <a:r>
              <a:rPr lang="en-GB" sz="1100" baseline="30000" dirty="0" smtClean="0"/>
              <a:t>th</a:t>
            </a:r>
            <a:r>
              <a:rPr lang="en-GB" sz="1100" dirty="0" smtClean="0"/>
              <a:t> April: </a:t>
            </a:r>
            <a:r>
              <a:rPr lang="en-GB" sz="1100" dirty="0" err="1" smtClean="0"/>
              <a:t>PoC</a:t>
            </a:r>
            <a:r>
              <a:rPr lang="en-GB" sz="1100" dirty="0" smtClean="0"/>
              <a:t> Report available for revision by WG</a:t>
            </a:r>
            <a:r>
              <a:rPr lang="en-GB" sz="1100" i="1" dirty="0" smtClean="0"/>
              <a:t>.</a:t>
            </a:r>
            <a:endParaRPr lang="en-GB" sz="1100" i="1" dirty="0"/>
          </a:p>
        </p:txBody>
      </p:sp>
      <p:sp>
        <p:nvSpPr>
          <p:cNvPr id="39" name="Elipse 38"/>
          <p:cNvSpPr/>
          <p:nvPr/>
        </p:nvSpPr>
        <p:spPr>
          <a:xfrm rot="5400000">
            <a:off x="5502317" y="5892515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uadroTexto 43"/>
          <p:cNvSpPr txBox="1"/>
          <p:nvPr/>
        </p:nvSpPr>
        <p:spPr>
          <a:xfrm>
            <a:off x="5658060" y="5792291"/>
            <a:ext cx="387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18</a:t>
            </a:r>
            <a:r>
              <a:rPr lang="en-GB" sz="1100" baseline="30000" dirty="0" smtClean="0"/>
              <a:t>th</a:t>
            </a:r>
            <a:r>
              <a:rPr lang="en-GB" sz="1100" dirty="0" smtClean="0"/>
              <a:t> June: Complete release v2.0.0 available for revision by WG.</a:t>
            </a:r>
            <a:endParaRPr lang="en-GB" sz="1100" i="1" dirty="0"/>
          </a:p>
        </p:txBody>
      </p:sp>
    </p:spTree>
    <p:extLst>
      <p:ext uri="{BB962C8B-B14F-4D97-AF65-F5344CB8AC3E}">
        <p14:creationId xmlns:p14="http://schemas.microsoft.com/office/powerpoint/2010/main" val="1692582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266</Words>
  <Application>Microsoft Office PowerPoint</Application>
  <PresentationFormat>Panorámica</PresentationFormat>
  <Paragraphs>31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Font Sanchez</dc:creator>
  <cp:lastModifiedBy>Maria Font Sanchez</cp:lastModifiedBy>
  <cp:revision>33</cp:revision>
  <dcterms:created xsi:type="dcterms:W3CDTF">2018-02-16T10:28:16Z</dcterms:created>
  <dcterms:modified xsi:type="dcterms:W3CDTF">2018-03-02T09:48:45Z</dcterms:modified>
</cp:coreProperties>
</file>