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Font Sanchez" initials="MFS" lastIdx="1" clrIdx="0">
    <p:extLst>
      <p:ext uri="{19B8F6BF-5375-455C-9EA6-DF929625EA0E}">
        <p15:presenceInfo xmlns:p15="http://schemas.microsoft.com/office/powerpoint/2012/main" userId="S-1-5-21-2915997116-4131603029-1789207793-1005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ECA"/>
    <a:srgbClr val="9AA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70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27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05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75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24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63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76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45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12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11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0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B1ED-05C6-43AD-85E9-3FF99C9F49B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26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897924" y="2207740"/>
            <a:ext cx="5400000" cy="115330"/>
          </a:xfrm>
          <a:prstGeom prst="roundRect">
            <a:avLst/>
          </a:prstGeom>
          <a:solidFill>
            <a:srgbClr val="9AA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Elipse 4"/>
          <p:cNvSpPr/>
          <p:nvPr/>
        </p:nvSpPr>
        <p:spPr>
          <a:xfrm>
            <a:off x="864972" y="2207740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uadroTexto 5"/>
          <p:cNvSpPr txBox="1"/>
          <p:nvPr/>
        </p:nvSpPr>
        <p:spPr>
          <a:xfrm rot="19017403">
            <a:off x="564551" y="1386694"/>
            <a:ext cx="19768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 smtClean="0"/>
              <a:t>Kick-off Meeting (23</a:t>
            </a:r>
            <a:r>
              <a:rPr lang="en-GB" sz="1050" b="1" baseline="30000" dirty="0" smtClean="0"/>
              <a:t>rd</a:t>
            </a:r>
            <a:r>
              <a:rPr lang="en-GB" sz="1050" b="1" dirty="0" smtClean="0"/>
              <a:t> January)</a:t>
            </a:r>
            <a:endParaRPr lang="en-GB" sz="1050" b="1" dirty="0"/>
          </a:p>
        </p:txBody>
      </p:sp>
      <p:sp>
        <p:nvSpPr>
          <p:cNvPr id="8" name="CuadroTexto 7"/>
          <p:cNvSpPr txBox="1"/>
          <p:nvPr/>
        </p:nvSpPr>
        <p:spPr>
          <a:xfrm rot="19017403">
            <a:off x="5936044" y="1384506"/>
            <a:ext cx="19832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Release version 2.0.0 (25</a:t>
            </a:r>
            <a:r>
              <a:rPr lang="en-GB" sz="1050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  <a:endParaRPr lang="en-GB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1991665" y="2206939"/>
            <a:ext cx="4320000" cy="115330"/>
          </a:xfrm>
          <a:prstGeom prst="roundRect">
            <a:avLst/>
          </a:prstGeom>
          <a:solidFill>
            <a:srgbClr val="F8F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ipse 10"/>
          <p:cNvSpPr/>
          <p:nvPr/>
        </p:nvSpPr>
        <p:spPr>
          <a:xfrm>
            <a:off x="1934946" y="2207740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uadroTexto 11"/>
          <p:cNvSpPr txBox="1"/>
          <p:nvPr/>
        </p:nvSpPr>
        <p:spPr>
          <a:xfrm rot="19017403">
            <a:off x="1574069" y="1232968"/>
            <a:ext cx="24272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Working Group Meeting (23</a:t>
            </a:r>
            <a:r>
              <a:rPr lang="en-GB" sz="1050" baseline="30000" dirty="0" smtClean="0"/>
              <a:t>rd</a:t>
            </a:r>
            <a:r>
              <a:rPr lang="en-GB" sz="1050" dirty="0" smtClean="0"/>
              <a:t> February)</a:t>
            </a:r>
            <a:endParaRPr lang="en-GB" sz="1050" dirty="0"/>
          </a:p>
        </p:txBody>
      </p:sp>
      <p:sp>
        <p:nvSpPr>
          <p:cNvPr id="7" name="Elipse 6"/>
          <p:cNvSpPr/>
          <p:nvPr/>
        </p:nvSpPr>
        <p:spPr>
          <a:xfrm>
            <a:off x="6231323" y="2206939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ipse 12"/>
          <p:cNvSpPr/>
          <p:nvPr/>
        </p:nvSpPr>
        <p:spPr>
          <a:xfrm>
            <a:off x="3000571" y="2207741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uadroTexto 13"/>
          <p:cNvSpPr txBox="1"/>
          <p:nvPr/>
        </p:nvSpPr>
        <p:spPr>
          <a:xfrm rot="19017403">
            <a:off x="2676384" y="1302993"/>
            <a:ext cx="22220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(28</a:t>
            </a:r>
            <a:r>
              <a:rPr lang="en-GB" sz="10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March)</a:t>
            </a:r>
            <a:endParaRPr lang="en-GB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4064768" y="2207741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uadroTexto 15"/>
          <p:cNvSpPr txBox="1"/>
          <p:nvPr/>
        </p:nvSpPr>
        <p:spPr>
          <a:xfrm rot="19017403">
            <a:off x="3740045" y="1336364"/>
            <a:ext cx="21242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(27</a:t>
            </a:r>
            <a:r>
              <a:rPr lang="en-GB" sz="10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April)</a:t>
            </a:r>
            <a:endParaRPr lang="en-GB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5173458" y="2206939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uadroTexto 17"/>
          <p:cNvSpPr txBox="1"/>
          <p:nvPr/>
        </p:nvSpPr>
        <p:spPr>
          <a:xfrm rot="19017403">
            <a:off x="4866500" y="1365358"/>
            <a:ext cx="20393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(1</a:t>
            </a:r>
            <a:r>
              <a:rPr lang="en-GB" sz="10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  <a:endParaRPr lang="en-GB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Image result for google maps location symbo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846274" y="2322269"/>
            <a:ext cx="273358" cy="27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redondeado 19"/>
          <p:cNvSpPr/>
          <p:nvPr/>
        </p:nvSpPr>
        <p:spPr>
          <a:xfrm>
            <a:off x="956535" y="3640301"/>
            <a:ext cx="5400000" cy="115330"/>
          </a:xfrm>
          <a:prstGeom prst="roundRect">
            <a:avLst/>
          </a:prstGeom>
          <a:solidFill>
            <a:srgbClr val="9AA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ipse 20"/>
          <p:cNvSpPr/>
          <p:nvPr/>
        </p:nvSpPr>
        <p:spPr>
          <a:xfrm>
            <a:off x="923583" y="3640301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uadroTexto 21"/>
          <p:cNvSpPr txBox="1"/>
          <p:nvPr/>
        </p:nvSpPr>
        <p:spPr>
          <a:xfrm rot="2817403">
            <a:off x="567466" y="4410379"/>
            <a:ext cx="19768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 smtClean="0"/>
              <a:t>Kick-off Meeting (23</a:t>
            </a:r>
            <a:r>
              <a:rPr lang="en-GB" sz="1050" b="1" baseline="30000" dirty="0" smtClean="0"/>
              <a:t>rd</a:t>
            </a:r>
            <a:r>
              <a:rPr lang="en-GB" sz="1050" b="1" dirty="0" smtClean="0"/>
              <a:t> January)</a:t>
            </a:r>
            <a:endParaRPr lang="en-GB" sz="1050" b="1" dirty="0"/>
          </a:p>
        </p:txBody>
      </p:sp>
      <p:sp>
        <p:nvSpPr>
          <p:cNvPr id="23" name="CuadroTexto 22"/>
          <p:cNvSpPr txBox="1"/>
          <p:nvPr/>
        </p:nvSpPr>
        <p:spPr>
          <a:xfrm rot="2817403">
            <a:off x="5938959" y="4412722"/>
            <a:ext cx="19832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Release version 2.0.0 (25</a:t>
            </a:r>
            <a:r>
              <a:rPr lang="en-GB" sz="1050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  <a:endParaRPr lang="en-GB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ángulo redondeado 23"/>
          <p:cNvSpPr/>
          <p:nvPr/>
        </p:nvSpPr>
        <p:spPr>
          <a:xfrm>
            <a:off x="3119223" y="3639500"/>
            <a:ext cx="3204000" cy="115330"/>
          </a:xfrm>
          <a:prstGeom prst="roundRect">
            <a:avLst/>
          </a:prstGeom>
          <a:solidFill>
            <a:srgbClr val="F8F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ipse 24"/>
          <p:cNvSpPr/>
          <p:nvPr/>
        </p:nvSpPr>
        <p:spPr>
          <a:xfrm>
            <a:off x="1993557" y="3640301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CuadroTexto 25"/>
          <p:cNvSpPr txBox="1"/>
          <p:nvPr/>
        </p:nvSpPr>
        <p:spPr>
          <a:xfrm rot="2817403">
            <a:off x="1576984" y="4574980"/>
            <a:ext cx="24272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Working Group Meeting (23</a:t>
            </a:r>
            <a:r>
              <a:rPr lang="en-GB" sz="1050" baseline="30000" dirty="0" smtClean="0"/>
              <a:t>rd</a:t>
            </a:r>
            <a:r>
              <a:rPr lang="en-GB" sz="1050" dirty="0" smtClean="0"/>
              <a:t> February)</a:t>
            </a:r>
            <a:endParaRPr lang="en-GB" sz="1050" dirty="0"/>
          </a:p>
        </p:txBody>
      </p:sp>
      <p:sp>
        <p:nvSpPr>
          <p:cNvPr id="27" name="Elipse 26"/>
          <p:cNvSpPr/>
          <p:nvPr/>
        </p:nvSpPr>
        <p:spPr>
          <a:xfrm>
            <a:off x="6289934" y="3639500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ipse 27"/>
          <p:cNvSpPr/>
          <p:nvPr/>
        </p:nvSpPr>
        <p:spPr>
          <a:xfrm>
            <a:off x="3059182" y="3640302"/>
            <a:ext cx="115330" cy="1153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CuadroTexto 28"/>
          <p:cNvSpPr txBox="1"/>
          <p:nvPr/>
        </p:nvSpPr>
        <p:spPr>
          <a:xfrm rot="2817403">
            <a:off x="2679299" y="4500001"/>
            <a:ext cx="22220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Working Group Meeting (28</a:t>
            </a:r>
            <a:r>
              <a:rPr lang="en-GB" sz="1050" baseline="30000" dirty="0" smtClean="0"/>
              <a:t>th</a:t>
            </a:r>
            <a:r>
              <a:rPr lang="en-GB" sz="1050" dirty="0" smtClean="0"/>
              <a:t> March)</a:t>
            </a:r>
            <a:endParaRPr lang="en-GB" sz="1050" dirty="0"/>
          </a:p>
        </p:txBody>
      </p:sp>
      <p:sp>
        <p:nvSpPr>
          <p:cNvPr id="30" name="Elipse 29"/>
          <p:cNvSpPr/>
          <p:nvPr/>
        </p:nvSpPr>
        <p:spPr>
          <a:xfrm>
            <a:off x="4123379" y="3640302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CuadroTexto 30"/>
          <p:cNvSpPr txBox="1"/>
          <p:nvPr/>
        </p:nvSpPr>
        <p:spPr>
          <a:xfrm rot="2817403">
            <a:off x="3742960" y="4464269"/>
            <a:ext cx="21242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(27</a:t>
            </a:r>
            <a:r>
              <a:rPr lang="en-GB" sz="10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April)</a:t>
            </a:r>
            <a:endParaRPr lang="en-GB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5232069" y="3639500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CuadroTexto 32"/>
          <p:cNvSpPr txBox="1"/>
          <p:nvPr/>
        </p:nvSpPr>
        <p:spPr>
          <a:xfrm rot="2817403">
            <a:off x="4869415" y="4433224"/>
            <a:ext cx="20393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(1</a:t>
            </a:r>
            <a:r>
              <a:rPr lang="en-GB" sz="10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  <a:endParaRPr lang="en-GB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4" name="Picture 2" descr="Image result for google maps location symbo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968904" y="3381115"/>
            <a:ext cx="273358" cy="27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39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/>
          <p:cNvSpPr txBox="1"/>
          <p:nvPr/>
        </p:nvSpPr>
        <p:spPr>
          <a:xfrm>
            <a:off x="3282608" y="628882"/>
            <a:ext cx="2153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smtClean="0"/>
              <a:t>Kick-off Meeting (23</a:t>
            </a:r>
            <a:r>
              <a:rPr lang="en-GB" sz="1200" b="1" baseline="30000" dirty="0" smtClean="0"/>
              <a:t>rd</a:t>
            </a:r>
            <a:r>
              <a:rPr lang="en-GB" sz="1200" b="1" dirty="0" smtClean="0"/>
              <a:t> January)</a:t>
            </a:r>
            <a:endParaRPr lang="en-GB" sz="1200" b="1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196751" y="5997339"/>
            <a:ext cx="2239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Release version 2.0.0 (25</a:t>
            </a:r>
            <a:r>
              <a:rPr lang="en-GB" sz="1200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  <a:endParaRPr lang="en-GB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1037229" y="1698856"/>
            <a:ext cx="439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/>
              <a:t>Working Group Meeting (23</a:t>
            </a:r>
            <a:r>
              <a:rPr lang="en-GB" sz="1200" baseline="30000" dirty="0" smtClean="0"/>
              <a:t>rd</a:t>
            </a:r>
            <a:r>
              <a:rPr lang="en-GB" sz="1200" dirty="0" smtClean="0"/>
              <a:t> February)</a:t>
            </a:r>
          </a:p>
          <a:p>
            <a:pPr algn="r"/>
            <a:r>
              <a:rPr lang="en-GB" sz="1200" i="1" dirty="0" smtClean="0"/>
              <a:t>Subject: Presentation of the new mission, considerations on the scope and methodology.</a:t>
            </a:r>
            <a:endParaRPr lang="en-GB" sz="1200" i="1" dirty="0"/>
          </a:p>
        </p:txBody>
      </p:sp>
      <p:sp>
        <p:nvSpPr>
          <p:cNvPr id="29" name="CuadroTexto 28"/>
          <p:cNvSpPr txBox="1"/>
          <p:nvPr/>
        </p:nvSpPr>
        <p:spPr>
          <a:xfrm>
            <a:off x="1037228" y="2778415"/>
            <a:ext cx="4398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00"/>
            </a:lvl1pPr>
          </a:lstStyle>
          <a:p>
            <a:r>
              <a:rPr lang="en-GB" dirty="0"/>
              <a:t>Working Group Meeting (28th March)</a:t>
            </a:r>
          </a:p>
          <a:p>
            <a:r>
              <a:rPr lang="en-GB" i="1" dirty="0"/>
              <a:t>Subject: </a:t>
            </a:r>
            <a:r>
              <a:rPr lang="en-GB" i="1" dirty="0" err="1"/>
              <a:t>PoC</a:t>
            </a:r>
            <a:r>
              <a:rPr lang="en-GB" i="1" dirty="0"/>
              <a:t> validation of the approach, the use case and the expected results.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1037228" y="3857974"/>
            <a:ext cx="4398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(27</a:t>
            </a:r>
            <a:r>
              <a:rPr lang="en-GB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April)</a:t>
            </a:r>
          </a:p>
          <a:p>
            <a:pPr algn="r"/>
            <a:r>
              <a:rPr lang="en-GB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Subject: Revision of the ontology, conceptual model and design considerations.</a:t>
            </a:r>
            <a:endParaRPr lang="en-GB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1471215" y="4934794"/>
            <a:ext cx="3964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(1</a:t>
            </a:r>
            <a:r>
              <a:rPr lang="en-GB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</a:p>
          <a:p>
            <a:pPr algn="r"/>
            <a:r>
              <a:rPr lang="en-GB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Subject: Results of the </a:t>
            </a:r>
            <a:r>
              <a:rPr lang="en-GB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PoC</a:t>
            </a:r>
            <a:r>
              <a:rPr lang="en-GB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 progress on the final version.</a:t>
            </a:r>
            <a:endParaRPr lang="en-GB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ángulo redondeado 19"/>
          <p:cNvSpPr/>
          <p:nvPr/>
        </p:nvSpPr>
        <p:spPr>
          <a:xfrm rot="5400000">
            <a:off x="2815856" y="3409716"/>
            <a:ext cx="5400000" cy="115330"/>
          </a:xfrm>
          <a:prstGeom prst="roundRect">
            <a:avLst/>
          </a:prstGeom>
          <a:solidFill>
            <a:srgbClr val="9AA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ipse 20"/>
          <p:cNvSpPr/>
          <p:nvPr/>
        </p:nvSpPr>
        <p:spPr>
          <a:xfrm rot="5400000">
            <a:off x="5482018" y="728163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ángulo redondeado 23"/>
          <p:cNvSpPr/>
          <p:nvPr/>
        </p:nvSpPr>
        <p:spPr>
          <a:xfrm rot="5400000">
            <a:off x="3919346" y="4527428"/>
            <a:ext cx="3194016" cy="97344"/>
          </a:xfrm>
          <a:prstGeom prst="roundRect">
            <a:avLst/>
          </a:prstGeom>
          <a:solidFill>
            <a:srgbClr val="F8F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ipse 24"/>
          <p:cNvSpPr/>
          <p:nvPr/>
        </p:nvSpPr>
        <p:spPr>
          <a:xfrm rot="5400000">
            <a:off x="5482018" y="1798137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ipse 26"/>
          <p:cNvSpPr/>
          <p:nvPr/>
        </p:nvSpPr>
        <p:spPr>
          <a:xfrm rot="5400000">
            <a:off x="5482819" y="6094514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ipse 27"/>
          <p:cNvSpPr/>
          <p:nvPr/>
        </p:nvSpPr>
        <p:spPr>
          <a:xfrm rot="5400000">
            <a:off x="5482017" y="2863762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ipse 29"/>
          <p:cNvSpPr/>
          <p:nvPr/>
        </p:nvSpPr>
        <p:spPr>
          <a:xfrm rot="5400000">
            <a:off x="5482017" y="3927959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Elipse 31"/>
          <p:cNvSpPr/>
          <p:nvPr/>
        </p:nvSpPr>
        <p:spPr>
          <a:xfrm rot="5400000">
            <a:off x="5482819" y="5036649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Picture 2" descr="Image result for google maps location symbo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 flipV="1">
            <a:off x="5573521" y="2782845"/>
            <a:ext cx="273358" cy="27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uadroTexto 34"/>
          <p:cNvSpPr txBox="1"/>
          <p:nvPr/>
        </p:nvSpPr>
        <p:spPr>
          <a:xfrm>
            <a:off x="5701704" y="1973369"/>
            <a:ext cx="4982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9</a:t>
            </a:r>
            <a:r>
              <a:rPr lang="en-GB" sz="1200" baseline="30000" dirty="0" smtClean="0"/>
              <a:t>th</a:t>
            </a:r>
            <a:r>
              <a:rPr lang="en-GB" sz="1200" dirty="0" smtClean="0"/>
              <a:t> March</a:t>
            </a:r>
            <a:br>
              <a:rPr lang="en-GB" sz="1200" dirty="0" smtClean="0"/>
            </a:br>
            <a:r>
              <a:rPr lang="en-GB" sz="1200" dirty="0" smtClean="0"/>
              <a:t>	1. </a:t>
            </a:r>
            <a:r>
              <a:rPr lang="en-GB" sz="1200" i="1" dirty="0" smtClean="0"/>
              <a:t>Glossary Acceptance by the Working Group.</a:t>
            </a:r>
          </a:p>
          <a:p>
            <a:r>
              <a:rPr lang="es-ES" sz="1200" i="1" dirty="0"/>
              <a:t>	</a:t>
            </a:r>
            <a:r>
              <a:rPr lang="es-ES" sz="1200" i="1" dirty="0" smtClean="0"/>
              <a:t>2. </a:t>
            </a:r>
            <a:r>
              <a:rPr lang="es-ES" sz="1200" i="1" dirty="0" err="1" smtClean="0"/>
              <a:t>Sample</a:t>
            </a:r>
            <a:r>
              <a:rPr lang="es-ES" sz="1200" i="1" dirty="0" smtClean="0"/>
              <a:t> </a:t>
            </a:r>
            <a:r>
              <a:rPr lang="es-ES" sz="1200" i="1" dirty="0" err="1" smtClean="0"/>
              <a:t>Competency</a:t>
            </a:r>
            <a:r>
              <a:rPr lang="es-ES" sz="1200" i="1" dirty="0" smtClean="0"/>
              <a:t> </a:t>
            </a:r>
            <a:r>
              <a:rPr lang="es-ES" sz="1200" i="1" dirty="0" err="1" smtClean="0"/>
              <a:t>Questions</a:t>
            </a:r>
            <a:r>
              <a:rPr lang="es-ES" sz="1200" i="1" dirty="0" smtClean="0"/>
              <a:t> </a:t>
            </a:r>
            <a:r>
              <a:rPr lang="es-ES" sz="1200" i="1" dirty="0" err="1" smtClean="0"/>
              <a:t>available</a:t>
            </a:r>
            <a:r>
              <a:rPr lang="es-ES" sz="1200" i="1" dirty="0" smtClean="0"/>
              <a:t> </a:t>
            </a:r>
            <a:r>
              <a:rPr lang="es-ES" sz="1200" i="1" dirty="0" err="1" smtClean="0"/>
              <a:t>for</a:t>
            </a:r>
            <a:r>
              <a:rPr lang="es-ES" sz="1200" i="1" dirty="0" smtClean="0"/>
              <a:t> </a:t>
            </a:r>
            <a:r>
              <a:rPr lang="es-ES" sz="1200" i="1" dirty="0" err="1" smtClean="0"/>
              <a:t>the</a:t>
            </a:r>
            <a:r>
              <a:rPr lang="es-ES" sz="1200" i="1" dirty="0" smtClean="0"/>
              <a:t> WG.</a:t>
            </a:r>
            <a:endParaRPr lang="en-GB" sz="1200" i="1" dirty="0"/>
          </a:p>
        </p:txBody>
      </p:sp>
      <p:sp>
        <p:nvSpPr>
          <p:cNvPr id="36" name="Elipse 35"/>
          <p:cNvSpPr/>
          <p:nvPr/>
        </p:nvSpPr>
        <p:spPr>
          <a:xfrm rot="5400000">
            <a:off x="5532189" y="2326580"/>
            <a:ext cx="72000" cy="7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uadroTexto 34"/>
          <p:cNvSpPr txBox="1"/>
          <p:nvPr/>
        </p:nvSpPr>
        <p:spPr>
          <a:xfrm>
            <a:off x="5701704" y="2605937"/>
            <a:ext cx="549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23</a:t>
            </a:r>
            <a:r>
              <a:rPr lang="en-GB" sz="1200" baseline="30000" dirty="0" smtClean="0"/>
              <a:t>rd</a:t>
            </a:r>
            <a:r>
              <a:rPr lang="en-GB" sz="1200" dirty="0" smtClean="0"/>
              <a:t> March</a:t>
            </a:r>
            <a:br>
              <a:rPr lang="en-GB" sz="1200" dirty="0" smtClean="0"/>
            </a:br>
            <a:r>
              <a:rPr lang="en-GB" sz="1200" dirty="0" smtClean="0"/>
              <a:t>	</a:t>
            </a:r>
            <a:r>
              <a:rPr lang="en-GB" sz="1200" i="1" dirty="0" smtClean="0"/>
              <a:t>1. First draft Conceptual Data Model available for revision by WG</a:t>
            </a:r>
            <a:r>
              <a:rPr lang="en-GB" sz="1200" dirty="0" smtClean="0"/>
              <a:t>.</a:t>
            </a:r>
          </a:p>
        </p:txBody>
      </p:sp>
      <p:sp>
        <p:nvSpPr>
          <p:cNvPr id="37" name="CuadroTexto 34"/>
          <p:cNvSpPr txBox="1"/>
          <p:nvPr/>
        </p:nvSpPr>
        <p:spPr>
          <a:xfrm>
            <a:off x="5701704" y="3179239"/>
            <a:ext cx="563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19</a:t>
            </a:r>
            <a:r>
              <a:rPr lang="en-GB" sz="1200" baseline="30000" dirty="0" smtClean="0"/>
              <a:t>th</a:t>
            </a:r>
            <a:r>
              <a:rPr lang="en-GB" sz="1200" dirty="0" smtClean="0"/>
              <a:t> April</a:t>
            </a:r>
            <a:br>
              <a:rPr lang="en-GB" sz="1200" dirty="0" smtClean="0"/>
            </a:br>
            <a:r>
              <a:rPr lang="en-GB" sz="1200" dirty="0" smtClean="0"/>
              <a:t>	</a:t>
            </a:r>
            <a:r>
              <a:rPr lang="en-GB" sz="1200" i="1" dirty="0" smtClean="0"/>
              <a:t>1</a:t>
            </a:r>
            <a:r>
              <a:rPr lang="en-GB" sz="1200" i="1" dirty="0"/>
              <a:t>. First draft Conceptual Data Model available for revision by WG</a:t>
            </a:r>
            <a:r>
              <a:rPr lang="en-GB" sz="1200" dirty="0" smtClean="0"/>
              <a:t>.</a:t>
            </a:r>
          </a:p>
          <a:p>
            <a:r>
              <a:rPr lang="es-ES" sz="1200" dirty="0"/>
              <a:t>	</a:t>
            </a:r>
            <a:r>
              <a:rPr lang="es-ES" sz="1200" i="1" dirty="0" smtClean="0"/>
              <a:t>2. </a:t>
            </a:r>
            <a:r>
              <a:rPr lang="es-ES" sz="1200" i="1" dirty="0" err="1" smtClean="0"/>
              <a:t>First</a:t>
            </a:r>
            <a:r>
              <a:rPr lang="es-ES" sz="1200" i="1" dirty="0" smtClean="0"/>
              <a:t> versión of </a:t>
            </a:r>
            <a:r>
              <a:rPr lang="es-ES" sz="1200" i="1" dirty="0" err="1" smtClean="0"/>
              <a:t>PoC</a:t>
            </a:r>
            <a:r>
              <a:rPr lang="es-ES" sz="1200" i="1" dirty="0" smtClean="0"/>
              <a:t>  </a:t>
            </a:r>
            <a:r>
              <a:rPr lang="es-ES" sz="1200" i="1" dirty="0" err="1" smtClean="0"/>
              <a:t>available</a:t>
            </a:r>
            <a:r>
              <a:rPr lang="es-ES" sz="1200" i="1" dirty="0" smtClean="0"/>
              <a:t> </a:t>
            </a:r>
            <a:r>
              <a:rPr lang="es-ES" sz="1200" i="1" dirty="0" err="1" smtClean="0"/>
              <a:t>for</a:t>
            </a:r>
            <a:r>
              <a:rPr lang="es-ES" sz="1200" i="1" dirty="0" smtClean="0"/>
              <a:t> revisión </a:t>
            </a:r>
            <a:r>
              <a:rPr lang="es-ES" sz="1200" i="1" dirty="0" err="1" smtClean="0"/>
              <a:t>by</a:t>
            </a:r>
            <a:r>
              <a:rPr lang="es-ES" sz="1200" i="1" dirty="0" smtClean="0"/>
              <a:t> WG.</a:t>
            </a:r>
            <a:endParaRPr lang="en-GB" sz="1200" i="1" dirty="0"/>
          </a:p>
        </p:txBody>
      </p:sp>
      <p:sp>
        <p:nvSpPr>
          <p:cNvPr id="38" name="CuadroTexto 34"/>
          <p:cNvSpPr txBox="1"/>
          <p:nvPr/>
        </p:nvSpPr>
        <p:spPr>
          <a:xfrm>
            <a:off x="5701704" y="3758763"/>
            <a:ext cx="439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26</a:t>
            </a:r>
            <a:r>
              <a:rPr lang="en-GB" sz="1200" baseline="30000" dirty="0" smtClean="0"/>
              <a:t>th</a:t>
            </a:r>
            <a:r>
              <a:rPr lang="en-GB" sz="1200" dirty="0" smtClean="0"/>
              <a:t> April</a:t>
            </a:r>
            <a:br>
              <a:rPr lang="en-GB" sz="1200" dirty="0" smtClean="0"/>
            </a:br>
            <a:r>
              <a:rPr lang="en-GB" sz="1200" dirty="0" smtClean="0"/>
              <a:t>	</a:t>
            </a:r>
            <a:r>
              <a:rPr lang="en-GB" sz="1200" i="1" dirty="0" smtClean="0"/>
              <a:t>1. </a:t>
            </a:r>
            <a:r>
              <a:rPr lang="en-GB" sz="1200" i="1" dirty="0" err="1" smtClean="0"/>
              <a:t>PoC</a:t>
            </a:r>
            <a:r>
              <a:rPr lang="en-GB" sz="1200" i="1" dirty="0" smtClean="0"/>
              <a:t> final report available for comments by WG. </a:t>
            </a:r>
            <a:endParaRPr lang="en-GB" sz="1200" i="1" dirty="0"/>
          </a:p>
        </p:txBody>
      </p:sp>
      <p:sp>
        <p:nvSpPr>
          <p:cNvPr id="39" name="CuadroTexto 34"/>
          <p:cNvSpPr txBox="1"/>
          <p:nvPr/>
        </p:nvSpPr>
        <p:spPr>
          <a:xfrm>
            <a:off x="5701704" y="5535674"/>
            <a:ext cx="439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18</a:t>
            </a:r>
            <a:r>
              <a:rPr lang="en-GB" sz="1200" baseline="30000" dirty="0" smtClean="0"/>
              <a:t>th</a:t>
            </a:r>
            <a:r>
              <a:rPr lang="en-GB" sz="1200" dirty="0" smtClean="0"/>
              <a:t> June</a:t>
            </a:r>
            <a:br>
              <a:rPr lang="en-GB" sz="1200" dirty="0" smtClean="0"/>
            </a:br>
            <a:r>
              <a:rPr lang="en-GB" sz="1200" i="1" dirty="0" smtClean="0"/>
              <a:t>Release v2.0.0 available for review by WG</a:t>
            </a:r>
            <a:endParaRPr lang="en-GB" sz="1200" i="1" dirty="0"/>
          </a:p>
        </p:txBody>
      </p:sp>
    </p:spTree>
    <p:extLst>
      <p:ext uri="{BB962C8B-B14F-4D97-AF65-F5344CB8AC3E}">
        <p14:creationId xmlns:p14="http://schemas.microsoft.com/office/powerpoint/2010/main" val="69478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1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40000">
            <a:off x="-2152650" y="-223838"/>
            <a:ext cx="16497300" cy="730567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5565" y="3068369"/>
            <a:ext cx="6931753" cy="22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316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190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</vt:vector>
  </TitlesOfParts>
  <Company>everis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Font Sanchez</dc:creator>
  <cp:lastModifiedBy>Laia Bota Porta</cp:lastModifiedBy>
  <cp:revision>24</cp:revision>
  <dcterms:created xsi:type="dcterms:W3CDTF">2018-02-16T10:28:16Z</dcterms:created>
  <dcterms:modified xsi:type="dcterms:W3CDTF">2018-03-26T16:06:12Z</dcterms:modified>
</cp:coreProperties>
</file>