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DE3"/>
    <a:srgbClr val="FBED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8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0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27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2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8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5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6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9AFE-9490-49E1-B673-A687FD6D310A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29C2-C68D-4843-A0D2-25FAD34CE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00217" y="381220"/>
            <a:ext cx="10989275" cy="6299665"/>
          </a:xfrm>
          <a:prstGeom prst="roundRect">
            <a:avLst>
              <a:gd name="adj" fmla="val 2283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942961" y="3797658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latin typeface="+mj-lt"/>
                <a:cs typeface="Amiri Quran" panose="00000500000000000000" pitchFamily="2" charset="-78"/>
              </a:rPr>
              <a:t>Procuring Entity</a:t>
            </a:r>
            <a:endParaRPr lang="en-GB" sz="1100" b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54557" y="3797658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Buyer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13" name="Conector recto de flecha 12"/>
          <p:cNvCxnSpPr>
            <a:stCxn id="5" idx="3"/>
            <a:endCxn id="9" idx="1"/>
          </p:cNvCxnSpPr>
          <p:nvPr/>
        </p:nvCxnSpPr>
        <p:spPr>
          <a:xfrm>
            <a:off x="4063306" y="4139528"/>
            <a:ext cx="309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955567" y="3745023"/>
            <a:ext cx="1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Buys through a </a:t>
            </a:r>
          </a:p>
          <a:p>
            <a:pPr algn="ctr"/>
            <a:r>
              <a:rPr lang="en-GB" sz="1000" i="1" dirty="0" smtClean="0">
                <a:latin typeface="+mj-lt"/>
              </a:rPr>
              <a:t>(buys on behalf of)</a:t>
            </a:r>
            <a:endParaRPr lang="en-GB" sz="1000" i="1" dirty="0">
              <a:latin typeface="+mj-lt"/>
            </a:endParaRPr>
          </a:p>
        </p:txBody>
      </p:sp>
      <p:cxnSp>
        <p:nvCxnSpPr>
          <p:cNvPr id="20" name="Conector curvado 19"/>
          <p:cNvCxnSpPr/>
          <p:nvPr/>
        </p:nvCxnSpPr>
        <p:spPr>
          <a:xfrm flipH="1">
            <a:off x="3503134" y="4221908"/>
            <a:ext cx="560172" cy="341870"/>
          </a:xfrm>
          <a:prstGeom prst="curvedConnector4">
            <a:avLst>
              <a:gd name="adj1" fmla="val -68750"/>
              <a:gd name="adj2" fmla="val 248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93694" y="4842265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Joint procurement</a:t>
            </a:r>
            <a:endParaRPr lang="en-GB" sz="1000" i="1" dirty="0">
              <a:latin typeface="+mj-lt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4044256" y="5613195"/>
            <a:ext cx="2109402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Procuring Entity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Contracting Authority, Contracting Entity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4063305" y="6202204"/>
            <a:ext cx="2090353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Procuring Entity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Joint Procurement Member, Joint Procurement Lead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28" name="Conector angular 27"/>
          <p:cNvCxnSpPr/>
          <p:nvPr/>
        </p:nvCxnSpPr>
        <p:spPr>
          <a:xfrm rot="16200000" flipH="1">
            <a:off x="3081033" y="4796407"/>
            <a:ext cx="1278018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6200000" flipH="1">
            <a:off x="2781426" y="5088425"/>
            <a:ext cx="1872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8266144" y="5514338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Buyer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Central Purchasing Body, Buyer on behalf of other procuring entities, outsourced procuring party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1" name="Conector angular 30"/>
          <p:cNvCxnSpPr>
            <a:stCxn id="9" idx="2"/>
            <a:endCxn id="30" idx="1"/>
          </p:cNvCxnSpPr>
          <p:nvPr/>
        </p:nvCxnSpPr>
        <p:spPr>
          <a:xfrm rot="16200000" flipH="1">
            <a:off x="7367679" y="4828449"/>
            <a:ext cx="1245517" cy="551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955567" y="199984"/>
            <a:ext cx="24293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169772" y="650786"/>
            <a:ext cx="1014901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In any Procurement Procedure, there is at least one Procuring Entity.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In some Procurement Procedures, it can join other Procuring Entities (Joint Procurement). 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smtClean="0"/>
              <a:t>In these cases, the Procuring Entities may adopt different roles (Procuring Entity Role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A Procuring Entity may be either a Contracting Authority or Contracting Entity (Procuring Entity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Procuring Entities are in general responsible for the purchase, therefore they act as “Buyers”.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smtClean="0"/>
              <a:t>This is not always the case: it can rely on or outsource the purchase on a 3</a:t>
            </a:r>
            <a:r>
              <a:rPr lang="en-GB" sz="1100" baseline="30000" dirty="0" smtClean="0"/>
              <a:t>rd</a:t>
            </a:r>
            <a:r>
              <a:rPr lang="en-GB" sz="1100" dirty="0" smtClean="0"/>
              <a:t> public or private Buyer (Buyer Role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Both Procuring Entities and Buyers are “Organizations” appropriately identified and described (IDs, Names, Addresses, Contact Points, etc.).</a:t>
            </a:r>
            <a:endParaRPr lang="en-GB" sz="11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934458" y="2694070"/>
            <a:ext cx="1309822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42" name="Conector angular 41"/>
          <p:cNvCxnSpPr>
            <a:stCxn id="5" idx="0"/>
            <a:endCxn id="40" idx="1"/>
          </p:cNvCxnSpPr>
          <p:nvPr/>
        </p:nvCxnSpPr>
        <p:spPr>
          <a:xfrm rot="5400000" flipH="1" flipV="1">
            <a:off x="3837937" y="2701137"/>
            <a:ext cx="761718" cy="143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3039348" y="3047468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cxnSp>
        <p:nvCxnSpPr>
          <p:cNvPr id="46" name="Conector angular 45"/>
          <p:cNvCxnSpPr>
            <a:stCxn id="9" idx="0"/>
            <a:endCxn id="40" idx="3"/>
          </p:cNvCxnSpPr>
          <p:nvPr/>
        </p:nvCxnSpPr>
        <p:spPr>
          <a:xfrm rot="16200000" flipV="1">
            <a:off x="6598646" y="2681574"/>
            <a:ext cx="761718" cy="147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832663" y="3044191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5802396"/>
            <a:ext cx="987379" cy="7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1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00217" y="381220"/>
            <a:ext cx="10989275" cy="6299665"/>
          </a:xfrm>
          <a:prstGeom prst="roundRect">
            <a:avLst>
              <a:gd name="adj" fmla="val 2283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83567" y="3756469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latin typeface="+mj-lt"/>
                <a:cs typeface="Amiri Quran" panose="00000500000000000000" pitchFamily="2" charset="-78"/>
              </a:rPr>
              <a:t>Economic Operator</a:t>
            </a:r>
            <a:endParaRPr lang="en-GB" sz="1100" b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295163" y="3756469"/>
            <a:ext cx="1120345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Economic Operator Group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13" name="Conector recto de flecha 12"/>
          <p:cNvCxnSpPr>
            <a:stCxn id="9" idx="1"/>
            <a:endCxn id="5" idx="3"/>
          </p:cNvCxnSpPr>
          <p:nvPr/>
        </p:nvCxnSpPr>
        <p:spPr>
          <a:xfrm flipH="1">
            <a:off x="5203912" y="4098339"/>
            <a:ext cx="309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912623" y="3712071"/>
            <a:ext cx="163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Groups economic operators (is member of)</a:t>
            </a:r>
            <a:endParaRPr lang="en-GB" sz="1000" i="1" dirty="0">
              <a:latin typeface="+mj-lt"/>
            </a:endParaRPr>
          </a:p>
        </p:txBody>
      </p:sp>
      <p:cxnSp>
        <p:nvCxnSpPr>
          <p:cNvPr id="20" name="Conector curvado 19"/>
          <p:cNvCxnSpPr/>
          <p:nvPr/>
        </p:nvCxnSpPr>
        <p:spPr>
          <a:xfrm flipH="1">
            <a:off x="4643740" y="4180719"/>
            <a:ext cx="560172" cy="341870"/>
          </a:xfrm>
          <a:prstGeom prst="curvedConnector4">
            <a:avLst>
              <a:gd name="adj1" fmla="val -68750"/>
              <a:gd name="adj2" fmla="val 248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351250" y="4611600"/>
            <a:ext cx="13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Subcontracts (subcontracted by)</a:t>
            </a:r>
            <a:endParaRPr lang="en-GB" sz="1000" i="1" dirty="0">
              <a:latin typeface="+mj-lt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5184862" y="5283676"/>
            <a:ext cx="2109402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Economic Operator Role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Sole Contractor, Lead Entity, Other Entity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184862" y="5757354"/>
            <a:ext cx="2090353" cy="292442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Economic Operator Classification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Micro, Small, Medium, SME, Large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28" name="Conector angular 27"/>
          <p:cNvCxnSpPr/>
          <p:nvPr/>
        </p:nvCxnSpPr>
        <p:spPr>
          <a:xfrm rot="16200000" flipH="1">
            <a:off x="4366410" y="4619904"/>
            <a:ext cx="972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6200000" flipH="1">
            <a:off x="4138032" y="4859581"/>
            <a:ext cx="1440000" cy="64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9406750" y="5473149"/>
            <a:ext cx="2109402" cy="425153"/>
          </a:xfrm>
          <a:prstGeom prst="roundRect">
            <a:avLst/>
          </a:prstGeom>
          <a:solidFill>
            <a:srgbClr val="E8FDE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+mj-lt"/>
                <a:cs typeface="Amiri Quran" panose="00000500000000000000" pitchFamily="2" charset="-78"/>
              </a:rPr>
              <a:t>Group Type: </a:t>
            </a:r>
            <a:r>
              <a:rPr lang="en-GB" sz="800" i="1" dirty="0" smtClean="0">
                <a:latin typeface="+mj-lt"/>
                <a:cs typeface="Amiri Quran" panose="00000500000000000000" pitchFamily="2" charset="-78"/>
              </a:rPr>
              <a:t>Central Consortium, Joint venture, Undertaking</a:t>
            </a:r>
            <a:endParaRPr lang="en-GB" sz="800" i="1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1" name="Conector angular 30"/>
          <p:cNvCxnSpPr>
            <a:stCxn id="9" idx="2"/>
            <a:endCxn id="30" idx="1"/>
          </p:cNvCxnSpPr>
          <p:nvPr/>
        </p:nvCxnSpPr>
        <p:spPr>
          <a:xfrm rot="16200000" flipH="1">
            <a:off x="8508285" y="4787260"/>
            <a:ext cx="1245517" cy="551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955567" y="199984"/>
            <a:ext cx="24293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Procurement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169772" y="650786"/>
            <a:ext cx="101490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/>
              <a:t>A</a:t>
            </a:r>
            <a:r>
              <a:rPr lang="en-GB" sz="1100" dirty="0" smtClean="0"/>
              <a:t>ny Procurement Procedure refers always to at least one Economic Operator.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For some Procurement Procedures, Economic Operators form groups (Economic Operator Group), e.g. Consortia, Joint ventures, Undertaking (Group Type code list).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dirty="0" smtClean="0"/>
              <a:t>In this case, the Economic Operators of the group play different roles (Economic Operator Role Type code list).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One Economic Operator may rely on 3</a:t>
            </a:r>
            <a:r>
              <a:rPr lang="en-GB" sz="1100" baseline="30000" dirty="0" smtClean="0"/>
              <a:t>rd</a:t>
            </a:r>
            <a:r>
              <a:rPr lang="en-GB" sz="1100" dirty="0" smtClean="0"/>
              <a:t> parties; e.g. Economic Operator Subcontracts other Economic Operators.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Economic Operators may be pre-qualified in a national Pre-Qualification System (PQS) “Organization”.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sz="1100" dirty="0" smtClean="0"/>
              <a:t>When guarantees are required by the Procuring Entity, Economic Operators may have to provide Financial Account (e.g. a bank account).</a:t>
            </a:r>
            <a:endParaRPr lang="en-GB" sz="11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075064" y="2652881"/>
            <a:ext cx="1309822" cy="683740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Registered 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42" name="Conector angular 41"/>
          <p:cNvCxnSpPr>
            <a:stCxn id="5" idx="0"/>
            <a:endCxn id="40" idx="1"/>
          </p:cNvCxnSpPr>
          <p:nvPr/>
        </p:nvCxnSpPr>
        <p:spPr>
          <a:xfrm rot="5400000" flipH="1" flipV="1">
            <a:off x="4978543" y="2659948"/>
            <a:ext cx="761718" cy="143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179954" y="3006279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cxnSp>
        <p:nvCxnSpPr>
          <p:cNvPr id="46" name="Conector angular 45"/>
          <p:cNvCxnSpPr>
            <a:stCxn id="9" idx="0"/>
            <a:endCxn id="40" idx="3"/>
          </p:cNvCxnSpPr>
          <p:nvPr/>
        </p:nvCxnSpPr>
        <p:spPr>
          <a:xfrm rot="16200000" flipV="1">
            <a:off x="7739252" y="2640385"/>
            <a:ext cx="761718" cy="147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973269" y="3003002"/>
            <a:ext cx="130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Is a</a:t>
            </a:r>
            <a:endParaRPr lang="en-GB" sz="1000" i="1" dirty="0">
              <a:latin typeface="+mj-lt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2297733" y="4838412"/>
            <a:ext cx="1339209" cy="44526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Organization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297733" y="5534722"/>
            <a:ext cx="1339209" cy="445264"/>
          </a:xfrm>
          <a:prstGeom prst="roundRect">
            <a:avLst/>
          </a:prstGeom>
          <a:solidFill>
            <a:srgbClr val="FBEDE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+mj-lt"/>
                <a:cs typeface="Amiri Quran" panose="00000500000000000000" pitchFamily="2" charset="-78"/>
              </a:rPr>
              <a:t>Financial Account</a:t>
            </a:r>
            <a:endParaRPr lang="en-GB" sz="1100" dirty="0">
              <a:latin typeface="+mj-lt"/>
              <a:cs typeface="Amiri Quran" panose="00000500000000000000" pitchFamily="2" charset="-78"/>
            </a:endParaRPr>
          </a:p>
        </p:txBody>
      </p:sp>
      <p:cxnSp>
        <p:nvCxnSpPr>
          <p:cNvPr id="38" name="Conector angular 37"/>
          <p:cNvCxnSpPr/>
          <p:nvPr/>
        </p:nvCxnSpPr>
        <p:spPr>
          <a:xfrm rot="5400000">
            <a:off x="3762646" y="4314209"/>
            <a:ext cx="648000" cy="90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r 38"/>
          <p:cNvCxnSpPr/>
          <p:nvPr/>
        </p:nvCxnSpPr>
        <p:spPr>
          <a:xfrm rot="5400000">
            <a:off x="3762646" y="4988658"/>
            <a:ext cx="648000" cy="90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670884" y="4734711"/>
            <a:ext cx="834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>
                <a:latin typeface="+mj-lt"/>
              </a:rPr>
              <a:t>Has qualifying party</a:t>
            </a:r>
            <a:endParaRPr lang="en-GB" sz="1000" i="1" dirty="0">
              <a:latin typeface="+mj-lt"/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5802396"/>
            <a:ext cx="987379" cy="7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32639" y="409880"/>
            <a:ext cx="1379586" cy="261610"/>
            <a:chOff x="832639" y="409880"/>
            <a:chExt cx="1379586" cy="261610"/>
          </a:xfrm>
        </p:grpSpPr>
        <p:sp>
          <p:nvSpPr>
            <p:cNvPr id="4" name="Rectángulo redondeado 3"/>
            <p:cNvSpPr/>
            <p:nvPr/>
          </p:nvSpPr>
          <p:spPr>
            <a:xfrm>
              <a:off x="832639" y="422344"/>
              <a:ext cx="403037" cy="236683"/>
            </a:xfrm>
            <a:prstGeom prst="roundRect">
              <a:avLst/>
            </a:prstGeom>
            <a:solidFill>
              <a:srgbClr val="FBEDE2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+mj-lt"/>
                <a:cs typeface="Amiri Quran" panose="00000500000000000000" pitchFamily="2" charset="-78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235676" y="409880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Class element</a:t>
              </a:r>
              <a:endParaRPr lang="en-GB" sz="11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32639" y="850604"/>
            <a:ext cx="1586374" cy="261610"/>
            <a:chOff x="832639" y="409880"/>
            <a:chExt cx="1586374" cy="261610"/>
          </a:xfrm>
        </p:grpSpPr>
        <p:sp>
          <p:nvSpPr>
            <p:cNvPr id="8" name="Rectángulo redondeado 7"/>
            <p:cNvSpPr/>
            <p:nvPr/>
          </p:nvSpPr>
          <p:spPr>
            <a:xfrm>
              <a:off x="832639" y="422344"/>
              <a:ext cx="403037" cy="236683"/>
            </a:xfrm>
            <a:prstGeom prst="roundRect">
              <a:avLst/>
            </a:prstGeom>
            <a:solidFill>
              <a:srgbClr val="E8FDE3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+mj-lt"/>
                <a:cs typeface="Amiri Quran" panose="00000500000000000000" pitchFamily="2" charset="-78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235676" y="409880"/>
              <a:ext cx="1183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Code list element</a:t>
              </a:r>
              <a:endParaRPr lang="en-GB" sz="1100" dirty="0"/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>
            <a:off x="832639" y="1371611"/>
            <a:ext cx="40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235676" y="1240806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Element associations</a:t>
            </a:r>
            <a:endParaRPr lang="en-GB" sz="11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32639" y="1742326"/>
            <a:ext cx="40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35676" y="1611521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Inverse axiom</a:t>
            </a:r>
            <a:endParaRPr lang="en-GB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54273" y="1551139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(inverse of)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27699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399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Amiri Quran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23</cp:revision>
  <dcterms:created xsi:type="dcterms:W3CDTF">2018-04-25T10:07:31Z</dcterms:created>
  <dcterms:modified xsi:type="dcterms:W3CDTF">2018-04-25T11:35:14Z</dcterms:modified>
</cp:coreProperties>
</file>