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1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1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4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5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8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2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3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8B27-45F3-48D2-A1C5-2C9DA160EAB0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E935-4A14-4856-919A-DD0B1B9C213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05219" y="559558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CLASS</a:t>
            </a:r>
            <a:endParaRPr lang="en-GB" sz="1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</a:t>
            </a:r>
            <a:endParaRPr lang="en-GB" sz="2000" spc="600" dirty="0"/>
          </a:p>
        </p:txBody>
      </p:sp>
      <p:sp>
        <p:nvSpPr>
          <p:cNvPr id="5" name="Elipse 4"/>
          <p:cNvSpPr/>
          <p:nvPr/>
        </p:nvSpPr>
        <p:spPr>
          <a:xfrm>
            <a:off x="1003111" y="1640369"/>
            <a:ext cx="996287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Literal</a:t>
            </a:r>
            <a:endParaRPr lang="en-GB" sz="1400" dirty="0"/>
          </a:p>
        </p:txBody>
      </p:sp>
      <p:sp>
        <p:nvSpPr>
          <p:cNvPr id="6" name="Lágrima 5"/>
          <p:cNvSpPr/>
          <p:nvPr/>
        </p:nvSpPr>
        <p:spPr>
          <a:xfrm>
            <a:off x="698219" y="2735057"/>
            <a:ext cx="1606069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Individual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7412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(v0.0.1 – 2018.01.30)</a:t>
            </a:r>
            <a:endParaRPr lang="en-GB" sz="2000" spc="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805219" y="103723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Procurement Procedure</a:t>
            </a:r>
            <a:endParaRPr lang="en-GB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222902" y="2466404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Tendering Process</a:t>
            </a:r>
            <a:endParaRPr lang="en-GB" sz="1400" dirty="0"/>
          </a:p>
        </p:txBody>
      </p:sp>
      <p:cxnSp>
        <p:nvCxnSpPr>
          <p:cNvPr id="9" name="Conector angular 8"/>
          <p:cNvCxnSpPr>
            <a:stCxn id="5" idx="3"/>
            <a:endCxn id="7" idx="0"/>
          </p:cNvCxnSpPr>
          <p:nvPr/>
        </p:nvCxnSpPr>
        <p:spPr>
          <a:xfrm>
            <a:off x="2197291" y="1412547"/>
            <a:ext cx="1721647" cy="1053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6796828" y="1944025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Indicator</a:t>
            </a:r>
            <a:endParaRPr lang="en-GB" sz="1400" dirty="0"/>
          </a:p>
        </p:txBody>
      </p:sp>
      <p:cxnSp>
        <p:nvCxnSpPr>
          <p:cNvPr id="12" name="Conector angular 11"/>
          <p:cNvCxnSpPr>
            <a:stCxn id="13" idx="3"/>
            <a:endCxn id="10" idx="2"/>
          </p:cNvCxnSpPr>
          <p:nvPr/>
        </p:nvCxnSpPr>
        <p:spPr>
          <a:xfrm flipV="1">
            <a:off x="6298756" y="2312515"/>
            <a:ext cx="4980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113047" y="2158627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Is accelerated</a:t>
            </a:r>
            <a:endParaRPr lang="en-GB" sz="1400" dirty="0"/>
          </a:p>
        </p:txBody>
      </p:sp>
      <p:cxnSp>
        <p:nvCxnSpPr>
          <p:cNvPr id="16" name="Conector recto 15"/>
          <p:cNvCxnSpPr>
            <a:stCxn id="7" idx="3"/>
            <a:endCxn id="13" idx="1"/>
          </p:cNvCxnSpPr>
          <p:nvPr/>
        </p:nvCxnSpPr>
        <p:spPr>
          <a:xfrm flipV="1">
            <a:off x="4614974" y="2312516"/>
            <a:ext cx="498073" cy="5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796829" y="3182566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Text</a:t>
            </a:r>
            <a:endParaRPr lang="en-GB" sz="1400" dirty="0"/>
          </a:p>
        </p:txBody>
      </p:sp>
      <p:cxnSp>
        <p:nvCxnSpPr>
          <p:cNvPr id="18" name="Conector angular 17"/>
          <p:cNvCxnSpPr>
            <a:stCxn id="19" idx="3"/>
            <a:endCxn id="17" idx="2"/>
          </p:cNvCxnSpPr>
          <p:nvPr/>
        </p:nvCxnSpPr>
        <p:spPr>
          <a:xfrm flipV="1">
            <a:off x="6462775" y="3551056"/>
            <a:ext cx="3340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13047" y="3397168"/>
            <a:ext cx="134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justification</a:t>
            </a:r>
            <a:endParaRPr lang="en-GB" sz="1400" dirty="0"/>
          </a:p>
        </p:txBody>
      </p:sp>
      <p:cxnSp>
        <p:nvCxnSpPr>
          <p:cNvPr id="20" name="Conector recto 19"/>
          <p:cNvCxnSpPr>
            <a:stCxn id="7" idx="3"/>
            <a:endCxn id="19" idx="1"/>
          </p:cNvCxnSpPr>
          <p:nvPr/>
        </p:nvCxnSpPr>
        <p:spPr>
          <a:xfrm>
            <a:off x="4614974" y="2841718"/>
            <a:ext cx="498073" cy="70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(v0.0.2 – 2018.01.30)</a:t>
            </a:r>
            <a:endParaRPr lang="en-GB" sz="2000" spc="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805219" y="103723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Procurement Procedure</a:t>
            </a:r>
            <a:endParaRPr lang="en-GB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222902" y="2466404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Tendering Process</a:t>
            </a:r>
            <a:endParaRPr lang="en-GB" sz="1400" dirty="0"/>
          </a:p>
        </p:txBody>
      </p:sp>
      <p:cxnSp>
        <p:nvCxnSpPr>
          <p:cNvPr id="14" name="Conector angular 13"/>
          <p:cNvCxnSpPr>
            <a:stCxn id="15" idx="3"/>
            <a:endCxn id="7" idx="0"/>
          </p:cNvCxnSpPr>
          <p:nvPr/>
        </p:nvCxnSpPr>
        <p:spPr>
          <a:xfrm>
            <a:off x="3288724" y="1416699"/>
            <a:ext cx="630214" cy="1049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52386" y="126281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</a:t>
            </a:r>
            <a:endParaRPr lang="en-GB" sz="1400" dirty="0"/>
          </a:p>
        </p:txBody>
      </p:sp>
      <p:cxnSp>
        <p:nvCxnSpPr>
          <p:cNvPr id="21" name="Conector recto 20"/>
          <p:cNvCxnSpPr>
            <a:stCxn id="5" idx="3"/>
            <a:endCxn id="15" idx="1"/>
          </p:cNvCxnSpPr>
          <p:nvPr/>
        </p:nvCxnSpPr>
        <p:spPr>
          <a:xfrm>
            <a:off x="2197291" y="1412547"/>
            <a:ext cx="655095" cy="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008728" y="5555343"/>
            <a:ext cx="1482177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emergency</a:t>
            </a:r>
            <a:endParaRPr lang="en-GB" sz="1400" dirty="0"/>
          </a:p>
        </p:txBody>
      </p:sp>
      <p:cxnSp>
        <p:nvCxnSpPr>
          <p:cNvPr id="23" name="Conector angular 22"/>
          <p:cNvCxnSpPr>
            <a:stCxn id="24" idx="3"/>
            <a:endCxn id="26" idx="0"/>
          </p:cNvCxnSpPr>
          <p:nvPr/>
        </p:nvCxnSpPr>
        <p:spPr>
          <a:xfrm>
            <a:off x="5990095" y="2848543"/>
            <a:ext cx="1001621" cy="300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69036" y="269465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type</a:t>
            </a:r>
            <a:endParaRPr lang="en-GB" sz="1400" dirty="0"/>
          </a:p>
        </p:txBody>
      </p:sp>
      <p:cxnSp>
        <p:nvCxnSpPr>
          <p:cNvPr id="25" name="Conector recto 24"/>
          <p:cNvCxnSpPr>
            <a:stCxn id="7" idx="3"/>
            <a:endCxn id="24" idx="1"/>
          </p:cNvCxnSpPr>
          <p:nvPr/>
        </p:nvCxnSpPr>
        <p:spPr>
          <a:xfrm>
            <a:off x="4614974" y="2841718"/>
            <a:ext cx="554062" cy="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6295680" y="3149431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Accelerated procedure</a:t>
            </a:r>
            <a:endParaRPr lang="en-GB" sz="1400" dirty="0"/>
          </a:p>
        </p:txBody>
      </p:sp>
      <p:sp>
        <p:nvSpPr>
          <p:cNvPr id="28" name="Elipse 27"/>
          <p:cNvSpPr/>
          <p:nvPr/>
        </p:nvSpPr>
        <p:spPr>
          <a:xfrm>
            <a:off x="6991716" y="5555342"/>
            <a:ext cx="1482177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urgency</a:t>
            </a:r>
            <a:endParaRPr lang="en-GB" sz="1400" dirty="0"/>
          </a:p>
        </p:txBody>
      </p:sp>
      <p:sp>
        <p:nvSpPr>
          <p:cNvPr id="29" name="Elipse 28"/>
          <p:cNvSpPr/>
          <p:nvPr/>
        </p:nvSpPr>
        <p:spPr>
          <a:xfrm>
            <a:off x="8958687" y="5555341"/>
            <a:ext cx="1482177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normal</a:t>
            </a:r>
            <a:endParaRPr lang="en-GB" sz="1400" dirty="0"/>
          </a:p>
        </p:txBody>
      </p:sp>
      <p:cxnSp>
        <p:nvCxnSpPr>
          <p:cNvPr id="32" name="Conector angular 31"/>
          <p:cNvCxnSpPr>
            <a:stCxn id="33" idx="3"/>
            <a:endCxn id="29" idx="0"/>
          </p:cNvCxnSpPr>
          <p:nvPr/>
        </p:nvCxnSpPr>
        <p:spPr>
          <a:xfrm>
            <a:off x="9219638" y="4573811"/>
            <a:ext cx="480138" cy="981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333883" y="4419922"/>
            <a:ext cx="88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value</a:t>
            </a:r>
            <a:endParaRPr lang="en-GB" sz="1400" dirty="0"/>
          </a:p>
        </p:txBody>
      </p:sp>
      <p:cxnSp>
        <p:nvCxnSpPr>
          <p:cNvPr id="34" name="Conector recto 33"/>
          <p:cNvCxnSpPr>
            <a:stCxn id="26" idx="2"/>
            <a:endCxn id="33" idx="1"/>
          </p:cNvCxnSpPr>
          <p:nvPr/>
        </p:nvCxnSpPr>
        <p:spPr>
          <a:xfrm>
            <a:off x="6991716" y="3900058"/>
            <a:ext cx="1342167" cy="67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41" idx="3"/>
            <a:endCxn id="28" idx="0"/>
          </p:cNvCxnSpPr>
          <p:nvPr/>
        </p:nvCxnSpPr>
        <p:spPr>
          <a:xfrm>
            <a:off x="7581739" y="4881589"/>
            <a:ext cx="151066" cy="673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6695984" y="4727700"/>
            <a:ext cx="88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value</a:t>
            </a:r>
            <a:endParaRPr lang="en-GB" sz="1400" dirty="0"/>
          </a:p>
        </p:txBody>
      </p:sp>
      <p:cxnSp>
        <p:nvCxnSpPr>
          <p:cNvPr id="42" name="Conector recto 41"/>
          <p:cNvCxnSpPr>
            <a:stCxn id="26" idx="2"/>
            <a:endCxn id="41" idx="0"/>
          </p:cNvCxnSpPr>
          <p:nvPr/>
        </p:nvCxnSpPr>
        <p:spPr>
          <a:xfrm>
            <a:off x="6991716" y="3900058"/>
            <a:ext cx="147146" cy="82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51" idx="2"/>
            <a:endCxn id="22" idx="0"/>
          </p:cNvCxnSpPr>
          <p:nvPr/>
        </p:nvCxnSpPr>
        <p:spPr>
          <a:xfrm rot="16200000" flipH="1">
            <a:off x="4905196" y="4710722"/>
            <a:ext cx="736914" cy="952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354612" y="4510652"/>
            <a:ext cx="88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value</a:t>
            </a:r>
            <a:endParaRPr lang="en-GB" sz="1400" dirty="0"/>
          </a:p>
        </p:txBody>
      </p:sp>
      <p:cxnSp>
        <p:nvCxnSpPr>
          <p:cNvPr id="52" name="Conector recto 51"/>
          <p:cNvCxnSpPr>
            <a:stCxn id="26" idx="2"/>
            <a:endCxn id="51" idx="0"/>
          </p:cNvCxnSpPr>
          <p:nvPr/>
        </p:nvCxnSpPr>
        <p:spPr>
          <a:xfrm flipH="1">
            <a:off x="4797490" y="3900058"/>
            <a:ext cx="2194226" cy="61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239019" y="3760025"/>
            <a:ext cx="724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disjoint</a:t>
            </a:r>
            <a:endParaRPr lang="en-GB" sz="1400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5894603" y="4067802"/>
            <a:ext cx="2334997" cy="1375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5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</a:t>
            </a:r>
            <a:r>
              <a:rPr lang="en-GB" sz="2000" spc="600" dirty="0" smtClean="0"/>
              <a:t>v0.0.3 </a:t>
            </a:r>
            <a:r>
              <a:rPr lang="en-GB" sz="2000" spc="600" dirty="0" smtClean="0"/>
              <a:t>– </a:t>
            </a:r>
            <a:r>
              <a:rPr lang="en-GB" sz="2000" spc="600" dirty="0" smtClean="0"/>
              <a:t>2018.01.31)</a:t>
            </a:r>
            <a:endParaRPr lang="en-GB" sz="2000" spc="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805219" y="103723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Procurement Procedure</a:t>
            </a:r>
            <a:endParaRPr lang="en-GB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222902" y="198190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Tendering Process</a:t>
            </a:r>
            <a:endParaRPr lang="en-GB" sz="1400" dirty="0"/>
          </a:p>
        </p:txBody>
      </p:sp>
      <p:cxnSp>
        <p:nvCxnSpPr>
          <p:cNvPr id="14" name="Conector angular 13"/>
          <p:cNvCxnSpPr>
            <a:stCxn id="15" idx="3"/>
            <a:endCxn id="7" idx="0"/>
          </p:cNvCxnSpPr>
          <p:nvPr/>
        </p:nvCxnSpPr>
        <p:spPr>
          <a:xfrm>
            <a:off x="3288724" y="1416699"/>
            <a:ext cx="630214" cy="565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52386" y="126281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</a:t>
            </a:r>
            <a:endParaRPr lang="en-GB" sz="1400" dirty="0"/>
          </a:p>
        </p:txBody>
      </p:sp>
      <p:cxnSp>
        <p:nvCxnSpPr>
          <p:cNvPr id="21" name="Conector recto 20"/>
          <p:cNvCxnSpPr>
            <a:stCxn id="5" idx="3"/>
            <a:endCxn id="15" idx="1"/>
          </p:cNvCxnSpPr>
          <p:nvPr/>
        </p:nvCxnSpPr>
        <p:spPr>
          <a:xfrm>
            <a:off x="2197291" y="1412547"/>
            <a:ext cx="655095" cy="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24" idx="3"/>
            <a:endCxn id="26" idx="0"/>
          </p:cNvCxnSpPr>
          <p:nvPr/>
        </p:nvCxnSpPr>
        <p:spPr>
          <a:xfrm>
            <a:off x="5896992" y="2357218"/>
            <a:ext cx="1094724" cy="241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169036" y="2203329"/>
            <a:ext cx="727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May be</a:t>
            </a:r>
            <a:endParaRPr lang="en-GB" sz="1400" dirty="0"/>
          </a:p>
        </p:txBody>
      </p:sp>
      <p:cxnSp>
        <p:nvCxnSpPr>
          <p:cNvPr id="25" name="Conector recto 24"/>
          <p:cNvCxnSpPr>
            <a:stCxn id="7" idx="3"/>
            <a:endCxn id="24" idx="1"/>
          </p:cNvCxnSpPr>
          <p:nvPr/>
        </p:nvCxnSpPr>
        <p:spPr>
          <a:xfrm>
            <a:off x="4614974" y="2357217"/>
            <a:ext cx="5540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6295680" y="2598292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Accelerated </a:t>
            </a:r>
            <a:r>
              <a:rPr lang="en-GB" sz="1400" dirty="0" smtClean="0"/>
              <a:t>procedure</a:t>
            </a:r>
            <a:endParaRPr lang="en-GB" sz="1400" dirty="0"/>
          </a:p>
        </p:txBody>
      </p:sp>
      <p:sp>
        <p:nvSpPr>
          <p:cNvPr id="29" name="Lágrima 28"/>
          <p:cNvSpPr/>
          <p:nvPr/>
        </p:nvSpPr>
        <p:spPr>
          <a:xfrm>
            <a:off x="9929844" y="2605116"/>
            <a:ext cx="1606069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- Urgency</a:t>
            </a:r>
          </a:p>
          <a:p>
            <a:pPr algn="ctr"/>
            <a:r>
              <a:rPr lang="en-GB" sz="1400" dirty="0" smtClean="0"/>
              <a:t>- Emergency</a:t>
            </a:r>
            <a:endParaRPr lang="en-GB" sz="1400" dirty="0"/>
          </a:p>
        </p:txBody>
      </p:sp>
      <p:cxnSp>
        <p:nvCxnSpPr>
          <p:cNvPr id="32" name="Conector angular 31"/>
          <p:cNvCxnSpPr>
            <a:stCxn id="33" idx="2"/>
            <a:endCxn id="29" idx="6"/>
          </p:cNvCxnSpPr>
          <p:nvPr/>
        </p:nvCxnSpPr>
        <p:spPr>
          <a:xfrm rot="16200000" flipH="1">
            <a:off x="10417860" y="2290096"/>
            <a:ext cx="6300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0300388" y="1667302"/>
            <a:ext cx="8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instances</a:t>
            </a:r>
            <a:endParaRPr lang="en-GB" sz="1400" dirty="0"/>
          </a:p>
        </p:txBody>
      </p:sp>
      <p:cxnSp>
        <p:nvCxnSpPr>
          <p:cNvPr id="34" name="Conector recto 33"/>
          <p:cNvCxnSpPr>
            <a:stCxn id="38" idx="3"/>
            <a:endCxn id="33" idx="1"/>
          </p:cNvCxnSpPr>
          <p:nvPr/>
        </p:nvCxnSpPr>
        <p:spPr>
          <a:xfrm flipV="1">
            <a:off x="9735590" y="1821191"/>
            <a:ext cx="564798" cy="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8343518" y="1452702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Accelerated </a:t>
            </a:r>
            <a:r>
              <a:rPr lang="en-GB" sz="1400" dirty="0" smtClean="0"/>
              <a:t>procedure type</a:t>
            </a:r>
            <a:endParaRPr lang="en-GB" sz="1400" dirty="0"/>
          </a:p>
        </p:txBody>
      </p:sp>
      <p:cxnSp>
        <p:nvCxnSpPr>
          <p:cNvPr id="30" name="Conector angular 29"/>
          <p:cNvCxnSpPr>
            <a:stCxn id="26" idx="3"/>
            <a:endCxn id="38" idx="1"/>
          </p:cNvCxnSpPr>
          <p:nvPr/>
        </p:nvCxnSpPr>
        <p:spPr>
          <a:xfrm flipV="1">
            <a:off x="7687752" y="1828016"/>
            <a:ext cx="655766" cy="1145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10204275" y="3820805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Text</a:t>
            </a:r>
            <a:endParaRPr lang="en-GB" sz="1400" dirty="0"/>
          </a:p>
        </p:txBody>
      </p:sp>
      <p:cxnSp>
        <p:nvCxnSpPr>
          <p:cNvPr id="44" name="Conector angular 43"/>
          <p:cNvCxnSpPr>
            <a:stCxn id="45" idx="3"/>
            <a:endCxn id="43" idx="2"/>
          </p:cNvCxnSpPr>
          <p:nvPr/>
        </p:nvCxnSpPr>
        <p:spPr>
          <a:xfrm flipV="1">
            <a:off x="9870221" y="4189295"/>
            <a:ext cx="3340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520493" y="4035407"/>
            <a:ext cx="134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justification</a:t>
            </a:r>
            <a:endParaRPr lang="en-GB" sz="1400" dirty="0"/>
          </a:p>
        </p:txBody>
      </p:sp>
      <p:cxnSp>
        <p:nvCxnSpPr>
          <p:cNvPr id="46" name="Conector recto 45"/>
          <p:cNvCxnSpPr>
            <a:stCxn id="26" idx="3"/>
            <a:endCxn id="45" idx="1"/>
          </p:cNvCxnSpPr>
          <p:nvPr/>
        </p:nvCxnSpPr>
        <p:spPr>
          <a:xfrm>
            <a:off x="7687752" y="2973606"/>
            <a:ext cx="832741" cy="121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6241566" y="3606205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Indicator</a:t>
            </a:r>
            <a:endParaRPr lang="en-GB" sz="1400" dirty="0"/>
          </a:p>
        </p:txBody>
      </p:sp>
      <p:cxnSp>
        <p:nvCxnSpPr>
          <p:cNvPr id="54" name="Conector angular 53"/>
          <p:cNvCxnSpPr>
            <a:stCxn id="55" idx="3"/>
            <a:endCxn id="53" idx="2"/>
          </p:cNvCxnSpPr>
          <p:nvPr/>
        </p:nvCxnSpPr>
        <p:spPr>
          <a:xfrm flipV="1">
            <a:off x="5743494" y="3974695"/>
            <a:ext cx="4980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557785" y="3820807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Is accelerated</a:t>
            </a:r>
            <a:endParaRPr lang="en-GB" sz="1400" dirty="0"/>
          </a:p>
        </p:txBody>
      </p:sp>
      <p:cxnSp>
        <p:nvCxnSpPr>
          <p:cNvPr id="56" name="Conector recto 55"/>
          <p:cNvCxnSpPr>
            <a:stCxn id="7" idx="2"/>
            <a:endCxn id="55" idx="1"/>
          </p:cNvCxnSpPr>
          <p:nvPr/>
        </p:nvCxnSpPr>
        <p:spPr>
          <a:xfrm>
            <a:off x="3918938" y="2732530"/>
            <a:ext cx="638847" cy="12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4606759" y="4853405"/>
            <a:ext cx="3305714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BR – if it is accelerated, “Accelerated Procedure” is Mandatory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</a:t>
            </a:r>
            <a:r>
              <a:rPr lang="en-GB" sz="2000" spc="600" dirty="0" smtClean="0"/>
              <a:t>v0.0.4 </a:t>
            </a:r>
            <a:r>
              <a:rPr lang="en-GB" sz="2000" spc="600" dirty="0" smtClean="0"/>
              <a:t>– </a:t>
            </a:r>
            <a:r>
              <a:rPr lang="en-GB" sz="2000" spc="600" dirty="0" smtClean="0"/>
              <a:t>2018.01.31)</a:t>
            </a:r>
            <a:endParaRPr lang="en-GB" sz="2000" spc="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805219" y="103723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Procurement Procedure</a:t>
            </a:r>
            <a:endParaRPr lang="en-GB" sz="1400" dirty="0"/>
          </a:p>
        </p:txBody>
      </p:sp>
      <p:cxnSp>
        <p:nvCxnSpPr>
          <p:cNvPr id="23" name="Conector angular 22"/>
          <p:cNvCxnSpPr>
            <a:stCxn id="24" idx="3"/>
            <a:endCxn id="26" idx="0"/>
          </p:cNvCxnSpPr>
          <p:nvPr/>
        </p:nvCxnSpPr>
        <p:spPr>
          <a:xfrm>
            <a:off x="4108147" y="1865899"/>
            <a:ext cx="1395960" cy="241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681427" y="171201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Is a</a:t>
            </a:r>
            <a:endParaRPr lang="en-GB" sz="1400" dirty="0"/>
          </a:p>
        </p:txBody>
      </p:sp>
      <p:cxnSp>
        <p:nvCxnSpPr>
          <p:cNvPr id="25" name="Conector recto 24"/>
          <p:cNvCxnSpPr>
            <a:stCxn id="5" idx="3"/>
            <a:endCxn id="24" idx="1"/>
          </p:cNvCxnSpPr>
          <p:nvPr/>
        </p:nvCxnSpPr>
        <p:spPr>
          <a:xfrm>
            <a:off x="2197291" y="1412547"/>
            <a:ext cx="1484136" cy="45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4808071" y="210697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Accelerated </a:t>
            </a:r>
            <a:r>
              <a:rPr lang="en-GB" sz="1400" dirty="0" smtClean="0"/>
              <a:t>procedure</a:t>
            </a:r>
            <a:endParaRPr lang="en-GB" sz="1400" dirty="0"/>
          </a:p>
        </p:txBody>
      </p:sp>
      <p:sp>
        <p:nvSpPr>
          <p:cNvPr id="29" name="Lágrima 28"/>
          <p:cNvSpPr/>
          <p:nvPr/>
        </p:nvSpPr>
        <p:spPr>
          <a:xfrm>
            <a:off x="8442235" y="2113797"/>
            <a:ext cx="1606069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- Urgency</a:t>
            </a:r>
          </a:p>
          <a:p>
            <a:pPr algn="ctr"/>
            <a:r>
              <a:rPr lang="en-GB" sz="1400" dirty="0" smtClean="0"/>
              <a:t>- Emergency</a:t>
            </a:r>
            <a:endParaRPr lang="en-GB" sz="1400" dirty="0"/>
          </a:p>
        </p:txBody>
      </p:sp>
      <p:cxnSp>
        <p:nvCxnSpPr>
          <p:cNvPr id="32" name="Conector angular 31"/>
          <p:cNvCxnSpPr>
            <a:stCxn id="33" idx="2"/>
            <a:endCxn id="29" idx="6"/>
          </p:cNvCxnSpPr>
          <p:nvPr/>
        </p:nvCxnSpPr>
        <p:spPr>
          <a:xfrm rot="16200000" flipH="1">
            <a:off x="8930251" y="1798777"/>
            <a:ext cx="6300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812779" y="1175983"/>
            <a:ext cx="8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instances</a:t>
            </a:r>
            <a:endParaRPr lang="en-GB" sz="1400" dirty="0"/>
          </a:p>
        </p:txBody>
      </p:sp>
      <p:cxnSp>
        <p:nvCxnSpPr>
          <p:cNvPr id="34" name="Conector recto 33"/>
          <p:cNvCxnSpPr>
            <a:stCxn id="38" idx="3"/>
            <a:endCxn id="33" idx="1"/>
          </p:cNvCxnSpPr>
          <p:nvPr/>
        </p:nvCxnSpPr>
        <p:spPr>
          <a:xfrm flipV="1">
            <a:off x="8247981" y="1329872"/>
            <a:ext cx="564798" cy="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6855909" y="96138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Accelerated </a:t>
            </a:r>
            <a:r>
              <a:rPr lang="en-GB" sz="1400" dirty="0" smtClean="0"/>
              <a:t>procedure type</a:t>
            </a:r>
            <a:endParaRPr lang="en-GB" sz="1400" dirty="0"/>
          </a:p>
        </p:txBody>
      </p:sp>
      <p:cxnSp>
        <p:nvCxnSpPr>
          <p:cNvPr id="30" name="Conector angular 29"/>
          <p:cNvCxnSpPr>
            <a:stCxn id="26" idx="3"/>
            <a:endCxn id="38" idx="1"/>
          </p:cNvCxnSpPr>
          <p:nvPr/>
        </p:nvCxnSpPr>
        <p:spPr>
          <a:xfrm flipV="1">
            <a:off x="6200143" y="1336697"/>
            <a:ext cx="655766" cy="1145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8716666" y="3329486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Text</a:t>
            </a:r>
            <a:endParaRPr lang="en-GB" sz="1400" dirty="0"/>
          </a:p>
        </p:txBody>
      </p:sp>
      <p:cxnSp>
        <p:nvCxnSpPr>
          <p:cNvPr id="44" name="Conector angular 43"/>
          <p:cNvCxnSpPr>
            <a:stCxn id="45" idx="3"/>
            <a:endCxn id="43" idx="2"/>
          </p:cNvCxnSpPr>
          <p:nvPr/>
        </p:nvCxnSpPr>
        <p:spPr>
          <a:xfrm flipV="1">
            <a:off x="8382612" y="3697976"/>
            <a:ext cx="3340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032884" y="3544088"/>
            <a:ext cx="134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justification</a:t>
            </a:r>
            <a:endParaRPr lang="en-GB" sz="1400" dirty="0"/>
          </a:p>
        </p:txBody>
      </p:sp>
      <p:cxnSp>
        <p:nvCxnSpPr>
          <p:cNvPr id="46" name="Conector recto 45"/>
          <p:cNvCxnSpPr>
            <a:stCxn id="26" idx="3"/>
            <a:endCxn id="45" idx="1"/>
          </p:cNvCxnSpPr>
          <p:nvPr/>
        </p:nvCxnSpPr>
        <p:spPr>
          <a:xfrm>
            <a:off x="6200143" y="2482287"/>
            <a:ext cx="832741" cy="121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55" idx="3"/>
            <a:endCxn id="31" idx="4"/>
          </p:cNvCxnSpPr>
          <p:nvPr/>
        </p:nvCxnSpPr>
        <p:spPr>
          <a:xfrm>
            <a:off x="3891235" y="3483377"/>
            <a:ext cx="488421" cy="965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070176" y="332948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type</a:t>
            </a:r>
            <a:endParaRPr lang="en-GB" sz="1400" dirty="0"/>
          </a:p>
        </p:txBody>
      </p:sp>
      <p:cxnSp>
        <p:nvCxnSpPr>
          <p:cNvPr id="56" name="Conector recto 55"/>
          <p:cNvCxnSpPr>
            <a:stCxn id="5" idx="3"/>
            <a:endCxn id="55" idx="1"/>
          </p:cNvCxnSpPr>
          <p:nvPr/>
        </p:nvCxnSpPr>
        <p:spPr>
          <a:xfrm>
            <a:off x="2197291" y="1412547"/>
            <a:ext cx="872885" cy="207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ágrima 30"/>
          <p:cNvSpPr/>
          <p:nvPr/>
        </p:nvSpPr>
        <p:spPr>
          <a:xfrm>
            <a:off x="4379656" y="4080585"/>
            <a:ext cx="1820487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GB" sz="1400" dirty="0" smtClean="0"/>
              <a:t>Open</a:t>
            </a:r>
          </a:p>
          <a:p>
            <a:pPr marL="285750" indent="-285750" algn="ctr">
              <a:buFontTx/>
              <a:buChar char="-"/>
            </a:pPr>
            <a:r>
              <a:rPr lang="en-GB" sz="1400" dirty="0" smtClean="0"/>
              <a:t>Restricted</a:t>
            </a:r>
            <a:r>
              <a:rPr lang="en-GB" sz="1400" dirty="0" smtClean="0"/>
              <a:t>, etc. (ESPD)</a:t>
            </a:r>
            <a:endParaRPr lang="en-GB" sz="14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10834862" y="5772822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5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</a:t>
            </a:r>
            <a:r>
              <a:rPr lang="en-GB" sz="2000" spc="600" dirty="0" smtClean="0"/>
              <a:t>v0.0.5 </a:t>
            </a:r>
            <a:r>
              <a:rPr lang="en-GB" sz="2000" spc="600" dirty="0" smtClean="0"/>
              <a:t>– </a:t>
            </a:r>
            <a:r>
              <a:rPr lang="en-GB" sz="2000" spc="600" dirty="0" smtClean="0"/>
              <a:t>2018.01.31)</a:t>
            </a:r>
            <a:endParaRPr lang="en-GB" sz="2000" spc="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805219" y="103723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Procurement Procedure</a:t>
            </a:r>
            <a:endParaRPr lang="en-GB" sz="1400" dirty="0"/>
          </a:p>
        </p:txBody>
      </p:sp>
      <p:cxnSp>
        <p:nvCxnSpPr>
          <p:cNvPr id="23" name="Conector angular 22"/>
          <p:cNvCxnSpPr>
            <a:stCxn id="24" idx="3"/>
            <a:endCxn id="26" idx="0"/>
          </p:cNvCxnSpPr>
          <p:nvPr/>
        </p:nvCxnSpPr>
        <p:spPr>
          <a:xfrm>
            <a:off x="4515310" y="1865899"/>
            <a:ext cx="988797" cy="241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681427" y="171201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Has[0..*]</a:t>
            </a:r>
            <a:endParaRPr lang="en-GB" sz="1400" dirty="0"/>
          </a:p>
        </p:txBody>
      </p:sp>
      <p:cxnSp>
        <p:nvCxnSpPr>
          <p:cNvPr id="25" name="Conector recto 24"/>
          <p:cNvCxnSpPr>
            <a:stCxn id="5" idx="3"/>
            <a:endCxn id="24" idx="1"/>
          </p:cNvCxnSpPr>
          <p:nvPr/>
        </p:nvCxnSpPr>
        <p:spPr>
          <a:xfrm>
            <a:off x="2197291" y="1412547"/>
            <a:ext cx="1484136" cy="45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4808071" y="210697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Tender (</a:t>
            </a:r>
            <a:r>
              <a:rPr lang="en-GB" sz="1400" dirty="0" err="1" smtClean="0"/>
              <a:t>oferta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32" name="Conector angular 31"/>
          <p:cNvCxnSpPr>
            <a:stCxn id="33" idx="2"/>
          </p:cNvCxnSpPr>
          <p:nvPr/>
        </p:nvCxnSpPr>
        <p:spPr>
          <a:xfrm rot="16200000" flipH="1">
            <a:off x="8914031" y="1782558"/>
            <a:ext cx="6624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256697" y="1143544"/>
            <a:ext cx="197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document reference</a:t>
            </a:r>
            <a:endParaRPr lang="en-GB" sz="1400" dirty="0"/>
          </a:p>
        </p:txBody>
      </p:sp>
      <p:cxnSp>
        <p:nvCxnSpPr>
          <p:cNvPr id="34" name="Conector recto 33"/>
          <p:cNvCxnSpPr>
            <a:stCxn id="26" idx="3"/>
            <a:endCxn id="33" idx="1"/>
          </p:cNvCxnSpPr>
          <p:nvPr/>
        </p:nvCxnSpPr>
        <p:spPr>
          <a:xfrm flipV="1">
            <a:off x="6200143" y="1297433"/>
            <a:ext cx="2056554" cy="118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8716666" y="3329486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Indicator</a:t>
            </a:r>
            <a:endParaRPr lang="en-GB" sz="1400" dirty="0"/>
          </a:p>
        </p:txBody>
      </p:sp>
      <p:cxnSp>
        <p:nvCxnSpPr>
          <p:cNvPr id="44" name="Conector angular 43"/>
          <p:cNvCxnSpPr>
            <a:stCxn id="45" idx="3"/>
            <a:endCxn id="43" idx="2"/>
          </p:cNvCxnSpPr>
          <p:nvPr/>
        </p:nvCxnSpPr>
        <p:spPr>
          <a:xfrm flipV="1">
            <a:off x="8422168" y="3697976"/>
            <a:ext cx="2944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950996" y="3544088"/>
            <a:ext cx="1471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Is abnormally low</a:t>
            </a:r>
            <a:endParaRPr lang="en-GB" sz="1400" dirty="0"/>
          </a:p>
        </p:txBody>
      </p:sp>
      <p:cxnSp>
        <p:nvCxnSpPr>
          <p:cNvPr id="46" name="Conector recto 45"/>
          <p:cNvCxnSpPr>
            <a:stCxn id="26" idx="3"/>
            <a:endCxn id="45" idx="1"/>
          </p:cNvCxnSpPr>
          <p:nvPr/>
        </p:nvCxnSpPr>
        <p:spPr>
          <a:xfrm>
            <a:off x="6200143" y="2482287"/>
            <a:ext cx="750853" cy="121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55" idx="3"/>
            <a:endCxn id="31" idx="4"/>
          </p:cNvCxnSpPr>
          <p:nvPr/>
        </p:nvCxnSpPr>
        <p:spPr>
          <a:xfrm>
            <a:off x="3891235" y="3483377"/>
            <a:ext cx="488421" cy="965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070176" y="332948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type</a:t>
            </a:r>
            <a:endParaRPr lang="en-GB" sz="1400" dirty="0"/>
          </a:p>
        </p:txBody>
      </p:sp>
      <p:cxnSp>
        <p:nvCxnSpPr>
          <p:cNvPr id="56" name="Conector recto 55"/>
          <p:cNvCxnSpPr>
            <a:stCxn id="5" idx="3"/>
            <a:endCxn id="55" idx="1"/>
          </p:cNvCxnSpPr>
          <p:nvPr/>
        </p:nvCxnSpPr>
        <p:spPr>
          <a:xfrm>
            <a:off x="2197291" y="1412547"/>
            <a:ext cx="872885" cy="207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ágrima 30"/>
          <p:cNvSpPr/>
          <p:nvPr/>
        </p:nvSpPr>
        <p:spPr>
          <a:xfrm>
            <a:off x="4379656" y="4080585"/>
            <a:ext cx="1820487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GB" sz="1400" dirty="0" smtClean="0"/>
              <a:t>Open</a:t>
            </a:r>
          </a:p>
          <a:p>
            <a:pPr marL="285750" indent="-285750" algn="ctr">
              <a:buFontTx/>
              <a:buChar char="-"/>
            </a:pPr>
            <a:r>
              <a:rPr lang="en-GB" sz="1400" dirty="0" smtClean="0"/>
              <a:t>Restricted</a:t>
            </a:r>
            <a:r>
              <a:rPr lang="en-GB" sz="1400" dirty="0" smtClean="0"/>
              <a:t>, etc. (ESPD)</a:t>
            </a:r>
            <a:endParaRPr lang="en-GB" sz="1400" dirty="0" smtClean="0"/>
          </a:p>
        </p:txBody>
      </p:sp>
      <p:sp>
        <p:nvSpPr>
          <p:cNvPr id="9" name="Elipse 8"/>
          <p:cNvSpPr/>
          <p:nvPr/>
        </p:nvSpPr>
        <p:spPr>
          <a:xfrm>
            <a:off x="7942997" y="2106973"/>
            <a:ext cx="3057099" cy="881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Reference to other ontology (as proposal)</a:t>
            </a:r>
            <a:endParaRPr lang="en-GB" dirty="0"/>
          </a:p>
        </p:txBody>
      </p:sp>
      <p:sp>
        <p:nvSpPr>
          <p:cNvPr id="35" name="Rectángulo 34"/>
          <p:cNvSpPr/>
          <p:nvPr/>
        </p:nvSpPr>
        <p:spPr>
          <a:xfrm>
            <a:off x="4771464" y="5643882"/>
            <a:ext cx="721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 (</a:t>
            </a:r>
            <a:r>
              <a:rPr lang="es-E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validate</a:t>
            </a:r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with</a:t>
            </a:r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Cécile</a:t>
            </a:r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2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</a:t>
            </a:r>
            <a:r>
              <a:rPr lang="en-GB" sz="2000" spc="600" dirty="0" smtClean="0"/>
              <a:t>v0.0.6 </a:t>
            </a:r>
            <a:r>
              <a:rPr lang="en-GB" sz="2000" spc="600" dirty="0" smtClean="0"/>
              <a:t>– </a:t>
            </a:r>
            <a:r>
              <a:rPr lang="en-GB" sz="2000" spc="600" dirty="0" smtClean="0"/>
              <a:t>2018.01.31)</a:t>
            </a:r>
            <a:endParaRPr lang="en-GB" sz="2000" spc="6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1914745" y="1943200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Contracting agency</a:t>
            </a:r>
            <a:endParaRPr lang="en-GB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680202" y="2939334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Contracting entity</a:t>
            </a:r>
            <a:endParaRPr lang="en-GB" sz="14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050514" y="1192572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Contracting authority</a:t>
            </a:r>
            <a:endParaRPr lang="en-GB" sz="1400" dirty="0"/>
          </a:p>
        </p:txBody>
      </p:sp>
      <p:cxnSp>
        <p:nvCxnSpPr>
          <p:cNvPr id="3" name="Conector angular 2"/>
          <p:cNvCxnSpPr>
            <a:stCxn id="26" idx="0"/>
            <a:endCxn id="22" idx="1"/>
          </p:cNvCxnSpPr>
          <p:nvPr/>
        </p:nvCxnSpPr>
        <p:spPr>
          <a:xfrm rot="5400000" flipH="1" flipV="1">
            <a:off x="3142990" y="1035677"/>
            <a:ext cx="375314" cy="1439733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>
            <a:stCxn id="26" idx="2"/>
            <a:endCxn id="21" idx="1"/>
          </p:cNvCxnSpPr>
          <p:nvPr/>
        </p:nvCxnSpPr>
        <p:spPr>
          <a:xfrm rot="16200000" flipH="1">
            <a:off x="3335081" y="1969526"/>
            <a:ext cx="620821" cy="2069421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760714" y="4229872"/>
            <a:ext cx="3305714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 is a </a:t>
            </a:r>
            <a:r>
              <a:rPr lang="en-GB" dirty="0" err="1" smtClean="0"/>
              <a:t>subClassOf</a:t>
            </a:r>
            <a:r>
              <a:rPr lang="en-GB" dirty="0" smtClean="0"/>
              <a:t> because the semantics of contracting authority and entity. Otherwise it is  not possible to distinguish their individuals.</a:t>
            </a:r>
            <a:endParaRPr lang="en-GB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635431" y="134497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Buyer</a:t>
            </a:r>
            <a:endParaRPr lang="en-GB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663324" y="4366686"/>
            <a:ext cx="330571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Buyer and contracting authority are different, taking into account the transparency use case and the OCDS definition.</a:t>
            </a:r>
            <a:endParaRPr lang="en-GB" dirty="0"/>
          </a:p>
        </p:txBody>
      </p:sp>
      <p:cxnSp>
        <p:nvCxnSpPr>
          <p:cNvPr id="37" name="Conector angular 36"/>
          <p:cNvCxnSpPr>
            <a:stCxn id="38" idx="1"/>
            <a:endCxn id="26" idx="3"/>
          </p:cNvCxnSpPr>
          <p:nvPr/>
        </p:nvCxnSpPr>
        <p:spPr>
          <a:xfrm rot="10800000" flipV="1">
            <a:off x="3306817" y="967898"/>
            <a:ext cx="2857442" cy="1350615"/>
          </a:xfrm>
          <a:prstGeom prst="bentConnector3">
            <a:avLst>
              <a:gd name="adj1" fmla="val 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64259" y="814010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buysOnBehalfOf</a:t>
            </a:r>
            <a:endParaRPr lang="en-GB" sz="1400" dirty="0"/>
          </a:p>
        </p:txBody>
      </p:sp>
      <p:cxnSp>
        <p:nvCxnSpPr>
          <p:cNvPr id="39" name="Conector recto 38"/>
          <p:cNvCxnSpPr>
            <a:stCxn id="30" idx="0"/>
            <a:endCxn id="38" idx="3"/>
          </p:cNvCxnSpPr>
          <p:nvPr/>
        </p:nvCxnSpPr>
        <p:spPr>
          <a:xfrm flipH="1" flipV="1">
            <a:off x="7539892" y="967899"/>
            <a:ext cx="791575" cy="3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48" idx="3"/>
            <a:endCxn id="30" idx="2"/>
          </p:cNvCxnSpPr>
          <p:nvPr/>
        </p:nvCxnSpPr>
        <p:spPr>
          <a:xfrm flipV="1">
            <a:off x="7325158" y="2095600"/>
            <a:ext cx="1006309" cy="344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6533723" y="2286635"/>
            <a:ext cx="791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reliesOn</a:t>
            </a:r>
            <a:endParaRPr lang="en-GB" sz="1400" dirty="0"/>
          </a:p>
        </p:txBody>
      </p:sp>
      <p:cxnSp>
        <p:nvCxnSpPr>
          <p:cNvPr id="49" name="Conector recto 48"/>
          <p:cNvCxnSpPr>
            <a:stCxn id="26" idx="3"/>
            <a:endCxn id="48" idx="1"/>
          </p:cNvCxnSpPr>
          <p:nvPr/>
        </p:nvCxnSpPr>
        <p:spPr>
          <a:xfrm>
            <a:off x="3306817" y="2318514"/>
            <a:ext cx="3226906" cy="12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57" idx="2"/>
            <a:endCxn id="61" idx="6"/>
          </p:cNvCxnSpPr>
          <p:nvPr/>
        </p:nvCxnSpPr>
        <p:spPr>
          <a:xfrm rot="16200000" flipH="1">
            <a:off x="957500" y="3533802"/>
            <a:ext cx="778607" cy="40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916116" y="285688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type</a:t>
            </a:r>
            <a:endParaRPr lang="en-GB" sz="1400" dirty="0"/>
          </a:p>
        </p:txBody>
      </p:sp>
      <p:cxnSp>
        <p:nvCxnSpPr>
          <p:cNvPr id="58" name="Conector recto 57"/>
          <p:cNvCxnSpPr>
            <a:stCxn id="26" idx="1"/>
            <a:endCxn id="57" idx="0"/>
          </p:cNvCxnSpPr>
          <p:nvPr/>
        </p:nvCxnSpPr>
        <p:spPr>
          <a:xfrm flipH="1">
            <a:off x="1326646" y="2318514"/>
            <a:ext cx="588099" cy="53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ágrima 60"/>
          <p:cNvSpPr/>
          <p:nvPr/>
        </p:nvSpPr>
        <p:spPr>
          <a:xfrm>
            <a:off x="317440" y="3943264"/>
            <a:ext cx="2099042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- Joint procurement lead</a:t>
            </a:r>
          </a:p>
          <a:p>
            <a:pPr algn="ctr"/>
            <a:r>
              <a:rPr lang="en-GB" sz="1400" dirty="0" smtClean="0"/>
              <a:t>- JP member</a:t>
            </a:r>
            <a:endParaRPr lang="en-GB" sz="1400" dirty="0"/>
          </a:p>
        </p:txBody>
      </p:sp>
      <p:cxnSp>
        <p:nvCxnSpPr>
          <p:cNvPr id="75" name="Conector angular 74"/>
          <p:cNvCxnSpPr>
            <a:stCxn id="76" idx="3"/>
            <a:endCxn id="78" idx="6"/>
          </p:cNvCxnSpPr>
          <p:nvPr/>
        </p:nvCxnSpPr>
        <p:spPr>
          <a:xfrm>
            <a:off x="10178292" y="1049159"/>
            <a:ext cx="790746" cy="585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9458351" y="895270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Type of</a:t>
            </a:r>
            <a:endParaRPr lang="en-GB" sz="1400" dirty="0"/>
          </a:p>
        </p:txBody>
      </p:sp>
      <p:cxnSp>
        <p:nvCxnSpPr>
          <p:cNvPr id="77" name="Conector recto 76"/>
          <p:cNvCxnSpPr>
            <a:stCxn id="30" idx="3"/>
            <a:endCxn id="76" idx="1"/>
          </p:cNvCxnSpPr>
          <p:nvPr/>
        </p:nvCxnSpPr>
        <p:spPr>
          <a:xfrm flipV="1">
            <a:off x="9027503" y="1049159"/>
            <a:ext cx="430848" cy="67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ágrima 77"/>
          <p:cNvSpPr/>
          <p:nvPr/>
        </p:nvSpPr>
        <p:spPr>
          <a:xfrm>
            <a:off x="10129211" y="1634293"/>
            <a:ext cx="1679654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- CPR</a:t>
            </a:r>
            <a:endParaRPr lang="en-GB" sz="1400" dirty="0"/>
          </a:p>
        </p:txBody>
      </p:sp>
      <p:sp>
        <p:nvSpPr>
          <p:cNvPr id="87" name="Elipse 86"/>
          <p:cNvSpPr/>
          <p:nvPr/>
        </p:nvSpPr>
        <p:spPr>
          <a:xfrm>
            <a:off x="10461707" y="2779703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Literal</a:t>
            </a:r>
            <a:endParaRPr lang="en-GB" sz="1400" dirty="0"/>
          </a:p>
        </p:txBody>
      </p:sp>
      <p:cxnSp>
        <p:nvCxnSpPr>
          <p:cNvPr id="88" name="Conector angular 87"/>
          <p:cNvCxnSpPr>
            <a:stCxn id="89" idx="3"/>
            <a:endCxn id="87" idx="2"/>
          </p:cNvCxnSpPr>
          <p:nvPr/>
        </p:nvCxnSpPr>
        <p:spPr>
          <a:xfrm flipV="1">
            <a:off x="9977343" y="3148193"/>
            <a:ext cx="484364" cy="16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385514" y="301076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hasID</a:t>
            </a:r>
            <a:endParaRPr lang="en-GB" sz="1400" dirty="0"/>
          </a:p>
        </p:txBody>
      </p:sp>
      <p:cxnSp>
        <p:nvCxnSpPr>
          <p:cNvPr id="90" name="Conector recto 89"/>
          <p:cNvCxnSpPr>
            <a:stCxn id="30" idx="3"/>
            <a:endCxn id="89" idx="1"/>
          </p:cNvCxnSpPr>
          <p:nvPr/>
        </p:nvCxnSpPr>
        <p:spPr>
          <a:xfrm>
            <a:off x="9027503" y="1720287"/>
            <a:ext cx="358011" cy="144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26" idx="3"/>
            <a:endCxn id="89" idx="1"/>
          </p:cNvCxnSpPr>
          <p:nvPr/>
        </p:nvCxnSpPr>
        <p:spPr>
          <a:xfrm>
            <a:off x="3306817" y="2318514"/>
            <a:ext cx="6078697" cy="84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/>
          <p:cNvSpPr/>
          <p:nvPr/>
        </p:nvSpPr>
        <p:spPr>
          <a:xfrm>
            <a:off x="1846090" y="735392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URL</a:t>
            </a:r>
            <a:endParaRPr lang="en-GB" sz="1400" dirty="0"/>
          </a:p>
        </p:txBody>
      </p:sp>
      <p:cxnSp>
        <p:nvCxnSpPr>
          <p:cNvPr id="100" name="Conector angular 99"/>
          <p:cNvCxnSpPr>
            <a:stCxn id="101" idx="0"/>
            <a:endCxn id="99" idx="2"/>
          </p:cNvCxnSpPr>
          <p:nvPr/>
        </p:nvCxnSpPr>
        <p:spPr>
          <a:xfrm rot="5400000" flipH="1" flipV="1">
            <a:off x="1294788" y="918663"/>
            <a:ext cx="366083" cy="73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314382" y="1469965"/>
            <a:ext cx="159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access tool URI</a:t>
            </a:r>
            <a:endParaRPr lang="en-GB" sz="1400" dirty="0"/>
          </a:p>
        </p:txBody>
      </p:sp>
      <p:cxnSp>
        <p:nvCxnSpPr>
          <p:cNvPr id="102" name="Conector recto 101"/>
          <p:cNvCxnSpPr>
            <a:stCxn id="26" idx="1"/>
            <a:endCxn id="101" idx="2"/>
          </p:cNvCxnSpPr>
          <p:nvPr/>
        </p:nvCxnSpPr>
        <p:spPr>
          <a:xfrm flipH="1" flipV="1">
            <a:off x="1109568" y="1777742"/>
            <a:ext cx="805177" cy="54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50124" y="95534"/>
            <a:ext cx="11832609" cy="6605517"/>
          </a:xfrm>
          <a:prstGeom prst="roundRect">
            <a:avLst>
              <a:gd name="adj" fmla="val 447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spc="600" dirty="0" smtClean="0"/>
              <a:t>ONTOLOGY: Procurement Procedure (</a:t>
            </a:r>
            <a:r>
              <a:rPr lang="en-GB" sz="2000" spc="600" dirty="0" smtClean="0"/>
              <a:t>v0.0.7 </a:t>
            </a:r>
            <a:r>
              <a:rPr lang="en-GB" sz="2000" spc="600" dirty="0" smtClean="0"/>
              <a:t>– </a:t>
            </a:r>
            <a:r>
              <a:rPr lang="en-GB" sz="2000" spc="600" dirty="0" smtClean="0"/>
              <a:t>2018.01.31)</a:t>
            </a:r>
            <a:endParaRPr lang="en-GB" sz="2000" spc="6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1914745" y="1943200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Contracting agency</a:t>
            </a:r>
            <a:endParaRPr lang="en-GB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680202" y="2939334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Contracting entity</a:t>
            </a:r>
            <a:endParaRPr lang="en-GB" sz="14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050514" y="1192572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Contracting authority</a:t>
            </a:r>
            <a:endParaRPr lang="en-GB" sz="1400" dirty="0"/>
          </a:p>
        </p:txBody>
      </p:sp>
      <p:cxnSp>
        <p:nvCxnSpPr>
          <p:cNvPr id="3" name="Conector angular 2"/>
          <p:cNvCxnSpPr>
            <a:stCxn id="26" idx="0"/>
            <a:endCxn id="22" idx="1"/>
          </p:cNvCxnSpPr>
          <p:nvPr/>
        </p:nvCxnSpPr>
        <p:spPr>
          <a:xfrm rot="5400000" flipH="1" flipV="1">
            <a:off x="3142990" y="1035677"/>
            <a:ext cx="375314" cy="1439733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>
            <a:stCxn id="26" idx="2"/>
            <a:endCxn id="21" idx="1"/>
          </p:cNvCxnSpPr>
          <p:nvPr/>
        </p:nvCxnSpPr>
        <p:spPr>
          <a:xfrm rot="16200000" flipH="1">
            <a:off x="3335081" y="1969526"/>
            <a:ext cx="620821" cy="2069421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760714" y="4229872"/>
            <a:ext cx="3305714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It is a </a:t>
            </a:r>
            <a:r>
              <a:rPr lang="en-GB" dirty="0" err="1" smtClean="0"/>
              <a:t>subClassOf</a:t>
            </a:r>
            <a:r>
              <a:rPr lang="en-GB" dirty="0" smtClean="0"/>
              <a:t> because the semantics of contracting authority and entity. Otherwise it is  not possible to distinguish their individuals.</a:t>
            </a:r>
            <a:endParaRPr lang="en-GB" dirty="0"/>
          </a:p>
        </p:txBody>
      </p:sp>
      <p:sp>
        <p:nvSpPr>
          <p:cNvPr id="29" name="Rectángulo 28"/>
          <p:cNvSpPr/>
          <p:nvPr/>
        </p:nvSpPr>
        <p:spPr>
          <a:xfrm>
            <a:off x="10834862" y="5772822"/>
            <a:ext cx="103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7635431" y="1344973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Buyer</a:t>
            </a:r>
            <a:endParaRPr lang="en-GB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663324" y="4366686"/>
            <a:ext cx="330571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Buyer and contracting authority are different, taking into account the transparency use case and the OCDS definition.</a:t>
            </a:r>
            <a:endParaRPr lang="en-GB" dirty="0"/>
          </a:p>
        </p:txBody>
      </p:sp>
      <p:cxnSp>
        <p:nvCxnSpPr>
          <p:cNvPr id="37" name="Conector angular 36"/>
          <p:cNvCxnSpPr>
            <a:stCxn id="38" idx="1"/>
            <a:endCxn id="26" idx="3"/>
          </p:cNvCxnSpPr>
          <p:nvPr/>
        </p:nvCxnSpPr>
        <p:spPr>
          <a:xfrm rot="10800000" flipV="1">
            <a:off x="3306817" y="967898"/>
            <a:ext cx="2857442" cy="1350615"/>
          </a:xfrm>
          <a:prstGeom prst="bentConnector3">
            <a:avLst>
              <a:gd name="adj1" fmla="val 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64259" y="814010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buysOnBehalfOf</a:t>
            </a:r>
            <a:endParaRPr lang="en-GB" sz="1400" dirty="0"/>
          </a:p>
        </p:txBody>
      </p:sp>
      <p:cxnSp>
        <p:nvCxnSpPr>
          <p:cNvPr id="39" name="Conector recto 38"/>
          <p:cNvCxnSpPr>
            <a:stCxn id="30" idx="0"/>
            <a:endCxn id="38" idx="3"/>
          </p:cNvCxnSpPr>
          <p:nvPr/>
        </p:nvCxnSpPr>
        <p:spPr>
          <a:xfrm flipH="1" flipV="1">
            <a:off x="7539892" y="967899"/>
            <a:ext cx="791575" cy="3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48" idx="3"/>
            <a:endCxn id="30" idx="2"/>
          </p:cNvCxnSpPr>
          <p:nvPr/>
        </p:nvCxnSpPr>
        <p:spPr>
          <a:xfrm flipV="1">
            <a:off x="7325158" y="2095600"/>
            <a:ext cx="1006309" cy="344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6533723" y="2286635"/>
            <a:ext cx="791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reliesOn</a:t>
            </a:r>
            <a:endParaRPr lang="en-GB" sz="1400" dirty="0"/>
          </a:p>
        </p:txBody>
      </p:sp>
      <p:cxnSp>
        <p:nvCxnSpPr>
          <p:cNvPr id="49" name="Conector recto 48"/>
          <p:cNvCxnSpPr>
            <a:stCxn id="26" idx="3"/>
            <a:endCxn id="48" idx="1"/>
          </p:cNvCxnSpPr>
          <p:nvPr/>
        </p:nvCxnSpPr>
        <p:spPr>
          <a:xfrm>
            <a:off x="3306817" y="2318514"/>
            <a:ext cx="3226906" cy="12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57" idx="2"/>
            <a:endCxn id="61" idx="6"/>
          </p:cNvCxnSpPr>
          <p:nvPr/>
        </p:nvCxnSpPr>
        <p:spPr>
          <a:xfrm rot="16200000" flipH="1">
            <a:off x="957500" y="3533802"/>
            <a:ext cx="778607" cy="40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916116" y="285688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Has type</a:t>
            </a:r>
            <a:endParaRPr lang="en-GB" sz="1400" dirty="0"/>
          </a:p>
        </p:txBody>
      </p:sp>
      <p:cxnSp>
        <p:nvCxnSpPr>
          <p:cNvPr id="58" name="Conector recto 57"/>
          <p:cNvCxnSpPr>
            <a:stCxn id="26" idx="1"/>
            <a:endCxn id="57" idx="0"/>
          </p:cNvCxnSpPr>
          <p:nvPr/>
        </p:nvCxnSpPr>
        <p:spPr>
          <a:xfrm flipH="1">
            <a:off x="1326646" y="2318514"/>
            <a:ext cx="588099" cy="53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ágrima 60"/>
          <p:cNvSpPr/>
          <p:nvPr/>
        </p:nvSpPr>
        <p:spPr>
          <a:xfrm>
            <a:off x="317440" y="3943264"/>
            <a:ext cx="2099042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- Joint procurement lead</a:t>
            </a:r>
          </a:p>
          <a:p>
            <a:pPr algn="ctr"/>
            <a:r>
              <a:rPr lang="en-GB" sz="1400" dirty="0" smtClean="0"/>
              <a:t>- JP member</a:t>
            </a:r>
            <a:endParaRPr lang="en-GB" sz="1400" dirty="0"/>
          </a:p>
        </p:txBody>
      </p:sp>
      <p:cxnSp>
        <p:nvCxnSpPr>
          <p:cNvPr id="75" name="Conector angular 74"/>
          <p:cNvCxnSpPr>
            <a:stCxn id="76" idx="3"/>
            <a:endCxn id="78" idx="6"/>
          </p:cNvCxnSpPr>
          <p:nvPr/>
        </p:nvCxnSpPr>
        <p:spPr>
          <a:xfrm>
            <a:off x="10178292" y="1049159"/>
            <a:ext cx="790746" cy="585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9458351" y="895270"/>
            <a:ext cx="71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Type of</a:t>
            </a:r>
            <a:endParaRPr lang="en-GB" sz="1400" dirty="0"/>
          </a:p>
        </p:txBody>
      </p:sp>
      <p:cxnSp>
        <p:nvCxnSpPr>
          <p:cNvPr id="77" name="Conector recto 76"/>
          <p:cNvCxnSpPr>
            <a:stCxn id="30" idx="3"/>
            <a:endCxn id="76" idx="1"/>
          </p:cNvCxnSpPr>
          <p:nvPr/>
        </p:nvCxnSpPr>
        <p:spPr>
          <a:xfrm flipV="1">
            <a:off x="9027503" y="1049159"/>
            <a:ext cx="430848" cy="67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ágrima 77"/>
          <p:cNvSpPr/>
          <p:nvPr/>
        </p:nvSpPr>
        <p:spPr>
          <a:xfrm>
            <a:off x="10129211" y="1634293"/>
            <a:ext cx="1679654" cy="736979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- CPR</a:t>
            </a:r>
            <a:endParaRPr lang="en-GB" sz="1400" dirty="0"/>
          </a:p>
        </p:txBody>
      </p:sp>
      <p:sp>
        <p:nvSpPr>
          <p:cNvPr id="87" name="Elipse 86"/>
          <p:cNvSpPr/>
          <p:nvPr/>
        </p:nvSpPr>
        <p:spPr>
          <a:xfrm>
            <a:off x="10461707" y="2779703"/>
            <a:ext cx="1188000" cy="736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Literal</a:t>
            </a:r>
            <a:endParaRPr lang="en-GB" sz="1400" dirty="0"/>
          </a:p>
        </p:txBody>
      </p:sp>
      <p:cxnSp>
        <p:nvCxnSpPr>
          <p:cNvPr id="88" name="Conector angular 87"/>
          <p:cNvCxnSpPr>
            <a:stCxn id="89" idx="3"/>
            <a:endCxn id="87" idx="2"/>
          </p:cNvCxnSpPr>
          <p:nvPr/>
        </p:nvCxnSpPr>
        <p:spPr>
          <a:xfrm flipV="1">
            <a:off x="9977343" y="3148193"/>
            <a:ext cx="484364" cy="16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9385514" y="301076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hasID</a:t>
            </a:r>
            <a:endParaRPr lang="en-GB" sz="1400" dirty="0"/>
          </a:p>
        </p:txBody>
      </p:sp>
      <p:cxnSp>
        <p:nvCxnSpPr>
          <p:cNvPr id="90" name="Conector recto 89"/>
          <p:cNvCxnSpPr>
            <a:stCxn id="30" idx="3"/>
            <a:endCxn id="89" idx="1"/>
          </p:cNvCxnSpPr>
          <p:nvPr/>
        </p:nvCxnSpPr>
        <p:spPr>
          <a:xfrm>
            <a:off x="9027503" y="1720287"/>
            <a:ext cx="358011" cy="144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26" idx="3"/>
            <a:endCxn id="89" idx="1"/>
          </p:cNvCxnSpPr>
          <p:nvPr/>
        </p:nvCxnSpPr>
        <p:spPr>
          <a:xfrm>
            <a:off x="3306817" y="2318514"/>
            <a:ext cx="6078697" cy="84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08978" y="1659153"/>
            <a:ext cx="128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Has access tool</a:t>
            </a:r>
            <a:endParaRPr lang="en-GB" sz="1400" dirty="0"/>
          </a:p>
        </p:txBody>
      </p:sp>
      <p:cxnSp>
        <p:nvCxnSpPr>
          <p:cNvPr id="102" name="Conector recto 101"/>
          <p:cNvCxnSpPr>
            <a:stCxn id="26" idx="1"/>
            <a:endCxn id="101" idx="2"/>
          </p:cNvCxnSpPr>
          <p:nvPr/>
        </p:nvCxnSpPr>
        <p:spPr>
          <a:xfrm flipH="1" flipV="1">
            <a:off x="1050330" y="1966930"/>
            <a:ext cx="864415" cy="35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354294" y="720675"/>
            <a:ext cx="1392072" cy="7506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Access tool</a:t>
            </a:r>
            <a:endParaRPr lang="en-GB" sz="1400" dirty="0"/>
          </a:p>
        </p:txBody>
      </p:sp>
      <p:cxnSp>
        <p:nvCxnSpPr>
          <p:cNvPr id="5" name="Conector recto de flecha 4"/>
          <p:cNvCxnSpPr>
            <a:stCxn id="101" idx="0"/>
            <a:endCxn id="35" idx="2"/>
          </p:cNvCxnSpPr>
          <p:nvPr/>
        </p:nvCxnSpPr>
        <p:spPr>
          <a:xfrm flipV="1">
            <a:off x="1050330" y="1471302"/>
            <a:ext cx="0" cy="18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61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342</Words>
  <Application>Microsoft Office PowerPoint</Application>
  <PresentationFormat>Panorámica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60</cp:revision>
  <dcterms:created xsi:type="dcterms:W3CDTF">2018-01-30T12:19:15Z</dcterms:created>
  <dcterms:modified xsi:type="dcterms:W3CDTF">2018-01-31T13:57:09Z</dcterms:modified>
</cp:coreProperties>
</file>