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/LdNUrivB8sDmP3yKAJz2ws2L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D47C5E-2EE7-4C12-A606-BBD6519F5B5F}">
  <a:tblStyle styleId="{DAD47C5E-2EE7-4C12-A606-BBD6519F5B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9EDB4B-90B2-4DA0-B70D-B3F9E3EA2D6C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DFD"/>
          </a:solidFill>
        </a:fill>
      </a:tcStyle>
    </a:wholeTbl>
    <a:band1H>
      <a:tcTxStyle/>
      <a:tcStyle>
        <a:tcBdr/>
        <a:fill>
          <a:solidFill>
            <a:srgbClr val="CDD8F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8F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30FA1D-5107-421F-9645-EA94BFFB6416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2041"/>
  </p:normalViewPr>
  <p:slideViewPr>
    <p:cSldViewPr snapToGrid="0">
      <p:cViewPr varScale="1">
        <p:scale>
          <a:sx n="139" d="100"/>
          <a:sy n="139" d="100"/>
        </p:scale>
        <p:origin x="138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124ec733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124ec733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Discuss with students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Let the students say and write on board. Then discuss and compare to what on slide.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What do you think cryptography is/does?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How do you think you use it?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BHV!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dt" idx="10"/>
          </p:nvPr>
        </p:nvSpPr>
        <p:spPr>
          <a:xfrm>
            <a:off x="6361114" y="4867275"/>
            <a:ext cx="2097087" cy="34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ote.heliosvoting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124ec73358_0_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4</a:t>
            </a:r>
            <a:endParaRPr/>
          </a:p>
        </p:txBody>
      </p:sp>
      <p:sp>
        <p:nvSpPr>
          <p:cNvPr id="56" name="Google Shape;56;g2124ec73358_0_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Cryptography</a:t>
            </a:r>
            <a:endParaRPr/>
          </a:p>
        </p:txBody>
      </p:sp>
      <p:pic>
        <p:nvPicPr>
          <p:cNvPr id="57" name="Google Shape;57;g2124ec7335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3845025"/>
            <a:ext cx="1849075" cy="12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2124ec7335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825" y="3913162"/>
            <a:ext cx="2463324" cy="123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Substitution cipher</a:t>
            </a:r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 u="sng">
              <a:solidFill>
                <a:srgbClr val="0C5ADB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 u="sng">
              <a:solidFill>
                <a:srgbClr val="0C5ADB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So the encryption of TUESDAY would be </a:t>
            </a:r>
            <a:r>
              <a:rPr lang="en-US" sz="2000" b="1"/>
              <a:t>VDRPBLJ</a:t>
            </a:r>
            <a:r>
              <a:rPr lang="en-US" sz="2000"/>
              <a:t>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What would RLPJ decrypt to?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u="sng">
              <a:solidFill>
                <a:srgbClr val="0C5ADB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u="sng">
                <a:solidFill>
                  <a:srgbClr val="0C5ADB"/>
                </a:solidFill>
              </a:rPr>
              <a:t>How many keys now?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The number of keys is very large: </a:t>
            </a:r>
            <a:r>
              <a:rPr lang="en-US" sz="2000" b="1"/>
              <a:t>26! </a:t>
            </a:r>
            <a:r>
              <a:rPr lang="en-US" sz="2000"/>
              <a:t>» 4×10</a:t>
            </a:r>
            <a:r>
              <a:rPr lang="en-US" sz="2000" baseline="30000"/>
              <a:t>26</a:t>
            </a:r>
            <a:r>
              <a:rPr lang="en-US" sz="2000"/>
              <a:t> </a:t>
            </a:r>
            <a:endParaRPr sz="3200" u="sng">
              <a:solidFill>
                <a:srgbClr val="0C5ADB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35" name="Google Shape;135;p10"/>
          <p:cNvGraphicFramePr/>
          <p:nvPr/>
        </p:nvGraphicFramePr>
        <p:xfrm>
          <a:off x="1958129" y="1626548"/>
          <a:ext cx="5227925" cy="556250"/>
        </p:xfrm>
        <a:graphic>
          <a:graphicData uri="http://schemas.openxmlformats.org/drawingml/2006/table">
            <a:tbl>
              <a:tblPr firstRow="1" bandRow="1">
                <a:noFill/>
                <a:tableStyleId>{409EDB4B-90B2-4DA0-B70D-B3F9E3EA2D6C}</a:tableStyleId>
              </a:tblPr>
              <a:tblGrid>
                <a:gridCol w="20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10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A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B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E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F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G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H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I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J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K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L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M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N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O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P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Q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R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S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U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V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W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X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Y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Z</a:t>
                      </a:r>
                      <a:endParaRPr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L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Y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N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B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R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G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M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T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Z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S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C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O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A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W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K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F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I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X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P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V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Q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U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H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J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E</a:t>
                      </a:r>
                      <a:endParaRPr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" name="Google Shape;136;p10"/>
          <p:cNvSpPr txBox="1"/>
          <p:nvPr/>
        </p:nvSpPr>
        <p:spPr>
          <a:xfrm>
            <a:off x="197400" y="1017725"/>
            <a:ext cx="8489400" cy="67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Pick a random one-to-one mapping of the letters of the alphabet.</a:t>
            </a:r>
            <a:endParaRPr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311700" y="4336704"/>
            <a:ext cx="6457950" cy="67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Would you use this cipher?</a:t>
            </a:r>
            <a:endParaRPr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frequent are you?</a:t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262713" y="1017725"/>
            <a:ext cx="8715342" cy="375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INSIGHT: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know what language an encrypted message belongs to, we can analyse a message written in the same language, and count how many times each letter appears.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rank letters in order of frequency, and map these to the ranking we perform on the encrypted message.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English language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letters are E, T,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same can be done with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digrams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(TH, HE, IN, …)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trigrams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(THE, ING, AND, …).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11"/>
          <p:cNvGraphicFramePr/>
          <p:nvPr/>
        </p:nvGraphicFramePr>
        <p:xfrm>
          <a:off x="3253375" y="2349283"/>
          <a:ext cx="5693200" cy="2595950"/>
        </p:xfrm>
        <a:graphic>
          <a:graphicData uri="http://schemas.openxmlformats.org/drawingml/2006/table">
            <a:tbl>
              <a:tblPr firstRow="1" bandRow="1">
                <a:noFill/>
                <a:tableStyleId>{AB30FA1D-5107-421F-9645-EA94BFFB6416}</a:tableStyleId>
              </a:tblPr>
              <a:tblGrid>
                <a:gridCol w="142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A        </a:t>
                      </a:r>
                      <a:r>
                        <a:rPr lang="en-US" sz="1400" b="0" u="none" strike="noStrike" cap="none"/>
                        <a:t>8.17%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H      </a:t>
                      </a:r>
                      <a:r>
                        <a:rPr lang="en-US" sz="1400" b="0" u="none" strike="noStrike" cap="none"/>
                        <a:t>6.09%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O       </a:t>
                      </a:r>
                      <a:r>
                        <a:rPr lang="en-US" sz="1400" b="0" u="none" strike="noStrike" cap="none"/>
                        <a:t>7.51%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V        </a:t>
                      </a:r>
                      <a:r>
                        <a:rPr lang="en-US" sz="1400" b="0" u="none" strike="noStrike" cap="none"/>
                        <a:t>0.98%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B        </a:t>
                      </a:r>
                      <a:r>
                        <a:rPr lang="en-US" sz="1400" b="0" u="none" strike="noStrike" cap="none"/>
                        <a:t>1.49%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I        </a:t>
                      </a:r>
                      <a:r>
                        <a:rPr lang="en-US" sz="1400" b="0" u="none" strike="noStrike" cap="none"/>
                        <a:t>6.97%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P       </a:t>
                      </a:r>
                      <a:r>
                        <a:rPr lang="en-US" sz="1400" b="0" u="none" strike="noStrike" cap="none"/>
                        <a:t>1.93%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W       </a:t>
                      </a:r>
                      <a:r>
                        <a:rPr lang="en-US" sz="1400" b="0" u="none" strike="noStrike" cap="none"/>
                        <a:t>2.36%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        </a:t>
                      </a:r>
                      <a:r>
                        <a:rPr lang="en-US" sz="1400" b="0" u="none" strike="noStrike" cap="none"/>
                        <a:t>2.78%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J</a:t>
                      </a:r>
                      <a:r>
                        <a:rPr lang="en-US" sz="1400" b="0" u="none" strike="noStrike" cap="none"/>
                        <a:t>        0.15%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Q      </a:t>
                      </a:r>
                      <a:r>
                        <a:rPr lang="en-US" sz="1400" b="0" u="none" strike="noStrike" cap="none"/>
                        <a:t>0.10%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X</a:t>
                      </a:r>
                      <a:r>
                        <a:rPr lang="en-US" sz="1400" b="0" u="none" strike="noStrike" cap="none"/>
                        <a:t>        0.15%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D        </a:t>
                      </a:r>
                      <a:r>
                        <a:rPr lang="en-US" sz="1400" b="0" u="none" strike="noStrike" cap="none"/>
                        <a:t>4.25%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K      </a:t>
                      </a:r>
                      <a:r>
                        <a:rPr lang="en-US" sz="1400" b="0" u="none" strike="noStrike" cap="none"/>
                        <a:t> 0.77%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R       </a:t>
                      </a:r>
                      <a:r>
                        <a:rPr lang="en-US" sz="1400" b="0" u="none" strike="noStrike" cap="none"/>
                        <a:t>5.99%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Y       </a:t>
                      </a:r>
                      <a:r>
                        <a:rPr lang="en-US" sz="1400" b="0" u="none" strike="noStrike" cap="none"/>
                        <a:t> 1.97%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E</a:t>
                      </a:r>
                      <a:r>
                        <a:rPr lang="en-US" sz="1400" b="0" u="none" strike="noStrike" cap="none"/>
                        <a:t>         12.70%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L       </a:t>
                      </a:r>
                      <a:r>
                        <a:rPr lang="en-US" sz="1400" b="0" u="none" strike="noStrike" cap="none"/>
                        <a:t>4.03%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S        </a:t>
                      </a:r>
                      <a:r>
                        <a:rPr lang="en-US" sz="1400" b="0" u="none" strike="noStrike" cap="none"/>
                        <a:t>6.33%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Z        </a:t>
                      </a:r>
                      <a:r>
                        <a:rPr lang="en-US" sz="1400" b="0" u="none" strike="noStrike" cap="none"/>
                        <a:t>0.07%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F</a:t>
                      </a:r>
                      <a:r>
                        <a:rPr lang="en-US" sz="1400" b="0" u="none" strike="noStrike" cap="none"/>
                        <a:t>          2.29%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M      </a:t>
                      </a:r>
                      <a:r>
                        <a:rPr lang="en-US" sz="1400" b="0" u="none" strike="noStrike" cap="none"/>
                        <a:t>2.41%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T        </a:t>
                      </a:r>
                      <a:r>
                        <a:rPr lang="en-US" sz="1400" b="0" u="none" strike="noStrike" cap="none"/>
                        <a:t>9.06%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G         </a:t>
                      </a:r>
                      <a:r>
                        <a:rPr lang="en-US" sz="1400" b="0" u="none" strike="noStrike" cap="none"/>
                        <a:t>2.02%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N       </a:t>
                      </a:r>
                      <a:r>
                        <a:rPr lang="en-US" sz="1400" b="0" u="none" strike="noStrike" cap="none"/>
                        <a:t>6.75%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U       </a:t>
                      </a:r>
                      <a:r>
                        <a:rPr lang="en-US" sz="1400" b="0" u="none" strike="noStrike" cap="none"/>
                        <a:t>2.76%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/>
        </p:nvSpPr>
        <p:spPr>
          <a:xfrm>
            <a:off x="311700" y="26153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Mono vs poly</a:t>
            </a:r>
            <a:endParaRPr/>
          </a:p>
        </p:txBody>
      </p:sp>
      <p:sp>
        <p:nvSpPr>
          <p:cNvPr id="150" name="Google Shape;150;p12"/>
          <p:cNvSpPr txBox="1"/>
          <p:nvPr/>
        </p:nvSpPr>
        <p:spPr>
          <a:xfrm>
            <a:off x="311700" y="1510402"/>
            <a:ext cx="8520600" cy="447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ciphers we have seen so far, once the key is chosen, each plaintext character is mapped to a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ciphertext character.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this reason, these ciphers are called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monoalphabetic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these types of ciphers,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frequency analysis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very well.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Designers of ciphers realized they needed to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that unique mapping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try and resist frequency analysis.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led to the introduction of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polyalphabetic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ciphers.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181071" y="866893"/>
            <a:ext cx="6457950" cy="67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i="0" u="none" strike="noStrike" cap="non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TAKEAWAY 2: Many keys is not enough.</a:t>
            </a:r>
            <a:endParaRPr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1" i="0" u="none" strike="noStrike" cap="none">
              <a:solidFill>
                <a:srgbClr val="0C5A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chiffre indechiffrable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311700" y="1179954"/>
            <a:ext cx="6627943" cy="447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Blaise de Vigenere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 the XVI century,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the most famous polyalphabetic cipher, which became known as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chiffre indechiffrable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since it took over 300 years to break it.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letters to numbers, as usual. </a:t>
            </a:r>
            <a:endParaRPr/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a keyword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length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keyword to the message (e.g., encrypt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letters at a time).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9848" y="1326911"/>
            <a:ext cx="1257300" cy="190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Google Shape;159;p13"/>
          <p:cNvGraphicFramePr/>
          <p:nvPr/>
        </p:nvGraphicFramePr>
        <p:xfrm>
          <a:off x="2367635" y="4086991"/>
          <a:ext cx="4572050" cy="834375"/>
        </p:xfrm>
        <a:graphic>
          <a:graphicData uri="http://schemas.openxmlformats.org/drawingml/2006/table">
            <a:tbl>
              <a:tblPr firstRow="1" bandRow="1">
                <a:noFill/>
                <a:tableStyleId>{AB30FA1D-5107-421F-9645-EA94BFFB6416}</a:tableStyleId>
              </a:tblPr>
              <a:tblGrid>
                <a:gridCol w="32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6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6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6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6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6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6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accent1"/>
                          </a:solidFill>
                        </a:rPr>
                        <a:t>M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B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Y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L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A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N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D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O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R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B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Y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S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E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A</a:t>
                      </a:r>
                      <a:endParaRPr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accent1"/>
                          </a:solidFill>
                        </a:rPr>
                        <a:t>K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W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A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L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K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W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A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L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K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W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A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L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K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W</a:t>
                      </a:r>
                      <a:endParaRPr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accent1"/>
                          </a:solidFill>
                        </a:rPr>
                        <a:t>E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Y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W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K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J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Z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Y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O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W</a:t>
                      </a:r>
                      <a:endParaRPr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polyalphabetic ciphers the answer?</a:t>
            </a:r>
            <a:endParaRPr/>
          </a:p>
        </p:txBody>
      </p:sp>
      <p:sp>
        <p:nvSpPr>
          <p:cNvPr id="165" name="Google Shape;165;p14"/>
          <p:cNvSpPr txBox="1"/>
          <p:nvPr/>
        </p:nvSpPr>
        <p:spPr>
          <a:xfrm>
            <a:off x="311700" y="1179954"/>
            <a:ext cx="6627943" cy="447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311700" y="1017725"/>
            <a:ext cx="8229600" cy="447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XIX century, British mathematician Charles Babbage decided to approach the challenging task of deciphering this polyalphabetic cipher.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key revelation he had was that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length of the chosen keyword determined the number of ciphered alphabets in use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Here, the keyword length is 4.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note what happens to plaintext BY.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this observation, Babbage proceeded to cryptanalyse the cipher.</a:t>
            </a:r>
            <a:endParaRPr/>
          </a:p>
        </p:txBody>
      </p:sp>
      <p:graphicFrame>
        <p:nvGraphicFramePr>
          <p:cNvPr id="167" name="Google Shape;167;p14"/>
          <p:cNvGraphicFramePr/>
          <p:nvPr/>
        </p:nvGraphicFramePr>
        <p:xfrm>
          <a:off x="1644466" y="2307051"/>
          <a:ext cx="6095950" cy="1112550"/>
        </p:xfrm>
        <a:graphic>
          <a:graphicData uri="http://schemas.openxmlformats.org/drawingml/2006/table">
            <a:tbl>
              <a:tblPr firstRow="1" bandRow="1">
                <a:noFill/>
                <a:tableStyleId>{AB30FA1D-5107-421F-9645-EA94BFFB6416}</a:tableStyleId>
              </a:tblPr>
              <a:tblGrid>
                <a:gridCol w="43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1"/>
                          </a:solidFill>
                        </a:rPr>
                        <a:t>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1"/>
                          </a:solidFill>
                        </a:rPr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1"/>
                          </a:solidFill>
                        </a:rPr>
                        <a:t>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J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8" name="Google Shape;168;p14"/>
          <p:cNvSpPr txBox="1"/>
          <p:nvPr/>
        </p:nvSpPr>
        <p:spPr>
          <a:xfrm>
            <a:off x="197400" y="4370813"/>
            <a:ext cx="8634900" cy="67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i="0" u="none" strike="noStrike" cap="non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TAKEAWAY 3: Believing something is secure is not enough.</a:t>
            </a:r>
            <a:endParaRPr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 Saving Caesar</a:t>
            </a:r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Can we save the simple and easy Caesar cipher?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i="1"/>
              <a:t>Use a longer key somehow? What about using a separate key K for each letter?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the key is </a:t>
            </a:r>
            <a:r>
              <a:rPr lang="en-US" b="1"/>
              <a:t>as long as the message</a:t>
            </a:r>
            <a:endParaRPr/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AND</a:t>
            </a:r>
            <a:endParaRPr/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key is completely </a:t>
            </a:r>
            <a:r>
              <a:rPr lang="en-US" b="1"/>
              <a:t>random</a:t>
            </a:r>
            <a:endParaRPr/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AND</a:t>
            </a:r>
            <a:endParaRPr/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Each key is used only </a:t>
            </a:r>
            <a:r>
              <a:rPr lang="en-US" b="1"/>
              <a:t>once</a:t>
            </a:r>
            <a:endParaRPr/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THEN </a:t>
            </a:r>
            <a:endParaRPr/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cipher is pretty good ☺!!!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447946" y="1967884"/>
            <a:ext cx="3429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= MAYBE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= 17,  5,  13,  21,  7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Encrypted message = </a:t>
            </a:r>
            <a:r>
              <a:rPr lang="en-US" sz="10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DFLWU</a:t>
            </a:r>
            <a:endParaRPr/>
          </a:p>
        </p:txBody>
      </p:sp>
      <p:graphicFrame>
        <p:nvGraphicFramePr>
          <p:cNvPr id="176" name="Google Shape;176;p15"/>
          <p:cNvGraphicFramePr/>
          <p:nvPr/>
        </p:nvGraphicFramePr>
        <p:xfrm>
          <a:off x="5931137" y="1873849"/>
          <a:ext cx="2594100" cy="845880"/>
        </p:xfrm>
        <a:graphic>
          <a:graphicData uri="http://schemas.openxmlformats.org/drawingml/2006/table">
            <a:tbl>
              <a:tblPr>
                <a:noFill/>
                <a:tableStyleId>{DAD47C5E-2EE7-4C12-A606-BBD6519F5B5F}</a:tableStyleId>
              </a:tblPr>
              <a:tblGrid>
                <a:gridCol w="43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Claude Shannon and the One-Time Pad</a:t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311700" y="1017725"/>
            <a:ext cx="8520600" cy="16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1949 Claude Shannon publishes his famous paper </a:t>
            </a:r>
            <a:r>
              <a:rPr lang="en-US" sz="165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Theory of Secrecy Systems</a:t>
            </a:r>
            <a:r>
              <a:rPr lang="en-US"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 which he </a:t>
            </a:r>
            <a:r>
              <a:rPr lang="en-US" sz="16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proves</a:t>
            </a:r>
            <a:r>
              <a:rPr lang="en-US"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Vernam’s cipher</a:t>
            </a:r>
            <a:r>
              <a:rPr lang="en-US" sz="16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(aka the one-time pad) is </a:t>
            </a:r>
            <a:r>
              <a:rPr lang="en-US" sz="16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perfectly secret</a:t>
            </a:r>
            <a:r>
              <a:rPr lang="en-US"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5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311700" y="2128394"/>
            <a:ext cx="5940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Vernam’s cipher</a:t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5193703" y="3728916"/>
            <a:ext cx="685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900" tIns="342900" rIns="342900" bIns="342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1629307" y="2702802"/>
            <a:ext cx="14041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/>
          </a:p>
        </p:txBody>
      </p:sp>
      <p:sp>
        <p:nvSpPr>
          <p:cNvPr id="186" name="Google Shape;186;p16"/>
          <p:cNvSpPr txBox="1"/>
          <p:nvPr/>
        </p:nvSpPr>
        <p:spPr>
          <a:xfrm>
            <a:off x="1629307" y="3080844"/>
            <a:ext cx="14041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1629307" y="3728916"/>
            <a:ext cx="14041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Ciphertext</a:t>
            </a:r>
            <a:endParaRPr/>
          </a:p>
        </p:txBody>
      </p:sp>
      <p:graphicFrame>
        <p:nvGraphicFramePr>
          <p:cNvPr id="188" name="Google Shape;188;p16"/>
          <p:cNvGraphicFramePr/>
          <p:nvPr/>
        </p:nvGraphicFramePr>
        <p:xfrm>
          <a:off x="2763433" y="2702802"/>
          <a:ext cx="3240300" cy="278125"/>
        </p:xfrm>
        <a:graphic>
          <a:graphicData uri="http://schemas.openxmlformats.org/drawingml/2006/table">
            <a:tbl>
              <a:tblPr firstRow="1" bandRow="1">
                <a:noFill/>
                <a:tableStyleId>{AB30FA1D-5107-421F-9645-EA94BFFB6416}</a:tableStyleId>
              </a:tblPr>
              <a:tblGrid>
                <a:gridCol w="46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0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0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9" name="Google Shape;189;p16"/>
          <p:cNvGraphicFramePr/>
          <p:nvPr/>
        </p:nvGraphicFramePr>
        <p:xfrm>
          <a:off x="2763433" y="3072744"/>
          <a:ext cx="3240300" cy="278125"/>
        </p:xfrm>
        <a:graphic>
          <a:graphicData uri="http://schemas.openxmlformats.org/drawingml/2006/table">
            <a:tbl>
              <a:tblPr firstRow="1" bandRow="1">
                <a:noFill/>
                <a:tableStyleId>{AB30FA1D-5107-421F-9645-EA94BFFB6416}</a:tableStyleId>
              </a:tblPr>
              <a:tblGrid>
                <a:gridCol w="46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0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0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0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0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0" name="Google Shape;190;p16"/>
          <p:cNvGraphicFramePr/>
          <p:nvPr/>
        </p:nvGraphicFramePr>
        <p:xfrm>
          <a:off x="2763433" y="3666810"/>
          <a:ext cx="3240300" cy="278125"/>
        </p:xfrm>
        <a:graphic>
          <a:graphicData uri="http://schemas.openxmlformats.org/drawingml/2006/table">
            <a:tbl>
              <a:tblPr firstRow="1" bandRow="1">
                <a:noFill/>
                <a:tableStyleId>{AB30FA1D-5107-421F-9645-EA94BFFB6416}</a:tableStyleId>
              </a:tblPr>
              <a:tblGrid>
                <a:gridCol w="46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0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1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1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0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1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1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/>
                        <a:t>0</a:t>
                      </a:r>
                      <a:endParaRPr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1" name="Google Shape;191;p16"/>
          <p:cNvSpPr/>
          <p:nvPr/>
        </p:nvSpPr>
        <p:spPr>
          <a:xfrm>
            <a:off x="6219817" y="2918826"/>
            <a:ext cx="216024" cy="216024"/>
          </a:xfrm>
          <a:prstGeom prst="flowChar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9400" tIns="29700" rIns="59400" bIns="29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2601415" y="3512892"/>
            <a:ext cx="3618402" cy="594066"/>
          </a:xfrm>
          <a:prstGeom prst="ellipse">
            <a:avLst/>
          </a:prstGeom>
          <a:noFill/>
          <a:ln w="412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9400" tIns="29700" rIns="59400" bIns="29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5409727" y="4160964"/>
            <a:ext cx="306206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message is </a:t>
            </a:r>
            <a:r>
              <a:rPr lang="en-US" sz="135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perfectly</a:t>
            </a:r>
            <a:r>
              <a:rPr lang="en-US"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hidden!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Are we done?</a:t>
            </a:r>
            <a:endParaRPr/>
          </a:p>
        </p:txBody>
      </p:sp>
      <p:sp>
        <p:nvSpPr>
          <p:cNvPr id="199" name="Google Shape;199;p17"/>
          <p:cNvSpPr txBox="1"/>
          <p:nvPr/>
        </p:nvSpPr>
        <p:spPr>
          <a:xfrm>
            <a:off x="311699" y="1043248"/>
            <a:ext cx="822814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Vernam’s cipher achieves perfect secrecy, but there are conditions on the key. </a:t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1655676" y="2606811"/>
            <a:ext cx="599466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key can be </a:t>
            </a:r>
            <a:r>
              <a:rPr lang="en-U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only once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1655676" y="1932824"/>
            <a:ext cx="599466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key is </a:t>
            </a:r>
            <a:r>
              <a:rPr lang="en-U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long as </a:t>
            </a: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message</a:t>
            </a:r>
            <a:endParaRPr/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1246" y="1820239"/>
            <a:ext cx="1398074" cy="199822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7"/>
          <p:cNvSpPr txBox="1"/>
          <p:nvPr/>
        </p:nvSpPr>
        <p:spPr>
          <a:xfrm>
            <a:off x="4818402" y="3329903"/>
            <a:ext cx="194421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very practical!</a:t>
            </a: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1655676" y="2264372"/>
            <a:ext cx="599466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key is </a:t>
            </a:r>
            <a:r>
              <a:rPr lang="en-U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165333" y="4046788"/>
            <a:ext cx="8228142" cy="67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i="0" u="none" strike="noStrike" cap="non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TAKEAWAY 4: We need balance between </a:t>
            </a:r>
            <a:r>
              <a:rPr lang="en-US" sz="2000" b="1" i="1" u="none" strike="noStrike" cap="non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en-US" sz="2000" b="1" i="0" u="none" strike="noStrike" cap="non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 b="1" i="1" u="none" strike="noStrike" cap="non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efficiency.</a:t>
            </a:r>
            <a:endParaRPr sz="2000" b="1" i="1" u="none" strike="noStrike" cap="none">
              <a:solidFill>
                <a:srgbClr val="0C5A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1" i="0" u="none" strike="noStrike" cap="none">
              <a:solidFill>
                <a:srgbClr val="0C5A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elections..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311698" y="1017725"/>
            <a:ext cx="8669016" cy="388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that you know a bit more about cryptography, would you use a cryptographically-enabled electronic voting scheme to express your vote in an online election?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me, it depends…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20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https://vote.heliosvoting.org/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Helios: open source, web-based, used in many real-world applications…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for low-coercion environments 🡪 see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threat modelling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last week!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COERCION-RESISTANT protocols: work in progress ☺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just encryption..</a:t>
            </a:r>
            <a:endParaRPr/>
          </a:p>
        </p:txBody>
      </p:sp>
      <p:sp>
        <p:nvSpPr>
          <p:cNvPr id="217" name="Google Shape;217;p19"/>
          <p:cNvSpPr txBox="1"/>
          <p:nvPr/>
        </p:nvSpPr>
        <p:spPr>
          <a:xfrm>
            <a:off x="311698" y="1017725"/>
            <a:ext cx="7656645" cy="388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Would you use cryptography to…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 in Bitcoins (or your favourite crypto currency)?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 on Whatsapp?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The Guardian website?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Well, you do! Each of these applications uses some underlying cryptography.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each of these cryptographic tools and systems requires a definition and security model so that we can provide some formal guarantee of security.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PROVABLE SECURITY</a:t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>
            <a:off x="-552259" y="4467333"/>
            <a:ext cx="8228142" cy="67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i="0" u="none" strike="noStrike" cap="non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TAKEAWAY 5: Modern cryptography requires proofs!</a:t>
            </a:r>
            <a:endParaRPr sz="2000" b="1" i="0" u="none" strike="noStrike" cap="none">
              <a:solidFill>
                <a:srgbClr val="0C5A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What we are going to learn today</a:t>
            </a:r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1380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How to think about what security you want from a system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What cryptography is about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A bit of cryptography history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What the modern approach to cryptography is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224" name="Google Shape;224;p20"/>
          <p:cNvSpPr txBox="1"/>
          <p:nvPr/>
        </p:nvSpPr>
        <p:spPr>
          <a:xfrm>
            <a:off x="-584917" y="3161048"/>
            <a:ext cx="8765531" cy="67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i="0" u="none" strike="noStrike" cap="non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TAKEAWAY 6: If you are excited about cryptography </a:t>
            </a:r>
            <a:endParaRPr/>
          </a:p>
          <a:p>
            <a: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i="0" u="none" strike="noStrike" cap="non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– great! So am I! </a:t>
            </a:r>
            <a:endParaRPr/>
          </a:p>
          <a:p>
            <a: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i="0" u="none" strike="noStrike" cap="non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                Get in touch! Elizabeth.Quaglia@rhul.ac.uk</a:t>
            </a:r>
            <a:endParaRPr sz="2000" b="1" i="0" u="none" strike="noStrike" cap="none">
              <a:solidFill>
                <a:srgbClr val="0C5A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Have you ever voted for something?</a:t>
            </a:r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53706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/>
              <a:t>If yes, what for?</a:t>
            </a:r>
            <a:endParaRPr/>
          </a:p>
          <a:p>
            <a:pPr marL="285750" lvl="0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/>
              <a:t>If no, 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⮚"/>
            </a:pPr>
            <a:r>
              <a:rPr lang="en-US" sz="1600"/>
              <a:t>Have you elected a school rep?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⮚"/>
            </a:pPr>
            <a:r>
              <a:rPr lang="en-US" sz="1600"/>
              <a:t>How do you decide who does the washing up?</a:t>
            </a:r>
            <a:endParaRPr/>
          </a:p>
          <a:p>
            <a:pPr marL="74295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⮚"/>
            </a:pPr>
            <a:r>
              <a:rPr lang="en-US" sz="1600"/>
              <a:t>How do you decide where you want to go on holiday?</a:t>
            </a:r>
            <a:endParaRPr/>
          </a:p>
        </p:txBody>
      </p:sp>
      <p:pic>
        <p:nvPicPr>
          <p:cNvPr id="71" name="Google Shape;7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742" y="1170125"/>
            <a:ext cx="291682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What do you expect from an election?</a:t>
            </a:r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584417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2352"/>
              <a:buNone/>
            </a:pPr>
            <a:r>
              <a:rPr lang="en-US" sz="2000"/>
              <a:t>Some things that might have come up..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2352"/>
              <a:buFont typeface="Arial"/>
              <a:buChar char="-"/>
            </a:pPr>
            <a:r>
              <a:rPr lang="en-US" sz="2000"/>
              <a:t>You want your vote to be private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2352"/>
              <a:buFont typeface="Arial"/>
              <a:buChar char="-"/>
            </a:pPr>
            <a:r>
              <a:rPr lang="en-US" sz="2000"/>
              <a:t>You want that only allowed people vote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2352"/>
              <a:buFont typeface="Arial"/>
              <a:buChar char="-"/>
            </a:pPr>
            <a:r>
              <a:rPr lang="en-US" sz="2000"/>
              <a:t>You want everyone to only vote once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2352"/>
              <a:buFont typeface="Arial"/>
              <a:buChar char="-"/>
            </a:pPr>
            <a:r>
              <a:rPr lang="en-US" sz="2000"/>
              <a:t>You want the result of the election to be truthful (and that your vote was counted!)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2352"/>
              <a:buFont typeface="Arial"/>
              <a:buChar char="-"/>
            </a:pPr>
            <a:r>
              <a:rPr lang="en-US" sz="2000"/>
              <a:t>You want your vote to be recorded correctly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82352"/>
              <a:buFont typeface="Arial"/>
              <a:buChar char="-"/>
            </a:pPr>
            <a:r>
              <a:rPr lang="en-US" sz="2000"/>
              <a:t>…</a:t>
            </a:r>
            <a:endParaRPr sz="2000"/>
          </a:p>
        </p:txBody>
      </p:sp>
      <p:pic>
        <p:nvPicPr>
          <p:cNvPr id="78" name="Google Shape;7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801" y="2684202"/>
            <a:ext cx="3049899" cy="219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Cryptography can help with this!!</a:t>
            </a:r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1"/>
          </p:nvPr>
        </p:nvSpPr>
        <p:spPr>
          <a:xfrm>
            <a:off x="115756" y="1152475"/>
            <a:ext cx="4815473" cy="386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675"/>
              <a:buFont typeface="Arial"/>
              <a:buChar char="-"/>
            </a:pPr>
            <a:r>
              <a:rPr lang="en-US" sz="2000"/>
              <a:t>You want your vote to be private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5675"/>
              <a:buFont typeface="Arial"/>
              <a:buChar char="-"/>
            </a:pPr>
            <a:r>
              <a:rPr lang="en-US" sz="2000"/>
              <a:t>You want that only allowed people vote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5675"/>
              <a:buFont typeface="Arial"/>
              <a:buChar char="-"/>
            </a:pPr>
            <a:r>
              <a:rPr lang="en-US" sz="2000"/>
              <a:t>You want everyone to only vote once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5675"/>
              <a:buFont typeface="Arial"/>
              <a:buChar char="-"/>
            </a:pPr>
            <a:r>
              <a:rPr lang="en-US" sz="2000"/>
              <a:t>You want the result of the election to be truthful (and that your vote was counted!)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5675"/>
              <a:buFont typeface="Arial"/>
              <a:buChar char="-"/>
            </a:pPr>
            <a:r>
              <a:rPr lang="en-US" sz="2000"/>
              <a:t>You want your vote to be recorded correctly</a:t>
            </a:r>
            <a:endParaRPr/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75675"/>
              <a:buFont typeface="Arial"/>
              <a:buChar char="-"/>
            </a:pPr>
            <a:r>
              <a:rPr lang="en-US" sz="2000"/>
              <a:t>…</a:t>
            </a:r>
            <a:endParaRPr sz="2000"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2"/>
          </p:nvPr>
        </p:nvSpPr>
        <p:spPr>
          <a:xfrm>
            <a:off x="4572000" y="1168804"/>
            <a:ext cx="4768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0C5ADB"/>
                </a:solidFill>
              </a:rPr>
              <a:t>ENCRYPTION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solidFill>
                <a:srgbClr val="0C5ADB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0C5ADB"/>
                </a:solidFill>
              </a:rPr>
              <a:t>CREDENTIALS/DIGITAL SIGNATURES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solidFill>
                <a:srgbClr val="0C5ADB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0C5ADB"/>
                </a:solidFill>
              </a:rPr>
              <a:t>ZERO-KNOWLEDGE PROOFS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solidFill>
                <a:srgbClr val="0C5ADB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solidFill>
                <a:srgbClr val="0C5ADB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solidFill>
                <a:srgbClr val="0C5ADB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0C5ADB"/>
                </a:solidFill>
              </a:rPr>
              <a:t>VERIFIABLE COMPUTATION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solidFill>
                <a:srgbClr val="0C5ADB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solidFill>
                <a:srgbClr val="0C5ADB"/>
              </a:solidFill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0C5ADB"/>
                </a:solidFill>
              </a:rPr>
              <a:t>MESSAGE AUTHENTICATION PROTOCOLS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>
              <a:solidFill>
                <a:srgbClr val="0C5AD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474986" y="457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Cryptography is pretty helpful indeed ☺</a:t>
            </a:r>
            <a:br>
              <a:rPr lang="en-US"/>
            </a:b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474986" y="1840187"/>
            <a:ext cx="7526100" cy="3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Cryptography in today’s world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range of techniques for ensuring the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confidentiality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integrity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data.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mobile phones, chip and pin cards, Internet commerce, and more.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involving a blend of mathematics, statistics,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science and engineering: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encryption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signatures 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exchange primitives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 multi-party computation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 information retrieval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Electronic elections and auctions…</a:t>
            </a:r>
            <a:endParaRPr/>
          </a:p>
        </p:txBody>
      </p:sp>
      <p:sp>
        <p:nvSpPr>
          <p:cNvPr id="92" name="Google Shape;92;p6" descr="rl.jpg"/>
          <p:cNvSpPr/>
          <p:nvPr/>
        </p:nvSpPr>
        <p:spPr>
          <a:xfrm>
            <a:off x="1143000" y="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 descr="rl.jpg"/>
          <p:cNvSpPr/>
          <p:nvPr/>
        </p:nvSpPr>
        <p:spPr>
          <a:xfrm>
            <a:off x="1257300" y="1143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474986" y="1111878"/>
            <a:ext cx="6172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helpful?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Helpful to whom?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9110">
            <a:off x="6826026" y="2808525"/>
            <a:ext cx="1627575" cy="22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Classical cryptography – from me to you </a:t>
            </a:r>
            <a:endParaRPr/>
          </a:p>
        </p:txBody>
      </p:sp>
      <p:sp>
        <p:nvSpPr>
          <p:cNvPr id="101" name="Google Shape;101;p7"/>
          <p:cNvSpPr txBox="1"/>
          <p:nvPr/>
        </p:nvSpPr>
        <p:spPr>
          <a:xfrm>
            <a:off x="311700" y="1224644"/>
            <a:ext cx="8326114" cy="148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Historically: making (and breaking) codes and ciphers	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to scramble messages so they cannot be read by an enemy.  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774950" y="2265030"/>
            <a:ext cx="6172200" cy="1308300"/>
          </a:xfrm>
          <a:prstGeom prst="rect">
            <a:avLst/>
          </a:prstGeom>
          <a:gradFill>
            <a:gsLst>
              <a:gs pos="0">
                <a:srgbClr val="F3F8FF"/>
              </a:gs>
              <a:gs pos="74000">
                <a:srgbClr val="A8C7FA"/>
              </a:gs>
              <a:gs pos="83000">
                <a:srgbClr val="A8C7FA"/>
              </a:gs>
              <a:gs pos="100000">
                <a:srgbClr val="C5D9FB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856088" y="2334313"/>
            <a:ext cx="6009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IDEA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classical crypto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wants to transmit information to a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securely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i.e., only the sender and the intended receiver should be able to recover the information.</a:t>
            </a:r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311704" y="3718988"/>
            <a:ext cx="617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achieved by means of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199061">
            <a:off x="3011721" y="4124804"/>
            <a:ext cx="1698657" cy="96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5099" y="2571750"/>
            <a:ext cx="2297201" cy="243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famous cipher of them all</a:t>
            </a:r>
            <a:endParaRPr/>
          </a:p>
        </p:txBody>
      </p:sp>
      <p:pic>
        <p:nvPicPr>
          <p:cNvPr id="112" name="Google Shape;11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2530" y="1132026"/>
            <a:ext cx="2394946" cy="239494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/>
          <p:nvPr/>
        </p:nvSpPr>
        <p:spPr>
          <a:xfrm>
            <a:off x="457200" y="1355271"/>
            <a:ext cx="4882243" cy="36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1</a:t>
            </a:r>
            <a:r>
              <a:rPr lang="en-US" sz="18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century BC, a new cipher appeared.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became known as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Caesar’s cipher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since Julius Caesar was one of its most famous users.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letter of the message was substituted by one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positions further down the alphabet.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A becomes…?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B becomes …?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/>
              <a:t>The Caesar Cipher</a:t>
            </a:r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311700" y="1005248"/>
            <a:ext cx="6457950" cy="88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Message: </a:t>
            </a:r>
            <a:r>
              <a:rPr lang="en-US" sz="2000" b="1"/>
              <a:t>YES</a:t>
            </a:r>
            <a:r>
              <a:rPr lang="en-US" sz="2000"/>
              <a:t>→ 24 4 18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Encrypted message is … </a:t>
            </a:r>
            <a:endParaRPr/>
          </a:p>
        </p:txBody>
      </p:sp>
      <p:graphicFrame>
        <p:nvGraphicFramePr>
          <p:cNvPr id="120" name="Google Shape;120;p9"/>
          <p:cNvGraphicFramePr/>
          <p:nvPr/>
        </p:nvGraphicFramePr>
        <p:xfrm>
          <a:off x="3792655" y="1296966"/>
          <a:ext cx="4571925" cy="1127640"/>
        </p:xfrm>
        <a:graphic>
          <a:graphicData uri="http://schemas.openxmlformats.org/drawingml/2006/table">
            <a:tbl>
              <a:tblPr>
                <a:noFill/>
                <a:tableStyleId>{DAD47C5E-2EE7-4C12-A606-BBD6519F5B5F}</a:tableStyleId>
              </a:tblPr>
              <a:tblGrid>
                <a:gridCol w="35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1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1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25493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32549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400" b="0" i="0" u="none" strike="noStrike" cap="none">
                        <a:solidFill>
                          <a:srgbClr val="32549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1" name="Google Shape;121;p9"/>
          <p:cNvSpPr/>
          <p:nvPr/>
        </p:nvSpPr>
        <p:spPr>
          <a:xfrm>
            <a:off x="4584421" y="756423"/>
            <a:ext cx="1241822" cy="594122"/>
          </a:xfrm>
          <a:prstGeom prst="curvedDownArrow">
            <a:avLst>
              <a:gd name="adj1" fmla="val 24995"/>
              <a:gd name="adj2" fmla="val 49980"/>
              <a:gd name="adj3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4260571" y="756423"/>
            <a:ext cx="1241822" cy="594122"/>
          </a:xfrm>
          <a:prstGeom prst="curvedDownArrow">
            <a:avLst>
              <a:gd name="adj1" fmla="val 24995"/>
              <a:gd name="adj2" fmla="val 49980"/>
              <a:gd name="adj3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3883143" y="756423"/>
            <a:ext cx="1241822" cy="594122"/>
          </a:xfrm>
          <a:prstGeom prst="curvedDownArrow">
            <a:avLst>
              <a:gd name="adj1" fmla="val 24995"/>
              <a:gd name="adj2" fmla="val 49980"/>
              <a:gd name="adj3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7014486" y="1296967"/>
            <a:ext cx="1296591" cy="594122"/>
          </a:xfrm>
          <a:prstGeom prst="curvedDownArrow">
            <a:avLst>
              <a:gd name="adj1" fmla="val 25016"/>
              <a:gd name="adj2" fmla="val 50013"/>
              <a:gd name="adj3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7393105" y="1296967"/>
            <a:ext cx="1296591" cy="594122"/>
          </a:xfrm>
          <a:prstGeom prst="curvedDownArrow">
            <a:avLst>
              <a:gd name="adj1" fmla="val 25016"/>
              <a:gd name="adj2" fmla="val 50013"/>
              <a:gd name="adj3" fmla="val 25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11700" y="2703847"/>
            <a:ext cx="6457950" cy="67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Would you use this cipher?</a:t>
            </a:r>
            <a:endParaRPr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311700" y="3225851"/>
            <a:ext cx="6457950" cy="67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(it depends, but probably no..)</a:t>
            </a:r>
            <a:endParaRPr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 txBox="1"/>
          <p:nvPr/>
        </p:nvSpPr>
        <p:spPr>
          <a:xfrm>
            <a:off x="311700" y="4192772"/>
            <a:ext cx="6457950" cy="67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2000" b="1" i="0" u="none" strike="noStrike" cap="non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TAKEAWAY 1: You need many keys.</a:t>
            </a:r>
            <a:endParaRPr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1" i="0" u="none" strike="noStrike" cap="none">
              <a:solidFill>
                <a:srgbClr val="0C5A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1586</Words>
  <Application>Microsoft Macintosh PowerPoint</Application>
  <PresentationFormat>On-screen Show (16:9)</PresentationFormat>
  <Paragraphs>448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Noto Sans Symbols</vt:lpstr>
      <vt:lpstr>Arial Narrow</vt:lpstr>
      <vt:lpstr>Times</vt:lpstr>
      <vt:lpstr>Arial</vt:lpstr>
      <vt:lpstr>Simple Light</vt:lpstr>
      <vt:lpstr>Session 4</vt:lpstr>
      <vt:lpstr>What we are going to learn today</vt:lpstr>
      <vt:lpstr>Have you ever voted for something?</vt:lpstr>
      <vt:lpstr>What do you expect from an election?</vt:lpstr>
      <vt:lpstr>Cryptography can help with this!!</vt:lpstr>
      <vt:lpstr>Cryptography is pretty helpful indeed ☺ </vt:lpstr>
      <vt:lpstr>PowerPoint Presentation</vt:lpstr>
      <vt:lpstr>PowerPoint Presentation</vt:lpstr>
      <vt:lpstr>The Caesar Cipher</vt:lpstr>
      <vt:lpstr>Substitution cipher</vt:lpstr>
      <vt:lpstr>PowerPoint Presentation</vt:lpstr>
      <vt:lpstr>PowerPoint Presentation</vt:lpstr>
      <vt:lpstr>PowerPoint Presentation</vt:lpstr>
      <vt:lpstr>PowerPoint Presentation</vt:lpstr>
      <vt:lpstr> Saving Caesar</vt:lpstr>
      <vt:lpstr>PowerPoint Presentation</vt:lpstr>
      <vt:lpstr>Are we done?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4</dc:title>
  <cp:lastModifiedBy>Joseph Reddington</cp:lastModifiedBy>
  <cp:revision>1</cp:revision>
  <dcterms:modified xsi:type="dcterms:W3CDTF">2023-03-13T11:02:53Z</dcterms:modified>
</cp:coreProperties>
</file>