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204a9dcfc5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204a9dcfc5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22ddb93c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22ddb93c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22ddb93c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22ddb93c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122ddb93c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122ddb93c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22ddb93c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22ddb93c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22ddb93c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122ddb93c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04a9dcfc5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04a9dcfc5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122ddb93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122ddb93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22ddb93c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22ddb93c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likely 1992.  The vast </a:t>
            </a:r>
            <a:r>
              <a:rPr lang="en"/>
              <a:t>majority</a:t>
            </a:r>
            <a:r>
              <a:rPr lang="en"/>
              <a:t> of 10p coins in the UK were minted in 1992.  It’s getting less </a:t>
            </a:r>
            <a:r>
              <a:rPr lang="en"/>
              <a:t>reliable, but it’s very likely 1992.  One extra fact.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22ddb93c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22ddb93c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22ddb93c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22ddb93c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22ddb93c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22ddb93c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22ddb93c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22ddb93c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22ddb93c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22ddb93c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0583" y="130712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3597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1701150" y="194150"/>
            <a:ext cx="5233576" cy="22064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1" name="Google Shape;21;p4"/>
          <p:cNvPicPr preferRelativeResize="0"/>
          <p:nvPr/>
        </p:nvPicPr>
        <p:blipFill>
          <a:blip r:embed="rId2">
            <a:alphaModFix/>
          </a:blip>
          <a:stretch>
            <a:fillRect/>
          </a:stretch>
        </p:blipFill>
        <p:spPr>
          <a:xfrm>
            <a:off x="7108600" y="91875"/>
            <a:ext cx="1963777" cy="8279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260583" y="13071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Session 6</a:t>
            </a:r>
            <a:endParaRPr/>
          </a:p>
        </p:txBody>
      </p:sp>
      <p:sp>
        <p:nvSpPr>
          <p:cNvPr id="57" name="Google Shape;57;p13"/>
          <p:cNvSpPr txBox="1"/>
          <p:nvPr>
            <p:ph idx="1" type="subTitle"/>
          </p:nvPr>
        </p:nvSpPr>
        <p:spPr>
          <a:xfrm>
            <a:off x="311700" y="33597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Scams and Magic</a:t>
            </a:r>
            <a:endParaRPr/>
          </a:p>
        </p:txBody>
      </p:sp>
      <p:pic>
        <p:nvPicPr>
          <p:cNvPr id="58" name="Google Shape;58;p13"/>
          <p:cNvPicPr preferRelativeResize="0"/>
          <p:nvPr/>
        </p:nvPicPr>
        <p:blipFill>
          <a:blip r:embed="rId3">
            <a:alphaModFix/>
          </a:blip>
          <a:stretch>
            <a:fillRect/>
          </a:stretch>
        </p:blipFill>
        <p:spPr>
          <a:xfrm>
            <a:off x="-7" y="3845025"/>
            <a:ext cx="1849075" cy="1292125"/>
          </a:xfrm>
          <a:prstGeom prst="rect">
            <a:avLst/>
          </a:prstGeom>
          <a:noFill/>
          <a:ln>
            <a:noFill/>
          </a:ln>
        </p:spPr>
      </p:pic>
      <p:pic>
        <p:nvPicPr>
          <p:cNvPr id="59" name="Google Shape;59;p13"/>
          <p:cNvPicPr preferRelativeResize="0"/>
          <p:nvPr/>
        </p:nvPicPr>
        <p:blipFill>
          <a:blip r:embed="rId4">
            <a:alphaModFix/>
          </a:blip>
          <a:stretch>
            <a:fillRect/>
          </a:stretch>
        </p:blipFill>
        <p:spPr>
          <a:xfrm>
            <a:off x="6750825" y="3913162"/>
            <a:ext cx="2463324" cy="12303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Scam 2</a:t>
            </a:r>
            <a:endParaRPr/>
          </a:p>
        </p:txBody>
      </p:sp>
      <p:sp>
        <p:nvSpPr>
          <p:cNvPr id="117" name="Google Shape;117;p22"/>
          <p:cNvSpPr txBox="1"/>
          <p:nvPr>
            <p:ph idx="1" type="body"/>
          </p:nvPr>
        </p:nvSpPr>
        <p:spPr>
          <a:xfrm>
            <a:off x="311700" y="1152475"/>
            <a:ext cx="32502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Why is it so bad? Literally, why don’t they put more effort in? </a:t>
            </a:r>
            <a:endParaRPr/>
          </a:p>
          <a:p>
            <a:pPr indent="0" lvl="0" marL="0" rtl="0" algn="l">
              <a:spcBef>
                <a:spcPts val="1200"/>
              </a:spcBef>
              <a:spcAft>
                <a:spcPts val="0"/>
              </a:spcAft>
              <a:buNone/>
            </a:pPr>
            <a:r>
              <a:rPr i="1" lang="en"/>
              <a:t>Because they don’t want normal people to reply - they send millions of these and they only want the really stupid people to reply so they can concentrate on them. </a:t>
            </a:r>
            <a:endParaRPr i="1"/>
          </a:p>
          <a:p>
            <a:pPr indent="0" lvl="0" marL="457200" rtl="0" algn="l">
              <a:spcBef>
                <a:spcPts val="1200"/>
              </a:spcBef>
              <a:spcAft>
                <a:spcPts val="1200"/>
              </a:spcAft>
              <a:buNone/>
            </a:pPr>
            <a:r>
              <a:t/>
            </a:r>
            <a:endParaRPr/>
          </a:p>
        </p:txBody>
      </p:sp>
      <p:pic>
        <p:nvPicPr>
          <p:cNvPr id="118" name="Google Shape;118;p22"/>
          <p:cNvPicPr preferRelativeResize="0"/>
          <p:nvPr/>
        </p:nvPicPr>
        <p:blipFill>
          <a:blip r:embed="rId3">
            <a:alphaModFix/>
          </a:blip>
          <a:stretch>
            <a:fillRect/>
          </a:stretch>
        </p:blipFill>
        <p:spPr>
          <a:xfrm>
            <a:off x="3608710" y="0"/>
            <a:ext cx="5535280"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Scam 2</a:t>
            </a:r>
            <a:endParaRPr/>
          </a:p>
        </p:txBody>
      </p:sp>
      <p:sp>
        <p:nvSpPr>
          <p:cNvPr id="124" name="Google Shape;124;p23"/>
          <p:cNvSpPr txBox="1"/>
          <p:nvPr>
            <p:ph idx="1" type="body"/>
          </p:nvPr>
        </p:nvSpPr>
        <p:spPr>
          <a:xfrm>
            <a:off x="311700" y="1152475"/>
            <a:ext cx="32502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Key thing: </a:t>
            </a:r>
            <a:endParaRPr/>
          </a:p>
          <a:p>
            <a:pPr indent="0" lvl="0" marL="0" rtl="0" algn="l">
              <a:spcBef>
                <a:spcPts val="1200"/>
              </a:spcBef>
              <a:spcAft>
                <a:spcPts val="0"/>
              </a:spcAft>
              <a:buNone/>
            </a:pPr>
            <a:r>
              <a:rPr lang="en"/>
              <a:t>The scammers are asking you do something illegal.  That removes a lot of your protection.  In general, people asking you to do illegal things are not nice people and are prepared to do illegal things to you. </a:t>
            </a:r>
            <a:endParaRPr/>
          </a:p>
          <a:p>
            <a:pPr indent="0" lvl="0" marL="457200" rtl="0" algn="l">
              <a:spcBef>
                <a:spcPts val="1200"/>
              </a:spcBef>
              <a:spcAft>
                <a:spcPts val="1200"/>
              </a:spcAft>
              <a:buNone/>
            </a:pPr>
            <a:r>
              <a:t/>
            </a:r>
            <a:endParaRPr/>
          </a:p>
        </p:txBody>
      </p:sp>
      <p:pic>
        <p:nvPicPr>
          <p:cNvPr id="125" name="Google Shape;125;p23"/>
          <p:cNvPicPr preferRelativeResize="0"/>
          <p:nvPr/>
        </p:nvPicPr>
        <p:blipFill>
          <a:blip r:embed="rId3">
            <a:alphaModFix/>
          </a:blip>
          <a:stretch>
            <a:fillRect/>
          </a:stretch>
        </p:blipFill>
        <p:spPr>
          <a:xfrm>
            <a:off x="3608710" y="0"/>
            <a:ext cx="5535280"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4"/>
          <p:cNvPicPr preferRelativeResize="0"/>
          <p:nvPr/>
        </p:nvPicPr>
        <p:blipFill>
          <a:blip r:embed="rId3">
            <a:alphaModFix/>
          </a:blip>
          <a:stretch>
            <a:fillRect/>
          </a:stretch>
        </p:blipFill>
        <p:spPr>
          <a:xfrm>
            <a:off x="2406437" y="0"/>
            <a:ext cx="4063226"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Cyber Security</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 yes, you’ve been learning Cyber Security all this time.  The course follows CyBOK, which sounds like a Marvel </a:t>
            </a:r>
            <a:r>
              <a:rPr lang="en"/>
              <a:t>Supervillain</a:t>
            </a:r>
            <a:r>
              <a:rPr lang="en"/>
              <a:t>, but is actually the national </a:t>
            </a:r>
            <a:r>
              <a:rPr lang="en"/>
              <a:t>syllabus</a:t>
            </a:r>
            <a:r>
              <a:rPr lang="en"/>
              <a:t> for learning cyber </a:t>
            </a:r>
            <a:r>
              <a:rPr lang="en"/>
              <a:t>security.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What we did, was change the examples to ones that are interesting to people who want to make change, instead of examples for people who like things to stay as they are.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Cyber Security</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Cyber Security needs people like you.  It has contains too many people that want the world to stay as it is.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You can do a lot of good by internalising the principles in this course and taking them with you - but you could also find out more about this stuff by studying Cyber Security more seriously.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Topics for the session</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Magic </a:t>
            </a:r>
            <a:endParaRPr/>
          </a:p>
          <a:p>
            <a:pPr indent="-342900" lvl="0" marL="457200" rtl="0" algn="l">
              <a:spcBef>
                <a:spcPts val="0"/>
              </a:spcBef>
              <a:spcAft>
                <a:spcPts val="0"/>
              </a:spcAft>
              <a:buSzPts val="1800"/>
              <a:buChar char="●"/>
            </a:pPr>
            <a:r>
              <a:rPr lang="en"/>
              <a:t>Scams</a:t>
            </a:r>
            <a:endParaRPr/>
          </a:p>
          <a:p>
            <a:pPr indent="-342900" lvl="0" marL="457200" rtl="0" algn="l">
              <a:spcBef>
                <a:spcPts val="0"/>
              </a:spcBef>
              <a:spcAft>
                <a:spcPts val="0"/>
              </a:spcAft>
              <a:buSzPts val="1800"/>
              <a:buChar char="●"/>
            </a:pPr>
            <a:r>
              <a:rPr lang="en"/>
              <a:t>Scooby-Do</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Magic</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t>
            </a:r>
            <a:r>
              <a:rPr b="1" lang="en">
                <a:solidFill>
                  <a:schemeClr val="dk1"/>
                </a:solidFill>
              </a:rPr>
              <a:t>Ninety percent of most magic merely consists of knowing one extra fact</a:t>
            </a:r>
            <a:r>
              <a:rPr lang="en">
                <a:solidFill>
                  <a:schemeClr val="dk1"/>
                </a:solidFill>
              </a:rPr>
              <a:t>.”</a:t>
            </a:r>
            <a:endParaRPr>
              <a:solidFill>
                <a:schemeClr val="dk1"/>
              </a:solidFill>
            </a:endParaRPr>
          </a:p>
          <a:p>
            <a:pPr indent="0" lvl="0" marL="0" rtl="0" algn="l">
              <a:spcBef>
                <a:spcPts val="1200"/>
              </a:spcBef>
              <a:spcAft>
                <a:spcPts val="0"/>
              </a:spcAft>
              <a:buNone/>
            </a:pPr>
            <a:r>
              <a:rPr lang="en">
                <a:solidFill>
                  <a:schemeClr val="dk1"/>
                </a:solidFill>
              </a:rPr>
              <a:t>Terry </a:t>
            </a:r>
            <a:r>
              <a:rPr lang="en">
                <a:solidFill>
                  <a:schemeClr val="dk1"/>
                </a:solidFill>
              </a:rPr>
              <a:t>Pratchett</a:t>
            </a:r>
            <a:r>
              <a:rPr lang="en">
                <a:solidFill>
                  <a:schemeClr val="dk1"/>
                </a:solidFill>
              </a:rPr>
              <a:t> </a:t>
            </a:r>
            <a:endParaRPr>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Magic</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a:t>
            </a:r>
            <a:r>
              <a:rPr lang="en"/>
              <a:t>magician</a:t>
            </a:r>
            <a:r>
              <a:rPr lang="en"/>
              <a:t> asks you to take a 10p coin out of your </a:t>
            </a:r>
            <a:r>
              <a:rPr lang="en"/>
              <a:t>pocket but without showing him.  You hold it tight in your hand.  He tells you the year on the coin. How did he know?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Scams</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00">
                <a:solidFill>
                  <a:schemeClr val="dk1"/>
                </a:solidFill>
              </a:rPr>
              <a:t>JORDAN: You know how you win at three card Monte?</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BILL: How?</a:t>
            </a:r>
            <a:endParaRPr sz="1100">
              <a:solidFill>
                <a:schemeClr val="dk1"/>
              </a:solidFill>
            </a:endParaRPr>
          </a:p>
          <a:p>
            <a:pPr indent="0" lvl="0" marL="0" rtl="0" algn="l">
              <a:spcBef>
                <a:spcPts val="1200"/>
              </a:spcBef>
              <a:spcAft>
                <a:spcPts val="1200"/>
              </a:spcAft>
              <a:buClr>
                <a:schemeClr val="dk1"/>
              </a:buClr>
              <a:buSzPts val="1100"/>
              <a:buFont typeface="Arial"/>
              <a:buNone/>
            </a:pPr>
            <a:r>
              <a:rPr lang="en" sz="1100">
                <a:solidFill>
                  <a:schemeClr val="dk1"/>
                </a:solidFill>
              </a:rPr>
              <a:t>JORDAN: Get someone to play.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Scams</a:t>
            </a:r>
            <a:endParaRPr/>
          </a:p>
        </p:txBody>
      </p:sp>
      <p:sp>
        <p:nvSpPr>
          <p:cNvPr id="89" name="Google Shape;89;p18"/>
          <p:cNvSpPr txBox="1"/>
          <p:nvPr>
            <p:ph idx="1" type="body"/>
          </p:nvPr>
        </p:nvSpPr>
        <p:spPr>
          <a:xfrm>
            <a:off x="311700" y="1152475"/>
            <a:ext cx="4560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Note that the encryption is valid, but not helpful here. </a:t>
            </a:r>
            <a:endParaRPr/>
          </a:p>
        </p:txBody>
      </p:sp>
      <p:pic>
        <p:nvPicPr>
          <p:cNvPr id="90" name="Google Shape;90;p18"/>
          <p:cNvPicPr preferRelativeResize="0"/>
          <p:nvPr/>
        </p:nvPicPr>
        <p:blipFill>
          <a:blip r:embed="rId3">
            <a:alphaModFix/>
          </a:blip>
          <a:stretch>
            <a:fillRect/>
          </a:stretch>
        </p:blipFill>
        <p:spPr>
          <a:xfrm>
            <a:off x="5202200" y="981525"/>
            <a:ext cx="3630100" cy="7069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a:t>
            </a:r>
            <a:r>
              <a:rPr lang="en"/>
              <a:t>Theatre</a:t>
            </a:r>
            <a:endParaRPr/>
          </a:p>
        </p:txBody>
      </p:sp>
      <p:sp>
        <p:nvSpPr>
          <p:cNvPr id="96" name="Google Shape;96;p19"/>
          <p:cNvSpPr txBox="1"/>
          <p:nvPr>
            <p:ph idx="1" type="body"/>
          </p:nvPr>
        </p:nvSpPr>
        <p:spPr>
          <a:xfrm>
            <a:off x="246150" y="3077925"/>
            <a:ext cx="8586000" cy="14910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If your mum needs a password to identify you from a scammer, then something is very wrong really… </a:t>
            </a:r>
            <a:endParaRPr/>
          </a:p>
          <a:p>
            <a:pPr indent="0" lvl="0" marL="0" rtl="0" algn="l">
              <a:spcBef>
                <a:spcPts val="1200"/>
              </a:spcBef>
              <a:spcAft>
                <a:spcPts val="0"/>
              </a:spcAft>
              <a:buNone/>
            </a:pPr>
            <a:r>
              <a:rPr lang="en"/>
              <a:t>“Hi son, just to check, in which fast food chain did you </a:t>
            </a:r>
            <a:r>
              <a:rPr lang="en"/>
              <a:t>accidentally</a:t>
            </a:r>
            <a:r>
              <a:rPr lang="en"/>
              <a:t> </a:t>
            </a:r>
            <a:r>
              <a:rPr lang="en"/>
              <a:t>poop</a:t>
            </a:r>
            <a:r>
              <a:rPr lang="en"/>
              <a:t> in your pants when you were nine?” </a:t>
            </a:r>
            <a:endParaRPr/>
          </a:p>
          <a:p>
            <a:pPr indent="0" lvl="0" marL="0" rtl="0" algn="l">
              <a:spcBef>
                <a:spcPts val="1200"/>
              </a:spcBef>
              <a:spcAft>
                <a:spcPts val="1200"/>
              </a:spcAft>
              <a:buNone/>
            </a:pPr>
            <a:r>
              <a:rPr lang="en"/>
              <a:t>The point here is: just because someone says something confidently, doesn’t mean it’s useful. </a:t>
            </a:r>
            <a:endParaRPr/>
          </a:p>
        </p:txBody>
      </p:sp>
      <p:pic>
        <p:nvPicPr>
          <p:cNvPr id="97" name="Google Shape;97;p19"/>
          <p:cNvPicPr preferRelativeResize="0"/>
          <p:nvPr/>
        </p:nvPicPr>
        <p:blipFill>
          <a:blip r:embed="rId3">
            <a:alphaModFix/>
          </a:blip>
          <a:stretch>
            <a:fillRect/>
          </a:stretch>
        </p:blipFill>
        <p:spPr>
          <a:xfrm>
            <a:off x="1900600" y="1152475"/>
            <a:ext cx="5581650" cy="1790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Scam 2</a:t>
            </a:r>
            <a:endParaRPr/>
          </a:p>
        </p:txBody>
      </p:sp>
      <p:sp>
        <p:nvSpPr>
          <p:cNvPr id="103" name="Google Shape;103;p20"/>
          <p:cNvSpPr txBox="1"/>
          <p:nvPr>
            <p:ph idx="1" type="body"/>
          </p:nvPr>
        </p:nvSpPr>
        <p:spPr>
          <a:xfrm>
            <a:off x="311700" y="1152475"/>
            <a:ext cx="3250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does the scammer get money out of you? </a:t>
            </a:r>
            <a:endParaRPr/>
          </a:p>
          <a:p>
            <a:pPr indent="-342900" lvl="0" marL="457200" rtl="0" algn="l">
              <a:spcBef>
                <a:spcPts val="0"/>
              </a:spcBef>
              <a:spcAft>
                <a:spcPts val="0"/>
              </a:spcAft>
              <a:buSzPts val="1800"/>
              <a:buChar char="●"/>
            </a:pPr>
            <a:r>
              <a:rPr lang="en"/>
              <a:t>Why is it so bad? Literally, why don’t they put more effort in? </a:t>
            </a:r>
            <a:endParaRPr/>
          </a:p>
          <a:p>
            <a:pPr indent="0" lvl="0" marL="457200" rtl="0" algn="l">
              <a:spcBef>
                <a:spcPts val="1200"/>
              </a:spcBef>
              <a:spcAft>
                <a:spcPts val="1200"/>
              </a:spcAft>
              <a:buNone/>
            </a:pPr>
            <a:r>
              <a:t/>
            </a:r>
            <a:endParaRPr/>
          </a:p>
        </p:txBody>
      </p:sp>
      <p:pic>
        <p:nvPicPr>
          <p:cNvPr id="104" name="Google Shape;104;p20"/>
          <p:cNvPicPr preferRelativeResize="0"/>
          <p:nvPr/>
        </p:nvPicPr>
        <p:blipFill>
          <a:blip r:embed="rId3">
            <a:alphaModFix/>
          </a:blip>
          <a:stretch>
            <a:fillRect/>
          </a:stretch>
        </p:blipFill>
        <p:spPr>
          <a:xfrm>
            <a:off x="3608710" y="0"/>
            <a:ext cx="5535280"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Scam 2</a:t>
            </a:r>
            <a:endParaRPr/>
          </a:p>
        </p:txBody>
      </p:sp>
      <p:sp>
        <p:nvSpPr>
          <p:cNvPr id="110" name="Google Shape;110;p21"/>
          <p:cNvSpPr txBox="1"/>
          <p:nvPr>
            <p:ph idx="1" type="body"/>
          </p:nvPr>
        </p:nvSpPr>
        <p:spPr>
          <a:xfrm>
            <a:off x="311700" y="1152475"/>
            <a:ext cx="32502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How does the scammer get money out of you? </a:t>
            </a:r>
            <a:endParaRPr/>
          </a:p>
          <a:p>
            <a:pPr indent="0" lvl="0" marL="0" rtl="0" algn="l">
              <a:spcBef>
                <a:spcPts val="1200"/>
              </a:spcBef>
              <a:spcAft>
                <a:spcPts val="0"/>
              </a:spcAft>
              <a:buNone/>
            </a:pPr>
            <a:r>
              <a:rPr i="1" lang="en"/>
              <a:t>Sooner or later you have to send an ‘</a:t>
            </a:r>
            <a:r>
              <a:rPr i="1" lang="en"/>
              <a:t>opening</a:t>
            </a:r>
            <a:r>
              <a:rPr i="1" lang="en"/>
              <a:t> payment’ of £5k.  Then someone will need to be bribed. Then a currency exchange.</a:t>
            </a:r>
            <a:endParaRPr i="1"/>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1" name="Google Shape;111;p21"/>
          <p:cNvPicPr preferRelativeResize="0"/>
          <p:nvPr/>
        </p:nvPicPr>
        <p:blipFill>
          <a:blip r:embed="rId3">
            <a:alphaModFix/>
          </a:blip>
          <a:stretch>
            <a:fillRect/>
          </a:stretch>
        </p:blipFill>
        <p:spPr>
          <a:xfrm>
            <a:off x="3608710" y="0"/>
            <a:ext cx="5535280"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ightrope">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