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Default Extension="png" ContentType="image/png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99" y="75079"/>
            <a:ext cx="55752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2B2"/>
                </a:solidFill>
                <a:latin typeface="Bookman Old Style"/>
                <a:cs typeface="Bookman Old Sty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99" y="572584"/>
            <a:ext cx="5196205" cy="203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09627" y="3100795"/>
            <a:ext cx="355601" cy="1270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#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46326" y="826119"/>
            <a:ext cx="2467610" cy="12388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Unit</a:t>
            </a:r>
            <a:r>
              <a:rPr dirty="0" sz="1400" spc="15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4:</a:t>
            </a:r>
            <a:r>
              <a:rPr dirty="0" sz="1400" spc="30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Introduction</a:t>
            </a:r>
            <a:r>
              <a:rPr dirty="0" sz="1400" spc="16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to</a:t>
            </a:r>
            <a:r>
              <a:rPr dirty="0" sz="1400" spc="15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Inference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latin typeface="Tahoma"/>
                <a:cs typeface="Tahoma"/>
              </a:rPr>
              <a:t>Statistics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S-</a:t>
            </a:r>
            <a:r>
              <a:rPr dirty="0" sz="1100" spc="-45">
                <a:latin typeface="Tahoma"/>
                <a:cs typeface="Tahoma"/>
              </a:rPr>
              <a:t>100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Teaching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Team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00">
              <a:latin typeface="Tahoma"/>
              <a:cs typeface="Tahoma"/>
            </a:endParaRPr>
          </a:p>
          <a:p>
            <a:pPr algn="ctr" marL="3175">
              <a:lnSpc>
                <a:spcPct val="100000"/>
              </a:lnSpc>
              <a:spcBef>
                <a:spcPts val="5"/>
              </a:spcBef>
            </a:pPr>
            <a:r>
              <a:rPr dirty="0" sz="1100" spc="-45">
                <a:latin typeface="Tahoma"/>
                <a:cs typeface="Tahoma"/>
              </a:rPr>
              <a:t>Summer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150"/>
              <a:t> </a:t>
            </a:r>
            <a:r>
              <a:rPr dirty="0" cap="small"/>
              <a:t>sample</a:t>
            </a:r>
            <a:r>
              <a:rPr dirty="0" spc="150"/>
              <a:t> </a:t>
            </a:r>
            <a:r>
              <a:rPr dirty="0" cap="small" spc="55"/>
              <a:t>mean</a:t>
            </a:r>
            <a:r>
              <a:rPr dirty="0" spc="150"/>
              <a:t> </a:t>
            </a:r>
            <a:r>
              <a:rPr dirty="0" cap="small"/>
              <a:t>as</a:t>
            </a:r>
            <a:r>
              <a:rPr dirty="0" spc="150"/>
              <a:t> </a:t>
            </a:r>
            <a:r>
              <a:rPr dirty="0" cap="small" spc="125"/>
              <a:t>a</a:t>
            </a:r>
            <a:r>
              <a:rPr dirty="0" spc="150"/>
              <a:t> </a:t>
            </a:r>
            <a:r>
              <a:rPr dirty="0" cap="small" spc="55"/>
              <a:t>random</a:t>
            </a:r>
            <a:r>
              <a:rPr dirty="0" spc="155"/>
              <a:t> </a:t>
            </a:r>
            <a:r>
              <a:rPr dirty="0" cap="small" spc="15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028" y="885550"/>
            <a:ext cx="4762500" cy="8712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" marR="431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Any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random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variable,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nature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random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20">
                <a:latin typeface="Tahoma"/>
                <a:cs typeface="Tahoma"/>
              </a:rPr>
              <a:t> from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10">
                <a:latin typeface="Tahoma"/>
                <a:cs typeface="Tahoma"/>
              </a:rPr>
              <a:t>population.</a:t>
            </a:r>
            <a:r>
              <a:rPr dirty="0" baseline="27777" sz="1050" spc="-15">
                <a:latin typeface="Tahoma"/>
                <a:cs typeface="Tahoma"/>
              </a:rPr>
              <a:t>2</a:t>
            </a:r>
            <a:endParaRPr baseline="27777"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27025" indent="-12763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270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varies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sample.</a:t>
            </a:r>
            <a:endParaRPr sz="1000">
              <a:latin typeface="Tahoma"/>
              <a:cs typeface="Tahoma"/>
            </a:endParaRPr>
          </a:p>
          <a:p>
            <a:pPr marL="327025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270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value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fixed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until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specific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observed.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5" y="26509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86096" y="2826916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161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1892" y="2670613"/>
            <a:ext cx="5116830" cy="4279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 marR="30480" indent="163830">
              <a:lnSpc>
                <a:spcPct val="96900"/>
              </a:lnSpc>
              <a:spcBef>
                <a:spcPts val="130"/>
              </a:spcBef>
            </a:pPr>
            <a:r>
              <a:rPr dirty="0" baseline="46296" sz="900">
                <a:latin typeface="Tahoma"/>
                <a:cs typeface="Tahoma"/>
              </a:rPr>
              <a:t>2</a:t>
            </a:r>
            <a:r>
              <a:rPr dirty="0" baseline="6172" sz="1350">
                <a:latin typeface="Tahoma"/>
                <a:cs typeface="Tahoma"/>
              </a:rPr>
              <a:t>Some</a:t>
            </a:r>
            <a:r>
              <a:rPr dirty="0" baseline="6172" sz="1350" spc="-60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additional</a:t>
            </a:r>
            <a:r>
              <a:rPr dirty="0" baseline="6172" sz="1350" spc="7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formalism:</a:t>
            </a:r>
            <a:r>
              <a:rPr dirty="0" baseline="6172" sz="1350" spc="135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Each </a:t>
            </a:r>
            <a:r>
              <a:rPr dirty="0" baseline="6172" sz="1350" spc="-37">
                <a:latin typeface="Tahoma"/>
                <a:cs typeface="Tahoma"/>
              </a:rPr>
              <a:t>observation</a:t>
            </a:r>
            <a:r>
              <a:rPr dirty="0" baseline="6172" sz="1350">
                <a:latin typeface="Tahoma"/>
                <a:cs typeface="Tahoma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X</a:t>
            </a:r>
            <a:r>
              <a:rPr dirty="0" sz="600">
                <a:latin typeface="Tahoma"/>
                <a:cs typeface="Tahoma"/>
              </a:rPr>
              <a:t>1</a:t>
            </a:r>
            <a:r>
              <a:rPr dirty="0" baseline="6172" sz="1350" i="1">
                <a:latin typeface="Times New Roman"/>
                <a:cs typeface="Times New Roman"/>
              </a:rPr>
              <a:t>,</a:t>
            </a:r>
            <a:r>
              <a:rPr dirty="0" baseline="6172" sz="1350" spc="-112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X</a:t>
            </a:r>
            <a:r>
              <a:rPr dirty="0" sz="600">
                <a:latin typeface="Tahoma"/>
                <a:cs typeface="Tahoma"/>
              </a:rPr>
              <a:t>2</a:t>
            </a:r>
            <a:r>
              <a:rPr dirty="0" baseline="6172" sz="1350" i="1">
                <a:latin typeface="Times New Roman"/>
                <a:cs typeface="Times New Roman"/>
              </a:rPr>
              <a:t>,</a:t>
            </a:r>
            <a:r>
              <a:rPr dirty="0" baseline="6172" sz="1350" spc="-112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...,</a:t>
            </a:r>
            <a:r>
              <a:rPr dirty="0" baseline="6172" sz="1350" spc="-104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X</a:t>
            </a:r>
            <a:r>
              <a:rPr dirty="0" sz="600" i="1">
                <a:latin typeface="Calibri"/>
                <a:cs typeface="Calibri"/>
              </a:rPr>
              <a:t>n</a:t>
            </a:r>
            <a:r>
              <a:rPr dirty="0" sz="600" spc="204" i="1">
                <a:latin typeface="Calibri"/>
                <a:cs typeface="Calibri"/>
              </a:rPr>
              <a:t> </a:t>
            </a:r>
            <a:r>
              <a:rPr dirty="0" baseline="6172" sz="1350">
                <a:latin typeface="Tahoma"/>
                <a:cs typeface="Tahoma"/>
              </a:rPr>
              <a:t>in a </a:t>
            </a:r>
            <a:r>
              <a:rPr dirty="0" baseline="6172" sz="1350" spc="-37">
                <a:latin typeface="Tahoma"/>
                <a:cs typeface="Tahoma"/>
              </a:rPr>
              <a:t>sample</a:t>
            </a:r>
            <a:r>
              <a:rPr dirty="0" baseline="6172" sz="1350">
                <a:latin typeface="Tahoma"/>
                <a:cs typeface="Tahoma"/>
              </a:rPr>
              <a:t> of </a:t>
            </a:r>
            <a:r>
              <a:rPr dirty="0" baseline="6172" sz="1350" spc="-15">
                <a:latin typeface="Tahoma"/>
                <a:cs typeface="Tahoma"/>
              </a:rPr>
              <a:t>size</a:t>
            </a:r>
            <a:r>
              <a:rPr dirty="0" baseline="6172" sz="1350">
                <a:latin typeface="Tahoma"/>
                <a:cs typeface="Tahoma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n</a:t>
            </a:r>
            <a:r>
              <a:rPr dirty="0" baseline="6172" sz="1350" spc="67" i="1">
                <a:latin typeface="Arial"/>
                <a:cs typeface="Arial"/>
              </a:rPr>
              <a:t> </a:t>
            </a:r>
            <a:r>
              <a:rPr dirty="0" baseline="6172" sz="1350">
                <a:latin typeface="Tahoma"/>
                <a:cs typeface="Tahoma"/>
              </a:rPr>
              <a:t>can be thought </a:t>
            </a:r>
            <a:r>
              <a:rPr dirty="0" baseline="6172" sz="1350" spc="-37">
                <a:latin typeface="Tahoma"/>
                <a:cs typeface="Tahoma"/>
              </a:rPr>
              <a:t>of </a:t>
            </a:r>
            <a:r>
              <a:rPr dirty="0" sz="900">
                <a:latin typeface="Tahoma"/>
                <a:cs typeface="Tahoma"/>
              </a:rPr>
              <a:t>as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20">
                <a:latin typeface="Tahoma"/>
                <a:cs typeface="Tahoma"/>
              </a:rPr>
              <a:t> random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variable.</a:t>
            </a:r>
            <a:r>
              <a:rPr dirty="0" sz="900" spc="65">
                <a:latin typeface="Tahoma"/>
                <a:cs typeface="Tahoma"/>
              </a:rPr>
              <a:t> </a:t>
            </a:r>
            <a:r>
              <a:rPr dirty="0" sz="900" spc="75">
                <a:latin typeface="Tahoma"/>
                <a:cs typeface="Tahoma"/>
              </a:rPr>
              <a:t>A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function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20">
                <a:latin typeface="Tahoma"/>
                <a:cs typeface="Tahoma"/>
              </a:rPr>
              <a:t> random </a:t>
            </a:r>
            <a:r>
              <a:rPr dirty="0" sz="900" spc="-25">
                <a:latin typeface="Tahoma"/>
                <a:cs typeface="Tahoma"/>
              </a:rPr>
              <a:t>variables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itself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20">
                <a:latin typeface="Tahoma"/>
                <a:cs typeface="Tahoma"/>
              </a:rPr>
              <a:t> random variable,</a:t>
            </a:r>
            <a:r>
              <a:rPr dirty="0" sz="900" spc="-25">
                <a:latin typeface="Tahoma"/>
                <a:cs typeface="Tahoma"/>
              </a:rPr>
              <a:t> hence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why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sz="900" spc="95" i="1">
                <a:latin typeface="Arial"/>
                <a:cs typeface="Arial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50">
                <a:latin typeface="Tahoma"/>
                <a:cs typeface="Tahoma"/>
              </a:rPr>
              <a:t>a </a:t>
            </a:r>
            <a:r>
              <a:rPr dirty="0" sz="900" spc="-20">
                <a:latin typeface="Tahoma"/>
                <a:cs typeface="Tahoma"/>
              </a:rPr>
              <a:t>random</a:t>
            </a:r>
            <a:r>
              <a:rPr dirty="0" sz="900" spc="-10">
                <a:latin typeface="Tahoma"/>
                <a:cs typeface="Tahoma"/>
              </a:rPr>
              <a:t> variable.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145"/>
              <a:t> </a:t>
            </a:r>
            <a:r>
              <a:rPr dirty="0" cap="small"/>
              <a:t>sample</a:t>
            </a:r>
            <a:r>
              <a:rPr dirty="0" spc="145"/>
              <a:t> </a:t>
            </a:r>
            <a:r>
              <a:rPr dirty="0" cap="small" spc="55"/>
              <a:t>mean</a:t>
            </a:r>
            <a:r>
              <a:rPr dirty="0" spc="150"/>
              <a:t> </a:t>
            </a:r>
            <a:r>
              <a:rPr dirty="0" cap="small"/>
              <a:t>as</a:t>
            </a:r>
            <a:r>
              <a:rPr dirty="0" spc="145"/>
              <a:t> </a:t>
            </a:r>
            <a:r>
              <a:rPr dirty="0" cap="small" spc="125"/>
              <a:t>a</a:t>
            </a:r>
            <a:r>
              <a:rPr dirty="0" spc="150"/>
              <a:t> </a:t>
            </a:r>
            <a:r>
              <a:rPr dirty="0" cap="small" spc="55"/>
              <a:t>random</a:t>
            </a:r>
            <a:r>
              <a:rPr dirty="0" spc="145"/>
              <a:t> </a:t>
            </a:r>
            <a:r>
              <a:rPr dirty="0" cap="small" spc="50"/>
              <a:t>variable</a:t>
            </a:r>
            <a:r>
              <a:rPr dirty="0" spc="50"/>
              <a:t>.</a:t>
            </a:r>
            <a:r>
              <a:rPr dirty="0" spc="-175"/>
              <a:t> </a:t>
            </a:r>
            <a:r>
              <a:rPr dirty="0"/>
              <a:t>.</a:t>
            </a:r>
            <a:r>
              <a:rPr dirty="0" spc="-170"/>
              <a:t> </a:t>
            </a:r>
            <a:r>
              <a:rPr dirty="0" spc="-270"/>
              <a:t>.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979841" y="668146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969198" y="819975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6993" y="634496"/>
            <a:ext cx="244284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sampling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distribution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of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25" i="1">
                <a:latin typeface="Arial"/>
                <a:cs typeface="Arial"/>
              </a:rPr>
              <a:t> </a:t>
            </a:r>
            <a:r>
              <a:rPr dirty="0" sz="1000" spc="-45">
                <a:latin typeface="Tahoma"/>
                <a:cs typeface="Tahoma"/>
              </a:rPr>
              <a:t>conveys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55">
                <a:latin typeface="Tahoma"/>
                <a:cs typeface="Tahoma"/>
              </a:rPr>
              <a:t>sample-</a:t>
            </a:r>
            <a:r>
              <a:rPr dirty="0" sz="1000" spc="-40">
                <a:latin typeface="Tahoma"/>
                <a:cs typeface="Tahoma"/>
              </a:rPr>
              <a:t>to-</a:t>
            </a:r>
            <a:r>
              <a:rPr dirty="0" sz="1000" spc="-35">
                <a:latin typeface="Tahoma"/>
                <a:cs typeface="Tahoma"/>
              </a:rPr>
              <a:t>sample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variability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110498" y="1047711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55865" y="1014074"/>
            <a:ext cx="26638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033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</a:t>
            </a:r>
            <a:r>
              <a:rPr dirty="0" u="sng" sz="10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mp</a:t>
            </a:r>
            <a:r>
              <a:rPr dirty="0" sz="1000" spc="-40">
                <a:latin typeface="Tahoma"/>
                <a:cs typeface="Tahoma"/>
              </a:rPr>
              <a:t>ling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distribution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1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centered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sz="1000" spc="-25">
                <a:latin typeface="Tahoma"/>
                <a:cs typeface="Tahoma"/>
              </a:rPr>
              <a:t>;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8387" y="1165903"/>
            <a:ext cx="8280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80" i="1">
                <a:latin typeface="Arial"/>
                <a:cs typeface="Arial"/>
              </a:rPr>
              <a:t>E</a:t>
            </a:r>
            <a:r>
              <a:rPr dirty="0" sz="1000" spc="-16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5865" y="1393652"/>
            <a:ext cx="2233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033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standard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dev</a:t>
            </a:r>
            <a:r>
              <a:rPr dirty="0" u="sng" sz="10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ia</a:t>
            </a:r>
            <a:r>
              <a:rPr dirty="0" sz="1000" spc="-25">
                <a:latin typeface="Tahoma"/>
                <a:cs typeface="Tahoma"/>
              </a:rPr>
              <a:t>tion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sampling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8387" y="1545482"/>
            <a:ext cx="21736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distribution, </a:t>
            </a:r>
            <a:r>
              <a:rPr dirty="0" sz="1000">
                <a:latin typeface="Tahoma"/>
                <a:cs typeface="Tahoma"/>
              </a:rPr>
              <a:t>SD(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referred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0465" y="1621393"/>
            <a:ext cx="2390775" cy="8610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695"/>
              </a:spcBef>
            </a:pPr>
            <a:r>
              <a:rPr dirty="0" sz="1000" spc="-20" b="1">
                <a:latin typeface="Gill Sans MT"/>
                <a:cs typeface="Gill Sans MT"/>
              </a:rPr>
              <a:t>standard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spc="-60" b="1">
                <a:latin typeface="Gill Sans MT"/>
                <a:cs typeface="Gill Sans MT"/>
              </a:rPr>
              <a:t>error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of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the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sample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statistic</a:t>
            </a:r>
            <a:r>
              <a:rPr dirty="0" sz="1000" spc="-1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165735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16573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standard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error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influenced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by:</a:t>
            </a:r>
            <a:endParaRPr sz="1000">
              <a:latin typeface="Tahoma"/>
              <a:cs typeface="Tahoma"/>
            </a:endParaRPr>
          </a:p>
          <a:p>
            <a:pPr lvl="1" marL="44577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5770" algn="l"/>
              </a:tabLst>
            </a:pP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underlying</a:t>
            </a:r>
            <a:r>
              <a:rPr dirty="0" sz="1000" spc="-25">
                <a:latin typeface="Tahoma"/>
                <a:cs typeface="Tahoma"/>
              </a:rPr>
              <a:t> variation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</a:t>
            </a:r>
            <a:endParaRPr sz="1000">
              <a:latin typeface="Tahoma"/>
              <a:cs typeface="Tahoma"/>
            </a:endParaRPr>
          </a:p>
          <a:p>
            <a:pPr lvl="1" marL="44577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5770" algn="l"/>
              </a:tabLst>
            </a:pP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size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0" i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652456" y="805167"/>
            <a:ext cx="1736725" cy="1482090"/>
            <a:chOff x="3652456" y="805167"/>
            <a:chExt cx="1736725" cy="1482090"/>
          </a:xfrm>
        </p:grpSpPr>
        <p:sp>
          <p:nvSpPr>
            <p:cNvPr id="13" name="object 13" descr=""/>
            <p:cNvSpPr/>
            <p:nvPr/>
          </p:nvSpPr>
          <p:spPr>
            <a:xfrm>
              <a:off x="3676065" y="805248"/>
              <a:ext cx="1713230" cy="1458595"/>
            </a:xfrm>
            <a:custGeom>
              <a:avLst/>
              <a:gdLst/>
              <a:ahLst/>
              <a:cxnLst/>
              <a:rect l="l" t="t" r="r" b="b"/>
              <a:pathLst>
                <a:path w="1713229" h="1458595">
                  <a:moveTo>
                    <a:pt x="1712696" y="0"/>
                  </a:moveTo>
                  <a:lnTo>
                    <a:pt x="0" y="0"/>
                  </a:lnTo>
                  <a:lnTo>
                    <a:pt x="0" y="1458379"/>
                  </a:lnTo>
                  <a:lnTo>
                    <a:pt x="1712696" y="1458379"/>
                  </a:lnTo>
                  <a:lnTo>
                    <a:pt x="171269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76065" y="805167"/>
              <a:ext cx="1713230" cy="1458595"/>
            </a:xfrm>
            <a:custGeom>
              <a:avLst/>
              <a:gdLst/>
              <a:ahLst/>
              <a:cxnLst/>
              <a:rect l="l" t="t" r="r" b="b"/>
              <a:pathLst>
                <a:path w="1713229" h="1458595">
                  <a:moveTo>
                    <a:pt x="0" y="1224730"/>
                  </a:moveTo>
                  <a:lnTo>
                    <a:pt x="233553" y="1224730"/>
                  </a:lnTo>
                </a:path>
                <a:path w="1713229" h="1458595">
                  <a:moveTo>
                    <a:pt x="1167701" y="1224730"/>
                  </a:moveTo>
                  <a:lnTo>
                    <a:pt x="1712696" y="1224730"/>
                  </a:lnTo>
                </a:path>
                <a:path w="1713229" h="1458595">
                  <a:moveTo>
                    <a:pt x="0" y="889952"/>
                  </a:moveTo>
                  <a:lnTo>
                    <a:pt x="389318" y="889952"/>
                  </a:lnTo>
                </a:path>
                <a:path w="1713229" h="1458595">
                  <a:moveTo>
                    <a:pt x="1012019" y="889952"/>
                  </a:moveTo>
                  <a:lnTo>
                    <a:pt x="1712696" y="889952"/>
                  </a:lnTo>
                </a:path>
                <a:path w="1713229" h="1458595">
                  <a:moveTo>
                    <a:pt x="0" y="555155"/>
                  </a:moveTo>
                  <a:lnTo>
                    <a:pt x="441185" y="555155"/>
                  </a:lnTo>
                </a:path>
                <a:path w="1713229" h="1458595">
                  <a:moveTo>
                    <a:pt x="493046" y="555155"/>
                  </a:moveTo>
                  <a:lnTo>
                    <a:pt x="544995" y="555155"/>
                  </a:lnTo>
                </a:path>
                <a:path w="1713229" h="1458595">
                  <a:moveTo>
                    <a:pt x="856348" y="555155"/>
                  </a:moveTo>
                  <a:lnTo>
                    <a:pt x="1712696" y="555155"/>
                  </a:lnTo>
                </a:path>
                <a:path w="1713229" h="1458595">
                  <a:moveTo>
                    <a:pt x="0" y="220294"/>
                  </a:moveTo>
                  <a:lnTo>
                    <a:pt x="596849" y="220294"/>
                  </a:lnTo>
                </a:path>
                <a:path w="1713229" h="1458595">
                  <a:moveTo>
                    <a:pt x="700666" y="220294"/>
                  </a:moveTo>
                  <a:lnTo>
                    <a:pt x="1712696" y="220294"/>
                  </a:lnTo>
                </a:path>
                <a:path w="1713229" h="1458595">
                  <a:moveTo>
                    <a:pt x="264401" y="1392121"/>
                  </a:moveTo>
                  <a:lnTo>
                    <a:pt x="264401" y="1458460"/>
                  </a:lnTo>
                </a:path>
                <a:path w="1713229" h="1458595">
                  <a:moveTo>
                    <a:pt x="264401" y="0"/>
                  </a:moveTo>
                  <a:lnTo>
                    <a:pt x="264401" y="1164424"/>
                  </a:lnTo>
                </a:path>
                <a:path w="1713229" h="1458595">
                  <a:moveTo>
                    <a:pt x="655091" y="1392121"/>
                  </a:moveTo>
                  <a:lnTo>
                    <a:pt x="655091" y="1458460"/>
                  </a:lnTo>
                </a:path>
                <a:path w="1713229" h="1458595">
                  <a:moveTo>
                    <a:pt x="655091" y="0"/>
                  </a:moveTo>
                  <a:lnTo>
                    <a:pt x="655091" y="66330"/>
                  </a:lnTo>
                </a:path>
                <a:path w="1713229" h="1458595">
                  <a:moveTo>
                    <a:pt x="1045705" y="1392121"/>
                  </a:moveTo>
                  <a:lnTo>
                    <a:pt x="1045705" y="1458460"/>
                  </a:lnTo>
                </a:path>
                <a:path w="1713229" h="1458595">
                  <a:moveTo>
                    <a:pt x="1045705" y="0"/>
                  </a:moveTo>
                  <a:lnTo>
                    <a:pt x="1045705" y="990395"/>
                  </a:lnTo>
                </a:path>
              </a:pathLst>
            </a:custGeom>
            <a:ln w="45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112473" y="805167"/>
              <a:ext cx="0" cy="1458595"/>
            </a:xfrm>
            <a:custGeom>
              <a:avLst/>
              <a:gdLst/>
              <a:ahLst/>
              <a:cxnLst/>
              <a:rect l="l" t="t" r="r" b="b"/>
              <a:pathLst>
                <a:path w="0" h="1458595">
                  <a:moveTo>
                    <a:pt x="0" y="1458460"/>
                  </a:moveTo>
                  <a:lnTo>
                    <a:pt x="0" y="0"/>
                  </a:lnTo>
                </a:path>
              </a:pathLst>
            </a:custGeom>
            <a:ln w="456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76065" y="2197289"/>
              <a:ext cx="1713230" cy="0"/>
            </a:xfrm>
            <a:custGeom>
              <a:avLst/>
              <a:gdLst/>
              <a:ahLst/>
              <a:cxnLst/>
              <a:rect l="l" t="t" r="r" b="b"/>
              <a:pathLst>
                <a:path w="1713229" h="0">
                  <a:moveTo>
                    <a:pt x="0" y="0"/>
                  </a:moveTo>
                  <a:lnTo>
                    <a:pt x="1712696" y="0"/>
                  </a:lnTo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676065" y="1192847"/>
              <a:ext cx="1713230" cy="669925"/>
            </a:xfrm>
            <a:custGeom>
              <a:avLst/>
              <a:gdLst/>
              <a:ahLst/>
              <a:cxnLst/>
              <a:rect l="l" t="t" r="r" b="b"/>
              <a:pathLst>
                <a:path w="1713229" h="669925">
                  <a:moveTo>
                    <a:pt x="0" y="669658"/>
                  </a:moveTo>
                  <a:lnTo>
                    <a:pt x="285508" y="669658"/>
                  </a:lnTo>
                </a:path>
                <a:path w="1713229" h="669925">
                  <a:moveTo>
                    <a:pt x="1063886" y="669658"/>
                  </a:moveTo>
                  <a:lnTo>
                    <a:pt x="1712696" y="669658"/>
                  </a:lnTo>
                </a:path>
                <a:path w="1713229" h="669925">
                  <a:moveTo>
                    <a:pt x="0" y="334873"/>
                  </a:moveTo>
                  <a:lnTo>
                    <a:pt x="389318" y="334873"/>
                  </a:lnTo>
                </a:path>
                <a:path w="1713229" h="669925">
                  <a:moveTo>
                    <a:pt x="908209" y="334873"/>
                  </a:moveTo>
                  <a:lnTo>
                    <a:pt x="1712696" y="334873"/>
                  </a:lnTo>
                </a:path>
                <a:path w="1713229" h="669925">
                  <a:moveTo>
                    <a:pt x="0" y="0"/>
                  </a:moveTo>
                  <a:lnTo>
                    <a:pt x="544995" y="0"/>
                  </a:lnTo>
                </a:path>
                <a:path w="1713229" h="669925">
                  <a:moveTo>
                    <a:pt x="752538" y="0"/>
                  </a:moveTo>
                  <a:lnTo>
                    <a:pt x="1712696" y="0"/>
                  </a:lnTo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676065" y="805167"/>
              <a:ext cx="1713230" cy="1458595"/>
            </a:xfrm>
            <a:custGeom>
              <a:avLst/>
              <a:gdLst/>
              <a:ahLst/>
              <a:cxnLst/>
              <a:rect l="l" t="t" r="r" b="b"/>
              <a:pathLst>
                <a:path w="1713229" h="1458595">
                  <a:moveTo>
                    <a:pt x="0" y="52895"/>
                  </a:moveTo>
                  <a:lnTo>
                    <a:pt x="1712696" y="52895"/>
                  </a:lnTo>
                </a:path>
                <a:path w="1713229" h="1458595">
                  <a:moveTo>
                    <a:pt x="69088" y="1458460"/>
                  </a:moveTo>
                  <a:lnTo>
                    <a:pt x="69088" y="0"/>
                  </a:lnTo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35767" y="805167"/>
              <a:ext cx="781685" cy="1458595"/>
            </a:xfrm>
            <a:custGeom>
              <a:avLst/>
              <a:gdLst/>
              <a:ahLst/>
              <a:cxnLst/>
              <a:rect l="l" t="t" r="r" b="b"/>
              <a:pathLst>
                <a:path w="781685" h="1458595">
                  <a:moveTo>
                    <a:pt x="0" y="1392121"/>
                  </a:moveTo>
                  <a:lnTo>
                    <a:pt x="0" y="1458460"/>
                  </a:lnTo>
                </a:path>
                <a:path w="781685" h="1458595">
                  <a:moveTo>
                    <a:pt x="0" y="0"/>
                  </a:moveTo>
                  <a:lnTo>
                    <a:pt x="0" y="508207"/>
                  </a:lnTo>
                </a:path>
                <a:path w="781685" h="1458595">
                  <a:moveTo>
                    <a:pt x="390702" y="1392121"/>
                  </a:moveTo>
                  <a:lnTo>
                    <a:pt x="390702" y="1458460"/>
                  </a:lnTo>
                </a:path>
                <a:path w="781685" h="1458595">
                  <a:moveTo>
                    <a:pt x="390702" y="0"/>
                  </a:moveTo>
                  <a:lnTo>
                    <a:pt x="390702" y="441264"/>
                  </a:lnTo>
                </a:path>
                <a:path w="781685" h="1458595">
                  <a:moveTo>
                    <a:pt x="781392" y="1392121"/>
                  </a:moveTo>
                  <a:lnTo>
                    <a:pt x="781392" y="1458460"/>
                  </a:lnTo>
                </a:path>
                <a:path w="781685" h="1458595">
                  <a:moveTo>
                    <a:pt x="781392" y="0"/>
                  </a:moveTo>
                  <a:lnTo>
                    <a:pt x="781392" y="1311744"/>
                  </a:lnTo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307774" y="805167"/>
              <a:ext cx="0" cy="1458595"/>
            </a:xfrm>
            <a:custGeom>
              <a:avLst/>
              <a:gdLst/>
              <a:ahLst/>
              <a:cxnLst/>
              <a:rect l="l" t="t" r="r" b="b"/>
              <a:pathLst>
                <a:path w="0" h="1458595">
                  <a:moveTo>
                    <a:pt x="0" y="1458460"/>
                  </a:moveTo>
                  <a:lnTo>
                    <a:pt x="0" y="0"/>
                  </a:lnTo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53942" y="2130351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70" h="67310">
                  <a:moveTo>
                    <a:pt x="51866" y="0"/>
                  </a:moveTo>
                  <a:lnTo>
                    <a:pt x="0" y="0"/>
                  </a:lnTo>
                  <a:lnTo>
                    <a:pt x="0" y="66937"/>
                  </a:lnTo>
                  <a:lnTo>
                    <a:pt x="51866" y="66937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753942" y="2130351"/>
              <a:ext cx="52069" cy="67310"/>
            </a:xfrm>
            <a:custGeom>
              <a:avLst/>
              <a:gdLst/>
              <a:ahLst/>
              <a:cxnLst/>
              <a:rect l="l" t="t" r="r" b="b"/>
              <a:pathLst>
                <a:path w="52070" h="67310">
                  <a:moveTo>
                    <a:pt x="0" y="66937"/>
                  </a:moveTo>
                  <a:lnTo>
                    <a:pt x="51866" y="66937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66937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05809" y="2116912"/>
              <a:ext cx="52069" cy="80645"/>
            </a:xfrm>
            <a:custGeom>
              <a:avLst/>
              <a:gdLst/>
              <a:ahLst/>
              <a:cxnLst/>
              <a:rect l="l" t="t" r="r" b="b"/>
              <a:pathLst>
                <a:path w="52070" h="80644">
                  <a:moveTo>
                    <a:pt x="51861" y="0"/>
                  </a:moveTo>
                  <a:lnTo>
                    <a:pt x="0" y="0"/>
                  </a:lnTo>
                  <a:lnTo>
                    <a:pt x="0" y="80377"/>
                  </a:lnTo>
                  <a:lnTo>
                    <a:pt x="51861" y="80377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805809" y="2116912"/>
              <a:ext cx="52069" cy="80645"/>
            </a:xfrm>
            <a:custGeom>
              <a:avLst/>
              <a:gdLst/>
              <a:ahLst/>
              <a:cxnLst/>
              <a:rect l="l" t="t" r="r" b="b"/>
              <a:pathLst>
                <a:path w="52070" h="80644">
                  <a:moveTo>
                    <a:pt x="0" y="80377"/>
                  </a:moveTo>
                  <a:lnTo>
                    <a:pt x="51861" y="80377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80377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57764" y="2090118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70" h="107314">
                  <a:moveTo>
                    <a:pt x="51861" y="0"/>
                  </a:moveTo>
                  <a:lnTo>
                    <a:pt x="0" y="0"/>
                  </a:lnTo>
                  <a:lnTo>
                    <a:pt x="0" y="107171"/>
                  </a:lnTo>
                  <a:lnTo>
                    <a:pt x="51861" y="107171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857764" y="2090118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70" h="107314">
                  <a:moveTo>
                    <a:pt x="0" y="107171"/>
                  </a:moveTo>
                  <a:lnTo>
                    <a:pt x="51861" y="107171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107171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909618" y="1969592"/>
              <a:ext cx="52069" cy="227965"/>
            </a:xfrm>
            <a:custGeom>
              <a:avLst/>
              <a:gdLst/>
              <a:ahLst/>
              <a:cxnLst/>
              <a:rect l="l" t="t" r="r" b="b"/>
              <a:pathLst>
                <a:path w="52070" h="227964">
                  <a:moveTo>
                    <a:pt x="51861" y="0"/>
                  </a:moveTo>
                  <a:lnTo>
                    <a:pt x="0" y="0"/>
                  </a:lnTo>
                  <a:lnTo>
                    <a:pt x="0" y="227697"/>
                  </a:lnTo>
                  <a:lnTo>
                    <a:pt x="51861" y="227697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09618" y="1969592"/>
              <a:ext cx="52069" cy="227965"/>
            </a:xfrm>
            <a:custGeom>
              <a:avLst/>
              <a:gdLst/>
              <a:ahLst/>
              <a:cxnLst/>
              <a:rect l="l" t="t" r="r" b="b"/>
              <a:pathLst>
                <a:path w="52070" h="227964">
                  <a:moveTo>
                    <a:pt x="0" y="227697"/>
                  </a:moveTo>
                  <a:lnTo>
                    <a:pt x="51861" y="227697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227697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961574" y="1782123"/>
              <a:ext cx="52069" cy="415290"/>
            </a:xfrm>
            <a:custGeom>
              <a:avLst/>
              <a:gdLst/>
              <a:ahLst/>
              <a:cxnLst/>
              <a:rect l="l" t="t" r="r" b="b"/>
              <a:pathLst>
                <a:path w="52070" h="415289">
                  <a:moveTo>
                    <a:pt x="51861" y="0"/>
                  </a:moveTo>
                  <a:lnTo>
                    <a:pt x="0" y="0"/>
                  </a:lnTo>
                  <a:lnTo>
                    <a:pt x="0" y="415165"/>
                  </a:lnTo>
                  <a:lnTo>
                    <a:pt x="51861" y="415165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961574" y="1782123"/>
              <a:ext cx="52069" cy="415290"/>
            </a:xfrm>
            <a:custGeom>
              <a:avLst/>
              <a:gdLst/>
              <a:ahLst/>
              <a:cxnLst/>
              <a:rect l="l" t="t" r="r" b="b"/>
              <a:pathLst>
                <a:path w="52070" h="415289">
                  <a:moveTo>
                    <a:pt x="0" y="415165"/>
                  </a:moveTo>
                  <a:lnTo>
                    <a:pt x="51861" y="415165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415165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13428" y="1768773"/>
              <a:ext cx="52069" cy="428625"/>
            </a:xfrm>
            <a:custGeom>
              <a:avLst/>
              <a:gdLst/>
              <a:ahLst/>
              <a:cxnLst/>
              <a:rect l="l" t="t" r="r" b="b"/>
              <a:pathLst>
                <a:path w="52070" h="428625">
                  <a:moveTo>
                    <a:pt x="51861" y="0"/>
                  </a:moveTo>
                  <a:lnTo>
                    <a:pt x="0" y="0"/>
                  </a:lnTo>
                  <a:lnTo>
                    <a:pt x="0" y="428515"/>
                  </a:lnTo>
                  <a:lnTo>
                    <a:pt x="51861" y="428515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013428" y="1768773"/>
              <a:ext cx="52069" cy="428625"/>
            </a:xfrm>
            <a:custGeom>
              <a:avLst/>
              <a:gdLst/>
              <a:ahLst/>
              <a:cxnLst/>
              <a:rect l="l" t="t" r="r" b="b"/>
              <a:pathLst>
                <a:path w="52070" h="428625">
                  <a:moveTo>
                    <a:pt x="0" y="428515"/>
                  </a:moveTo>
                  <a:lnTo>
                    <a:pt x="51861" y="428515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428515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065384" y="1420545"/>
              <a:ext cx="52069" cy="777240"/>
            </a:xfrm>
            <a:custGeom>
              <a:avLst/>
              <a:gdLst/>
              <a:ahLst/>
              <a:cxnLst/>
              <a:rect l="l" t="t" r="r" b="b"/>
              <a:pathLst>
                <a:path w="52070" h="777239">
                  <a:moveTo>
                    <a:pt x="51861" y="0"/>
                  </a:moveTo>
                  <a:lnTo>
                    <a:pt x="0" y="0"/>
                  </a:lnTo>
                  <a:lnTo>
                    <a:pt x="0" y="776743"/>
                  </a:lnTo>
                  <a:lnTo>
                    <a:pt x="51861" y="776743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065384" y="1420545"/>
              <a:ext cx="52069" cy="777240"/>
            </a:xfrm>
            <a:custGeom>
              <a:avLst/>
              <a:gdLst/>
              <a:ahLst/>
              <a:cxnLst/>
              <a:rect l="l" t="t" r="r" b="b"/>
              <a:pathLst>
                <a:path w="52070" h="777239">
                  <a:moveTo>
                    <a:pt x="0" y="776743"/>
                  </a:moveTo>
                  <a:lnTo>
                    <a:pt x="51861" y="776743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776743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117251" y="1313374"/>
              <a:ext cx="52069" cy="883919"/>
            </a:xfrm>
            <a:custGeom>
              <a:avLst/>
              <a:gdLst/>
              <a:ahLst/>
              <a:cxnLst/>
              <a:rect l="l" t="t" r="r" b="b"/>
              <a:pathLst>
                <a:path w="52070" h="883919">
                  <a:moveTo>
                    <a:pt x="51861" y="0"/>
                  </a:moveTo>
                  <a:lnTo>
                    <a:pt x="0" y="0"/>
                  </a:lnTo>
                  <a:lnTo>
                    <a:pt x="0" y="883914"/>
                  </a:lnTo>
                  <a:lnTo>
                    <a:pt x="51861" y="883914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117251" y="1313374"/>
              <a:ext cx="52069" cy="883919"/>
            </a:xfrm>
            <a:custGeom>
              <a:avLst/>
              <a:gdLst/>
              <a:ahLst/>
              <a:cxnLst/>
              <a:rect l="l" t="t" r="r" b="b"/>
              <a:pathLst>
                <a:path w="52070" h="883919">
                  <a:moveTo>
                    <a:pt x="0" y="883914"/>
                  </a:moveTo>
                  <a:lnTo>
                    <a:pt x="51861" y="883914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883914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169105" y="1407190"/>
              <a:ext cx="52069" cy="790575"/>
            </a:xfrm>
            <a:custGeom>
              <a:avLst/>
              <a:gdLst/>
              <a:ahLst/>
              <a:cxnLst/>
              <a:rect l="l" t="t" r="r" b="b"/>
              <a:pathLst>
                <a:path w="52070" h="790575">
                  <a:moveTo>
                    <a:pt x="51866" y="0"/>
                  </a:moveTo>
                  <a:lnTo>
                    <a:pt x="0" y="0"/>
                  </a:lnTo>
                  <a:lnTo>
                    <a:pt x="0" y="790098"/>
                  </a:lnTo>
                  <a:lnTo>
                    <a:pt x="51866" y="790098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169105" y="1407190"/>
              <a:ext cx="52069" cy="790575"/>
            </a:xfrm>
            <a:custGeom>
              <a:avLst/>
              <a:gdLst/>
              <a:ahLst/>
              <a:cxnLst/>
              <a:rect l="l" t="t" r="r" b="b"/>
              <a:pathLst>
                <a:path w="52070" h="790575">
                  <a:moveTo>
                    <a:pt x="0" y="790098"/>
                  </a:moveTo>
                  <a:lnTo>
                    <a:pt x="51866" y="790098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790098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221060" y="1112555"/>
              <a:ext cx="52069" cy="1085215"/>
            </a:xfrm>
            <a:custGeom>
              <a:avLst/>
              <a:gdLst/>
              <a:ahLst/>
              <a:cxnLst/>
              <a:rect l="l" t="t" r="r" b="b"/>
              <a:pathLst>
                <a:path w="52070" h="1085214">
                  <a:moveTo>
                    <a:pt x="51861" y="0"/>
                  </a:moveTo>
                  <a:lnTo>
                    <a:pt x="0" y="0"/>
                  </a:lnTo>
                  <a:lnTo>
                    <a:pt x="0" y="1084733"/>
                  </a:lnTo>
                  <a:lnTo>
                    <a:pt x="51861" y="1084733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221060" y="1112555"/>
              <a:ext cx="52069" cy="1085215"/>
            </a:xfrm>
            <a:custGeom>
              <a:avLst/>
              <a:gdLst/>
              <a:ahLst/>
              <a:cxnLst/>
              <a:rect l="l" t="t" r="r" b="b"/>
              <a:pathLst>
                <a:path w="52070" h="1085214">
                  <a:moveTo>
                    <a:pt x="0" y="1084733"/>
                  </a:moveTo>
                  <a:lnTo>
                    <a:pt x="51861" y="1084733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1084733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272915" y="1005378"/>
              <a:ext cx="52069" cy="1192530"/>
            </a:xfrm>
            <a:custGeom>
              <a:avLst/>
              <a:gdLst/>
              <a:ahLst/>
              <a:cxnLst/>
              <a:rect l="l" t="t" r="r" b="b"/>
              <a:pathLst>
                <a:path w="52070" h="1192530">
                  <a:moveTo>
                    <a:pt x="51866" y="0"/>
                  </a:moveTo>
                  <a:lnTo>
                    <a:pt x="0" y="0"/>
                  </a:lnTo>
                  <a:lnTo>
                    <a:pt x="0" y="1191910"/>
                  </a:lnTo>
                  <a:lnTo>
                    <a:pt x="51866" y="1191910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272915" y="1005378"/>
              <a:ext cx="52069" cy="1192530"/>
            </a:xfrm>
            <a:custGeom>
              <a:avLst/>
              <a:gdLst/>
              <a:ahLst/>
              <a:cxnLst/>
              <a:rect l="l" t="t" r="r" b="b"/>
              <a:pathLst>
                <a:path w="52070" h="1192530">
                  <a:moveTo>
                    <a:pt x="0" y="1191910"/>
                  </a:moveTo>
                  <a:lnTo>
                    <a:pt x="51866" y="1191910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1191910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324870" y="871498"/>
              <a:ext cx="52069" cy="1325880"/>
            </a:xfrm>
            <a:custGeom>
              <a:avLst/>
              <a:gdLst/>
              <a:ahLst/>
              <a:cxnLst/>
              <a:rect l="l" t="t" r="r" b="b"/>
              <a:pathLst>
                <a:path w="52070" h="1325880">
                  <a:moveTo>
                    <a:pt x="51861" y="0"/>
                  </a:moveTo>
                  <a:lnTo>
                    <a:pt x="0" y="0"/>
                  </a:lnTo>
                  <a:lnTo>
                    <a:pt x="0" y="1325791"/>
                  </a:lnTo>
                  <a:lnTo>
                    <a:pt x="51861" y="1325791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324870" y="871498"/>
              <a:ext cx="52069" cy="1325880"/>
            </a:xfrm>
            <a:custGeom>
              <a:avLst/>
              <a:gdLst/>
              <a:ahLst/>
              <a:cxnLst/>
              <a:rect l="l" t="t" r="r" b="b"/>
              <a:pathLst>
                <a:path w="52070" h="1325880">
                  <a:moveTo>
                    <a:pt x="0" y="1325791"/>
                  </a:moveTo>
                  <a:lnTo>
                    <a:pt x="51861" y="1325791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1325791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376737" y="1072321"/>
              <a:ext cx="52069" cy="1125220"/>
            </a:xfrm>
            <a:custGeom>
              <a:avLst/>
              <a:gdLst/>
              <a:ahLst/>
              <a:cxnLst/>
              <a:rect l="l" t="t" r="r" b="b"/>
              <a:pathLst>
                <a:path w="52070" h="1125220">
                  <a:moveTo>
                    <a:pt x="51866" y="0"/>
                  </a:moveTo>
                  <a:lnTo>
                    <a:pt x="0" y="0"/>
                  </a:lnTo>
                  <a:lnTo>
                    <a:pt x="0" y="1124967"/>
                  </a:lnTo>
                  <a:lnTo>
                    <a:pt x="51866" y="1124967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376737" y="1072321"/>
              <a:ext cx="52069" cy="1125220"/>
            </a:xfrm>
            <a:custGeom>
              <a:avLst/>
              <a:gdLst/>
              <a:ahLst/>
              <a:cxnLst/>
              <a:rect l="l" t="t" r="r" b="b"/>
              <a:pathLst>
                <a:path w="52070" h="1125220">
                  <a:moveTo>
                    <a:pt x="0" y="1124967"/>
                  </a:moveTo>
                  <a:lnTo>
                    <a:pt x="51866" y="1124967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1124967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428604" y="1313374"/>
              <a:ext cx="52069" cy="883919"/>
            </a:xfrm>
            <a:custGeom>
              <a:avLst/>
              <a:gdLst/>
              <a:ahLst/>
              <a:cxnLst/>
              <a:rect l="l" t="t" r="r" b="b"/>
              <a:pathLst>
                <a:path w="52070" h="883919">
                  <a:moveTo>
                    <a:pt x="51861" y="0"/>
                  </a:moveTo>
                  <a:lnTo>
                    <a:pt x="0" y="0"/>
                  </a:lnTo>
                  <a:lnTo>
                    <a:pt x="0" y="883914"/>
                  </a:lnTo>
                  <a:lnTo>
                    <a:pt x="51861" y="883914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428604" y="1313374"/>
              <a:ext cx="52069" cy="883919"/>
            </a:xfrm>
            <a:custGeom>
              <a:avLst/>
              <a:gdLst/>
              <a:ahLst/>
              <a:cxnLst/>
              <a:rect l="l" t="t" r="r" b="b"/>
              <a:pathLst>
                <a:path w="52070" h="883919">
                  <a:moveTo>
                    <a:pt x="0" y="883914"/>
                  </a:moveTo>
                  <a:lnTo>
                    <a:pt x="51861" y="883914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883914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480547" y="1246431"/>
              <a:ext cx="52069" cy="951230"/>
            </a:xfrm>
            <a:custGeom>
              <a:avLst/>
              <a:gdLst/>
              <a:ahLst/>
              <a:cxnLst/>
              <a:rect l="l" t="t" r="r" b="b"/>
              <a:pathLst>
                <a:path w="52070" h="951230">
                  <a:moveTo>
                    <a:pt x="51866" y="0"/>
                  </a:moveTo>
                  <a:lnTo>
                    <a:pt x="0" y="0"/>
                  </a:lnTo>
                  <a:lnTo>
                    <a:pt x="0" y="950857"/>
                  </a:lnTo>
                  <a:lnTo>
                    <a:pt x="51866" y="950857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480547" y="1246431"/>
              <a:ext cx="52069" cy="951230"/>
            </a:xfrm>
            <a:custGeom>
              <a:avLst/>
              <a:gdLst/>
              <a:ahLst/>
              <a:cxnLst/>
              <a:rect l="l" t="t" r="r" b="b"/>
              <a:pathLst>
                <a:path w="52070" h="951230">
                  <a:moveTo>
                    <a:pt x="0" y="950857"/>
                  </a:moveTo>
                  <a:lnTo>
                    <a:pt x="51866" y="950857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950857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532414" y="1500927"/>
              <a:ext cx="52069" cy="696595"/>
            </a:xfrm>
            <a:custGeom>
              <a:avLst/>
              <a:gdLst/>
              <a:ahLst/>
              <a:cxnLst/>
              <a:rect l="l" t="t" r="r" b="b"/>
              <a:pathLst>
                <a:path w="52070" h="696594">
                  <a:moveTo>
                    <a:pt x="51861" y="0"/>
                  </a:moveTo>
                  <a:lnTo>
                    <a:pt x="0" y="0"/>
                  </a:lnTo>
                  <a:lnTo>
                    <a:pt x="0" y="696361"/>
                  </a:lnTo>
                  <a:lnTo>
                    <a:pt x="51861" y="696361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532414" y="1500927"/>
              <a:ext cx="52069" cy="696595"/>
            </a:xfrm>
            <a:custGeom>
              <a:avLst/>
              <a:gdLst/>
              <a:ahLst/>
              <a:cxnLst/>
              <a:rect l="l" t="t" r="r" b="b"/>
              <a:pathLst>
                <a:path w="52070" h="696594">
                  <a:moveTo>
                    <a:pt x="0" y="696361"/>
                  </a:moveTo>
                  <a:lnTo>
                    <a:pt x="51861" y="696361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696361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584357" y="1608014"/>
              <a:ext cx="52069" cy="589280"/>
            </a:xfrm>
            <a:custGeom>
              <a:avLst/>
              <a:gdLst/>
              <a:ahLst/>
              <a:cxnLst/>
              <a:rect l="l" t="t" r="r" b="b"/>
              <a:pathLst>
                <a:path w="52070" h="589280">
                  <a:moveTo>
                    <a:pt x="51866" y="0"/>
                  </a:moveTo>
                  <a:lnTo>
                    <a:pt x="0" y="0"/>
                  </a:lnTo>
                  <a:lnTo>
                    <a:pt x="0" y="589274"/>
                  </a:lnTo>
                  <a:lnTo>
                    <a:pt x="51866" y="589274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584357" y="1608014"/>
              <a:ext cx="52069" cy="589280"/>
            </a:xfrm>
            <a:custGeom>
              <a:avLst/>
              <a:gdLst/>
              <a:ahLst/>
              <a:cxnLst/>
              <a:rect l="l" t="t" r="r" b="b"/>
              <a:pathLst>
                <a:path w="52070" h="589280">
                  <a:moveTo>
                    <a:pt x="0" y="589274"/>
                  </a:moveTo>
                  <a:lnTo>
                    <a:pt x="51866" y="589274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589274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636223" y="1567865"/>
              <a:ext cx="52069" cy="629920"/>
            </a:xfrm>
            <a:custGeom>
              <a:avLst/>
              <a:gdLst/>
              <a:ahLst/>
              <a:cxnLst/>
              <a:rect l="l" t="t" r="r" b="b"/>
              <a:pathLst>
                <a:path w="52070" h="629919">
                  <a:moveTo>
                    <a:pt x="51861" y="0"/>
                  </a:moveTo>
                  <a:lnTo>
                    <a:pt x="0" y="0"/>
                  </a:lnTo>
                  <a:lnTo>
                    <a:pt x="0" y="629423"/>
                  </a:lnTo>
                  <a:lnTo>
                    <a:pt x="51861" y="629423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4636223" y="1567865"/>
              <a:ext cx="52069" cy="629920"/>
            </a:xfrm>
            <a:custGeom>
              <a:avLst/>
              <a:gdLst/>
              <a:ahLst/>
              <a:cxnLst/>
              <a:rect l="l" t="t" r="r" b="b"/>
              <a:pathLst>
                <a:path w="52070" h="629919">
                  <a:moveTo>
                    <a:pt x="0" y="629423"/>
                  </a:moveTo>
                  <a:lnTo>
                    <a:pt x="51861" y="629423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629423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688090" y="1795562"/>
              <a:ext cx="52069" cy="401955"/>
            </a:xfrm>
            <a:custGeom>
              <a:avLst/>
              <a:gdLst/>
              <a:ahLst/>
              <a:cxnLst/>
              <a:rect l="l" t="t" r="r" b="b"/>
              <a:pathLst>
                <a:path w="52070" h="401955">
                  <a:moveTo>
                    <a:pt x="51861" y="0"/>
                  </a:moveTo>
                  <a:lnTo>
                    <a:pt x="0" y="0"/>
                  </a:lnTo>
                  <a:lnTo>
                    <a:pt x="0" y="401726"/>
                  </a:lnTo>
                  <a:lnTo>
                    <a:pt x="51861" y="401726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688090" y="1795562"/>
              <a:ext cx="52069" cy="401955"/>
            </a:xfrm>
            <a:custGeom>
              <a:avLst/>
              <a:gdLst/>
              <a:ahLst/>
              <a:cxnLst/>
              <a:rect l="l" t="t" r="r" b="b"/>
              <a:pathLst>
                <a:path w="52070" h="401955">
                  <a:moveTo>
                    <a:pt x="0" y="401726"/>
                  </a:moveTo>
                  <a:lnTo>
                    <a:pt x="51861" y="401726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401726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740033" y="2009825"/>
              <a:ext cx="52069" cy="187960"/>
            </a:xfrm>
            <a:custGeom>
              <a:avLst/>
              <a:gdLst/>
              <a:ahLst/>
              <a:cxnLst/>
              <a:rect l="l" t="t" r="r" b="b"/>
              <a:pathLst>
                <a:path w="52070" h="187960">
                  <a:moveTo>
                    <a:pt x="51861" y="0"/>
                  </a:moveTo>
                  <a:lnTo>
                    <a:pt x="0" y="0"/>
                  </a:lnTo>
                  <a:lnTo>
                    <a:pt x="0" y="187463"/>
                  </a:lnTo>
                  <a:lnTo>
                    <a:pt x="51861" y="187463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4740033" y="2009825"/>
              <a:ext cx="52069" cy="187960"/>
            </a:xfrm>
            <a:custGeom>
              <a:avLst/>
              <a:gdLst/>
              <a:ahLst/>
              <a:cxnLst/>
              <a:rect l="l" t="t" r="r" b="b"/>
              <a:pathLst>
                <a:path w="52070" h="187960">
                  <a:moveTo>
                    <a:pt x="0" y="187463"/>
                  </a:moveTo>
                  <a:lnTo>
                    <a:pt x="51861" y="187463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187463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791900" y="1996386"/>
              <a:ext cx="52069" cy="201295"/>
            </a:xfrm>
            <a:custGeom>
              <a:avLst/>
              <a:gdLst/>
              <a:ahLst/>
              <a:cxnLst/>
              <a:rect l="l" t="t" r="r" b="b"/>
              <a:pathLst>
                <a:path w="52070" h="201294">
                  <a:moveTo>
                    <a:pt x="51866" y="0"/>
                  </a:moveTo>
                  <a:lnTo>
                    <a:pt x="0" y="0"/>
                  </a:lnTo>
                  <a:lnTo>
                    <a:pt x="0" y="200902"/>
                  </a:lnTo>
                  <a:lnTo>
                    <a:pt x="51866" y="200902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791900" y="1996386"/>
              <a:ext cx="52069" cy="201295"/>
            </a:xfrm>
            <a:custGeom>
              <a:avLst/>
              <a:gdLst/>
              <a:ahLst/>
              <a:cxnLst/>
              <a:rect l="l" t="t" r="r" b="b"/>
              <a:pathLst>
                <a:path w="52070" h="201294">
                  <a:moveTo>
                    <a:pt x="0" y="200902"/>
                  </a:moveTo>
                  <a:lnTo>
                    <a:pt x="51866" y="200902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200902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843843" y="2076763"/>
              <a:ext cx="52069" cy="120650"/>
            </a:xfrm>
            <a:custGeom>
              <a:avLst/>
              <a:gdLst/>
              <a:ahLst/>
              <a:cxnLst/>
              <a:rect l="l" t="t" r="r" b="b"/>
              <a:pathLst>
                <a:path w="52070" h="120650">
                  <a:moveTo>
                    <a:pt x="51861" y="0"/>
                  </a:moveTo>
                  <a:lnTo>
                    <a:pt x="0" y="0"/>
                  </a:lnTo>
                  <a:lnTo>
                    <a:pt x="0" y="120525"/>
                  </a:lnTo>
                  <a:lnTo>
                    <a:pt x="51861" y="120525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843843" y="2076763"/>
              <a:ext cx="52069" cy="120650"/>
            </a:xfrm>
            <a:custGeom>
              <a:avLst/>
              <a:gdLst/>
              <a:ahLst/>
              <a:cxnLst/>
              <a:rect l="l" t="t" r="r" b="b"/>
              <a:pathLst>
                <a:path w="52070" h="120650">
                  <a:moveTo>
                    <a:pt x="0" y="120525"/>
                  </a:moveTo>
                  <a:lnTo>
                    <a:pt x="51861" y="120525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120525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895710" y="2116912"/>
              <a:ext cx="52069" cy="80645"/>
            </a:xfrm>
            <a:custGeom>
              <a:avLst/>
              <a:gdLst/>
              <a:ahLst/>
              <a:cxnLst/>
              <a:rect l="l" t="t" r="r" b="b"/>
              <a:pathLst>
                <a:path w="52070" h="80644">
                  <a:moveTo>
                    <a:pt x="51866" y="0"/>
                  </a:moveTo>
                  <a:lnTo>
                    <a:pt x="0" y="0"/>
                  </a:lnTo>
                  <a:lnTo>
                    <a:pt x="0" y="80377"/>
                  </a:lnTo>
                  <a:lnTo>
                    <a:pt x="51866" y="80377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895710" y="2116912"/>
              <a:ext cx="52069" cy="80645"/>
            </a:xfrm>
            <a:custGeom>
              <a:avLst/>
              <a:gdLst/>
              <a:ahLst/>
              <a:cxnLst/>
              <a:rect l="l" t="t" r="r" b="b"/>
              <a:pathLst>
                <a:path w="52070" h="80644">
                  <a:moveTo>
                    <a:pt x="0" y="80377"/>
                  </a:moveTo>
                  <a:lnTo>
                    <a:pt x="51866" y="80377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80377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947666" y="2157145"/>
              <a:ext cx="52069" cy="40640"/>
            </a:xfrm>
            <a:custGeom>
              <a:avLst/>
              <a:gdLst/>
              <a:ahLst/>
              <a:cxnLst/>
              <a:rect l="l" t="t" r="r" b="b"/>
              <a:pathLst>
                <a:path w="52070" h="40639">
                  <a:moveTo>
                    <a:pt x="51861" y="0"/>
                  </a:moveTo>
                  <a:lnTo>
                    <a:pt x="0" y="0"/>
                  </a:lnTo>
                  <a:lnTo>
                    <a:pt x="0" y="40143"/>
                  </a:lnTo>
                  <a:lnTo>
                    <a:pt x="51861" y="40143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947666" y="2157145"/>
              <a:ext cx="52069" cy="40640"/>
            </a:xfrm>
            <a:custGeom>
              <a:avLst/>
              <a:gdLst/>
              <a:ahLst/>
              <a:cxnLst/>
              <a:rect l="l" t="t" r="r" b="b"/>
              <a:pathLst>
                <a:path w="52070" h="40639">
                  <a:moveTo>
                    <a:pt x="0" y="40143"/>
                  </a:moveTo>
                  <a:lnTo>
                    <a:pt x="51861" y="40143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40143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999520" y="2157145"/>
              <a:ext cx="52069" cy="40640"/>
            </a:xfrm>
            <a:custGeom>
              <a:avLst/>
              <a:gdLst/>
              <a:ahLst/>
              <a:cxnLst/>
              <a:rect l="l" t="t" r="r" b="b"/>
              <a:pathLst>
                <a:path w="52070" h="40639">
                  <a:moveTo>
                    <a:pt x="51866" y="0"/>
                  </a:moveTo>
                  <a:lnTo>
                    <a:pt x="0" y="0"/>
                  </a:lnTo>
                  <a:lnTo>
                    <a:pt x="0" y="40143"/>
                  </a:lnTo>
                  <a:lnTo>
                    <a:pt x="51866" y="40143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999520" y="2157145"/>
              <a:ext cx="52069" cy="40640"/>
            </a:xfrm>
            <a:custGeom>
              <a:avLst/>
              <a:gdLst/>
              <a:ahLst/>
              <a:cxnLst/>
              <a:rect l="l" t="t" r="r" b="b"/>
              <a:pathLst>
                <a:path w="52070" h="40639">
                  <a:moveTo>
                    <a:pt x="0" y="40143"/>
                  </a:moveTo>
                  <a:lnTo>
                    <a:pt x="51866" y="40143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40143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051386" y="2183934"/>
              <a:ext cx="52069" cy="13970"/>
            </a:xfrm>
            <a:custGeom>
              <a:avLst/>
              <a:gdLst/>
              <a:ahLst/>
              <a:cxnLst/>
              <a:rect l="l" t="t" r="r" b="b"/>
              <a:pathLst>
                <a:path w="52070" h="13969">
                  <a:moveTo>
                    <a:pt x="51861" y="0"/>
                  </a:moveTo>
                  <a:lnTo>
                    <a:pt x="0" y="0"/>
                  </a:lnTo>
                  <a:lnTo>
                    <a:pt x="0" y="13354"/>
                  </a:lnTo>
                  <a:lnTo>
                    <a:pt x="51861" y="13354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051386" y="2183934"/>
              <a:ext cx="52069" cy="13970"/>
            </a:xfrm>
            <a:custGeom>
              <a:avLst/>
              <a:gdLst/>
              <a:ahLst/>
              <a:cxnLst/>
              <a:rect l="l" t="t" r="r" b="b"/>
              <a:pathLst>
                <a:path w="52070" h="13969">
                  <a:moveTo>
                    <a:pt x="0" y="13354"/>
                  </a:moveTo>
                  <a:lnTo>
                    <a:pt x="51861" y="13354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13354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103342" y="2157145"/>
              <a:ext cx="52069" cy="40640"/>
            </a:xfrm>
            <a:custGeom>
              <a:avLst/>
              <a:gdLst/>
              <a:ahLst/>
              <a:cxnLst/>
              <a:rect l="l" t="t" r="r" b="b"/>
              <a:pathLst>
                <a:path w="52070" h="40639">
                  <a:moveTo>
                    <a:pt x="51866" y="0"/>
                  </a:moveTo>
                  <a:lnTo>
                    <a:pt x="0" y="0"/>
                  </a:lnTo>
                  <a:lnTo>
                    <a:pt x="0" y="40143"/>
                  </a:lnTo>
                  <a:lnTo>
                    <a:pt x="51866" y="40143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103342" y="2157145"/>
              <a:ext cx="52069" cy="40640"/>
            </a:xfrm>
            <a:custGeom>
              <a:avLst/>
              <a:gdLst/>
              <a:ahLst/>
              <a:cxnLst/>
              <a:rect l="l" t="t" r="r" b="b"/>
              <a:pathLst>
                <a:path w="52070" h="40639">
                  <a:moveTo>
                    <a:pt x="0" y="40143"/>
                  </a:moveTo>
                  <a:lnTo>
                    <a:pt x="51866" y="40143"/>
                  </a:lnTo>
                  <a:lnTo>
                    <a:pt x="51866" y="0"/>
                  </a:lnTo>
                  <a:lnTo>
                    <a:pt x="0" y="0"/>
                  </a:lnTo>
                  <a:lnTo>
                    <a:pt x="0" y="40143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155196" y="2197289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 h="0">
                  <a:moveTo>
                    <a:pt x="51866" y="0"/>
                  </a:moveTo>
                  <a:lnTo>
                    <a:pt x="0" y="0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155196" y="2197289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 h="0">
                  <a:moveTo>
                    <a:pt x="0" y="0"/>
                  </a:moveTo>
                  <a:lnTo>
                    <a:pt x="51866" y="0"/>
                  </a:lnTo>
                  <a:lnTo>
                    <a:pt x="0" y="0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207152" y="2197289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 h="0">
                  <a:moveTo>
                    <a:pt x="51866" y="0"/>
                  </a:moveTo>
                  <a:lnTo>
                    <a:pt x="0" y="0"/>
                  </a:lnTo>
                  <a:lnTo>
                    <a:pt x="51866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207152" y="2197289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 h="0">
                  <a:moveTo>
                    <a:pt x="0" y="0"/>
                  </a:moveTo>
                  <a:lnTo>
                    <a:pt x="51866" y="0"/>
                  </a:lnTo>
                  <a:lnTo>
                    <a:pt x="0" y="0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5259019" y="2183934"/>
              <a:ext cx="52069" cy="13970"/>
            </a:xfrm>
            <a:custGeom>
              <a:avLst/>
              <a:gdLst/>
              <a:ahLst/>
              <a:cxnLst/>
              <a:rect l="l" t="t" r="r" b="b"/>
              <a:pathLst>
                <a:path w="52070" h="13969">
                  <a:moveTo>
                    <a:pt x="51861" y="0"/>
                  </a:moveTo>
                  <a:lnTo>
                    <a:pt x="0" y="0"/>
                  </a:lnTo>
                  <a:lnTo>
                    <a:pt x="0" y="13354"/>
                  </a:lnTo>
                  <a:lnTo>
                    <a:pt x="51861" y="13354"/>
                  </a:lnTo>
                  <a:lnTo>
                    <a:pt x="518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259019" y="2183934"/>
              <a:ext cx="52069" cy="13970"/>
            </a:xfrm>
            <a:custGeom>
              <a:avLst/>
              <a:gdLst/>
              <a:ahLst/>
              <a:cxnLst/>
              <a:rect l="l" t="t" r="r" b="b"/>
              <a:pathLst>
                <a:path w="52070" h="13969">
                  <a:moveTo>
                    <a:pt x="0" y="13354"/>
                  </a:moveTo>
                  <a:lnTo>
                    <a:pt x="51861" y="13354"/>
                  </a:lnTo>
                  <a:lnTo>
                    <a:pt x="51861" y="0"/>
                  </a:lnTo>
                  <a:lnTo>
                    <a:pt x="0" y="0"/>
                  </a:lnTo>
                  <a:lnTo>
                    <a:pt x="0" y="13354"/>
                  </a:lnTo>
                  <a:close/>
                </a:path>
              </a:pathLst>
            </a:custGeom>
            <a:ln w="92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652456" y="858062"/>
              <a:ext cx="1655445" cy="1429385"/>
            </a:xfrm>
            <a:custGeom>
              <a:avLst/>
              <a:gdLst/>
              <a:ahLst/>
              <a:cxnLst/>
              <a:rect l="l" t="t" r="r" b="b"/>
              <a:pathLst>
                <a:path w="1655445" h="1429385">
                  <a:moveTo>
                    <a:pt x="0" y="1339226"/>
                  </a:moveTo>
                  <a:lnTo>
                    <a:pt x="23609" y="1339226"/>
                  </a:lnTo>
                </a:path>
                <a:path w="1655445" h="1429385">
                  <a:moveTo>
                    <a:pt x="0" y="1004443"/>
                  </a:moveTo>
                  <a:lnTo>
                    <a:pt x="23609" y="1004443"/>
                  </a:lnTo>
                </a:path>
                <a:path w="1655445" h="1429385">
                  <a:moveTo>
                    <a:pt x="0" y="669658"/>
                  </a:moveTo>
                  <a:lnTo>
                    <a:pt x="23609" y="669658"/>
                  </a:lnTo>
                </a:path>
                <a:path w="1655445" h="1429385">
                  <a:moveTo>
                    <a:pt x="0" y="334784"/>
                  </a:moveTo>
                  <a:lnTo>
                    <a:pt x="23609" y="334784"/>
                  </a:lnTo>
                </a:path>
                <a:path w="1655445" h="1429385">
                  <a:moveTo>
                    <a:pt x="0" y="0"/>
                  </a:moveTo>
                  <a:lnTo>
                    <a:pt x="23609" y="0"/>
                  </a:lnTo>
                </a:path>
                <a:path w="1655445" h="1429385">
                  <a:moveTo>
                    <a:pt x="92697" y="1429169"/>
                  </a:moveTo>
                  <a:lnTo>
                    <a:pt x="92697" y="1405564"/>
                  </a:lnTo>
                </a:path>
                <a:path w="1655445" h="1429385">
                  <a:moveTo>
                    <a:pt x="483311" y="1429169"/>
                  </a:moveTo>
                  <a:lnTo>
                    <a:pt x="483311" y="1405564"/>
                  </a:lnTo>
                </a:path>
                <a:path w="1655445" h="1429385">
                  <a:moveTo>
                    <a:pt x="874014" y="1429169"/>
                  </a:moveTo>
                  <a:lnTo>
                    <a:pt x="874014" y="1405564"/>
                  </a:lnTo>
                </a:path>
                <a:path w="1655445" h="1429385">
                  <a:moveTo>
                    <a:pt x="1264704" y="1429169"/>
                  </a:moveTo>
                  <a:lnTo>
                    <a:pt x="1264704" y="1405564"/>
                  </a:lnTo>
                </a:path>
                <a:path w="1655445" h="1429385">
                  <a:moveTo>
                    <a:pt x="1655318" y="1429169"/>
                  </a:moveTo>
                  <a:lnTo>
                    <a:pt x="1655318" y="1405564"/>
                  </a:lnTo>
                </a:path>
              </a:pathLst>
            </a:custGeom>
            <a:ln w="921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3592195" y="2151422"/>
            <a:ext cx="5461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3563421" y="1816633"/>
            <a:ext cx="8318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3563421" y="1481850"/>
            <a:ext cx="8318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3563421" y="1147066"/>
            <a:ext cx="8318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400">
              <a:latin typeface="Arial"/>
              <a:cs typeface="Arial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3534732" y="812278"/>
            <a:ext cx="111760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3703688" y="2278755"/>
            <a:ext cx="8318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4094386" y="2278755"/>
            <a:ext cx="8318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65</a:t>
            </a:r>
            <a:endParaRPr sz="400">
              <a:latin typeface="Arial"/>
              <a:cs typeface="Arial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4875694" y="2278755"/>
            <a:ext cx="8318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400">
              <a:latin typeface="Arial"/>
              <a:cs typeface="Arial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5266392" y="2278755"/>
            <a:ext cx="83185" cy="87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400">
              <a:latin typeface="Arial"/>
              <a:cs typeface="Arial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419168" y="2272181"/>
            <a:ext cx="226695" cy="1746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15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450" spc="-10">
                <a:latin typeface="Arial"/>
                <a:cs typeface="Arial"/>
              </a:rPr>
              <a:t>statistic</a:t>
            </a:r>
            <a:endParaRPr sz="450">
              <a:latin typeface="Arial"/>
              <a:cs typeface="Arial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3451261" y="1447890"/>
            <a:ext cx="85725" cy="17335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450" spc="-10">
                <a:latin typeface="Arial"/>
                <a:cs typeface="Arial"/>
              </a:rPr>
              <a:t>count</a:t>
            </a:r>
            <a:endParaRPr sz="450">
              <a:latin typeface="Arial"/>
              <a:cs typeface="Arial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4821275" y="668273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 h="0">
                <a:moveTo>
                  <a:pt x="0" y="0"/>
                </a:moveTo>
                <a:lnTo>
                  <a:pt x="46012" y="0"/>
                </a:lnTo>
              </a:path>
            </a:pathLst>
          </a:custGeom>
          <a:ln w="6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3663365" y="645999"/>
            <a:ext cx="1464310" cy="108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50" spc="-10">
                <a:latin typeface="Arial"/>
                <a:cs typeface="Arial"/>
              </a:rPr>
              <a:t>Approximate</a:t>
            </a:r>
            <a:r>
              <a:rPr dirty="0" sz="550" spc="-5">
                <a:latin typeface="Arial"/>
                <a:cs typeface="Arial"/>
              </a:rPr>
              <a:t> </a:t>
            </a:r>
            <a:r>
              <a:rPr dirty="0" sz="550" spc="-10">
                <a:latin typeface="Arial"/>
                <a:cs typeface="Arial"/>
              </a:rPr>
              <a:t>Sampling</a:t>
            </a:r>
            <a:r>
              <a:rPr dirty="0" sz="550" spc="-5">
                <a:latin typeface="Arial"/>
                <a:cs typeface="Arial"/>
              </a:rPr>
              <a:t> </a:t>
            </a:r>
            <a:r>
              <a:rPr dirty="0" sz="550" spc="-10">
                <a:latin typeface="Arial"/>
                <a:cs typeface="Arial"/>
              </a:rPr>
              <a:t>Distribution</a:t>
            </a:r>
            <a:r>
              <a:rPr dirty="0" sz="550">
                <a:latin typeface="Arial"/>
                <a:cs typeface="Arial"/>
              </a:rPr>
              <a:t> of</a:t>
            </a:r>
            <a:r>
              <a:rPr dirty="0" sz="550" spc="-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X ,</a:t>
            </a:r>
            <a:r>
              <a:rPr dirty="0" sz="550" spc="-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n</a:t>
            </a:r>
            <a:r>
              <a:rPr dirty="0" sz="550" spc="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=</a:t>
            </a:r>
            <a:r>
              <a:rPr dirty="0" sz="550" spc="15">
                <a:latin typeface="Arial"/>
                <a:cs typeface="Arial"/>
              </a:rPr>
              <a:t> </a:t>
            </a:r>
            <a:r>
              <a:rPr dirty="0" sz="550" spc="-25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</p:txBody>
      </p:sp>
      <p:sp>
        <p:nvSpPr>
          <p:cNvPr id="95" name="object 9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S</a:t>
            </a:r>
            <a:r>
              <a:rPr dirty="0" cap="small" spc="55"/>
              <a:t>ampling</a:t>
            </a:r>
            <a:r>
              <a:rPr dirty="0" spc="315"/>
              <a:t> </a:t>
            </a:r>
            <a:r>
              <a:rPr dirty="0" cap="small"/>
              <a:t>distribution</a:t>
            </a:r>
            <a:r>
              <a:rPr dirty="0" spc="315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315"/>
              <a:t> </a:t>
            </a:r>
            <a:r>
              <a:rPr dirty="0" cap="small" spc="125"/>
              <a:t>a</a:t>
            </a:r>
            <a:r>
              <a:rPr dirty="0" spc="320"/>
              <a:t> </a:t>
            </a:r>
            <a:r>
              <a:rPr dirty="0" cap="small"/>
              <a:t>sample</a:t>
            </a:r>
            <a:r>
              <a:rPr dirty="0" spc="315"/>
              <a:t> </a:t>
            </a:r>
            <a:r>
              <a:rPr dirty="0" cap="small"/>
              <a:t>statistic</a:t>
            </a:r>
            <a:r>
              <a:rPr dirty="0"/>
              <a:t>.</a:t>
            </a:r>
            <a:r>
              <a:rPr dirty="0" spc="-95"/>
              <a:t> </a:t>
            </a:r>
            <a:r>
              <a:rPr dirty="0"/>
              <a:t>.</a:t>
            </a:r>
            <a:r>
              <a:rPr dirty="0" spc="-95"/>
              <a:t> </a:t>
            </a:r>
            <a:r>
              <a:rPr dirty="0" spc="-254"/>
              <a:t>.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4019" y="731227"/>
            <a:ext cx="1364615" cy="1409700"/>
            <a:chOff x="644019" y="731227"/>
            <a:chExt cx="1364615" cy="1409700"/>
          </a:xfrm>
        </p:grpSpPr>
        <p:sp>
          <p:nvSpPr>
            <p:cNvPr id="4" name="object 4" descr=""/>
            <p:cNvSpPr/>
            <p:nvPr/>
          </p:nvSpPr>
          <p:spPr>
            <a:xfrm>
              <a:off x="667994" y="731325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1339989" y="0"/>
                  </a:moveTo>
                  <a:lnTo>
                    <a:pt x="0" y="0"/>
                  </a:lnTo>
                  <a:lnTo>
                    <a:pt x="0" y="1385303"/>
                  </a:lnTo>
                  <a:lnTo>
                    <a:pt x="1339989" y="1385303"/>
                  </a:lnTo>
                  <a:lnTo>
                    <a:pt x="133998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67994" y="731227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0" y="1163408"/>
                  </a:moveTo>
                  <a:lnTo>
                    <a:pt x="1340065" y="1163408"/>
                  </a:lnTo>
                </a:path>
                <a:path w="1340485" h="1385570">
                  <a:moveTo>
                    <a:pt x="0" y="845350"/>
                  </a:moveTo>
                  <a:lnTo>
                    <a:pt x="1340065" y="845350"/>
                  </a:lnTo>
                </a:path>
                <a:path w="1340485" h="1385570">
                  <a:moveTo>
                    <a:pt x="0" y="527278"/>
                  </a:moveTo>
                  <a:lnTo>
                    <a:pt x="1340065" y="527278"/>
                  </a:lnTo>
                </a:path>
                <a:path w="1340485" h="1385570">
                  <a:moveTo>
                    <a:pt x="0" y="209308"/>
                  </a:moveTo>
                  <a:lnTo>
                    <a:pt x="1340065" y="209308"/>
                  </a:lnTo>
                </a:path>
                <a:path w="1340485" h="1385570">
                  <a:moveTo>
                    <a:pt x="60990" y="1385401"/>
                  </a:moveTo>
                  <a:lnTo>
                    <a:pt x="60990" y="0"/>
                  </a:lnTo>
                </a:path>
                <a:path w="1340485" h="1385570">
                  <a:moveTo>
                    <a:pt x="466992" y="1385401"/>
                  </a:moveTo>
                  <a:lnTo>
                    <a:pt x="466992" y="0"/>
                  </a:lnTo>
                </a:path>
                <a:path w="1340485" h="1385570">
                  <a:moveTo>
                    <a:pt x="873086" y="1385401"/>
                  </a:moveTo>
                  <a:lnTo>
                    <a:pt x="873086" y="0"/>
                  </a:lnTo>
                </a:path>
                <a:path w="1340485" h="1385570">
                  <a:moveTo>
                    <a:pt x="1279169" y="1385401"/>
                  </a:moveTo>
                  <a:lnTo>
                    <a:pt x="1279169" y="0"/>
                  </a:lnTo>
                </a:path>
              </a:pathLst>
            </a:custGeom>
            <a:ln w="46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7994" y="731227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0" y="1322397"/>
                  </a:moveTo>
                  <a:lnTo>
                    <a:pt x="1340065" y="1322397"/>
                  </a:lnTo>
                </a:path>
                <a:path w="1340485" h="1385570">
                  <a:moveTo>
                    <a:pt x="0" y="1004341"/>
                  </a:moveTo>
                  <a:lnTo>
                    <a:pt x="1340065" y="1004341"/>
                  </a:lnTo>
                </a:path>
                <a:path w="1340485" h="1385570">
                  <a:moveTo>
                    <a:pt x="0" y="686358"/>
                  </a:moveTo>
                  <a:lnTo>
                    <a:pt x="1340065" y="686358"/>
                  </a:lnTo>
                </a:path>
                <a:path w="1340485" h="1385570">
                  <a:moveTo>
                    <a:pt x="0" y="368300"/>
                  </a:moveTo>
                  <a:lnTo>
                    <a:pt x="1340065" y="368300"/>
                  </a:lnTo>
                </a:path>
                <a:path w="1340485" h="1385570">
                  <a:moveTo>
                    <a:pt x="0" y="50228"/>
                  </a:moveTo>
                  <a:lnTo>
                    <a:pt x="1340065" y="50228"/>
                  </a:lnTo>
                </a:path>
                <a:path w="1340485" h="1385570">
                  <a:moveTo>
                    <a:pt x="263992" y="1385401"/>
                  </a:moveTo>
                  <a:lnTo>
                    <a:pt x="263992" y="0"/>
                  </a:lnTo>
                </a:path>
                <a:path w="1340485" h="1385570">
                  <a:moveTo>
                    <a:pt x="670077" y="1385401"/>
                  </a:moveTo>
                  <a:lnTo>
                    <a:pt x="670077" y="0"/>
                  </a:lnTo>
                </a:path>
                <a:path w="1340485" h="1385570">
                  <a:moveTo>
                    <a:pt x="1076083" y="1385401"/>
                  </a:moveTo>
                  <a:lnTo>
                    <a:pt x="1076083" y="0"/>
                  </a:lnTo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6536" y="1990016"/>
              <a:ext cx="27305" cy="64135"/>
            </a:xfrm>
            <a:custGeom>
              <a:avLst/>
              <a:gdLst/>
              <a:ahLst/>
              <a:cxnLst/>
              <a:rect l="l" t="t" r="r" b="b"/>
              <a:pathLst>
                <a:path w="27305" h="64135">
                  <a:moveTo>
                    <a:pt x="26947" y="0"/>
                  </a:moveTo>
                  <a:lnTo>
                    <a:pt x="0" y="0"/>
                  </a:lnTo>
                  <a:lnTo>
                    <a:pt x="0" y="63609"/>
                  </a:lnTo>
                  <a:lnTo>
                    <a:pt x="26947" y="63609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6536" y="1990016"/>
              <a:ext cx="27305" cy="64135"/>
            </a:xfrm>
            <a:custGeom>
              <a:avLst/>
              <a:gdLst/>
              <a:ahLst/>
              <a:cxnLst/>
              <a:rect l="l" t="t" r="r" b="b"/>
              <a:pathLst>
                <a:path w="27305" h="64135">
                  <a:moveTo>
                    <a:pt x="0" y="63609"/>
                  </a:moveTo>
                  <a:lnTo>
                    <a:pt x="26947" y="63609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6360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3482" y="1977326"/>
              <a:ext cx="27305" cy="76835"/>
            </a:xfrm>
            <a:custGeom>
              <a:avLst/>
              <a:gdLst/>
              <a:ahLst/>
              <a:cxnLst/>
              <a:rect l="l" t="t" r="r" b="b"/>
              <a:pathLst>
                <a:path w="27305" h="76835">
                  <a:moveTo>
                    <a:pt x="26952" y="0"/>
                  </a:moveTo>
                  <a:lnTo>
                    <a:pt x="0" y="0"/>
                  </a:lnTo>
                  <a:lnTo>
                    <a:pt x="0" y="76299"/>
                  </a:lnTo>
                  <a:lnTo>
                    <a:pt x="26952" y="76299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3482" y="1977326"/>
              <a:ext cx="27305" cy="76835"/>
            </a:xfrm>
            <a:custGeom>
              <a:avLst/>
              <a:gdLst/>
              <a:ahLst/>
              <a:cxnLst/>
              <a:rect l="l" t="t" r="r" b="b"/>
              <a:pathLst>
                <a:path w="27305" h="76835">
                  <a:moveTo>
                    <a:pt x="0" y="76299"/>
                  </a:moveTo>
                  <a:lnTo>
                    <a:pt x="26952" y="76299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7629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0521" y="1951866"/>
              <a:ext cx="27305" cy="102235"/>
            </a:xfrm>
            <a:custGeom>
              <a:avLst/>
              <a:gdLst/>
              <a:ahLst/>
              <a:cxnLst/>
              <a:rect l="l" t="t" r="r" b="b"/>
              <a:pathLst>
                <a:path w="27305" h="102235">
                  <a:moveTo>
                    <a:pt x="26952" y="0"/>
                  </a:moveTo>
                  <a:lnTo>
                    <a:pt x="0" y="0"/>
                  </a:lnTo>
                  <a:lnTo>
                    <a:pt x="0" y="101758"/>
                  </a:lnTo>
                  <a:lnTo>
                    <a:pt x="26952" y="101758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90521" y="1951866"/>
              <a:ext cx="27305" cy="102235"/>
            </a:xfrm>
            <a:custGeom>
              <a:avLst/>
              <a:gdLst/>
              <a:ahLst/>
              <a:cxnLst/>
              <a:rect l="l" t="t" r="r" b="b"/>
              <a:pathLst>
                <a:path w="27305" h="102235">
                  <a:moveTo>
                    <a:pt x="0" y="101758"/>
                  </a:moveTo>
                  <a:lnTo>
                    <a:pt x="26952" y="101758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101758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17473" y="1837327"/>
              <a:ext cx="27305" cy="216535"/>
            </a:xfrm>
            <a:custGeom>
              <a:avLst/>
              <a:gdLst/>
              <a:ahLst/>
              <a:cxnLst/>
              <a:rect l="l" t="t" r="r" b="b"/>
              <a:pathLst>
                <a:path w="27305" h="216535">
                  <a:moveTo>
                    <a:pt x="26947" y="0"/>
                  </a:moveTo>
                  <a:lnTo>
                    <a:pt x="0" y="0"/>
                  </a:lnTo>
                  <a:lnTo>
                    <a:pt x="0" y="216297"/>
                  </a:lnTo>
                  <a:lnTo>
                    <a:pt x="26947" y="216297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17473" y="1837327"/>
              <a:ext cx="27305" cy="216535"/>
            </a:xfrm>
            <a:custGeom>
              <a:avLst/>
              <a:gdLst/>
              <a:ahLst/>
              <a:cxnLst/>
              <a:rect l="l" t="t" r="r" b="b"/>
              <a:pathLst>
                <a:path w="27305" h="216535">
                  <a:moveTo>
                    <a:pt x="0" y="216297"/>
                  </a:moveTo>
                  <a:lnTo>
                    <a:pt x="26947" y="216297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216297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44421" y="1659261"/>
              <a:ext cx="27305" cy="394970"/>
            </a:xfrm>
            <a:custGeom>
              <a:avLst/>
              <a:gdLst/>
              <a:ahLst/>
              <a:cxnLst/>
              <a:rect l="l" t="t" r="r" b="b"/>
              <a:pathLst>
                <a:path w="27305" h="394969">
                  <a:moveTo>
                    <a:pt x="26952" y="0"/>
                  </a:moveTo>
                  <a:lnTo>
                    <a:pt x="0" y="0"/>
                  </a:lnTo>
                  <a:lnTo>
                    <a:pt x="0" y="394364"/>
                  </a:lnTo>
                  <a:lnTo>
                    <a:pt x="26952" y="394364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4421" y="1659261"/>
              <a:ext cx="27305" cy="394970"/>
            </a:xfrm>
            <a:custGeom>
              <a:avLst/>
              <a:gdLst/>
              <a:ahLst/>
              <a:cxnLst/>
              <a:rect l="l" t="t" r="r" b="b"/>
              <a:pathLst>
                <a:path w="27305" h="394969">
                  <a:moveTo>
                    <a:pt x="0" y="394364"/>
                  </a:moveTo>
                  <a:lnTo>
                    <a:pt x="26952" y="394364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394364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71374" y="1646575"/>
              <a:ext cx="27305" cy="407670"/>
            </a:xfrm>
            <a:custGeom>
              <a:avLst/>
              <a:gdLst/>
              <a:ahLst/>
              <a:cxnLst/>
              <a:rect l="l" t="t" r="r" b="b"/>
              <a:pathLst>
                <a:path w="27305" h="407669">
                  <a:moveTo>
                    <a:pt x="26947" y="0"/>
                  </a:moveTo>
                  <a:lnTo>
                    <a:pt x="0" y="0"/>
                  </a:lnTo>
                  <a:lnTo>
                    <a:pt x="0" y="407050"/>
                  </a:lnTo>
                  <a:lnTo>
                    <a:pt x="26947" y="407050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71374" y="1646575"/>
              <a:ext cx="27305" cy="407670"/>
            </a:xfrm>
            <a:custGeom>
              <a:avLst/>
              <a:gdLst/>
              <a:ahLst/>
              <a:cxnLst/>
              <a:rect l="l" t="t" r="r" b="b"/>
              <a:pathLst>
                <a:path w="27305" h="407669">
                  <a:moveTo>
                    <a:pt x="0" y="407050"/>
                  </a:moveTo>
                  <a:lnTo>
                    <a:pt x="26947" y="407050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40705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98411" y="1315825"/>
              <a:ext cx="27305" cy="737870"/>
            </a:xfrm>
            <a:custGeom>
              <a:avLst/>
              <a:gdLst/>
              <a:ahLst/>
              <a:cxnLst/>
              <a:rect l="l" t="t" r="r" b="b"/>
              <a:pathLst>
                <a:path w="27305" h="737869">
                  <a:moveTo>
                    <a:pt x="26947" y="0"/>
                  </a:moveTo>
                  <a:lnTo>
                    <a:pt x="0" y="0"/>
                  </a:lnTo>
                  <a:lnTo>
                    <a:pt x="0" y="737800"/>
                  </a:lnTo>
                  <a:lnTo>
                    <a:pt x="26947" y="737800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98411" y="1315825"/>
              <a:ext cx="27305" cy="737870"/>
            </a:xfrm>
            <a:custGeom>
              <a:avLst/>
              <a:gdLst/>
              <a:ahLst/>
              <a:cxnLst/>
              <a:rect l="l" t="t" r="r" b="b"/>
              <a:pathLst>
                <a:path w="27305" h="737869">
                  <a:moveTo>
                    <a:pt x="0" y="737800"/>
                  </a:moveTo>
                  <a:lnTo>
                    <a:pt x="26947" y="737800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73780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25358" y="1214061"/>
              <a:ext cx="27305" cy="840105"/>
            </a:xfrm>
            <a:custGeom>
              <a:avLst/>
              <a:gdLst/>
              <a:ahLst/>
              <a:cxnLst/>
              <a:rect l="l" t="t" r="r" b="b"/>
              <a:pathLst>
                <a:path w="27305" h="840105">
                  <a:moveTo>
                    <a:pt x="26952" y="0"/>
                  </a:moveTo>
                  <a:lnTo>
                    <a:pt x="0" y="0"/>
                  </a:lnTo>
                  <a:lnTo>
                    <a:pt x="0" y="839563"/>
                  </a:lnTo>
                  <a:lnTo>
                    <a:pt x="26952" y="839563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25358" y="1214061"/>
              <a:ext cx="27305" cy="840105"/>
            </a:xfrm>
            <a:custGeom>
              <a:avLst/>
              <a:gdLst/>
              <a:ahLst/>
              <a:cxnLst/>
              <a:rect l="l" t="t" r="r" b="b"/>
              <a:pathLst>
                <a:path w="27305" h="840105">
                  <a:moveTo>
                    <a:pt x="0" y="839563"/>
                  </a:moveTo>
                  <a:lnTo>
                    <a:pt x="26952" y="839563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839563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52311" y="1303050"/>
              <a:ext cx="27305" cy="750570"/>
            </a:xfrm>
            <a:custGeom>
              <a:avLst/>
              <a:gdLst/>
              <a:ahLst/>
              <a:cxnLst/>
              <a:rect l="l" t="t" r="r" b="b"/>
              <a:pathLst>
                <a:path w="27305" h="750569">
                  <a:moveTo>
                    <a:pt x="26947" y="0"/>
                  </a:moveTo>
                  <a:lnTo>
                    <a:pt x="0" y="0"/>
                  </a:lnTo>
                  <a:lnTo>
                    <a:pt x="0" y="750575"/>
                  </a:lnTo>
                  <a:lnTo>
                    <a:pt x="26947" y="750575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52311" y="1303050"/>
              <a:ext cx="27305" cy="750570"/>
            </a:xfrm>
            <a:custGeom>
              <a:avLst/>
              <a:gdLst/>
              <a:ahLst/>
              <a:cxnLst/>
              <a:rect l="l" t="t" r="r" b="b"/>
              <a:pathLst>
                <a:path w="27305" h="750569">
                  <a:moveTo>
                    <a:pt x="0" y="750575"/>
                  </a:moveTo>
                  <a:lnTo>
                    <a:pt x="26947" y="750575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750575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79259" y="1023223"/>
              <a:ext cx="27305" cy="1030605"/>
            </a:xfrm>
            <a:custGeom>
              <a:avLst/>
              <a:gdLst/>
              <a:ahLst/>
              <a:cxnLst/>
              <a:rect l="l" t="t" r="r" b="b"/>
              <a:pathLst>
                <a:path w="27305" h="1030605">
                  <a:moveTo>
                    <a:pt x="26952" y="0"/>
                  </a:moveTo>
                  <a:lnTo>
                    <a:pt x="0" y="0"/>
                  </a:lnTo>
                  <a:lnTo>
                    <a:pt x="0" y="1030401"/>
                  </a:lnTo>
                  <a:lnTo>
                    <a:pt x="26952" y="1030401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79259" y="1023223"/>
              <a:ext cx="27305" cy="1030605"/>
            </a:xfrm>
            <a:custGeom>
              <a:avLst/>
              <a:gdLst/>
              <a:ahLst/>
              <a:cxnLst/>
              <a:rect l="l" t="t" r="r" b="b"/>
              <a:pathLst>
                <a:path w="27305" h="1030605">
                  <a:moveTo>
                    <a:pt x="0" y="1030401"/>
                  </a:moveTo>
                  <a:lnTo>
                    <a:pt x="26952" y="1030401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1030401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06296" y="921459"/>
              <a:ext cx="27305" cy="1132205"/>
            </a:xfrm>
            <a:custGeom>
              <a:avLst/>
              <a:gdLst/>
              <a:ahLst/>
              <a:cxnLst/>
              <a:rect l="l" t="t" r="r" b="b"/>
              <a:pathLst>
                <a:path w="27305" h="1132205">
                  <a:moveTo>
                    <a:pt x="26952" y="0"/>
                  </a:moveTo>
                  <a:lnTo>
                    <a:pt x="0" y="0"/>
                  </a:lnTo>
                  <a:lnTo>
                    <a:pt x="0" y="1132165"/>
                  </a:lnTo>
                  <a:lnTo>
                    <a:pt x="26952" y="1132165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206296" y="921459"/>
              <a:ext cx="27305" cy="1132205"/>
            </a:xfrm>
            <a:custGeom>
              <a:avLst/>
              <a:gdLst/>
              <a:ahLst/>
              <a:cxnLst/>
              <a:rect l="l" t="t" r="r" b="b"/>
              <a:pathLst>
                <a:path w="27305" h="1132205">
                  <a:moveTo>
                    <a:pt x="0" y="1132165"/>
                  </a:moveTo>
                  <a:lnTo>
                    <a:pt x="26952" y="1132165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1132165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33250" y="794232"/>
              <a:ext cx="27305" cy="1259840"/>
            </a:xfrm>
            <a:custGeom>
              <a:avLst/>
              <a:gdLst/>
              <a:ahLst/>
              <a:cxnLst/>
              <a:rect l="l" t="t" r="r" b="b"/>
              <a:pathLst>
                <a:path w="27305" h="1259839">
                  <a:moveTo>
                    <a:pt x="26947" y="0"/>
                  </a:moveTo>
                  <a:lnTo>
                    <a:pt x="0" y="0"/>
                  </a:lnTo>
                  <a:lnTo>
                    <a:pt x="0" y="1259392"/>
                  </a:lnTo>
                  <a:lnTo>
                    <a:pt x="26947" y="1259392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233250" y="794232"/>
              <a:ext cx="27305" cy="1259840"/>
            </a:xfrm>
            <a:custGeom>
              <a:avLst/>
              <a:gdLst/>
              <a:ahLst/>
              <a:cxnLst/>
              <a:rect l="l" t="t" r="r" b="b"/>
              <a:pathLst>
                <a:path w="27305" h="1259839">
                  <a:moveTo>
                    <a:pt x="0" y="1259392"/>
                  </a:moveTo>
                  <a:lnTo>
                    <a:pt x="26947" y="1259392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125939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60196" y="985074"/>
              <a:ext cx="27305" cy="1068705"/>
            </a:xfrm>
            <a:custGeom>
              <a:avLst/>
              <a:gdLst/>
              <a:ahLst/>
              <a:cxnLst/>
              <a:rect l="l" t="t" r="r" b="b"/>
              <a:pathLst>
                <a:path w="27305" h="1068705">
                  <a:moveTo>
                    <a:pt x="26952" y="0"/>
                  </a:moveTo>
                  <a:lnTo>
                    <a:pt x="0" y="0"/>
                  </a:lnTo>
                  <a:lnTo>
                    <a:pt x="0" y="1068551"/>
                  </a:lnTo>
                  <a:lnTo>
                    <a:pt x="26952" y="1068551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60196" y="985074"/>
              <a:ext cx="27305" cy="1068705"/>
            </a:xfrm>
            <a:custGeom>
              <a:avLst/>
              <a:gdLst/>
              <a:ahLst/>
              <a:cxnLst/>
              <a:rect l="l" t="t" r="r" b="b"/>
              <a:pathLst>
                <a:path w="27305" h="1068705">
                  <a:moveTo>
                    <a:pt x="0" y="1068551"/>
                  </a:moveTo>
                  <a:lnTo>
                    <a:pt x="26952" y="1068551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1068551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287145" y="1214061"/>
              <a:ext cx="27305" cy="840105"/>
            </a:xfrm>
            <a:custGeom>
              <a:avLst/>
              <a:gdLst/>
              <a:ahLst/>
              <a:cxnLst/>
              <a:rect l="l" t="t" r="r" b="b"/>
              <a:pathLst>
                <a:path w="27305" h="840105">
                  <a:moveTo>
                    <a:pt x="26947" y="0"/>
                  </a:moveTo>
                  <a:lnTo>
                    <a:pt x="0" y="0"/>
                  </a:lnTo>
                  <a:lnTo>
                    <a:pt x="0" y="839563"/>
                  </a:lnTo>
                  <a:lnTo>
                    <a:pt x="26947" y="839563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87145" y="1214061"/>
              <a:ext cx="27305" cy="840105"/>
            </a:xfrm>
            <a:custGeom>
              <a:avLst/>
              <a:gdLst/>
              <a:ahLst/>
              <a:cxnLst/>
              <a:rect l="l" t="t" r="r" b="b"/>
              <a:pathLst>
                <a:path w="27305" h="840105">
                  <a:moveTo>
                    <a:pt x="0" y="839563"/>
                  </a:moveTo>
                  <a:lnTo>
                    <a:pt x="26947" y="839563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839563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314183" y="1150447"/>
              <a:ext cx="27305" cy="903605"/>
            </a:xfrm>
            <a:custGeom>
              <a:avLst/>
              <a:gdLst/>
              <a:ahLst/>
              <a:cxnLst/>
              <a:rect l="l" t="t" r="r" b="b"/>
              <a:pathLst>
                <a:path w="27305" h="903605">
                  <a:moveTo>
                    <a:pt x="26947" y="0"/>
                  </a:moveTo>
                  <a:lnTo>
                    <a:pt x="0" y="0"/>
                  </a:lnTo>
                  <a:lnTo>
                    <a:pt x="0" y="903178"/>
                  </a:lnTo>
                  <a:lnTo>
                    <a:pt x="26947" y="903178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314183" y="1150447"/>
              <a:ext cx="27305" cy="903605"/>
            </a:xfrm>
            <a:custGeom>
              <a:avLst/>
              <a:gdLst/>
              <a:ahLst/>
              <a:cxnLst/>
              <a:rect l="l" t="t" r="r" b="b"/>
              <a:pathLst>
                <a:path w="27305" h="903605">
                  <a:moveTo>
                    <a:pt x="0" y="903178"/>
                  </a:moveTo>
                  <a:lnTo>
                    <a:pt x="26947" y="903178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903178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341132" y="1392124"/>
              <a:ext cx="27305" cy="661670"/>
            </a:xfrm>
            <a:custGeom>
              <a:avLst/>
              <a:gdLst/>
              <a:ahLst/>
              <a:cxnLst/>
              <a:rect l="l" t="t" r="r" b="b"/>
              <a:pathLst>
                <a:path w="27305" h="661669">
                  <a:moveTo>
                    <a:pt x="26952" y="0"/>
                  </a:moveTo>
                  <a:lnTo>
                    <a:pt x="0" y="0"/>
                  </a:lnTo>
                  <a:lnTo>
                    <a:pt x="0" y="661501"/>
                  </a:lnTo>
                  <a:lnTo>
                    <a:pt x="26952" y="661501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341132" y="1392124"/>
              <a:ext cx="27305" cy="661670"/>
            </a:xfrm>
            <a:custGeom>
              <a:avLst/>
              <a:gdLst/>
              <a:ahLst/>
              <a:cxnLst/>
              <a:rect l="l" t="t" r="r" b="b"/>
              <a:pathLst>
                <a:path w="27305" h="661669">
                  <a:moveTo>
                    <a:pt x="0" y="661501"/>
                  </a:moveTo>
                  <a:lnTo>
                    <a:pt x="26952" y="661501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661501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368082" y="1493888"/>
              <a:ext cx="27305" cy="560070"/>
            </a:xfrm>
            <a:custGeom>
              <a:avLst/>
              <a:gdLst/>
              <a:ahLst/>
              <a:cxnLst/>
              <a:rect l="l" t="t" r="r" b="b"/>
              <a:pathLst>
                <a:path w="27305" h="560069">
                  <a:moveTo>
                    <a:pt x="26947" y="0"/>
                  </a:moveTo>
                  <a:lnTo>
                    <a:pt x="0" y="0"/>
                  </a:lnTo>
                  <a:lnTo>
                    <a:pt x="0" y="559737"/>
                  </a:lnTo>
                  <a:lnTo>
                    <a:pt x="26947" y="559737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368082" y="1493888"/>
              <a:ext cx="27305" cy="560070"/>
            </a:xfrm>
            <a:custGeom>
              <a:avLst/>
              <a:gdLst/>
              <a:ahLst/>
              <a:cxnLst/>
              <a:rect l="l" t="t" r="r" b="b"/>
              <a:pathLst>
                <a:path w="27305" h="560069">
                  <a:moveTo>
                    <a:pt x="0" y="559737"/>
                  </a:moveTo>
                  <a:lnTo>
                    <a:pt x="26947" y="559737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559737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395031" y="1455738"/>
              <a:ext cx="27305" cy="598170"/>
            </a:xfrm>
            <a:custGeom>
              <a:avLst/>
              <a:gdLst/>
              <a:ahLst/>
              <a:cxnLst/>
              <a:rect l="l" t="t" r="r" b="b"/>
              <a:pathLst>
                <a:path w="27305" h="598169">
                  <a:moveTo>
                    <a:pt x="26952" y="0"/>
                  </a:moveTo>
                  <a:lnTo>
                    <a:pt x="0" y="0"/>
                  </a:lnTo>
                  <a:lnTo>
                    <a:pt x="0" y="597886"/>
                  </a:lnTo>
                  <a:lnTo>
                    <a:pt x="26952" y="597886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395031" y="1455738"/>
              <a:ext cx="27305" cy="598170"/>
            </a:xfrm>
            <a:custGeom>
              <a:avLst/>
              <a:gdLst/>
              <a:ahLst/>
              <a:cxnLst/>
              <a:rect l="l" t="t" r="r" b="b"/>
              <a:pathLst>
                <a:path w="27305" h="598169">
                  <a:moveTo>
                    <a:pt x="0" y="597886"/>
                  </a:moveTo>
                  <a:lnTo>
                    <a:pt x="26952" y="597886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597886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422069" y="1671951"/>
              <a:ext cx="27305" cy="382270"/>
            </a:xfrm>
            <a:custGeom>
              <a:avLst/>
              <a:gdLst/>
              <a:ahLst/>
              <a:cxnLst/>
              <a:rect l="l" t="t" r="r" b="b"/>
              <a:pathLst>
                <a:path w="27305" h="382269">
                  <a:moveTo>
                    <a:pt x="26952" y="0"/>
                  </a:moveTo>
                  <a:lnTo>
                    <a:pt x="0" y="0"/>
                  </a:lnTo>
                  <a:lnTo>
                    <a:pt x="0" y="381674"/>
                  </a:lnTo>
                  <a:lnTo>
                    <a:pt x="26952" y="381674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422069" y="1671951"/>
              <a:ext cx="27305" cy="382270"/>
            </a:xfrm>
            <a:custGeom>
              <a:avLst/>
              <a:gdLst/>
              <a:ahLst/>
              <a:cxnLst/>
              <a:rect l="l" t="t" r="r" b="b"/>
              <a:pathLst>
                <a:path w="27305" h="382269">
                  <a:moveTo>
                    <a:pt x="0" y="381674"/>
                  </a:moveTo>
                  <a:lnTo>
                    <a:pt x="26952" y="381674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381674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449019" y="1875562"/>
              <a:ext cx="27305" cy="178435"/>
            </a:xfrm>
            <a:custGeom>
              <a:avLst/>
              <a:gdLst/>
              <a:ahLst/>
              <a:cxnLst/>
              <a:rect l="l" t="t" r="r" b="b"/>
              <a:pathLst>
                <a:path w="27305" h="178435">
                  <a:moveTo>
                    <a:pt x="26947" y="0"/>
                  </a:moveTo>
                  <a:lnTo>
                    <a:pt x="0" y="0"/>
                  </a:lnTo>
                  <a:lnTo>
                    <a:pt x="0" y="178062"/>
                  </a:lnTo>
                  <a:lnTo>
                    <a:pt x="26947" y="178062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449019" y="1875562"/>
              <a:ext cx="27305" cy="178435"/>
            </a:xfrm>
            <a:custGeom>
              <a:avLst/>
              <a:gdLst/>
              <a:ahLst/>
              <a:cxnLst/>
              <a:rect l="l" t="t" r="r" b="b"/>
              <a:pathLst>
                <a:path w="27305" h="178435">
                  <a:moveTo>
                    <a:pt x="0" y="178062"/>
                  </a:moveTo>
                  <a:lnTo>
                    <a:pt x="26947" y="178062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17806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75968" y="1862787"/>
              <a:ext cx="27305" cy="191135"/>
            </a:xfrm>
            <a:custGeom>
              <a:avLst/>
              <a:gdLst/>
              <a:ahLst/>
              <a:cxnLst/>
              <a:rect l="l" t="t" r="r" b="b"/>
              <a:pathLst>
                <a:path w="27305" h="191135">
                  <a:moveTo>
                    <a:pt x="26952" y="0"/>
                  </a:moveTo>
                  <a:lnTo>
                    <a:pt x="0" y="0"/>
                  </a:lnTo>
                  <a:lnTo>
                    <a:pt x="0" y="190837"/>
                  </a:lnTo>
                  <a:lnTo>
                    <a:pt x="26952" y="190837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475968" y="1862787"/>
              <a:ext cx="27305" cy="191135"/>
            </a:xfrm>
            <a:custGeom>
              <a:avLst/>
              <a:gdLst/>
              <a:ahLst/>
              <a:cxnLst/>
              <a:rect l="l" t="t" r="r" b="b"/>
              <a:pathLst>
                <a:path w="27305" h="191135">
                  <a:moveTo>
                    <a:pt x="0" y="190837"/>
                  </a:moveTo>
                  <a:lnTo>
                    <a:pt x="26952" y="190837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190837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502930" y="1939176"/>
              <a:ext cx="27305" cy="114935"/>
            </a:xfrm>
            <a:custGeom>
              <a:avLst/>
              <a:gdLst/>
              <a:ahLst/>
              <a:cxnLst/>
              <a:rect l="l" t="t" r="r" b="b"/>
              <a:pathLst>
                <a:path w="27305" h="114935">
                  <a:moveTo>
                    <a:pt x="26947" y="0"/>
                  </a:moveTo>
                  <a:lnTo>
                    <a:pt x="0" y="0"/>
                  </a:lnTo>
                  <a:lnTo>
                    <a:pt x="0" y="114448"/>
                  </a:lnTo>
                  <a:lnTo>
                    <a:pt x="26947" y="114448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502930" y="1939176"/>
              <a:ext cx="27305" cy="114935"/>
            </a:xfrm>
            <a:custGeom>
              <a:avLst/>
              <a:gdLst/>
              <a:ahLst/>
              <a:cxnLst/>
              <a:rect l="l" t="t" r="r" b="b"/>
              <a:pathLst>
                <a:path w="27305" h="114935">
                  <a:moveTo>
                    <a:pt x="0" y="114448"/>
                  </a:moveTo>
                  <a:lnTo>
                    <a:pt x="26947" y="114448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114448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29969" y="1977326"/>
              <a:ext cx="27305" cy="76835"/>
            </a:xfrm>
            <a:custGeom>
              <a:avLst/>
              <a:gdLst/>
              <a:ahLst/>
              <a:cxnLst/>
              <a:rect l="l" t="t" r="r" b="b"/>
              <a:pathLst>
                <a:path w="27305" h="76835">
                  <a:moveTo>
                    <a:pt x="26947" y="0"/>
                  </a:moveTo>
                  <a:lnTo>
                    <a:pt x="0" y="0"/>
                  </a:lnTo>
                  <a:lnTo>
                    <a:pt x="0" y="76299"/>
                  </a:lnTo>
                  <a:lnTo>
                    <a:pt x="26947" y="76299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529969" y="1977326"/>
              <a:ext cx="27305" cy="76835"/>
            </a:xfrm>
            <a:custGeom>
              <a:avLst/>
              <a:gdLst/>
              <a:ahLst/>
              <a:cxnLst/>
              <a:rect l="l" t="t" r="r" b="b"/>
              <a:pathLst>
                <a:path w="27305" h="76835">
                  <a:moveTo>
                    <a:pt x="0" y="76299"/>
                  </a:moveTo>
                  <a:lnTo>
                    <a:pt x="26947" y="76299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7629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556905" y="2015475"/>
              <a:ext cx="27305" cy="38735"/>
            </a:xfrm>
            <a:custGeom>
              <a:avLst/>
              <a:gdLst/>
              <a:ahLst/>
              <a:cxnLst/>
              <a:rect l="l" t="t" r="r" b="b"/>
              <a:pathLst>
                <a:path w="27305" h="38735">
                  <a:moveTo>
                    <a:pt x="26952" y="0"/>
                  </a:moveTo>
                  <a:lnTo>
                    <a:pt x="0" y="0"/>
                  </a:lnTo>
                  <a:lnTo>
                    <a:pt x="0" y="38149"/>
                  </a:lnTo>
                  <a:lnTo>
                    <a:pt x="26952" y="38149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56905" y="2015475"/>
              <a:ext cx="27305" cy="38735"/>
            </a:xfrm>
            <a:custGeom>
              <a:avLst/>
              <a:gdLst/>
              <a:ahLst/>
              <a:cxnLst/>
              <a:rect l="l" t="t" r="r" b="b"/>
              <a:pathLst>
                <a:path w="27305" h="38735">
                  <a:moveTo>
                    <a:pt x="0" y="38149"/>
                  </a:moveTo>
                  <a:lnTo>
                    <a:pt x="26952" y="38149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3814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83867" y="2015475"/>
              <a:ext cx="27305" cy="38735"/>
            </a:xfrm>
            <a:custGeom>
              <a:avLst/>
              <a:gdLst/>
              <a:ahLst/>
              <a:cxnLst/>
              <a:rect l="l" t="t" r="r" b="b"/>
              <a:pathLst>
                <a:path w="27305" h="38735">
                  <a:moveTo>
                    <a:pt x="26947" y="0"/>
                  </a:moveTo>
                  <a:lnTo>
                    <a:pt x="0" y="0"/>
                  </a:lnTo>
                  <a:lnTo>
                    <a:pt x="0" y="38149"/>
                  </a:lnTo>
                  <a:lnTo>
                    <a:pt x="26947" y="38149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583867" y="2015475"/>
              <a:ext cx="27305" cy="38735"/>
            </a:xfrm>
            <a:custGeom>
              <a:avLst/>
              <a:gdLst/>
              <a:ahLst/>
              <a:cxnLst/>
              <a:rect l="l" t="t" r="r" b="b"/>
              <a:pathLst>
                <a:path w="27305" h="38735">
                  <a:moveTo>
                    <a:pt x="0" y="38149"/>
                  </a:moveTo>
                  <a:lnTo>
                    <a:pt x="26947" y="38149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3814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10817" y="2040940"/>
              <a:ext cx="27305" cy="12700"/>
            </a:xfrm>
            <a:custGeom>
              <a:avLst/>
              <a:gdLst/>
              <a:ahLst/>
              <a:cxnLst/>
              <a:rect l="l" t="t" r="r" b="b"/>
              <a:pathLst>
                <a:path w="27305" h="12700">
                  <a:moveTo>
                    <a:pt x="26952" y="0"/>
                  </a:moveTo>
                  <a:lnTo>
                    <a:pt x="0" y="0"/>
                  </a:lnTo>
                  <a:lnTo>
                    <a:pt x="0" y="12685"/>
                  </a:lnTo>
                  <a:lnTo>
                    <a:pt x="26952" y="12685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610817" y="2040940"/>
              <a:ext cx="27305" cy="12700"/>
            </a:xfrm>
            <a:custGeom>
              <a:avLst/>
              <a:gdLst/>
              <a:ahLst/>
              <a:cxnLst/>
              <a:rect l="l" t="t" r="r" b="b"/>
              <a:pathLst>
                <a:path w="27305" h="12700">
                  <a:moveTo>
                    <a:pt x="0" y="12685"/>
                  </a:moveTo>
                  <a:lnTo>
                    <a:pt x="26952" y="12685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12685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637842" y="2015475"/>
              <a:ext cx="27305" cy="38735"/>
            </a:xfrm>
            <a:custGeom>
              <a:avLst/>
              <a:gdLst/>
              <a:ahLst/>
              <a:cxnLst/>
              <a:rect l="l" t="t" r="r" b="b"/>
              <a:pathLst>
                <a:path w="27305" h="38735">
                  <a:moveTo>
                    <a:pt x="26952" y="0"/>
                  </a:moveTo>
                  <a:lnTo>
                    <a:pt x="0" y="0"/>
                  </a:lnTo>
                  <a:lnTo>
                    <a:pt x="0" y="38149"/>
                  </a:lnTo>
                  <a:lnTo>
                    <a:pt x="26952" y="38149"/>
                  </a:lnTo>
                  <a:lnTo>
                    <a:pt x="26952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637842" y="2015475"/>
              <a:ext cx="27305" cy="38735"/>
            </a:xfrm>
            <a:custGeom>
              <a:avLst/>
              <a:gdLst/>
              <a:ahLst/>
              <a:cxnLst/>
              <a:rect l="l" t="t" r="r" b="b"/>
              <a:pathLst>
                <a:path w="27305" h="38735">
                  <a:moveTo>
                    <a:pt x="0" y="38149"/>
                  </a:moveTo>
                  <a:lnTo>
                    <a:pt x="26952" y="38149"/>
                  </a:lnTo>
                  <a:lnTo>
                    <a:pt x="26952" y="0"/>
                  </a:lnTo>
                  <a:lnTo>
                    <a:pt x="0" y="0"/>
                  </a:lnTo>
                  <a:lnTo>
                    <a:pt x="0" y="3814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664804" y="205362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 h="0">
                  <a:moveTo>
                    <a:pt x="26949" y="0"/>
                  </a:moveTo>
                  <a:lnTo>
                    <a:pt x="0" y="0"/>
                  </a:lnTo>
                  <a:lnTo>
                    <a:pt x="26949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664804" y="205362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 h="0">
                  <a:moveTo>
                    <a:pt x="0" y="0"/>
                  </a:moveTo>
                  <a:lnTo>
                    <a:pt x="26949" y="0"/>
                  </a:lnTo>
                  <a:lnTo>
                    <a:pt x="0" y="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691754" y="205362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 h="0">
                  <a:moveTo>
                    <a:pt x="26949" y="0"/>
                  </a:moveTo>
                  <a:lnTo>
                    <a:pt x="0" y="0"/>
                  </a:lnTo>
                  <a:lnTo>
                    <a:pt x="26949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691754" y="2053625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 h="0">
                  <a:moveTo>
                    <a:pt x="0" y="0"/>
                  </a:moveTo>
                  <a:lnTo>
                    <a:pt x="26949" y="0"/>
                  </a:lnTo>
                  <a:lnTo>
                    <a:pt x="0" y="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18703" y="2040940"/>
              <a:ext cx="27305" cy="12700"/>
            </a:xfrm>
            <a:custGeom>
              <a:avLst/>
              <a:gdLst/>
              <a:ahLst/>
              <a:cxnLst/>
              <a:rect l="l" t="t" r="r" b="b"/>
              <a:pathLst>
                <a:path w="27305" h="12700">
                  <a:moveTo>
                    <a:pt x="26947" y="0"/>
                  </a:moveTo>
                  <a:lnTo>
                    <a:pt x="0" y="0"/>
                  </a:lnTo>
                  <a:lnTo>
                    <a:pt x="0" y="12685"/>
                  </a:lnTo>
                  <a:lnTo>
                    <a:pt x="26947" y="12685"/>
                  </a:lnTo>
                  <a:lnTo>
                    <a:pt x="26947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718703" y="2040940"/>
              <a:ext cx="27305" cy="12700"/>
            </a:xfrm>
            <a:custGeom>
              <a:avLst/>
              <a:gdLst/>
              <a:ahLst/>
              <a:cxnLst/>
              <a:rect l="l" t="t" r="r" b="b"/>
              <a:pathLst>
                <a:path w="27305" h="12700">
                  <a:moveTo>
                    <a:pt x="0" y="12685"/>
                  </a:moveTo>
                  <a:lnTo>
                    <a:pt x="26947" y="12685"/>
                  </a:lnTo>
                  <a:lnTo>
                    <a:pt x="26947" y="0"/>
                  </a:lnTo>
                  <a:lnTo>
                    <a:pt x="0" y="0"/>
                  </a:lnTo>
                  <a:lnTo>
                    <a:pt x="0" y="12685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44019" y="781456"/>
              <a:ext cx="1100455" cy="1359535"/>
            </a:xfrm>
            <a:custGeom>
              <a:avLst/>
              <a:gdLst/>
              <a:ahLst/>
              <a:cxnLst/>
              <a:rect l="l" t="t" r="r" b="b"/>
              <a:pathLst>
                <a:path w="1100455" h="1359535">
                  <a:moveTo>
                    <a:pt x="0" y="1272169"/>
                  </a:moveTo>
                  <a:lnTo>
                    <a:pt x="23975" y="1272169"/>
                  </a:lnTo>
                </a:path>
                <a:path w="1100455" h="1359535">
                  <a:moveTo>
                    <a:pt x="0" y="954112"/>
                  </a:moveTo>
                  <a:lnTo>
                    <a:pt x="23975" y="954112"/>
                  </a:lnTo>
                </a:path>
                <a:path w="1100455" h="1359535">
                  <a:moveTo>
                    <a:pt x="0" y="636130"/>
                  </a:moveTo>
                  <a:lnTo>
                    <a:pt x="23975" y="636130"/>
                  </a:lnTo>
                </a:path>
                <a:path w="1100455" h="1359535">
                  <a:moveTo>
                    <a:pt x="0" y="318071"/>
                  </a:moveTo>
                  <a:lnTo>
                    <a:pt x="23975" y="318071"/>
                  </a:lnTo>
                </a:path>
                <a:path w="1100455" h="1359535">
                  <a:moveTo>
                    <a:pt x="0" y="0"/>
                  </a:moveTo>
                  <a:lnTo>
                    <a:pt x="23975" y="0"/>
                  </a:lnTo>
                </a:path>
                <a:path w="1100455" h="1359535">
                  <a:moveTo>
                    <a:pt x="287967" y="1359143"/>
                  </a:moveTo>
                  <a:lnTo>
                    <a:pt x="287967" y="1335172"/>
                  </a:lnTo>
                </a:path>
                <a:path w="1100455" h="1359535">
                  <a:moveTo>
                    <a:pt x="694052" y="1359143"/>
                  </a:moveTo>
                  <a:lnTo>
                    <a:pt x="694052" y="1335172"/>
                  </a:lnTo>
                </a:path>
                <a:path w="1100455" h="1359535">
                  <a:moveTo>
                    <a:pt x="1100058" y="1359143"/>
                  </a:moveTo>
                  <a:lnTo>
                    <a:pt x="1100058" y="1335172"/>
                  </a:lnTo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583018" y="2007242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53794" y="1689261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553794" y="1371201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553794" y="1053136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400">
              <a:latin typeface="Arial"/>
              <a:cs typeface="Arial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524569" y="735159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90061" y="2132278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702236" y="2132278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400">
              <a:latin typeface="Arial"/>
              <a:cs typeface="Arial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223262" y="2125679"/>
            <a:ext cx="229870" cy="1765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statistic</a:t>
            </a:r>
            <a:endParaRPr sz="45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39793" y="1336272"/>
            <a:ext cx="86995" cy="17526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50" spc="-10">
                <a:latin typeface="Arial"/>
                <a:cs typeface="Arial"/>
              </a:rPr>
              <a:t>count</a:t>
            </a:r>
            <a:endParaRPr sz="450">
              <a:latin typeface="Arial"/>
              <a:cs typeface="Arial"/>
            </a:endParaRPr>
          </a:p>
        </p:txBody>
      </p:sp>
      <p:sp>
        <p:nvSpPr>
          <p:cNvPr id="77" name="object 77" descr=""/>
          <p:cNvSpPr/>
          <p:nvPr/>
        </p:nvSpPr>
        <p:spPr>
          <a:xfrm>
            <a:off x="1679498" y="592188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634" y="0"/>
                </a:lnTo>
              </a:path>
            </a:pathLst>
          </a:custGeom>
          <a:ln w="65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 txBox="1"/>
          <p:nvPr/>
        </p:nvSpPr>
        <p:spPr>
          <a:xfrm>
            <a:off x="655294" y="569787"/>
            <a:ext cx="133477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Approx.</a:t>
            </a:r>
            <a:r>
              <a:rPr dirty="0" sz="550" spc="-2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Sampling</a:t>
            </a:r>
            <a:r>
              <a:rPr dirty="0" sz="550" spc="-1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Distribution</a:t>
            </a:r>
            <a:r>
              <a:rPr dirty="0" sz="550" spc="-2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of</a:t>
            </a:r>
            <a:r>
              <a:rPr dirty="0" sz="550" spc="-1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X</a:t>
            </a:r>
            <a:r>
              <a:rPr dirty="0" sz="550" spc="-2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,</a:t>
            </a:r>
            <a:r>
              <a:rPr dirty="0" sz="550" spc="-1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n =</a:t>
            </a:r>
            <a:r>
              <a:rPr dirty="0" sz="550" spc="5">
                <a:latin typeface="Arial"/>
                <a:cs typeface="Arial"/>
              </a:rPr>
              <a:t> </a:t>
            </a:r>
            <a:r>
              <a:rPr dirty="0" sz="550" spc="-25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2292095" y="731227"/>
            <a:ext cx="1363980" cy="1409700"/>
            <a:chOff x="2292095" y="731227"/>
            <a:chExt cx="1363980" cy="1409700"/>
          </a:xfrm>
        </p:grpSpPr>
        <p:sp>
          <p:nvSpPr>
            <p:cNvPr id="80" name="object 80" descr=""/>
            <p:cNvSpPr/>
            <p:nvPr/>
          </p:nvSpPr>
          <p:spPr>
            <a:xfrm>
              <a:off x="2316073" y="731325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1339977" y="0"/>
                  </a:moveTo>
                  <a:lnTo>
                    <a:pt x="0" y="0"/>
                  </a:lnTo>
                  <a:lnTo>
                    <a:pt x="0" y="1385303"/>
                  </a:lnTo>
                  <a:lnTo>
                    <a:pt x="1339977" y="1385303"/>
                  </a:lnTo>
                  <a:lnTo>
                    <a:pt x="133997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316073" y="731227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0" y="1163408"/>
                  </a:moveTo>
                  <a:lnTo>
                    <a:pt x="1339977" y="1163408"/>
                  </a:lnTo>
                </a:path>
                <a:path w="1340485" h="1385570">
                  <a:moveTo>
                    <a:pt x="0" y="845350"/>
                  </a:moveTo>
                  <a:lnTo>
                    <a:pt x="1339977" y="845350"/>
                  </a:lnTo>
                </a:path>
                <a:path w="1340485" h="1385570">
                  <a:moveTo>
                    <a:pt x="0" y="527278"/>
                  </a:moveTo>
                  <a:lnTo>
                    <a:pt x="1339977" y="527278"/>
                  </a:lnTo>
                </a:path>
                <a:path w="1340485" h="1385570">
                  <a:moveTo>
                    <a:pt x="0" y="209308"/>
                  </a:moveTo>
                  <a:lnTo>
                    <a:pt x="1339977" y="209308"/>
                  </a:lnTo>
                </a:path>
                <a:path w="1340485" h="1385570">
                  <a:moveTo>
                    <a:pt x="60896" y="1385401"/>
                  </a:moveTo>
                  <a:lnTo>
                    <a:pt x="60896" y="0"/>
                  </a:lnTo>
                </a:path>
                <a:path w="1340485" h="1385570">
                  <a:moveTo>
                    <a:pt x="466979" y="1385401"/>
                  </a:moveTo>
                  <a:lnTo>
                    <a:pt x="466979" y="0"/>
                  </a:lnTo>
                </a:path>
                <a:path w="1340485" h="1385570">
                  <a:moveTo>
                    <a:pt x="873074" y="1385401"/>
                  </a:moveTo>
                  <a:lnTo>
                    <a:pt x="873074" y="0"/>
                  </a:lnTo>
                </a:path>
                <a:path w="1340485" h="1385570">
                  <a:moveTo>
                    <a:pt x="1279067" y="1385401"/>
                  </a:moveTo>
                  <a:lnTo>
                    <a:pt x="1279067" y="0"/>
                  </a:lnTo>
                </a:path>
              </a:pathLst>
            </a:custGeom>
            <a:ln w="46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316073" y="731227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0" y="1322397"/>
                  </a:moveTo>
                  <a:lnTo>
                    <a:pt x="1339977" y="1322397"/>
                  </a:lnTo>
                </a:path>
                <a:path w="1340485" h="1385570">
                  <a:moveTo>
                    <a:pt x="0" y="1004341"/>
                  </a:moveTo>
                  <a:lnTo>
                    <a:pt x="1339977" y="1004341"/>
                  </a:lnTo>
                </a:path>
                <a:path w="1340485" h="1385570">
                  <a:moveTo>
                    <a:pt x="0" y="686358"/>
                  </a:moveTo>
                  <a:lnTo>
                    <a:pt x="1339977" y="686358"/>
                  </a:lnTo>
                </a:path>
                <a:path w="1340485" h="1385570">
                  <a:moveTo>
                    <a:pt x="0" y="368300"/>
                  </a:moveTo>
                  <a:lnTo>
                    <a:pt x="1339977" y="368300"/>
                  </a:lnTo>
                </a:path>
                <a:path w="1340485" h="1385570">
                  <a:moveTo>
                    <a:pt x="0" y="50228"/>
                  </a:moveTo>
                  <a:lnTo>
                    <a:pt x="1339977" y="50228"/>
                  </a:lnTo>
                </a:path>
                <a:path w="1340485" h="1385570">
                  <a:moveTo>
                    <a:pt x="263982" y="1385401"/>
                  </a:moveTo>
                  <a:lnTo>
                    <a:pt x="263982" y="0"/>
                  </a:lnTo>
                </a:path>
                <a:path w="1340485" h="1385570">
                  <a:moveTo>
                    <a:pt x="669988" y="1385401"/>
                  </a:moveTo>
                  <a:lnTo>
                    <a:pt x="669988" y="0"/>
                  </a:lnTo>
                </a:path>
                <a:path w="1340485" h="1385570">
                  <a:moveTo>
                    <a:pt x="1076071" y="1385401"/>
                  </a:moveTo>
                  <a:lnTo>
                    <a:pt x="1076071" y="0"/>
                  </a:lnTo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618816" y="2040940"/>
              <a:ext cx="20955" cy="12700"/>
            </a:xfrm>
            <a:custGeom>
              <a:avLst/>
              <a:gdLst/>
              <a:ahLst/>
              <a:cxnLst/>
              <a:rect l="l" t="t" r="r" b="b"/>
              <a:pathLst>
                <a:path w="20955" h="12700">
                  <a:moveTo>
                    <a:pt x="20563" y="0"/>
                  </a:moveTo>
                  <a:lnTo>
                    <a:pt x="0" y="0"/>
                  </a:lnTo>
                  <a:lnTo>
                    <a:pt x="0" y="12685"/>
                  </a:lnTo>
                  <a:lnTo>
                    <a:pt x="20563" y="12685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2618816" y="2040940"/>
              <a:ext cx="20955" cy="12700"/>
            </a:xfrm>
            <a:custGeom>
              <a:avLst/>
              <a:gdLst/>
              <a:ahLst/>
              <a:cxnLst/>
              <a:rect l="l" t="t" r="r" b="b"/>
              <a:pathLst>
                <a:path w="20955" h="12700">
                  <a:moveTo>
                    <a:pt x="0" y="12685"/>
                  </a:moveTo>
                  <a:lnTo>
                    <a:pt x="20563" y="12685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12685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639377" y="2040940"/>
              <a:ext cx="16510" cy="12700"/>
            </a:xfrm>
            <a:custGeom>
              <a:avLst/>
              <a:gdLst/>
              <a:ahLst/>
              <a:cxnLst/>
              <a:rect l="l" t="t" r="r" b="b"/>
              <a:pathLst>
                <a:path w="16510" h="12700">
                  <a:moveTo>
                    <a:pt x="0" y="12685"/>
                  </a:moveTo>
                  <a:lnTo>
                    <a:pt x="15892" y="12685"/>
                  </a:lnTo>
                  <a:lnTo>
                    <a:pt x="15892" y="0"/>
                  </a:lnTo>
                  <a:lnTo>
                    <a:pt x="0" y="0"/>
                  </a:lnTo>
                  <a:lnTo>
                    <a:pt x="0" y="12685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639377" y="1977326"/>
              <a:ext cx="62230" cy="76835"/>
            </a:xfrm>
            <a:custGeom>
              <a:avLst/>
              <a:gdLst/>
              <a:ahLst/>
              <a:cxnLst/>
              <a:rect l="l" t="t" r="r" b="b"/>
              <a:pathLst>
                <a:path w="62230" h="76835">
                  <a:moveTo>
                    <a:pt x="0" y="76299"/>
                  </a:moveTo>
                  <a:lnTo>
                    <a:pt x="20563" y="76299"/>
                  </a:lnTo>
                  <a:lnTo>
                    <a:pt x="20563" y="63614"/>
                  </a:lnTo>
                  <a:lnTo>
                    <a:pt x="0" y="63614"/>
                  </a:lnTo>
                  <a:lnTo>
                    <a:pt x="0" y="76299"/>
                  </a:lnTo>
                  <a:close/>
                </a:path>
                <a:path w="62230" h="76835">
                  <a:moveTo>
                    <a:pt x="20574" y="76299"/>
                  </a:moveTo>
                  <a:lnTo>
                    <a:pt x="41137" y="76299"/>
                  </a:lnTo>
                  <a:lnTo>
                    <a:pt x="41137" y="25375"/>
                  </a:lnTo>
                  <a:lnTo>
                    <a:pt x="20574" y="25375"/>
                  </a:lnTo>
                  <a:lnTo>
                    <a:pt x="20574" y="76299"/>
                  </a:lnTo>
                  <a:close/>
                </a:path>
                <a:path w="62230" h="76835">
                  <a:moveTo>
                    <a:pt x="41135" y="76299"/>
                  </a:moveTo>
                  <a:lnTo>
                    <a:pt x="61693" y="76299"/>
                  </a:lnTo>
                  <a:lnTo>
                    <a:pt x="61693" y="0"/>
                  </a:lnTo>
                  <a:lnTo>
                    <a:pt x="41135" y="0"/>
                  </a:lnTo>
                  <a:lnTo>
                    <a:pt x="41135" y="7629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700985" y="1811953"/>
              <a:ext cx="20955" cy="241935"/>
            </a:xfrm>
            <a:custGeom>
              <a:avLst/>
              <a:gdLst/>
              <a:ahLst/>
              <a:cxnLst/>
              <a:rect l="l" t="t" r="r" b="b"/>
              <a:pathLst>
                <a:path w="20955" h="241935">
                  <a:moveTo>
                    <a:pt x="20563" y="0"/>
                  </a:moveTo>
                  <a:lnTo>
                    <a:pt x="0" y="0"/>
                  </a:lnTo>
                  <a:lnTo>
                    <a:pt x="0" y="241672"/>
                  </a:lnTo>
                  <a:lnTo>
                    <a:pt x="20563" y="241672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700985" y="1811953"/>
              <a:ext cx="20955" cy="241935"/>
            </a:xfrm>
            <a:custGeom>
              <a:avLst/>
              <a:gdLst/>
              <a:ahLst/>
              <a:cxnLst/>
              <a:rect l="l" t="t" r="r" b="b"/>
              <a:pathLst>
                <a:path w="20955" h="241935">
                  <a:moveTo>
                    <a:pt x="0" y="241672"/>
                  </a:moveTo>
                  <a:lnTo>
                    <a:pt x="20563" y="241672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24167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721546" y="1900937"/>
              <a:ext cx="20955" cy="153035"/>
            </a:xfrm>
            <a:custGeom>
              <a:avLst/>
              <a:gdLst/>
              <a:ahLst/>
              <a:cxnLst/>
              <a:rect l="l" t="t" r="r" b="b"/>
              <a:pathLst>
                <a:path w="20955" h="153035">
                  <a:moveTo>
                    <a:pt x="20563" y="0"/>
                  </a:moveTo>
                  <a:lnTo>
                    <a:pt x="0" y="0"/>
                  </a:lnTo>
                  <a:lnTo>
                    <a:pt x="0" y="152688"/>
                  </a:lnTo>
                  <a:lnTo>
                    <a:pt x="20563" y="152688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721546" y="1900937"/>
              <a:ext cx="20955" cy="153035"/>
            </a:xfrm>
            <a:custGeom>
              <a:avLst/>
              <a:gdLst/>
              <a:ahLst/>
              <a:cxnLst/>
              <a:rect l="l" t="t" r="r" b="b"/>
              <a:pathLst>
                <a:path w="20955" h="153035">
                  <a:moveTo>
                    <a:pt x="0" y="152688"/>
                  </a:moveTo>
                  <a:lnTo>
                    <a:pt x="20563" y="152688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152688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2742107" y="1735565"/>
              <a:ext cx="20955" cy="318135"/>
            </a:xfrm>
            <a:custGeom>
              <a:avLst/>
              <a:gdLst/>
              <a:ahLst/>
              <a:cxnLst/>
              <a:rect l="l" t="t" r="r" b="b"/>
              <a:pathLst>
                <a:path w="20955" h="318135">
                  <a:moveTo>
                    <a:pt x="20563" y="0"/>
                  </a:moveTo>
                  <a:lnTo>
                    <a:pt x="0" y="0"/>
                  </a:lnTo>
                  <a:lnTo>
                    <a:pt x="0" y="318060"/>
                  </a:lnTo>
                  <a:lnTo>
                    <a:pt x="20563" y="318060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2742107" y="1735565"/>
              <a:ext cx="20955" cy="318135"/>
            </a:xfrm>
            <a:custGeom>
              <a:avLst/>
              <a:gdLst/>
              <a:ahLst/>
              <a:cxnLst/>
              <a:rect l="l" t="t" r="r" b="b"/>
              <a:pathLst>
                <a:path w="20955" h="318135">
                  <a:moveTo>
                    <a:pt x="0" y="318060"/>
                  </a:moveTo>
                  <a:lnTo>
                    <a:pt x="20563" y="318060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31806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2762669" y="1633801"/>
              <a:ext cx="20955" cy="420370"/>
            </a:xfrm>
            <a:custGeom>
              <a:avLst/>
              <a:gdLst/>
              <a:ahLst/>
              <a:cxnLst/>
              <a:rect l="l" t="t" r="r" b="b"/>
              <a:pathLst>
                <a:path w="20955" h="420369">
                  <a:moveTo>
                    <a:pt x="20558" y="0"/>
                  </a:moveTo>
                  <a:lnTo>
                    <a:pt x="0" y="0"/>
                  </a:lnTo>
                  <a:lnTo>
                    <a:pt x="0" y="419823"/>
                  </a:lnTo>
                  <a:lnTo>
                    <a:pt x="20558" y="419823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2762669" y="1633801"/>
              <a:ext cx="20955" cy="420370"/>
            </a:xfrm>
            <a:custGeom>
              <a:avLst/>
              <a:gdLst/>
              <a:ahLst/>
              <a:cxnLst/>
              <a:rect l="l" t="t" r="r" b="b"/>
              <a:pathLst>
                <a:path w="20955" h="420369">
                  <a:moveTo>
                    <a:pt x="0" y="419823"/>
                  </a:moveTo>
                  <a:lnTo>
                    <a:pt x="20558" y="419823"/>
                  </a:lnTo>
                  <a:lnTo>
                    <a:pt x="20558" y="0"/>
                  </a:lnTo>
                  <a:lnTo>
                    <a:pt x="0" y="0"/>
                  </a:lnTo>
                  <a:lnTo>
                    <a:pt x="0" y="419823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2783141" y="1443047"/>
              <a:ext cx="20955" cy="610870"/>
            </a:xfrm>
            <a:custGeom>
              <a:avLst/>
              <a:gdLst/>
              <a:ahLst/>
              <a:cxnLst/>
              <a:rect l="l" t="t" r="r" b="b"/>
              <a:pathLst>
                <a:path w="20955" h="610869">
                  <a:moveTo>
                    <a:pt x="20563" y="0"/>
                  </a:moveTo>
                  <a:lnTo>
                    <a:pt x="0" y="0"/>
                  </a:lnTo>
                  <a:lnTo>
                    <a:pt x="0" y="610577"/>
                  </a:lnTo>
                  <a:lnTo>
                    <a:pt x="20563" y="610577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783141" y="1443047"/>
              <a:ext cx="20955" cy="610870"/>
            </a:xfrm>
            <a:custGeom>
              <a:avLst/>
              <a:gdLst/>
              <a:ahLst/>
              <a:cxnLst/>
              <a:rect l="l" t="t" r="r" b="b"/>
              <a:pathLst>
                <a:path w="20955" h="610869">
                  <a:moveTo>
                    <a:pt x="0" y="610577"/>
                  </a:moveTo>
                  <a:lnTo>
                    <a:pt x="20563" y="610577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610577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803702" y="1468423"/>
              <a:ext cx="20955" cy="585470"/>
            </a:xfrm>
            <a:custGeom>
              <a:avLst/>
              <a:gdLst/>
              <a:ahLst/>
              <a:cxnLst/>
              <a:rect l="l" t="t" r="r" b="b"/>
              <a:pathLst>
                <a:path w="20955" h="585469">
                  <a:moveTo>
                    <a:pt x="20563" y="0"/>
                  </a:moveTo>
                  <a:lnTo>
                    <a:pt x="0" y="0"/>
                  </a:lnTo>
                  <a:lnTo>
                    <a:pt x="0" y="585202"/>
                  </a:lnTo>
                  <a:lnTo>
                    <a:pt x="20563" y="585202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803702" y="1468423"/>
              <a:ext cx="20955" cy="585470"/>
            </a:xfrm>
            <a:custGeom>
              <a:avLst/>
              <a:gdLst/>
              <a:ahLst/>
              <a:cxnLst/>
              <a:rect l="l" t="t" r="r" b="b"/>
              <a:pathLst>
                <a:path w="20955" h="585469">
                  <a:moveTo>
                    <a:pt x="0" y="585202"/>
                  </a:moveTo>
                  <a:lnTo>
                    <a:pt x="20563" y="585202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58520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2824276" y="1239436"/>
              <a:ext cx="20955" cy="814705"/>
            </a:xfrm>
            <a:custGeom>
              <a:avLst/>
              <a:gdLst/>
              <a:ahLst/>
              <a:cxnLst/>
              <a:rect l="l" t="t" r="r" b="b"/>
              <a:pathLst>
                <a:path w="20955" h="814705">
                  <a:moveTo>
                    <a:pt x="20563" y="0"/>
                  </a:moveTo>
                  <a:lnTo>
                    <a:pt x="0" y="0"/>
                  </a:lnTo>
                  <a:lnTo>
                    <a:pt x="0" y="814189"/>
                  </a:lnTo>
                  <a:lnTo>
                    <a:pt x="20563" y="814189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824276" y="1239436"/>
              <a:ext cx="20955" cy="814705"/>
            </a:xfrm>
            <a:custGeom>
              <a:avLst/>
              <a:gdLst/>
              <a:ahLst/>
              <a:cxnLst/>
              <a:rect l="l" t="t" r="r" b="b"/>
              <a:pathLst>
                <a:path w="20955" h="814705">
                  <a:moveTo>
                    <a:pt x="0" y="814189"/>
                  </a:moveTo>
                  <a:lnTo>
                    <a:pt x="20563" y="814189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81418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844838" y="1035908"/>
              <a:ext cx="20955" cy="1017905"/>
            </a:xfrm>
            <a:custGeom>
              <a:avLst/>
              <a:gdLst/>
              <a:ahLst/>
              <a:cxnLst/>
              <a:rect l="l" t="t" r="r" b="b"/>
              <a:pathLst>
                <a:path w="20955" h="1017905">
                  <a:moveTo>
                    <a:pt x="20558" y="0"/>
                  </a:moveTo>
                  <a:lnTo>
                    <a:pt x="0" y="0"/>
                  </a:lnTo>
                  <a:lnTo>
                    <a:pt x="0" y="1017717"/>
                  </a:lnTo>
                  <a:lnTo>
                    <a:pt x="20558" y="1017717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2844838" y="1035908"/>
              <a:ext cx="20955" cy="1017905"/>
            </a:xfrm>
            <a:custGeom>
              <a:avLst/>
              <a:gdLst/>
              <a:ahLst/>
              <a:cxnLst/>
              <a:rect l="l" t="t" r="r" b="b"/>
              <a:pathLst>
                <a:path w="20955" h="1017905">
                  <a:moveTo>
                    <a:pt x="0" y="1017717"/>
                  </a:moveTo>
                  <a:lnTo>
                    <a:pt x="20558" y="1017717"/>
                  </a:lnTo>
                  <a:lnTo>
                    <a:pt x="20558" y="0"/>
                  </a:lnTo>
                  <a:lnTo>
                    <a:pt x="0" y="0"/>
                  </a:lnTo>
                  <a:lnTo>
                    <a:pt x="0" y="1017717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865310" y="794232"/>
              <a:ext cx="20955" cy="1259840"/>
            </a:xfrm>
            <a:custGeom>
              <a:avLst/>
              <a:gdLst/>
              <a:ahLst/>
              <a:cxnLst/>
              <a:rect l="l" t="t" r="r" b="b"/>
              <a:pathLst>
                <a:path w="20955" h="1259839">
                  <a:moveTo>
                    <a:pt x="20563" y="0"/>
                  </a:moveTo>
                  <a:lnTo>
                    <a:pt x="0" y="0"/>
                  </a:lnTo>
                  <a:lnTo>
                    <a:pt x="0" y="1259392"/>
                  </a:lnTo>
                  <a:lnTo>
                    <a:pt x="20563" y="1259392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2865310" y="794232"/>
              <a:ext cx="20955" cy="1259840"/>
            </a:xfrm>
            <a:custGeom>
              <a:avLst/>
              <a:gdLst/>
              <a:ahLst/>
              <a:cxnLst/>
              <a:rect l="l" t="t" r="r" b="b"/>
              <a:pathLst>
                <a:path w="20955" h="1259839">
                  <a:moveTo>
                    <a:pt x="0" y="1259392"/>
                  </a:moveTo>
                  <a:lnTo>
                    <a:pt x="20563" y="1259392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125939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2885871" y="921459"/>
              <a:ext cx="20955" cy="1132205"/>
            </a:xfrm>
            <a:custGeom>
              <a:avLst/>
              <a:gdLst/>
              <a:ahLst/>
              <a:cxnLst/>
              <a:rect l="l" t="t" r="r" b="b"/>
              <a:pathLst>
                <a:path w="20955" h="1132205">
                  <a:moveTo>
                    <a:pt x="20563" y="0"/>
                  </a:moveTo>
                  <a:lnTo>
                    <a:pt x="0" y="0"/>
                  </a:lnTo>
                  <a:lnTo>
                    <a:pt x="0" y="1132165"/>
                  </a:lnTo>
                  <a:lnTo>
                    <a:pt x="20563" y="1132165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2885871" y="921459"/>
              <a:ext cx="20955" cy="1132205"/>
            </a:xfrm>
            <a:custGeom>
              <a:avLst/>
              <a:gdLst/>
              <a:ahLst/>
              <a:cxnLst/>
              <a:rect l="l" t="t" r="r" b="b"/>
              <a:pathLst>
                <a:path w="20955" h="1132205">
                  <a:moveTo>
                    <a:pt x="0" y="1132165"/>
                  </a:moveTo>
                  <a:lnTo>
                    <a:pt x="20563" y="1132165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1132165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2906433" y="1048683"/>
              <a:ext cx="20955" cy="1005205"/>
            </a:xfrm>
            <a:custGeom>
              <a:avLst/>
              <a:gdLst/>
              <a:ahLst/>
              <a:cxnLst/>
              <a:rect l="l" t="t" r="r" b="b"/>
              <a:pathLst>
                <a:path w="20955" h="1005205">
                  <a:moveTo>
                    <a:pt x="20558" y="0"/>
                  </a:moveTo>
                  <a:lnTo>
                    <a:pt x="0" y="0"/>
                  </a:lnTo>
                  <a:lnTo>
                    <a:pt x="0" y="1004942"/>
                  </a:lnTo>
                  <a:lnTo>
                    <a:pt x="20558" y="1004942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2906433" y="1048683"/>
              <a:ext cx="20955" cy="1005205"/>
            </a:xfrm>
            <a:custGeom>
              <a:avLst/>
              <a:gdLst/>
              <a:ahLst/>
              <a:cxnLst/>
              <a:rect l="l" t="t" r="r" b="b"/>
              <a:pathLst>
                <a:path w="20955" h="1005205">
                  <a:moveTo>
                    <a:pt x="0" y="1004942"/>
                  </a:moveTo>
                  <a:lnTo>
                    <a:pt x="20558" y="1004942"/>
                  </a:lnTo>
                  <a:lnTo>
                    <a:pt x="20558" y="0"/>
                  </a:lnTo>
                  <a:lnTo>
                    <a:pt x="0" y="0"/>
                  </a:lnTo>
                  <a:lnTo>
                    <a:pt x="0" y="100494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2926994" y="1086832"/>
              <a:ext cx="20955" cy="967105"/>
            </a:xfrm>
            <a:custGeom>
              <a:avLst/>
              <a:gdLst/>
              <a:ahLst/>
              <a:cxnLst/>
              <a:rect l="l" t="t" r="r" b="b"/>
              <a:pathLst>
                <a:path w="20955" h="967105">
                  <a:moveTo>
                    <a:pt x="20558" y="0"/>
                  </a:moveTo>
                  <a:lnTo>
                    <a:pt x="0" y="0"/>
                  </a:lnTo>
                  <a:lnTo>
                    <a:pt x="0" y="966792"/>
                  </a:lnTo>
                  <a:lnTo>
                    <a:pt x="20558" y="966792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2926994" y="1086832"/>
              <a:ext cx="20955" cy="967105"/>
            </a:xfrm>
            <a:custGeom>
              <a:avLst/>
              <a:gdLst/>
              <a:ahLst/>
              <a:cxnLst/>
              <a:rect l="l" t="t" r="r" b="b"/>
              <a:pathLst>
                <a:path w="20955" h="967105">
                  <a:moveTo>
                    <a:pt x="0" y="966792"/>
                  </a:moveTo>
                  <a:lnTo>
                    <a:pt x="20558" y="966792"/>
                  </a:lnTo>
                  <a:lnTo>
                    <a:pt x="20558" y="0"/>
                  </a:lnTo>
                  <a:lnTo>
                    <a:pt x="0" y="0"/>
                  </a:lnTo>
                  <a:lnTo>
                    <a:pt x="0" y="96679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2947466" y="1264900"/>
              <a:ext cx="20955" cy="789305"/>
            </a:xfrm>
            <a:custGeom>
              <a:avLst/>
              <a:gdLst/>
              <a:ahLst/>
              <a:cxnLst/>
              <a:rect l="l" t="t" r="r" b="b"/>
              <a:pathLst>
                <a:path w="20955" h="789305">
                  <a:moveTo>
                    <a:pt x="20563" y="0"/>
                  </a:moveTo>
                  <a:lnTo>
                    <a:pt x="0" y="0"/>
                  </a:lnTo>
                  <a:lnTo>
                    <a:pt x="0" y="788724"/>
                  </a:lnTo>
                  <a:lnTo>
                    <a:pt x="20563" y="788724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2947466" y="1264900"/>
              <a:ext cx="20955" cy="789305"/>
            </a:xfrm>
            <a:custGeom>
              <a:avLst/>
              <a:gdLst/>
              <a:ahLst/>
              <a:cxnLst/>
              <a:rect l="l" t="t" r="r" b="b"/>
              <a:pathLst>
                <a:path w="20955" h="789305">
                  <a:moveTo>
                    <a:pt x="0" y="788724"/>
                  </a:moveTo>
                  <a:lnTo>
                    <a:pt x="20563" y="788724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788724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2968040" y="1239436"/>
              <a:ext cx="20955" cy="814705"/>
            </a:xfrm>
            <a:custGeom>
              <a:avLst/>
              <a:gdLst/>
              <a:ahLst/>
              <a:cxnLst/>
              <a:rect l="l" t="t" r="r" b="b"/>
              <a:pathLst>
                <a:path w="20955" h="814705">
                  <a:moveTo>
                    <a:pt x="20563" y="0"/>
                  </a:moveTo>
                  <a:lnTo>
                    <a:pt x="0" y="0"/>
                  </a:lnTo>
                  <a:lnTo>
                    <a:pt x="0" y="814189"/>
                  </a:lnTo>
                  <a:lnTo>
                    <a:pt x="20563" y="814189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2968040" y="1239436"/>
              <a:ext cx="20955" cy="814705"/>
            </a:xfrm>
            <a:custGeom>
              <a:avLst/>
              <a:gdLst/>
              <a:ahLst/>
              <a:cxnLst/>
              <a:rect l="l" t="t" r="r" b="b"/>
              <a:pathLst>
                <a:path w="20955" h="814705">
                  <a:moveTo>
                    <a:pt x="0" y="814189"/>
                  </a:moveTo>
                  <a:lnTo>
                    <a:pt x="20563" y="814189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81418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2988602" y="1353974"/>
              <a:ext cx="20955" cy="699770"/>
            </a:xfrm>
            <a:custGeom>
              <a:avLst/>
              <a:gdLst/>
              <a:ahLst/>
              <a:cxnLst/>
              <a:rect l="l" t="t" r="r" b="b"/>
              <a:pathLst>
                <a:path w="20955" h="699769">
                  <a:moveTo>
                    <a:pt x="20558" y="0"/>
                  </a:moveTo>
                  <a:lnTo>
                    <a:pt x="0" y="0"/>
                  </a:lnTo>
                  <a:lnTo>
                    <a:pt x="0" y="699650"/>
                  </a:lnTo>
                  <a:lnTo>
                    <a:pt x="20558" y="699650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2988602" y="1353974"/>
              <a:ext cx="20955" cy="699770"/>
            </a:xfrm>
            <a:custGeom>
              <a:avLst/>
              <a:gdLst/>
              <a:ahLst/>
              <a:cxnLst/>
              <a:rect l="l" t="t" r="r" b="b"/>
              <a:pathLst>
                <a:path w="20955" h="699769">
                  <a:moveTo>
                    <a:pt x="0" y="699650"/>
                  </a:moveTo>
                  <a:lnTo>
                    <a:pt x="20558" y="699650"/>
                  </a:lnTo>
                  <a:lnTo>
                    <a:pt x="20558" y="0"/>
                  </a:lnTo>
                  <a:lnTo>
                    <a:pt x="0" y="0"/>
                  </a:lnTo>
                  <a:lnTo>
                    <a:pt x="0" y="69965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3009163" y="1646575"/>
              <a:ext cx="20955" cy="407670"/>
            </a:xfrm>
            <a:custGeom>
              <a:avLst/>
              <a:gdLst/>
              <a:ahLst/>
              <a:cxnLst/>
              <a:rect l="l" t="t" r="r" b="b"/>
              <a:pathLst>
                <a:path w="20955" h="407669">
                  <a:moveTo>
                    <a:pt x="20558" y="0"/>
                  </a:moveTo>
                  <a:lnTo>
                    <a:pt x="0" y="0"/>
                  </a:lnTo>
                  <a:lnTo>
                    <a:pt x="0" y="407050"/>
                  </a:lnTo>
                  <a:lnTo>
                    <a:pt x="20558" y="407050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3009163" y="1646575"/>
              <a:ext cx="20955" cy="407670"/>
            </a:xfrm>
            <a:custGeom>
              <a:avLst/>
              <a:gdLst/>
              <a:ahLst/>
              <a:cxnLst/>
              <a:rect l="l" t="t" r="r" b="b"/>
              <a:pathLst>
                <a:path w="20955" h="407669">
                  <a:moveTo>
                    <a:pt x="0" y="407050"/>
                  </a:moveTo>
                  <a:lnTo>
                    <a:pt x="20558" y="407050"/>
                  </a:lnTo>
                  <a:lnTo>
                    <a:pt x="20558" y="0"/>
                  </a:lnTo>
                  <a:lnTo>
                    <a:pt x="0" y="0"/>
                  </a:lnTo>
                  <a:lnTo>
                    <a:pt x="0" y="40705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3029635" y="1684724"/>
              <a:ext cx="20955" cy="368935"/>
            </a:xfrm>
            <a:custGeom>
              <a:avLst/>
              <a:gdLst/>
              <a:ahLst/>
              <a:cxnLst/>
              <a:rect l="l" t="t" r="r" b="b"/>
              <a:pathLst>
                <a:path w="20955" h="368935">
                  <a:moveTo>
                    <a:pt x="20563" y="0"/>
                  </a:moveTo>
                  <a:lnTo>
                    <a:pt x="0" y="0"/>
                  </a:lnTo>
                  <a:lnTo>
                    <a:pt x="0" y="368900"/>
                  </a:lnTo>
                  <a:lnTo>
                    <a:pt x="20563" y="368900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3029635" y="1684724"/>
              <a:ext cx="20955" cy="368935"/>
            </a:xfrm>
            <a:custGeom>
              <a:avLst/>
              <a:gdLst/>
              <a:ahLst/>
              <a:cxnLst/>
              <a:rect l="l" t="t" r="r" b="b"/>
              <a:pathLst>
                <a:path w="20955" h="368935">
                  <a:moveTo>
                    <a:pt x="0" y="368900"/>
                  </a:moveTo>
                  <a:lnTo>
                    <a:pt x="20563" y="368900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36890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3050197" y="1722874"/>
              <a:ext cx="20955" cy="330835"/>
            </a:xfrm>
            <a:custGeom>
              <a:avLst/>
              <a:gdLst/>
              <a:ahLst/>
              <a:cxnLst/>
              <a:rect l="l" t="t" r="r" b="b"/>
              <a:pathLst>
                <a:path w="20955" h="330835">
                  <a:moveTo>
                    <a:pt x="20563" y="0"/>
                  </a:moveTo>
                  <a:lnTo>
                    <a:pt x="0" y="0"/>
                  </a:lnTo>
                  <a:lnTo>
                    <a:pt x="0" y="330751"/>
                  </a:lnTo>
                  <a:lnTo>
                    <a:pt x="20563" y="330751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3050197" y="1722874"/>
              <a:ext cx="20955" cy="330835"/>
            </a:xfrm>
            <a:custGeom>
              <a:avLst/>
              <a:gdLst/>
              <a:ahLst/>
              <a:cxnLst/>
              <a:rect l="l" t="t" r="r" b="b"/>
              <a:pathLst>
                <a:path w="20955" h="330835">
                  <a:moveTo>
                    <a:pt x="0" y="330751"/>
                  </a:moveTo>
                  <a:lnTo>
                    <a:pt x="20563" y="330751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330751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3070758" y="1875562"/>
              <a:ext cx="20955" cy="178435"/>
            </a:xfrm>
            <a:custGeom>
              <a:avLst/>
              <a:gdLst/>
              <a:ahLst/>
              <a:cxnLst/>
              <a:rect l="l" t="t" r="r" b="b"/>
              <a:pathLst>
                <a:path w="20955" h="178435">
                  <a:moveTo>
                    <a:pt x="20558" y="0"/>
                  </a:moveTo>
                  <a:lnTo>
                    <a:pt x="0" y="0"/>
                  </a:lnTo>
                  <a:lnTo>
                    <a:pt x="0" y="178062"/>
                  </a:lnTo>
                  <a:lnTo>
                    <a:pt x="20558" y="178062"/>
                  </a:lnTo>
                  <a:lnTo>
                    <a:pt x="20558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3070758" y="1875562"/>
              <a:ext cx="20955" cy="178435"/>
            </a:xfrm>
            <a:custGeom>
              <a:avLst/>
              <a:gdLst/>
              <a:ahLst/>
              <a:cxnLst/>
              <a:rect l="l" t="t" r="r" b="b"/>
              <a:pathLst>
                <a:path w="20955" h="178435">
                  <a:moveTo>
                    <a:pt x="0" y="178062"/>
                  </a:moveTo>
                  <a:lnTo>
                    <a:pt x="20558" y="178062"/>
                  </a:lnTo>
                  <a:lnTo>
                    <a:pt x="20558" y="0"/>
                  </a:lnTo>
                  <a:lnTo>
                    <a:pt x="0" y="0"/>
                  </a:lnTo>
                  <a:lnTo>
                    <a:pt x="0" y="17806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3091319" y="1850102"/>
              <a:ext cx="20955" cy="203835"/>
            </a:xfrm>
            <a:custGeom>
              <a:avLst/>
              <a:gdLst/>
              <a:ahLst/>
              <a:cxnLst/>
              <a:rect l="l" t="t" r="r" b="b"/>
              <a:pathLst>
                <a:path w="20955" h="203835">
                  <a:moveTo>
                    <a:pt x="20563" y="0"/>
                  </a:moveTo>
                  <a:lnTo>
                    <a:pt x="0" y="0"/>
                  </a:lnTo>
                  <a:lnTo>
                    <a:pt x="0" y="203522"/>
                  </a:lnTo>
                  <a:lnTo>
                    <a:pt x="20563" y="203522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3091319" y="1850102"/>
              <a:ext cx="82550" cy="203835"/>
            </a:xfrm>
            <a:custGeom>
              <a:avLst/>
              <a:gdLst/>
              <a:ahLst/>
              <a:cxnLst/>
              <a:rect l="l" t="t" r="r" b="b"/>
              <a:pathLst>
                <a:path w="82550" h="203835">
                  <a:moveTo>
                    <a:pt x="0" y="203522"/>
                  </a:moveTo>
                  <a:lnTo>
                    <a:pt x="20563" y="203522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203522"/>
                  </a:lnTo>
                  <a:close/>
                </a:path>
                <a:path w="82550" h="203835">
                  <a:moveTo>
                    <a:pt x="20561" y="203522"/>
                  </a:moveTo>
                  <a:lnTo>
                    <a:pt x="41124" y="203522"/>
                  </a:lnTo>
                  <a:lnTo>
                    <a:pt x="41124" y="127223"/>
                  </a:lnTo>
                  <a:lnTo>
                    <a:pt x="20561" y="127223"/>
                  </a:lnTo>
                  <a:lnTo>
                    <a:pt x="20561" y="203522"/>
                  </a:lnTo>
                  <a:close/>
                </a:path>
                <a:path w="82550" h="203835">
                  <a:moveTo>
                    <a:pt x="41046" y="203522"/>
                  </a:moveTo>
                  <a:lnTo>
                    <a:pt x="61604" y="203522"/>
                  </a:lnTo>
                  <a:lnTo>
                    <a:pt x="61604" y="127223"/>
                  </a:lnTo>
                  <a:lnTo>
                    <a:pt x="41046" y="127223"/>
                  </a:lnTo>
                  <a:lnTo>
                    <a:pt x="41046" y="203522"/>
                  </a:lnTo>
                  <a:close/>
                </a:path>
                <a:path w="82550" h="203835">
                  <a:moveTo>
                    <a:pt x="61607" y="203522"/>
                  </a:moveTo>
                  <a:lnTo>
                    <a:pt x="82165" y="203522"/>
                  </a:lnTo>
                  <a:lnTo>
                    <a:pt x="82165" y="152598"/>
                  </a:lnTo>
                  <a:lnTo>
                    <a:pt x="61607" y="152598"/>
                  </a:lnTo>
                  <a:lnTo>
                    <a:pt x="61607" y="203522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3173475" y="2040940"/>
              <a:ext cx="20955" cy="12700"/>
            </a:xfrm>
            <a:custGeom>
              <a:avLst/>
              <a:gdLst/>
              <a:ahLst/>
              <a:cxnLst/>
              <a:rect l="l" t="t" r="r" b="b"/>
              <a:pathLst>
                <a:path w="20955" h="12700">
                  <a:moveTo>
                    <a:pt x="20563" y="0"/>
                  </a:moveTo>
                  <a:lnTo>
                    <a:pt x="0" y="0"/>
                  </a:lnTo>
                  <a:lnTo>
                    <a:pt x="0" y="12685"/>
                  </a:lnTo>
                  <a:lnTo>
                    <a:pt x="20563" y="12685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3173475" y="2040940"/>
              <a:ext cx="20955" cy="12700"/>
            </a:xfrm>
            <a:custGeom>
              <a:avLst/>
              <a:gdLst/>
              <a:ahLst/>
              <a:cxnLst/>
              <a:rect l="l" t="t" r="r" b="b"/>
              <a:pathLst>
                <a:path w="20955" h="12700">
                  <a:moveTo>
                    <a:pt x="0" y="12685"/>
                  </a:moveTo>
                  <a:lnTo>
                    <a:pt x="20563" y="12685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12685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3194050" y="2053625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5" h="0">
                  <a:moveTo>
                    <a:pt x="20561" y="0"/>
                  </a:moveTo>
                  <a:lnTo>
                    <a:pt x="0" y="0"/>
                  </a:lnTo>
                  <a:lnTo>
                    <a:pt x="20561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3194050" y="2053625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5" h="0">
                  <a:moveTo>
                    <a:pt x="0" y="0"/>
                  </a:moveTo>
                  <a:lnTo>
                    <a:pt x="20561" y="0"/>
                  </a:lnTo>
                  <a:lnTo>
                    <a:pt x="0" y="0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3214522" y="2015475"/>
              <a:ext cx="20955" cy="38735"/>
            </a:xfrm>
            <a:custGeom>
              <a:avLst/>
              <a:gdLst/>
              <a:ahLst/>
              <a:cxnLst/>
              <a:rect l="l" t="t" r="r" b="b"/>
              <a:pathLst>
                <a:path w="20955" h="38735">
                  <a:moveTo>
                    <a:pt x="20563" y="0"/>
                  </a:moveTo>
                  <a:lnTo>
                    <a:pt x="0" y="0"/>
                  </a:lnTo>
                  <a:lnTo>
                    <a:pt x="0" y="38149"/>
                  </a:lnTo>
                  <a:lnTo>
                    <a:pt x="20563" y="38149"/>
                  </a:lnTo>
                  <a:lnTo>
                    <a:pt x="20563" y="0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3214522" y="2015475"/>
              <a:ext cx="20955" cy="38735"/>
            </a:xfrm>
            <a:custGeom>
              <a:avLst/>
              <a:gdLst/>
              <a:ahLst/>
              <a:cxnLst/>
              <a:rect l="l" t="t" r="r" b="b"/>
              <a:pathLst>
                <a:path w="20955" h="38735">
                  <a:moveTo>
                    <a:pt x="0" y="38149"/>
                  </a:moveTo>
                  <a:lnTo>
                    <a:pt x="20563" y="38149"/>
                  </a:lnTo>
                  <a:lnTo>
                    <a:pt x="20563" y="0"/>
                  </a:lnTo>
                  <a:lnTo>
                    <a:pt x="0" y="0"/>
                  </a:lnTo>
                  <a:lnTo>
                    <a:pt x="0" y="38149"/>
                  </a:lnTo>
                  <a:close/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2292095" y="781456"/>
              <a:ext cx="1100455" cy="1359535"/>
            </a:xfrm>
            <a:custGeom>
              <a:avLst/>
              <a:gdLst/>
              <a:ahLst/>
              <a:cxnLst/>
              <a:rect l="l" t="t" r="r" b="b"/>
              <a:pathLst>
                <a:path w="1100454" h="1359535">
                  <a:moveTo>
                    <a:pt x="0" y="1272169"/>
                  </a:moveTo>
                  <a:lnTo>
                    <a:pt x="23977" y="1272169"/>
                  </a:lnTo>
                </a:path>
                <a:path w="1100454" h="1359535">
                  <a:moveTo>
                    <a:pt x="0" y="954112"/>
                  </a:moveTo>
                  <a:lnTo>
                    <a:pt x="23977" y="954112"/>
                  </a:lnTo>
                </a:path>
                <a:path w="1100454" h="1359535">
                  <a:moveTo>
                    <a:pt x="0" y="636130"/>
                  </a:moveTo>
                  <a:lnTo>
                    <a:pt x="23977" y="636130"/>
                  </a:lnTo>
                </a:path>
                <a:path w="1100454" h="1359535">
                  <a:moveTo>
                    <a:pt x="0" y="318071"/>
                  </a:moveTo>
                  <a:lnTo>
                    <a:pt x="23977" y="318071"/>
                  </a:lnTo>
                </a:path>
                <a:path w="1100454" h="1359535">
                  <a:moveTo>
                    <a:pt x="0" y="0"/>
                  </a:moveTo>
                  <a:lnTo>
                    <a:pt x="23977" y="0"/>
                  </a:lnTo>
                </a:path>
                <a:path w="1100454" h="1359535">
                  <a:moveTo>
                    <a:pt x="287959" y="1359143"/>
                  </a:moveTo>
                  <a:lnTo>
                    <a:pt x="287959" y="1335172"/>
                  </a:lnTo>
                </a:path>
                <a:path w="1100454" h="1359535">
                  <a:moveTo>
                    <a:pt x="693966" y="1359143"/>
                  </a:moveTo>
                  <a:lnTo>
                    <a:pt x="693966" y="1335172"/>
                  </a:lnTo>
                </a:path>
                <a:path w="1100454" h="1359535">
                  <a:moveTo>
                    <a:pt x="1100048" y="1359143"/>
                  </a:moveTo>
                  <a:lnTo>
                    <a:pt x="1100048" y="1335172"/>
                  </a:lnTo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4" name="object 134" descr=""/>
          <p:cNvSpPr txBox="1"/>
          <p:nvPr/>
        </p:nvSpPr>
        <p:spPr>
          <a:xfrm>
            <a:off x="2231008" y="2007242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2201873" y="1689261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2201873" y="1371201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2201873" y="1053136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400">
              <a:latin typeface="Arial"/>
              <a:cs typeface="Arial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2172648" y="735159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2538133" y="2132278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3350223" y="2132278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400">
              <a:latin typeface="Arial"/>
              <a:cs typeface="Arial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2871241" y="2125679"/>
            <a:ext cx="229870" cy="1765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statistic</a:t>
            </a:r>
            <a:endParaRPr sz="450">
              <a:latin typeface="Arial"/>
              <a:cs typeface="Arial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2087860" y="1336272"/>
            <a:ext cx="86995" cy="17526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50" spc="-10">
                <a:latin typeface="Arial"/>
                <a:cs typeface="Arial"/>
              </a:rPr>
              <a:t>count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43" name="object 143" descr=""/>
          <p:cNvSpPr/>
          <p:nvPr/>
        </p:nvSpPr>
        <p:spPr>
          <a:xfrm>
            <a:off x="3327489" y="592188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723" y="0"/>
                </a:lnTo>
              </a:path>
            </a:pathLst>
          </a:custGeom>
          <a:ln w="65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 txBox="1"/>
          <p:nvPr/>
        </p:nvSpPr>
        <p:spPr>
          <a:xfrm>
            <a:off x="2303373" y="569787"/>
            <a:ext cx="1334770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Approx.</a:t>
            </a:r>
            <a:r>
              <a:rPr dirty="0" sz="550" spc="-2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Sampling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Distribution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of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X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,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n =</a:t>
            </a:r>
            <a:r>
              <a:rPr dirty="0" sz="550" spc="5">
                <a:latin typeface="Arial"/>
                <a:cs typeface="Arial"/>
              </a:rPr>
              <a:t> </a:t>
            </a:r>
            <a:r>
              <a:rPr dirty="0" sz="550" spc="-25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45" name="object 145" descr=""/>
          <p:cNvGrpSpPr/>
          <p:nvPr/>
        </p:nvGrpSpPr>
        <p:grpSpPr>
          <a:xfrm>
            <a:off x="3940162" y="731227"/>
            <a:ext cx="1363980" cy="1409700"/>
            <a:chOff x="3940162" y="731227"/>
            <a:chExt cx="1363980" cy="1409700"/>
          </a:xfrm>
        </p:grpSpPr>
        <p:sp>
          <p:nvSpPr>
            <p:cNvPr id="146" name="object 146" descr=""/>
            <p:cNvSpPr/>
            <p:nvPr/>
          </p:nvSpPr>
          <p:spPr>
            <a:xfrm>
              <a:off x="3964139" y="731325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1339989" y="0"/>
                  </a:moveTo>
                  <a:lnTo>
                    <a:pt x="0" y="0"/>
                  </a:lnTo>
                  <a:lnTo>
                    <a:pt x="0" y="1385303"/>
                  </a:lnTo>
                  <a:lnTo>
                    <a:pt x="1339989" y="1385303"/>
                  </a:lnTo>
                  <a:lnTo>
                    <a:pt x="133998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3964139" y="731227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0" y="1192288"/>
                  </a:moveTo>
                  <a:lnTo>
                    <a:pt x="1339977" y="1192288"/>
                  </a:lnTo>
                </a:path>
                <a:path w="1340485" h="1385570">
                  <a:moveTo>
                    <a:pt x="0" y="932065"/>
                  </a:moveTo>
                  <a:lnTo>
                    <a:pt x="1339977" y="932065"/>
                  </a:lnTo>
                </a:path>
                <a:path w="1340485" h="1385570">
                  <a:moveTo>
                    <a:pt x="0" y="671830"/>
                  </a:moveTo>
                  <a:lnTo>
                    <a:pt x="1339977" y="671830"/>
                  </a:lnTo>
                </a:path>
                <a:path w="1340485" h="1385570">
                  <a:moveTo>
                    <a:pt x="0" y="411695"/>
                  </a:moveTo>
                  <a:lnTo>
                    <a:pt x="1339977" y="411695"/>
                  </a:lnTo>
                </a:path>
                <a:path w="1340485" h="1385570">
                  <a:moveTo>
                    <a:pt x="0" y="151472"/>
                  </a:moveTo>
                  <a:lnTo>
                    <a:pt x="1339977" y="151472"/>
                  </a:lnTo>
                </a:path>
                <a:path w="1340485" h="1385570">
                  <a:moveTo>
                    <a:pt x="60896" y="1385401"/>
                  </a:moveTo>
                  <a:lnTo>
                    <a:pt x="60896" y="0"/>
                  </a:lnTo>
                </a:path>
                <a:path w="1340485" h="1385570">
                  <a:moveTo>
                    <a:pt x="466991" y="1385401"/>
                  </a:moveTo>
                  <a:lnTo>
                    <a:pt x="466991" y="0"/>
                  </a:lnTo>
                </a:path>
                <a:path w="1340485" h="1385570">
                  <a:moveTo>
                    <a:pt x="872998" y="1385401"/>
                  </a:moveTo>
                  <a:lnTo>
                    <a:pt x="872998" y="0"/>
                  </a:lnTo>
                </a:path>
                <a:path w="1340485" h="1385570">
                  <a:moveTo>
                    <a:pt x="1279080" y="1385401"/>
                  </a:moveTo>
                  <a:lnTo>
                    <a:pt x="1279080" y="0"/>
                  </a:lnTo>
                </a:path>
              </a:pathLst>
            </a:custGeom>
            <a:ln w="46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3964139" y="731227"/>
              <a:ext cx="1340485" cy="1385570"/>
            </a:xfrm>
            <a:custGeom>
              <a:avLst/>
              <a:gdLst/>
              <a:ahLst/>
              <a:cxnLst/>
              <a:rect l="l" t="t" r="r" b="b"/>
              <a:pathLst>
                <a:path w="1340485" h="1385570">
                  <a:moveTo>
                    <a:pt x="0" y="1322397"/>
                  </a:moveTo>
                  <a:lnTo>
                    <a:pt x="1339977" y="1322397"/>
                  </a:lnTo>
                </a:path>
                <a:path w="1340485" h="1385570">
                  <a:moveTo>
                    <a:pt x="0" y="1062177"/>
                  </a:moveTo>
                  <a:lnTo>
                    <a:pt x="1339977" y="1062177"/>
                  </a:lnTo>
                </a:path>
                <a:path w="1340485" h="1385570">
                  <a:moveTo>
                    <a:pt x="0" y="801941"/>
                  </a:moveTo>
                  <a:lnTo>
                    <a:pt x="1339977" y="801941"/>
                  </a:lnTo>
                </a:path>
                <a:path w="1340485" h="1385570">
                  <a:moveTo>
                    <a:pt x="0" y="541807"/>
                  </a:moveTo>
                  <a:lnTo>
                    <a:pt x="1339977" y="541807"/>
                  </a:lnTo>
                </a:path>
                <a:path w="1340485" h="1385570">
                  <a:moveTo>
                    <a:pt x="0" y="281584"/>
                  </a:moveTo>
                  <a:lnTo>
                    <a:pt x="1339977" y="281584"/>
                  </a:lnTo>
                </a:path>
                <a:path w="1340485" h="1385570">
                  <a:moveTo>
                    <a:pt x="0" y="21361"/>
                  </a:moveTo>
                  <a:lnTo>
                    <a:pt x="1339977" y="21361"/>
                  </a:lnTo>
                </a:path>
                <a:path w="1340485" h="1385570">
                  <a:moveTo>
                    <a:pt x="263893" y="1385401"/>
                  </a:moveTo>
                  <a:lnTo>
                    <a:pt x="263893" y="0"/>
                  </a:lnTo>
                </a:path>
                <a:path w="1340485" h="1385570">
                  <a:moveTo>
                    <a:pt x="669988" y="1385401"/>
                  </a:moveTo>
                  <a:lnTo>
                    <a:pt x="669988" y="0"/>
                  </a:lnTo>
                </a:path>
                <a:path w="1340485" h="1385570">
                  <a:moveTo>
                    <a:pt x="1076083" y="1385401"/>
                  </a:moveTo>
                  <a:lnTo>
                    <a:pt x="1076083" y="0"/>
                  </a:lnTo>
                </a:path>
              </a:pathLst>
            </a:custGeom>
            <a:ln w="936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4303115" y="794232"/>
              <a:ext cx="514350" cy="1259840"/>
            </a:xfrm>
            <a:custGeom>
              <a:avLst/>
              <a:gdLst/>
              <a:ahLst/>
              <a:cxnLst/>
              <a:rect l="l" t="t" r="r" b="b"/>
              <a:pathLst>
                <a:path w="514350" h="1259839">
                  <a:moveTo>
                    <a:pt x="17145" y="1248994"/>
                  </a:moveTo>
                  <a:lnTo>
                    <a:pt x="0" y="1248994"/>
                  </a:lnTo>
                  <a:lnTo>
                    <a:pt x="0" y="1259395"/>
                  </a:lnTo>
                  <a:lnTo>
                    <a:pt x="17145" y="1259395"/>
                  </a:lnTo>
                  <a:lnTo>
                    <a:pt x="17145" y="1248994"/>
                  </a:lnTo>
                  <a:close/>
                </a:path>
                <a:path w="514350" h="1259839">
                  <a:moveTo>
                    <a:pt x="51447" y="1238580"/>
                  </a:moveTo>
                  <a:lnTo>
                    <a:pt x="34302" y="1238580"/>
                  </a:lnTo>
                  <a:lnTo>
                    <a:pt x="34302" y="1259395"/>
                  </a:lnTo>
                  <a:lnTo>
                    <a:pt x="51447" y="1259395"/>
                  </a:lnTo>
                  <a:lnTo>
                    <a:pt x="51447" y="1238580"/>
                  </a:lnTo>
                  <a:close/>
                </a:path>
                <a:path w="514350" h="1259839">
                  <a:moveTo>
                    <a:pt x="119951" y="1176096"/>
                  </a:moveTo>
                  <a:lnTo>
                    <a:pt x="102806" y="1176096"/>
                  </a:lnTo>
                  <a:lnTo>
                    <a:pt x="102806" y="1217752"/>
                  </a:lnTo>
                  <a:lnTo>
                    <a:pt x="85750" y="1217752"/>
                  </a:lnTo>
                  <a:lnTo>
                    <a:pt x="85750" y="1207338"/>
                  </a:lnTo>
                  <a:lnTo>
                    <a:pt x="68605" y="1207338"/>
                  </a:lnTo>
                  <a:lnTo>
                    <a:pt x="68605" y="1259395"/>
                  </a:lnTo>
                  <a:lnTo>
                    <a:pt x="85750" y="1259395"/>
                  </a:lnTo>
                  <a:lnTo>
                    <a:pt x="102806" y="1259395"/>
                  </a:lnTo>
                  <a:lnTo>
                    <a:pt x="119951" y="1259395"/>
                  </a:lnTo>
                  <a:lnTo>
                    <a:pt x="119951" y="1176096"/>
                  </a:lnTo>
                  <a:close/>
                </a:path>
                <a:path w="514350" h="1259839">
                  <a:moveTo>
                    <a:pt x="154254" y="947115"/>
                  </a:moveTo>
                  <a:lnTo>
                    <a:pt x="137109" y="947115"/>
                  </a:lnTo>
                  <a:lnTo>
                    <a:pt x="137109" y="1040828"/>
                  </a:lnTo>
                  <a:lnTo>
                    <a:pt x="119964" y="1040828"/>
                  </a:lnTo>
                  <a:lnTo>
                    <a:pt x="119964" y="1259395"/>
                  </a:lnTo>
                  <a:lnTo>
                    <a:pt x="137109" y="1259395"/>
                  </a:lnTo>
                  <a:lnTo>
                    <a:pt x="154254" y="1259395"/>
                  </a:lnTo>
                  <a:lnTo>
                    <a:pt x="154254" y="947115"/>
                  </a:lnTo>
                  <a:close/>
                </a:path>
                <a:path w="514350" h="1259839">
                  <a:moveTo>
                    <a:pt x="205701" y="624497"/>
                  </a:moveTo>
                  <a:lnTo>
                    <a:pt x="188556" y="624497"/>
                  </a:lnTo>
                  <a:lnTo>
                    <a:pt x="188556" y="478815"/>
                  </a:lnTo>
                  <a:lnTo>
                    <a:pt x="171411" y="478815"/>
                  </a:lnTo>
                  <a:lnTo>
                    <a:pt x="171411" y="853490"/>
                  </a:lnTo>
                  <a:lnTo>
                    <a:pt x="154266" y="853490"/>
                  </a:lnTo>
                  <a:lnTo>
                    <a:pt x="154266" y="1259395"/>
                  </a:lnTo>
                  <a:lnTo>
                    <a:pt x="171411" y="1259395"/>
                  </a:lnTo>
                  <a:lnTo>
                    <a:pt x="188556" y="1259395"/>
                  </a:lnTo>
                  <a:lnTo>
                    <a:pt x="205701" y="1259395"/>
                  </a:lnTo>
                  <a:lnTo>
                    <a:pt x="205701" y="624497"/>
                  </a:lnTo>
                  <a:close/>
                </a:path>
                <a:path w="514350" h="1259839">
                  <a:moveTo>
                    <a:pt x="240004" y="0"/>
                  </a:moveTo>
                  <a:lnTo>
                    <a:pt x="222859" y="0"/>
                  </a:lnTo>
                  <a:lnTo>
                    <a:pt x="222859" y="228993"/>
                  </a:lnTo>
                  <a:lnTo>
                    <a:pt x="205714" y="228993"/>
                  </a:lnTo>
                  <a:lnTo>
                    <a:pt x="205714" y="1259395"/>
                  </a:lnTo>
                  <a:lnTo>
                    <a:pt x="222859" y="1259395"/>
                  </a:lnTo>
                  <a:lnTo>
                    <a:pt x="240004" y="1259395"/>
                  </a:lnTo>
                  <a:lnTo>
                    <a:pt x="240004" y="0"/>
                  </a:lnTo>
                  <a:close/>
                </a:path>
                <a:path w="514350" h="1259839">
                  <a:moveTo>
                    <a:pt x="291452" y="405917"/>
                  </a:moveTo>
                  <a:lnTo>
                    <a:pt x="274307" y="405917"/>
                  </a:lnTo>
                  <a:lnTo>
                    <a:pt x="274307" y="239407"/>
                  </a:lnTo>
                  <a:lnTo>
                    <a:pt x="257162" y="239407"/>
                  </a:lnTo>
                  <a:lnTo>
                    <a:pt x="257162" y="322618"/>
                  </a:lnTo>
                  <a:lnTo>
                    <a:pt x="240017" y="322618"/>
                  </a:lnTo>
                  <a:lnTo>
                    <a:pt x="240017" y="1259395"/>
                  </a:lnTo>
                  <a:lnTo>
                    <a:pt x="257162" y="1259395"/>
                  </a:lnTo>
                  <a:lnTo>
                    <a:pt x="274307" y="1259395"/>
                  </a:lnTo>
                  <a:lnTo>
                    <a:pt x="291452" y="1259395"/>
                  </a:lnTo>
                  <a:lnTo>
                    <a:pt x="291452" y="405917"/>
                  </a:lnTo>
                  <a:close/>
                </a:path>
                <a:path w="514350" h="1259839">
                  <a:moveTo>
                    <a:pt x="359968" y="936701"/>
                  </a:moveTo>
                  <a:lnTo>
                    <a:pt x="342823" y="936701"/>
                  </a:lnTo>
                  <a:lnTo>
                    <a:pt x="342823" y="791006"/>
                  </a:lnTo>
                  <a:lnTo>
                    <a:pt x="325755" y="791006"/>
                  </a:lnTo>
                  <a:lnTo>
                    <a:pt x="325755" y="666153"/>
                  </a:lnTo>
                  <a:lnTo>
                    <a:pt x="308610" y="666153"/>
                  </a:lnTo>
                  <a:lnTo>
                    <a:pt x="308610" y="426745"/>
                  </a:lnTo>
                  <a:lnTo>
                    <a:pt x="291465" y="426745"/>
                  </a:lnTo>
                  <a:lnTo>
                    <a:pt x="291465" y="1259395"/>
                  </a:lnTo>
                  <a:lnTo>
                    <a:pt x="308610" y="1259395"/>
                  </a:lnTo>
                  <a:lnTo>
                    <a:pt x="325678" y="1259395"/>
                  </a:lnTo>
                  <a:lnTo>
                    <a:pt x="342823" y="1259395"/>
                  </a:lnTo>
                  <a:lnTo>
                    <a:pt x="359968" y="1259395"/>
                  </a:lnTo>
                  <a:lnTo>
                    <a:pt x="359968" y="936701"/>
                  </a:lnTo>
                  <a:close/>
                </a:path>
                <a:path w="514350" h="1259839">
                  <a:moveTo>
                    <a:pt x="411416" y="1155268"/>
                  </a:moveTo>
                  <a:lnTo>
                    <a:pt x="394271" y="1155268"/>
                  </a:lnTo>
                  <a:lnTo>
                    <a:pt x="394271" y="1165682"/>
                  </a:lnTo>
                  <a:lnTo>
                    <a:pt x="377126" y="1165682"/>
                  </a:lnTo>
                  <a:lnTo>
                    <a:pt x="377126" y="1072057"/>
                  </a:lnTo>
                  <a:lnTo>
                    <a:pt x="359981" y="1072057"/>
                  </a:lnTo>
                  <a:lnTo>
                    <a:pt x="359981" y="1259395"/>
                  </a:lnTo>
                  <a:lnTo>
                    <a:pt x="377126" y="1259395"/>
                  </a:lnTo>
                  <a:lnTo>
                    <a:pt x="394271" y="1259395"/>
                  </a:lnTo>
                  <a:lnTo>
                    <a:pt x="411416" y="1259395"/>
                  </a:lnTo>
                  <a:lnTo>
                    <a:pt x="411416" y="1155268"/>
                  </a:lnTo>
                  <a:close/>
                </a:path>
                <a:path w="514350" h="1259839">
                  <a:moveTo>
                    <a:pt x="445719" y="1217752"/>
                  </a:moveTo>
                  <a:lnTo>
                    <a:pt x="428574" y="1217752"/>
                  </a:lnTo>
                  <a:lnTo>
                    <a:pt x="428574" y="1207338"/>
                  </a:lnTo>
                  <a:lnTo>
                    <a:pt x="411429" y="1207338"/>
                  </a:lnTo>
                  <a:lnTo>
                    <a:pt x="411429" y="1259395"/>
                  </a:lnTo>
                  <a:lnTo>
                    <a:pt x="428574" y="1259395"/>
                  </a:lnTo>
                  <a:lnTo>
                    <a:pt x="445719" y="1259395"/>
                  </a:lnTo>
                  <a:lnTo>
                    <a:pt x="445719" y="1217752"/>
                  </a:lnTo>
                  <a:close/>
                </a:path>
                <a:path w="514350" h="1259839">
                  <a:moveTo>
                    <a:pt x="480021" y="1238580"/>
                  </a:moveTo>
                  <a:lnTo>
                    <a:pt x="462876" y="1238580"/>
                  </a:lnTo>
                  <a:lnTo>
                    <a:pt x="445731" y="1238580"/>
                  </a:lnTo>
                  <a:lnTo>
                    <a:pt x="445731" y="1259395"/>
                  </a:lnTo>
                  <a:lnTo>
                    <a:pt x="462876" y="1259395"/>
                  </a:lnTo>
                  <a:lnTo>
                    <a:pt x="480021" y="1259395"/>
                  </a:lnTo>
                  <a:lnTo>
                    <a:pt x="480021" y="1238580"/>
                  </a:lnTo>
                  <a:close/>
                </a:path>
                <a:path w="514350" h="1259839">
                  <a:moveTo>
                    <a:pt x="514324" y="1248994"/>
                  </a:moveTo>
                  <a:lnTo>
                    <a:pt x="497179" y="1248994"/>
                  </a:lnTo>
                  <a:lnTo>
                    <a:pt x="497179" y="1259395"/>
                  </a:lnTo>
                  <a:lnTo>
                    <a:pt x="514324" y="1259395"/>
                  </a:lnTo>
                  <a:lnTo>
                    <a:pt x="514324" y="1248994"/>
                  </a:lnTo>
                  <a:close/>
                </a:path>
              </a:pathLst>
            </a:custGeom>
            <a:solidFill>
              <a:srgbClr val="74A0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3940162" y="752589"/>
              <a:ext cx="1100455" cy="1388110"/>
            </a:xfrm>
            <a:custGeom>
              <a:avLst/>
              <a:gdLst/>
              <a:ahLst/>
              <a:cxnLst/>
              <a:rect l="l" t="t" r="r" b="b"/>
              <a:pathLst>
                <a:path w="1100454" h="1388110">
                  <a:moveTo>
                    <a:pt x="0" y="1301036"/>
                  </a:moveTo>
                  <a:lnTo>
                    <a:pt x="23977" y="1301036"/>
                  </a:lnTo>
                </a:path>
                <a:path w="1100454" h="1388110">
                  <a:moveTo>
                    <a:pt x="0" y="1040815"/>
                  </a:moveTo>
                  <a:lnTo>
                    <a:pt x="23977" y="1040815"/>
                  </a:lnTo>
                </a:path>
                <a:path w="1100454" h="1388110">
                  <a:moveTo>
                    <a:pt x="0" y="780580"/>
                  </a:moveTo>
                  <a:lnTo>
                    <a:pt x="23977" y="780580"/>
                  </a:lnTo>
                </a:path>
                <a:path w="1100454" h="1388110">
                  <a:moveTo>
                    <a:pt x="0" y="520446"/>
                  </a:moveTo>
                  <a:lnTo>
                    <a:pt x="23977" y="520446"/>
                  </a:lnTo>
                </a:path>
                <a:path w="1100454" h="1388110">
                  <a:moveTo>
                    <a:pt x="0" y="260223"/>
                  </a:moveTo>
                  <a:lnTo>
                    <a:pt x="23977" y="260223"/>
                  </a:lnTo>
                </a:path>
                <a:path w="1100454" h="1388110">
                  <a:moveTo>
                    <a:pt x="0" y="0"/>
                  </a:moveTo>
                  <a:lnTo>
                    <a:pt x="23977" y="0"/>
                  </a:lnTo>
                </a:path>
                <a:path w="1100454" h="1388110">
                  <a:moveTo>
                    <a:pt x="287870" y="1388010"/>
                  </a:moveTo>
                  <a:lnTo>
                    <a:pt x="287870" y="1364039"/>
                  </a:lnTo>
                </a:path>
                <a:path w="1100454" h="1388110">
                  <a:moveTo>
                    <a:pt x="693966" y="1388010"/>
                  </a:moveTo>
                  <a:lnTo>
                    <a:pt x="693966" y="1364039"/>
                  </a:lnTo>
                </a:path>
                <a:path w="1100454" h="1388110">
                  <a:moveTo>
                    <a:pt x="1100061" y="1388010"/>
                  </a:moveTo>
                  <a:lnTo>
                    <a:pt x="1100061" y="1364039"/>
                  </a:lnTo>
                </a:path>
              </a:pathLst>
            </a:custGeom>
            <a:ln w="936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1" name="object 151" descr=""/>
          <p:cNvSpPr txBox="1"/>
          <p:nvPr/>
        </p:nvSpPr>
        <p:spPr>
          <a:xfrm>
            <a:off x="3879075" y="2007242"/>
            <a:ext cx="5461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3849850" y="1747101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25</a:t>
            </a:r>
            <a:endParaRPr sz="400">
              <a:latin typeface="Arial"/>
              <a:cs typeface="Arial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3849850" y="1486875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50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3849850" y="1226649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75</a:t>
            </a:r>
            <a:endParaRPr sz="400">
              <a:latin typeface="Arial"/>
              <a:cs typeface="Arial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3820709" y="966424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100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3820709" y="706198"/>
            <a:ext cx="11303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125</a:t>
            </a:r>
            <a:endParaRPr sz="400">
              <a:latin typeface="Arial"/>
              <a:cs typeface="Arial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4186199" y="2132278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4998289" y="2132278"/>
            <a:ext cx="8382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80</a:t>
            </a:r>
            <a:endParaRPr sz="400">
              <a:latin typeface="Arial"/>
              <a:cs typeface="Arial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4519320" y="2125679"/>
            <a:ext cx="229870" cy="1765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400" spc="-25">
                <a:solidFill>
                  <a:srgbClr val="4D4D4D"/>
                </a:solidFill>
                <a:latin typeface="Arial"/>
                <a:cs typeface="Arial"/>
              </a:rPr>
              <a:t>70</a:t>
            </a:r>
            <a:endParaRPr sz="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50" spc="-10">
                <a:latin typeface="Arial"/>
                <a:cs typeface="Arial"/>
              </a:rPr>
              <a:t>statistic</a:t>
            </a:r>
            <a:endParaRPr sz="450">
              <a:latin typeface="Arial"/>
              <a:cs typeface="Arial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3735939" y="1336272"/>
            <a:ext cx="86995" cy="175260"/>
          </a:xfrm>
          <a:prstGeom prst="rect">
            <a:avLst/>
          </a:prstGeom>
        </p:spPr>
        <p:txBody>
          <a:bodyPr wrap="square" lIns="0" tIns="25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450" spc="-10">
                <a:latin typeface="Arial"/>
                <a:cs typeface="Arial"/>
              </a:rPr>
              <a:t>count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1" name="object 161" descr=""/>
          <p:cNvSpPr/>
          <p:nvPr/>
        </p:nvSpPr>
        <p:spPr>
          <a:xfrm>
            <a:off x="4975555" y="592188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 h="0">
                <a:moveTo>
                  <a:pt x="0" y="0"/>
                </a:moveTo>
                <a:lnTo>
                  <a:pt x="46723" y="0"/>
                </a:lnTo>
              </a:path>
            </a:pathLst>
          </a:custGeom>
          <a:ln w="65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 txBox="1"/>
          <p:nvPr/>
        </p:nvSpPr>
        <p:spPr>
          <a:xfrm>
            <a:off x="3951439" y="569787"/>
            <a:ext cx="1373505" cy="10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>
                <a:latin typeface="Arial"/>
                <a:cs typeface="Arial"/>
              </a:rPr>
              <a:t>Approx.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Sampling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Distribution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of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X</a:t>
            </a:r>
            <a:r>
              <a:rPr dirty="0" sz="550" spc="-15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,</a:t>
            </a:r>
            <a:r>
              <a:rPr dirty="0" sz="550" spc="-20">
                <a:latin typeface="Arial"/>
                <a:cs typeface="Arial"/>
              </a:rPr>
              <a:t> </a:t>
            </a:r>
            <a:r>
              <a:rPr dirty="0" sz="550">
                <a:latin typeface="Arial"/>
                <a:cs typeface="Arial"/>
              </a:rPr>
              <a:t>n =</a:t>
            </a:r>
            <a:r>
              <a:rPr dirty="0" sz="550" spc="5">
                <a:latin typeface="Arial"/>
                <a:cs typeface="Arial"/>
              </a:rPr>
              <a:t> </a:t>
            </a:r>
            <a:r>
              <a:rPr dirty="0" sz="550" spc="-25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sp>
        <p:nvSpPr>
          <p:cNvPr id="164" name="object 16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163" name="object 163" descr=""/>
          <p:cNvSpPr txBox="1"/>
          <p:nvPr/>
        </p:nvSpPr>
        <p:spPr>
          <a:xfrm>
            <a:off x="343435" y="2484939"/>
            <a:ext cx="4815205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10" marR="5080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Tahoma"/>
                <a:cs typeface="Tahoma"/>
              </a:rPr>
              <a:t>As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n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 spc="-30">
                <a:latin typeface="Tahoma"/>
                <a:cs typeface="Tahoma"/>
              </a:rPr>
              <a:t>increases,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sampling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distribution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becomes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more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symmetric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and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bell-</a:t>
            </a:r>
            <a:r>
              <a:rPr dirty="0" sz="900" spc="-25">
                <a:latin typeface="Tahoma"/>
                <a:cs typeface="Tahoma"/>
              </a:rPr>
              <a:t>shaped,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addition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to </a:t>
            </a:r>
            <a:r>
              <a:rPr dirty="0" sz="900" spc="-20">
                <a:latin typeface="Tahoma"/>
                <a:cs typeface="Tahoma"/>
              </a:rPr>
              <a:t>becoming</a:t>
            </a:r>
            <a:r>
              <a:rPr dirty="0" sz="900" spc="-25">
                <a:latin typeface="Tahoma"/>
                <a:cs typeface="Tahoma"/>
              </a:rPr>
              <a:t> more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narrow </a:t>
            </a:r>
            <a:r>
              <a:rPr dirty="0" sz="900" spc="-10">
                <a:latin typeface="Tahoma"/>
                <a:cs typeface="Tahoma"/>
              </a:rPr>
              <a:t>(i.e.,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variability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decreases).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/>
              <a:t>C</a:t>
            </a:r>
            <a:r>
              <a:rPr dirty="0" cap="small" spc="80"/>
              <a:t>entral</a:t>
            </a:r>
            <a:r>
              <a:rPr dirty="0" spc="140"/>
              <a:t> </a:t>
            </a:r>
            <a:r>
              <a:rPr dirty="0" spc="90"/>
              <a:t>L</a:t>
            </a:r>
            <a:r>
              <a:rPr dirty="0" cap="small" spc="90"/>
              <a:t>imit</a:t>
            </a:r>
            <a:r>
              <a:rPr dirty="0" spc="145"/>
              <a:t> </a:t>
            </a:r>
            <a:r>
              <a:rPr dirty="0" spc="55"/>
              <a:t>T</a:t>
            </a:r>
            <a:r>
              <a:rPr dirty="0" cap="small" spc="55"/>
              <a:t>heorem</a:t>
            </a:r>
            <a:r>
              <a:rPr dirty="0" spc="145"/>
              <a:t> (CLT)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45"/>
              <a:t> </a:t>
            </a:r>
            <a:r>
              <a:rPr dirty="0" cap="small" spc="50"/>
              <a:t>the</a:t>
            </a:r>
            <a:r>
              <a:rPr dirty="0" spc="145"/>
              <a:t> </a:t>
            </a:r>
            <a:r>
              <a:rPr dirty="0" cap="small"/>
              <a:t>sample</a:t>
            </a:r>
            <a:r>
              <a:rPr dirty="0" spc="140"/>
              <a:t> </a:t>
            </a:r>
            <a:r>
              <a:rPr dirty="0" cap="small" spc="5"/>
              <a:t>mean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703624" y="655751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7295" y="470273"/>
            <a:ext cx="506603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sufficiently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large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sample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spc="-45">
                <a:latin typeface="Tahoma"/>
                <a:cs typeface="Tahoma"/>
              </a:rPr>
              <a:t>independent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observations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collected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standard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deviation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σ</a:t>
            </a:r>
            <a:r>
              <a:rPr dirty="0" sz="1000" spc="-10">
                <a:latin typeface="Tahoma"/>
                <a:cs typeface="Tahoma"/>
              </a:rPr>
              <a:t>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20">
                <a:latin typeface="Tahoma"/>
                <a:cs typeface="Tahoma"/>
              </a:rPr>
              <a:t> distribution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1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well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approximated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by </a:t>
            </a:r>
            <a:r>
              <a:rPr dirty="0" sz="1000" spc="-50">
                <a:latin typeface="Tahoma"/>
                <a:cs typeface="Tahoma"/>
              </a:rPr>
              <a:t>a </a:t>
            </a:r>
            <a:r>
              <a:rPr dirty="0" sz="1000" spc="-30">
                <a:latin typeface="Tahoma"/>
                <a:cs typeface="Tahoma"/>
              </a:rPr>
              <a:t>normal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following </a:t>
            </a:r>
            <a:r>
              <a:rPr dirty="0" sz="1000" spc="-10">
                <a:latin typeface="Tahoma"/>
                <a:cs typeface="Tahoma"/>
              </a:rPr>
              <a:t>parameters: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260955" y="1111440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118345" y="1111440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486059" y="992194"/>
            <a:ext cx="97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450767" y="1185379"/>
            <a:ext cx="173355" cy="25400"/>
          </a:xfrm>
          <a:custGeom>
            <a:avLst/>
            <a:gdLst/>
            <a:ahLst/>
            <a:cxnLst/>
            <a:rect l="l" t="t" r="r" b="b"/>
            <a:pathLst>
              <a:path w="173354" h="25400">
                <a:moveTo>
                  <a:pt x="0" y="0"/>
                </a:moveTo>
                <a:lnTo>
                  <a:pt x="172834" y="0"/>
                </a:lnTo>
              </a:path>
              <a:path w="173354" h="25400">
                <a:moveTo>
                  <a:pt x="105435" y="25311"/>
                </a:moveTo>
                <a:lnTo>
                  <a:pt x="172834" y="2531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083120" y="1077789"/>
            <a:ext cx="15894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24230" algn="l"/>
              </a:tabLst>
            </a:pPr>
            <a:r>
              <a:rPr dirty="0" sz="1000" spc="-80" i="1">
                <a:latin typeface="Arial"/>
                <a:cs typeface="Arial"/>
              </a:rPr>
              <a:t>E</a:t>
            </a:r>
            <a:r>
              <a:rPr dirty="0" sz="1000" spc="-155" i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X</a:t>
            </a:r>
            <a:r>
              <a:rPr dirty="0" sz="1000" spc="-15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Lucida Sans Unicode"/>
                <a:cs typeface="Lucida Sans Unicode"/>
              </a:rPr>
              <a:t>µ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>
                <a:latin typeface="Tahoma"/>
                <a:cs typeface="Tahoma"/>
              </a:rPr>
              <a:t>SD(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110">
                <a:latin typeface="Tahoma"/>
                <a:cs typeface="Tahoma"/>
              </a:rPr>
              <a:t> </a:t>
            </a:r>
            <a:r>
              <a:rPr dirty="0" baseline="2777" sz="1500" spc="135">
                <a:latin typeface="Garamond"/>
                <a:cs typeface="Garamond"/>
              </a:rPr>
              <a:t>√</a:t>
            </a:r>
            <a:r>
              <a:rPr dirty="0" baseline="-38888" sz="1500" spc="135" i="1">
                <a:latin typeface="Arial"/>
                <a:cs typeface="Arial"/>
              </a:rPr>
              <a:t>n</a:t>
            </a:r>
            <a:endParaRPr baseline="-38888"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9157" y="1584456"/>
            <a:ext cx="4641850" cy="556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marR="17780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5748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underlying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individual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observations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need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normally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 spc="-25">
                <a:latin typeface="Tahoma"/>
                <a:cs typeface="Tahoma"/>
              </a:rPr>
              <a:t>distributed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CLT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apply,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but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distribution </a:t>
            </a:r>
            <a:r>
              <a:rPr dirty="0" sz="1000" spc="-30">
                <a:latin typeface="Tahoma"/>
                <a:cs typeface="Tahoma"/>
              </a:rPr>
              <a:t>should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5">
                <a:latin typeface="Tahoma"/>
                <a:cs typeface="Tahoma"/>
              </a:rPr>
              <a:t> strongly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skewed.</a:t>
            </a:r>
            <a:endParaRPr sz="1000">
              <a:latin typeface="Tahoma"/>
              <a:cs typeface="Tahoma"/>
            </a:endParaRPr>
          </a:p>
          <a:p>
            <a:pPr marL="157480" indent="-13208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157480" algn="l"/>
              </a:tabLst>
            </a:pPr>
            <a:r>
              <a:rPr dirty="0" sz="1000" spc="-20">
                <a:latin typeface="Tahoma"/>
                <a:cs typeface="Tahoma"/>
              </a:rPr>
              <a:t>One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rule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thumb: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size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should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least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30.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91857" y="2191771"/>
            <a:ext cx="4714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4780" algn="l"/>
              </a:tabLst>
            </a:pPr>
            <a:r>
              <a:rPr dirty="0" sz="1000" spc="-30">
                <a:latin typeface="Tahoma"/>
                <a:cs typeface="Tahoma"/>
              </a:rPr>
              <a:t>Larger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sizes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recommended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if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known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underlying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817393" y="2604998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66457" y="2267704"/>
            <a:ext cx="3430270" cy="48133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690"/>
              </a:spcBef>
            </a:pPr>
            <a:r>
              <a:rPr dirty="0" sz="1000" spc="-20">
                <a:latin typeface="Tahoma"/>
                <a:cs typeface="Tahoma"/>
              </a:rPr>
              <a:t>individual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observations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exhibits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skew.</a:t>
            </a:r>
            <a:endParaRPr sz="1000">
              <a:latin typeface="Tahoma"/>
              <a:cs typeface="Tahoma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170180" algn="l"/>
              </a:tabLst>
            </a:pPr>
            <a:r>
              <a:rPr dirty="0" sz="1000">
                <a:latin typeface="Tahoma"/>
                <a:cs typeface="Tahoma"/>
              </a:rPr>
              <a:t>By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Law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Large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Numbers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(LLN),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80" i="1">
                <a:latin typeface="Arial"/>
                <a:cs typeface="Arial"/>
              </a:rPr>
              <a:t>E</a:t>
            </a:r>
            <a:r>
              <a:rPr dirty="0" sz="1000" spc="-160" i="1">
                <a:latin typeface="Arial"/>
                <a:cs typeface="Arial"/>
              </a:rPr>
              <a:t> </a:t>
            </a:r>
            <a:r>
              <a:rPr dirty="0" sz="1000" spc="-10">
                <a:latin typeface="Tahoma"/>
                <a:cs typeface="Tahoma"/>
              </a:rPr>
              <a:t>(</a:t>
            </a:r>
            <a:r>
              <a:rPr dirty="0" sz="1000" spc="-1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Garamond"/>
                <a:cs typeface="Garamond"/>
              </a:rPr>
              <a:t>→</a:t>
            </a:r>
            <a:r>
              <a:rPr dirty="0" sz="1000" spc="5">
                <a:latin typeface="Garamond"/>
                <a:cs typeface="Garamond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Garamond"/>
                <a:cs typeface="Garamond"/>
              </a:rPr>
              <a:t>→</a:t>
            </a:r>
            <a:r>
              <a:rPr dirty="0" sz="1000" spc="5">
                <a:latin typeface="Garamond"/>
                <a:cs typeface="Garamond"/>
              </a:rPr>
              <a:t> </a:t>
            </a:r>
            <a:r>
              <a:rPr dirty="0" sz="1000" spc="95">
                <a:latin typeface="Garamond"/>
                <a:cs typeface="Garamond"/>
              </a:rPr>
              <a:t>∞</a:t>
            </a:r>
            <a:r>
              <a:rPr dirty="0" sz="1000" spc="9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204"/>
              <a:t>A</a:t>
            </a:r>
            <a:r>
              <a:rPr dirty="0" spc="105"/>
              <a:t> </a:t>
            </a:r>
            <a:r>
              <a:rPr dirty="0" cap="small" spc="60"/>
              <a:t>note</a:t>
            </a:r>
            <a:r>
              <a:rPr dirty="0" spc="105"/>
              <a:t> </a:t>
            </a:r>
            <a:r>
              <a:rPr dirty="0" cap="small" spc="70"/>
              <a:t>about</a:t>
            </a:r>
            <a:r>
              <a:rPr dirty="0" spc="105"/>
              <a:t> </a:t>
            </a:r>
            <a:r>
              <a:rPr dirty="0" cap="small" spc="50"/>
              <a:t>handling</a:t>
            </a:r>
            <a:r>
              <a:rPr dirty="0" spc="105"/>
              <a:t> </a:t>
            </a:r>
            <a:r>
              <a:rPr dirty="0" cap="small"/>
              <a:t>missingness</a:t>
            </a:r>
            <a:r>
              <a:rPr dirty="0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95"/>
              <a:t> </a:t>
            </a:r>
            <a:r>
              <a:rPr dirty="0" spc="-28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5" y="638294"/>
            <a:ext cx="5017770" cy="643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latin typeface="Tahoma"/>
                <a:cs typeface="Tahoma"/>
              </a:rPr>
              <a:t>Earlier,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-20">
                <a:latin typeface="Tahoma"/>
                <a:cs typeface="Tahoma"/>
              </a:rPr>
              <a:t> our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analysis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only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individuals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Century"/>
                <a:cs typeface="Century"/>
              </a:rPr>
              <a:t>weight</a:t>
            </a:r>
            <a:r>
              <a:rPr dirty="0" sz="1000" spc="5">
                <a:latin typeface="Century"/>
                <a:cs typeface="Century"/>
              </a:rPr>
              <a:t> </a:t>
            </a:r>
            <a:r>
              <a:rPr dirty="0" sz="1000" spc="-10">
                <a:latin typeface="Tahoma"/>
                <a:cs typeface="Tahoma"/>
              </a:rPr>
              <a:t>variable.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09880" marR="30480" indent="-12763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Garamond"/>
              <a:buChar char="•"/>
              <a:tabLst>
                <a:tab pos="314960" algn="l"/>
              </a:tabLst>
            </a:pP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45">
                <a:latin typeface="Tahoma"/>
                <a:cs typeface="Tahoma"/>
              </a:rPr>
              <a:t> example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doing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complete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case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analysis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(CCA)</a:t>
            </a:r>
            <a:r>
              <a:rPr dirty="0" sz="1000" spc="-20">
                <a:latin typeface="Tahoma"/>
                <a:cs typeface="Tahoma"/>
              </a:rPr>
              <a:t>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35">
                <a:latin typeface="Tahoma"/>
                <a:cs typeface="Tahoma"/>
              </a:rPr>
              <a:t> analysis </a:t>
            </a:r>
            <a:r>
              <a:rPr dirty="0" sz="1000" spc="-30">
                <a:latin typeface="Tahoma"/>
                <a:cs typeface="Tahoma"/>
              </a:rPr>
              <a:t>restricted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to 	individuals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complete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information.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1857" y="1331650"/>
            <a:ext cx="4759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4780" algn="l"/>
              </a:tabLst>
            </a:pPr>
            <a:r>
              <a:rPr dirty="0" sz="1000">
                <a:latin typeface="Tahoma"/>
                <a:cs typeface="Tahoma"/>
              </a:rPr>
              <a:t>Our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conclusions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were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 </a:t>
            </a:r>
            <a:r>
              <a:rPr dirty="0" sz="1000" spc="-45">
                <a:latin typeface="Tahoma"/>
                <a:cs typeface="Tahoma"/>
              </a:rPr>
              <a:t>12,579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cases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out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50">
                <a:latin typeface="Tahoma"/>
                <a:cs typeface="Tahoma"/>
              </a:rPr>
              <a:t>13,583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survey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1895" y="1407562"/>
            <a:ext cx="5115560" cy="109855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695"/>
              </a:spcBef>
            </a:pPr>
            <a:r>
              <a:rPr dirty="0" sz="1000" spc="-20">
                <a:latin typeface="Tahoma"/>
                <a:cs typeface="Tahoma"/>
              </a:rPr>
              <a:t>participants.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rate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missingness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 </a:t>
            </a:r>
            <a:r>
              <a:rPr dirty="0" sz="1000">
                <a:latin typeface="Century"/>
                <a:cs typeface="Century"/>
              </a:rPr>
              <a:t>weight</a:t>
            </a:r>
            <a:r>
              <a:rPr dirty="0" sz="1000" spc="15">
                <a:latin typeface="Century"/>
                <a:cs typeface="Century"/>
              </a:rPr>
              <a:t>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-10">
                <a:latin typeface="Tahoma"/>
                <a:cs typeface="Tahoma"/>
              </a:rPr>
              <a:t> 7.39%.</a:t>
            </a:r>
            <a:endParaRPr sz="1000">
              <a:latin typeface="Tahoma"/>
              <a:cs typeface="Tahoma"/>
            </a:endParaRPr>
          </a:p>
          <a:p>
            <a:pPr marL="307975" indent="-12573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07975" algn="l"/>
              </a:tabLst>
            </a:pPr>
            <a:r>
              <a:rPr dirty="0" sz="1000">
                <a:latin typeface="Tahoma"/>
                <a:cs typeface="Tahoma"/>
              </a:rPr>
              <a:t>Why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might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important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transparent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about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how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handled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missing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8100" marR="30480">
              <a:lnSpc>
                <a:spcPct val="100000"/>
              </a:lnSpc>
            </a:pPr>
            <a:r>
              <a:rPr dirty="0" sz="1000" spc="-30" b="1">
                <a:latin typeface="Gill Sans MT"/>
                <a:cs typeface="Gill Sans MT"/>
              </a:rPr>
              <a:t>Imputation</a:t>
            </a:r>
            <a:r>
              <a:rPr dirty="0" sz="1000" spc="-20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common</a:t>
            </a:r>
            <a:r>
              <a:rPr dirty="0" sz="1000" spc="-40">
                <a:latin typeface="Tahoma"/>
                <a:cs typeface="Tahoma"/>
              </a:rPr>
              <a:t> approach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dealing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missingness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involves </a:t>
            </a:r>
            <a:r>
              <a:rPr dirty="0" sz="1000" spc="-30">
                <a:latin typeface="Tahoma"/>
                <a:cs typeface="Tahoma"/>
              </a:rPr>
              <a:t>using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information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other </a:t>
            </a:r>
            <a:r>
              <a:rPr dirty="0" sz="1000" spc="-40">
                <a:latin typeface="Tahoma"/>
                <a:cs typeface="Tahoma"/>
              </a:rPr>
              <a:t>variables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fill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missing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plausible ones.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details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beyond</a:t>
            </a:r>
            <a:r>
              <a:rPr dirty="0" sz="1000" spc="-25">
                <a:latin typeface="Tahoma"/>
                <a:cs typeface="Tahoma"/>
              </a:rPr>
              <a:t> the </a:t>
            </a:r>
            <a:r>
              <a:rPr dirty="0" sz="1000" spc="-30">
                <a:latin typeface="Tahoma"/>
                <a:cs typeface="Tahoma"/>
              </a:rPr>
              <a:t>level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course.</a:t>
            </a:r>
            <a:r>
              <a:rPr dirty="0" baseline="27777" sz="1050" spc="-15">
                <a:latin typeface="Tahoma"/>
                <a:cs typeface="Tahoma"/>
              </a:rPr>
              <a:t>3</a:t>
            </a:r>
            <a:endParaRPr baseline="27777" sz="105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85899" y="2936310"/>
            <a:ext cx="45643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Tahoma"/>
                <a:cs typeface="Tahoma"/>
              </a:rPr>
              <a:t>3</a:t>
            </a:r>
            <a:r>
              <a:rPr dirty="0" sz="900">
                <a:latin typeface="Tahoma"/>
                <a:cs typeface="Tahoma"/>
              </a:rPr>
              <a:t>Check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out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0000FF"/>
                </a:solidFill>
                <a:latin typeface="Tahoma"/>
                <a:cs typeface="Tahoma"/>
              </a:rPr>
              <a:t>this</a:t>
            </a:r>
            <a:r>
              <a:rPr dirty="0" sz="9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0000FF"/>
                </a:solidFill>
                <a:latin typeface="Tahoma"/>
                <a:cs typeface="Tahoma"/>
              </a:rPr>
              <a:t>article</a:t>
            </a:r>
            <a:r>
              <a:rPr dirty="0" sz="9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0000FF"/>
                </a:solidFill>
                <a:latin typeface="Tahoma"/>
                <a:cs typeface="Tahoma"/>
              </a:rPr>
              <a:t>from</a:t>
            </a:r>
            <a:r>
              <a:rPr dirty="0" sz="9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900">
                <a:solidFill>
                  <a:srgbClr val="0000FF"/>
                </a:solidFill>
                <a:latin typeface="Tahoma"/>
                <a:cs typeface="Tahoma"/>
              </a:rPr>
              <a:t>the</a:t>
            </a:r>
            <a:r>
              <a:rPr dirty="0" sz="9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900" spc="80">
                <a:solidFill>
                  <a:srgbClr val="0000FF"/>
                </a:solidFill>
                <a:latin typeface="Tahoma"/>
                <a:cs typeface="Tahoma"/>
              </a:rPr>
              <a:t>BMJ</a:t>
            </a:r>
            <a:r>
              <a:rPr dirty="0" sz="9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if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you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are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interested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learning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more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about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topic.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2124506" y="1092515"/>
            <a:ext cx="151066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Confidence</a:t>
            </a:r>
            <a:r>
              <a:rPr dirty="0" sz="1400" spc="6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intervals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C</a:t>
            </a:r>
            <a:r>
              <a:rPr dirty="0" cap="small" spc="60"/>
              <a:t>on</a:t>
            </a:r>
            <a:r>
              <a:rPr dirty="0" spc="60"/>
              <a:t>f</a:t>
            </a:r>
            <a:r>
              <a:rPr dirty="0" cap="small" spc="60"/>
              <a:t>idence</a:t>
            </a:r>
            <a:r>
              <a:rPr dirty="0" spc="114"/>
              <a:t> </a:t>
            </a:r>
            <a:r>
              <a:rPr dirty="0" cap="small" spc="-10"/>
              <a:t>intervals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193582" y="1603857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768345" y="1603857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153321" y="1603857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171403" y="2088094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9651" rIns="0" bIns="0" rtlCol="0" vert="horz">
            <a:spAutoFit/>
          </a:bodyPr>
          <a:lstStyle/>
          <a:p>
            <a:pPr marL="927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pc="60"/>
              <a:t>A</a:t>
            </a:r>
            <a:r>
              <a:rPr dirty="0" spc="-30"/>
              <a:t> </a:t>
            </a:r>
            <a:r>
              <a:rPr dirty="0" spc="-20" b="1">
                <a:latin typeface="Gill Sans MT"/>
                <a:cs typeface="Gill Sans MT"/>
              </a:rPr>
              <a:t>confidence</a:t>
            </a:r>
            <a:r>
              <a:rPr dirty="0" spc="35" b="1">
                <a:latin typeface="Gill Sans MT"/>
                <a:cs typeface="Gill Sans MT"/>
              </a:rPr>
              <a:t> </a:t>
            </a:r>
            <a:r>
              <a:rPr dirty="0" spc="-20" b="1">
                <a:latin typeface="Gill Sans MT"/>
                <a:cs typeface="Gill Sans MT"/>
              </a:rPr>
              <a:t>interval</a:t>
            </a:r>
            <a:r>
              <a:rPr dirty="0" spc="5" b="1">
                <a:latin typeface="Gill Sans MT"/>
                <a:cs typeface="Gill Sans MT"/>
              </a:rPr>
              <a:t> </a:t>
            </a:r>
            <a:r>
              <a:rPr dirty="0" spc="-40"/>
              <a:t>provides</a:t>
            </a:r>
            <a:r>
              <a:rPr dirty="0" spc="-30"/>
              <a:t> </a:t>
            </a:r>
            <a:r>
              <a:rPr dirty="0" spc="-10"/>
              <a:t>an</a:t>
            </a:r>
            <a:r>
              <a:rPr dirty="0" spc="-25"/>
              <a:t> </a:t>
            </a:r>
            <a:r>
              <a:rPr dirty="0" spc="-35"/>
              <a:t>estimate</a:t>
            </a:r>
            <a:r>
              <a:rPr dirty="0" spc="-30"/>
              <a:t> </a:t>
            </a:r>
            <a:r>
              <a:rPr dirty="0" spc="-10"/>
              <a:t>for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population </a:t>
            </a:r>
            <a:r>
              <a:rPr dirty="0" spc="-45"/>
              <a:t>parameter</a:t>
            </a:r>
            <a:r>
              <a:rPr dirty="0" spc="-25"/>
              <a:t> along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35"/>
              <a:t>margin</a:t>
            </a:r>
            <a:r>
              <a:rPr dirty="0" spc="-30"/>
              <a:t> </a:t>
            </a:r>
            <a:r>
              <a:rPr dirty="0" spc="-25"/>
              <a:t>of </a:t>
            </a:r>
            <a:r>
              <a:rPr dirty="0" spc="-35"/>
              <a:t>error </a:t>
            </a:r>
            <a:r>
              <a:rPr dirty="0"/>
              <a:t>that</a:t>
            </a:r>
            <a:r>
              <a:rPr dirty="0" spc="-25"/>
              <a:t> </a:t>
            </a:r>
            <a:r>
              <a:rPr dirty="0" spc="-40"/>
              <a:t>gives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plausible</a:t>
            </a:r>
            <a:r>
              <a:rPr dirty="0" spc="-25"/>
              <a:t> </a:t>
            </a:r>
            <a:r>
              <a:rPr dirty="0" spc="-55"/>
              <a:t>range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40"/>
              <a:t>values</a:t>
            </a:r>
            <a:r>
              <a:rPr dirty="0" spc="-30"/>
              <a:t> </a:t>
            </a:r>
            <a:r>
              <a:rPr dirty="0" spc="-10"/>
              <a:t>for</a:t>
            </a:r>
            <a:r>
              <a:rPr dirty="0" spc="-25"/>
              <a:t> </a:t>
            </a:r>
            <a:r>
              <a:rPr dirty="0" spc="-20"/>
              <a:t>the</a:t>
            </a:r>
            <a:r>
              <a:rPr dirty="0" spc="-30"/>
              <a:t> </a:t>
            </a:r>
            <a:r>
              <a:rPr dirty="0" spc="-25"/>
              <a:t>population</a:t>
            </a:r>
            <a:r>
              <a:rPr dirty="0" spc="-30"/>
              <a:t> </a:t>
            </a:r>
            <a:r>
              <a:rPr dirty="0" spc="-10"/>
              <a:t>parameter.</a:t>
            </a:r>
          </a:p>
          <a:p>
            <a:pPr marL="88900">
              <a:lnSpc>
                <a:spcPct val="100000"/>
              </a:lnSpc>
              <a:spcBef>
                <a:spcPts val="670"/>
              </a:spcBef>
            </a:pPr>
            <a:r>
              <a:rPr dirty="0" spc="60"/>
              <a:t>A</a:t>
            </a:r>
            <a:r>
              <a:rPr dirty="0" spc="-15"/>
              <a:t> </a:t>
            </a:r>
            <a:r>
              <a:rPr dirty="0" spc="-40"/>
              <a:t>confidence</a:t>
            </a:r>
            <a:r>
              <a:rPr dirty="0" spc="-15"/>
              <a:t> </a:t>
            </a:r>
            <a:r>
              <a:rPr dirty="0" spc="-20"/>
              <a:t>interval</a:t>
            </a:r>
            <a:r>
              <a:rPr dirty="0" spc="-15"/>
              <a:t> </a:t>
            </a:r>
            <a:r>
              <a:rPr dirty="0" spc="-10"/>
              <a:t>for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25"/>
              <a:t>population</a:t>
            </a:r>
            <a:r>
              <a:rPr dirty="0" spc="-15"/>
              <a:t> </a:t>
            </a:r>
            <a:r>
              <a:rPr dirty="0" spc="-55"/>
              <a:t>mean</a:t>
            </a:r>
            <a:r>
              <a:rPr dirty="0" spc="-10"/>
              <a:t> </a:t>
            </a:r>
            <a:r>
              <a:rPr dirty="0">
                <a:latin typeface="Lucida Sans Unicode"/>
                <a:cs typeface="Lucida Sans Unicode"/>
              </a:rPr>
              <a:t>µ</a:t>
            </a:r>
            <a:r>
              <a:rPr dirty="0" spc="-15">
                <a:latin typeface="Lucida Sans Unicode"/>
                <a:cs typeface="Lucida Sans Unicode"/>
              </a:rPr>
              <a:t> </a:t>
            </a:r>
            <a:r>
              <a:rPr dirty="0" spc="-45"/>
              <a:t>has</a:t>
            </a:r>
            <a:r>
              <a:rPr dirty="0" spc="-15"/>
              <a:t> </a:t>
            </a:r>
            <a:r>
              <a:rPr dirty="0" spc="-10"/>
              <a:t>the</a:t>
            </a:r>
            <a:r>
              <a:rPr dirty="0" spc="-15"/>
              <a:t> </a:t>
            </a:r>
            <a:r>
              <a:rPr dirty="0" spc="-50"/>
              <a:t>general</a:t>
            </a:r>
            <a:r>
              <a:rPr dirty="0" spc="-10"/>
              <a:t> </a:t>
            </a:r>
            <a:r>
              <a:rPr dirty="0" spc="-20"/>
              <a:t>form</a:t>
            </a:r>
          </a:p>
          <a:p>
            <a:pPr algn="ctr" marL="30480">
              <a:lnSpc>
                <a:spcPct val="100000"/>
              </a:lnSpc>
              <a:spcBef>
                <a:spcPts val="990"/>
              </a:spcBef>
            </a:pPr>
            <a:r>
              <a:rPr dirty="0" i="1">
                <a:latin typeface="Arial"/>
                <a:cs typeface="Arial"/>
              </a:rPr>
              <a:t>x </a:t>
            </a:r>
            <a:r>
              <a:rPr dirty="0" spc="105">
                <a:latin typeface="Garamond"/>
                <a:cs typeface="Garamond"/>
              </a:rPr>
              <a:t>±</a:t>
            </a:r>
            <a:r>
              <a:rPr dirty="0" spc="-40">
                <a:latin typeface="Garamond"/>
                <a:cs typeface="Garamond"/>
              </a:rPr>
              <a:t> </a:t>
            </a:r>
            <a:r>
              <a:rPr dirty="0" i="1">
                <a:latin typeface="Arial"/>
                <a:cs typeface="Arial"/>
              </a:rPr>
              <a:t>m</a:t>
            </a:r>
            <a:r>
              <a:rPr dirty="0" spc="-5" i="1">
                <a:latin typeface="Arial"/>
                <a:cs typeface="Arial"/>
              </a:rPr>
              <a:t> </a:t>
            </a:r>
            <a:r>
              <a:rPr dirty="0">
                <a:latin typeface="Garamond"/>
                <a:cs typeface="Garamond"/>
              </a:rPr>
              <a:t>→</a:t>
            </a:r>
            <a:r>
              <a:rPr dirty="0" spc="10">
                <a:latin typeface="Garamond"/>
                <a:cs typeface="Garamond"/>
              </a:rPr>
              <a:t> </a:t>
            </a:r>
            <a:r>
              <a:rPr dirty="0"/>
              <a:t>(</a:t>
            </a:r>
            <a:r>
              <a:rPr dirty="0" i="1">
                <a:latin typeface="Arial"/>
                <a:cs typeface="Arial"/>
              </a:rPr>
              <a:t>x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 spc="105">
                <a:latin typeface="Garamond"/>
                <a:cs typeface="Garamond"/>
              </a:rPr>
              <a:t>−</a:t>
            </a:r>
            <a:r>
              <a:rPr dirty="0" spc="-40">
                <a:latin typeface="Garamond"/>
                <a:cs typeface="Garamond"/>
              </a:rPr>
              <a:t> </a:t>
            </a:r>
            <a:r>
              <a:rPr dirty="0" spc="-45" i="1">
                <a:latin typeface="Arial"/>
                <a:cs typeface="Arial"/>
              </a:rPr>
              <a:t>m</a:t>
            </a:r>
            <a:r>
              <a:rPr dirty="0" spc="-45">
                <a:latin typeface="Lucida Sans Unicode"/>
                <a:cs typeface="Lucida Sans Unicode"/>
              </a:rPr>
              <a:t>,</a:t>
            </a:r>
            <a:r>
              <a:rPr dirty="0" spc="-155">
                <a:latin typeface="Lucida Sans Unicode"/>
                <a:cs typeface="Lucida Sans Unicode"/>
              </a:rPr>
              <a:t> </a:t>
            </a:r>
            <a:r>
              <a:rPr dirty="0" i="1">
                <a:latin typeface="Arial"/>
                <a:cs typeface="Arial"/>
              </a:rPr>
              <a:t>x</a:t>
            </a:r>
            <a:r>
              <a:rPr dirty="0" spc="25" i="1">
                <a:latin typeface="Arial"/>
                <a:cs typeface="Arial"/>
              </a:rPr>
              <a:t> </a:t>
            </a:r>
            <a:r>
              <a:rPr dirty="0"/>
              <a:t>+</a:t>
            </a:r>
            <a:r>
              <a:rPr dirty="0" spc="-95"/>
              <a:t> </a:t>
            </a:r>
            <a:r>
              <a:rPr dirty="0" spc="-25" i="1">
                <a:latin typeface="Arial"/>
                <a:cs typeface="Arial"/>
              </a:rPr>
              <a:t>m</a:t>
            </a:r>
            <a:r>
              <a:rPr dirty="0" spc="-25"/>
              <a:t>)</a:t>
            </a:r>
            <a:r>
              <a:rPr dirty="0" spc="-25">
                <a:latin typeface="Lucida Sans Unicode"/>
                <a:cs typeface="Lucida Sans Unicode"/>
              </a:rPr>
              <a:t>,</a:t>
            </a:r>
          </a:p>
          <a:p>
            <a:pPr marL="88900">
              <a:lnSpc>
                <a:spcPct val="100000"/>
              </a:lnSpc>
              <a:spcBef>
                <a:spcPts val="990"/>
              </a:spcBef>
            </a:pPr>
            <a:r>
              <a:rPr dirty="0" spc="-60"/>
              <a:t>where</a:t>
            </a:r>
            <a:r>
              <a:rPr dirty="0" spc="-20"/>
              <a:t> </a:t>
            </a:r>
            <a:r>
              <a:rPr dirty="0" i="1">
                <a:latin typeface="Arial"/>
                <a:cs typeface="Arial"/>
              </a:rPr>
              <a:t>m</a:t>
            </a:r>
            <a:r>
              <a:rPr dirty="0" spc="10" i="1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 spc="-10"/>
              <a:t>the</a:t>
            </a:r>
            <a:r>
              <a:rPr dirty="0" spc="-25"/>
              <a:t> </a:t>
            </a:r>
            <a:r>
              <a:rPr dirty="0" spc="-35"/>
              <a:t>margin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error.</a:t>
            </a:r>
          </a:p>
          <a:p>
            <a:pPr marL="88900">
              <a:lnSpc>
                <a:spcPct val="100000"/>
              </a:lnSpc>
              <a:spcBef>
                <a:spcPts val="675"/>
              </a:spcBef>
            </a:pPr>
            <a:r>
              <a:rPr dirty="0"/>
              <a:t>To</a:t>
            </a:r>
            <a:r>
              <a:rPr dirty="0" spc="-80"/>
              <a:t> </a:t>
            </a:r>
            <a:r>
              <a:rPr dirty="0" spc="-25"/>
              <a:t>calculate</a:t>
            </a:r>
            <a:r>
              <a:rPr dirty="0" spc="-40"/>
              <a:t> </a:t>
            </a:r>
            <a:r>
              <a:rPr dirty="0" i="1">
                <a:latin typeface="Arial"/>
                <a:cs typeface="Arial"/>
              </a:rPr>
              <a:t>m</a:t>
            </a:r>
            <a:r>
              <a:rPr dirty="0"/>
              <a:t>,</a:t>
            </a:r>
            <a:r>
              <a:rPr dirty="0" spc="-30"/>
              <a:t> </a:t>
            </a:r>
            <a:r>
              <a:rPr dirty="0" spc="-80"/>
              <a:t>we</a:t>
            </a:r>
            <a:r>
              <a:rPr dirty="0"/>
              <a:t> </a:t>
            </a:r>
            <a:r>
              <a:rPr dirty="0" spc="-55"/>
              <a:t>use</a:t>
            </a:r>
            <a:r>
              <a:rPr dirty="0" spc="-20"/>
              <a:t> what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 spc="-50"/>
              <a:t>known</a:t>
            </a:r>
            <a:r>
              <a:rPr dirty="0" spc="-25"/>
              <a:t> </a:t>
            </a:r>
            <a:r>
              <a:rPr dirty="0" spc="-20"/>
              <a:t>about</a:t>
            </a:r>
            <a:r>
              <a:rPr dirty="0" spc="-35"/>
              <a:t> </a:t>
            </a:r>
            <a:r>
              <a:rPr dirty="0" spc="-20"/>
              <a:t>the</a:t>
            </a:r>
            <a:r>
              <a:rPr dirty="0" spc="-30"/>
              <a:t> </a:t>
            </a:r>
            <a:r>
              <a:rPr dirty="0" spc="-35" i="1">
                <a:latin typeface="Arial"/>
                <a:cs typeface="Arial"/>
              </a:rPr>
              <a:t>sampling</a:t>
            </a:r>
            <a:r>
              <a:rPr dirty="0" spc="5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variability</a:t>
            </a:r>
            <a:r>
              <a:rPr dirty="0" spc="5" i="1">
                <a:latin typeface="Arial"/>
                <a:cs typeface="Arial"/>
              </a:rPr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i="1">
                <a:latin typeface="Arial"/>
                <a:cs typeface="Arial"/>
              </a:rPr>
              <a:t>X</a:t>
            </a:r>
            <a:r>
              <a:rPr dirty="0" spc="-165" i="1">
                <a:latin typeface="Arial"/>
                <a:cs typeface="Arial"/>
              </a:rPr>
              <a:t> </a:t>
            </a:r>
            <a:r>
              <a:rPr dirty="0" spc="-50"/>
              <a:t>.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</a:t>
            </a:r>
            <a:r>
              <a:rPr dirty="0" cap="small"/>
              <a:t>sing</a:t>
            </a:r>
            <a:r>
              <a:rPr dirty="0" spc="125"/>
              <a:t> </a:t>
            </a:r>
            <a:r>
              <a:rPr dirty="0" i="1">
                <a:latin typeface="Calibri"/>
                <a:cs typeface="Calibri"/>
              </a:rPr>
              <a:t>s</a:t>
            </a:r>
            <a:r>
              <a:rPr dirty="0" spc="375" i="1">
                <a:latin typeface="Calibri"/>
                <a:cs typeface="Calibri"/>
              </a:rPr>
              <a:t> </a:t>
            </a:r>
            <a:r>
              <a:rPr dirty="0" cap="small"/>
              <a:t>as</a:t>
            </a:r>
            <a:r>
              <a:rPr dirty="0" spc="125"/>
              <a:t> </a:t>
            </a:r>
            <a:r>
              <a:rPr dirty="0" cap="small" spc="90"/>
              <a:t>an</a:t>
            </a:r>
            <a:r>
              <a:rPr dirty="0" spc="125"/>
              <a:t> </a:t>
            </a:r>
            <a:r>
              <a:rPr dirty="0" cap="small" spc="70"/>
              <a:t>appro</a:t>
            </a:r>
            <a:r>
              <a:rPr dirty="0" spc="70"/>
              <a:t>x</a:t>
            </a:r>
            <a:r>
              <a:rPr dirty="0" cap="small" spc="70"/>
              <a:t>imation</a:t>
            </a:r>
            <a:r>
              <a:rPr dirty="0" spc="130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25"/>
              <a:t> </a:t>
            </a:r>
            <a:r>
              <a:rPr dirty="0" spc="-385">
                <a:latin typeface="Arial"/>
                <a:cs typeface="Arial"/>
              </a:rPr>
              <a:t>σ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22892" y="511657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276735" y="511657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42999" y="478020"/>
            <a:ext cx="508063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standard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spc="-80" b="1">
                <a:latin typeface="Gill Sans MT"/>
                <a:cs typeface="Gill Sans MT"/>
              </a:rPr>
              <a:t>error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mean,</a:t>
            </a:r>
            <a:r>
              <a:rPr dirty="0" sz="1000" spc="-10">
                <a:latin typeface="Tahoma"/>
                <a:cs typeface="Tahoma"/>
              </a:rPr>
              <a:t> SE(</a:t>
            </a:r>
            <a:r>
              <a:rPr dirty="0" sz="1000" spc="-1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measures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sample-</a:t>
            </a:r>
            <a:r>
              <a:rPr dirty="0" sz="1000" spc="-50">
                <a:latin typeface="Tahoma"/>
                <a:cs typeface="Tahoma"/>
              </a:rPr>
              <a:t>to-</a:t>
            </a:r>
            <a:r>
              <a:rPr dirty="0" sz="1000" spc="-45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variability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; 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extent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which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means</a:t>
            </a:r>
            <a:r>
              <a:rPr dirty="0" sz="1000" spc="-20">
                <a:latin typeface="Tahoma"/>
                <a:cs typeface="Tahoma"/>
              </a:rPr>
              <a:t> oscillate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around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population </a:t>
            </a:r>
            <a:r>
              <a:rPr dirty="0" sz="1000" spc="-10">
                <a:latin typeface="Tahoma"/>
                <a:cs typeface="Tahoma"/>
              </a:rPr>
              <a:t>mean.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60482" y="883533"/>
            <a:ext cx="97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5"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725178" y="1076718"/>
            <a:ext cx="173355" cy="25400"/>
          </a:xfrm>
          <a:custGeom>
            <a:avLst/>
            <a:gdLst/>
            <a:ahLst/>
            <a:cxnLst/>
            <a:rect l="l" t="t" r="r" b="b"/>
            <a:pathLst>
              <a:path w="173355" h="25400">
                <a:moveTo>
                  <a:pt x="0" y="0"/>
                </a:moveTo>
                <a:lnTo>
                  <a:pt x="172834" y="0"/>
                </a:lnTo>
              </a:path>
              <a:path w="173355" h="25400">
                <a:moveTo>
                  <a:pt x="105435" y="25298"/>
                </a:moveTo>
                <a:lnTo>
                  <a:pt x="172834" y="2529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93429" y="1865299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509543" y="1746066"/>
            <a:ext cx="74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 i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465095" y="1939251"/>
            <a:ext cx="173355" cy="25400"/>
          </a:xfrm>
          <a:custGeom>
            <a:avLst/>
            <a:gdLst/>
            <a:ahLst/>
            <a:cxnLst/>
            <a:rect l="l" t="t" r="r" b="b"/>
            <a:pathLst>
              <a:path w="173355" h="25400">
                <a:moveTo>
                  <a:pt x="0" y="0"/>
                </a:moveTo>
                <a:lnTo>
                  <a:pt x="172834" y="0"/>
                </a:lnTo>
              </a:path>
              <a:path w="173355" h="25400">
                <a:moveTo>
                  <a:pt x="105435" y="25298"/>
                </a:moveTo>
                <a:lnTo>
                  <a:pt x="172834" y="25298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17602" y="969129"/>
            <a:ext cx="3983990" cy="1420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770" indent="-13208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318770" algn="l"/>
              </a:tabLst>
            </a:pPr>
            <a:r>
              <a:rPr dirty="0" sz="1000" spc="-10">
                <a:latin typeface="Tahoma"/>
                <a:cs typeface="Tahoma"/>
              </a:rPr>
              <a:t>From</a:t>
            </a:r>
            <a:r>
              <a:rPr dirty="0" sz="1000" spc="-55">
                <a:latin typeface="Tahoma"/>
                <a:cs typeface="Tahoma"/>
              </a:rPr>
              <a:t> theory,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standard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error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equals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baseline="2777" sz="1500" spc="172">
                <a:latin typeface="Garamond"/>
                <a:cs typeface="Garamond"/>
              </a:rPr>
              <a:t>√</a:t>
            </a:r>
            <a:r>
              <a:rPr dirty="0" baseline="-38888" sz="1500" spc="172" i="1">
                <a:latin typeface="Arial"/>
                <a:cs typeface="Arial"/>
              </a:rPr>
              <a:t>n</a:t>
            </a:r>
            <a:r>
              <a:rPr dirty="0" baseline="-38888" sz="1500" spc="-217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18770" indent="-132080">
              <a:lnSpc>
                <a:spcPct val="100000"/>
              </a:lnSpc>
              <a:spcBef>
                <a:spcPts val="1115"/>
              </a:spcBef>
              <a:buClr>
                <a:srgbClr val="3232B2"/>
              </a:buClr>
              <a:buFont typeface="Garamond"/>
              <a:buChar char="•"/>
              <a:tabLst>
                <a:tab pos="318770" algn="l"/>
              </a:tabLst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practice,</a:t>
            </a:r>
            <a:r>
              <a:rPr dirty="0" sz="1000" spc="-55">
                <a:latin typeface="Tahoma"/>
                <a:cs typeface="Tahoma"/>
              </a:rPr>
              <a:t> however,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σ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typically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unknown.</a:t>
            </a:r>
            <a:endParaRPr sz="1000">
              <a:latin typeface="Tahoma"/>
              <a:cs typeface="Tahoma"/>
            </a:endParaRPr>
          </a:p>
          <a:p>
            <a:pPr marL="314325" indent="-127635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143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sample</a:t>
            </a:r>
            <a:r>
              <a:rPr dirty="0" sz="1000" spc="-35">
                <a:latin typeface="Tahoma"/>
                <a:cs typeface="Tahoma"/>
              </a:rPr>
              <a:t> standard </a:t>
            </a:r>
            <a:r>
              <a:rPr dirty="0" sz="1000" spc="-25">
                <a:latin typeface="Tahoma"/>
                <a:cs typeface="Tahoma"/>
              </a:rPr>
              <a:t>deviation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s</a:t>
            </a:r>
            <a:r>
              <a:rPr dirty="0" sz="1000" spc="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reasonably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good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estimate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σ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dirty="0" sz="1000" spc="-10">
                <a:latin typeface="Tahoma"/>
                <a:cs typeface="Tahoma"/>
              </a:rPr>
              <a:t>Thus,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SE(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approximately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equal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95">
                <a:latin typeface="Tahoma"/>
                <a:cs typeface="Tahoma"/>
              </a:rPr>
              <a:t> </a:t>
            </a:r>
            <a:r>
              <a:rPr dirty="0" baseline="2777" sz="1500" spc="172">
                <a:latin typeface="Garamond"/>
                <a:cs typeface="Garamond"/>
              </a:rPr>
              <a:t>√</a:t>
            </a:r>
            <a:r>
              <a:rPr dirty="0" baseline="-38888" sz="1500" spc="172" i="1">
                <a:latin typeface="Arial"/>
                <a:cs typeface="Arial"/>
              </a:rPr>
              <a:t>n</a:t>
            </a:r>
            <a:r>
              <a:rPr dirty="0" baseline="-38888" sz="1500" spc="-217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000">
              <a:latin typeface="Tahoma"/>
              <a:cs typeface="Tahoma"/>
            </a:endParaRPr>
          </a:p>
          <a:p>
            <a:pPr marL="3187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18770" algn="l"/>
              </a:tabLst>
            </a:pPr>
            <a:r>
              <a:rPr dirty="0" sz="1000" spc="-10">
                <a:latin typeface="Tahoma"/>
                <a:cs typeface="Tahoma"/>
              </a:rPr>
              <a:t>Using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s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estimate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σ </a:t>
            </a:r>
            <a:r>
              <a:rPr dirty="0" sz="1000" spc="-30">
                <a:latin typeface="Tahoma"/>
                <a:cs typeface="Tahoma"/>
              </a:rPr>
              <a:t>introduces </a:t>
            </a:r>
            <a:r>
              <a:rPr dirty="0" sz="1000" spc="-35">
                <a:latin typeface="Tahoma"/>
                <a:cs typeface="Tahoma"/>
              </a:rPr>
              <a:t>another </a:t>
            </a:r>
            <a:r>
              <a:rPr dirty="0" sz="1000" spc="-50">
                <a:latin typeface="Tahoma"/>
                <a:cs typeface="Tahoma"/>
              </a:rPr>
              <a:t>source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variability.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767328" y="2473186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91857" y="2439545"/>
            <a:ext cx="492379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4780" algn="l"/>
              </a:tabLst>
            </a:pPr>
            <a:r>
              <a:rPr dirty="0" sz="1000" spc="-20">
                <a:latin typeface="Tahoma"/>
                <a:cs typeface="Tahoma"/>
              </a:rPr>
              <a:t>Can </a:t>
            </a:r>
            <a:r>
              <a:rPr dirty="0" sz="1000" spc="-40">
                <a:latin typeface="Tahoma"/>
                <a:cs typeface="Tahoma"/>
              </a:rPr>
              <a:t>adjust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this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modeling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sampling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distribution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2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with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75" i="1">
                <a:latin typeface="Arial"/>
                <a:cs typeface="Arial"/>
              </a:rPr>
              <a:t>t</a:t>
            </a:r>
            <a:r>
              <a:rPr dirty="0" sz="1000" spc="85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distribution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rather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normal.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he</a:t>
            </a:r>
            <a:r>
              <a:rPr dirty="0" spc="100"/>
              <a:t> </a:t>
            </a:r>
            <a:r>
              <a:rPr dirty="0" i="1">
                <a:latin typeface="Calibri"/>
                <a:cs typeface="Calibri"/>
              </a:rPr>
              <a:t>t</a:t>
            </a:r>
            <a:r>
              <a:rPr dirty="0" spc="350" i="1">
                <a:latin typeface="Calibri"/>
                <a:cs typeface="Calibri"/>
              </a:rPr>
              <a:t> </a:t>
            </a:r>
            <a:r>
              <a:rPr dirty="0" spc="25"/>
              <a:t>D</a:t>
            </a:r>
            <a:r>
              <a:rPr dirty="0" cap="small" spc="25"/>
              <a:t>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0616" y="693516"/>
            <a:ext cx="2646680" cy="4914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9209" marR="219710" indent="-4445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90" i="1">
                <a:latin typeface="Arial"/>
                <a:cs typeface="Arial"/>
              </a:rPr>
              <a:t> </a:t>
            </a:r>
            <a:r>
              <a:rPr dirty="0" sz="900">
                <a:latin typeface="Tahoma"/>
                <a:cs typeface="Tahoma"/>
              </a:rPr>
              <a:t>distribution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symmetric,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bell-</a:t>
            </a:r>
            <a:r>
              <a:rPr dirty="0" sz="900" spc="-25">
                <a:latin typeface="Tahoma"/>
                <a:cs typeface="Tahoma"/>
              </a:rPr>
              <a:t>shaped,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and centered</a:t>
            </a:r>
            <a:r>
              <a:rPr dirty="0" sz="900">
                <a:latin typeface="Tahoma"/>
                <a:cs typeface="Tahoma"/>
              </a:rPr>
              <a:t> at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0.</a:t>
            </a:r>
            <a:endParaRPr sz="900">
              <a:latin typeface="Tahoma"/>
              <a:cs typeface="Tahoma"/>
            </a:endParaRPr>
          </a:p>
          <a:p>
            <a:pPr marL="306705" indent="-128270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Lucida Sans Unicode"/>
              <a:buChar char="•"/>
              <a:tabLst>
                <a:tab pos="306705" algn="l"/>
              </a:tabLst>
            </a:pPr>
            <a:r>
              <a:rPr dirty="0" sz="900" spc="-10">
                <a:latin typeface="Tahoma"/>
                <a:cs typeface="Tahoma"/>
              </a:rPr>
              <a:t>Its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shape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very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close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to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(standard)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normal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204" y="1161663"/>
            <a:ext cx="2637790" cy="6305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65735" marR="30480">
              <a:lnSpc>
                <a:spcPct val="101499"/>
              </a:lnSpc>
              <a:spcBef>
                <a:spcPts val="80"/>
              </a:spcBef>
            </a:pPr>
            <a:r>
              <a:rPr dirty="0" sz="900" spc="-10">
                <a:latin typeface="Tahoma"/>
                <a:cs typeface="Tahoma"/>
              </a:rPr>
              <a:t>distribution,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but the tails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 a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95" i="1">
                <a:latin typeface="Arial"/>
                <a:cs typeface="Arial"/>
              </a:rPr>
              <a:t> </a:t>
            </a:r>
            <a:r>
              <a:rPr dirty="0" sz="900">
                <a:latin typeface="Tahoma"/>
                <a:cs typeface="Tahoma"/>
              </a:rPr>
              <a:t>distribution </a:t>
            </a:r>
            <a:r>
              <a:rPr dirty="0" sz="900" spc="-25">
                <a:latin typeface="Tahoma"/>
                <a:cs typeface="Tahoma"/>
              </a:rPr>
              <a:t>are </a:t>
            </a:r>
            <a:r>
              <a:rPr dirty="0" sz="900">
                <a:latin typeface="Tahoma"/>
                <a:cs typeface="Tahoma"/>
              </a:rPr>
              <a:t>thicker.</a:t>
            </a:r>
            <a:r>
              <a:rPr dirty="0" sz="900" spc="7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This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adjusts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variability introduced </a:t>
            </a:r>
            <a:r>
              <a:rPr dirty="0" sz="900">
                <a:latin typeface="Tahoma"/>
                <a:cs typeface="Tahoma"/>
              </a:rPr>
              <a:t>by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using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s</a:t>
            </a:r>
            <a:r>
              <a:rPr dirty="0" sz="900" spc="50" i="1">
                <a:latin typeface="Arial"/>
                <a:cs typeface="Arial"/>
              </a:rPr>
              <a:t> </a:t>
            </a:r>
            <a:r>
              <a:rPr dirty="0" sz="900">
                <a:latin typeface="Tahoma"/>
                <a:cs typeface="Tahoma"/>
              </a:rPr>
              <a:t>as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an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estimate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25" i="1">
                <a:latin typeface="Times New Roman"/>
                <a:cs typeface="Times New Roman"/>
              </a:rPr>
              <a:t>σ</a:t>
            </a:r>
            <a:r>
              <a:rPr dirty="0" sz="900" spc="-25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166370" indent="-128270">
              <a:lnSpc>
                <a:spcPct val="100000"/>
              </a:lnSpc>
              <a:spcBef>
                <a:spcPts val="414"/>
              </a:spcBef>
              <a:buClr>
                <a:srgbClr val="3232B2"/>
              </a:buClr>
              <a:buFont typeface="Lucida Sans Unicode"/>
              <a:buChar char="•"/>
              <a:tabLst>
                <a:tab pos="166370" algn="l"/>
              </a:tabLst>
            </a:pPr>
            <a:r>
              <a:rPr dirty="0" sz="900">
                <a:latin typeface="Tahoma"/>
                <a:cs typeface="Tahoma"/>
              </a:rPr>
              <a:t>It</a:t>
            </a:r>
            <a:r>
              <a:rPr dirty="0" sz="900" spc="-20">
                <a:latin typeface="Tahoma"/>
                <a:cs typeface="Tahoma"/>
              </a:rPr>
              <a:t> has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one </a:t>
            </a:r>
            <a:r>
              <a:rPr dirty="0" sz="900" spc="-30">
                <a:latin typeface="Tahoma"/>
                <a:cs typeface="Tahoma"/>
              </a:rPr>
              <a:t>parameter,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55" i="1">
                <a:latin typeface="Arial"/>
                <a:cs typeface="Arial"/>
              </a:rPr>
              <a:t>degrees</a:t>
            </a:r>
            <a:r>
              <a:rPr dirty="0" sz="900" spc="1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of</a:t>
            </a:r>
            <a:r>
              <a:rPr dirty="0" sz="900" spc="10" i="1">
                <a:latin typeface="Arial"/>
                <a:cs typeface="Arial"/>
              </a:rPr>
              <a:t> </a:t>
            </a:r>
            <a:r>
              <a:rPr dirty="0" sz="900" spc="-25" i="1">
                <a:latin typeface="Arial"/>
                <a:cs typeface="Arial"/>
              </a:rPr>
              <a:t>freedom</a:t>
            </a:r>
            <a:r>
              <a:rPr dirty="0" sz="900" spc="15" i="1">
                <a:latin typeface="Arial"/>
                <a:cs typeface="Arial"/>
              </a:rPr>
              <a:t> </a:t>
            </a:r>
            <a:r>
              <a:rPr dirty="0" sz="900" spc="-10" i="1">
                <a:latin typeface="Arial"/>
                <a:cs typeface="Arial"/>
              </a:rPr>
              <a:t>(df)</a:t>
            </a:r>
            <a:r>
              <a:rPr dirty="0" sz="900" spc="-10">
                <a:latin typeface="Tahoma"/>
                <a:cs typeface="Tahoma"/>
              </a:rPr>
              <a:t>.</a:t>
            </a:r>
            <a:r>
              <a:rPr dirty="0" baseline="37037" sz="900" spc="-15" i="1">
                <a:latin typeface="Calibri"/>
                <a:cs typeface="Calibri"/>
              </a:rPr>
              <a:t>a</a:t>
            </a:r>
            <a:endParaRPr baseline="37037" sz="9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6604" y="1819587"/>
            <a:ext cx="21202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5255" indent="-12255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Lucida Sans Unicode"/>
              <a:buChar char="•"/>
              <a:tabLst>
                <a:tab pos="135255" algn="l"/>
              </a:tabLst>
            </a:pPr>
            <a:r>
              <a:rPr dirty="0" sz="900">
                <a:latin typeface="Tahoma"/>
                <a:cs typeface="Tahoma"/>
              </a:rPr>
              <a:t>When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df</a:t>
            </a:r>
            <a:r>
              <a:rPr dirty="0" sz="900" spc="195" i="1">
                <a:latin typeface="Arial"/>
                <a:cs typeface="Arial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large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Arial"/>
                <a:cs typeface="Arial"/>
              </a:rPr>
              <a:t>df</a:t>
            </a:r>
            <a:r>
              <a:rPr dirty="0" sz="900" spc="1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6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Tahoma"/>
                <a:cs typeface="Tahoma"/>
              </a:rPr>
              <a:t>30),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85" i="1">
                <a:latin typeface="Arial"/>
                <a:cs typeface="Arial"/>
              </a:rPr>
              <a:t> </a:t>
            </a:r>
            <a:r>
              <a:rPr dirty="0" sz="900">
                <a:latin typeface="Tahoma"/>
                <a:cs typeface="Tahoma"/>
              </a:rPr>
              <a:t>and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50" i="1">
                <a:latin typeface="Arial"/>
                <a:cs typeface="Arial"/>
              </a:rPr>
              <a:t>z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40000" y="2198584"/>
            <a:ext cx="1109345" cy="0"/>
          </a:xfrm>
          <a:custGeom>
            <a:avLst/>
            <a:gdLst/>
            <a:ahLst/>
            <a:cxnLst/>
            <a:rect l="l" t="t" r="r" b="b"/>
            <a:pathLst>
              <a:path w="1109345" h="0">
                <a:moveTo>
                  <a:pt x="0" y="0"/>
                </a:moveTo>
                <a:lnTo>
                  <a:pt x="110879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54785" y="1958766"/>
            <a:ext cx="2326640" cy="408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Tahoma"/>
                <a:cs typeface="Tahoma"/>
              </a:rPr>
              <a:t>distributions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are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virtually</a:t>
            </a:r>
            <a:r>
              <a:rPr dirty="0" sz="900" spc="-10">
                <a:latin typeface="Tahoma"/>
                <a:cs typeface="Tahoma"/>
              </a:rPr>
              <a:t> identical.</a:t>
            </a:r>
            <a:endParaRPr sz="9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860"/>
              </a:spcBef>
            </a:pPr>
            <a:r>
              <a:rPr dirty="0" baseline="37037" sz="900" spc="-37" i="1">
                <a:latin typeface="Calibri"/>
                <a:cs typeface="Calibri"/>
              </a:rPr>
              <a:t>a</a:t>
            </a:r>
            <a:r>
              <a:rPr dirty="0" sz="900" spc="-25">
                <a:latin typeface="Tahoma"/>
                <a:cs typeface="Tahoma"/>
              </a:rPr>
              <a:t>Degrees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freedom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can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be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represented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as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25" i="1">
                <a:latin typeface="Times New Roman"/>
                <a:cs typeface="Times New Roman"/>
              </a:rPr>
              <a:t>ν</a:t>
            </a:r>
            <a:r>
              <a:rPr dirty="0" sz="900" spc="-25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326500" y="1149222"/>
            <a:ext cx="2122805" cy="737870"/>
            <a:chOff x="3326500" y="1149222"/>
            <a:chExt cx="2122805" cy="737870"/>
          </a:xfrm>
        </p:grpSpPr>
        <p:sp>
          <p:nvSpPr>
            <p:cNvPr id="9" name="object 9" descr=""/>
            <p:cNvSpPr/>
            <p:nvPr/>
          </p:nvSpPr>
          <p:spPr>
            <a:xfrm>
              <a:off x="3328492" y="1863750"/>
              <a:ext cx="2118995" cy="23495"/>
            </a:xfrm>
            <a:custGeom>
              <a:avLst/>
              <a:gdLst/>
              <a:ahLst/>
              <a:cxnLst/>
              <a:rect l="l" t="t" r="r" b="b"/>
              <a:pathLst>
                <a:path w="2118995" h="23494">
                  <a:moveTo>
                    <a:pt x="0" y="0"/>
                  </a:moveTo>
                  <a:lnTo>
                    <a:pt x="2118664" y="0"/>
                  </a:lnTo>
                </a:path>
                <a:path w="2118995" h="23494">
                  <a:moveTo>
                    <a:pt x="334365" y="0"/>
                  </a:moveTo>
                  <a:lnTo>
                    <a:pt x="334365" y="22948"/>
                  </a:lnTo>
                </a:path>
                <a:path w="2118995" h="23494">
                  <a:moveTo>
                    <a:pt x="675525" y="0"/>
                  </a:moveTo>
                  <a:lnTo>
                    <a:pt x="675525" y="22948"/>
                  </a:lnTo>
                </a:path>
                <a:path w="2118995" h="23494">
                  <a:moveTo>
                    <a:pt x="1016685" y="0"/>
                  </a:moveTo>
                  <a:lnTo>
                    <a:pt x="1016685" y="22948"/>
                  </a:lnTo>
                </a:path>
                <a:path w="2118995" h="23494">
                  <a:moveTo>
                    <a:pt x="1357845" y="0"/>
                  </a:moveTo>
                  <a:lnTo>
                    <a:pt x="1357845" y="22948"/>
                  </a:lnTo>
                </a:path>
                <a:path w="2118995" h="23494">
                  <a:moveTo>
                    <a:pt x="1699006" y="0"/>
                  </a:moveTo>
                  <a:lnTo>
                    <a:pt x="1699006" y="22948"/>
                  </a:lnTo>
                </a:path>
                <a:path w="2118995" h="23494">
                  <a:moveTo>
                    <a:pt x="2040216" y="0"/>
                  </a:moveTo>
                  <a:lnTo>
                    <a:pt x="2040216" y="22948"/>
                  </a:lnTo>
                </a:path>
                <a:path w="2118995" h="23494">
                  <a:moveTo>
                    <a:pt x="0" y="0"/>
                  </a:moveTo>
                  <a:lnTo>
                    <a:pt x="2118664" y="0"/>
                  </a:lnTo>
                </a:path>
                <a:path w="2118995" h="23494">
                  <a:moveTo>
                    <a:pt x="163753" y="0"/>
                  </a:moveTo>
                  <a:lnTo>
                    <a:pt x="163753" y="7645"/>
                  </a:lnTo>
                </a:path>
                <a:path w="2118995" h="23494">
                  <a:moveTo>
                    <a:pt x="504913" y="0"/>
                  </a:moveTo>
                  <a:lnTo>
                    <a:pt x="504913" y="7645"/>
                  </a:lnTo>
                </a:path>
                <a:path w="2118995" h="23494">
                  <a:moveTo>
                    <a:pt x="846137" y="0"/>
                  </a:moveTo>
                  <a:lnTo>
                    <a:pt x="846137" y="7645"/>
                  </a:lnTo>
                </a:path>
                <a:path w="2118995" h="23494">
                  <a:moveTo>
                    <a:pt x="1187284" y="0"/>
                  </a:moveTo>
                  <a:lnTo>
                    <a:pt x="1187284" y="7645"/>
                  </a:lnTo>
                </a:path>
                <a:path w="2118995" h="23494">
                  <a:moveTo>
                    <a:pt x="1528445" y="0"/>
                  </a:moveTo>
                  <a:lnTo>
                    <a:pt x="1528445" y="7645"/>
                  </a:lnTo>
                </a:path>
                <a:path w="2118995" h="23494">
                  <a:moveTo>
                    <a:pt x="1869605" y="0"/>
                  </a:moveTo>
                  <a:lnTo>
                    <a:pt x="1869605" y="7645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328492" y="1836394"/>
              <a:ext cx="2118995" cy="0"/>
            </a:xfrm>
            <a:custGeom>
              <a:avLst/>
              <a:gdLst/>
              <a:ahLst/>
              <a:cxnLst/>
              <a:rect l="l" t="t" r="r" b="b"/>
              <a:pathLst>
                <a:path w="2118995" h="0">
                  <a:moveTo>
                    <a:pt x="0" y="0"/>
                  </a:moveTo>
                  <a:lnTo>
                    <a:pt x="2118664" y="0"/>
                  </a:lnTo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28491" y="1153020"/>
              <a:ext cx="2118995" cy="683895"/>
            </a:xfrm>
            <a:custGeom>
              <a:avLst/>
              <a:gdLst/>
              <a:ahLst/>
              <a:cxnLst/>
              <a:rect l="l" t="t" r="r" b="b"/>
              <a:pathLst>
                <a:path w="2118995" h="683894">
                  <a:moveTo>
                    <a:pt x="0" y="683107"/>
                  </a:moveTo>
                  <a:lnTo>
                    <a:pt x="3403" y="683107"/>
                  </a:lnTo>
                  <a:lnTo>
                    <a:pt x="6794" y="683056"/>
                  </a:lnTo>
                  <a:lnTo>
                    <a:pt x="10248" y="683056"/>
                  </a:lnTo>
                  <a:lnTo>
                    <a:pt x="13652" y="683005"/>
                  </a:lnTo>
                  <a:lnTo>
                    <a:pt x="17056" y="683005"/>
                  </a:lnTo>
                  <a:lnTo>
                    <a:pt x="20446" y="682955"/>
                  </a:lnTo>
                  <a:lnTo>
                    <a:pt x="23901" y="682955"/>
                  </a:lnTo>
                  <a:lnTo>
                    <a:pt x="27304" y="682904"/>
                  </a:lnTo>
                  <a:lnTo>
                    <a:pt x="30708" y="682840"/>
                  </a:lnTo>
                  <a:lnTo>
                    <a:pt x="34099" y="682790"/>
                  </a:lnTo>
                  <a:lnTo>
                    <a:pt x="37553" y="682790"/>
                  </a:lnTo>
                  <a:lnTo>
                    <a:pt x="40957" y="682739"/>
                  </a:lnTo>
                  <a:lnTo>
                    <a:pt x="44361" y="682688"/>
                  </a:lnTo>
                  <a:lnTo>
                    <a:pt x="47751" y="682637"/>
                  </a:lnTo>
                  <a:lnTo>
                    <a:pt x="51155" y="682523"/>
                  </a:lnTo>
                  <a:lnTo>
                    <a:pt x="54609" y="682472"/>
                  </a:lnTo>
                  <a:lnTo>
                    <a:pt x="58013" y="682421"/>
                  </a:lnTo>
                  <a:lnTo>
                    <a:pt x="61404" y="682370"/>
                  </a:lnTo>
                  <a:lnTo>
                    <a:pt x="64808" y="682256"/>
                  </a:lnTo>
                  <a:lnTo>
                    <a:pt x="68262" y="682205"/>
                  </a:lnTo>
                  <a:lnTo>
                    <a:pt x="71653" y="682104"/>
                  </a:lnTo>
                  <a:lnTo>
                    <a:pt x="75056" y="682002"/>
                  </a:lnTo>
                  <a:lnTo>
                    <a:pt x="78460" y="681888"/>
                  </a:lnTo>
                  <a:lnTo>
                    <a:pt x="81914" y="681786"/>
                  </a:lnTo>
                  <a:lnTo>
                    <a:pt x="85305" y="681672"/>
                  </a:lnTo>
                  <a:lnTo>
                    <a:pt x="88709" y="681570"/>
                  </a:lnTo>
                  <a:lnTo>
                    <a:pt x="92100" y="681405"/>
                  </a:lnTo>
                  <a:lnTo>
                    <a:pt x="95503" y="681304"/>
                  </a:lnTo>
                  <a:lnTo>
                    <a:pt x="98958" y="681139"/>
                  </a:lnTo>
                  <a:lnTo>
                    <a:pt x="102361" y="680986"/>
                  </a:lnTo>
                  <a:lnTo>
                    <a:pt x="105752" y="680821"/>
                  </a:lnTo>
                  <a:lnTo>
                    <a:pt x="109156" y="680618"/>
                  </a:lnTo>
                  <a:lnTo>
                    <a:pt x="112610" y="680453"/>
                  </a:lnTo>
                  <a:lnTo>
                    <a:pt x="116001" y="680237"/>
                  </a:lnTo>
                  <a:lnTo>
                    <a:pt x="119405" y="680034"/>
                  </a:lnTo>
                  <a:lnTo>
                    <a:pt x="122808" y="679818"/>
                  </a:lnTo>
                  <a:lnTo>
                    <a:pt x="126263" y="679551"/>
                  </a:lnTo>
                  <a:lnTo>
                    <a:pt x="129654" y="679284"/>
                  </a:lnTo>
                  <a:lnTo>
                    <a:pt x="133057" y="679018"/>
                  </a:lnTo>
                  <a:lnTo>
                    <a:pt x="136461" y="678751"/>
                  </a:lnTo>
                  <a:lnTo>
                    <a:pt x="139903" y="678433"/>
                  </a:lnTo>
                  <a:lnTo>
                    <a:pt x="143306" y="678116"/>
                  </a:lnTo>
                  <a:lnTo>
                    <a:pt x="146710" y="677798"/>
                  </a:lnTo>
                  <a:lnTo>
                    <a:pt x="150101" y="677430"/>
                  </a:lnTo>
                  <a:lnTo>
                    <a:pt x="153504" y="677049"/>
                  </a:lnTo>
                  <a:lnTo>
                    <a:pt x="156959" y="676681"/>
                  </a:lnTo>
                  <a:lnTo>
                    <a:pt x="160362" y="676262"/>
                  </a:lnTo>
                  <a:lnTo>
                    <a:pt x="163753" y="675779"/>
                  </a:lnTo>
                  <a:lnTo>
                    <a:pt x="167157" y="675347"/>
                  </a:lnTo>
                  <a:lnTo>
                    <a:pt x="170611" y="674827"/>
                  </a:lnTo>
                  <a:lnTo>
                    <a:pt x="174015" y="674344"/>
                  </a:lnTo>
                  <a:lnTo>
                    <a:pt x="177406" y="673760"/>
                  </a:lnTo>
                  <a:lnTo>
                    <a:pt x="180809" y="673176"/>
                  </a:lnTo>
                  <a:lnTo>
                    <a:pt x="184264" y="672591"/>
                  </a:lnTo>
                  <a:lnTo>
                    <a:pt x="187667" y="671956"/>
                  </a:lnTo>
                  <a:lnTo>
                    <a:pt x="221754" y="663511"/>
                  </a:lnTo>
                  <a:lnTo>
                    <a:pt x="225158" y="662444"/>
                  </a:lnTo>
                  <a:lnTo>
                    <a:pt x="228612" y="661339"/>
                  </a:lnTo>
                  <a:lnTo>
                    <a:pt x="232016" y="660107"/>
                  </a:lnTo>
                  <a:lnTo>
                    <a:pt x="235407" y="658888"/>
                  </a:lnTo>
                  <a:lnTo>
                    <a:pt x="238810" y="657618"/>
                  </a:lnTo>
                  <a:lnTo>
                    <a:pt x="242214" y="656234"/>
                  </a:lnTo>
                  <a:lnTo>
                    <a:pt x="245656" y="654850"/>
                  </a:lnTo>
                  <a:lnTo>
                    <a:pt x="279755" y="637057"/>
                  </a:lnTo>
                  <a:lnTo>
                    <a:pt x="310464" y="614171"/>
                  </a:lnTo>
                  <a:lnTo>
                    <a:pt x="337769" y="587133"/>
                  </a:lnTo>
                  <a:lnTo>
                    <a:pt x="365061" y="552983"/>
                  </a:lnTo>
                  <a:lnTo>
                    <a:pt x="388912" y="516750"/>
                  </a:lnTo>
                  <a:lnTo>
                    <a:pt x="409409" y="481012"/>
                  </a:lnTo>
                  <a:lnTo>
                    <a:pt x="416217" y="468096"/>
                  </a:lnTo>
                  <a:lnTo>
                    <a:pt x="419671" y="461517"/>
                  </a:lnTo>
                  <a:lnTo>
                    <a:pt x="436714" y="426885"/>
                  </a:lnTo>
                  <a:lnTo>
                    <a:pt x="453770" y="389801"/>
                  </a:lnTo>
                  <a:lnTo>
                    <a:pt x="460565" y="374408"/>
                  </a:lnTo>
                  <a:lnTo>
                    <a:pt x="464019" y="366598"/>
                  </a:lnTo>
                  <a:lnTo>
                    <a:pt x="467423" y="358686"/>
                  </a:lnTo>
                  <a:lnTo>
                    <a:pt x="470814" y="350710"/>
                  </a:lnTo>
                  <a:lnTo>
                    <a:pt x="474217" y="342747"/>
                  </a:lnTo>
                  <a:lnTo>
                    <a:pt x="477621" y="334670"/>
                  </a:lnTo>
                  <a:lnTo>
                    <a:pt x="481075" y="326542"/>
                  </a:lnTo>
                  <a:lnTo>
                    <a:pt x="484466" y="318363"/>
                  </a:lnTo>
                  <a:lnTo>
                    <a:pt x="487870" y="310184"/>
                  </a:lnTo>
                  <a:lnTo>
                    <a:pt x="491261" y="301955"/>
                  </a:lnTo>
                  <a:lnTo>
                    <a:pt x="494715" y="293725"/>
                  </a:lnTo>
                  <a:lnTo>
                    <a:pt x="498119" y="285445"/>
                  </a:lnTo>
                  <a:lnTo>
                    <a:pt x="501522" y="277152"/>
                  </a:lnTo>
                  <a:lnTo>
                    <a:pt x="504913" y="268858"/>
                  </a:lnTo>
                  <a:lnTo>
                    <a:pt x="508368" y="260578"/>
                  </a:lnTo>
                  <a:lnTo>
                    <a:pt x="511771" y="252298"/>
                  </a:lnTo>
                  <a:lnTo>
                    <a:pt x="515162" y="244055"/>
                  </a:lnTo>
                  <a:lnTo>
                    <a:pt x="518566" y="235775"/>
                  </a:lnTo>
                  <a:lnTo>
                    <a:pt x="521969" y="227596"/>
                  </a:lnTo>
                  <a:lnTo>
                    <a:pt x="525424" y="219354"/>
                  </a:lnTo>
                  <a:lnTo>
                    <a:pt x="528815" y="211239"/>
                  </a:lnTo>
                  <a:lnTo>
                    <a:pt x="532218" y="203161"/>
                  </a:lnTo>
                  <a:lnTo>
                    <a:pt x="535622" y="195084"/>
                  </a:lnTo>
                  <a:lnTo>
                    <a:pt x="539064" y="187121"/>
                  </a:lnTo>
                  <a:lnTo>
                    <a:pt x="542467" y="179209"/>
                  </a:lnTo>
                  <a:lnTo>
                    <a:pt x="545871" y="171399"/>
                  </a:lnTo>
                  <a:lnTo>
                    <a:pt x="549274" y="163639"/>
                  </a:lnTo>
                  <a:lnTo>
                    <a:pt x="552716" y="156044"/>
                  </a:lnTo>
                  <a:lnTo>
                    <a:pt x="556120" y="148501"/>
                  </a:lnTo>
                  <a:lnTo>
                    <a:pt x="559523" y="141071"/>
                  </a:lnTo>
                  <a:lnTo>
                    <a:pt x="562927" y="133743"/>
                  </a:lnTo>
                  <a:lnTo>
                    <a:pt x="566318" y="126517"/>
                  </a:lnTo>
                  <a:lnTo>
                    <a:pt x="569772" y="119506"/>
                  </a:lnTo>
                  <a:lnTo>
                    <a:pt x="573176" y="112547"/>
                  </a:lnTo>
                  <a:lnTo>
                    <a:pt x="593623" y="74358"/>
                  </a:lnTo>
                  <a:lnTo>
                    <a:pt x="617524" y="38341"/>
                  </a:lnTo>
                  <a:lnTo>
                    <a:pt x="644817" y="10934"/>
                  </a:lnTo>
                  <a:lnTo>
                    <a:pt x="675525" y="0"/>
                  </a:lnTo>
                  <a:lnTo>
                    <a:pt x="678929" y="101"/>
                  </a:lnTo>
                  <a:lnTo>
                    <a:pt x="716483" y="19380"/>
                  </a:lnTo>
                  <a:lnTo>
                    <a:pt x="743775" y="52527"/>
                  </a:lnTo>
                  <a:lnTo>
                    <a:pt x="764222" y="86410"/>
                  </a:lnTo>
                  <a:lnTo>
                    <a:pt x="784669" y="126517"/>
                  </a:lnTo>
                  <a:lnTo>
                    <a:pt x="801725" y="163639"/>
                  </a:lnTo>
                  <a:lnTo>
                    <a:pt x="815378" y="195084"/>
                  </a:lnTo>
                  <a:lnTo>
                    <a:pt x="818832" y="203161"/>
                  </a:lnTo>
                  <a:lnTo>
                    <a:pt x="822236" y="211239"/>
                  </a:lnTo>
                  <a:lnTo>
                    <a:pt x="825626" y="219354"/>
                  </a:lnTo>
                  <a:lnTo>
                    <a:pt x="829030" y="227596"/>
                  </a:lnTo>
                  <a:lnTo>
                    <a:pt x="832484" y="235775"/>
                  </a:lnTo>
                  <a:lnTo>
                    <a:pt x="835875" y="244055"/>
                  </a:lnTo>
                  <a:lnTo>
                    <a:pt x="839279" y="252298"/>
                  </a:lnTo>
                  <a:lnTo>
                    <a:pt x="842683" y="260578"/>
                  </a:lnTo>
                  <a:lnTo>
                    <a:pt x="846137" y="268858"/>
                  </a:lnTo>
                  <a:lnTo>
                    <a:pt x="849528" y="277152"/>
                  </a:lnTo>
                  <a:lnTo>
                    <a:pt x="852931" y="285445"/>
                  </a:lnTo>
                  <a:lnTo>
                    <a:pt x="856322" y="293725"/>
                  </a:lnTo>
                  <a:lnTo>
                    <a:pt x="859726" y="301955"/>
                  </a:lnTo>
                  <a:lnTo>
                    <a:pt x="863180" y="310184"/>
                  </a:lnTo>
                  <a:lnTo>
                    <a:pt x="866584" y="318363"/>
                  </a:lnTo>
                  <a:lnTo>
                    <a:pt x="869975" y="326542"/>
                  </a:lnTo>
                  <a:lnTo>
                    <a:pt x="873378" y="334670"/>
                  </a:lnTo>
                  <a:lnTo>
                    <a:pt x="876833" y="342747"/>
                  </a:lnTo>
                  <a:lnTo>
                    <a:pt x="880224" y="350710"/>
                  </a:lnTo>
                  <a:lnTo>
                    <a:pt x="883627" y="358686"/>
                  </a:lnTo>
                  <a:lnTo>
                    <a:pt x="887031" y="366598"/>
                  </a:lnTo>
                  <a:lnTo>
                    <a:pt x="890485" y="374408"/>
                  </a:lnTo>
                  <a:lnTo>
                    <a:pt x="893876" y="382155"/>
                  </a:lnTo>
                  <a:lnTo>
                    <a:pt x="897280" y="389801"/>
                  </a:lnTo>
                  <a:lnTo>
                    <a:pt x="900671" y="397408"/>
                  </a:lnTo>
                  <a:lnTo>
                    <a:pt x="904074" y="404952"/>
                  </a:lnTo>
                  <a:lnTo>
                    <a:pt x="907529" y="412330"/>
                  </a:lnTo>
                  <a:lnTo>
                    <a:pt x="910932" y="419658"/>
                  </a:lnTo>
                  <a:lnTo>
                    <a:pt x="914323" y="426885"/>
                  </a:lnTo>
                  <a:lnTo>
                    <a:pt x="917727" y="434047"/>
                  </a:lnTo>
                  <a:lnTo>
                    <a:pt x="921181" y="441058"/>
                  </a:lnTo>
                  <a:lnTo>
                    <a:pt x="924585" y="447967"/>
                  </a:lnTo>
                  <a:lnTo>
                    <a:pt x="927976" y="454825"/>
                  </a:lnTo>
                  <a:lnTo>
                    <a:pt x="931379" y="461517"/>
                  </a:lnTo>
                  <a:lnTo>
                    <a:pt x="934834" y="468096"/>
                  </a:lnTo>
                  <a:lnTo>
                    <a:pt x="938237" y="474637"/>
                  </a:lnTo>
                  <a:lnTo>
                    <a:pt x="958684" y="511073"/>
                  </a:lnTo>
                  <a:lnTo>
                    <a:pt x="979182" y="543204"/>
                  </a:lnTo>
                  <a:lnTo>
                    <a:pt x="1003033" y="575182"/>
                  </a:lnTo>
                  <a:lnTo>
                    <a:pt x="1023531" y="598068"/>
                  </a:lnTo>
                  <a:lnTo>
                    <a:pt x="1026934" y="601522"/>
                  </a:lnTo>
                  <a:lnTo>
                    <a:pt x="1057630" y="627760"/>
                  </a:lnTo>
                  <a:lnTo>
                    <a:pt x="1091730" y="648588"/>
                  </a:lnTo>
                  <a:lnTo>
                    <a:pt x="1119035" y="660107"/>
                  </a:lnTo>
                  <a:lnTo>
                    <a:pt x="1122438" y="661339"/>
                  </a:lnTo>
                  <a:lnTo>
                    <a:pt x="1159979" y="671271"/>
                  </a:lnTo>
                  <a:lnTo>
                    <a:pt x="1170241" y="673176"/>
                  </a:lnTo>
                  <a:lnTo>
                    <a:pt x="1173632" y="673760"/>
                  </a:lnTo>
                  <a:lnTo>
                    <a:pt x="1177035" y="674344"/>
                  </a:lnTo>
                  <a:lnTo>
                    <a:pt x="1180439" y="674827"/>
                  </a:lnTo>
                  <a:lnTo>
                    <a:pt x="1183843" y="675347"/>
                  </a:lnTo>
                  <a:lnTo>
                    <a:pt x="1187284" y="675779"/>
                  </a:lnTo>
                  <a:lnTo>
                    <a:pt x="1190688" y="676262"/>
                  </a:lnTo>
                  <a:lnTo>
                    <a:pt x="1194092" y="676681"/>
                  </a:lnTo>
                  <a:lnTo>
                    <a:pt x="1197482" y="677049"/>
                  </a:lnTo>
                  <a:lnTo>
                    <a:pt x="1200937" y="677430"/>
                  </a:lnTo>
                  <a:lnTo>
                    <a:pt x="1204340" y="677798"/>
                  </a:lnTo>
                  <a:lnTo>
                    <a:pt x="1207744" y="678116"/>
                  </a:lnTo>
                  <a:lnTo>
                    <a:pt x="1211135" y="678433"/>
                  </a:lnTo>
                  <a:lnTo>
                    <a:pt x="1214589" y="678751"/>
                  </a:lnTo>
                  <a:lnTo>
                    <a:pt x="1217993" y="679018"/>
                  </a:lnTo>
                  <a:lnTo>
                    <a:pt x="1221384" y="679284"/>
                  </a:lnTo>
                  <a:lnTo>
                    <a:pt x="1224787" y="679551"/>
                  </a:lnTo>
                  <a:lnTo>
                    <a:pt x="1228191" y="679818"/>
                  </a:lnTo>
                  <a:lnTo>
                    <a:pt x="1231645" y="680034"/>
                  </a:lnTo>
                  <a:lnTo>
                    <a:pt x="1235036" y="680237"/>
                  </a:lnTo>
                  <a:lnTo>
                    <a:pt x="1238440" y="680453"/>
                  </a:lnTo>
                  <a:lnTo>
                    <a:pt x="1241831" y="680618"/>
                  </a:lnTo>
                  <a:lnTo>
                    <a:pt x="1245285" y="680821"/>
                  </a:lnTo>
                  <a:lnTo>
                    <a:pt x="1248689" y="680986"/>
                  </a:lnTo>
                  <a:lnTo>
                    <a:pt x="1252092" y="681139"/>
                  </a:lnTo>
                  <a:lnTo>
                    <a:pt x="1255483" y="681304"/>
                  </a:lnTo>
                  <a:lnTo>
                    <a:pt x="1258938" y="681405"/>
                  </a:lnTo>
                  <a:lnTo>
                    <a:pt x="1262341" y="681570"/>
                  </a:lnTo>
                  <a:lnTo>
                    <a:pt x="1265732" y="681672"/>
                  </a:lnTo>
                  <a:lnTo>
                    <a:pt x="1269136" y="681786"/>
                  </a:lnTo>
                  <a:lnTo>
                    <a:pt x="1272539" y="681888"/>
                  </a:lnTo>
                  <a:lnTo>
                    <a:pt x="1275994" y="682002"/>
                  </a:lnTo>
                  <a:lnTo>
                    <a:pt x="1279385" y="682104"/>
                  </a:lnTo>
                  <a:lnTo>
                    <a:pt x="1282788" y="682205"/>
                  </a:lnTo>
                  <a:lnTo>
                    <a:pt x="1286192" y="682256"/>
                  </a:lnTo>
                  <a:lnTo>
                    <a:pt x="1289634" y="682370"/>
                  </a:lnTo>
                  <a:lnTo>
                    <a:pt x="1293037" y="682421"/>
                  </a:lnTo>
                  <a:lnTo>
                    <a:pt x="1296441" y="682472"/>
                  </a:lnTo>
                  <a:lnTo>
                    <a:pt x="1299844" y="682523"/>
                  </a:lnTo>
                  <a:lnTo>
                    <a:pt x="1303286" y="682637"/>
                  </a:lnTo>
                  <a:lnTo>
                    <a:pt x="1306690" y="682688"/>
                  </a:lnTo>
                  <a:lnTo>
                    <a:pt x="1310093" y="682739"/>
                  </a:lnTo>
                  <a:lnTo>
                    <a:pt x="1313497" y="682790"/>
                  </a:lnTo>
                  <a:lnTo>
                    <a:pt x="1316939" y="682790"/>
                  </a:lnTo>
                  <a:lnTo>
                    <a:pt x="1320342" y="682840"/>
                  </a:lnTo>
                  <a:lnTo>
                    <a:pt x="1323746" y="682904"/>
                  </a:lnTo>
                  <a:lnTo>
                    <a:pt x="1327137" y="682955"/>
                  </a:lnTo>
                  <a:lnTo>
                    <a:pt x="1330540" y="682955"/>
                  </a:lnTo>
                  <a:lnTo>
                    <a:pt x="1333995" y="683005"/>
                  </a:lnTo>
                  <a:lnTo>
                    <a:pt x="1337398" y="683005"/>
                  </a:lnTo>
                  <a:lnTo>
                    <a:pt x="1340789" y="683056"/>
                  </a:lnTo>
                  <a:lnTo>
                    <a:pt x="1344193" y="683056"/>
                  </a:lnTo>
                  <a:lnTo>
                    <a:pt x="1347647" y="683107"/>
                  </a:lnTo>
                  <a:lnTo>
                    <a:pt x="1351038" y="683107"/>
                  </a:lnTo>
                  <a:lnTo>
                    <a:pt x="1354442" y="683158"/>
                  </a:lnTo>
                  <a:lnTo>
                    <a:pt x="1357845" y="683158"/>
                  </a:lnTo>
                  <a:lnTo>
                    <a:pt x="1361300" y="683158"/>
                  </a:lnTo>
                  <a:lnTo>
                    <a:pt x="1364691" y="683221"/>
                  </a:lnTo>
                  <a:lnTo>
                    <a:pt x="1368094" y="683221"/>
                  </a:lnTo>
                  <a:lnTo>
                    <a:pt x="1371485" y="683221"/>
                  </a:lnTo>
                  <a:lnTo>
                    <a:pt x="1374889" y="683221"/>
                  </a:lnTo>
                  <a:lnTo>
                    <a:pt x="1378343" y="683272"/>
                  </a:lnTo>
                  <a:lnTo>
                    <a:pt x="1381747" y="683272"/>
                  </a:lnTo>
                  <a:lnTo>
                    <a:pt x="1385138" y="683272"/>
                  </a:lnTo>
                  <a:lnTo>
                    <a:pt x="1388541" y="683272"/>
                  </a:lnTo>
                  <a:lnTo>
                    <a:pt x="1391996" y="683272"/>
                  </a:lnTo>
                  <a:lnTo>
                    <a:pt x="1395387" y="683323"/>
                  </a:lnTo>
                  <a:lnTo>
                    <a:pt x="1422692" y="683323"/>
                  </a:lnTo>
                  <a:lnTo>
                    <a:pt x="1426095" y="683374"/>
                  </a:lnTo>
                  <a:lnTo>
                    <a:pt x="2115261" y="683374"/>
                  </a:lnTo>
                  <a:lnTo>
                    <a:pt x="2118651" y="683374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28491" y="1174000"/>
              <a:ext cx="2118995" cy="662940"/>
            </a:xfrm>
            <a:custGeom>
              <a:avLst/>
              <a:gdLst/>
              <a:ahLst/>
              <a:cxnLst/>
              <a:rect l="l" t="t" r="r" b="b"/>
              <a:pathLst>
                <a:path w="2118995" h="662939">
                  <a:moveTo>
                    <a:pt x="0" y="657402"/>
                  </a:moveTo>
                  <a:lnTo>
                    <a:pt x="3403" y="657237"/>
                  </a:lnTo>
                  <a:lnTo>
                    <a:pt x="6794" y="657085"/>
                  </a:lnTo>
                  <a:lnTo>
                    <a:pt x="10248" y="656920"/>
                  </a:lnTo>
                  <a:lnTo>
                    <a:pt x="13652" y="656767"/>
                  </a:lnTo>
                  <a:lnTo>
                    <a:pt x="17056" y="656602"/>
                  </a:lnTo>
                  <a:lnTo>
                    <a:pt x="20446" y="656386"/>
                  </a:lnTo>
                  <a:lnTo>
                    <a:pt x="23901" y="656234"/>
                  </a:lnTo>
                  <a:lnTo>
                    <a:pt x="27304" y="656018"/>
                  </a:lnTo>
                  <a:lnTo>
                    <a:pt x="30708" y="655802"/>
                  </a:lnTo>
                  <a:lnTo>
                    <a:pt x="34099" y="655599"/>
                  </a:lnTo>
                  <a:lnTo>
                    <a:pt x="37553" y="655383"/>
                  </a:lnTo>
                  <a:lnTo>
                    <a:pt x="40957" y="655167"/>
                  </a:lnTo>
                  <a:lnTo>
                    <a:pt x="44361" y="654964"/>
                  </a:lnTo>
                  <a:lnTo>
                    <a:pt x="47751" y="654748"/>
                  </a:lnTo>
                  <a:lnTo>
                    <a:pt x="51155" y="654481"/>
                  </a:lnTo>
                  <a:lnTo>
                    <a:pt x="54609" y="654265"/>
                  </a:lnTo>
                  <a:lnTo>
                    <a:pt x="58013" y="653999"/>
                  </a:lnTo>
                  <a:lnTo>
                    <a:pt x="61404" y="653732"/>
                  </a:lnTo>
                  <a:lnTo>
                    <a:pt x="64808" y="653465"/>
                  </a:lnTo>
                  <a:lnTo>
                    <a:pt x="68262" y="653148"/>
                  </a:lnTo>
                  <a:lnTo>
                    <a:pt x="71653" y="652894"/>
                  </a:lnTo>
                  <a:lnTo>
                    <a:pt x="75056" y="652564"/>
                  </a:lnTo>
                  <a:lnTo>
                    <a:pt x="78460" y="652246"/>
                  </a:lnTo>
                  <a:lnTo>
                    <a:pt x="81914" y="651929"/>
                  </a:lnTo>
                  <a:lnTo>
                    <a:pt x="85305" y="651611"/>
                  </a:lnTo>
                  <a:lnTo>
                    <a:pt x="88709" y="651294"/>
                  </a:lnTo>
                  <a:lnTo>
                    <a:pt x="92100" y="650925"/>
                  </a:lnTo>
                  <a:lnTo>
                    <a:pt x="95503" y="650544"/>
                  </a:lnTo>
                  <a:lnTo>
                    <a:pt x="98958" y="650176"/>
                  </a:lnTo>
                  <a:lnTo>
                    <a:pt x="102361" y="649808"/>
                  </a:lnTo>
                  <a:lnTo>
                    <a:pt x="105752" y="649389"/>
                  </a:lnTo>
                  <a:lnTo>
                    <a:pt x="109156" y="648957"/>
                  </a:lnTo>
                  <a:lnTo>
                    <a:pt x="112610" y="648538"/>
                  </a:lnTo>
                  <a:lnTo>
                    <a:pt x="116001" y="648106"/>
                  </a:lnTo>
                  <a:lnTo>
                    <a:pt x="119405" y="647636"/>
                  </a:lnTo>
                  <a:lnTo>
                    <a:pt x="122808" y="647153"/>
                  </a:lnTo>
                  <a:lnTo>
                    <a:pt x="126263" y="646671"/>
                  </a:lnTo>
                  <a:lnTo>
                    <a:pt x="143306" y="643966"/>
                  </a:lnTo>
                  <a:lnTo>
                    <a:pt x="146710" y="643381"/>
                  </a:lnTo>
                  <a:lnTo>
                    <a:pt x="167157" y="639394"/>
                  </a:lnTo>
                  <a:lnTo>
                    <a:pt x="170611" y="638657"/>
                  </a:lnTo>
                  <a:lnTo>
                    <a:pt x="174015" y="637908"/>
                  </a:lnTo>
                  <a:lnTo>
                    <a:pt x="177406" y="637108"/>
                  </a:lnTo>
                  <a:lnTo>
                    <a:pt x="180809" y="636257"/>
                  </a:lnTo>
                  <a:lnTo>
                    <a:pt x="184264" y="635469"/>
                  </a:lnTo>
                  <a:lnTo>
                    <a:pt x="187667" y="634568"/>
                  </a:lnTo>
                  <a:lnTo>
                    <a:pt x="191058" y="633666"/>
                  </a:lnTo>
                  <a:lnTo>
                    <a:pt x="194462" y="632764"/>
                  </a:lnTo>
                  <a:lnTo>
                    <a:pt x="211505" y="627608"/>
                  </a:lnTo>
                  <a:lnTo>
                    <a:pt x="214960" y="626490"/>
                  </a:lnTo>
                  <a:lnTo>
                    <a:pt x="235407" y="618947"/>
                  </a:lnTo>
                  <a:lnTo>
                    <a:pt x="238810" y="617562"/>
                  </a:lnTo>
                  <a:lnTo>
                    <a:pt x="242214" y="616140"/>
                  </a:lnTo>
                  <a:lnTo>
                    <a:pt x="245656" y="614641"/>
                  </a:lnTo>
                  <a:lnTo>
                    <a:pt x="249059" y="613105"/>
                  </a:lnTo>
                  <a:lnTo>
                    <a:pt x="252463" y="611504"/>
                  </a:lnTo>
                  <a:lnTo>
                    <a:pt x="255854" y="609917"/>
                  </a:lnTo>
                  <a:lnTo>
                    <a:pt x="259308" y="608215"/>
                  </a:lnTo>
                  <a:lnTo>
                    <a:pt x="262712" y="606463"/>
                  </a:lnTo>
                  <a:lnTo>
                    <a:pt x="266115" y="604710"/>
                  </a:lnTo>
                  <a:lnTo>
                    <a:pt x="300215" y="583628"/>
                  </a:lnTo>
                  <a:lnTo>
                    <a:pt x="330911" y="558711"/>
                  </a:lnTo>
                  <a:lnTo>
                    <a:pt x="334365" y="555586"/>
                  </a:lnTo>
                  <a:lnTo>
                    <a:pt x="337769" y="552335"/>
                  </a:lnTo>
                  <a:lnTo>
                    <a:pt x="341160" y="548995"/>
                  </a:lnTo>
                  <a:lnTo>
                    <a:pt x="344563" y="545541"/>
                  </a:lnTo>
                  <a:lnTo>
                    <a:pt x="348018" y="542035"/>
                  </a:lnTo>
                  <a:lnTo>
                    <a:pt x="371868" y="514781"/>
                  </a:lnTo>
                  <a:lnTo>
                    <a:pt x="375310" y="510539"/>
                  </a:lnTo>
                  <a:lnTo>
                    <a:pt x="399160" y="477608"/>
                  </a:lnTo>
                  <a:lnTo>
                    <a:pt x="416217" y="450888"/>
                  </a:lnTo>
                  <a:lnTo>
                    <a:pt x="419671" y="445261"/>
                  </a:lnTo>
                  <a:lnTo>
                    <a:pt x="423062" y="439470"/>
                  </a:lnTo>
                  <a:lnTo>
                    <a:pt x="426465" y="433577"/>
                  </a:lnTo>
                  <a:lnTo>
                    <a:pt x="429869" y="427621"/>
                  </a:lnTo>
                  <a:lnTo>
                    <a:pt x="433260" y="421512"/>
                  </a:lnTo>
                  <a:lnTo>
                    <a:pt x="436714" y="415302"/>
                  </a:lnTo>
                  <a:lnTo>
                    <a:pt x="440118" y="408978"/>
                  </a:lnTo>
                  <a:lnTo>
                    <a:pt x="443522" y="402615"/>
                  </a:lnTo>
                  <a:lnTo>
                    <a:pt x="446912" y="396074"/>
                  </a:lnTo>
                  <a:lnTo>
                    <a:pt x="450367" y="389483"/>
                  </a:lnTo>
                  <a:lnTo>
                    <a:pt x="453770" y="382790"/>
                  </a:lnTo>
                  <a:lnTo>
                    <a:pt x="457174" y="375996"/>
                  </a:lnTo>
                  <a:lnTo>
                    <a:pt x="460565" y="369100"/>
                  </a:lnTo>
                  <a:lnTo>
                    <a:pt x="464019" y="362076"/>
                  </a:lnTo>
                  <a:lnTo>
                    <a:pt x="467423" y="355015"/>
                  </a:lnTo>
                  <a:lnTo>
                    <a:pt x="470814" y="347852"/>
                  </a:lnTo>
                  <a:lnTo>
                    <a:pt x="474217" y="340626"/>
                  </a:lnTo>
                  <a:lnTo>
                    <a:pt x="477621" y="333286"/>
                  </a:lnTo>
                  <a:lnTo>
                    <a:pt x="481075" y="325907"/>
                  </a:lnTo>
                  <a:lnTo>
                    <a:pt x="484466" y="318477"/>
                  </a:lnTo>
                  <a:lnTo>
                    <a:pt x="487870" y="310934"/>
                  </a:lnTo>
                  <a:lnTo>
                    <a:pt x="491261" y="303339"/>
                  </a:lnTo>
                  <a:lnTo>
                    <a:pt x="494715" y="295744"/>
                  </a:lnTo>
                  <a:lnTo>
                    <a:pt x="498119" y="288035"/>
                  </a:lnTo>
                  <a:lnTo>
                    <a:pt x="501522" y="280288"/>
                  </a:lnTo>
                  <a:lnTo>
                    <a:pt x="504913" y="272529"/>
                  </a:lnTo>
                  <a:lnTo>
                    <a:pt x="508368" y="264667"/>
                  </a:lnTo>
                  <a:lnTo>
                    <a:pt x="511771" y="256857"/>
                  </a:lnTo>
                  <a:lnTo>
                    <a:pt x="515162" y="248996"/>
                  </a:lnTo>
                  <a:lnTo>
                    <a:pt x="518566" y="241084"/>
                  </a:lnTo>
                  <a:lnTo>
                    <a:pt x="521969" y="233222"/>
                  </a:lnTo>
                  <a:lnTo>
                    <a:pt x="525424" y="225310"/>
                  </a:lnTo>
                  <a:lnTo>
                    <a:pt x="528815" y="217449"/>
                  </a:lnTo>
                  <a:lnTo>
                    <a:pt x="532218" y="209537"/>
                  </a:lnTo>
                  <a:lnTo>
                    <a:pt x="535622" y="201726"/>
                  </a:lnTo>
                  <a:lnTo>
                    <a:pt x="552716" y="163004"/>
                  </a:lnTo>
                  <a:lnTo>
                    <a:pt x="569772" y="126098"/>
                  </a:lnTo>
                  <a:lnTo>
                    <a:pt x="573176" y="119024"/>
                  </a:lnTo>
                  <a:lnTo>
                    <a:pt x="593623" y="79400"/>
                  </a:lnTo>
                  <a:lnTo>
                    <a:pt x="614121" y="46202"/>
                  </a:lnTo>
                  <a:lnTo>
                    <a:pt x="641426" y="14655"/>
                  </a:lnTo>
                  <a:lnTo>
                    <a:pt x="675525" y="0"/>
                  </a:lnTo>
                  <a:lnTo>
                    <a:pt x="678929" y="101"/>
                  </a:lnTo>
                  <a:lnTo>
                    <a:pt x="713028" y="17741"/>
                  </a:lnTo>
                  <a:lnTo>
                    <a:pt x="740321" y="51193"/>
                  </a:lnTo>
                  <a:lnTo>
                    <a:pt x="760831" y="85610"/>
                  </a:lnTo>
                  <a:lnTo>
                    <a:pt x="781278" y="126098"/>
                  </a:lnTo>
                  <a:lnTo>
                    <a:pt x="798321" y="163004"/>
                  </a:lnTo>
                  <a:lnTo>
                    <a:pt x="801725" y="170662"/>
                  </a:lnTo>
                  <a:lnTo>
                    <a:pt x="805179" y="178358"/>
                  </a:lnTo>
                  <a:lnTo>
                    <a:pt x="808583" y="186105"/>
                  </a:lnTo>
                  <a:lnTo>
                    <a:pt x="811974" y="193865"/>
                  </a:lnTo>
                  <a:lnTo>
                    <a:pt x="815378" y="201726"/>
                  </a:lnTo>
                  <a:lnTo>
                    <a:pt x="818832" y="209537"/>
                  </a:lnTo>
                  <a:lnTo>
                    <a:pt x="822236" y="217449"/>
                  </a:lnTo>
                  <a:lnTo>
                    <a:pt x="825626" y="225310"/>
                  </a:lnTo>
                  <a:lnTo>
                    <a:pt x="829030" y="233222"/>
                  </a:lnTo>
                  <a:lnTo>
                    <a:pt x="832484" y="241084"/>
                  </a:lnTo>
                  <a:lnTo>
                    <a:pt x="835875" y="248996"/>
                  </a:lnTo>
                  <a:lnTo>
                    <a:pt x="839279" y="256857"/>
                  </a:lnTo>
                  <a:lnTo>
                    <a:pt x="842683" y="264667"/>
                  </a:lnTo>
                  <a:lnTo>
                    <a:pt x="846137" y="272529"/>
                  </a:lnTo>
                  <a:lnTo>
                    <a:pt x="849528" y="280288"/>
                  </a:lnTo>
                  <a:lnTo>
                    <a:pt x="852931" y="288035"/>
                  </a:lnTo>
                  <a:lnTo>
                    <a:pt x="856322" y="295744"/>
                  </a:lnTo>
                  <a:lnTo>
                    <a:pt x="859726" y="303339"/>
                  </a:lnTo>
                  <a:lnTo>
                    <a:pt x="863180" y="310934"/>
                  </a:lnTo>
                  <a:lnTo>
                    <a:pt x="866584" y="318477"/>
                  </a:lnTo>
                  <a:lnTo>
                    <a:pt x="869975" y="325907"/>
                  </a:lnTo>
                  <a:lnTo>
                    <a:pt x="873378" y="333286"/>
                  </a:lnTo>
                  <a:lnTo>
                    <a:pt x="876833" y="340626"/>
                  </a:lnTo>
                  <a:lnTo>
                    <a:pt x="880224" y="347852"/>
                  </a:lnTo>
                  <a:lnTo>
                    <a:pt x="883627" y="355015"/>
                  </a:lnTo>
                  <a:lnTo>
                    <a:pt x="887031" y="362076"/>
                  </a:lnTo>
                  <a:lnTo>
                    <a:pt x="890485" y="369100"/>
                  </a:lnTo>
                  <a:lnTo>
                    <a:pt x="893876" y="375996"/>
                  </a:lnTo>
                  <a:lnTo>
                    <a:pt x="914323" y="415302"/>
                  </a:lnTo>
                  <a:lnTo>
                    <a:pt x="934834" y="450888"/>
                  </a:lnTo>
                  <a:lnTo>
                    <a:pt x="938237" y="456463"/>
                  </a:lnTo>
                  <a:lnTo>
                    <a:pt x="941628" y="461937"/>
                  </a:lnTo>
                  <a:lnTo>
                    <a:pt x="945032" y="467245"/>
                  </a:lnTo>
                  <a:lnTo>
                    <a:pt x="948435" y="472516"/>
                  </a:lnTo>
                  <a:lnTo>
                    <a:pt x="951890" y="477608"/>
                  </a:lnTo>
                  <a:lnTo>
                    <a:pt x="955281" y="482650"/>
                  </a:lnTo>
                  <a:lnTo>
                    <a:pt x="958684" y="487540"/>
                  </a:lnTo>
                  <a:lnTo>
                    <a:pt x="962075" y="492378"/>
                  </a:lnTo>
                  <a:lnTo>
                    <a:pt x="965530" y="497052"/>
                  </a:lnTo>
                  <a:lnTo>
                    <a:pt x="968933" y="501675"/>
                  </a:lnTo>
                  <a:lnTo>
                    <a:pt x="972337" y="506133"/>
                  </a:lnTo>
                  <a:lnTo>
                    <a:pt x="975728" y="510539"/>
                  </a:lnTo>
                  <a:lnTo>
                    <a:pt x="979182" y="514781"/>
                  </a:lnTo>
                  <a:lnTo>
                    <a:pt x="982586" y="518985"/>
                  </a:lnTo>
                  <a:lnTo>
                    <a:pt x="1009878" y="548995"/>
                  </a:lnTo>
                  <a:lnTo>
                    <a:pt x="1040587" y="576033"/>
                  </a:lnTo>
                  <a:lnTo>
                    <a:pt x="1047381" y="581126"/>
                  </a:lnTo>
                  <a:lnTo>
                    <a:pt x="1050785" y="583628"/>
                  </a:lnTo>
                  <a:lnTo>
                    <a:pt x="1084935" y="604710"/>
                  </a:lnTo>
                  <a:lnTo>
                    <a:pt x="1088339" y="606463"/>
                  </a:lnTo>
                  <a:lnTo>
                    <a:pt x="1091730" y="608215"/>
                  </a:lnTo>
                  <a:lnTo>
                    <a:pt x="1095133" y="609917"/>
                  </a:lnTo>
                  <a:lnTo>
                    <a:pt x="1098588" y="611504"/>
                  </a:lnTo>
                  <a:lnTo>
                    <a:pt x="1101991" y="613105"/>
                  </a:lnTo>
                  <a:lnTo>
                    <a:pt x="1132687" y="625322"/>
                  </a:lnTo>
                  <a:lnTo>
                    <a:pt x="1136078" y="626490"/>
                  </a:lnTo>
                  <a:lnTo>
                    <a:pt x="1163383" y="634568"/>
                  </a:lnTo>
                  <a:lnTo>
                    <a:pt x="1166787" y="635469"/>
                  </a:lnTo>
                  <a:lnTo>
                    <a:pt x="1170241" y="636257"/>
                  </a:lnTo>
                  <a:lnTo>
                    <a:pt x="1173632" y="637108"/>
                  </a:lnTo>
                  <a:lnTo>
                    <a:pt x="1177035" y="637908"/>
                  </a:lnTo>
                  <a:lnTo>
                    <a:pt x="1180439" y="638657"/>
                  </a:lnTo>
                  <a:lnTo>
                    <a:pt x="1183843" y="639394"/>
                  </a:lnTo>
                  <a:lnTo>
                    <a:pt x="1187284" y="640143"/>
                  </a:lnTo>
                  <a:lnTo>
                    <a:pt x="1190688" y="640829"/>
                  </a:lnTo>
                  <a:lnTo>
                    <a:pt x="1194092" y="641515"/>
                  </a:lnTo>
                  <a:lnTo>
                    <a:pt x="1197482" y="642162"/>
                  </a:lnTo>
                  <a:lnTo>
                    <a:pt x="1200937" y="642797"/>
                  </a:lnTo>
                  <a:lnTo>
                    <a:pt x="1204340" y="643381"/>
                  </a:lnTo>
                  <a:lnTo>
                    <a:pt x="1207744" y="643966"/>
                  </a:lnTo>
                  <a:lnTo>
                    <a:pt x="1211135" y="644550"/>
                  </a:lnTo>
                  <a:lnTo>
                    <a:pt x="1214589" y="645134"/>
                  </a:lnTo>
                  <a:lnTo>
                    <a:pt x="1217993" y="645667"/>
                  </a:lnTo>
                  <a:lnTo>
                    <a:pt x="1221384" y="646188"/>
                  </a:lnTo>
                  <a:lnTo>
                    <a:pt x="1224787" y="646671"/>
                  </a:lnTo>
                  <a:lnTo>
                    <a:pt x="1228191" y="647153"/>
                  </a:lnTo>
                  <a:lnTo>
                    <a:pt x="1231645" y="647636"/>
                  </a:lnTo>
                  <a:lnTo>
                    <a:pt x="1235036" y="648106"/>
                  </a:lnTo>
                  <a:lnTo>
                    <a:pt x="1238440" y="648538"/>
                  </a:lnTo>
                  <a:lnTo>
                    <a:pt x="1241831" y="648957"/>
                  </a:lnTo>
                  <a:lnTo>
                    <a:pt x="1245285" y="649389"/>
                  </a:lnTo>
                  <a:lnTo>
                    <a:pt x="1248689" y="649808"/>
                  </a:lnTo>
                  <a:lnTo>
                    <a:pt x="1252092" y="650176"/>
                  </a:lnTo>
                  <a:lnTo>
                    <a:pt x="1255483" y="650544"/>
                  </a:lnTo>
                  <a:lnTo>
                    <a:pt x="1275994" y="652564"/>
                  </a:lnTo>
                  <a:lnTo>
                    <a:pt x="1279385" y="652894"/>
                  </a:lnTo>
                  <a:lnTo>
                    <a:pt x="1282788" y="653148"/>
                  </a:lnTo>
                  <a:lnTo>
                    <a:pt x="1286192" y="653465"/>
                  </a:lnTo>
                  <a:lnTo>
                    <a:pt x="1289634" y="653732"/>
                  </a:lnTo>
                  <a:lnTo>
                    <a:pt x="1293037" y="653999"/>
                  </a:lnTo>
                  <a:lnTo>
                    <a:pt x="1296441" y="654265"/>
                  </a:lnTo>
                  <a:lnTo>
                    <a:pt x="1299844" y="654481"/>
                  </a:lnTo>
                  <a:lnTo>
                    <a:pt x="1303286" y="654748"/>
                  </a:lnTo>
                  <a:lnTo>
                    <a:pt x="1306690" y="654964"/>
                  </a:lnTo>
                  <a:lnTo>
                    <a:pt x="1310093" y="655167"/>
                  </a:lnTo>
                  <a:lnTo>
                    <a:pt x="1313497" y="655383"/>
                  </a:lnTo>
                  <a:lnTo>
                    <a:pt x="1316939" y="655599"/>
                  </a:lnTo>
                  <a:lnTo>
                    <a:pt x="1320342" y="655802"/>
                  </a:lnTo>
                  <a:lnTo>
                    <a:pt x="1323746" y="656018"/>
                  </a:lnTo>
                  <a:lnTo>
                    <a:pt x="1327137" y="656234"/>
                  </a:lnTo>
                  <a:lnTo>
                    <a:pt x="1330540" y="656386"/>
                  </a:lnTo>
                  <a:lnTo>
                    <a:pt x="1333995" y="656602"/>
                  </a:lnTo>
                  <a:lnTo>
                    <a:pt x="1337398" y="656767"/>
                  </a:lnTo>
                  <a:lnTo>
                    <a:pt x="1340789" y="656920"/>
                  </a:lnTo>
                  <a:lnTo>
                    <a:pt x="1344193" y="657085"/>
                  </a:lnTo>
                  <a:lnTo>
                    <a:pt x="1347647" y="657237"/>
                  </a:lnTo>
                  <a:lnTo>
                    <a:pt x="1351038" y="657402"/>
                  </a:lnTo>
                  <a:lnTo>
                    <a:pt x="1354442" y="657567"/>
                  </a:lnTo>
                  <a:lnTo>
                    <a:pt x="1357845" y="657669"/>
                  </a:lnTo>
                  <a:lnTo>
                    <a:pt x="1361300" y="657821"/>
                  </a:lnTo>
                  <a:lnTo>
                    <a:pt x="1364691" y="657986"/>
                  </a:lnTo>
                  <a:lnTo>
                    <a:pt x="1368094" y="658088"/>
                  </a:lnTo>
                  <a:lnTo>
                    <a:pt x="1371485" y="658202"/>
                  </a:lnTo>
                  <a:lnTo>
                    <a:pt x="1374889" y="658355"/>
                  </a:lnTo>
                  <a:lnTo>
                    <a:pt x="1378343" y="658469"/>
                  </a:lnTo>
                  <a:lnTo>
                    <a:pt x="1381747" y="658571"/>
                  </a:lnTo>
                  <a:lnTo>
                    <a:pt x="1385138" y="658685"/>
                  </a:lnTo>
                  <a:lnTo>
                    <a:pt x="1388541" y="658787"/>
                  </a:lnTo>
                  <a:lnTo>
                    <a:pt x="1391996" y="658888"/>
                  </a:lnTo>
                  <a:lnTo>
                    <a:pt x="1395387" y="659002"/>
                  </a:lnTo>
                  <a:lnTo>
                    <a:pt x="1398790" y="659104"/>
                  </a:lnTo>
                  <a:lnTo>
                    <a:pt x="1402194" y="659206"/>
                  </a:lnTo>
                  <a:lnTo>
                    <a:pt x="1405648" y="659320"/>
                  </a:lnTo>
                  <a:lnTo>
                    <a:pt x="1409039" y="659371"/>
                  </a:lnTo>
                  <a:lnTo>
                    <a:pt x="1412443" y="659472"/>
                  </a:lnTo>
                  <a:lnTo>
                    <a:pt x="1415846" y="659587"/>
                  </a:lnTo>
                  <a:lnTo>
                    <a:pt x="1419250" y="659637"/>
                  </a:lnTo>
                  <a:lnTo>
                    <a:pt x="1422692" y="659739"/>
                  </a:lnTo>
                  <a:lnTo>
                    <a:pt x="1426095" y="659790"/>
                  </a:lnTo>
                  <a:lnTo>
                    <a:pt x="1429499" y="659841"/>
                  </a:lnTo>
                  <a:lnTo>
                    <a:pt x="1432890" y="659955"/>
                  </a:lnTo>
                  <a:lnTo>
                    <a:pt x="1436344" y="660006"/>
                  </a:lnTo>
                  <a:lnTo>
                    <a:pt x="1439748" y="660057"/>
                  </a:lnTo>
                  <a:lnTo>
                    <a:pt x="1443151" y="660158"/>
                  </a:lnTo>
                  <a:lnTo>
                    <a:pt x="1446542" y="660222"/>
                  </a:lnTo>
                  <a:lnTo>
                    <a:pt x="1449997" y="660272"/>
                  </a:lnTo>
                  <a:lnTo>
                    <a:pt x="1453400" y="660323"/>
                  </a:lnTo>
                  <a:lnTo>
                    <a:pt x="1456791" y="660374"/>
                  </a:lnTo>
                  <a:lnTo>
                    <a:pt x="1460195" y="660425"/>
                  </a:lnTo>
                  <a:lnTo>
                    <a:pt x="1463598" y="660488"/>
                  </a:lnTo>
                  <a:lnTo>
                    <a:pt x="1467053" y="660539"/>
                  </a:lnTo>
                  <a:lnTo>
                    <a:pt x="1470444" y="660590"/>
                  </a:lnTo>
                  <a:lnTo>
                    <a:pt x="1473847" y="660641"/>
                  </a:lnTo>
                  <a:lnTo>
                    <a:pt x="1477238" y="660692"/>
                  </a:lnTo>
                  <a:lnTo>
                    <a:pt x="1480692" y="660742"/>
                  </a:lnTo>
                  <a:lnTo>
                    <a:pt x="1484096" y="660806"/>
                  </a:lnTo>
                  <a:lnTo>
                    <a:pt x="1487500" y="660857"/>
                  </a:lnTo>
                  <a:lnTo>
                    <a:pt x="1490891" y="660907"/>
                  </a:lnTo>
                  <a:lnTo>
                    <a:pt x="1494345" y="660907"/>
                  </a:lnTo>
                  <a:lnTo>
                    <a:pt x="1497749" y="660958"/>
                  </a:lnTo>
                  <a:lnTo>
                    <a:pt x="1501139" y="661022"/>
                  </a:lnTo>
                  <a:lnTo>
                    <a:pt x="1504543" y="661060"/>
                  </a:lnTo>
                  <a:lnTo>
                    <a:pt x="1507947" y="661060"/>
                  </a:lnTo>
                  <a:lnTo>
                    <a:pt x="1511401" y="661123"/>
                  </a:lnTo>
                  <a:lnTo>
                    <a:pt x="1514792" y="661174"/>
                  </a:lnTo>
                  <a:lnTo>
                    <a:pt x="1518196" y="661174"/>
                  </a:lnTo>
                  <a:lnTo>
                    <a:pt x="1521599" y="661225"/>
                  </a:lnTo>
                  <a:lnTo>
                    <a:pt x="1525041" y="661276"/>
                  </a:lnTo>
                  <a:lnTo>
                    <a:pt x="1528444" y="661276"/>
                  </a:lnTo>
                  <a:lnTo>
                    <a:pt x="1531848" y="661339"/>
                  </a:lnTo>
                  <a:lnTo>
                    <a:pt x="1535239" y="661339"/>
                  </a:lnTo>
                  <a:lnTo>
                    <a:pt x="1538693" y="661390"/>
                  </a:lnTo>
                  <a:lnTo>
                    <a:pt x="1542097" y="661390"/>
                  </a:lnTo>
                  <a:lnTo>
                    <a:pt x="1545500" y="661441"/>
                  </a:lnTo>
                  <a:lnTo>
                    <a:pt x="1548891" y="661441"/>
                  </a:lnTo>
                  <a:lnTo>
                    <a:pt x="1552346" y="661492"/>
                  </a:lnTo>
                  <a:lnTo>
                    <a:pt x="1555749" y="661492"/>
                  </a:lnTo>
                  <a:lnTo>
                    <a:pt x="1559153" y="661542"/>
                  </a:lnTo>
                  <a:lnTo>
                    <a:pt x="1562544" y="661542"/>
                  </a:lnTo>
                  <a:lnTo>
                    <a:pt x="1565947" y="661593"/>
                  </a:lnTo>
                  <a:lnTo>
                    <a:pt x="1569402" y="661593"/>
                  </a:lnTo>
                  <a:lnTo>
                    <a:pt x="1572805" y="661593"/>
                  </a:lnTo>
                  <a:lnTo>
                    <a:pt x="1576196" y="661657"/>
                  </a:lnTo>
                  <a:lnTo>
                    <a:pt x="1579600" y="661657"/>
                  </a:lnTo>
                  <a:lnTo>
                    <a:pt x="1583054" y="661708"/>
                  </a:lnTo>
                  <a:lnTo>
                    <a:pt x="1586445" y="661708"/>
                  </a:lnTo>
                  <a:lnTo>
                    <a:pt x="1589849" y="661708"/>
                  </a:lnTo>
                  <a:lnTo>
                    <a:pt x="1593252" y="661758"/>
                  </a:lnTo>
                  <a:lnTo>
                    <a:pt x="1596707" y="661758"/>
                  </a:lnTo>
                  <a:lnTo>
                    <a:pt x="1600098" y="661758"/>
                  </a:lnTo>
                  <a:lnTo>
                    <a:pt x="1603501" y="661809"/>
                  </a:lnTo>
                  <a:lnTo>
                    <a:pt x="1606892" y="661809"/>
                  </a:lnTo>
                  <a:lnTo>
                    <a:pt x="1610296" y="661809"/>
                  </a:lnTo>
                  <a:lnTo>
                    <a:pt x="1613750" y="661809"/>
                  </a:lnTo>
                  <a:lnTo>
                    <a:pt x="1617154" y="661860"/>
                  </a:lnTo>
                  <a:lnTo>
                    <a:pt x="1620545" y="661860"/>
                  </a:lnTo>
                  <a:lnTo>
                    <a:pt x="1623948" y="661860"/>
                  </a:lnTo>
                  <a:lnTo>
                    <a:pt x="1627403" y="661860"/>
                  </a:lnTo>
                  <a:lnTo>
                    <a:pt x="1630794" y="661923"/>
                  </a:lnTo>
                  <a:lnTo>
                    <a:pt x="1634197" y="661923"/>
                  </a:lnTo>
                  <a:lnTo>
                    <a:pt x="1637601" y="661923"/>
                  </a:lnTo>
                  <a:lnTo>
                    <a:pt x="1641055" y="661923"/>
                  </a:lnTo>
                  <a:lnTo>
                    <a:pt x="1644446" y="661974"/>
                  </a:lnTo>
                  <a:lnTo>
                    <a:pt x="1647850" y="661974"/>
                  </a:lnTo>
                  <a:lnTo>
                    <a:pt x="1651253" y="661974"/>
                  </a:lnTo>
                  <a:lnTo>
                    <a:pt x="1654644" y="661974"/>
                  </a:lnTo>
                  <a:lnTo>
                    <a:pt x="1658099" y="662025"/>
                  </a:lnTo>
                  <a:lnTo>
                    <a:pt x="1675155" y="662025"/>
                  </a:lnTo>
                  <a:lnTo>
                    <a:pt x="1678546" y="662076"/>
                  </a:lnTo>
                  <a:lnTo>
                    <a:pt x="1695602" y="662076"/>
                  </a:lnTo>
                  <a:lnTo>
                    <a:pt x="1699005" y="662127"/>
                  </a:lnTo>
                  <a:lnTo>
                    <a:pt x="1722907" y="662127"/>
                  </a:lnTo>
                  <a:lnTo>
                    <a:pt x="1726298" y="662177"/>
                  </a:lnTo>
                  <a:lnTo>
                    <a:pt x="1757006" y="662177"/>
                  </a:lnTo>
                  <a:lnTo>
                    <a:pt x="1760461" y="662241"/>
                  </a:lnTo>
                  <a:lnTo>
                    <a:pt x="1801355" y="662241"/>
                  </a:lnTo>
                  <a:lnTo>
                    <a:pt x="1804809" y="662292"/>
                  </a:lnTo>
                  <a:lnTo>
                    <a:pt x="1866214" y="662292"/>
                  </a:lnTo>
                  <a:lnTo>
                    <a:pt x="1869604" y="662343"/>
                  </a:lnTo>
                  <a:lnTo>
                    <a:pt x="1992413" y="662343"/>
                  </a:lnTo>
                  <a:lnTo>
                    <a:pt x="1995868" y="662393"/>
                  </a:lnTo>
                  <a:lnTo>
                    <a:pt x="2115261" y="662393"/>
                  </a:lnTo>
                  <a:lnTo>
                    <a:pt x="2118651" y="662393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28491" y="1194016"/>
              <a:ext cx="2118995" cy="642620"/>
            </a:xfrm>
            <a:custGeom>
              <a:avLst/>
              <a:gdLst/>
              <a:ahLst/>
              <a:cxnLst/>
              <a:rect l="l" t="t" r="r" b="b"/>
              <a:pathLst>
                <a:path w="2118995" h="642619">
                  <a:moveTo>
                    <a:pt x="0" y="630427"/>
                  </a:moveTo>
                  <a:lnTo>
                    <a:pt x="3403" y="630212"/>
                  </a:lnTo>
                  <a:lnTo>
                    <a:pt x="6794" y="629958"/>
                  </a:lnTo>
                  <a:lnTo>
                    <a:pt x="10248" y="629691"/>
                  </a:lnTo>
                  <a:lnTo>
                    <a:pt x="13652" y="629424"/>
                  </a:lnTo>
                  <a:lnTo>
                    <a:pt x="17056" y="629157"/>
                  </a:lnTo>
                  <a:lnTo>
                    <a:pt x="20446" y="628891"/>
                  </a:lnTo>
                  <a:lnTo>
                    <a:pt x="23901" y="628624"/>
                  </a:lnTo>
                  <a:lnTo>
                    <a:pt x="27304" y="628307"/>
                  </a:lnTo>
                  <a:lnTo>
                    <a:pt x="30708" y="628040"/>
                  </a:lnTo>
                  <a:lnTo>
                    <a:pt x="34099" y="627722"/>
                  </a:lnTo>
                  <a:lnTo>
                    <a:pt x="37553" y="627405"/>
                  </a:lnTo>
                  <a:lnTo>
                    <a:pt x="40957" y="627075"/>
                  </a:lnTo>
                  <a:lnTo>
                    <a:pt x="44361" y="626757"/>
                  </a:lnTo>
                  <a:lnTo>
                    <a:pt x="47751" y="626440"/>
                  </a:lnTo>
                  <a:lnTo>
                    <a:pt x="51155" y="626122"/>
                  </a:lnTo>
                  <a:lnTo>
                    <a:pt x="54609" y="625754"/>
                  </a:lnTo>
                  <a:lnTo>
                    <a:pt x="58013" y="625386"/>
                  </a:lnTo>
                  <a:lnTo>
                    <a:pt x="61404" y="625068"/>
                  </a:lnTo>
                  <a:lnTo>
                    <a:pt x="64808" y="624700"/>
                  </a:lnTo>
                  <a:lnTo>
                    <a:pt x="68262" y="624268"/>
                  </a:lnTo>
                  <a:lnTo>
                    <a:pt x="71653" y="623900"/>
                  </a:lnTo>
                  <a:lnTo>
                    <a:pt x="75056" y="623468"/>
                  </a:lnTo>
                  <a:lnTo>
                    <a:pt x="78460" y="623100"/>
                  </a:lnTo>
                  <a:lnTo>
                    <a:pt x="81914" y="622680"/>
                  </a:lnTo>
                  <a:lnTo>
                    <a:pt x="85305" y="622249"/>
                  </a:lnTo>
                  <a:lnTo>
                    <a:pt x="88709" y="621766"/>
                  </a:lnTo>
                  <a:lnTo>
                    <a:pt x="92100" y="621347"/>
                  </a:lnTo>
                  <a:lnTo>
                    <a:pt x="95503" y="620864"/>
                  </a:lnTo>
                  <a:lnTo>
                    <a:pt x="98958" y="620382"/>
                  </a:lnTo>
                  <a:lnTo>
                    <a:pt x="102361" y="619912"/>
                  </a:lnTo>
                  <a:lnTo>
                    <a:pt x="105752" y="619429"/>
                  </a:lnTo>
                  <a:lnTo>
                    <a:pt x="109156" y="618909"/>
                  </a:lnTo>
                  <a:lnTo>
                    <a:pt x="112610" y="618375"/>
                  </a:lnTo>
                  <a:lnTo>
                    <a:pt x="116001" y="617842"/>
                  </a:lnTo>
                  <a:lnTo>
                    <a:pt x="119405" y="617258"/>
                  </a:lnTo>
                  <a:lnTo>
                    <a:pt x="122808" y="616724"/>
                  </a:lnTo>
                  <a:lnTo>
                    <a:pt x="126263" y="616140"/>
                  </a:lnTo>
                  <a:lnTo>
                    <a:pt x="129654" y="615556"/>
                  </a:lnTo>
                  <a:lnTo>
                    <a:pt x="133057" y="614921"/>
                  </a:lnTo>
                  <a:lnTo>
                    <a:pt x="136461" y="614286"/>
                  </a:lnTo>
                  <a:lnTo>
                    <a:pt x="163753" y="608647"/>
                  </a:lnTo>
                  <a:lnTo>
                    <a:pt x="167157" y="607860"/>
                  </a:lnTo>
                  <a:lnTo>
                    <a:pt x="170611" y="607059"/>
                  </a:lnTo>
                  <a:lnTo>
                    <a:pt x="174015" y="606209"/>
                  </a:lnTo>
                  <a:lnTo>
                    <a:pt x="177406" y="605358"/>
                  </a:lnTo>
                  <a:lnTo>
                    <a:pt x="180809" y="604507"/>
                  </a:lnTo>
                  <a:lnTo>
                    <a:pt x="184264" y="603605"/>
                  </a:lnTo>
                  <a:lnTo>
                    <a:pt x="187667" y="602703"/>
                  </a:lnTo>
                  <a:lnTo>
                    <a:pt x="191058" y="601751"/>
                  </a:lnTo>
                  <a:lnTo>
                    <a:pt x="194462" y="600798"/>
                  </a:lnTo>
                  <a:lnTo>
                    <a:pt x="197853" y="599782"/>
                  </a:lnTo>
                  <a:lnTo>
                    <a:pt x="201307" y="598779"/>
                  </a:lnTo>
                  <a:lnTo>
                    <a:pt x="204711" y="597712"/>
                  </a:lnTo>
                  <a:lnTo>
                    <a:pt x="208114" y="596645"/>
                  </a:lnTo>
                  <a:lnTo>
                    <a:pt x="211505" y="595528"/>
                  </a:lnTo>
                  <a:lnTo>
                    <a:pt x="214960" y="594423"/>
                  </a:lnTo>
                  <a:lnTo>
                    <a:pt x="218363" y="593242"/>
                  </a:lnTo>
                  <a:lnTo>
                    <a:pt x="221754" y="592023"/>
                  </a:lnTo>
                  <a:lnTo>
                    <a:pt x="225158" y="590803"/>
                  </a:lnTo>
                  <a:lnTo>
                    <a:pt x="228612" y="589584"/>
                  </a:lnTo>
                  <a:lnTo>
                    <a:pt x="232016" y="588251"/>
                  </a:lnTo>
                  <a:lnTo>
                    <a:pt x="235407" y="586930"/>
                  </a:lnTo>
                  <a:lnTo>
                    <a:pt x="238810" y="585596"/>
                  </a:lnTo>
                  <a:lnTo>
                    <a:pt x="242214" y="584161"/>
                  </a:lnTo>
                  <a:lnTo>
                    <a:pt x="245656" y="582726"/>
                  </a:lnTo>
                  <a:lnTo>
                    <a:pt x="269506" y="571576"/>
                  </a:lnTo>
                  <a:lnTo>
                    <a:pt x="272961" y="569823"/>
                  </a:lnTo>
                  <a:lnTo>
                    <a:pt x="293408" y="558190"/>
                  </a:lnTo>
                  <a:lnTo>
                    <a:pt x="296811" y="556120"/>
                  </a:lnTo>
                  <a:lnTo>
                    <a:pt x="330911" y="531634"/>
                  </a:lnTo>
                  <a:lnTo>
                    <a:pt x="361670" y="503745"/>
                  </a:lnTo>
                  <a:lnTo>
                    <a:pt x="371868" y="492963"/>
                  </a:lnTo>
                  <a:lnTo>
                    <a:pt x="375310" y="489254"/>
                  </a:lnTo>
                  <a:lnTo>
                    <a:pt x="402564" y="455891"/>
                  </a:lnTo>
                  <a:lnTo>
                    <a:pt x="416217" y="436879"/>
                  </a:lnTo>
                  <a:lnTo>
                    <a:pt x="419671" y="431888"/>
                  </a:lnTo>
                  <a:lnTo>
                    <a:pt x="443522" y="394017"/>
                  </a:lnTo>
                  <a:lnTo>
                    <a:pt x="446912" y="388175"/>
                  </a:lnTo>
                  <a:lnTo>
                    <a:pt x="450367" y="382269"/>
                  </a:lnTo>
                  <a:lnTo>
                    <a:pt x="453770" y="376224"/>
                  </a:lnTo>
                  <a:lnTo>
                    <a:pt x="457174" y="370116"/>
                  </a:lnTo>
                  <a:lnTo>
                    <a:pt x="460565" y="363842"/>
                  </a:lnTo>
                  <a:lnTo>
                    <a:pt x="464019" y="357517"/>
                  </a:lnTo>
                  <a:lnTo>
                    <a:pt x="467423" y="351104"/>
                  </a:lnTo>
                  <a:lnTo>
                    <a:pt x="470814" y="344563"/>
                  </a:lnTo>
                  <a:lnTo>
                    <a:pt x="474217" y="337972"/>
                  </a:lnTo>
                  <a:lnTo>
                    <a:pt x="477621" y="331228"/>
                  </a:lnTo>
                  <a:lnTo>
                    <a:pt x="481075" y="324434"/>
                  </a:lnTo>
                  <a:lnTo>
                    <a:pt x="484466" y="317588"/>
                  </a:lnTo>
                  <a:lnTo>
                    <a:pt x="487870" y="310616"/>
                  </a:lnTo>
                  <a:lnTo>
                    <a:pt x="491261" y="303555"/>
                  </a:lnTo>
                  <a:lnTo>
                    <a:pt x="494715" y="296443"/>
                  </a:lnTo>
                  <a:lnTo>
                    <a:pt x="498119" y="289267"/>
                  </a:lnTo>
                  <a:lnTo>
                    <a:pt x="501522" y="281990"/>
                  </a:lnTo>
                  <a:lnTo>
                    <a:pt x="504913" y="274662"/>
                  </a:lnTo>
                  <a:lnTo>
                    <a:pt x="508368" y="267284"/>
                  </a:lnTo>
                  <a:lnTo>
                    <a:pt x="511771" y="259841"/>
                  </a:lnTo>
                  <a:lnTo>
                    <a:pt x="515162" y="252361"/>
                  </a:lnTo>
                  <a:lnTo>
                    <a:pt x="518566" y="244805"/>
                  </a:lnTo>
                  <a:lnTo>
                    <a:pt x="521969" y="237274"/>
                  </a:lnTo>
                  <a:lnTo>
                    <a:pt x="525424" y="229679"/>
                  </a:lnTo>
                  <a:lnTo>
                    <a:pt x="528815" y="222084"/>
                  </a:lnTo>
                  <a:lnTo>
                    <a:pt x="532218" y="214426"/>
                  </a:lnTo>
                  <a:lnTo>
                    <a:pt x="535622" y="206781"/>
                  </a:lnTo>
                  <a:lnTo>
                    <a:pt x="539064" y="199135"/>
                  </a:lnTo>
                  <a:lnTo>
                    <a:pt x="542467" y="191490"/>
                  </a:lnTo>
                  <a:lnTo>
                    <a:pt x="545871" y="183895"/>
                  </a:lnTo>
                  <a:lnTo>
                    <a:pt x="549274" y="176301"/>
                  </a:lnTo>
                  <a:lnTo>
                    <a:pt x="552716" y="168694"/>
                  </a:lnTo>
                  <a:lnTo>
                    <a:pt x="556120" y="161150"/>
                  </a:lnTo>
                  <a:lnTo>
                    <a:pt x="559523" y="153720"/>
                  </a:lnTo>
                  <a:lnTo>
                    <a:pt x="562927" y="146291"/>
                  </a:lnTo>
                  <a:lnTo>
                    <a:pt x="566318" y="138950"/>
                  </a:lnTo>
                  <a:lnTo>
                    <a:pt x="583425" y="103631"/>
                  </a:lnTo>
                  <a:lnTo>
                    <a:pt x="603872" y="65709"/>
                  </a:lnTo>
                  <a:lnTo>
                    <a:pt x="627773" y="30441"/>
                  </a:lnTo>
                  <a:lnTo>
                    <a:pt x="658469" y="3987"/>
                  </a:lnTo>
                  <a:lnTo>
                    <a:pt x="675525" y="0"/>
                  </a:lnTo>
                  <a:lnTo>
                    <a:pt x="678929" y="165"/>
                  </a:lnTo>
                  <a:lnTo>
                    <a:pt x="713028" y="19024"/>
                  </a:lnTo>
                  <a:lnTo>
                    <a:pt x="736930" y="49237"/>
                  </a:lnTo>
                  <a:lnTo>
                    <a:pt x="757377" y="83921"/>
                  </a:lnTo>
                  <a:lnTo>
                    <a:pt x="771016" y="110477"/>
                  </a:lnTo>
                  <a:lnTo>
                    <a:pt x="774471" y="117449"/>
                  </a:lnTo>
                  <a:lnTo>
                    <a:pt x="777874" y="124510"/>
                  </a:lnTo>
                  <a:lnTo>
                    <a:pt x="781278" y="131673"/>
                  </a:lnTo>
                  <a:lnTo>
                    <a:pt x="784669" y="138950"/>
                  </a:lnTo>
                  <a:lnTo>
                    <a:pt x="788123" y="146291"/>
                  </a:lnTo>
                  <a:lnTo>
                    <a:pt x="791527" y="153720"/>
                  </a:lnTo>
                  <a:lnTo>
                    <a:pt x="794931" y="161150"/>
                  </a:lnTo>
                  <a:lnTo>
                    <a:pt x="798321" y="168694"/>
                  </a:lnTo>
                  <a:lnTo>
                    <a:pt x="801725" y="176301"/>
                  </a:lnTo>
                  <a:lnTo>
                    <a:pt x="805179" y="183895"/>
                  </a:lnTo>
                  <a:lnTo>
                    <a:pt x="808583" y="191490"/>
                  </a:lnTo>
                  <a:lnTo>
                    <a:pt x="811974" y="199135"/>
                  </a:lnTo>
                  <a:lnTo>
                    <a:pt x="815378" y="206781"/>
                  </a:lnTo>
                  <a:lnTo>
                    <a:pt x="818832" y="214426"/>
                  </a:lnTo>
                  <a:lnTo>
                    <a:pt x="822236" y="222084"/>
                  </a:lnTo>
                  <a:lnTo>
                    <a:pt x="825626" y="229679"/>
                  </a:lnTo>
                  <a:lnTo>
                    <a:pt x="829030" y="237274"/>
                  </a:lnTo>
                  <a:lnTo>
                    <a:pt x="832484" y="244805"/>
                  </a:lnTo>
                  <a:lnTo>
                    <a:pt x="835875" y="252361"/>
                  </a:lnTo>
                  <a:lnTo>
                    <a:pt x="839279" y="259841"/>
                  </a:lnTo>
                  <a:lnTo>
                    <a:pt x="842683" y="267284"/>
                  </a:lnTo>
                  <a:lnTo>
                    <a:pt x="846137" y="274662"/>
                  </a:lnTo>
                  <a:lnTo>
                    <a:pt x="849528" y="281990"/>
                  </a:lnTo>
                  <a:lnTo>
                    <a:pt x="852931" y="289267"/>
                  </a:lnTo>
                  <a:lnTo>
                    <a:pt x="856322" y="296443"/>
                  </a:lnTo>
                  <a:lnTo>
                    <a:pt x="859726" y="303555"/>
                  </a:lnTo>
                  <a:lnTo>
                    <a:pt x="863180" y="310616"/>
                  </a:lnTo>
                  <a:lnTo>
                    <a:pt x="866584" y="317588"/>
                  </a:lnTo>
                  <a:lnTo>
                    <a:pt x="887031" y="357517"/>
                  </a:lnTo>
                  <a:lnTo>
                    <a:pt x="890485" y="363842"/>
                  </a:lnTo>
                  <a:lnTo>
                    <a:pt x="893876" y="370116"/>
                  </a:lnTo>
                  <a:lnTo>
                    <a:pt x="914323" y="405320"/>
                  </a:lnTo>
                  <a:lnTo>
                    <a:pt x="934834" y="436879"/>
                  </a:lnTo>
                  <a:lnTo>
                    <a:pt x="938237" y="441820"/>
                  </a:lnTo>
                  <a:lnTo>
                    <a:pt x="962075" y="473316"/>
                  </a:lnTo>
                  <a:lnTo>
                    <a:pt x="965530" y="477405"/>
                  </a:lnTo>
                  <a:lnTo>
                    <a:pt x="968933" y="481444"/>
                  </a:lnTo>
                  <a:lnTo>
                    <a:pt x="972337" y="485368"/>
                  </a:lnTo>
                  <a:lnTo>
                    <a:pt x="975728" y="489254"/>
                  </a:lnTo>
                  <a:lnTo>
                    <a:pt x="979182" y="492963"/>
                  </a:lnTo>
                  <a:lnTo>
                    <a:pt x="982586" y="496633"/>
                  </a:lnTo>
                  <a:lnTo>
                    <a:pt x="1013282" y="525957"/>
                  </a:lnTo>
                  <a:lnTo>
                    <a:pt x="1033729" y="542150"/>
                  </a:lnTo>
                  <a:lnTo>
                    <a:pt x="1037132" y="544652"/>
                  </a:lnTo>
                  <a:lnTo>
                    <a:pt x="1040587" y="547039"/>
                  </a:lnTo>
                  <a:lnTo>
                    <a:pt x="1043978" y="549427"/>
                  </a:lnTo>
                  <a:lnTo>
                    <a:pt x="1047381" y="551713"/>
                  </a:lnTo>
                  <a:lnTo>
                    <a:pt x="1081531" y="571576"/>
                  </a:lnTo>
                  <a:lnTo>
                    <a:pt x="1084935" y="573328"/>
                  </a:lnTo>
                  <a:lnTo>
                    <a:pt x="1088339" y="574979"/>
                  </a:lnTo>
                  <a:lnTo>
                    <a:pt x="1091730" y="576618"/>
                  </a:lnTo>
                  <a:lnTo>
                    <a:pt x="1095133" y="578218"/>
                  </a:lnTo>
                  <a:lnTo>
                    <a:pt x="1098588" y="579754"/>
                  </a:lnTo>
                  <a:lnTo>
                    <a:pt x="1101991" y="581291"/>
                  </a:lnTo>
                  <a:lnTo>
                    <a:pt x="1119035" y="588251"/>
                  </a:lnTo>
                  <a:lnTo>
                    <a:pt x="1122438" y="589584"/>
                  </a:lnTo>
                  <a:lnTo>
                    <a:pt x="1125893" y="590803"/>
                  </a:lnTo>
                  <a:lnTo>
                    <a:pt x="1129283" y="592023"/>
                  </a:lnTo>
                  <a:lnTo>
                    <a:pt x="1132687" y="593242"/>
                  </a:lnTo>
                  <a:lnTo>
                    <a:pt x="1136078" y="594423"/>
                  </a:lnTo>
                  <a:lnTo>
                    <a:pt x="1139482" y="595528"/>
                  </a:lnTo>
                  <a:lnTo>
                    <a:pt x="1142936" y="596645"/>
                  </a:lnTo>
                  <a:lnTo>
                    <a:pt x="1146340" y="597712"/>
                  </a:lnTo>
                  <a:lnTo>
                    <a:pt x="1149730" y="598779"/>
                  </a:lnTo>
                  <a:lnTo>
                    <a:pt x="1177035" y="606209"/>
                  </a:lnTo>
                  <a:lnTo>
                    <a:pt x="1180439" y="607059"/>
                  </a:lnTo>
                  <a:lnTo>
                    <a:pt x="1183843" y="607860"/>
                  </a:lnTo>
                  <a:lnTo>
                    <a:pt x="1187284" y="608647"/>
                  </a:lnTo>
                  <a:lnTo>
                    <a:pt x="1190688" y="609447"/>
                  </a:lnTo>
                  <a:lnTo>
                    <a:pt x="1194092" y="610196"/>
                  </a:lnTo>
                  <a:lnTo>
                    <a:pt x="1197482" y="610933"/>
                  </a:lnTo>
                  <a:lnTo>
                    <a:pt x="1200937" y="611631"/>
                  </a:lnTo>
                  <a:lnTo>
                    <a:pt x="1204340" y="612317"/>
                  </a:lnTo>
                  <a:lnTo>
                    <a:pt x="1207744" y="613003"/>
                  </a:lnTo>
                  <a:lnTo>
                    <a:pt x="1211135" y="613651"/>
                  </a:lnTo>
                  <a:lnTo>
                    <a:pt x="1214589" y="614286"/>
                  </a:lnTo>
                  <a:lnTo>
                    <a:pt x="1217993" y="614921"/>
                  </a:lnTo>
                  <a:lnTo>
                    <a:pt x="1221384" y="615556"/>
                  </a:lnTo>
                  <a:lnTo>
                    <a:pt x="1224787" y="616140"/>
                  </a:lnTo>
                  <a:lnTo>
                    <a:pt x="1228191" y="616724"/>
                  </a:lnTo>
                  <a:lnTo>
                    <a:pt x="1231645" y="617258"/>
                  </a:lnTo>
                  <a:lnTo>
                    <a:pt x="1235036" y="617842"/>
                  </a:lnTo>
                  <a:lnTo>
                    <a:pt x="1238440" y="618375"/>
                  </a:lnTo>
                  <a:lnTo>
                    <a:pt x="1241831" y="618909"/>
                  </a:lnTo>
                  <a:lnTo>
                    <a:pt x="1245285" y="619429"/>
                  </a:lnTo>
                  <a:lnTo>
                    <a:pt x="1248689" y="619912"/>
                  </a:lnTo>
                  <a:lnTo>
                    <a:pt x="1252092" y="620382"/>
                  </a:lnTo>
                  <a:lnTo>
                    <a:pt x="1255483" y="620864"/>
                  </a:lnTo>
                  <a:lnTo>
                    <a:pt x="1258938" y="621347"/>
                  </a:lnTo>
                  <a:lnTo>
                    <a:pt x="1262341" y="621766"/>
                  </a:lnTo>
                  <a:lnTo>
                    <a:pt x="1265732" y="622249"/>
                  </a:lnTo>
                  <a:lnTo>
                    <a:pt x="1269136" y="622680"/>
                  </a:lnTo>
                  <a:lnTo>
                    <a:pt x="1272539" y="623100"/>
                  </a:lnTo>
                  <a:lnTo>
                    <a:pt x="1275994" y="623468"/>
                  </a:lnTo>
                  <a:lnTo>
                    <a:pt x="1279385" y="623900"/>
                  </a:lnTo>
                  <a:lnTo>
                    <a:pt x="1282788" y="624268"/>
                  </a:lnTo>
                  <a:lnTo>
                    <a:pt x="1286192" y="624700"/>
                  </a:lnTo>
                  <a:lnTo>
                    <a:pt x="1289634" y="625068"/>
                  </a:lnTo>
                  <a:lnTo>
                    <a:pt x="1293037" y="625386"/>
                  </a:lnTo>
                  <a:lnTo>
                    <a:pt x="1296441" y="625754"/>
                  </a:lnTo>
                  <a:lnTo>
                    <a:pt x="1299844" y="626122"/>
                  </a:lnTo>
                  <a:lnTo>
                    <a:pt x="1303286" y="626440"/>
                  </a:lnTo>
                  <a:lnTo>
                    <a:pt x="1306690" y="626757"/>
                  </a:lnTo>
                  <a:lnTo>
                    <a:pt x="1310093" y="627075"/>
                  </a:lnTo>
                  <a:lnTo>
                    <a:pt x="1313497" y="627405"/>
                  </a:lnTo>
                  <a:lnTo>
                    <a:pt x="1316939" y="627722"/>
                  </a:lnTo>
                  <a:lnTo>
                    <a:pt x="1320342" y="628040"/>
                  </a:lnTo>
                  <a:lnTo>
                    <a:pt x="1323746" y="628307"/>
                  </a:lnTo>
                  <a:lnTo>
                    <a:pt x="1327137" y="628624"/>
                  </a:lnTo>
                  <a:lnTo>
                    <a:pt x="1330540" y="628891"/>
                  </a:lnTo>
                  <a:lnTo>
                    <a:pt x="1333995" y="629157"/>
                  </a:lnTo>
                  <a:lnTo>
                    <a:pt x="1337398" y="629424"/>
                  </a:lnTo>
                  <a:lnTo>
                    <a:pt x="1340789" y="629691"/>
                  </a:lnTo>
                  <a:lnTo>
                    <a:pt x="1344193" y="629958"/>
                  </a:lnTo>
                  <a:lnTo>
                    <a:pt x="1347647" y="630212"/>
                  </a:lnTo>
                  <a:lnTo>
                    <a:pt x="1351038" y="630427"/>
                  </a:lnTo>
                  <a:lnTo>
                    <a:pt x="1354442" y="630694"/>
                  </a:lnTo>
                  <a:lnTo>
                    <a:pt x="1357845" y="630910"/>
                  </a:lnTo>
                  <a:lnTo>
                    <a:pt x="1361300" y="631113"/>
                  </a:lnTo>
                  <a:lnTo>
                    <a:pt x="1364691" y="631329"/>
                  </a:lnTo>
                  <a:lnTo>
                    <a:pt x="1368094" y="631596"/>
                  </a:lnTo>
                  <a:lnTo>
                    <a:pt x="1371485" y="631812"/>
                  </a:lnTo>
                  <a:lnTo>
                    <a:pt x="1374889" y="631977"/>
                  </a:lnTo>
                  <a:lnTo>
                    <a:pt x="1378343" y="632180"/>
                  </a:lnTo>
                  <a:lnTo>
                    <a:pt x="1381747" y="632396"/>
                  </a:lnTo>
                  <a:lnTo>
                    <a:pt x="1385138" y="632612"/>
                  </a:lnTo>
                  <a:lnTo>
                    <a:pt x="1388541" y="632764"/>
                  </a:lnTo>
                  <a:lnTo>
                    <a:pt x="1391996" y="632980"/>
                  </a:lnTo>
                  <a:lnTo>
                    <a:pt x="1395387" y="633133"/>
                  </a:lnTo>
                  <a:lnTo>
                    <a:pt x="1398790" y="633298"/>
                  </a:lnTo>
                  <a:lnTo>
                    <a:pt x="1402194" y="633514"/>
                  </a:lnTo>
                  <a:lnTo>
                    <a:pt x="1405648" y="633666"/>
                  </a:lnTo>
                  <a:lnTo>
                    <a:pt x="1409039" y="633831"/>
                  </a:lnTo>
                  <a:lnTo>
                    <a:pt x="1412443" y="633983"/>
                  </a:lnTo>
                  <a:lnTo>
                    <a:pt x="1415846" y="634149"/>
                  </a:lnTo>
                  <a:lnTo>
                    <a:pt x="1419250" y="634314"/>
                  </a:lnTo>
                  <a:lnTo>
                    <a:pt x="1422692" y="634466"/>
                  </a:lnTo>
                  <a:lnTo>
                    <a:pt x="1426095" y="634631"/>
                  </a:lnTo>
                  <a:lnTo>
                    <a:pt x="1429499" y="634733"/>
                  </a:lnTo>
                  <a:lnTo>
                    <a:pt x="1432890" y="634885"/>
                  </a:lnTo>
                  <a:lnTo>
                    <a:pt x="1436344" y="635050"/>
                  </a:lnTo>
                  <a:lnTo>
                    <a:pt x="1439748" y="635152"/>
                  </a:lnTo>
                  <a:lnTo>
                    <a:pt x="1443151" y="635317"/>
                  </a:lnTo>
                  <a:lnTo>
                    <a:pt x="1446542" y="635419"/>
                  </a:lnTo>
                  <a:lnTo>
                    <a:pt x="1449997" y="635584"/>
                  </a:lnTo>
                  <a:lnTo>
                    <a:pt x="1453400" y="635685"/>
                  </a:lnTo>
                  <a:lnTo>
                    <a:pt x="1456791" y="635787"/>
                  </a:lnTo>
                  <a:lnTo>
                    <a:pt x="1460195" y="635901"/>
                  </a:lnTo>
                  <a:lnTo>
                    <a:pt x="1463598" y="636054"/>
                  </a:lnTo>
                  <a:lnTo>
                    <a:pt x="1467053" y="636168"/>
                  </a:lnTo>
                  <a:lnTo>
                    <a:pt x="1470444" y="636269"/>
                  </a:lnTo>
                  <a:lnTo>
                    <a:pt x="1473847" y="636371"/>
                  </a:lnTo>
                  <a:lnTo>
                    <a:pt x="1477238" y="636485"/>
                  </a:lnTo>
                  <a:lnTo>
                    <a:pt x="1480692" y="636587"/>
                  </a:lnTo>
                  <a:lnTo>
                    <a:pt x="1484096" y="636689"/>
                  </a:lnTo>
                  <a:lnTo>
                    <a:pt x="1487500" y="636803"/>
                  </a:lnTo>
                  <a:lnTo>
                    <a:pt x="1490891" y="636904"/>
                  </a:lnTo>
                  <a:lnTo>
                    <a:pt x="1494345" y="637019"/>
                  </a:lnTo>
                  <a:lnTo>
                    <a:pt x="1497749" y="637070"/>
                  </a:lnTo>
                  <a:lnTo>
                    <a:pt x="1501139" y="637171"/>
                  </a:lnTo>
                  <a:lnTo>
                    <a:pt x="1504543" y="637285"/>
                  </a:lnTo>
                  <a:lnTo>
                    <a:pt x="1507947" y="637336"/>
                  </a:lnTo>
                  <a:lnTo>
                    <a:pt x="1511401" y="637438"/>
                  </a:lnTo>
                  <a:lnTo>
                    <a:pt x="1514792" y="637552"/>
                  </a:lnTo>
                  <a:lnTo>
                    <a:pt x="1518196" y="637603"/>
                  </a:lnTo>
                  <a:lnTo>
                    <a:pt x="1521599" y="637705"/>
                  </a:lnTo>
                  <a:lnTo>
                    <a:pt x="1525041" y="637755"/>
                  </a:lnTo>
                  <a:lnTo>
                    <a:pt x="1528444" y="637870"/>
                  </a:lnTo>
                  <a:lnTo>
                    <a:pt x="1531848" y="637920"/>
                  </a:lnTo>
                  <a:lnTo>
                    <a:pt x="1535239" y="638022"/>
                  </a:lnTo>
                  <a:lnTo>
                    <a:pt x="1538693" y="638073"/>
                  </a:lnTo>
                  <a:lnTo>
                    <a:pt x="1542097" y="638187"/>
                  </a:lnTo>
                  <a:lnTo>
                    <a:pt x="1545500" y="638238"/>
                  </a:lnTo>
                  <a:lnTo>
                    <a:pt x="1548891" y="638289"/>
                  </a:lnTo>
                  <a:lnTo>
                    <a:pt x="1552346" y="638390"/>
                  </a:lnTo>
                  <a:lnTo>
                    <a:pt x="1555749" y="638454"/>
                  </a:lnTo>
                  <a:lnTo>
                    <a:pt x="1559153" y="638505"/>
                  </a:lnTo>
                  <a:lnTo>
                    <a:pt x="1562544" y="638555"/>
                  </a:lnTo>
                  <a:lnTo>
                    <a:pt x="1565947" y="638606"/>
                  </a:lnTo>
                  <a:lnTo>
                    <a:pt x="1583054" y="638924"/>
                  </a:lnTo>
                  <a:lnTo>
                    <a:pt x="1586445" y="638987"/>
                  </a:lnTo>
                  <a:lnTo>
                    <a:pt x="1589849" y="639038"/>
                  </a:lnTo>
                  <a:lnTo>
                    <a:pt x="1593252" y="639089"/>
                  </a:lnTo>
                  <a:lnTo>
                    <a:pt x="1596707" y="639140"/>
                  </a:lnTo>
                  <a:lnTo>
                    <a:pt x="1600098" y="639190"/>
                  </a:lnTo>
                  <a:lnTo>
                    <a:pt x="1603501" y="639241"/>
                  </a:lnTo>
                  <a:lnTo>
                    <a:pt x="1606892" y="639305"/>
                  </a:lnTo>
                  <a:lnTo>
                    <a:pt x="1610296" y="639356"/>
                  </a:lnTo>
                  <a:lnTo>
                    <a:pt x="1613750" y="639406"/>
                  </a:lnTo>
                  <a:lnTo>
                    <a:pt x="1617154" y="639457"/>
                  </a:lnTo>
                  <a:lnTo>
                    <a:pt x="1620545" y="639508"/>
                  </a:lnTo>
                  <a:lnTo>
                    <a:pt x="1623948" y="639571"/>
                  </a:lnTo>
                  <a:lnTo>
                    <a:pt x="1627403" y="639571"/>
                  </a:lnTo>
                  <a:lnTo>
                    <a:pt x="1630794" y="639622"/>
                  </a:lnTo>
                  <a:lnTo>
                    <a:pt x="1634197" y="639673"/>
                  </a:lnTo>
                  <a:lnTo>
                    <a:pt x="1637601" y="639724"/>
                  </a:lnTo>
                  <a:lnTo>
                    <a:pt x="1641055" y="639775"/>
                  </a:lnTo>
                  <a:lnTo>
                    <a:pt x="1644446" y="639775"/>
                  </a:lnTo>
                  <a:lnTo>
                    <a:pt x="1647850" y="639825"/>
                  </a:lnTo>
                  <a:lnTo>
                    <a:pt x="1651253" y="639889"/>
                  </a:lnTo>
                  <a:lnTo>
                    <a:pt x="1654644" y="639940"/>
                  </a:lnTo>
                  <a:lnTo>
                    <a:pt x="1658099" y="639940"/>
                  </a:lnTo>
                  <a:lnTo>
                    <a:pt x="1661502" y="639991"/>
                  </a:lnTo>
                  <a:lnTo>
                    <a:pt x="1664893" y="640041"/>
                  </a:lnTo>
                  <a:lnTo>
                    <a:pt x="1668297" y="640041"/>
                  </a:lnTo>
                  <a:lnTo>
                    <a:pt x="1671751" y="640092"/>
                  </a:lnTo>
                  <a:lnTo>
                    <a:pt x="1675155" y="640143"/>
                  </a:lnTo>
                  <a:lnTo>
                    <a:pt x="1678546" y="640143"/>
                  </a:lnTo>
                  <a:lnTo>
                    <a:pt x="1681949" y="640206"/>
                  </a:lnTo>
                  <a:lnTo>
                    <a:pt x="1685404" y="640257"/>
                  </a:lnTo>
                  <a:lnTo>
                    <a:pt x="1688807" y="640257"/>
                  </a:lnTo>
                  <a:lnTo>
                    <a:pt x="1692198" y="640308"/>
                  </a:lnTo>
                  <a:lnTo>
                    <a:pt x="1695602" y="640359"/>
                  </a:lnTo>
                  <a:lnTo>
                    <a:pt x="1699005" y="640359"/>
                  </a:lnTo>
                  <a:lnTo>
                    <a:pt x="1702460" y="640410"/>
                  </a:lnTo>
                  <a:lnTo>
                    <a:pt x="1705851" y="640410"/>
                  </a:lnTo>
                  <a:lnTo>
                    <a:pt x="1709254" y="640473"/>
                  </a:lnTo>
                  <a:lnTo>
                    <a:pt x="1712658" y="640473"/>
                  </a:lnTo>
                  <a:lnTo>
                    <a:pt x="1716100" y="640524"/>
                  </a:lnTo>
                  <a:lnTo>
                    <a:pt x="1719503" y="640524"/>
                  </a:lnTo>
                  <a:lnTo>
                    <a:pt x="1722907" y="640575"/>
                  </a:lnTo>
                  <a:lnTo>
                    <a:pt x="1726298" y="640575"/>
                  </a:lnTo>
                  <a:lnTo>
                    <a:pt x="1729752" y="640626"/>
                  </a:lnTo>
                  <a:lnTo>
                    <a:pt x="1733156" y="640626"/>
                  </a:lnTo>
                  <a:lnTo>
                    <a:pt x="1736559" y="640676"/>
                  </a:lnTo>
                  <a:lnTo>
                    <a:pt x="1739950" y="640676"/>
                  </a:lnTo>
                  <a:lnTo>
                    <a:pt x="1743354" y="640727"/>
                  </a:lnTo>
                  <a:lnTo>
                    <a:pt x="1746808" y="640727"/>
                  </a:lnTo>
                  <a:lnTo>
                    <a:pt x="1750199" y="640791"/>
                  </a:lnTo>
                  <a:lnTo>
                    <a:pt x="1753603" y="640791"/>
                  </a:lnTo>
                  <a:lnTo>
                    <a:pt x="1757006" y="640841"/>
                  </a:lnTo>
                  <a:lnTo>
                    <a:pt x="1760461" y="640841"/>
                  </a:lnTo>
                  <a:lnTo>
                    <a:pt x="1763852" y="640841"/>
                  </a:lnTo>
                  <a:lnTo>
                    <a:pt x="1767255" y="640892"/>
                  </a:lnTo>
                  <a:lnTo>
                    <a:pt x="1770646" y="640892"/>
                  </a:lnTo>
                  <a:lnTo>
                    <a:pt x="1774100" y="640943"/>
                  </a:lnTo>
                  <a:lnTo>
                    <a:pt x="1777504" y="640943"/>
                  </a:lnTo>
                  <a:lnTo>
                    <a:pt x="1780908" y="640943"/>
                  </a:lnTo>
                  <a:lnTo>
                    <a:pt x="1784299" y="641007"/>
                  </a:lnTo>
                  <a:lnTo>
                    <a:pt x="1787753" y="641007"/>
                  </a:lnTo>
                  <a:lnTo>
                    <a:pt x="1791157" y="641007"/>
                  </a:lnTo>
                  <a:lnTo>
                    <a:pt x="1794547" y="641045"/>
                  </a:lnTo>
                  <a:lnTo>
                    <a:pt x="1797951" y="641045"/>
                  </a:lnTo>
                  <a:lnTo>
                    <a:pt x="1801355" y="641108"/>
                  </a:lnTo>
                  <a:lnTo>
                    <a:pt x="1804809" y="641108"/>
                  </a:lnTo>
                  <a:lnTo>
                    <a:pt x="1808200" y="641108"/>
                  </a:lnTo>
                  <a:lnTo>
                    <a:pt x="1811604" y="641159"/>
                  </a:lnTo>
                  <a:lnTo>
                    <a:pt x="1815007" y="641159"/>
                  </a:lnTo>
                  <a:lnTo>
                    <a:pt x="1818449" y="641159"/>
                  </a:lnTo>
                  <a:lnTo>
                    <a:pt x="1821852" y="641159"/>
                  </a:lnTo>
                  <a:lnTo>
                    <a:pt x="1825256" y="641210"/>
                  </a:lnTo>
                  <a:lnTo>
                    <a:pt x="1828660" y="641210"/>
                  </a:lnTo>
                  <a:lnTo>
                    <a:pt x="1832101" y="641210"/>
                  </a:lnTo>
                  <a:lnTo>
                    <a:pt x="1835505" y="641261"/>
                  </a:lnTo>
                  <a:lnTo>
                    <a:pt x="1838909" y="641261"/>
                  </a:lnTo>
                  <a:lnTo>
                    <a:pt x="1842312" y="641261"/>
                  </a:lnTo>
                  <a:lnTo>
                    <a:pt x="1845703" y="641324"/>
                  </a:lnTo>
                  <a:lnTo>
                    <a:pt x="1849157" y="641324"/>
                  </a:lnTo>
                  <a:lnTo>
                    <a:pt x="1852561" y="641324"/>
                  </a:lnTo>
                  <a:lnTo>
                    <a:pt x="1855952" y="641324"/>
                  </a:lnTo>
                  <a:lnTo>
                    <a:pt x="1859356" y="641375"/>
                  </a:lnTo>
                  <a:lnTo>
                    <a:pt x="1862810" y="641375"/>
                  </a:lnTo>
                  <a:lnTo>
                    <a:pt x="1866214" y="641375"/>
                  </a:lnTo>
                  <a:lnTo>
                    <a:pt x="1869604" y="641375"/>
                  </a:lnTo>
                  <a:lnTo>
                    <a:pt x="1873008" y="641426"/>
                  </a:lnTo>
                  <a:lnTo>
                    <a:pt x="1876462" y="641426"/>
                  </a:lnTo>
                  <a:lnTo>
                    <a:pt x="1879853" y="641426"/>
                  </a:lnTo>
                  <a:lnTo>
                    <a:pt x="1883257" y="641426"/>
                  </a:lnTo>
                  <a:lnTo>
                    <a:pt x="1886661" y="641476"/>
                  </a:lnTo>
                  <a:lnTo>
                    <a:pt x="1890051" y="641476"/>
                  </a:lnTo>
                  <a:lnTo>
                    <a:pt x="1893506" y="641476"/>
                  </a:lnTo>
                  <a:lnTo>
                    <a:pt x="1896909" y="641476"/>
                  </a:lnTo>
                  <a:lnTo>
                    <a:pt x="1900300" y="641527"/>
                  </a:lnTo>
                  <a:lnTo>
                    <a:pt x="1903704" y="641527"/>
                  </a:lnTo>
                  <a:lnTo>
                    <a:pt x="1907158" y="641527"/>
                  </a:lnTo>
                  <a:lnTo>
                    <a:pt x="1910562" y="641527"/>
                  </a:lnTo>
                  <a:lnTo>
                    <a:pt x="1913953" y="641527"/>
                  </a:lnTo>
                  <a:lnTo>
                    <a:pt x="1917356" y="641578"/>
                  </a:lnTo>
                  <a:lnTo>
                    <a:pt x="1920811" y="641578"/>
                  </a:lnTo>
                  <a:lnTo>
                    <a:pt x="1924202" y="641578"/>
                  </a:lnTo>
                  <a:lnTo>
                    <a:pt x="1927605" y="641578"/>
                  </a:lnTo>
                  <a:lnTo>
                    <a:pt x="1931009" y="641578"/>
                  </a:lnTo>
                  <a:lnTo>
                    <a:pt x="1934413" y="641642"/>
                  </a:lnTo>
                  <a:lnTo>
                    <a:pt x="1951507" y="641642"/>
                  </a:lnTo>
                  <a:lnTo>
                    <a:pt x="1954910" y="641692"/>
                  </a:lnTo>
                  <a:lnTo>
                    <a:pt x="1971966" y="641692"/>
                  </a:lnTo>
                  <a:lnTo>
                    <a:pt x="1975357" y="641743"/>
                  </a:lnTo>
                  <a:lnTo>
                    <a:pt x="1995868" y="641743"/>
                  </a:lnTo>
                  <a:lnTo>
                    <a:pt x="1999259" y="641794"/>
                  </a:lnTo>
                  <a:lnTo>
                    <a:pt x="2019706" y="641794"/>
                  </a:lnTo>
                  <a:lnTo>
                    <a:pt x="2023160" y="641845"/>
                  </a:lnTo>
                  <a:lnTo>
                    <a:pt x="2047011" y="641845"/>
                  </a:lnTo>
                  <a:lnTo>
                    <a:pt x="2050414" y="641908"/>
                  </a:lnTo>
                  <a:lnTo>
                    <a:pt x="2077719" y="641908"/>
                  </a:lnTo>
                  <a:lnTo>
                    <a:pt x="2081110" y="641959"/>
                  </a:lnTo>
                  <a:lnTo>
                    <a:pt x="2115261" y="641959"/>
                  </a:lnTo>
                  <a:lnTo>
                    <a:pt x="2118651" y="642010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28491" y="1230769"/>
              <a:ext cx="2118995" cy="603250"/>
            </a:xfrm>
            <a:custGeom>
              <a:avLst/>
              <a:gdLst/>
              <a:ahLst/>
              <a:cxnLst/>
              <a:rect l="l" t="t" r="r" b="b"/>
              <a:pathLst>
                <a:path w="2118995" h="603250">
                  <a:moveTo>
                    <a:pt x="0" y="582625"/>
                  </a:moveTo>
                  <a:lnTo>
                    <a:pt x="3403" y="582307"/>
                  </a:lnTo>
                  <a:lnTo>
                    <a:pt x="6794" y="581990"/>
                  </a:lnTo>
                  <a:lnTo>
                    <a:pt x="10248" y="581672"/>
                  </a:lnTo>
                  <a:lnTo>
                    <a:pt x="13652" y="581291"/>
                  </a:lnTo>
                  <a:lnTo>
                    <a:pt x="17056" y="580974"/>
                  </a:lnTo>
                  <a:lnTo>
                    <a:pt x="20446" y="580656"/>
                  </a:lnTo>
                  <a:lnTo>
                    <a:pt x="23901" y="580288"/>
                  </a:lnTo>
                  <a:lnTo>
                    <a:pt x="27304" y="579920"/>
                  </a:lnTo>
                  <a:lnTo>
                    <a:pt x="30708" y="579602"/>
                  </a:lnTo>
                  <a:lnTo>
                    <a:pt x="34099" y="579234"/>
                  </a:lnTo>
                  <a:lnTo>
                    <a:pt x="37553" y="578853"/>
                  </a:lnTo>
                  <a:lnTo>
                    <a:pt x="40957" y="578484"/>
                  </a:lnTo>
                  <a:lnTo>
                    <a:pt x="44361" y="578053"/>
                  </a:lnTo>
                  <a:lnTo>
                    <a:pt x="47751" y="577684"/>
                  </a:lnTo>
                  <a:lnTo>
                    <a:pt x="51155" y="577265"/>
                  </a:lnTo>
                  <a:lnTo>
                    <a:pt x="54609" y="576897"/>
                  </a:lnTo>
                  <a:lnTo>
                    <a:pt x="58013" y="576465"/>
                  </a:lnTo>
                  <a:lnTo>
                    <a:pt x="61404" y="576033"/>
                  </a:lnTo>
                  <a:lnTo>
                    <a:pt x="64808" y="575614"/>
                  </a:lnTo>
                  <a:lnTo>
                    <a:pt x="68262" y="575195"/>
                  </a:lnTo>
                  <a:lnTo>
                    <a:pt x="71653" y="574713"/>
                  </a:lnTo>
                  <a:lnTo>
                    <a:pt x="75056" y="574293"/>
                  </a:lnTo>
                  <a:lnTo>
                    <a:pt x="78460" y="573811"/>
                  </a:lnTo>
                  <a:lnTo>
                    <a:pt x="81914" y="573328"/>
                  </a:lnTo>
                  <a:lnTo>
                    <a:pt x="85305" y="572858"/>
                  </a:lnTo>
                  <a:lnTo>
                    <a:pt x="88709" y="572325"/>
                  </a:lnTo>
                  <a:lnTo>
                    <a:pt x="92100" y="571842"/>
                  </a:lnTo>
                  <a:lnTo>
                    <a:pt x="95503" y="571322"/>
                  </a:lnTo>
                  <a:lnTo>
                    <a:pt x="98958" y="570839"/>
                  </a:lnTo>
                  <a:lnTo>
                    <a:pt x="102361" y="570306"/>
                  </a:lnTo>
                  <a:lnTo>
                    <a:pt x="105752" y="569721"/>
                  </a:lnTo>
                  <a:lnTo>
                    <a:pt x="109156" y="569188"/>
                  </a:lnTo>
                  <a:lnTo>
                    <a:pt x="112610" y="568604"/>
                  </a:lnTo>
                  <a:lnTo>
                    <a:pt x="116001" y="568070"/>
                  </a:lnTo>
                  <a:lnTo>
                    <a:pt x="119405" y="567486"/>
                  </a:lnTo>
                  <a:lnTo>
                    <a:pt x="122808" y="566851"/>
                  </a:lnTo>
                  <a:lnTo>
                    <a:pt x="126263" y="566267"/>
                  </a:lnTo>
                  <a:lnTo>
                    <a:pt x="129654" y="565632"/>
                  </a:lnTo>
                  <a:lnTo>
                    <a:pt x="133057" y="564997"/>
                  </a:lnTo>
                  <a:lnTo>
                    <a:pt x="136461" y="564362"/>
                  </a:lnTo>
                  <a:lnTo>
                    <a:pt x="139903" y="563714"/>
                  </a:lnTo>
                  <a:lnTo>
                    <a:pt x="143306" y="563029"/>
                  </a:lnTo>
                  <a:lnTo>
                    <a:pt x="146710" y="562343"/>
                  </a:lnTo>
                  <a:lnTo>
                    <a:pt x="150101" y="561644"/>
                  </a:lnTo>
                  <a:lnTo>
                    <a:pt x="153504" y="560908"/>
                  </a:lnTo>
                  <a:lnTo>
                    <a:pt x="156959" y="560209"/>
                  </a:lnTo>
                  <a:lnTo>
                    <a:pt x="160362" y="559473"/>
                  </a:lnTo>
                  <a:lnTo>
                    <a:pt x="163753" y="558672"/>
                  </a:lnTo>
                  <a:lnTo>
                    <a:pt x="167157" y="557923"/>
                  </a:lnTo>
                  <a:lnTo>
                    <a:pt x="170611" y="557136"/>
                  </a:lnTo>
                  <a:lnTo>
                    <a:pt x="174015" y="556336"/>
                  </a:lnTo>
                  <a:lnTo>
                    <a:pt x="177406" y="555485"/>
                  </a:lnTo>
                  <a:lnTo>
                    <a:pt x="180809" y="554634"/>
                  </a:lnTo>
                  <a:lnTo>
                    <a:pt x="184264" y="553783"/>
                  </a:lnTo>
                  <a:lnTo>
                    <a:pt x="187667" y="552881"/>
                  </a:lnTo>
                  <a:lnTo>
                    <a:pt x="191058" y="551980"/>
                  </a:lnTo>
                  <a:lnTo>
                    <a:pt x="194462" y="551078"/>
                  </a:lnTo>
                  <a:lnTo>
                    <a:pt x="197853" y="550125"/>
                  </a:lnTo>
                  <a:lnTo>
                    <a:pt x="201307" y="549160"/>
                  </a:lnTo>
                  <a:lnTo>
                    <a:pt x="204711" y="548208"/>
                  </a:lnTo>
                  <a:lnTo>
                    <a:pt x="242214" y="535939"/>
                  </a:lnTo>
                  <a:lnTo>
                    <a:pt x="249059" y="533336"/>
                  </a:lnTo>
                  <a:lnTo>
                    <a:pt x="252463" y="532015"/>
                  </a:lnTo>
                  <a:lnTo>
                    <a:pt x="255854" y="530682"/>
                  </a:lnTo>
                  <a:lnTo>
                    <a:pt x="259308" y="529247"/>
                  </a:lnTo>
                  <a:lnTo>
                    <a:pt x="262712" y="527862"/>
                  </a:lnTo>
                  <a:lnTo>
                    <a:pt x="266115" y="526376"/>
                  </a:lnTo>
                  <a:lnTo>
                    <a:pt x="269506" y="524890"/>
                  </a:lnTo>
                  <a:lnTo>
                    <a:pt x="272961" y="523405"/>
                  </a:lnTo>
                  <a:lnTo>
                    <a:pt x="276364" y="521817"/>
                  </a:lnTo>
                  <a:lnTo>
                    <a:pt x="279755" y="520217"/>
                  </a:lnTo>
                  <a:lnTo>
                    <a:pt x="283159" y="518617"/>
                  </a:lnTo>
                  <a:lnTo>
                    <a:pt x="286562" y="516928"/>
                  </a:lnTo>
                  <a:lnTo>
                    <a:pt x="290017" y="515226"/>
                  </a:lnTo>
                  <a:lnTo>
                    <a:pt x="293408" y="513473"/>
                  </a:lnTo>
                  <a:lnTo>
                    <a:pt x="296811" y="511721"/>
                  </a:lnTo>
                  <a:lnTo>
                    <a:pt x="300215" y="509854"/>
                  </a:lnTo>
                  <a:lnTo>
                    <a:pt x="303656" y="507999"/>
                  </a:lnTo>
                  <a:lnTo>
                    <a:pt x="307060" y="506094"/>
                  </a:lnTo>
                  <a:lnTo>
                    <a:pt x="310464" y="504126"/>
                  </a:lnTo>
                  <a:lnTo>
                    <a:pt x="313867" y="502157"/>
                  </a:lnTo>
                  <a:lnTo>
                    <a:pt x="330911" y="491375"/>
                  </a:lnTo>
                  <a:lnTo>
                    <a:pt x="334365" y="489089"/>
                  </a:lnTo>
                  <a:lnTo>
                    <a:pt x="337769" y="486702"/>
                  </a:lnTo>
                  <a:lnTo>
                    <a:pt x="341160" y="484314"/>
                  </a:lnTo>
                  <a:lnTo>
                    <a:pt x="344563" y="481812"/>
                  </a:lnTo>
                  <a:lnTo>
                    <a:pt x="348018" y="479323"/>
                  </a:lnTo>
                  <a:lnTo>
                    <a:pt x="351408" y="476719"/>
                  </a:lnTo>
                  <a:lnTo>
                    <a:pt x="354812" y="474065"/>
                  </a:lnTo>
                  <a:lnTo>
                    <a:pt x="358216" y="471347"/>
                  </a:lnTo>
                  <a:lnTo>
                    <a:pt x="361670" y="468591"/>
                  </a:lnTo>
                  <a:lnTo>
                    <a:pt x="365061" y="465721"/>
                  </a:lnTo>
                  <a:lnTo>
                    <a:pt x="368465" y="462851"/>
                  </a:lnTo>
                  <a:lnTo>
                    <a:pt x="371868" y="459828"/>
                  </a:lnTo>
                  <a:lnTo>
                    <a:pt x="402564" y="429704"/>
                  </a:lnTo>
                  <a:lnTo>
                    <a:pt x="406018" y="425996"/>
                  </a:lnTo>
                  <a:lnTo>
                    <a:pt x="409409" y="422160"/>
                  </a:lnTo>
                  <a:lnTo>
                    <a:pt x="412813" y="418236"/>
                  </a:lnTo>
                  <a:lnTo>
                    <a:pt x="416217" y="414197"/>
                  </a:lnTo>
                  <a:lnTo>
                    <a:pt x="419671" y="410108"/>
                  </a:lnTo>
                  <a:lnTo>
                    <a:pt x="443522" y="378828"/>
                  </a:lnTo>
                  <a:lnTo>
                    <a:pt x="467423" y="342709"/>
                  </a:lnTo>
                  <a:lnTo>
                    <a:pt x="487870" y="307759"/>
                  </a:lnTo>
                  <a:lnTo>
                    <a:pt x="491261" y="301599"/>
                  </a:lnTo>
                  <a:lnTo>
                    <a:pt x="494715" y="295325"/>
                  </a:lnTo>
                  <a:lnTo>
                    <a:pt x="498119" y="288950"/>
                  </a:lnTo>
                  <a:lnTo>
                    <a:pt x="501522" y="282524"/>
                  </a:lnTo>
                  <a:lnTo>
                    <a:pt x="504913" y="275945"/>
                  </a:lnTo>
                  <a:lnTo>
                    <a:pt x="508368" y="269303"/>
                  </a:lnTo>
                  <a:lnTo>
                    <a:pt x="511771" y="262610"/>
                  </a:lnTo>
                  <a:lnTo>
                    <a:pt x="515162" y="255816"/>
                  </a:lnTo>
                  <a:lnTo>
                    <a:pt x="518566" y="248907"/>
                  </a:lnTo>
                  <a:lnTo>
                    <a:pt x="521969" y="241947"/>
                  </a:lnTo>
                  <a:lnTo>
                    <a:pt x="525424" y="234937"/>
                  </a:lnTo>
                  <a:lnTo>
                    <a:pt x="528815" y="227876"/>
                  </a:lnTo>
                  <a:lnTo>
                    <a:pt x="532218" y="220700"/>
                  </a:lnTo>
                  <a:lnTo>
                    <a:pt x="535622" y="213525"/>
                  </a:lnTo>
                  <a:lnTo>
                    <a:pt x="539064" y="206311"/>
                  </a:lnTo>
                  <a:lnTo>
                    <a:pt x="542467" y="198983"/>
                  </a:lnTo>
                  <a:lnTo>
                    <a:pt x="545871" y="191706"/>
                  </a:lnTo>
                  <a:lnTo>
                    <a:pt x="549274" y="184365"/>
                  </a:lnTo>
                  <a:lnTo>
                    <a:pt x="552716" y="176987"/>
                  </a:lnTo>
                  <a:lnTo>
                    <a:pt x="556120" y="169659"/>
                  </a:lnTo>
                  <a:lnTo>
                    <a:pt x="559523" y="162331"/>
                  </a:lnTo>
                  <a:lnTo>
                    <a:pt x="562927" y="154939"/>
                  </a:lnTo>
                  <a:lnTo>
                    <a:pt x="566318" y="147662"/>
                  </a:lnTo>
                  <a:lnTo>
                    <a:pt x="569772" y="140385"/>
                  </a:lnTo>
                  <a:lnTo>
                    <a:pt x="573176" y="133108"/>
                  </a:lnTo>
                  <a:lnTo>
                    <a:pt x="590219" y="98056"/>
                  </a:lnTo>
                  <a:lnTo>
                    <a:pt x="610730" y="60134"/>
                  </a:lnTo>
                  <a:lnTo>
                    <a:pt x="634568" y="25234"/>
                  </a:lnTo>
                  <a:lnTo>
                    <a:pt x="665276" y="1600"/>
                  </a:lnTo>
                  <a:lnTo>
                    <a:pt x="675525" y="0"/>
                  </a:lnTo>
                  <a:lnTo>
                    <a:pt x="678929" y="165"/>
                  </a:lnTo>
                  <a:lnTo>
                    <a:pt x="713028" y="21310"/>
                  </a:lnTo>
                  <a:lnTo>
                    <a:pt x="736930" y="54394"/>
                  </a:lnTo>
                  <a:lnTo>
                    <a:pt x="757377" y="91363"/>
                  </a:lnTo>
                  <a:lnTo>
                    <a:pt x="771016" y="118884"/>
                  </a:lnTo>
                  <a:lnTo>
                    <a:pt x="774471" y="125945"/>
                  </a:lnTo>
                  <a:lnTo>
                    <a:pt x="777874" y="133108"/>
                  </a:lnTo>
                  <a:lnTo>
                    <a:pt x="781278" y="140385"/>
                  </a:lnTo>
                  <a:lnTo>
                    <a:pt x="784669" y="147662"/>
                  </a:lnTo>
                  <a:lnTo>
                    <a:pt x="788123" y="154939"/>
                  </a:lnTo>
                  <a:lnTo>
                    <a:pt x="791527" y="162331"/>
                  </a:lnTo>
                  <a:lnTo>
                    <a:pt x="794931" y="169659"/>
                  </a:lnTo>
                  <a:lnTo>
                    <a:pt x="798321" y="176987"/>
                  </a:lnTo>
                  <a:lnTo>
                    <a:pt x="801725" y="184365"/>
                  </a:lnTo>
                  <a:lnTo>
                    <a:pt x="805179" y="191706"/>
                  </a:lnTo>
                  <a:lnTo>
                    <a:pt x="808583" y="198983"/>
                  </a:lnTo>
                  <a:lnTo>
                    <a:pt x="811974" y="206311"/>
                  </a:lnTo>
                  <a:lnTo>
                    <a:pt x="815378" y="213525"/>
                  </a:lnTo>
                  <a:lnTo>
                    <a:pt x="818832" y="220700"/>
                  </a:lnTo>
                  <a:lnTo>
                    <a:pt x="822236" y="227876"/>
                  </a:lnTo>
                  <a:lnTo>
                    <a:pt x="825626" y="234937"/>
                  </a:lnTo>
                  <a:lnTo>
                    <a:pt x="829030" y="241947"/>
                  </a:lnTo>
                  <a:lnTo>
                    <a:pt x="832484" y="248907"/>
                  </a:lnTo>
                  <a:lnTo>
                    <a:pt x="835875" y="255816"/>
                  </a:lnTo>
                  <a:lnTo>
                    <a:pt x="839279" y="262610"/>
                  </a:lnTo>
                  <a:lnTo>
                    <a:pt x="842683" y="269303"/>
                  </a:lnTo>
                  <a:lnTo>
                    <a:pt x="846137" y="275945"/>
                  </a:lnTo>
                  <a:lnTo>
                    <a:pt x="849528" y="282524"/>
                  </a:lnTo>
                  <a:lnTo>
                    <a:pt x="852931" y="288950"/>
                  </a:lnTo>
                  <a:lnTo>
                    <a:pt x="856322" y="295325"/>
                  </a:lnTo>
                  <a:lnTo>
                    <a:pt x="859726" y="301599"/>
                  </a:lnTo>
                  <a:lnTo>
                    <a:pt x="863180" y="307759"/>
                  </a:lnTo>
                  <a:lnTo>
                    <a:pt x="866584" y="313867"/>
                  </a:lnTo>
                  <a:lnTo>
                    <a:pt x="887031" y="348183"/>
                  </a:lnTo>
                  <a:lnTo>
                    <a:pt x="907529" y="378828"/>
                  </a:lnTo>
                  <a:lnTo>
                    <a:pt x="910932" y="383603"/>
                  </a:lnTo>
                  <a:lnTo>
                    <a:pt x="934834" y="414197"/>
                  </a:lnTo>
                  <a:lnTo>
                    <a:pt x="938237" y="418236"/>
                  </a:lnTo>
                  <a:lnTo>
                    <a:pt x="941628" y="422160"/>
                  </a:lnTo>
                  <a:lnTo>
                    <a:pt x="945032" y="425996"/>
                  </a:lnTo>
                  <a:lnTo>
                    <a:pt x="948435" y="429704"/>
                  </a:lnTo>
                  <a:lnTo>
                    <a:pt x="951890" y="433374"/>
                  </a:lnTo>
                  <a:lnTo>
                    <a:pt x="955281" y="436981"/>
                  </a:lnTo>
                  <a:lnTo>
                    <a:pt x="958684" y="440435"/>
                  </a:lnTo>
                  <a:lnTo>
                    <a:pt x="962075" y="443890"/>
                  </a:lnTo>
                  <a:lnTo>
                    <a:pt x="965530" y="447243"/>
                  </a:lnTo>
                  <a:lnTo>
                    <a:pt x="968933" y="450481"/>
                  </a:lnTo>
                  <a:lnTo>
                    <a:pt x="972337" y="453656"/>
                  </a:lnTo>
                  <a:lnTo>
                    <a:pt x="975728" y="456793"/>
                  </a:lnTo>
                  <a:lnTo>
                    <a:pt x="979182" y="459828"/>
                  </a:lnTo>
                  <a:lnTo>
                    <a:pt x="982586" y="462851"/>
                  </a:lnTo>
                  <a:lnTo>
                    <a:pt x="1013282" y="486702"/>
                  </a:lnTo>
                  <a:lnTo>
                    <a:pt x="1040587" y="504126"/>
                  </a:lnTo>
                  <a:lnTo>
                    <a:pt x="1043978" y="506094"/>
                  </a:lnTo>
                  <a:lnTo>
                    <a:pt x="1047381" y="507999"/>
                  </a:lnTo>
                  <a:lnTo>
                    <a:pt x="1050785" y="509854"/>
                  </a:lnTo>
                  <a:lnTo>
                    <a:pt x="1054226" y="511721"/>
                  </a:lnTo>
                  <a:lnTo>
                    <a:pt x="1057630" y="513473"/>
                  </a:lnTo>
                  <a:lnTo>
                    <a:pt x="1061034" y="515226"/>
                  </a:lnTo>
                  <a:lnTo>
                    <a:pt x="1081531" y="524890"/>
                  </a:lnTo>
                  <a:lnTo>
                    <a:pt x="1084935" y="526376"/>
                  </a:lnTo>
                  <a:lnTo>
                    <a:pt x="1088339" y="527862"/>
                  </a:lnTo>
                  <a:lnTo>
                    <a:pt x="1091730" y="529247"/>
                  </a:lnTo>
                  <a:lnTo>
                    <a:pt x="1095133" y="530682"/>
                  </a:lnTo>
                  <a:lnTo>
                    <a:pt x="1098588" y="532015"/>
                  </a:lnTo>
                  <a:lnTo>
                    <a:pt x="1101991" y="533336"/>
                  </a:lnTo>
                  <a:lnTo>
                    <a:pt x="1105382" y="534669"/>
                  </a:lnTo>
                  <a:lnTo>
                    <a:pt x="1108786" y="535939"/>
                  </a:lnTo>
                  <a:lnTo>
                    <a:pt x="1112240" y="537159"/>
                  </a:lnTo>
                  <a:lnTo>
                    <a:pt x="1115631" y="538378"/>
                  </a:lnTo>
                  <a:lnTo>
                    <a:pt x="1119035" y="539546"/>
                  </a:lnTo>
                  <a:lnTo>
                    <a:pt x="1136078" y="545122"/>
                  </a:lnTo>
                  <a:lnTo>
                    <a:pt x="1139482" y="546188"/>
                  </a:lnTo>
                  <a:lnTo>
                    <a:pt x="1142936" y="547204"/>
                  </a:lnTo>
                  <a:lnTo>
                    <a:pt x="1146340" y="548208"/>
                  </a:lnTo>
                  <a:lnTo>
                    <a:pt x="1149730" y="549160"/>
                  </a:lnTo>
                  <a:lnTo>
                    <a:pt x="1153134" y="550125"/>
                  </a:lnTo>
                  <a:lnTo>
                    <a:pt x="1156588" y="551078"/>
                  </a:lnTo>
                  <a:lnTo>
                    <a:pt x="1159979" y="551980"/>
                  </a:lnTo>
                  <a:lnTo>
                    <a:pt x="1163383" y="552881"/>
                  </a:lnTo>
                  <a:lnTo>
                    <a:pt x="1166787" y="553783"/>
                  </a:lnTo>
                  <a:lnTo>
                    <a:pt x="1170241" y="554634"/>
                  </a:lnTo>
                  <a:lnTo>
                    <a:pt x="1173632" y="555485"/>
                  </a:lnTo>
                  <a:lnTo>
                    <a:pt x="1177035" y="556336"/>
                  </a:lnTo>
                  <a:lnTo>
                    <a:pt x="1180439" y="557136"/>
                  </a:lnTo>
                  <a:lnTo>
                    <a:pt x="1183843" y="557923"/>
                  </a:lnTo>
                  <a:lnTo>
                    <a:pt x="1187284" y="558672"/>
                  </a:lnTo>
                  <a:lnTo>
                    <a:pt x="1190688" y="559473"/>
                  </a:lnTo>
                  <a:lnTo>
                    <a:pt x="1194092" y="560209"/>
                  </a:lnTo>
                  <a:lnTo>
                    <a:pt x="1197482" y="560908"/>
                  </a:lnTo>
                  <a:lnTo>
                    <a:pt x="1200937" y="561644"/>
                  </a:lnTo>
                  <a:lnTo>
                    <a:pt x="1204340" y="562343"/>
                  </a:lnTo>
                  <a:lnTo>
                    <a:pt x="1207744" y="563029"/>
                  </a:lnTo>
                  <a:lnTo>
                    <a:pt x="1211135" y="563714"/>
                  </a:lnTo>
                  <a:lnTo>
                    <a:pt x="1214589" y="564362"/>
                  </a:lnTo>
                  <a:lnTo>
                    <a:pt x="1217993" y="564997"/>
                  </a:lnTo>
                  <a:lnTo>
                    <a:pt x="1221384" y="565632"/>
                  </a:lnTo>
                  <a:lnTo>
                    <a:pt x="1224787" y="566267"/>
                  </a:lnTo>
                  <a:lnTo>
                    <a:pt x="1228191" y="566851"/>
                  </a:lnTo>
                  <a:lnTo>
                    <a:pt x="1231645" y="567486"/>
                  </a:lnTo>
                  <a:lnTo>
                    <a:pt x="1235036" y="568070"/>
                  </a:lnTo>
                  <a:lnTo>
                    <a:pt x="1238440" y="568604"/>
                  </a:lnTo>
                  <a:lnTo>
                    <a:pt x="1241831" y="569188"/>
                  </a:lnTo>
                  <a:lnTo>
                    <a:pt x="1245285" y="569721"/>
                  </a:lnTo>
                  <a:lnTo>
                    <a:pt x="1248689" y="570306"/>
                  </a:lnTo>
                  <a:lnTo>
                    <a:pt x="1252092" y="570839"/>
                  </a:lnTo>
                  <a:lnTo>
                    <a:pt x="1255483" y="571322"/>
                  </a:lnTo>
                  <a:lnTo>
                    <a:pt x="1258938" y="571842"/>
                  </a:lnTo>
                  <a:lnTo>
                    <a:pt x="1262341" y="572325"/>
                  </a:lnTo>
                  <a:lnTo>
                    <a:pt x="1265732" y="572858"/>
                  </a:lnTo>
                  <a:lnTo>
                    <a:pt x="1269136" y="573328"/>
                  </a:lnTo>
                  <a:lnTo>
                    <a:pt x="1272539" y="573811"/>
                  </a:lnTo>
                  <a:lnTo>
                    <a:pt x="1275994" y="574293"/>
                  </a:lnTo>
                  <a:lnTo>
                    <a:pt x="1279385" y="574713"/>
                  </a:lnTo>
                  <a:lnTo>
                    <a:pt x="1282788" y="575195"/>
                  </a:lnTo>
                  <a:lnTo>
                    <a:pt x="1286192" y="575614"/>
                  </a:lnTo>
                  <a:lnTo>
                    <a:pt x="1289634" y="576033"/>
                  </a:lnTo>
                  <a:lnTo>
                    <a:pt x="1293037" y="576465"/>
                  </a:lnTo>
                  <a:lnTo>
                    <a:pt x="1296441" y="576897"/>
                  </a:lnTo>
                  <a:lnTo>
                    <a:pt x="1299844" y="577265"/>
                  </a:lnTo>
                  <a:lnTo>
                    <a:pt x="1303286" y="577684"/>
                  </a:lnTo>
                  <a:lnTo>
                    <a:pt x="1306690" y="578053"/>
                  </a:lnTo>
                  <a:lnTo>
                    <a:pt x="1310093" y="578484"/>
                  </a:lnTo>
                  <a:lnTo>
                    <a:pt x="1313497" y="578853"/>
                  </a:lnTo>
                  <a:lnTo>
                    <a:pt x="1316939" y="579234"/>
                  </a:lnTo>
                  <a:lnTo>
                    <a:pt x="1320342" y="579602"/>
                  </a:lnTo>
                  <a:lnTo>
                    <a:pt x="1323746" y="579920"/>
                  </a:lnTo>
                  <a:lnTo>
                    <a:pt x="1327137" y="580288"/>
                  </a:lnTo>
                  <a:lnTo>
                    <a:pt x="1330540" y="580656"/>
                  </a:lnTo>
                  <a:lnTo>
                    <a:pt x="1333995" y="580974"/>
                  </a:lnTo>
                  <a:lnTo>
                    <a:pt x="1337398" y="581291"/>
                  </a:lnTo>
                  <a:lnTo>
                    <a:pt x="1340789" y="581672"/>
                  </a:lnTo>
                  <a:lnTo>
                    <a:pt x="1344193" y="581990"/>
                  </a:lnTo>
                  <a:lnTo>
                    <a:pt x="1347647" y="582307"/>
                  </a:lnTo>
                  <a:lnTo>
                    <a:pt x="1351038" y="582625"/>
                  </a:lnTo>
                  <a:lnTo>
                    <a:pt x="1354442" y="582891"/>
                  </a:lnTo>
                  <a:lnTo>
                    <a:pt x="1357845" y="583209"/>
                  </a:lnTo>
                  <a:lnTo>
                    <a:pt x="1361300" y="583526"/>
                  </a:lnTo>
                  <a:lnTo>
                    <a:pt x="1364691" y="583793"/>
                  </a:lnTo>
                  <a:lnTo>
                    <a:pt x="1368094" y="584060"/>
                  </a:lnTo>
                  <a:lnTo>
                    <a:pt x="1371485" y="584377"/>
                  </a:lnTo>
                  <a:lnTo>
                    <a:pt x="1374889" y="584644"/>
                  </a:lnTo>
                  <a:lnTo>
                    <a:pt x="1378343" y="584911"/>
                  </a:lnTo>
                  <a:lnTo>
                    <a:pt x="1381747" y="585177"/>
                  </a:lnTo>
                  <a:lnTo>
                    <a:pt x="1385138" y="585444"/>
                  </a:lnTo>
                  <a:lnTo>
                    <a:pt x="1388541" y="585711"/>
                  </a:lnTo>
                  <a:lnTo>
                    <a:pt x="1391996" y="585977"/>
                  </a:lnTo>
                  <a:lnTo>
                    <a:pt x="1395387" y="586244"/>
                  </a:lnTo>
                  <a:lnTo>
                    <a:pt x="1398790" y="586447"/>
                  </a:lnTo>
                  <a:lnTo>
                    <a:pt x="1402194" y="586714"/>
                  </a:lnTo>
                  <a:lnTo>
                    <a:pt x="1405648" y="586930"/>
                  </a:lnTo>
                  <a:lnTo>
                    <a:pt x="1409039" y="587197"/>
                  </a:lnTo>
                  <a:lnTo>
                    <a:pt x="1412443" y="587413"/>
                  </a:lnTo>
                  <a:lnTo>
                    <a:pt x="1415846" y="587616"/>
                  </a:lnTo>
                  <a:lnTo>
                    <a:pt x="1419250" y="587832"/>
                  </a:lnTo>
                  <a:lnTo>
                    <a:pt x="1422692" y="588098"/>
                  </a:lnTo>
                  <a:lnTo>
                    <a:pt x="1426095" y="588314"/>
                  </a:lnTo>
                  <a:lnTo>
                    <a:pt x="1429499" y="588517"/>
                  </a:lnTo>
                  <a:lnTo>
                    <a:pt x="1432890" y="588733"/>
                  </a:lnTo>
                  <a:lnTo>
                    <a:pt x="1436344" y="588898"/>
                  </a:lnTo>
                  <a:lnTo>
                    <a:pt x="1439748" y="589102"/>
                  </a:lnTo>
                  <a:lnTo>
                    <a:pt x="1443151" y="589318"/>
                  </a:lnTo>
                  <a:lnTo>
                    <a:pt x="1446542" y="589533"/>
                  </a:lnTo>
                  <a:lnTo>
                    <a:pt x="1449997" y="589686"/>
                  </a:lnTo>
                  <a:lnTo>
                    <a:pt x="1453400" y="589902"/>
                  </a:lnTo>
                  <a:lnTo>
                    <a:pt x="1456791" y="590067"/>
                  </a:lnTo>
                  <a:lnTo>
                    <a:pt x="1460195" y="590283"/>
                  </a:lnTo>
                  <a:lnTo>
                    <a:pt x="1463598" y="590435"/>
                  </a:lnTo>
                  <a:lnTo>
                    <a:pt x="1467053" y="590651"/>
                  </a:lnTo>
                  <a:lnTo>
                    <a:pt x="1470444" y="590803"/>
                  </a:lnTo>
                  <a:lnTo>
                    <a:pt x="1473847" y="590969"/>
                  </a:lnTo>
                  <a:lnTo>
                    <a:pt x="1477238" y="591184"/>
                  </a:lnTo>
                  <a:lnTo>
                    <a:pt x="1480692" y="591337"/>
                  </a:lnTo>
                  <a:lnTo>
                    <a:pt x="1484096" y="591502"/>
                  </a:lnTo>
                  <a:lnTo>
                    <a:pt x="1487500" y="591654"/>
                  </a:lnTo>
                  <a:lnTo>
                    <a:pt x="1490891" y="591819"/>
                  </a:lnTo>
                  <a:lnTo>
                    <a:pt x="1494345" y="591972"/>
                  </a:lnTo>
                  <a:lnTo>
                    <a:pt x="1497749" y="592137"/>
                  </a:lnTo>
                  <a:lnTo>
                    <a:pt x="1501139" y="592302"/>
                  </a:lnTo>
                  <a:lnTo>
                    <a:pt x="1504543" y="592454"/>
                  </a:lnTo>
                  <a:lnTo>
                    <a:pt x="1507947" y="592556"/>
                  </a:lnTo>
                  <a:lnTo>
                    <a:pt x="1511401" y="592721"/>
                  </a:lnTo>
                  <a:lnTo>
                    <a:pt x="1514792" y="592874"/>
                  </a:lnTo>
                  <a:lnTo>
                    <a:pt x="1518196" y="593039"/>
                  </a:lnTo>
                  <a:lnTo>
                    <a:pt x="1521599" y="593140"/>
                  </a:lnTo>
                  <a:lnTo>
                    <a:pt x="1525041" y="593305"/>
                  </a:lnTo>
                  <a:lnTo>
                    <a:pt x="1528444" y="593407"/>
                  </a:lnTo>
                  <a:lnTo>
                    <a:pt x="1531848" y="593572"/>
                  </a:lnTo>
                  <a:lnTo>
                    <a:pt x="1535239" y="593674"/>
                  </a:lnTo>
                  <a:lnTo>
                    <a:pt x="1538693" y="593839"/>
                  </a:lnTo>
                  <a:lnTo>
                    <a:pt x="1542097" y="593940"/>
                  </a:lnTo>
                  <a:lnTo>
                    <a:pt x="1545500" y="594105"/>
                  </a:lnTo>
                  <a:lnTo>
                    <a:pt x="1548891" y="594207"/>
                  </a:lnTo>
                  <a:lnTo>
                    <a:pt x="1552346" y="594309"/>
                  </a:lnTo>
                  <a:lnTo>
                    <a:pt x="1555749" y="594474"/>
                  </a:lnTo>
                  <a:lnTo>
                    <a:pt x="1559153" y="594575"/>
                  </a:lnTo>
                  <a:lnTo>
                    <a:pt x="1562544" y="594677"/>
                  </a:lnTo>
                  <a:lnTo>
                    <a:pt x="1565947" y="594791"/>
                  </a:lnTo>
                  <a:lnTo>
                    <a:pt x="1569402" y="594944"/>
                  </a:lnTo>
                  <a:lnTo>
                    <a:pt x="1572805" y="595058"/>
                  </a:lnTo>
                  <a:lnTo>
                    <a:pt x="1576196" y="595160"/>
                  </a:lnTo>
                  <a:lnTo>
                    <a:pt x="1579600" y="595261"/>
                  </a:lnTo>
                  <a:lnTo>
                    <a:pt x="1583054" y="595375"/>
                  </a:lnTo>
                  <a:lnTo>
                    <a:pt x="1586445" y="595477"/>
                  </a:lnTo>
                  <a:lnTo>
                    <a:pt x="1589849" y="595579"/>
                  </a:lnTo>
                  <a:lnTo>
                    <a:pt x="1593252" y="595693"/>
                  </a:lnTo>
                  <a:lnTo>
                    <a:pt x="1596707" y="595795"/>
                  </a:lnTo>
                  <a:lnTo>
                    <a:pt x="1600098" y="595909"/>
                  </a:lnTo>
                  <a:lnTo>
                    <a:pt x="1603501" y="596010"/>
                  </a:lnTo>
                  <a:lnTo>
                    <a:pt x="1606892" y="596125"/>
                  </a:lnTo>
                  <a:lnTo>
                    <a:pt x="1610296" y="596176"/>
                  </a:lnTo>
                  <a:lnTo>
                    <a:pt x="1613750" y="596277"/>
                  </a:lnTo>
                  <a:lnTo>
                    <a:pt x="1617154" y="596379"/>
                  </a:lnTo>
                  <a:lnTo>
                    <a:pt x="1620545" y="596493"/>
                  </a:lnTo>
                  <a:lnTo>
                    <a:pt x="1623948" y="596595"/>
                  </a:lnTo>
                  <a:lnTo>
                    <a:pt x="1627403" y="596645"/>
                  </a:lnTo>
                  <a:lnTo>
                    <a:pt x="1630794" y="596760"/>
                  </a:lnTo>
                  <a:lnTo>
                    <a:pt x="1634197" y="596861"/>
                  </a:lnTo>
                  <a:lnTo>
                    <a:pt x="1637601" y="596912"/>
                  </a:lnTo>
                  <a:lnTo>
                    <a:pt x="1641055" y="597026"/>
                  </a:lnTo>
                  <a:lnTo>
                    <a:pt x="1644446" y="597128"/>
                  </a:lnTo>
                  <a:lnTo>
                    <a:pt x="1647850" y="597179"/>
                  </a:lnTo>
                  <a:lnTo>
                    <a:pt x="1651253" y="597280"/>
                  </a:lnTo>
                  <a:lnTo>
                    <a:pt x="1654644" y="597344"/>
                  </a:lnTo>
                  <a:lnTo>
                    <a:pt x="1658099" y="597446"/>
                  </a:lnTo>
                  <a:lnTo>
                    <a:pt x="1661502" y="597496"/>
                  </a:lnTo>
                  <a:lnTo>
                    <a:pt x="1664893" y="597598"/>
                  </a:lnTo>
                  <a:lnTo>
                    <a:pt x="1668297" y="597661"/>
                  </a:lnTo>
                  <a:lnTo>
                    <a:pt x="1671751" y="597763"/>
                  </a:lnTo>
                  <a:lnTo>
                    <a:pt x="1675155" y="597814"/>
                  </a:lnTo>
                  <a:lnTo>
                    <a:pt x="1678546" y="597928"/>
                  </a:lnTo>
                  <a:lnTo>
                    <a:pt x="1681949" y="597979"/>
                  </a:lnTo>
                  <a:lnTo>
                    <a:pt x="1685404" y="598030"/>
                  </a:lnTo>
                  <a:lnTo>
                    <a:pt x="1688807" y="598131"/>
                  </a:lnTo>
                  <a:lnTo>
                    <a:pt x="1692198" y="598195"/>
                  </a:lnTo>
                  <a:lnTo>
                    <a:pt x="1695602" y="598246"/>
                  </a:lnTo>
                  <a:lnTo>
                    <a:pt x="1699005" y="598347"/>
                  </a:lnTo>
                  <a:lnTo>
                    <a:pt x="1702460" y="598398"/>
                  </a:lnTo>
                  <a:lnTo>
                    <a:pt x="1705851" y="598462"/>
                  </a:lnTo>
                  <a:lnTo>
                    <a:pt x="1709254" y="598512"/>
                  </a:lnTo>
                  <a:lnTo>
                    <a:pt x="1712658" y="598614"/>
                  </a:lnTo>
                  <a:lnTo>
                    <a:pt x="1716100" y="598665"/>
                  </a:lnTo>
                  <a:lnTo>
                    <a:pt x="1719503" y="598716"/>
                  </a:lnTo>
                  <a:lnTo>
                    <a:pt x="1722907" y="598779"/>
                  </a:lnTo>
                  <a:lnTo>
                    <a:pt x="1726298" y="598881"/>
                  </a:lnTo>
                  <a:lnTo>
                    <a:pt x="1729752" y="598931"/>
                  </a:lnTo>
                  <a:lnTo>
                    <a:pt x="1733156" y="598982"/>
                  </a:lnTo>
                  <a:lnTo>
                    <a:pt x="1736559" y="599033"/>
                  </a:lnTo>
                  <a:lnTo>
                    <a:pt x="1739950" y="599097"/>
                  </a:lnTo>
                  <a:lnTo>
                    <a:pt x="1743354" y="599147"/>
                  </a:lnTo>
                  <a:lnTo>
                    <a:pt x="1746808" y="599198"/>
                  </a:lnTo>
                  <a:lnTo>
                    <a:pt x="1750199" y="599300"/>
                  </a:lnTo>
                  <a:lnTo>
                    <a:pt x="1753603" y="599363"/>
                  </a:lnTo>
                  <a:lnTo>
                    <a:pt x="1757006" y="599414"/>
                  </a:lnTo>
                  <a:lnTo>
                    <a:pt x="1760461" y="599465"/>
                  </a:lnTo>
                  <a:lnTo>
                    <a:pt x="1763852" y="599516"/>
                  </a:lnTo>
                  <a:lnTo>
                    <a:pt x="1767255" y="599566"/>
                  </a:lnTo>
                  <a:lnTo>
                    <a:pt x="1770646" y="599617"/>
                  </a:lnTo>
                  <a:lnTo>
                    <a:pt x="1774100" y="599681"/>
                  </a:lnTo>
                  <a:lnTo>
                    <a:pt x="1777504" y="599732"/>
                  </a:lnTo>
                  <a:lnTo>
                    <a:pt x="1780908" y="599782"/>
                  </a:lnTo>
                  <a:lnTo>
                    <a:pt x="1784299" y="599833"/>
                  </a:lnTo>
                  <a:lnTo>
                    <a:pt x="1787753" y="599897"/>
                  </a:lnTo>
                  <a:lnTo>
                    <a:pt x="1791157" y="599935"/>
                  </a:lnTo>
                  <a:lnTo>
                    <a:pt x="1794547" y="599998"/>
                  </a:lnTo>
                  <a:lnTo>
                    <a:pt x="1797951" y="600049"/>
                  </a:lnTo>
                  <a:lnTo>
                    <a:pt x="1801355" y="600049"/>
                  </a:lnTo>
                  <a:lnTo>
                    <a:pt x="1804809" y="600100"/>
                  </a:lnTo>
                  <a:lnTo>
                    <a:pt x="1808200" y="600151"/>
                  </a:lnTo>
                  <a:lnTo>
                    <a:pt x="1811604" y="600214"/>
                  </a:lnTo>
                  <a:lnTo>
                    <a:pt x="1815007" y="600265"/>
                  </a:lnTo>
                  <a:lnTo>
                    <a:pt x="1818449" y="600316"/>
                  </a:lnTo>
                  <a:lnTo>
                    <a:pt x="1821852" y="600367"/>
                  </a:lnTo>
                  <a:lnTo>
                    <a:pt x="1825256" y="600417"/>
                  </a:lnTo>
                  <a:lnTo>
                    <a:pt x="1828660" y="600417"/>
                  </a:lnTo>
                  <a:lnTo>
                    <a:pt x="1832101" y="600468"/>
                  </a:lnTo>
                  <a:lnTo>
                    <a:pt x="1835505" y="600532"/>
                  </a:lnTo>
                  <a:lnTo>
                    <a:pt x="1838909" y="600582"/>
                  </a:lnTo>
                  <a:lnTo>
                    <a:pt x="1842312" y="600633"/>
                  </a:lnTo>
                  <a:lnTo>
                    <a:pt x="1845703" y="600633"/>
                  </a:lnTo>
                  <a:lnTo>
                    <a:pt x="1849157" y="600684"/>
                  </a:lnTo>
                  <a:lnTo>
                    <a:pt x="1852561" y="600735"/>
                  </a:lnTo>
                  <a:lnTo>
                    <a:pt x="1855952" y="600798"/>
                  </a:lnTo>
                  <a:lnTo>
                    <a:pt x="1859356" y="600849"/>
                  </a:lnTo>
                  <a:lnTo>
                    <a:pt x="1862810" y="600849"/>
                  </a:lnTo>
                  <a:lnTo>
                    <a:pt x="1866214" y="600900"/>
                  </a:lnTo>
                  <a:lnTo>
                    <a:pt x="1869604" y="600951"/>
                  </a:lnTo>
                  <a:lnTo>
                    <a:pt x="1873008" y="601002"/>
                  </a:lnTo>
                  <a:lnTo>
                    <a:pt x="1876462" y="601002"/>
                  </a:lnTo>
                  <a:lnTo>
                    <a:pt x="1879853" y="601052"/>
                  </a:lnTo>
                  <a:lnTo>
                    <a:pt x="1883257" y="601116"/>
                  </a:lnTo>
                  <a:lnTo>
                    <a:pt x="1886661" y="601116"/>
                  </a:lnTo>
                  <a:lnTo>
                    <a:pt x="1890051" y="601167"/>
                  </a:lnTo>
                  <a:lnTo>
                    <a:pt x="1893506" y="601217"/>
                  </a:lnTo>
                  <a:lnTo>
                    <a:pt x="1896909" y="601217"/>
                  </a:lnTo>
                  <a:lnTo>
                    <a:pt x="1900300" y="601268"/>
                  </a:lnTo>
                  <a:lnTo>
                    <a:pt x="1903704" y="601319"/>
                  </a:lnTo>
                  <a:lnTo>
                    <a:pt x="1907158" y="601319"/>
                  </a:lnTo>
                  <a:lnTo>
                    <a:pt x="1910562" y="601370"/>
                  </a:lnTo>
                  <a:lnTo>
                    <a:pt x="1913953" y="601433"/>
                  </a:lnTo>
                  <a:lnTo>
                    <a:pt x="1917356" y="601433"/>
                  </a:lnTo>
                  <a:lnTo>
                    <a:pt x="1920811" y="601484"/>
                  </a:lnTo>
                  <a:lnTo>
                    <a:pt x="1924202" y="601535"/>
                  </a:lnTo>
                  <a:lnTo>
                    <a:pt x="1927605" y="601535"/>
                  </a:lnTo>
                  <a:lnTo>
                    <a:pt x="1931009" y="601586"/>
                  </a:lnTo>
                  <a:lnTo>
                    <a:pt x="1934413" y="601586"/>
                  </a:lnTo>
                  <a:lnTo>
                    <a:pt x="1937854" y="601637"/>
                  </a:lnTo>
                  <a:lnTo>
                    <a:pt x="1941258" y="601637"/>
                  </a:lnTo>
                  <a:lnTo>
                    <a:pt x="1944661" y="601700"/>
                  </a:lnTo>
                  <a:lnTo>
                    <a:pt x="1948065" y="601751"/>
                  </a:lnTo>
                  <a:lnTo>
                    <a:pt x="1951507" y="601751"/>
                  </a:lnTo>
                  <a:lnTo>
                    <a:pt x="1954910" y="601802"/>
                  </a:lnTo>
                  <a:lnTo>
                    <a:pt x="1958314" y="601802"/>
                  </a:lnTo>
                  <a:lnTo>
                    <a:pt x="1961705" y="601852"/>
                  </a:lnTo>
                  <a:lnTo>
                    <a:pt x="1965159" y="601852"/>
                  </a:lnTo>
                  <a:lnTo>
                    <a:pt x="1968563" y="601916"/>
                  </a:lnTo>
                  <a:lnTo>
                    <a:pt x="1971966" y="601954"/>
                  </a:lnTo>
                  <a:lnTo>
                    <a:pt x="1975357" y="601954"/>
                  </a:lnTo>
                  <a:lnTo>
                    <a:pt x="1978761" y="602018"/>
                  </a:lnTo>
                  <a:lnTo>
                    <a:pt x="1982215" y="602018"/>
                  </a:lnTo>
                  <a:lnTo>
                    <a:pt x="1985606" y="602068"/>
                  </a:lnTo>
                  <a:lnTo>
                    <a:pt x="1989010" y="602068"/>
                  </a:lnTo>
                  <a:lnTo>
                    <a:pt x="1992413" y="602119"/>
                  </a:lnTo>
                  <a:lnTo>
                    <a:pt x="1995868" y="602119"/>
                  </a:lnTo>
                  <a:lnTo>
                    <a:pt x="1999259" y="602170"/>
                  </a:lnTo>
                  <a:lnTo>
                    <a:pt x="2002662" y="602170"/>
                  </a:lnTo>
                  <a:lnTo>
                    <a:pt x="2006053" y="602233"/>
                  </a:lnTo>
                  <a:lnTo>
                    <a:pt x="2009508" y="602233"/>
                  </a:lnTo>
                  <a:lnTo>
                    <a:pt x="2012911" y="602284"/>
                  </a:lnTo>
                  <a:lnTo>
                    <a:pt x="2016315" y="602284"/>
                  </a:lnTo>
                  <a:lnTo>
                    <a:pt x="2019706" y="602284"/>
                  </a:lnTo>
                  <a:lnTo>
                    <a:pt x="2023160" y="602335"/>
                  </a:lnTo>
                  <a:lnTo>
                    <a:pt x="2026564" y="602335"/>
                  </a:lnTo>
                  <a:lnTo>
                    <a:pt x="2029955" y="602386"/>
                  </a:lnTo>
                  <a:lnTo>
                    <a:pt x="2033358" y="602386"/>
                  </a:lnTo>
                  <a:lnTo>
                    <a:pt x="2036762" y="602437"/>
                  </a:lnTo>
                  <a:lnTo>
                    <a:pt x="2040216" y="602437"/>
                  </a:lnTo>
                  <a:lnTo>
                    <a:pt x="2043607" y="602487"/>
                  </a:lnTo>
                  <a:lnTo>
                    <a:pt x="2047011" y="602487"/>
                  </a:lnTo>
                  <a:lnTo>
                    <a:pt x="2050414" y="602487"/>
                  </a:lnTo>
                  <a:lnTo>
                    <a:pt x="2053856" y="602551"/>
                  </a:lnTo>
                  <a:lnTo>
                    <a:pt x="2057260" y="602551"/>
                  </a:lnTo>
                  <a:lnTo>
                    <a:pt x="2060663" y="602602"/>
                  </a:lnTo>
                  <a:lnTo>
                    <a:pt x="2064067" y="602602"/>
                  </a:lnTo>
                  <a:lnTo>
                    <a:pt x="2067509" y="602653"/>
                  </a:lnTo>
                  <a:lnTo>
                    <a:pt x="2070912" y="602653"/>
                  </a:lnTo>
                  <a:lnTo>
                    <a:pt x="2074316" y="602653"/>
                  </a:lnTo>
                  <a:lnTo>
                    <a:pt x="2077719" y="602703"/>
                  </a:lnTo>
                  <a:lnTo>
                    <a:pt x="2081110" y="602703"/>
                  </a:lnTo>
                  <a:lnTo>
                    <a:pt x="2084565" y="602754"/>
                  </a:lnTo>
                  <a:lnTo>
                    <a:pt x="2087968" y="602754"/>
                  </a:lnTo>
                  <a:lnTo>
                    <a:pt x="2091359" y="602754"/>
                  </a:lnTo>
                  <a:lnTo>
                    <a:pt x="2094763" y="602818"/>
                  </a:lnTo>
                  <a:lnTo>
                    <a:pt x="2098217" y="602818"/>
                  </a:lnTo>
                  <a:lnTo>
                    <a:pt x="2101621" y="602818"/>
                  </a:lnTo>
                  <a:lnTo>
                    <a:pt x="2105012" y="602868"/>
                  </a:lnTo>
                  <a:lnTo>
                    <a:pt x="2108415" y="602868"/>
                  </a:lnTo>
                  <a:lnTo>
                    <a:pt x="2111870" y="602919"/>
                  </a:lnTo>
                  <a:lnTo>
                    <a:pt x="2115261" y="602919"/>
                  </a:lnTo>
                  <a:lnTo>
                    <a:pt x="2118651" y="602919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28491" y="1291120"/>
              <a:ext cx="2118995" cy="537845"/>
            </a:xfrm>
            <a:custGeom>
              <a:avLst/>
              <a:gdLst/>
              <a:ahLst/>
              <a:cxnLst/>
              <a:rect l="l" t="t" r="r" b="b"/>
              <a:pathLst>
                <a:path w="2118995" h="537844">
                  <a:moveTo>
                    <a:pt x="0" y="512610"/>
                  </a:moveTo>
                  <a:lnTo>
                    <a:pt x="3403" y="512292"/>
                  </a:lnTo>
                  <a:lnTo>
                    <a:pt x="6794" y="511975"/>
                  </a:lnTo>
                  <a:lnTo>
                    <a:pt x="10248" y="511657"/>
                  </a:lnTo>
                  <a:lnTo>
                    <a:pt x="13652" y="511327"/>
                  </a:lnTo>
                  <a:lnTo>
                    <a:pt x="17056" y="511009"/>
                  </a:lnTo>
                  <a:lnTo>
                    <a:pt x="20446" y="510641"/>
                  </a:lnTo>
                  <a:lnTo>
                    <a:pt x="23901" y="510324"/>
                  </a:lnTo>
                  <a:lnTo>
                    <a:pt x="27304" y="509955"/>
                  </a:lnTo>
                  <a:lnTo>
                    <a:pt x="30708" y="509638"/>
                  </a:lnTo>
                  <a:lnTo>
                    <a:pt x="34099" y="509269"/>
                  </a:lnTo>
                  <a:lnTo>
                    <a:pt x="37553" y="508888"/>
                  </a:lnTo>
                  <a:lnTo>
                    <a:pt x="40957" y="508520"/>
                  </a:lnTo>
                  <a:lnTo>
                    <a:pt x="44361" y="508152"/>
                  </a:lnTo>
                  <a:lnTo>
                    <a:pt x="47751" y="507771"/>
                  </a:lnTo>
                  <a:lnTo>
                    <a:pt x="51155" y="507403"/>
                  </a:lnTo>
                  <a:lnTo>
                    <a:pt x="54609" y="507034"/>
                  </a:lnTo>
                  <a:lnTo>
                    <a:pt x="58013" y="506615"/>
                  </a:lnTo>
                  <a:lnTo>
                    <a:pt x="61404" y="506234"/>
                  </a:lnTo>
                  <a:lnTo>
                    <a:pt x="64808" y="505815"/>
                  </a:lnTo>
                  <a:lnTo>
                    <a:pt x="68262" y="505434"/>
                  </a:lnTo>
                  <a:lnTo>
                    <a:pt x="71653" y="505015"/>
                  </a:lnTo>
                  <a:lnTo>
                    <a:pt x="75056" y="504596"/>
                  </a:lnTo>
                  <a:lnTo>
                    <a:pt x="78460" y="504164"/>
                  </a:lnTo>
                  <a:lnTo>
                    <a:pt x="81914" y="503694"/>
                  </a:lnTo>
                  <a:lnTo>
                    <a:pt x="85305" y="503262"/>
                  </a:lnTo>
                  <a:lnTo>
                    <a:pt x="88709" y="502780"/>
                  </a:lnTo>
                  <a:lnTo>
                    <a:pt x="92100" y="502361"/>
                  </a:lnTo>
                  <a:lnTo>
                    <a:pt x="95503" y="501878"/>
                  </a:lnTo>
                  <a:lnTo>
                    <a:pt x="98958" y="501395"/>
                  </a:lnTo>
                  <a:lnTo>
                    <a:pt x="102361" y="500926"/>
                  </a:lnTo>
                  <a:lnTo>
                    <a:pt x="105752" y="500443"/>
                  </a:lnTo>
                  <a:lnTo>
                    <a:pt x="109156" y="499922"/>
                  </a:lnTo>
                  <a:lnTo>
                    <a:pt x="112610" y="499440"/>
                  </a:lnTo>
                  <a:lnTo>
                    <a:pt x="116001" y="498906"/>
                  </a:lnTo>
                  <a:lnTo>
                    <a:pt x="119405" y="498373"/>
                  </a:lnTo>
                  <a:lnTo>
                    <a:pt x="122808" y="497839"/>
                  </a:lnTo>
                  <a:lnTo>
                    <a:pt x="126263" y="497319"/>
                  </a:lnTo>
                  <a:lnTo>
                    <a:pt x="129654" y="496785"/>
                  </a:lnTo>
                  <a:lnTo>
                    <a:pt x="133057" y="496201"/>
                  </a:lnTo>
                  <a:lnTo>
                    <a:pt x="136461" y="495668"/>
                  </a:lnTo>
                  <a:lnTo>
                    <a:pt x="139903" y="495084"/>
                  </a:lnTo>
                  <a:lnTo>
                    <a:pt x="143306" y="494499"/>
                  </a:lnTo>
                  <a:lnTo>
                    <a:pt x="146710" y="493915"/>
                  </a:lnTo>
                  <a:lnTo>
                    <a:pt x="150101" y="493280"/>
                  </a:lnTo>
                  <a:lnTo>
                    <a:pt x="167157" y="490092"/>
                  </a:lnTo>
                  <a:lnTo>
                    <a:pt x="170611" y="489445"/>
                  </a:lnTo>
                  <a:lnTo>
                    <a:pt x="174015" y="488759"/>
                  </a:lnTo>
                  <a:lnTo>
                    <a:pt x="177406" y="488073"/>
                  </a:lnTo>
                  <a:lnTo>
                    <a:pt x="180809" y="487324"/>
                  </a:lnTo>
                  <a:lnTo>
                    <a:pt x="184264" y="486638"/>
                  </a:lnTo>
                  <a:lnTo>
                    <a:pt x="187667" y="485889"/>
                  </a:lnTo>
                  <a:lnTo>
                    <a:pt x="191058" y="485152"/>
                  </a:lnTo>
                  <a:lnTo>
                    <a:pt x="194462" y="484403"/>
                  </a:lnTo>
                  <a:lnTo>
                    <a:pt x="197853" y="483615"/>
                  </a:lnTo>
                  <a:lnTo>
                    <a:pt x="201307" y="482815"/>
                  </a:lnTo>
                  <a:lnTo>
                    <a:pt x="204711" y="482015"/>
                  </a:lnTo>
                  <a:lnTo>
                    <a:pt x="208114" y="481215"/>
                  </a:lnTo>
                  <a:lnTo>
                    <a:pt x="211505" y="480364"/>
                  </a:lnTo>
                  <a:lnTo>
                    <a:pt x="214960" y="479513"/>
                  </a:lnTo>
                  <a:lnTo>
                    <a:pt x="218363" y="478675"/>
                  </a:lnTo>
                  <a:lnTo>
                    <a:pt x="221754" y="477761"/>
                  </a:lnTo>
                  <a:lnTo>
                    <a:pt x="225158" y="476859"/>
                  </a:lnTo>
                  <a:lnTo>
                    <a:pt x="228612" y="475957"/>
                  </a:lnTo>
                  <a:lnTo>
                    <a:pt x="232016" y="475005"/>
                  </a:lnTo>
                  <a:lnTo>
                    <a:pt x="235407" y="474052"/>
                  </a:lnTo>
                  <a:lnTo>
                    <a:pt x="238810" y="473100"/>
                  </a:lnTo>
                  <a:lnTo>
                    <a:pt x="242214" y="472135"/>
                  </a:lnTo>
                  <a:lnTo>
                    <a:pt x="245656" y="471119"/>
                  </a:lnTo>
                  <a:lnTo>
                    <a:pt x="249059" y="470065"/>
                  </a:lnTo>
                  <a:lnTo>
                    <a:pt x="252463" y="469061"/>
                  </a:lnTo>
                  <a:lnTo>
                    <a:pt x="255854" y="467944"/>
                  </a:lnTo>
                  <a:lnTo>
                    <a:pt x="259308" y="466877"/>
                  </a:lnTo>
                  <a:lnTo>
                    <a:pt x="262712" y="465759"/>
                  </a:lnTo>
                  <a:lnTo>
                    <a:pt x="266115" y="464642"/>
                  </a:lnTo>
                  <a:lnTo>
                    <a:pt x="269506" y="463473"/>
                  </a:lnTo>
                  <a:lnTo>
                    <a:pt x="272961" y="462305"/>
                  </a:lnTo>
                  <a:lnTo>
                    <a:pt x="293408" y="454659"/>
                  </a:lnTo>
                  <a:lnTo>
                    <a:pt x="296811" y="453339"/>
                  </a:lnTo>
                  <a:lnTo>
                    <a:pt x="300215" y="451904"/>
                  </a:lnTo>
                  <a:lnTo>
                    <a:pt x="303656" y="450519"/>
                  </a:lnTo>
                  <a:lnTo>
                    <a:pt x="307060" y="449033"/>
                  </a:lnTo>
                  <a:lnTo>
                    <a:pt x="310464" y="447547"/>
                  </a:lnTo>
                  <a:lnTo>
                    <a:pt x="313867" y="446062"/>
                  </a:lnTo>
                  <a:lnTo>
                    <a:pt x="317309" y="444512"/>
                  </a:lnTo>
                  <a:lnTo>
                    <a:pt x="320713" y="442925"/>
                  </a:lnTo>
                  <a:lnTo>
                    <a:pt x="324116" y="441274"/>
                  </a:lnTo>
                  <a:lnTo>
                    <a:pt x="327507" y="439623"/>
                  </a:lnTo>
                  <a:lnTo>
                    <a:pt x="330911" y="437984"/>
                  </a:lnTo>
                  <a:lnTo>
                    <a:pt x="334365" y="436232"/>
                  </a:lnTo>
                  <a:lnTo>
                    <a:pt x="337769" y="434479"/>
                  </a:lnTo>
                  <a:lnTo>
                    <a:pt x="341160" y="432676"/>
                  </a:lnTo>
                  <a:lnTo>
                    <a:pt x="344563" y="430809"/>
                  </a:lnTo>
                  <a:lnTo>
                    <a:pt x="348018" y="428955"/>
                  </a:lnTo>
                  <a:lnTo>
                    <a:pt x="351408" y="426986"/>
                  </a:lnTo>
                  <a:lnTo>
                    <a:pt x="354812" y="425018"/>
                  </a:lnTo>
                  <a:lnTo>
                    <a:pt x="358216" y="422998"/>
                  </a:lnTo>
                  <a:lnTo>
                    <a:pt x="361670" y="420928"/>
                  </a:lnTo>
                  <a:lnTo>
                    <a:pt x="365061" y="418858"/>
                  </a:lnTo>
                  <a:lnTo>
                    <a:pt x="368465" y="416686"/>
                  </a:lnTo>
                  <a:lnTo>
                    <a:pt x="371868" y="414451"/>
                  </a:lnTo>
                  <a:lnTo>
                    <a:pt x="375310" y="412229"/>
                  </a:lnTo>
                  <a:lnTo>
                    <a:pt x="378713" y="409892"/>
                  </a:lnTo>
                  <a:lnTo>
                    <a:pt x="382117" y="407555"/>
                  </a:lnTo>
                  <a:lnTo>
                    <a:pt x="385508" y="405104"/>
                  </a:lnTo>
                  <a:lnTo>
                    <a:pt x="388912" y="402666"/>
                  </a:lnTo>
                  <a:lnTo>
                    <a:pt x="419671" y="377532"/>
                  </a:lnTo>
                  <a:lnTo>
                    <a:pt x="446912" y="350240"/>
                  </a:lnTo>
                  <a:lnTo>
                    <a:pt x="450367" y="346468"/>
                  </a:lnTo>
                  <a:lnTo>
                    <a:pt x="477621" y="312851"/>
                  </a:lnTo>
                  <a:lnTo>
                    <a:pt x="501522" y="278053"/>
                  </a:lnTo>
                  <a:lnTo>
                    <a:pt x="504913" y="272643"/>
                  </a:lnTo>
                  <a:lnTo>
                    <a:pt x="508368" y="267169"/>
                  </a:lnTo>
                  <a:lnTo>
                    <a:pt x="511771" y="261531"/>
                  </a:lnTo>
                  <a:lnTo>
                    <a:pt x="515162" y="255803"/>
                  </a:lnTo>
                  <a:lnTo>
                    <a:pt x="518566" y="249961"/>
                  </a:lnTo>
                  <a:lnTo>
                    <a:pt x="521969" y="244005"/>
                  </a:lnTo>
                  <a:lnTo>
                    <a:pt x="525424" y="238010"/>
                  </a:lnTo>
                  <a:lnTo>
                    <a:pt x="545871" y="199656"/>
                  </a:lnTo>
                  <a:lnTo>
                    <a:pt x="562927" y="165442"/>
                  </a:lnTo>
                  <a:lnTo>
                    <a:pt x="566318" y="158432"/>
                  </a:lnTo>
                  <a:lnTo>
                    <a:pt x="569772" y="151422"/>
                  </a:lnTo>
                  <a:lnTo>
                    <a:pt x="573176" y="144360"/>
                  </a:lnTo>
                  <a:lnTo>
                    <a:pt x="576567" y="137248"/>
                  </a:lnTo>
                  <a:lnTo>
                    <a:pt x="579970" y="130174"/>
                  </a:lnTo>
                  <a:lnTo>
                    <a:pt x="583425" y="123113"/>
                  </a:lnTo>
                  <a:lnTo>
                    <a:pt x="586828" y="116052"/>
                  </a:lnTo>
                  <a:lnTo>
                    <a:pt x="590219" y="109042"/>
                  </a:lnTo>
                  <a:lnTo>
                    <a:pt x="593623" y="102133"/>
                  </a:lnTo>
                  <a:lnTo>
                    <a:pt x="597077" y="95224"/>
                  </a:lnTo>
                  <a:lnTo>
                    <a:pt x="600468" y="88430"/>
                  </a:lnTo>
                  <a:lnTo>
                    <a:pt x="603872" y="81787"/>
                  </a:lnTo>
                  <a:lnTo>
                    <a:pt x="607275" y="75209"/>
                  </a:lnTo>
                  <a:lnTo>
                    <a:pt x="610730" y="68833"/>
                  </a:lnTo>
                  <a:lnTo>
                    <a:pt x="614121" y="62572"/>
                  </a:lnTo>
                  <a:lnTo>
                    <a:pt x="634568" y="29679"/>
                  </a:lnTo>
                  <a:lnTo>
                    <a:pt x="665276" y="1955"/>
                  </a:lnTo>
                  <a:lnTo>
                    <a:pt x="675525" y="0"/>
                  </a:lnTo>
                  <a:lnTo>
                    <a:pt x="678929" y="203"/>
                  </a:lnTo>
                  <a:lnTo>
                    <a:pt x="713028" y="25171"/>
                  </a:lnTo>
                  <a:lnTo>
                    <a:pt x="736930" y="62572"/>
                  </a:lnTo>
                  <a:lnTo>
                    <a:pt x="740321" y="68833"/>
                  </a:lnTo>
                  <a:lnTo>
                    <a:pt x="743775" y="75209"/>
                  </a:lnTo>
                  <a:lnTo>
                    <a:pt x="747179" y="81787"/>
                  </a:lnTo>
                  <a:lnTo>
                    <a:pt x="750569" y="88430"/>
                  </a:lnTo>
                  <a:lnTo>
                    <a:pt x="753973" y="95224"/>
                  </a:lnTo>
                  <a:lnTo>
                    <a:pt x="757377" y="102133"/>
                  </a:lnTo>
                  <a:lnTo>
                    <a:pt x="760831" y="109042"/>
                  </a:lnTo>
                  <a:lnTo>
                    <a:pt x="764222" y="116052"/>
                  </a:lnTo>
                  <a:lnTo>
                    <a:pt x="767626" y="123113"/>
                  </a:lnTo>
                  <a:lnTo>
                    <a:pt x="771016" y="130174"/>
                  </a:lnTo>
                  <a:lnTo>
                    <a:pt x="774471" y="137248"/>
                  </a:lnTo>
                  <a:lnTo>
                    <a:pt x="777874" y="144360"/>
                  </a:lnTo>
                  <a:lnTo>
                    <a:pt x="781278" y="151422"/>
                  </a:lnTo>
                  <a:lnTo>
                    <a:pt x="784669" y="158432"/>
                  </a:lnTo>
                  <a:lnTo>
                    <a:pt x="788123" y="165442"/>
                  </a:lnTo>
                  <a:lnTo>
                    <a:pt x="791527" y="172402"/>
                  </a:lnTo>
                  <a:lnTo>
                    <a:pt x="794931" y="179311"/>
                  </a:lnTo>
                  <a:lnTo>
                    <a:pt x="798321" y="186169"/>
                  </a:lnTo>
                  <a:lnTo>
                    <a:pt x="801725" y="192963"/>
                  </a:lnTo>
                  <a:lnTo>
                    <a:pt x="805179" y="199656"/>
                  </a:lnTo>
                  <a:lnTo>
                    <a:pt x="808583" y="206298"/>
                  </a:lnTo>
                  <a:lnTo>
                    <a:pt x="811974" y="212826"/>
                  </a:lnTo>
                  <a:lnTo>
                    <a:pt x="815378" y="219252"/>
                  </a:lnTo>
                  <a:lnTo>
                    <a:pt x="818832" y="225577"/>
                  </a:lnTo>
                  <a:lnTo>
                    <a:pt x="822236" y="231838"/>
                  </a:lnTo>
                  <a:lnTo>
                    <a:pt x="842683" y="267169"/>
                  </a:lnTo>
                  <a:lnTo>
                    <a:pt x="846137" y="272643"/>
                  </a:lnTo>
                  <a:lnTo>
                    <a:pt x="849528" y="278053"/>
                  </a:lnTo>
                  <a:lnTo>
                    <a:pt x="852931" y="283311"/>
                  </a:lnTo>
                  <a:lnTo>
                    <a:pt x="856322" y="288518"/>
                  </a:lnTo>
                  <a:lnTo>
                    <a:pt x="859726" y="293611"/>
                  </a:lnTo>
                  <a:lnTo>
                    <a:pt x="863180" y="298551"/>
                  </a:lnTo>
                  <a:lnTo>
                    <a:pt x="866584" y="303441"/>
                  </a:lnTo>
                  <a:lnTo>
                    <a:pt x="869975" y="308165"/>
                  </a:lnTo>
                  <a:lnTo>
                    <a:pt x="873378" y="312851"/>
                  </a:lnTo>
                  <a:lnTo>
                    <a:pt x="876833" y="317360"/>
                  </a:lnTo>
                  <a:lnTo>
                    <a:pt x="880224" y="321817"/>
                  </a:lnTo>
                  <a:lnTo>
                    <a:pt x="907529" y="353961"/>
                  </a:lnTo>
                  <a:lnTo>
                    <a:pt x="934834" y="380568"/>
                  </a:lnTo>
                  <a:lnTo>
                    <a:pt x="965530" y="405104"/>
                  </a:lnTo>
                  <a:lnTo>
                    <a:pt x="968933" y="407555"/>
                  </a:lnTo>
                  <a:lnTo>
                    <a:pt x="972337" y="409892"/>
                  </a:lnTo>
                  <a:lnTo>
                    <a:pt x="975728" y="412229"/>
                  </a:lnTo>
                  <a:lnTo>
                    <a:pt x="979182" y="414451"/>
                  </a:lnTo>
                  <a:lnTo>
                    <a:pt x="982586" y="416686"/>
                  </a:lnTo>
                  <a:lnTo>
                    <a:pt x="985977" y="418858"/>
                  </a:lnTo>
                  <a:lnTo>
                    <a:pt x="989380" y="420928"/>
                  </a:lnTo>
                  <a:lnTo>
                    <a:pt x="992784" y="422998"/>
                  </a:lnTo>
                  <a:lnTo>
                    <a:pt x="1016685" y="436232"/>
                  </a:lnTo>
                  <a:lnTo>
                    <a:pt x="1020076" y="437984"/>
                  </a:lnTo>
                  <a:lnTo>
                    <a:pt x="1023531" y="439623"/>
                  </a:lnTo>
                  <a:lnTo>
                    <a:pt x="1026934" y="441274"/>
                  </a:lnTo>
                  <a:lnTo>
                    <a:pt x="1030325" y="442925"/>
                  </a:lnTo>
                  <a:lnTo>
                    <a:pt x="1033729" y="444512"/>
                  </a:lnTo>
                  <a:lnTo>
                    <a:pt x="1037132" y="446062"/>
                  </a:lnTo>
                  <a:lnTo>
                    <a:pt x="1040587" y="447547"/>
                  </a:lnTo>
                  <a:lnTo>
                    <a:pt x="1043978" y="449033"/>
                  </a:lnTo>
                  <a:lnTo>
                    <a:pt x="1047381" y="450519"/>
                  </a:lnTo>
                  <a:lnTo>
                    <a:pt x="1050785" y="451904"/>
                  </a:lnTo>
                  <a:lnTo>
                    <a:pt x="1054226" y="453339"/>
                  </a:lnTo>
                  <a:lnTo>
                    <a:pt x="1057630" y="454659"/>
                  </a:lnTo>
                  <a:lnTo>
                    <a:pt x="1061034" y="455993"/>
                  </a:lnTo>
                  <a:lnTo>
                    <a:pt x="1064437" y="457314"/>
                  </a:lnTo>
                  <a:lnTo>
                    <a:pt x="1067879" y="458596"/>
                  </a:lnTo>
                  <a:lnTo>
                    <a:pt x="1071283" y="459866"/>
                  </a:lnTo>
                  <a:lnTo>
                    <a:pt x="1074686" y="461086"/>
                  </a:lnTo>
                  <a:lnTo>
                    <a:pt x="1078090" y="462305"/>
                  </a:lnTo>
                  <a:lnTo>
                    <a:pt x="1081531" y="463473"/>
                  </a:lnTo>
                  <a:lnTo>
                    <a:pt x="1084935" y="464642"/>
                  </a:lnTo>
                  <a:lnTo>
                    <a:pt x="1088339" y="465759"/>
                  </a:lnTo>
                  <a:lnTo>
                    <a:pt x="1091730" y="466877"/>
                  </a:lnTo>
                  <a:lnTo>
                    <a:pt x="1095133" y="467944"/>
                  </a:lnTo>
                  <a:lnTo>
                    <a:pt x="1098588" y="469061"/>
                  </a:lnTo>
                  <a:lnTo>
                    <a:pt x="1101991" y="470065"/>
                  </a:lnTo>
                  <a:lnTo>
                    <a:pt x="1105382" y="471119"/>
                  </a:lnTo>
                  <a:lnTo>
                    <a:pt x="1108786" y="472135"/>
                  </a:lnTo>
                  <a:lnTo>
                    <a:pt x="1112240" y="473100"/>
                  </a:lnTo>
                  <a:lnTo>
                    <a:pt x="1115631" y="474052"/>
                  </a:lnTo>
                  <a:lnTo>
                    <a:pt x="1119035" y="475005"/>
                  </a:lnTo>
                  <a:lnTo>
                    <a:pt x="1122438" y="475957"/>
                  </a:lnTo>
                  <a:lnTo>
                    <a:pt x="1125893" y="476859"/>
                  </a:lnTo>
                  <a:lnTo>
                    <a:pt x="1129283" y="477761"/>
                  </a:lnTo>
                  <a:lnTo>
                    <a:pt x="1132687" y="478675"/>
                  </a:lnTo>
                  <a:lnTo>
                    <a:pt x="1136078" y="479513"/>
                  </a:lnTo>
                  <a:lnTo>
                    <a:pt x="1139482" y="480364"/>
                  </a:lnTo>
                  <a:lnTo>
                    <a:pt x="1142936" y="481215"/>
                  </a:lnTo>
                  <a:lnTo>
                    <a:pt x="1146340" y="482015"/>
                  </a:lnTo>
                  <a:lnTo>
                    <a:pt x="1149730" y="482815"/>
                  </a:lnTo>
                  <a:lnTo>
                    <a:pt x="1153134" y="483615"/>
                  </a:lnTo>
                  <a:lnTo>
                    <a:pt x="1156588" y="484403"/>
                  </a:lnTo>
                  <a:lnTo>
                    <a:pt x="1159979" y="485152"/>
                  </a:lnTo>
                  <a:lnTo>
                    <a:pt x="1163383" y="485889"/>
                  </a:lnTo>
                  <a:lnTo>
                    <a:pt x="1166787" y="486638"/>
                  </a:lnTo>
                  <a:lnTo>
                    <a:pt x="1170241" y="487324"/>
                  </a:lnTo>
                  <a:lnTo>
                    <a:pt x="1173632" y="488073"/>
                  </a:lnTo>
                  <a:lnTo>
                    <a:pt x="1177035" y="488759"/>
                  </a:lnTo>
                  <a:lnTo>
                    <a:pt x="1180439" y="489445"/>
                  </a:lnTo>
                  <a:lnTo>
                    <a:pt x="1183843" y="490092"/>
                  </a:lnTo>
                  <a:lnTo>
                    <a:pt x="1187284" y="490778"/>
                  </a:lnTo>
                  <a:lnTo>
                    <a:pt x="1190688" y="491413"/>
                  </a:lnTo>
                  <a:lnTo>
                    <a:pt x="1194092" y="492048"/>
                  </a:lnTo>
                  <a:lnTo>
                    <a:pt x="1197482" y="492683"/>
                  </a:lnTo>
                  <a:lnTo>
                    <a:pt x="1200937" y="493280"/>
                  </a:lnTo>
                  <a:lnTo>
                    <a:pt x="1204340" y="493915"/>
                  </a:lnTo>
                  <a:lnTo>
                    <a:pt x="1207744" y="494499"/>
                  </a:lnTo>
                  <a:lnTo>
                    <a:pt x="1211135" y="495084"/>
                  </a:lnTo>
                  <a:lnTo>
                    <a:pt x="1214589" y="495668"/>
                  </a:lnTo>
                  <a:lnTo>
                    <a:pt x="1217993" y="496201"/>
                  </a:lnTo>
                  <a:lnTo>
                    <a:pt x="1221384" y="496785"/>
                  </a:lnTo>
                  <a:lnTo>
                    <a:pt x="1224787" y="497319"/>
                  </a:lnTo>
                  <a:lnTo>
                    <a:pt x="1228191" y="497839"/>
                  </a:lnTo>
                  <a:lnTo>
                    <a:pt x="1231645" y="498373"/>
                  </a:lnTo>
                  <a:lnTo>
                    <a:pt x="1235036" y="498906"/>
                  </a:lnTo>
                  <a:lnTo>
                    <a:pt x="1238440" y="499440"/>
                  </a:lnTo>
                  <a:lnTo>
                    <a:pt x="1241831" y="499922"/>
                  </a:lnTo>
                  <a:lnTo>
                    <a:pt x="1245285" y="500443"/>
                  </a:lnTo>
                  <a:lnTo>
                    <a:pt x="1248689" y="500926"/>
                  </a:lnTo>
                  <a:lnTo>
                    <a:pt x="1252092" y="501395"/>
                  </a:lnTo>
                  <a:lnTo>
                    <a:pt x="1255483" y="501878"/>
                  </a:lnTo>
                  <a:lnTo>
                    <a:pt x="1258938" y="502361"/>
                  </a:lnTo>
                  <a:lnTo>
                    <a:pt x="1262341" y="502780"/>
                  </a:lnTo>
                  <a:lnTo>
                    <a:pt x="1265732" y="503262"/>
                  </a:lnTo>
                  <a:lnTo>
                    <a:pt x="1269136" y="503694"/>
                  </a:lnTo>
                  <a:lnTo>
                    <a:pt x="1272539" y="504164"/>
                  </a:lnTo>
                  <a:lnTo>
                    <a:pt x="1275994" y="504596"/>
                  </a:lnTo>
                  <a:lnTo>
                    <a:pt x="1279385" y="505015"/>
                  </a:lnTo>
                  <a:lnTo>
                    <a:pt x="1282788" y="505434"/>
                  </a:lnTo>
                  <a:lnTo>
                    <a:pt x="1286192" y="505815"/>
                  </a:lnTo>
                  <a:lnTo>
                    <a:pt x="1289634" y="506234"/>
                  </a:lnTo>
                  <a:lnTo>
                    <a:pt x="1293037" y="506615"/>
                  </a:lnTo>
                  <a:lnTo>
                    <a:pt x="1296441" y="507034"/>
                  </a:lnTo>
                  <a:lnTo>
                    <a:pt x="1299844" y="507403"/>
                  </a:lnTo>
                  <a:lnTo>
                    <a:pt x="1303286" y="507771"/>
                  </a:lnTo>
                  <a:lnTo>
                    <a:pt x="1306690" y="508152"/>
                  </a:lnTo>
                  <a:lnTo>
                    <a:pt x="1310093" y="508520"/>
                  </a:lnTo>
                  <a:lnTo>
                    <a:pt x="1313497" y="508888"/>
                  </a:lnTo>
                  <a:lnTo>
                    <a:pt x="1316939" y="509269"/>
                  </a:lnTo>
                  <a:lnTo>
                    <a:pt x="1320342" y="509638"/>
                  </a:lnTo>
                  <a:lnTo>
                    <a:pt x="1323746" y="509955"/>
                  </a:lnTo>
                  <a:lnTo>
                    <a:pt x="1327137" y="510324"/>
                  </a:lnTo>
                  <a:lnTo>
                    <a:pt x="1330540" y="510641"/>
                  </a:lnTo>
                  <a:lnTo>
                    <a:pt x="1333995" y="511009"/>
                  </a:lnTo>
                  <a:lnTo>
                    <a:pt x="1337398" y="511327"/>
                  </a:lnTo>
                  <a:lnTo>
                    <a:pt x="1340789" y="511657"/>
                  </a:lnTo>
                  <a:lnTo>
                    <a:pt x="1344193" y="511975"/>
                  </a:lnTo>
                  <a:lnTo>
                    <a:pt x="1347647" y="512292"/>
                  </a:lnTo>
                  <a:lnTo>
                    <a:pt x="1351038" y="512610"/>
                  </a:lnTo>
                  <a:lnTo>
                    <a:pt x="1354442" y="512927"/>
                  </a:lnTo>
                  <a:lnTo>
                    <a:pt x="1357845" y="513194"/>
                  </a:lnTo>
                  <a:lnTo>
                    <a:pt x="1361300" y="513511"/>
                  </a:lnTo>
                  <a:lnTo>
                    <a:pt x="1364691" y="513829"/>
                  </a:lnTo>
                  <a:lnTo>
                    <a:pt x="1368094" y="514095"/>
                  </a:lnTo>
                  <a:lnTo>
                    <a:pt x="1371485" y="514413"/>
                  </a:lnTo>
                  <a:lnTo>
                    <a:pt x="1374889" y="514680"/>
                  </a:lnTo>
                  <a:lnTo>
                    <a:pt x="1378343" y="514946"/>
                  </a:lnTo>
                  <a:lnTo>
                    <a:pt x="1381747" y="515213"/>
                  </a:lnTo>
                  <a:lnTo>
                    <a:pt x="1385138" y="515531"/>
                  </a:lnTo>
                  <a:lnTo>
                    <a:pt x="1388541" y="515797"/>
                  </a:lnTo>
                  <a:lnTo>
                    <a:pt x="1391996" y="516064"/>
                  </a:lnTo>
                  <a:lnTo>
                    <a:pt x="1395387" y="516331"/>
                  </a:lnTo>
                  <a:lnTo>
                    <a:pt x="1398790" y="516547"/>
                  </a:lnTo>
                  <a:lnTo>
                    <a:pt x="1402194" y="516801"/>
                  </a:lnTo>
                  <a:lnTo>
                    <a:pt x="1405648" y="517067"/>
                  </a:lnTo>
                  <a:lnTo>
                    <a:pt x="1409039" y="517334"/>
                  </a:lnTo>
                  <a:lnTo>
                    <a:pt x="1412443" y="517550"/>
                  </a:lnTo>
                  <a:lnTo>
                    <a:pt x="1415846" y="517817"/>
                  </a:lnTo>
                  <a:lnTo>
                    <a:pt x="1419250" y="518020"/>
                  </a:lnTo>
                  <a:lnTo>
                    <a:pt x="1422692" y="518299"/>
                  </a:lnTo>
                  <a:lnTo>
                    <a:pt x="1426095" y="518502"/>
                  </a:lnTo>
                  <a:lnTo>
                    <a:pt x="1429499" y="518718"/>
                  </a:lnTo>
                  <a:lnTo>
                    <a:pt x="1432890" y="518985"/>
                  </a:lnTo>
                  <a:lnTo>
                    <a:pt x="1436344" y="519201"/>
                  </a:lnTo>
                  <a:lnTo>
                    <a:pt x="1439748" y="519404"/>
                  </a:lnTo>
                  <a:lnTo>
                    <a:pt x="1443151" y="519620"/>
                  </a:lnTo>
                  <a:lnTo>
                    <a:pt x="1446542" y="519836"/>
                  </a:lnTo>
                  <a:lnTo>
                    <a:pt x="1449997" y="520039"/>
                  </a:lnTo>
                  <a:lnTo>
                    <a:pt x="1453400" y="520255"/>
                  </a:lnTo>
                  <a:lnTo>
                    <a:pt x="1456791" y="520471"/>
                  </a:lnTo>
                  <a:lnTo>
                    <a:pt x="1460195" y="520687"/>
                  </a:lnTo>
                  <a:lnTo>
                    <a:pt x="1463598" y="520903"/>
                  </a:lnTo>
                  <a:lnTo>
                    <a:pt x="1467053" y="521106"/>
                  </a:lnTo>
                  <a:lnTo>
                    <a:pt x="1470444" y="521271"/>
                  </a:lnTo>
                  <a:lnTo>
                    <a:pt x="1473847" y="521474"/>
                  </a:lnTo>
                  <a:lnTo>
                    <a:pt x="1477238" y="521690"/>
                  </a:lnTo>
                  <a:lnTo>
                    <a:pt x="1480692" y="521855"/>
                  </a:lnTo>
                  <a:lnTo>
                    <a:pt x="1484096" y="522058"/>
                  </a:lnTo>
                  <a:lnTo>
                    <a:pt x="1487500" y="522223"/>
                  </a:lnTo>
                  <a:lnTo>
                    <a:pt x="1490891" y="522439"/>
                  </a:lnTo>
                  <a:lnTo>
                    <a:pt x="1494345" y="522592"/>
                  </a:lnTo>
                  <a:lnTo>
                    <a:pt x="1497749" y="522808"/>
                  </a:lnTo>
                  <a:lnTo>
                    <a:pt x="1501139" y="522960"/>
                  </a:lnTo>
                  <a:lnTo>
                    <a:pt x="1504543" y="523125"/>
                  </a:lnTo>
                  <a:lnTo>
                    <a:pt x="1507947" y="523341"/>
                  </a:lnTo>
                  <a:lnTo>
                    <a:pt x="1511401" y="523493"/>
                  </a:lnTo>
                  <a:lnTo>
                    <a:pt x="1514792" y="523659"/>
                  </a:lnTo>
                  <a:lnTo>
                    <a:pt x="1518196" y="523824"/>
                  </a:lnTo>
                  <a:lnTo>
                    <a:pt x="1521599" y="523976"/>
                  </a:lnTo>
                  <a:lnTo>
                    <a:pt x="1525041" y="524141"/>
                  </a:lnTo>
                  <a:lnTo>
                    <a:pt x="1528444" y="524294"/>
                  </a:lnTo>
                  <a:lnTo>
                    <a:pt x="1531848" y="524509"/>
                  </a:lnTo>
                  <a:lnTo>
                    <a:pt x="1535239" y="524611"/>
                  </a:lnTo>
                  <a:lnTo>
                    <a:pt x="1538693" y="524776"/>
                  </a:lnTo>
                  <a:lnTo>
                    <a:pt x="1542097" y="524929"/>
                  </a:lnTo>
                  <a:lnTo>
                    <a:pt x="1545500" y="525094"/>
                  </a:lnTo>
                  <a:lnTo>
                    <a:pt x="1548891" y="525259"/>
                  </a:lnTo>
                  <a:lnTo>
                    <a:pt x="1552346" y="525411"/>
                  </a:lnTo>
                  <a:lnTo>
                    <a:pt x="1555749" y="525576"/>
                  </a:lnTo>
                  <a:lnTo>
                    <a:pt x="1559153" y="525678"/>
                  </a:lnTo>
                  <a:lnTo>
                    <a:pt x="1562544" y="525830"/>
                  </a:lnTo>
                  <a:lnTo>
                    <a:pt x="1565947" y="525995"/>
                  </a:lnTo>
                  <a:lnTo>
                    <a:pt x="1569402" y="526160"/>
                  </a:lnTo>
                  <a:lnTo>
                    <a:pt x="1572805" y="526262"/>
                  </a:lnTo>
                  <a:lnTo>
                    <a:pt x="1576196" y="526414"/>
                  </a:lnTo>
                  <a:lnTo>
                    <a:pt x="1579600" y="526529"/>
                  </a:lnTo>
                  <a:lnTo>
                    <a:pt x="1583054" y="526681"/>
                  </a:lnTo>
                  <a:lnTo>
                    <a:pt x="1586445" y="526846"/>
                  </a:lnTo>
                  <a:lnTo>
                    <a:pt x="1589849" y="526948"/>
                  </a:lnTo>
                  <a:lnTo>
                    <a:pt x="1593252" y="527062"/>
                  </a:lnTo>
                  <a:lnTo>
                    <a:pt x="1596707" y="527215"/>
                  </a:lnTo>
                  <a:lnTo>
                    <a:pt x="1600098" y="527316"/>
                  </a:lnTo>
                  <a:lnTo>
                    <a:pt x="1603501" y="527481"/>
                  </a:lnTo>
                  <a:lnTo>
                    <a:pt x="1606892" y="527596"/>
                  </a:lnTo>
                  <a:lnTo>
                    <a:pt x="1610296" y="527697"/>
                  </a:lnTo>
                  <a:lnTo>
                    <a:pt x="1613750" y="527850"/>
                  </a:lnTo>
                  <a:lnTo>
                    <a:pt x="1617154" y="527964"/>
                  </a:lnTo>
                  <a:lnTo>
                    <a:pt x="1620545" y="528065"/>
                  </a:lnTo>
                  <a:lnTo>
                    <a:pt x="1623948" y="528231"/>
                  </a:lnTo>
                  <a:lnTo>
                    <a:pt x="1627403" y="528332"/>
                  </a:lnTo>
                  <a:lnTo>
                    <a:pt x="1630794" y="528434"/>
                  </a:lnTo>
                  <a:lnTo>
                    <a:pt x="1634197" y="528548"/>
                  </a:lnTo>
                  <a:lnTo>
                    <a:pt x="1637601" y="528650"/>
                  </a:lnTo>
                  <a:lnTo>
                    <a:pt x="1641055" y="528815"/>
                  </a:lnTo>
                  <a:lnTo>
                    <a:pt x="1644446" y="528916"/>
                  </a:lnTo>
                  <a:lnTo>
                    <a:pt x="1647850" y="529018"/>
                  </a:lnTo>
                  <a:lnTo>
                    <a:pt x="1651253" y="529132"/>
                  </a:lnTo>
                  <a:lnTo>
                    <a:pt x="1654644" y="529234"/>
                  </a:lnTo>
                  <a:lnTo>
                    <a:pt x="1658099" y="529335"/>
                  </a:lnTo>
                  <a:lnTo>
                    <a:pt x="1661502" y="529450"/>
                  </a:lnTo>
                  <a:lnTo>
                    <a:pt x="1664893" y="529551"/>
                  </a:lnTo>
                  <a:lnTo>
                    <a:pt x="1668297" y="529653"/>
                  </a:lnTo>
                  <a:lnTo>
                    <a:pt x="1671751" y="529767"/>
                  </a:lnTo>
                  <a:lnTo>
                    <a:pt x="1675155" y="529869"/>
                  </a:lnTo>
                  <a:lnTo>
                    <a:pt x="1678546" y="529970"/>
                  </a:lnTo>
                  <a:lnTo>
                    <a:pt x="1681949" y="530085"/>
                  </a:lnTo>
                  <a:lnTo>
                    <a:pt x="1685404" y="530186"/>
                  </a:lnTo>
                  <a:lnTo>
                    <a:pt x="1688807" y="530250"/>
                  </a:lnTo>
                  <a:lnTo>
                    <a:pt x="1692198" y="530351"/>
                  </a:lnTo>
                  <a:lnTo>
                    <a:pt x="1695602" y="530453"/>
                  </a:lnTo>
                  <a:lnTo>
                    <a:pt x="1699005" y="530567"/>
                  </a:lnTo>
                  <a:lnTo>
                    <a:pt x="1702460" y="530669"/>
                  </a:lnTo>
                  <a:lnTo>
                    <a:pt x="1705851" y="530720"/>
                  </a:lnTo>
                  <a:lnTo>
                    <a:pt x="1709254" y="530834"/>
                  </a:lnTo>
                  <a:lnTo>
                    <a:pt x="1712658" y="530936"/>
                  </a:lnTo>
                  <a:lnTo>
                    <a:pt x="1716100" y="531037"/>
                  </a:lnTo>
                  <a:lnTo>
                    <a:pt x="1719503" y="531088"/>
                  </a:lnTo>
                  <a:lnTo>
                    <a:pt x="1722907" y="531202"/>
                  </a:lnTo>
                  <a:lnTo>
                    <a:pt x="1726298" y="531304"/>
                  </a:lnTo>
                  <a:lnTo>
                    <a:pt x="1729752" y="531355"/>
                  </a:lnTo>
                  <a:lnTo>
                    <a:pt x="1733156" y="531469"/>
                  </a:lnTo>
                  <a:lnTo>
                    <a:pt x="1736559" y="531571"/>
                  </a:lnTo>
                  <a:lnTo>
                    <a:pt x="1739950" y="531621"/>
                  </a:lnTo>
                  <a:lnTo>
                    <a:pt x="1743354" y="531736"/>
                  </a:lnTo>
                  <a:lnTo>
                    <a:pt x="1746808" y="531787"/>
                  </a:lnTo>
                  <a:lnTo>
                    <a:pt x="1750199" y="531888"/>
                  </a:lnTo>
                  <a:lnTo>
                    <a:pt x="1753603" y="531990"/>
                  </a:lnTo>
                  <a:lnTo>
                    <a:pt x="1757006" y="532053"/>
                  </a:lnTo>
                  <a:lnTo>
                    <a:pt x="1760461" y="532155"/>
                  </a:lnTo>
                  <a:lnTo>
                    <a:pt x="1763852" y="532206"/>
                  </a:lnTo>
                  <a:lnTo>
                    <a:pt x="1767255" y="532320"/>
                  </a:lnTo>
                  <a:lnTo>
                    <a:pt x="1770646" y="532371"/>
                  </a:lnTo>
                  <a:lnTo>
                    <a:pt x="1774100" y="532472"/>
                  </a:lnTo>
                  <a:lnTo>
                    <a:pt x="1777504" y="532523"/>
                  </a:lnTo>
                  <a:lnTo>
                    <a:pt x="1780908" y="532637"/>
                  </a:lnTo>
                  <a:lnTo>
                    <a:pt x="1784299" y="532688"/>
                  </a:lnTo>
                  <a:lnTo>
                    <a:pt x="1787753" y="532739"/>
                  </a:lnTo>
                  <a:lnTo>
                    <a:pt x="1791157" y="532853"/>
                  </a:lnTo>
                  <a:lnTo>
                    <a:pt x="1794547" y="532904"/>
                  </a:lnTo>
                  <a:lnTo>
                    <a:pt x="1797951" y="533006"/>
                  </a:lnTo>
                  <a:lnTo>
                    <a:pt x="1801355" y="533057"/>
                  </a:lnTo>
                  <a:lnTo>
                    <a:pt x="1804809" y="533107"/>
                  </a:lnTo>
                  <a:lnTo>
                    <a:pt x="1808200" y="533222"/>
                  </a:lnTo>
                  <a:lnTo>
                    <a:pt x="1811604" y="533272"/>
                  </a:lnTo>
                  <a:lnTo>
                    <a:pt x="1815007" y="533323"/>
                  </a:lnTo>
                  <a:lnTo>
                    <a:pt x="1818449" y="533425"/>
                  </a:lnTo>
                  <a:lnTo>
                    <a:pt x="1821852" y="533488"/>
                  </a:lnTo>
                  <a:lnTo>
                    <a:pt x="1825256" y="533539"/>
                  </a:lnTo>
                  <a:lnTo>
                    <a:pt x="1828660" y="533590"/>
                  </a:lnTo>
                  <a:lnTo>
                    <a:pt x="1832101" y="533692"/>
                  </a:lnTo>
                  <a:lnTo>
                    <a:pt x="1835505" y="533755"/>
                  </a:lnTo>
                  <a:lnTo>
                    <a:pt x="1838909" y="533806"/>
                  </a:lnTo>
                  <a:lnTo>
                    <a:pt x="1842312" y="533857"/>
                  </a:lnTo>
                  <a:lnTo>
                    <a:pt x="1845703" y="533958"/>
                  </a:lnTo>
                  <a:lnTo>
                    <a:pt x="1849157" y="534009"/>
                  </a:lnTo>
                  <a:lnTo>
                    <a:pt x="1852561" y="534073"/>
                  </a:lnTo>
                  <a:lnTo>
                    <a:pt x="1855952" y="534123"/>
                  </a:lnTo>
                  <a:lnTo>
                    <a:pt x="1859356" y="534225"/>
                  </a:lnTo>
                  <a:lnTo>
                    <a:pt x="1862810" y="534276"/>
                  </a:lnTo>
                  <a:lnTo>
                    <a:pt x="1866214" y="534327"/>
                  </a:lnTo>
                  <a:lnTo>
                    <a:pt x="1869604" y="534390"/>
                  </a:lnTo>
                  <a:lnTo>
                    <a:pt x="1873008" y="534441"/>
                  </a:lnTo>
                  <a:lnTo>
                    <a:pt x="1876462" y="534492"/>
                  </a:lnTo>
                  <a:lnTo>
                    <a:pt x="1879853" y="534542"/>
                  </a:lnTo>
                  <a:lnTo>
                    <a:pt x="1883257" y="534657"/>
                  </a:lnTo>
                  <a:lnTo>
                    <a:pt x="1886661" y="534708"/>
                  </a:lnTo>
                  <a:lnTo>
                    <a:pt x="1890051" y="534758"/>
                  </a:lnTo>
                  <a:lnTo>
                    <a:pt x="1893506" y="534809"/>
                  </a:lnTo>
                  <a:lnTo>
                    <a:pt x="1896909" y="534873"/>
                  </a:lnTo>
                  <a:lnTo>
                    <a:pt x="1900300" y="534911"/>
                  </a:lnTo>
                  <a:lnTo>
                    <a:pt x="1903704" y="534974"/>
                  </a:lnTo>
                  <a:lnTo>
                    <a:pt x="1907158" y="535025"/>
                  </a:lnTo>
                  <a:lnTo>
                    <a:pt x="1910562" y="535076"/>
                  </a:lnTo>
                  <a:lnTo>
                    <a:pt x="1913953" y="535127"/>
                  </a:lnTo>
                  <a:lnTo>
                    <a:pt x="1917356" y="535190"/>
                  </a:lnTo>
                  <a:lnTo>
                    <a:pt x="1920811" y="535228"/>
                  </a:lnTo>
                  <a:lnTo>
                    <a:pt x="1924202" y="535292"/>
                  </a:lnTo>
                  <a:lnTo>
                    <a:pt x="1927605" y="535343"/>
                  </a:lnTo>
                  <a:lnTo>
                    <a:pt x="1931009" y="535393"/>
                  </a:lnTo>
                  <a:lnTo>
                    <a:pt x="1934413" y="535444"/>
                  </a:lnTo>
                  <a:lnTo>
                    <a:pt x="1937854" y="535508"/>
                  </a:lnTo>
                  <a:lnTo>
                    <a:pt x="1941258" y="535558"/>
                  </a:lnTo>
                  <a:lnTo>
                    <a:pt x="1944661" y="535609"/>
                  </a:lnTo>
                  <a:lnTo>
                    <a:pt x="1948065" y="535660"/>
                  </a:lnTo>
                  <a:lnTo>
                    <a:pt x="1951507" y="535711"/>
                  </a:lnTo>
                  <a:lnTo>
                    <a:pt x="1954910" y="535774"/>
                  </a:lnTo>
                  <a:lnTo>
                    <a:pt x="1958314" y="535825"/>
                  </a:lnTo>
                  <a:lnTo>
                    <a:pt x="1961705" y="535876"/>
                  </a:lnTo>
                  <a:lnTo>
                    <a:pt x="1965159" y="535927"/>
                  </a:lnTo>
                  <a:lnTo>
                    <a:pt x="1968563" y="535978"/>
                  </a:lnTo>
                  <a:lnTo>
                    <a:pt x="1971966" y="536028"/>
                  </a:lnTo>
                  <a:lnTo>
                    <a:pt x="1975357" y="536092"/>
                  </a:lnTo>
                  <a:lnTo>
                    <a:pt x="1978761" y="536092"/>
                  </a:lnTo>
                  <a:lnTo>
                    <a:pt x="1982215" y="536143"/>
                  </a:lnTo>
                  <a:lnTo>
                    <a:pt x="1985606" y="536193"/>
                  </a:lnTo>
                  <a:lnTo>
                    <a:pt x="1989010" y="536244"/>
                  </a:lnTo>
                  <a:lnTo>
                    <a:pt x="1992413" y="536295"/>
                  </a:lnTo>
                  <a:lnTo>
                    <a:pt x="1995868" y="536346"/>
                  </a:lnTo>
                  <a:lnTo>
                    <a:pt x="1999259" y="536409"/>
                  </a:lnTo>
                  <a:lnTo>
                    <a:pt x="2002662" y="536409"/>
                  </a:lnTo>
                  <a:lnTo>
                    <a:pt x="2006053" y="536460"/>
                  </a:lnTo>
                  <a:lnTo>
                    <a:pt x="2009508" y="536511"/>
                  </a:lnTo>
                  <a:lnTo>
                    <a:pt x="2012911" y="536562"/>
                  </a:lnTo>
                  <a:lnTo>
                    <a:pt x="2016315" y="536613"/>
                  </a:lnTo>
                  <a:lnTo>
                    <a:pt x="2019706" y="536676"/>
                  </a:lnTo>
                  <a:lnTo>
                    <a:pt x="2023160" y="536676"/>
                  </a:lnTo>
                  <a:lnTo>
                    <a:pt x="2026564" y="536727"/>
                  </a:lnTo>
                  <a:lnTo>
                    <a:pt x="2029955" y="536778"/>
                  </a:lnTo>
                  <a:lnTo>
                    <a:pt x="2033358" y="536828"/>
                  </a:lnTo>
                  <a:lnTo>
                    <a:pt x="2036762" y="536879"/>
                  </a:lnTo>
                  <a:lnTo>
                    <a:pt x="2040216" y="536879"/>
                  </a:lnTo>
                  <a:lnTo>
                    <a:pt x="2043607" y="536930"/>
                  </a:lnTo>
                  <a:lnTo>
                    <a:pt x="2047011" y="536994"/>
                  </a:lnTo>
                  <a:lnTo>
                    <a:pt x="2050414" y="537044"/>
                  </a:lnTo>
                  <a:lnTo>
                    <a:pt x="2053856" y="537044"/>
                  </a:lnTo>
                  <a:lnTo>
                    <a:pt x="2057260" y="537095"/>
                  </a:lnTo>
                  <a:lnTo>
                    <a:pt x="2060663" y="537146"/>
                  </a:lnTo>
                  <a:lnTo>
                    <a:pt x="2064067" y="537209"/>
                  </a:lnTo>
                  <a:lnTo>
                    <a:pt x="2067509" y="537209"/>
                  </a:lnTo>
                  <a:lnTo>
                    <a:pt x="2070912" y="537248"/>
                  </a:lnTo>
                  <a:lnTo>
                    <a:pt x="2074316" y="537311"/>
                  </a:lnTo>
                  <a:lnTo>
                    <a:pt x="2077719" y="537362"/>
                  </a:lnTo>
                  <a:lnTo>
                    <a:pt x="2081110" y="537362"/>
                  </a:lnTo>
                  <a:lnTo>
                    <a:pt x="2084565" y="537413"/>
                  </a:lnTo>
                  <a:lnTo>
                    <a:pt x="2087968" y="537463"/>
                  </a:lnTo>
                  <a:lnTo>
                    <a:pt x="2091359" y="537463"/>
                  </a:lnTo>
                  <a:lnTo>
                    <a:pt x="2094763" y="537527"/>
                  </a:lnTo>
                  <a:lnTo>
                    <a:pt x="2098217" y="537578"/>
                  </a:lnTo>
                  <a:lnTo>
                    <a:pt x="2101621" y="537629"/>
                  </a:lnTo>
                  <a:lnTo>
                    <a:pt x="2105012" y="537629"/>
                  </a:lnTo>
                  <a:lnTo>
                    <a:pt x="2108415" y="537679"/>
                  </a:lnTo>
                  <a:lnTo>
                    <a:pt x="2111870" y="537730"/>
                  </a:lnTo>
                  <a:lnTo>
                    <a:pt x="2115261" y="537730"/>
                  </a:lnTo>
                  <a:lnTo>
                    <a:pt x="2118651" y="537781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71643" y="1151214"/>
              <a:ext cx="473075" cy="459105"/>
            </a:xfrm>
            <a:custGeom>
              <a:avLst/>
              <a:gdLst/>
              <a:ahLst/>
              <a:cxnLst/>
              <a:rect l="l" t="t" r="r" b="b"/>
              <a:pathLst>
                <a:path w="473075" h="459105">
                  <a:moveTo>
                    <a:pt x="0" y="458917"/>
                  </a:moveTo>
                  <a:lnTo>
                    <a:pt x="472564" y="458917"/>
                  </a:lnTo>
                  <a:lnTo>
                    <a:pt x="472564" y="0"/>
                  </a:lnTo>
                  <a:lnTo>
                    <a:pt x="0" y="0"/>
                  </a:lnTo>
                  <a:lnTo>
                    <a:pt x="0" y="458917"/>
                  </a:lnTo>
                  <a:close/>
                </a:path>
              </a:pathLst>
            </a:custGeom>
            <a:ln w="39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828997" y="1227696"/>
              <a:ext cx="114935" cy="0"/>
            </a:xfrm>
            <a:custGeom>
              <a:avLst/>
              <a:gdLst/>
              <a:ahLst/>
              <a:cxnLst/>
              <a:rect l="l" t="t" r="r" b="b"/>
              <a:pathLst>
                <a:path w="114935" h="0">
                  <a:moveTo>
                    <a:pt x="0" y="0"/>
                  </a:moveTo>
                  <a:lnTo>
                    <a:pt x="114731" y="0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828997" y="1304175"/>
              <a:ext cx="114935" cy="0"/>
            </a:xfrm>
            <a:custGeom>
              <a:avLst/>
              <a:gdLst/>
              <a:ahLst/>
              <a:cxnLst/>
              <a:rect l="l" t="t" r="r" b="b"/>
              <a:pathLst>
                <a:path w="114935" h="0">
                  <a:moveTo>
                    <a:pt x="0" y="0"/>
                  </a:moveTo>
                  <a:lnTo>
                    <a:pt x="114731" y="0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28997" y="1380667"/>
              <a:ext cx="114935" cy="0"/>
            </a:xfrm>
            <a:custGeom>
              <a:avLst/>
              <a:gdLst/>
              <a:ahLst/>
              <a:cxnLst/>
              <a:rect l="l" t="t" r="r" b="b"/>
              <a:pathLst>
                <a:path w="114935" h="0">
                  <a:moveTo>
                    <a:pt x="0" y="0"/>
                  </a:moveTo>
                  <a:lnTo>
                    <a:pt x="114731" y="0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828997" y="1457147"/>
              <a:ext cx="114935" cy="0"/>
            </a:xfrm>
            <a:custGeom>
              <a:avLst/>
              <a:gdLst/>
              <a:ahLst/>
              <a:cxnLst/>
              <a:rect l="l" t="t" r="r" b="b"/>
              <a:pathLst>
                <a:path w="114935" h="0">
                  <a:moveTo>
                    <a:pt x="0" y="0"/>
                  </a:moveTo>
                  <a:lnTo>
                    <a:pt x="114731" y="0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828997" y="1533639"/>
              <a:ext cx="114935" cy="0"/>
            </a:xfrm>
            <a:custGeom>
              <a:avLst/>
              <a:gdLst/>
              <a:ahLst/>
              <a:cxnLst/>
              <a:rect l="l" t="t" r="r" b="b"/>
              <a:pathLst>
                <a:path w="114935" h="0">
                  <a:moveTo>
                    <a:pt x="0" y="0"/>
                  </a:moveTo>
                  <a:lnTo>
                    <a:pt x="114731" y="0"/>
                  </a:lnTo>
                </a:path>
              </a:pathLst>
            </a:custGeom>
            <a:ln w="3983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613823" y="1894394"/>
            <a:ext cx="9842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25">
                <a:latin typeface="Arial"/>
                <a:cs typeface="Arial"/>
              </a:rPr>
              <a:t>−2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3973575" y="1894394"/>
            <a:ext cx="609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14783" y="1894394"/>
            <a:ext cx="609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655942" y="1894394"/>
            <a:ext cx="609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997105" y="1894394"/>
            <a:ext cx="609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338264" y="1894394"/>
            <a:ext cx="6096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-5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988394" y="1174092"/>
            <a:ext cx="240029" cy="40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" spc="-10">
                <a:solidFill>
                  <a:srgbClr val="569BBD"/>
                </a:solidFill>
                <a:latin typeface="Arial"/>
                <a:cs typeface="Arial"/>
              </a:rPr>
              <a:t>normal</a:t>
            </a:r>
            <a:r>
              <a:rPr dirty="0" sz="500" spc="500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t, df</a:t>
            </a:r>
            <a:r>
              <a:rPr dirty="0" sz="500" spc="5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= </a:t>
            </a:r>
            <a:r>
              <a:rPr dirty="0" sz="500" spc="-50">
                <a:solidFill>
                  <a:srgbClr val="569BBD"/>
                </a:solidFill>
                <a:latin typeface="Arial"/>
                <a:cs typeface="Arial"/>
              </a:rPr>
              <a:t>8</a:t>
            </a:r>
            <a:r>
              <a:rPr dirty="0" sz="500" spc="500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t, df</a:t>
            </a:r>
            <a:r>
              <a:rPr dirty="0" sz="500" spc="5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= </a:t>
            </a:r>
            <a:r>
              <a:rPr dirty="0" sz="500" spc="-50">
                <a:solidFill>
                  <a:srgbClr val="569BBD"/>
                </a:solidFill>
                <a:latin typeface="Arial"/>
                <a:cs typeface="Arial"/>
              </a:rPr>
              <a:t>4</a:t>
            </a:r>
            <a:r>
              <a:rPr dirty="0" sz="500" spc="500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t, df</a:t>
            </a:r>
            <a:r>
              <a:rPr dirty="0" sz="500" spc="5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= </a:t>
            </a:r>
            <a:r>
              <a:rPr dirty="0" sz="500" spc="-50">
                <a:solidFill>
                  <a:srgbClr val="569BBD"/>
                </a:solidFill>
                <a:latin typeface="Arial"/>
                <a:cs typeface="Arial"/>
              </a:rPr>
              <a:t>2</a:t>
            </a:r>
            <a:r>
              <a:rPr dirty="0" sz="500" spc="500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t, df</a:t>
            </a:r>
            <a:r>
              <a:rPr dirty="0" sz="500" spc="5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500">
                <a:solidFill>
                  <a:srgbClr val="569BBD"/>
                </a:solidFill>
                <a:latin typeface="Arial"/>
                <a:cs typeface="Arial"/>
              </a:rPr>
              <a:t>= </a:t>
            </a:r>
            <a:r>
              <a:rPr dirty="0" sz="500" spc="-50">
                <a:solidFill>
                  <a:srgbClr val="569BBD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G</a:t>
            </a:r>
            <a:r>
              <a:rPr dirty="0" cap="small" spc="55"/>
              <a:t>eneral</a:t>
            </a:r>
            <a:r>
              <a:rPr dirty="0" spc="100"/>
              <a:t> </a:t>
            </a:r>
            <a:r>
              <a:rPr dirty="0" spc="50"/>
              <a:t>F</a:t>
            </a:r>
            <a:r>
              <a:rPr dirty="0" cap="small" spc="50"/>
              <a:t>orm</a:t>
            </a:r>
            <a:r>
              <a:rPr dirty="0" spc="105"/>
              <a:t> </a:t>
            </a:r>
            <a:r>
              <a:rPr dirty="0" spc="120"/>
              <a:t>f</a:t>
            </a:r>
            <a:r>
              <a:rPr dirty="0" cap="small" spc="120"/>
              <a:t>or</a:t>
            </a:r>
            <a:r>
              <a:rPr dirty="0" spc="105"/>
              <a:t> </a:t>
            </a:r>
            <a:r>
              <a:rPr dirty="0" cap="small" spc="125"/>
              <a:t>a</a:t>
            </a:r>
            <a:r>
              <a:rPr dirty="0" spc="105"/>
              <a:t> </a:t>
            </a:r>
            <a:r>
              <a:rPr dirty="0" cap="small" spc="55"/>
              <a:t>con</a:t>
            </a:r>
            <a:r>
              <a:rPr dirty="0" spc="55"/>
              <a:t>f</a:t>
            </a:r>
            <a:r>
              <a:rPr dirty="0" cap="small" spc="55"/>
              <a:t>idence</a:t>
            </a:r>
            <a:r>
              <a:rPr dirty="0" spc="105"/>
              <a:t> </a:t>
            </a:r>
            <a:r>
              <a:rPr dirty="0" cap="small" spc="20"/>
              <a:t>interval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3128" y="550524"/>
            <a:ext cx="20027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105">
                <a:latin typeface="Garamond"/>
                <a:cs typeface="Garamond"/>
              </a:rPr>
              <a:t>−</a:t>
            </a:r>
            <a:r>
              <a:rPr dirty="0" sz="1000" spc="-55">
                <a:latin typeface="Garamond"/>
                <a:cs typeface="Garamond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α</a:t>
            </a:r>
            <a:r>
              <a:rPr dirty="0" sz="1000" spc="-45">
                <a:latin typeface="Tahoma"/>
                <a:cs typeface="Tahoma"/>
              </a:rPr>
              <a:t>)(100)%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2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given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513583" y="928446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82556" y="848531"/>
            <a:ext cx="77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10">
                <a:latin typeface="Lucida Sans Unicode"/>
                <a:cs typeface="Lucida Sans Unicode"/>
              </a:rPr>
              <a:t>⋆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67711" y="777221"/>
            <a:ext cx="742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65" i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23247" y="970406"/>
            <a:ext cx="173355" cy="25400"/>
          </a:xfrm>
          <a:custGeom>
            <a:avLst/>
            <a:gdLst/>
            <a:ahLst/>
            <a:cxnLst/>
            <a:rect l="l" t="t" r="r" b="b"/>
            <a:pathLst>
              <a:path w="173355" h="25400">
                <a:moveTo>
                  <a:pt x="0" y="0"/>
                </a:moveTo>
                <a:lnTo>
                  <a:pt x="172834" y="0"/>
                </a:lnTo>
              </a:path>
              <a:path w="173355" h="25400">
                <a:moveTo>
                  <a:pt x="105448" y="25311"/>
                </a:moveTo>
                <a:lnTo>
                  <a:pt x="172847" y="2531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915375" y="1814664"/>
            <a:ext cx="173355" cy="25400"/>
          </a:xfrm>
          <a:custGeom>
            <a:avLst/>
            <a:gdLst/>
            <a:ahLst/>
            <a:cxnLst/>
            <a:rect l="l" t="t" r="r" b="b"/>
            <a:pathLst>
              <a:path w="173355" h="25400">
                <a:moveTo>
                  <a:pt x="0" y="0"/>
                </a:moveTo>
                <a:lnTo>
                  <a:pt x="172834" y="0"/>
                </a:lnTo>
              </a:path>
              <a:path w="173355" h="25400">
                <a:moveTo>
                  <a:pt x="105448" y="25311"/>
                </a:moveTo>
                <a:lnTo>
                  <a:pt x="172847" y="2531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91233" y="1621477"/>
            <a:ext cx="21590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71370" algn="l"/>
              </a:tabLst>
            </a:pPr>
            <a:r>
              <a:rPr dirty="0" baseline="-23809" sz="1050">
                <a:latin typeface="Lucida Sans Unicode"/>
                <a:cs typeface="Lucida Sans Unicode"/>
              </a:rPr>
              <a:t>⋆</a:t>
            </a:r>
            <a:r>
              <a:rPr dirty="0" baseline="-23809" sz="1050" spc="367">
                <a:latin typeface="Lucida Sans Unicode"/>
                <a:cs typeface="Lucida Sans Unicode"/>
              </a:rPr>
              <a:t> </a:t>
            </a:r>
            <a:r>
              <a:rPr dirty="0" sz="1000" spc="-50" i="1">
                <a:latin typeface="Arial"/>
                <a:cs typeface="Arial"/>
              </a:rPr>
              <a:t>s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 spc="-50" i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806063" y="1814664"/>
            <a:ext cx="173355" cy="25400"/>
          </a:xfrm>
          <a:custGeom>
            <a:avLst/>
            <a:gdLst/>
            <a:ahLst/>
            <a:cxnLst/>
            <a:rect l="l" t="t" r="r" b="b"/>
            <a:pathLst>
              <a:path w="173354" h="25400">
                <a:moveTo>
                  <a:pt x="0" y="0"/>
                </a:moveTo>
                <a:lnTo>
                  <a:pt x="172834" y="0"/>
                </a:lnTo>
              </a:path>
              <a:path w="173354" h="25400">
                <a:moveTo>
                  <a:pt x="105435" y="25311"/>
                </a:moveTo>
                <a:lnTo>
                  <a:pt x="172834" y="25311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318810" y="1699122"/>
            <a:ext cx="77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10">
                <a:latin typeface="Lucida Sans Unicode"/>
                <a:cs typeface="Lucida Sans Unicode"/>
              </a:rPr>
              <a:t>⋆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731302" y="2220962"/>
            <a:ext cx="7747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10">
                <a:latin typeface="Lucida Sans Unicode"/>
                <a:cs typeface="Lucida Sans Unicode"/>
              </a:rPr>
              <a:t>⋆</a:t>
            </a:r>
            <a:endParaRPr sz="7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7599" y="862817"/>
            <a:ext cx="5145405" cy="1857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2065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spc="105">
                <a:latin typeface="Garamond"/>
                <a:cs typeface="Garamond"/>
              </a:rPr>
              <a:t>±</a:t>
            </a:r>
            <a:r>
              <a:rPr dirty="0" sz="1000" spc="-35">
                <a:latin typeface="Garamond"/>
                <a:cs typeface="Garamond"/>
              </a:rPr>
              <a:t> </a:t>
            </a:r>
            <a:r>
              <a:rPr dirty="0" sz="1000" spc="80" i="1">
                <a:latin typeface="Arial"/>
                <a:cs typeface="Arial"/>
              </a:rPr>
              <a:t>t</a:t>
            </a:r>
            <a:r>
              <a:rPr dirty="0" sz="1000" spc="455" i="1">
                <a:latin typeface="Arial"/>
                <a:cs typeface="Arial"/>
              </a:rPr>
              <a:t> </a:t>
            </a:r>
            <a:r>
              <a:rPr dirty="0" sz="1000" spc="105">
                <a:latin typeface="Garamond"/>
                <a:cs typeface="Garamond"/>
              </a:rPr>
              <a:t>×</a:t>
            </a:r>
            <a:r>
              <a:rPr dirty="0" sz="1000" spc="85">
                <a:latin typeface="Garamond"/>
                <a:cs typeface="Garamond"/>
              </a:rPr>
              <a:t> </a:t>
            </a:r>
            <a:r>
              <a:rPr dirty="0" baseline="2777" sz="1500" spc="172">
                <a:latin typeface="Garamond"/>
                <a:cs typeface="Garamond"/>
              </a:rPr>
              <a:t>√</a:t>
            </a:r>
            <a:r>
              <a:rPr dirty="0" baseline="-38888" sz="1500" spc="172" i="1">
                <a:latin typeface="Arial"/>
                <a:cs typeface="Arial"/>
              </a:rPr>
              <a:t>n</a:t>
            </a:r>
            <a:r>
              <a:rPr dirty="0" baseline="-38888" sz="1500" spc="-217" i="1">
                <a:latin typeface="Arial"/>
                <a:cs typeface="Arial"/>
              </a:rPr>
              <a:t> </a:t>
            </a:r>
            <a:r>
              <a:rPr dirty="0" sz="1000" spc="-50">
                <a:latin typeface="Lucida Sans Unicode"/>
                <a:cs typeface="Lucida Sans Unicode"/>
              </a:rPr>
              <a:t>,</a:t>
            </a:r>
            <a:endParaRPr sz="1000">
              <a:latin typeface="Lucida Sans Unicode"/>
              <a:cs typeface="Lucida Sans Unicode"/>
            </a:endParaRPr>
          </a:p>
          <a:p>
            <a:pPr marL="41910" marR="55880" indent="-4445">
              <a:lnSpc>
                <a:spcPct val="100000"/>
              </a:lnSpc>
              <a:spcBef>
                <a:spcPts val="1515"/>
              </a:spcBef>
            </a:pPr>
            <a:r>
              <a:rPr dirty="0" sz="1000" spc="-65">
                <a:latin typeface="Tahoma"/>
                <a:cs typeface="Tahoma"/>
              </a:rPr>
              <a:t>where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t</a:t>
            </a:r>
            <a:r>
              <a:rPr dirty="0" baseline="27777" sz="1050">
                <a:latin typeface="Lucida Sans Unicode"/>
                <a:cs typeface="Lucida Sans Unicode"/>
              </a:rPr>
              <a:t>⋆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critical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55" i="1">
                <a:latin typeface="Arial"/>
                <a:cs typeface="Arial"/>
              </a:rPr>
              <a:t>t</a:t>
            </a:r>
            <a:r>
              <a:rPr dirty="0" sz="1000" spc="5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10">
                <a:latin typeface="Tahoma"/>
                <a:cs typeface="Tahoma"/>
              </a:rPr>
              <a:t>point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on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75" i="1">
                <a:latin typeface="Arial"/>
                <a:cs typeface="Arial"/>
              </a:rPr>
              <a:t>t</a:t>
            </a:r>
            <a:r>
              <a:rPr dirty="0" sz="1000" spc="90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distribution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with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degrees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freedom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 i="1">
                <a:latin typeface="Arial"/>
                <a:cs typeface="Arial"/>
              </a:rPr>
              <a:t>n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spc="105">
                <a:latin typeface="Garamond"/>
                <a:cs typeface="Garamond"/>
              </a:rPr>
              <a:t>−</a:t>
            </a:r>
            <a:r>
              <a:rPr dirty="0" sz="1000" spc="-50">
                <a:latin typeface="Garamond"/>
                <a:cs typeface="Garamond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r>
              <a:rPr dirty="0" sz="1000" spc="-20">
                <a:latin typeface="Tahoma"/>
                <a:cs typeface="Tahoma"/>
              </a:rPr>
              <a:t> that </a:t>
            </a:r>
            <a:r>
              <a:rPr dirty="0" sz="1000" spc="-45">
                <a:latin typeface="Tahoma"/>
                <a:cs typeface="Tahoma"/>
              </a:rPr>
              <a:t>has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area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(1</a:t>
            </a:r>
            <a:r>
              <a:rPr dirty="0" sz="1000" spc="-95">
                <a:latin typeface="Tahoma"/>
                <a:cs typeface="Tahoma"/>
              </a:rPr>
              <a:t> </a:t>
            </a:r>
            <a:r>
              <a:rPr dirty="0" sz="1000" spc="105">
                <a:latin typeface="Garamond"/>
                <a:cs typeface="Garamond"/>
              </a:rPr>
              <a:t>−</a:t>
            </a:r>
            <a:r>
              <a:rPr dirty="0" sz="1000" spc="-60">
                <a:latin typeface="Garamond"/>
                <a:cs typeface="Garamond"/>
              </a:rPr>
              <a:t> </a:t>
            </a:r>
            <a:r>
              <a:rPr dirty="0" sz="1000" spc="-35">
                <a:latin typeface="Lucida Sans Unicode"/>
                <a:cs typeface="Lucida Sans Unicode"/>
              </a:rPr>
              <a:t>α/</a:t>
            </a:r>
            <a:r>
              <a:rPr dirty="0" sz="1000" spc="-35">
                <a:latin typeface="Tahoma"/>
                <a:cs typeface="Tahoma"/>
              </a:rPr>
              <a:t>2)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left</a:t>
            </a:r>
            <a:r>
              <a:rPr dirty="0" sz="1000" spc="-20">
                <a:latin typeface="Tahoma"/>
                <a:cs typeface="Tahoma"/>
              </a:rPr>
              <a:t> (and </a:t>
            </a:r>
            <a:r>
              <a:rPr dirty="0" sz="1000" spc="-50">
                <a:latin typeface="Tahoma"/>
                <a:cs typeface="Tahoma"/>
              </a:rPr>
              <a:t>area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Lucida Sans Unicode"/>
                <a:cs typeface="Lucida Sans Unicode"/>
              </a:rPr>
              <a:t>α/</a:t>
            </a:r>
            <a:r>
              <a:rPr dirty="0" sz="1000" spc="-45">
                <a:latin typeface="Tahoma"/>
                <a:cs typeface="Tahoma"/>
              </a:rPr>
              <a:t>2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right).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00">
              <a:latin typeface="Tahoma"/>
              <a:cs typeface="Tahoma"/>
            </a:endParaRPr>
          </a:p>
          <a:p>
            <a:pPr marL="314325" indent="-12763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143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margin</a:t>
            </a:r>
            <a:r>
              <a:rPr dirty="0" sz="1000" spc="4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of</a:t>
            </a:r>
            <a:r>
              <a:rPr dirty="0" sz="1000" spc="45" b="1">
                <a:latin typeface="Gill Sans MT"/>
                <a:cs typeface="Gill Sans MT"/>
              </a:rPr>
              <a:t> </a:t>
            </a:r>
            <a:r>
              <a:rPr dirty="0" sz="1000" spc="-70" b="1">
                <a:latin typeface="Gill Sans MT"/>
                <a:cs typeface="Gill Sans MT"/>
              </a:rPr>
              <a:t>error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spc="75" i="1">
                <a:latin typeface="Arial"/>
                <a:cs typeface="Arial"/>
              </a:rPr>
              <a:t>t</a:t>
            </a:r>
            <a:r>
              <a:rPr dirty="0" sz="1000" spc="300" i="1">
                <a:latin typeface="Arial"/>
                <a:cs typeface="Arial"/>
              </a:rPr>
              <a:t> </a:t>
            </a:r>
            <a:r>
              <a:rPr dirty="0" baseline="2777" sz="1500" spc="172">
                <a:latin typeface="Garamond"/>
                <a:cs typeface="Garamond"/>
              </a:rPr>
              <a:t>√</a:t>
            </a:r>
            <a:r>
              <a:rPr dirty="0" baseline="-38888" sz="1500" spc="172" i="1">
                <a:latin typeface="Arial"/>
                <a:cs typeface="Arial"/>
              </a:rPr>
              <a:t>n</a:t>
            </a:r>
            <a:r>
              <a:rPr dirty="0" baseline="-38888" sz="1500" spc="195" i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consists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standard</a:t>
            </a:r>
            <a:r>
              <a:rPr dirty="0" sz="1000" spc="45" b="1">
                <a:latin typeface="Gill Sans MT"/>
                <a:cs typeface="Gill Sans MT"/>
              </a:rPr>
              <a:t> </a:t>
            </a:r>
            <a:r>
              <a:rPr dirty="0" sz="1000" spc="-55" b="1">
                <a:latin typeface="Gill Sans MT"/>
                <a:cs typeface="Gill Sans MT"/>
              </a:rPr>
              <a:t>error</a:t>
            </a:r>
            <a:r>
              <a:rPr dirty="0" sz="1000" spc="125" b="1">
                <a:latin typeface="Gill Sans MT"/>
                <a:cs typeface="Gill Sans MT"/>
              </a:rPr>
              <a:t> </a:t>
            </a:r>
            <a:r>
              <a:rPr dirty="0" baseline="2777" sz="1500" spc="172">
                <a:latin typeface="Garamond"/>
                <a:cs typeface="Garamond"/>
              </a:rPr>
              <a:t>√</a:t>
            </a:r>
            <a:r>
              <a:rPr dirty="0" baseline="-38888" sz="1500" spc="172" i="1">
                <a:latin typeface="Arial"/>
                <a:cs typeface="Arial"/>
              </a:rPr>
              <a:t>n</a:t>
            </a:r>
            <a:r>
              <a:rPr dirty="0" baseline="-38888" sz="1500" spc="202" i="1">
                <a:latin typeface="Arial"/>
                <a:cs typeface="Arial"/>
              </a:rPr>
              <a:t> </a:t>
            </a:r>
            <a:r>
              <a:rPr dirty="0" sz="1000" spc="-40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>
                <a:latin typeface="Tahoma"/>
                <a:cs typeface="Tahoma"/>
              </a:rPr>
              <a:t>critical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55" i="1">
                <a:latin typeface="Arial"/>
                <a:cs typeface="Arial"/>
              </a:rPr>
              <a:t>t</a:t>
            </a:r>
            <a:r>
              <a:rPr dirty="0" sz="1000" spc="55">
                <a:latin typeface="Tahoma"/>
                <a:cs typeface="Tahoma"/>
              </a:rPr>
              <a:t>-</a:t>
            </a:r>
            <a:r>
              <a:rPr dirty="0" sz="1000" spc="-45">
                <a:latin typeface="Tahoma"/>
                <a:cs typeface="Tahoma"/>
              </a:rPr>
              <a:t>value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75" i="1">
                <a:latin typeface="Arial"/>
                <a:cs typeface="Arial"/>
              </a:rPr>
              <a:t>t</a:t>
            </a:r>
            <a:r>
              <a:rPr dirty="0" sz="1000" spc="195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14325" indent="-127635">
              <a:lnSpc>
                <a:spcPct val="100000"/>
              </a:lnSpc>
              <a:spcBef>
                <a:spcPts val="1115"/>
              </a:spcBef>
              <a:buClr>
                <a:srgbClr val="3232B2"/>
              </a:buClr>
              <a:buFont typeface="Garamond"/>
              <a:buChar char="•"/>
              <a:tabLst>
                <a:tab pos="3143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standard error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computed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40">
                <a:latin typeface="Tahoma"/>
                <a:cs typeface="Tahoma"/>
              </a:rPr>
              <a:t> features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sample: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s</a:t>
            </a:r>
            <a:r>
              <a:rPr dirty="0" sz="1000" spc="60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n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14325" indent="-127635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143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critical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60" i="1">
                <a:latin typeface="Arial"/>
                <a:cs typeface="Arial"/>
              </a:rPr>
              <a:t>t</a:t>
            </a:r>
            <a:r>
              <a:rPr dirty="0" sz="1000" spc="60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80" i="1">
                <a:latin typeface="Arial"/>
                <a:cs typeface="Arial"/>
              </a:rPr>
              <a:t>t</a:t>
            </a:r>
            <a:r>
              <a:rPr dirty="0" sz="1000" spc="490" i="1">
                <a:latin typeface="Arial"/>
                <a:cs typeface="Arial"/>
              </a:rPr>
              <a:t> </a:t>
            </a:r>
            <a:r>
              <a:rPr dirty="0" sz="1000" spc="-60">
                <a:latin typeface="Tahoma"/>
                <a:cs typeface="Tahoma"/>
              </a:rPr>
              <a:t>changes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desired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level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size).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dirty="0" sz="1000" spc="-25">
                <a:latin typeface="Tahoma"/>
                <a:cs typeface="Tahoma"/>
              </a:rPr>
              <a:t>Common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levels: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90%,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95%,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99%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2592" y="96188"/>
            <a:ext cx="3223260" cy="1454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solidFill>
                  <a:srgbClr val="3232B2"/>
                </a:solidFill>
                <a:latin typeface="Tahoma"/>
                <a:cs typeface="Tahoma"/>
              </a:rPr>
              <a:t>Sampling</a:t>
            </a:r>
            <a:r>
              <a:rPr dirty="0" sz="1100" spc="-4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232B2"/>
                </a:solidFill>
                <a:latin typeface="Tahoma"/>
                <a:cs typeface="Tahoma"/>
              </a:rPr>
              <a:t>variability</a:t>
            </a:r>
            <a:endParaRPr sz="1100">
              <a:latin typeface="Tahoma"/>
              <a:cs typeface="Tahoma"/>
            </a:endParaRPr>
          </a:p>
          <a:p>
            <a:pPr marL="17145" marR="2039620">
              <a:lnSpc>
                <a:spcPct val="240200"/>
              </a:lnSpc>
              <a:spcBef>
                <a:spcPts val="210"/>
              </a:spcBef>
            </a:pPr>
            <a:r>
              <a:rPr dirty="0" sz="1100" spc="-40">
                <a:solidFill>
                  <a:srgbClr val="3232B2"/>
                </a:solidFill>
                <a:latin typeface="Tahoma"/>
                <a:cs typeface="Tahoma"/>
              </a:rPr>
              <a:t>Confidence</a:t>
            </a:r>
            <a:r>
              <a:rPr dirty="0" sz="1100" spc="-1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232B2"/>
                </a:solidFill>
                <a:latin typeface="Tahoma"/>
                <a:cs typeface="Tahoma"/>
              </a:rPr>
              <a:t>intervals </a:t>
            </a:r>
            <a:r>
              <a:rPr dirty="0" sz="1100" spc="-35">
                <a:solidFill>
                  <a:srgbClr val="3232B2"/>
                </a:solidFill>
                <a:latin typeface="Tahoma"/>
                <a:cs typeface="Tahoma"/>
              </a:rPr>
              <a:t>Hypothesis</a:t>
            </a:r>
            <a:r>
              <a:rPr dirty="0" sz="1100" spc="1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232B2"/>
                </a:solidFill>
                <a:latin typeface="Tahoma"/>
                <a:cs typeface="Tahoma"/>
              </a:rPr>
              <a:t>testing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3232B2"/>
                </a:solidFill>
                <a:latin typeface="Tahoma"/>
                <a:cs typeface="Tahoma"/>
              </a:rPr>
              <a:t>The</a:t>
            </a:r>
            <a:r>
              <a:rPr dirty="0" sz="1100" spc="-30">
                <a:solidFill>
                  <a:srgbClr val="3232B2"/>
                </a:solidFill>
                <a:latin typeface="Tahoma"/>
                <a:cs typeface="Tahoma"/>
              </a:rPr>
              <a:t> relationship</a:t>
            </a:r>
            <a:r>
              <a:rPr dirty="0" sz="1100" spc="-2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232B2"/>
                </a:solidFill>
                <a:latin typeface="Tahoma"/>
                <a:cs typeface="Tahoma"/>
              </a:rPr>
              <a:t>between</a:t>
            </a:r>
            <a:r>
              <a:rPr dirty="0" sz="1100" spc="-30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232B2"/>
                </a:solidFill>
                <a:latin typeface="Tahoma"/>
                <a:cs typeface="Tahoma"/>
              </a:rPr>
              <a:t>tests </a:t>
            </a:r>
            <a:r>
              <a:rPr dirty="0" sz="1100" spc="-35">
                <a:solidFill>
                  <a:srgbClr val="3232B2"/>
                </a:solidFill>
                <a:latin typeface="Tahoma"/>
                <a:cs typeface="Tahoma"/>
              </a:rPr>
              <a:t>and</a:t>
            </a:r>
            <a:r>
              <a:rPr dirty="0" sz="1100" spc="-25">
                <a:solidFill>
                  <a:srgbClr val="3232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232B2"/>
                </a:solidFill>
                <a:latin typeface="Tahoma"/>
                <a:cs typeface="Tahoma"/>
              </a:rPr>
              <a:t>confidence</a:t>
            </a:r>
            <a:r>
              <a:rPr dirty="0" sz="1100" spc="-25">
                <a:solidFill>
                  <a:srgbClr val="3232B2"/>
                </a:solidFill>
                <a:latin typeface="Tahoma"/>
                <a:cs typeface="Tahoma"/>
              </a:rPr>
              <a:t> intervals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C</a:t>
            </a:r>
            <a:r>
              <a:rPr dirty="0" cap="small" spc="65"/>
              <a:t>alculating</a:t>
            </a:r>
            <a:r>
              <a:rPr dirty="0" spc="160"/>
              <a:t> </a:t>
            </a:r>
            <a:r>
              <a:rPr dirty="0" cap="small" spc="50"/>
              <a:t>the</a:t>
            </a:r>
            <a:r>
              <a:rPr dirty="0" spc="165"/>
              <a:t> </a:t>
            </a:r>
            <a:r>
              <a:rPr dirty="0" cap="small" spc="75"/>
              <a:t>critical</a:t>
            </a:r>
            <a:r>
              <a:rPr dirty="0" spc="175"/>
              <a:t> </a:t>
            </a:r>
            <a:r>
              <a:rPr dirty="0" spc="55" i="1">
                <a:latin typeface="Calibri"/>
                <a:cs typeface="Calibri"/>
              </a:rPr>
              <a:t>t</a:t>
            </a:r>
            <a:r>
              <a:rPr dirty="0" spc="55"/>
              <a:t>-</a:t>
            </a:r>
            <a:r>
              <a:rPr dirty="0" cap="small"/>
              <a:t>value</a:t>
            </a:r>
            <a:r>
              <a:rPr dirty="0"/>
              <a:t>,</a:t>
            </a:r>
            <a:r>
              <a:rPr dirty="0" spc="170"/>
              <a:t> </a:t>
            </a:r>
            <a:r>
              <a:rPr dirty="0" spc="-180" i="1">
                <a:latin typeface="Calibri"/>
                <a:cs typeface="Calibri"/>
              </a:rPr>
              <a:t>t</a:t>
            </a:r>
            <a:r>
              <a:rPr dirty="0" baseline="27777" sz="1500" spc="-270">
                <a:latin typeface="Lucida Sans Unicode"/>
                <a:cs typeface="Lucida Sans Unicode"/>
              </a:rPr>
              <a:t>⋆</a:t>
            </a:r>
            <a:endParaRPr baseline="27777" sz="150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4904" y="723739"/>
            <a:ext cx="5135245" cy="1250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" marR="431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function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95">
                <a:latin typeface="Century"/>
                <a:cs typeface="Century"/>
              </a:rPr>
              <a:t>qt(</a:t>
            </a:r>
            <a:r>
              <a:rPr dirty="0" sz="1000" spc="195">
                <a:latin typeface="Century"/>
                <a:cs typeface="Century"/>
              </a:rPr>
              <a:t> </a:t>
            </a:r>
            <a:r>
              <a:rPr dirty="0" sz="1000" spc="180">
                <a:latin typeface="Century"/>
                <a:cs typeface="Century"/>
              </a:rPr>
              <a:t>)</a:t>
            </a:r>
            <a:r>
              <a:rPr dirty="0" sz="1000" spc="20">
                <a:latin typeface="Century"/>
                <a:cs typeface="Century"/>
              </a:rPr>
              <a:t> </a:t>
            </a:r>
            <a:r>
              <a:rPr dirty="0" sz="1000" spc="-30">
                <a:latin typeface="Tahoma"/>
                <a:cs typeface="Tahoma"/>
              </a:rPr>
              <a:t>identifies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point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80" i="1">
                <a:latin typeface="Arial"/>
                <a:cs typeface="Arial"/>
              </a:rPr>
              <a:t>t</a:t>
            </a:r>
            <a:r>
              <a:rPr dirty="0" sz="1000" spc="9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df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spc="-65">
                <a:latin typeface="Tahoma"/>
                <a:cs typeface="Tahoma"/>
              </a:rPr>
              <a:t>degrees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freedom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has </a:t>
            </a:r>
            <a:r>
              <a:rPr dirty="0" sz="1000" spc="-50">
                <a:latin typeface="Tahoma"/>
                <a:cs typeface="Tahoma"/>
              </a:rPr>
              <a:t>area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left.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314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31470" algn="l"/>
              </a:tabLst>
            </a:pP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t</a:t>
            </a:r>
            <a:r>
              <a:rPr dirty="0" baseline="-11904" sz="1050" i="1">
                <a:latin typeface="Calibri"/>
                <a:cs typeface="Calibri"/>
              </a:rPr>
              <a:t>df</a:t>
            </a:r>
            <a:r>
              <a:rPr dirty="0" baseline="-11904" sz="1050" spc="-15" i="1">
                <a:latin typeface="Calibri"/>
                <a:cs typeface="Calibri"/>
              </a:rPr>
              <a:t> </a:t>
            </a:r>
            <a:r>
              <a:rPr dirty="0" baseline="-11904" sz="1050" spc="89">
                <a:latin typeface="Tahoma"/>
                <a:cs typeface="Tahoma"/>
              </a:rPr>
              <a:t>=</a:t>
            </a:r>
            <a:r>
              <a:rPr dirty="0" baseline="-11904" sz="1050" spc="89" i="1">
                <a:latin typeface="Calibri"/>
                <a:cs typeface="Calibri"/>
              </a:rPr>
              <a:t>n</a:t>
            </a:r>
            <a:r>
              <a:rPr dirty="0" baseline="-11904" sz="1050" spc="89">
                <a:latin typeface="Times New Roman"/>
                <a:cs typeface="Times New Roman"/>
              </a:rPr>
              <a:t>−</a:t>
            </a:r>
            <a:r>
              <a:rPr dirty="0" baseline="-11904" sz="1050" spc="89">
                <a:latin typeface="Tahoma"/>
                <a:cs typeface="Tahoma"/>
              </a:rPr>
              <a:t>1</a:t>
            </a:r>
            <a:r>
              <a:rPr dirty="0" sz="1000" spc="60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95">
                <a:latin typeface="Century"/>
                <a:cs typeface="Century"/>
              </a:rPr>
              <a:t>qt(p,</a:t>
            </a:r>
            <a:r>
              <a:rPr dirty="0" sz="1000" spc="240">
                <a:latin typeface="Century"/>
                <a:cs typeface="Century"/>
              </a:rPr>
              <a:t> </a:t>
            </a:r>
            <a:r>
              <a:rPr dirty="0" sz="1000" spc="100">
                <a:latin typeface="Century"/>
                <a:cs typeface="Century"/>
              </a:rPr>
              <a:t>df)</a:t>
            </a:r>
            <a:r>
              <a:rPr dirty="0" sz="1000" spc="55">
                <a:latin typeface="Century"/>
                <a:cs typeface="Century"/>
              </a:rPr>
              <a:t> </a:t>
            </a:r>
            <a:r>
              <a:rPr dirty="0" sz="1000" spc="-30">
                <a:latin typeface="Tahoma"/>
                <a:cs typeface="Tahoma"/>
              </a:rPr>
              <a:t>calculates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80" i="1">
                <a:latin typeface="Arial"/>
                <a:cs typeface="Arial"/>
              </a:rPr>
              <a:t>t</a:t>
            </a:r>
            <a:r>
              <a:rPr dirty="0" sz="1000" spc="135" i="1">
                <a:latin typeface="Arial"/>
                <a:cs typeface="Arial"/>
              </a:rPr>
              <a:t> </a:t>
            </a:r>
            <a:r>
              <a:rPr dirty="0" sz="1000" spc="-35">
                <a:latin typeface="Tahoma"/>
                <a:cs typeface="Tahoma"/>
              </a:rPr>
              <a:t>such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T</a:t>
            </a:r>
            <a:r>
              <a:rPr dirty="0" sz="1000" spc="135" i="1">
                <a:latin typeface="Arial"/>
                <a:cs typeface="Arial"/>
              </a:rPr>
              <a:t> </a:t>
            </a:r>
            <a:r>
              <a:rPr dirty="0" sz="1000" spc="105">
                <a:latin typeface="Garamond"/>
                <a:cs typeface="Garamond"/>
              </a:rPr>
              <a:t>≤</a:t>
            </a:r>
            <a:r>
              <a:rPr dirty="0" sz="1000" spc="30">
                <a:latin typeface="Garamond"/>
                <a:cs typeface="Garamond"/>
              </a:rPr>
              <a:t> </a:t>
            </a:r>
            <a:r>
              <a:rPr dirty="0" sz="1000" spc="-25" i="1">
                <a:latin typeface="Arial"/>
                <a:cs typeface="Arial"/>
              </a:rPr>
              <a:t>t</a:t>
            </a:r>
            <a:r>
              <a:rPr dirty="0" sz="1000" spc="-25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marL="332105" marR="31750" indent="-13271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32105" algn="l"/>
              </a:tabLst>
            </a:pP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95">
                <a:latin typeface="Tahoma"/>
                <a:cs typeface="Tahoma"/>
              </a:rPr>
              <a:t>95%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confidence</a:t>
            </a:r>
            <a:r>
              <a:rPr dirty="0" sz="1000" spc="-25">
                <a:latin typeface="Tahoma"/>
                <a:cs typeface="Tahoma"/>
              </a:rPr>
              <a:t> interval, </a:t>
            </a:r>
            <a:r>
              <a:rPr dirty="0" sz="1000" spc="-10">
                <a:latin typeface="Tahoma"/>
                <a:cs typeface="Tahoma"/>
              </a:rPr>
              <a:t>find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critical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55" i="1">
                <a:latin typeface="Arial"/>
                <a:cs typeface="Arial"/>
              </a:rPr>
              <a:t>t</a:t>
            </a:r>
            <a:r>
              <a:rPr dirty="0" sz="1000" spc="55">
                <a:latin typeface="Tahoma"/>
                <a:cs typeface="Tahoma"/>
              </a:rPr>
              <a:t>-</a:t>
            </a:r>
            <a:r>
              <a:rPr dirty="0" sz="1000" spc="-45">
                <a:latin typeface="Tahoma"/>
                <a:cs typeface="Tahoma"/>
              </a:rPr>
              <a:t>value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such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95">
                <a:latin typeface="Tahoma"/>
                <a:cs typeface="Tahoma"/>
              </a:rPr>
              <a:t>95%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25">
                <a:latin typeface="Tahoma"/>
                <a:cs typeface="Tahoma"/>
              </a:rPr>
              <a:t> is </a:t>
            </a:r>
            <a:r>
              <a:rPr dirty="0" sz="1000" spc="-55">
                <a:latin typeface="Tahoma"/>
                <a:cs typeface="Tahoma"/>
              </a:rPr>
              <a:t>between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Garamond"/>
                <a:cs typeface="Garamond"/>
              </a:rPr>
              <a:t>−</a:t>
            </a:r>
            <a:r>
              <a:rPr dirty="0" sz="1000" i="1">
                <a:latin typeface="Arial"/>
                <a:cs typeface="Arial"/>
              </a:rPr>
              <a:t>t</a:t>
            </a:r>
            <a:r>
              <a:rPr dirty="0" baseline="27777" sz="1050">
                <a:latin typeface="Lucida Sans Unicode"/>
                <a:cs typeface="Lucida Sans Unicode"/>
              </a:rPr>
              <a:t>⋆</a:t>
            </a:r>
            <a:r>
              <a:rPr dirty="0" baseline="27777" sz="1050" spc="24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t</a:t>
            </a:r>
            <a:r>
              <a:rPr dirty="0" baseline="27777" sz="1050" spc="-37">
                <a:latin typeface="Lucida Sans Unicode"/>
                <a:cs typeface="Lucida Sans Unicode"/>
              </a:rPr>
              <a:t>⋆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27025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270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critical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60" i="1">
                <a:latin typeface="Arial"/>
                <a:cs typeface="Arial"/>
              </a:rPr>
              <a:t>t</a:t>
            </a:r>
            <a:r>
              <a:rPr dirty="0" sz="1000" spc="60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0">
                <a:latin typeface="Tahoma"/>
                <a:cs typeface="Tahoma"/>
              </a:rPr>
              <a:t> interval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30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2.045.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2056107"/>
            <a:ext cx="5116195" cy="16764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qt</a:t>
            </a:r>
            <a:r>
              <a:rPr dirty="0" sz="800" spc="75">
                <a:latin typeface="Cambria"/>
                <a:cs typeface="Cambria"/>
              </a:rPr>
              <a:t>(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0.975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214986"/>
                </a:solidFill>
                <a:latin typeface="Cambria"/>
                <a:cs typeface="Cambria"/>
              </a:rPr>
              <a:t>df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-25">
                <a:solidFill>
                  <a:srgbClr val="0000CE"/>
                </a:solidFill>
                <a:latin typeface="Cambria"/>
                <a:cs typeface="Cambria"/>
              </a:rPr>
              <a:t>29</a:t>
            </a:r>
            <a:r>
              <a:rPr dirty="0" sz="800" spc="-2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2315565"/>
            <a:ext cx="7778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2.04523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C</a:t>
            </a:r>
            <a:r>
              <a:rPr dirty="0" cap="small" spc="65"/>
              <a:t>alculating</a:t>
            </a:r>
            <a:r>
              <a:rPr dirty="0" spc="110"/>
              <a:t> </a:t>
            </a:r>
            <a:r>
              <a:rPr dirty="0" cap="small" spc="125"/>
              <a:t>a</a:t>
            </a:r>
            <a:r>
              <a:rPr dirty="0" spc="114"/>
              <a:t> </a:t>
            </a:r>
            <a:r>
              <a:rPr dirty="0" cap="small" spc="55"/>
              <a:t>con</a:t>
            </a:r>
            <a:r>
              <a:rPr dirty="0" spc="55"/>
              <a:t>f</a:t>
            </a:r>
            <a:r>
              <a:rPr dirty="0" cap="small" spc="55"/>
              <a:t>idence</a:t>
            </a:r>
            <a:r>
              <a:rPr dirty="0" spc="114"/>
              <a:t> </a:t>
            </a:r>
            <a:r>
              <a:rPr dirty="0" cap="small" spc="5"/>
              <a:t>interval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3316" y="479711"/>
            <a:ext cx="2193925" cy="4406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confidence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interval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for </a:t>
            </a:r>
            <a:r>
              <a:rPr dirty="0" sz="900" spc="-10">
                <a:latin typeface="Tahoma"/>
                <a:cs typeface="Tahoma"/>
              </a:rPr>
              <a:t>population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40">
                <a:latin typeface="Tahoma"/>
                <a:cs typeface="Tahoma"/>
              </a:rPr>
              <a:t>mean </a:t>
            </a:r>
            <a:r>
              <a:rPr dirty="0" sz="900" spc="-20">
                <a:latin typeface="Tahoma"/>
                <a:cs typeface="Tahoma"/>
              </a:rPr>
              <a:t>weight,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from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earlier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sample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30 </a:t>
            </a:r>
            <a:r>
              <a:rPr dirty="0" sz="900" spc="-10">
                <a:latin typeface="Tahoma"/>
                <a:cs typeface="Tahoma"/>
              </a:rPr>
              <a:t>individuals: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21573" y="1095019"/>
            <a:ext cx="66040" cy="0"/>
          </a:xfrm>
          <a:custGeom>
            <a:avLst/>
            <a:gdLst/>
            <a:ahLst/>
            <a:cxnLst/>
            <a:rect l="l" t="t" r="r" b="b"/>
            <a:pathLst>
              <a:path w="66040" h="0">
                <a:moveTo>
                  <a:pt x="0" y="0"/>
                </a:moveTo>
                <a:lnTo>
                  <a:pt x="6586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343312" y="962771"/>
            <a:ext cx="2444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13888" sz="900">
                <a:latin typeface="Lucida Sans Unicode"/>
                <a:cs typeface="Lucida Sans Unicode"/>
              </a:rPr>
              <a:t>⋆</a:t>
            </a:r>
            <a:r>
              <a:rPr dirty="0" baseline="-13888" sz="900" spc="442">
                <a:latin typeface="Lucida Sans Unicode"/>
                <a:cs typeface="Lucida Sans Unicode"/>
              </a:rPr>
              <a:t> </a:t>
            </a:r>
            <a:r>
              <a:rPr dirty="0" sz="900" spc="-50" i="1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451432" y="1132001"/>
            <a:ext cx="160020" cy="30480"/>
            <a:chOff x="1451432" y="1132001"/>
            <a:chExt cx="160020" cy="30480"/>
          </a:xfrm>
        </p:grpSpPr>
        <p:sp>
          <p:nvSpPr>
            <p:cNvPr id="7" name="object 7" descr=""/>
            <p:cNvSpPr/>
            <p:nvPr/>
          </p:nvSpPr>
          <p:spPr>
            <a:xfrm>
              <a:off x="1451432" y="1134529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19" h="0">
                  <a:moveTo>
                    <a:pt x="0" y="0"/>
                  </a:moveTo>
                  <a:lnTo>
                    <a:pt x="1598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48955" y="1159446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5" h="0">
                  <a:moveTo>
                    <a:pt x="0" y="0"/>
                  </a:moveTo>
                  <a:lnTo>
                    <a:pt x="62268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83473" y="1036416"/>
            <a:ext cx="5645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Arial"/>
                <a:cs typeface="Arial"/>
              </a:rPr>
              <a:t>x</a:t>
            </a:r>
            <a:r>
              <a:rPr dirty="0" sz="900" spc="30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±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 spc="80" i="1">
                <a:latin typeface="Arial"/>
                <a:cs typeface="Arial"/>
              </a:rPr>
              <a:t>t</a:t>
            </a:r>
            <a:r>
              <a:rPr dirty="0" sz="900" spc="355" i="1">
                <a:latin typeface="Arial"/>
                <a:cs typeface="Arial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√</a:t>
            </a:r>
            <a:r>
              <a:rPr dirty="0" baseline="-40123" sz="1350" spc="-37" i="1">
                <a:latin typeface="Arial"/>
                <a:cs typeface="Arial"/>
              </a:rPr>
              <a:t>n</a:t>
            </a:r>
            <a:endParaRPr baseline="-40123" sz="13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11617" y="1282126"/>
            <a:ext cx="3511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Tahoma"/>
                <a:cs typeface="Tahoma"/>
              </a:rPr>
              <a:t>18</a:t>
            </a:r>
            <a:r>
              <a:rPr dirty="0" sz="900" spc="-10" i="1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ahoma"/>
                <a:cs typeface="Tahoma"/>
              </a:rPr>
              <a:t>264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624317" y="1451343"/>
            <a:ext cx="325120" cy="30480"/>
            <a:chOff x="1624317" y="1451343"/>
            <a:chExt cx="325120" cy="30480"/>
          </a:xfrm>
        </p:grpSpPr>
        <p:sp>
          <p:nvSpPr>
            <p:cNvPr id="12" name="object 12" descr=""/>
            <p:cNvSpPr/>
            <p:nvPr/>
          </p:nvSpPr>
          <p:spPr>
            <a:xfrm>
              <a:off x="1624317" y="1453870"/>
              <a:ext cx="325120" cy="0"/>
            </a:xfrm>
            <a:custGeom>
              <a:avLst/>
              <a:gdLst/>
              <a:ahLst/>
              <a:cxnLst/>
              <a:rect l="l" t="t" r="r" b="b"/>
              <a:pathLst>
                <a:path w="325119" h="0">
                  <a:moveTo>
                    <a:pt x="0" y="0"/>
                  </a:moveTo>
                  <a:lnTo>
                    <a:pt x="3250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77111" y="1478787"/>
              <a:ext cx="117475" cy="0"/>
            </a:xfrm>
            <a:custGeom>
              <a:avLst/>
              <a:gdLst/>
              <a:ahLst/>
              <a:cxnLst/>
              <a:rect l="l" t="t" r="r" b="b"/>
              <a:pathLst>
                <a:path w="117475" h="0">
                  <a:moveTo>
                    <a:pt x="0" y="0"/>
                  </a:moveTo>
                  <a:lnTo>
                    <a:pt x="117030" y="0"/>
                  </a:lnTo>
                </a:path>
              </a:pathLst>
            </a:custGeom>
            <a:ln w="48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45288" y="1355771"/>
            <a:ext cx="11874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Tahoma"/>
                <a:cs typeface="Tahoma"/>
              </a:rPr>
              <a:t>69</a:t>
            </a:r>
            <a:r>
              <a:rPr dirty="0" sz="900" spc="-30" i="1">
                <a:latin typeface="Times New Roman"/>
                <a:cs typeface="Times New Roman"/>
              </a:rPr>
              <a:t>.</a:t>
            </a:r>
            <a:r>
              <a:rPr dirty="0" sz="900" spc="-30">
                <a:latin typeface="Tahoma"/>
                <a:cs typeface="Tahoma"/>
              </a:rPr>
              <a:t>628</a:t>
            </a:r>
            <a:r>
              <a:rPr dirty="0" sz="900" spc="-80">
                <a:latin typeface="Tahoma"/>
                <a:cs typeface="Tahoma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±</a:t>
            </a:r>
            <a:r>
              <a:rPr dirty="0" sz="900" spc="-80">
                <a:latin typeface="Lucida Sans Unicode"/>
                <a:cs typeface="Lucida Sans Unicode"/>
              </a:rPr>
              <a:t> </a:t>
            </a:r>
            <a:r>
              <a:rPr dirty="0" sz="900">
                <a:latin typeface="Tahoma"/>
                <a:cs typeface="Tahoma"/>
              </a:rPr>
              <a:t>(2</a:t>
            </a:r>
            <a:r>
              <a:rPr dirty="0" sz="900" i="1">
                <a:latin typeface="Times New Roman"/>
                <a:cs typeface="Times New Roman"/>
              </a:rPr>
              <a:t>.</a:t>
            </a:r>
            <a:r>
              <a:rPr dirty="0" sz="900">
                <a:latin typeface="Tahoma"/>
                <a:cs typeface="Tahoma"/>
              </a:rPr>
              <a:t>045)</a:t>
            </a:r>
            <a:r>
              <a:rPr dirty="0" sz="900" spc="254">
                <a:latin typeface="Tahoma"/>
                <a:cs typeface="Tahoma"/>
              </a:rPr>
              <a:t> </a:t>
            </a:r>
            <a:r>
              <a:rPr dirty="0" sz="900" spc="-25">
                <a:latin typeface="Lucida Sans Unicode"/>
                <a:cs typeface="Lucida Sans Unicode"/>
              </a:rPr>
              <a:t>√</a:t>
            </a:r>
            <a:r>
              <a:rPr dirty="0" baseline="-46296" sz="1350" spc="-37">
                <a:latin typeface="Tahoma"/>
                <a:cs typeface="Tahoma"/>
              </a:rPr>
              <a:t>30</a:t>
            </a:r>
            <a:endParaRPr baseline="-46296" sz="135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27300" y="1612361"/>
            <a:ext cx="2296795" cy="1089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0885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Tahoma"/>
                <a:cs typeface="Tahoma"/>
              </a:rPr>
              <a:t>(62</a:t>
            </a:r>
            <a:r>
              <a:rPr dirty="0" sz="900" spc="-10" i="1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ahoma"/>
                <a:cs typeface="Tahoma"/>
              </a:rPr>
              <a:t>81</a:t>
            </a:r>
            <a:r>
              <a:rPr dirty="0" sz="900" spc="-10" i="1">
                <a:latin typeface="Times New Roman"/>
                <a:cs typeface="Times New Roman"/>
              </a:rPr>
              <a:t>,</a:t>
            </a:r>
            <a:r>
              <a:rPr dirty="0" sz="900" spc="-75" i="1">
                <a:latin typeface="Times New Roman"/>
                <a:cs typeface="Times New Roman"/>
              </a:rPr>
              <a:t> </a:t>
            </a:r>
            <a:r>
              <a:rPr dirty="0" sz="900">
                <a:latin typeface="Tahoma"/>
                <a:cs typeface="Tahoma"/>
              </a:rPr>
              <a:t>76</a:t>
            </a:r>
            <a:r>
              <a:rPr dirty="0" sz="900" i="1">
                <a:latin typeface="Times New Roman"/>
                <a:cs typeface="Times New Roman"/>
              </a:rPr>
              <a:t>.</a:t>
            </a:r>
            <a:r>
              <a:rPr dirty="0" sz="900">
                <a:latin typeface="Tahoma"/>
                <a:cs typeface="Tahoma"/>
              </a:rPr>
              <a:t>45)</a:t>
            </a:r>
            <a:r>
              <a:rPr dirty="0" sz="900" spc="-6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kg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</a:pPr>
            <a:r>
              <a:rPr dirty="0" sz="900" spc="-30" b="1">
                <a:latin typeface="Gill Sans MT"/>
                <a:cs typeface="Gill Sans MT"/>
              </a:rPr>
              <a:t>Interpretation</a:t>
            </a:r>
            <a:r>
              <a:rPr dirty="0" sz="900" spc="-30">
                <a:latin typeface="Tahoma"/>
                <a:cs typeface="Tahoma"/>
              </a:rPr>
              <a:t>:</a:t>
            </a:r>
            <a:r>
              <a:rPr dirty="0" sz="900" spc="1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With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-40">
                <a:latin typeface="Tahoma"/>
                <a:cs typeface="Tahoma"/>
              </a:rPr>
              <a:t>95%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confidence,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the </a:t>
            </a:r>
            <a:r>
              <a:rPr dirty="0" sz="900">
                <a:latin typeface="Tahoma"/>
                <a:cs typeface="Tahoma"/>
              </a:rPr>
              <a:t>interval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(62.81,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76.45)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kg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captures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the </a:t>
            </a:r>
            <a:r>
              <a:rPr dirty="0" sz="900" spc="-10">
                <a:latin typeface="Tahoma"/>
                <a:cs typeface="Tahoma"/>
              </a:rPr>
              <a:t>population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mean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weight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high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school </a:t>
            </a:r>
            <a:r>
              <a:rPr dirty="0" sz="900" spc="-25">
                <a:latin typeface="Tahoma"/>
                <a:cs typeface="Tahoma"/>
              </a:rPr>
              <a:t>students</a:t>
            </a:r>
            <a:r>
              <a:rPr dirty="0" sz="900" spc="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(who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responded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to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YRBSS</a:t>
            </a:r>
            <a:r>
              <a:rPr dirty="0" sz="900" spc="20">
                <a:latin typeface="Tahoma"/>
                <a:cs typeface="Tahoma"/>
              </a:rPr>
              <a:t> </a:t>
            </a:r>
            <a:r>
              <a:rPr dirty="0" sz="900" spc="-50">
                <a:latin typeface="Tahoma"/>
                <a:cs typeface="Tahoma"/>
              </a:rPr>
              <a:t>survey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2013).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10027" y="1108896"/>
            <a:ext cx="2847975" cy="27940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930"/>
              </a:lnSpc>
            </a:pPr>
            <a:r>
              <a:rPr dirty="0" sz="800" spc="110" i="1">
                <a:solidFill>
                  <a:srgbClr val="8E5902"/>
                </a:solidFill>
                <a:latin typeface="Times New Roman"/>
                <a:cs typeface="Times New Roman"/>
              </a:rPr>
              <a:t>#letting</a:t>
            </a:r>
            <a:r>
              <a:rPr dirty="0" sz="800" spc="204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R</a:t>
            </a:r>
            <a:r>
              <a:rPr dirty="0" sz="800" spc="204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do</a:t>
            </a:r>
            <a:r>
              <a:rPr dirty="0" sz="800" spc="204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90" i="1">
                <a:solidFill>
                  <a:srgbClr val="8E5902"/>
                </a:solidFill>
                <a:latin typeface="Times New Roman"/>
                <a:cs typeface="Times New Roman"/>
              </a:rPr>
              <a:t>the</a:t>
            </a:r>
            <a:r>
              <a:rPr dirty="0" sz="800" spc="204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-20" i="1">
                <a:solidFill>
                  <a:srgbClr val="8E5902"/>
                </a:solidFill>
                <a:latin typeface="Times New Roman"/>
                <a:cs typeface="Times New Roman"/>
              </a:rPr>
              <a:t>work</a:t>
            </a:r>
            <a:endParaRPr sz="800">
              <a:latin typeface="Times New Roman"/>
              <a:cs typeface="Times New Roman"/>
            </a:endParaRPr>
          </a:p>
          <a:p>
            <a:pPr marL="37465">
              <a:lnSpc>
                <a:spcPts val="955"/>
              </a:lnSpc>
            </a:pPr>
            <a:r>
              <a:rPr dirty="0" sz="800" spc="50" b="1">
                <a:solidFill>
                  <a:srgbClr val="214986"/>
                </a:solidFill>
                <a:latin typeface="Times New Roman"/>
                <a:cs typeface="Times New Roman"/>
              </a:rPr>
              <a:t>t.test</a:t>
            </a:r>
            <a:r>
              <a:rPr dirty="0" sz="800" spc="50">
                <a:latin typeface="Cambria"/>
                <a:cs typeface="Cambria"/>
              </a:rPr>
              <a:t>(yrbss_complete</a:t>
            </a:r>
            <a:r>
              <a:rPr dirty="0" sz="800" spc="5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50">
                <a:latin typeface="Cambria"/>
                <a:cs typeface="Cambria"/>
              </a:rPr>
              <a:t>weight[sample_rows])</a:t>
            </a:r>
            <a:r>
              <a:rPr dirty="0" sz="800" spc="5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50">
                <a:latin typeface="Cambria"/>
                <a:cs typeface="Cambria"/>
              </a:rPr>
              <a:t>conf.int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735287" y="1394418"/>
            <a:ext cx="2402840" cy="709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62.80802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76.44798</a:t>
            </a:r>
            <a:endParaRPr sz="800">
              <a:latin typeface="Cambria"/>
              <a:cs typeface="Cambria"/>
            </a:endParaRPr>
          </a:p>
          <a:p>
            <a:pPr marL="12700" marR="1199515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100">
                <a:latin typeface="Cambria"/>
                <a:cs typeface="Cambria"/>
              </a:rPr>
              <a:t>attr(,"conf.level")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0.95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Tahoma"/>
                <a:cs typeface="Tahoma"/>
              </a:rPr>
              <a:t>Full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explanation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65">
                <a:latin typeface="Tahoma"/>
                <a:cs typeface="Tahoma"/>
              </a:rPr>
              <a:t> </a:t>
            </a:r>
            <a:r>
              <a:rPr dirty="0" sz="900" spc="80">
                <a:latin typeface="Century"/>
                <a:cs typeface="Century"/>
              </a:rPr>
              <a:t>t.test</a:t>
            </a:r>
            <a:r>
              <a:rPr dirty="0" sz="900" spc="80">
                <a:latin typeface="Tahoma"/>
                <a:cs typeface="Tahoma"/>
              </a:rPr>
              <a:t>()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coming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labs.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nterpreting</a:t>
            </a:r>
            <a:r>
              <a:rPr dirty="0" spc="100"/>
              <a:t> </a:t>
            </a:r>
            <a:r>
              <a:rPr dirty="0" cap="small" spc="125"/>
              <a:t>a</a:t>
            </a:r>
            <a:r>
              <a:rPr dirty="0" spc="105"/>
              <a:t> </a:t>
            </a:r>
            <a:r>
              <a:rPr dirty="0" spc="60"/>
              <a:t>C</a:t>
            </a:r>
            <a:r>
              <a:rPr dirty="0" cap="small" spc="60"/>
              <a:t>on</a:t>
            </a:r>
            <a:r>
              <a:rPr dirty="0" spc="60"/>
              <a:t>f</a:t>
            </a:r>
            <a:r>
              <a:rPr dirty="0" cap="small" spc="60"/>
              <a:t>idence</a:t>
            </a:r>
            <a:r>
              <a:rPr dirty="0" spc="105"/>
              <a:t> </a:t>
            </a:r>
            <a:r>
              <a:rPr dirty="0" spc="15"/>
              <a:t>I</a:t>
            </a:r>
            <a:r>
              <a:rPr dirty="0" cap="small" spc="15"/>
              <a:t>nterval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1895" y="348963"/>
            <a:ext cx="5076190" cy="1108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54610">
              <a:lnSpc>
                <a:spcPct val="100000"/>
              </a:lnSpc>
              <a:spcBef>
                <a:spcPts val="95"/>
              </a:spcBef>
            </a:pPr>
            <a:r>
              <a:rPr dirty="0" sz="1000" spc="-40">
                <a:latin typeface="Tahoma"/>
                <a:cs typeface="Tahoma"/>
              </a:rPr>
              <a:t>Suppose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random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60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American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adults,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interval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population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weight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(160.89,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185.71)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lbs.</a:t>
            </a: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tempting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conclude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2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within</a:t>
            </a:r>
            <a:r>
              <a:rPr dirty="0" sz="1000" spc="-20">
                <a:latin typeface="Tahoma"/>
                <a:cs typeface="Tahoma"/>
              </a:rPr>
              <a:t> the interval </a:t>
            </a:r>
            <a:r>
              <a:rPr dirty="0" sz="1000" spc="-40">
                <a:latin typeface="Tahoma"/>
                <a:cs typeface="Tahoma"/>
              </a:rPr>
              <a:t>(160.89,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185.71)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lbs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0.95.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14325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14325" algn="l"/>
              </a:tabLst>
            </a:pPr>
            <a:r>
              <a:rPr dirty="0" sz="1000" spc="-45">
                <a:latin typeface="Tahoma"/>
                <a:cs typeface="Tahoma"/>
              </a:rPr>
              <a:t>However,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would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incorrect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claim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5" i="1">
                <a:latin typeface="Arial"/>
                <a:cs typeface="Arial"/>
              </a:rPr>
              <a:t>P</a:t>
            </a:r>
            <a:r>
              <a:rPr dirty="0" sz="1000" spc="-35">
                <a:latin typeface="Tahoma"/>
                <a:cs typeface="Tahoma"/>
              </a:rPr>
              <a:t>(160</a:t>
            </a:r>
            <a:r>
              <a:rPr dirty="0" sz="1000" spc="-35">
                <a:latin typeface="Lucida Sans Unicode"/>
                <a:cs typeface="Lucida Sans Unicode"/>
              </a:rPr>
              <a:t>.</a:t>
            </a:r>
            <a:r>
              <a:rPr dirty="0" sz="1000" spc="-35">
                <a:latin typeface="Tahoma"/>
                <a:cs typeface="Tahoma"/>
              </a:rPr>
              <a:t>89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5">
                <a:latin typeface="Garamond"/>
                <a:cs typeface="Garamond"/>
              </a:rPr>
              <a:t>≤</a:t>
            </a:r>
            <a:r>
              <a:rPr dirty="0" sz="1000" spc="10">
                <a:latin typeface="Garamond"/>
                <a:cs typeface="Garamond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65">
                <a:latin typeface="Lucida Sans Unicode"/>
                <a:cs typeface="Lucida Sans Unicode"/>
              </a:rPr>
              <a:t> </a:t>
            </a:r>
            <a:r>
              <a:rPr dirty="0" sz="1000" spc="105">
                <a:latin typeface="Garamond"/>
                <a:cs typeface="Garamond"/>
              </a:rPr>
              <a:t>≤</a:t>
            </a:r>
            <a:r>
              <a:rPr dirty="0" sz="1000" spc="10">
                <a:latin typeface="Garamond"/>
                <a:cs typeface="Garamond"/>
              </a:rPr>
              <a:t> </a:t>
            </a:r>
            <a:r>
              <a:rPr dirty="0" sz="1000" spc="-45">
                <a:latin typeface="Tahoma"/>
                <a:cs typeface="Tahoma"/>
              </a:rPr>
              <a:t>185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71)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</a:t>
            </a:r>
            <a:r>
              <a:rPr dirty="0" sz="1000" spc="-10">
                <a:latin typeface="Lucida Sans Unicode"/>
                <a:cs typeface="Lucida Sans Unicode"/>
              </a:rPr>
              <a:t>.</a:t>
            </a:r>
            <a:r>
              <a:rPr dirty="0" sz="1000" spc="-10">
                <a:latin typeface="Tahoma"/>
                <a:cs typeface="Tahoma"/>
              </a:rPr>
              <a:t>95.</a:t>
            </a:r>
            <a:endParaRPr sz="1000">
              <a:latin typeface="Tahoma"/>
              <a:cs typeface="Tahoma"/>
            </a:endParaRPr>
          </a:p>
          <a:p>
            <a:pPr marL="314325" indent="-13208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14325" algn="l"/>
              </a:tabLst>
            </a:pPr>
            <a:r>
              <a:rPr dirty="0" sz="1000" spc="-25">
                <a:latin typeface="Tahoma"/>
                <a:cs typeface="Tahoma"/>
              </a:rPr>
              <a:t>B</a:t>
            </a:r>
            <a:r>
              <a:rPr dirty="0" u="sng" sz="10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dirty="0" sz="1000" spc="-25">
                <a:latin typeface="Tahoma"/>
                <a:cs typeface="Tahoma"/>
              </a:rPr>
              <a:t>fore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</a:t>
            </a:r>
            <a:r>
              <a:rPr dirty="0" u="sng" sz="10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dirty="0" sz="1000" spc="-40">
                <a:latin typeface="Tahoma"/>
                <a:cs typeface="Tahoma"/>
              </a:rPr>
              <a:t>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observed,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valid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state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0" i="1">
                <a:latin typeface="Arial"/>
                <a:cs typeface="Arial"/>
              </a:rPr>
              <a:t>random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interval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9452" y="1432020"/>
            <a:ext cx="3746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60" i="1">
                <a:latin typeface="Arial"/>
                <a:cs typeface="Arial"/>
              </a:rPr>
              <a:t> </a:t>
            </a:r>
            <a:r>
              <a:rPr dirty="0" sz="1000" spc="105">
                <a:latin typeface="Garamond"/>
                <a:cs typeface="Garamond"/>
              </a:rPr>
              <a:t>−</a:t>
            </a:r>
            <a:r>
              <a:rPr dirty="0" sz="1000" spc="-30">
                <a:latin typeface="Garamond"/>
                <a:cs typeface="Garamond"/>
              </a:rPr>
              <a:t> </a:t>
            </a:r>
            <a:r>
              <a:rPr dirty="0" sz="1000" spc="30" i="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8325" y="1502436"/>
            <a:ext cx="2438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ahoma"/>
                <a:cs typeface="Tahoma"/>
              </a:rPr>
              <a:t>0</a:t>
            </a:r>
            <a:r>
              <a:rPr dirty="0" sz="700" spc="-10">
                <a:latin typeface="Lucida Sans Unicode"/>
                <a:cs typeface="Lucida Sans Unicode"/>
              </a:rPr>
              <a:t>.</a:t>
            </a:r>
            <a:r>
              <a:rPr dirty="0" sz="700" spc="-10">
                <a:latin typeface="Tahoma"/>
                <a:cs typeface="Tahoma"/>
              </a:rPr>
              <a:t>975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220787" y="153962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28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08087" y="1454546"/>
            <a:ext cx="958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Times New Roman"/>
                <a:cs typeface="Times New Roman"/>
              </a:rPr>
              <a:t>√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303908" y="1553667"/>
            <a:ext cx="50165" cy="0"/>
          </a:xfrm>
          <a:custGeom>
            <a:avLst/>
            <a:gdLst/>
            <a:ahLst/>
            <a:cxnLst/>
            <a:rect l="l" t="t" r="r" b="b"/>
            <a:pathLst>
              <a:path w="50165" h="0">
                <a:moveTo>
                  <a:pt x="0" y="0"/>
                </a:moveTo>
                <a:lnTo>
                  <a:pt x="49733" y="0"/>
                </a:lnTo>
              </a:path>
            </a:pathLst>
          </a:custGeom>
          <a:ln w="4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12010" y="1502436"/>
            <a:ext cx="2438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latin typeface="Tahoma"/>
                <a:cs typeface="Tahoma"/>
              </a:rPr>
              <a:t>0</a:t>
            </a:r>
            <a:r>
              <a:rPr dirty="0" sz="700" spc="-10">
                <a:latin typeface="Lucida Sans Unicode"/>
                <a:cs typeface="Lucida Sans Unicode"/>
              </a:rPr>
              <a:t>.</a:t>
            </a:r>
            <a:r>
              <a:rPr dirty="0" sz="700" spc="-10">
                <a:latin typeface="Tahoma"/>
                <a:cs typeface="Tahoma"/>
              </a:rPr>
              <a:t>975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8118" y="1424068"/>
            <a:ext cx="10801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020" algn="l"/>
                <a:tab pos="756285" algn="l"/>
                <a:tab pos="1031240" algn="l"/>
              </a:tabLst>
            </a:pPr>
            <a:r>
              <a:rPr dirty="0" sz="700" spc="-50">
                <a:latin typeface="Lucida Sans Unicode"/>
                <a:cs typeface="Lucida Sans Unicode"/>
              </a:rPr>
              <a:t>⋆</a:t>
            </a:r>
            <a:r>
              <a:rPr dirty="0" sz="700">
                <a:latin typeface="Lucida Sans Unicode"/>
                <a:cs typeface="Lucida Sans Unicode"/>
              </a:rPr>
              <a:t>	</a:t>
            </a:r>
            <a:r>
              <a:rPr dirty="0" baseline="3968" sz="1050" spc="-75" i="1">
                <a:latin typeface="Calibri"/>
                <a:cs typeface="Calibri"/>
              </a:rPr>
              <a:t>s</a:t>
            </a:r>
            <a:r>
              <a:rPr dirty="0" baseline="3968" sz="1050" i="1">
                <a:latin typeface="Calibri"/>
                <a:cs typeface="Calibri"/>
              </a:rPr>
              <a:t>	</a:t>
            </a:r>
            <a:r>
              <a:rPr dirty="0" sz="700" spc="-50">
                <a:latin typeface="Lucida Sans Unicode"/>
                <a:cs typeface="Lucida Sans Unicode"/>
              </a:rPr>
              <a:t>⋆</a:t>
            </a:r>
            <a:r>
              <a:rPr dirty="0" sz="700">
                <a:latin typeface="Lucida Sans Unicode"/>
                <a:cs typeface="Lucida Sans Unicode"/>
              </a:rPr>
              <a:t>	</a:t>
            </a:r>
            <a:r>
              <a:rPr dirty="0" baseline="3968" sz="1050" spc="-75" i="1">
                <a:latin typeface="Calibri"/>
                <a:cs typeface="Calibri"/>
              </a:rPr>
              <a:t>s</a:t>
            </a:r>
            <a:endParaRPr baseline="3968"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964474" y="1539620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28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51774" y="1454546"/>
            <a:ext cx="9588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latin typeface="Times New Roman"/>
                <a:cs typeface="Times New Roman"/>
              </a:rPr>
              <a:t>√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047595" y="1553667"/>
            <a:ext cx="50165" cy="0"/>
          </a:xfrm>
          <a:custGeom>
            <a:avLst/>
            <a:gdLst/>
            <a:ahLst/>
            <a:cxnLst/>
            <a:rect l="l" t="t" r="r" b="b"/>
            <a:pathLst>
              <a:path w="50164" h="0">
                <a:moveTo>
                  <a:pt x="0" y="0"/>
                </a:moveTo>
                <a:lnTo>
                  <a:pt x="49733" y="0"/>
                </a:lnTo>
              </a:path>
            </a:pathLst>
          </a:custGeom>
          <a:ln w="43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291208" y="1519366"/>
            <a:ext cx="81788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dirty="0" sz="700" spc="-50" i="1">
                <a:latin typeface="Calibri"/>
                <a:cs typeface="Calibri"/>
              </a:rPr>
              <a:t>n</a:t>
            </a:r>
            <a:r>
              <a:rPr dirty="0" sz="700" i="1">
                <a:latin typeface="Calibri"/>
                <a:cs typeface="Calibri"/>
              </a:rPr>
              <a:t>	</a:t>
            </a:r>
            <a:r>
              <a:rPr dirty="0" sz="700" spc="-50" i="1"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356117" y="1432018"/>
            <a:ext cx="25806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dirty="0" sz="1000" spc="-45">
                <a:latin typeface="Lucida Sans Unicode"/>
                <a:cs typeface="Lucida Sans Unicode"/>
              </a:rPr>
              <a:t>,</a:t>
            </a:r>
            <a:r>
              <a:rPr dirty="0" sz="1000" spc="-145">
                <a:latin typeface="Lucida Sans Unicode"/>
                <a:cs typeface="Lucida Sans Unicode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8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+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30" i="1">
                <a:latin typeface="Arial"/>
                <a:cs typeface="Arial"/>
              </a:rPr>
              <a:t>t</a:t>
            </a:r>
            <a:r>
              <a:rPr dirty="0" sz="1000" i="1">
                <a:latin typeface="Arial"/>
                <a:cs typeface="Arial"/>
              </a:rPr>
              <a:t>	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contains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10">
                <a:latin typeface="Tahoma"/>
                <a:cs typeface="Tahoma"/>
              </a:rPr>
              <a:t> 0.95.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0300" y="1677281"/>
            <a:ext cx="4987290" cy="1260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6705" marR="17780" indent="-13271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306705" algn="l"/>
              </a:tabLst>
            </a:pPr>
            <a:r>
              <a:rPr dirty="0" sz="1000" spc="-20">
                <a:latin typeface="Tahoma"/>
                <a:cs typeface="Tahoma"/>
              </a:rPr>
              <a:t>Once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observed,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interval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 i="1">
                <a:latin typeface="Arial"/>
                <a:cs typeface="Arial"/>
              </a:rPr>
              <a:t>fixed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interval</a:t>
            </a:r>
            <a:r>
              <a:rPr dirty="0" sz="1000" spc="-20">
                <a:latin typeface="Tahoma"/>
                <a:cs typeface="Tahoma"/>
              </a:rPr>
              <a:t>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either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 </a:t>
            </a:r>
            <a:r>
              <a:rPr dirty="0" sz="1000" spc="-20">
                <a:latin typeface="Tahoma"/>
                <a:cs typeface="Tahoma"/>
              </a:rPr>
              <a:t>contain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29209" marR="139065" indent="-4445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correct </a:t>
            </a:r>
            <a:r>
              <a:rPr dirty="0" sz="1000" spc="-30">
                <a:latin typeface="Tahoma"/>
                <a:cs typeface="Tahoma"/>
              </a:rPr>
              <a:t>interpretation relies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theoretical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construct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repeated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sampling.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many </a:t>
            </a:r>
            <a:r>
              <a:rPr dirty="0" sz="1000" spc="-55">
                <a:latin typeface="Tahoma"/>
                <a:cs typeface="Tahoma"/>
              </a:rPr>
              <a:t>samples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60 </a:t>
            </a:r>
            <a:r>
              <a:rPr dirty="0" sz="1000" spc="-65">
                <a:latin typeface="Tahoma"/>
                <a:cs typeface="Tahoma"/>
              </a:rPr>
              <a:t>were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taken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calculated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one,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approximately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30">
                <a:latin typeface="Tahoma"/>
                <a:cs typeface="Tahoma"/>
              </a:rPr>
              <a:t>intervals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would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contain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3060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06070" algn="l"/>
              </a:tabLst>
            </a:pPr>
            <a:r>
              <a:rPr dirty="0" sz="1000" spc="-25">
                <a:latin typeface="Tahoma"/>
                <a:cs typeface="Tahoma"/>
              </a:rPr>
              <a:t>Intuitive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explanation: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expresses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Tahoma"/>
                <a:cs typeface="Tahoma"/>
              </a:rPr>
              <a:t>consistent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36398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nterpreting</a:t>
            </a:r>
            <a:r>
              <a:rPr dirty="0" spc="100"/>
              <a:t> </a:t>
            </a:r>
            <a:r>
              <a:rPr dirty="0" cap="small" spc="125"/>
              <a:t>a</a:t>
            </a:r>
            <a:r>
              <a:rPr dirty="0" spc="105"/>
              <a:t> </a:t>
            </a:r>
            <a:r>
              <a:rPr dirty="0" spc="60"/>
              <a:t>C</a:t>
            </a:r>
            <a:r>
              <a:rPr dirty="0" cap="small" spc="60"/>
              <a:t>on</a:t>
            </a:r>
            <a:r>
              <a:rPr dirty="0" spc="60"/>
              <a:t>f</a:t>
            </a:r>
            <a:r>
              <a:rPr dirty="0" cap="small" spc="60"/>
              <a:t>idence</a:t>
            </a:r>
            <a:r>
              <a:rPr dirty="0" spc="105"/>
              <a:t> </a:t>
            </a:r>
            <a:r>
              <a:rPr dirty="0" spc="50"/>
              <a:t>I</a:t>
            </a:r>
            <a:r>
              <a:rPr dirty="0" cap="small" spc="50"/>
              <a:t>nterval</a:t>
            </a:r>
            <a:r>
              <a:rPr dirty="0" spc="50"/>
              <a:t>.</a:t>
            </a:r>
            <a:r>
              <a:rPr dirty="0" spc="-195"/>
              <a:t> </a:t>
            </a:r>
            <a:r>
              <a:rPr dirty="0"/>
              <a:t>.</a:t>
            </a:r>
            <a:r>
              <a:rPr dirty="0" spc="-190"/>
              <a:t> </a:t>
            </a:r>
            <a:r>
              <a:rPr dirty="0" spc="-27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0299" y="307103"/>
            <a:ext cx="509778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209" marR="17780" indent="-4445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Tahoma"/>
                <a:cs typeface="Tahoma"/>
              </a:rPr>
              <a:t>Twenty-</a:t>
            </a:r>
            <a:r>
              <a:rPr dirty="0" sz="1000" spc="-25">
                <a:latin typeface="Tahoma"/>
                <a:cs typeface="Tahoma"/>
              </a:rPr>
              <a:t>five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size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60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were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taken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from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‘artificial’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population,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5">
                <a:latin typeface="Tahoma"/>
                <a:cs typeface="Tahoma"/>
              </a:rPr>
              <a:t>95%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for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population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adult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weight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calculated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based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each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sample.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Only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these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25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intervals </a:t>
            </a:r>
            <a:r>
              <a:rPr dirty="0" sz="1000">
                <a:latin typeface="Tahoma"/>
                <a:cs typeface="Tahoma"/>
              </a:rPr>
              <a:t>did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contain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mean,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7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169</a:t>
            </a:r>
            <a:r>
              <a:rPr dirty="0" sz="1000" spc="-50">
                <a:latin typeface="Lucida Sans Unicode"/>
                <a:cs typeface="Lucida Sans Unicode"/>
              </a:rPr>
              <a:t>.</a:t>
            </a:r>
            <a:r>
              <a:rPr dirty="0" sz="1000" spc="-50">
                <a:latin typeface="Tahoma"/>
                <a:cs typeface="Tahoma"/>
              </a:rPr>
              <a:t>7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lbs.</a:t>
            </a:r>
            <a:r>
              <a:rPr dirty="0" baseline="27777" sz="1050" spc="-15">
                <a:latin typeface="Tahoma"/>
                <a:cs typeface="Tahoma"/>
              </a:rPr>
              <a:t>4</a:t>
            </a:r>
            <a:endParaRPr baseline="27777" sz="10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52206" y="869251"/>
            <a:ext cx="2868930" cy="1966595"/>
            <a:chOff x="1452206" y="869251"/>
            <a:chExt cx="2868930" cy="1966595"/>
          </a:xfrm>
        </p:grpSpPr>
        <p:sp>
          <p:nvSpPr>
            <p:cNvPr id="5" name="object 5" descr=""/>
            <p:cNvSpPr/>
            <p:nvPr/>
          </p:nvSpPr>
          <p:spPr>
            <a:xfrm>
              <a:off x="2880004" y="872744"/>
              <a:ext cx="0" cy="1921510"/>
            </a:xfrm>
            <a:custGeom>
              <a:avLst/>
              <a:gdLst/>
              <a:ahLst/>
              <a:cxnLst/>
              <a:rect l="l" t="t" r="r" b="b"/>
              <a:pathLst>
                <a:path w="0" h="1921510">
                  <a:moveTo>
                    <a:pt x="0" y="1921420"/>
                  </a:moveTo>
                  <a:lnTo>
                    <a:pt x="0" y="0"/>
                  </a:lnTo>
                </a:path>
              </a:pathLst>
            </a:custGeom>
            <a:ln w="656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80004" y="2794165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w="0" h="38100">
                  <a:moveTo>
                    <a:pt x="0" y="0"/>
                  </a:moveTo>
                  <a:lnTo>
                    <a:pt x="0" y="0"/>
                  </a:lnTo>
                  <a:lnTo>
                    <a:pt x="0" y="37801"/>
                  </a:lnTo>
                </a:path>
              </a:pathLst>
            </a:custGeom>
            <a:ln w="6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55699" y="1685048"/>
              <a:ext cx="2861945" cy="1016000"/>
            </a:xfrm>
            <a:custGeom>
              <a:avLst/>
              <a:gdLst/>
              <a:ahLst/>
              <a:cxnLst/>
              <a:rect l="l" t="t" r="r" b="b"/>
              <a:pathLst>
                <a:path w="2861945" h="1016000">
                  <a:moveTo>
                    <a:pt x="1047419" y="1015925"/>
                  </a:moveTo>
                  <a:lnTo>
                    <a:pt x="2861386" y="1015925"/>
                  </a:lnTo>
                </a:path>
                <a:path w="2861945" h="1016000">
                  <a:moveTo>
                    <a:pt x="603872" y="943386"/>
                  </a:moveTo>
                  <a:lnTo>
                    <a:pt x="2399982" y="943386"/>
                  </a:lnTo>
                </a:path>
                <a:path w="2861945" h="1016000">
                  <a:moveTo>
                    <a:pt x="368046" y="870841"/>
                  </a:moveTo>
                  <a:lnTo>
                    <a:pt x="2028177" y="870841"/>
                  </a:lnTo>
                </a:path>
                <a:path w="2861945" h="1016000">
                  <a:moveTo>
                    <a:pt x="75171" y="798214"/>
                  </a:moveTo>
                  <a:lnTo>
                    <a:pt x="1529232" y="798214"/>
                  </a:lnTo>
                </a:path>
                <a:path w="2861945" h="1016000">
                  <a:moveTo>
                    <a:pt x="633882" y="725675"/>
                  </a:moveTo>
                  <a:lnTo>
                    <a:pt x="2112175" y="725675"/>
                  </a:lnTo>
                </a:path>
                <a:path w="2861945" h="1016000">
                  <a:moveTo>
                    <a:pt x="0" y="653131"/>
                  </a:moveTo>
                  <a:lnTo>
                    <a:pt x="1549171" y="653131"/>
                  </a:lnTo>
                </a:path>
                <a:path w="2861945" h="1016000">
                  <a:moveTo>
                    <a:pt x="1025283" y="580593"/>
                  </a:moveTo>
                  <a:lnTo>
                    <a:pt x="2481008" y="580593"/>
                  </a:lnTo>
                </a:path>
                <a:path w="2861945" h="1016000">
                  <a:moveTo>
                    <a:pt x="1144993" y="507964"/>
                  </a:moveTo>
                  <a:lnTo>
                    <a:pt x="2766453" y="507964"/>
                  </a:lnTo>
                </a:path>
                <a:path w="2861945" h="1016000">
                  <a:moveTo>
                    <a:pt x="283692" y="435420"/>
                  </a:moveTo>
                  <a:lnTo>
                    <a:pt x="1833740" y="435420"/>
                  </a:lnTo>
                </a:path>
                <a:path w="2861945" h="1016000">
                  <a:moveTo>
                    <a:pt x="324116" y="362882"/>
                  </a:moveTo>
                  <a:lnTo>
                    <a:pt x="1859026" y="362882"/>
                  </a:lnTo>
                </a:path>
                <a:path w="2861945" h="1016000">
                  <a:moveTo>
                    <a:pt x="557136" y="290338"/>
                  </a:moveTo>
                  <a:lnTo>
                    <a:pt x="1999564" y="290338"/>
                  </a:lnTo>
                </a:path>
                <a:path w="2861945" h="1016000">
                  <a:moveTo>
                    <a:pt x="550049" y="217716"/>
                  </a:moveTo>
                  <a:lnTo>
                    <a:pt x="2175002" y="217716"/>
                  </a:lnTo>
                </a:path>
                <a:path w="2861945" h="1016000">
                  <a:moveTo>
                    <a:pt x="789457" y="145173"/>
                  </a:moveTo>
                  <a:lnTo>
                    <a:pt x="2843098" y="145173"/>
                  </a:lnTo>
                </a:path>
                <a:path w="2861945" h="1016000">
                  <a:moveTo>
                    <a:pt x="592404" y="72631"/>
                  </a:moveTo>
                  <a:lnTo>
                    <a:pt x="1995893" y="72631"/>
                  </a:lnTo>
                </a:path>
                <a:path w="2861945" h="1016000">
                  <a:moveTo>
                    <a:pt x="641756" y="0"/>
                  </a:moveTo>
                  <a:lnTo>
                    <a:pt x="2306878" y="0"/>
                  </a:lnTo>
                </a:path>
              </a:pathLst>
            </a:custGeom>
            <a:ln w="6562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196845" y="1555928"/>
            <a:ext cx="1259205" cy="118681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712470">
              <a:lnSpc>
                <a:spcPct val="100000"/>
              </a:lnSpc>
              <a:spcBef>
                <a:spcPts val="9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532130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1054100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600075">
              <a:lnSpc>
                <a:spcPct val="100000"/>
              </a:lnSpc>
              <a:spcBef>
                <a:spcPts val="9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516255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329565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296545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1193800">
              <a:lnSpc>
                <a:spcPct val="100000"/>
              </a:lnSpc>
              <a:spcBef>
                <a:spcPts val="9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991235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610870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435609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739775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1191895">
              <a:lnSpc>
                <a:spcPct val="100000"/>
              </a:lnSpc>
              <a:spcBef>
                <a:spcPts val="9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798548" y="1612506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 h="0">
                <a:moveTo>
                  <a:pt x="0" y="0"/>
                </a:moveTo>
                <a:lnTo>
                  <a:pt x="1550047" y="0"/>
                </a:lnTo>
              </a:path>
            </a:pathLst>
          </a:custGeom>
          <a:ln w="6562">
            <a:solidFill>
              <a:srgbClr val="569B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279368" y="1493135"/>
            <a:ext cx="78105" cy="88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322080" y="1539963"/>
            <a:ext cx="1981835" cy="0"/>
          </a:xfrm>
          <a:custGeom>
            <a:avLst/>
            <a:gdLst/>
            <a:ahLst/>
            <a:cxnLst/>
            <a:rect l="l" t="t" r="r" b="b"/>
            <a:pathLst>
              <a:path w="1981835" h="0">
                <a:moveTo>
                  <a:pt x="0" y="0"/>
                </a:moveTo>
                <a:lnTo>
                  <a:pt x="1981365" y="0"/>
                </a:lnTo>
              </a:path>
            </a:pathLst>
          </a:custGeom>
          <a:ln w="6562">
            <a:solidFill>
              <a:srgbClr val="569B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622994" y="1420516"/>
            <a:ext cx="78105" cy="88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788566" y="1467421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89" h="0">
                <a:moveTo>
                  <a:pt x="0" y="0"/>
                </a:moveTo>
                <a:lnTo>
                  <a:pt x="1735734" y="0"/>
                </a:lnTo>
              </a:path>
            </a:pathLst>
          </a:custGeom>
          <a:ln w="6562">
            <a:solidFill>
              <a:srgbClr val="569B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438448" y="1347974"/>
            <a:ext cx="78105" cy="88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966290" y="1249718"/>
            <a:ext cx="2443480" cy="145415"/>
          </a:xfrm>
          <a:custGeom>
            <a:avLst/>
            <a:gdLst/>
            <a:ahLst/>
            <a:cxnLst/>
            <a:rect l="l" t="t" r="r" b="b"/>
            <a:pathLst>
              <a:path w="2443479" h="145415">
                <a:moveTo>
                  <a:pt x="568071" y="145084"/>
                </a:moveTo>
                <a:lnTo>
                  <a:pt x="2443200" y="145084"/>
                </a:lnTo>
              </a:path>
              <a:path w="2443479" h="145415">
                <a:moveTo>
                  <a:pt x="0" y="72542"/>
                </a:moveTo>
                <a:lnTo>
                  <a:pt x="1577530" y="72542"/>
                </a:lnTo>
              </a:path>
              <a:path w="2443479" h="145415">
                <a:moveTo>
                  <a:pt x="114973" y="0"/>
                </a:moveTo>
                <a:lnTo>
                  <a:pt x="1486255" y="0"/>
                </a:lnTo>
              </a:path>
            </a:pathLst>
          </a:custGeom>
          <a:ln w="6562">
            <a:solidFill>
              <a:srgbClr val="569B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721610" y="1120508"/>
            <a:ext cx="154305" cy="24320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117928" y="1177175"/>
            <a:ext cx="1426845" cy="0"/>
          </a:xfrm>
          <a:custGeom>
            <a:avLst/>
            <a:gdLst/>
            <a:ahLst/>
            <a:cxnLst/>
            <a:rect l="l" t="t" r="r" b="b"/>
            <a:pathLst>
              <a:path w="1426845" h="0">
                <a:moveTo>
                  <a:pt x="0" y="0"/>
                </a:moveTo>
                <a:lnTo>
                  <a:pt x="1426845" y="0"/>
                </a:lnTo>
              </a:path>
            </a:pathLst>
          </a:custGeom>
          <a:ln w="6562">
            <a:solidFill>
              <a:srgbClr val="569B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462159" y="1057715"/>
            <a:ext cx="78105" cy="88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542768" y="1104544"/>
            <a:ext cx="1906270" cy="0"/>
          </a:xfrm>
          <a:custGeom>
            <a:avLst/>
            <a:gdLst/>
            <a:ahLst/>
            <a:cxnLst/>
            <a:rect l="l" t="t" r="r" b="b"/>
            <a:pathLst>
              <a:path w="1906270" h="0">
                <a:moveTo>
                  <a:pt x="0" y="0"/>
                </a:moveTo>
                <a:lnTo>
                  <a:pt x="1905660" y="0"/>
                </a:lnTo>
              </a:path>
            </a:pathLst>
          </a:custGeom>
          <a:ln w="6562">
            <a:solidFill>
              <a:srgbClr val="569B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496299" y="985173"/>
            <a:ext cx="52705" cy="882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400" spc="-50">
                <a:solidFill>
                  <a:srgbClr val="569BBD"/>
                </a:solidFill>
                <a:latin typeface="MS Gothic"/>
                <a:cs typeface="MS Gothic"/>
              </a:rPr>
              <a:t>●</a:t>
            </a:r>
            <a:endParaRPr sz="400">
              <a:latin typeface="MS Gothic"/>
              <a:cs typeface="MS Gothic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805889" y="1032001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 h="0">
                <a:moveTo>
                  <a:pt x="0" y="0"/>
                </a:moveTo>
                <a:lnTo>
                  <a:pt x="1422209" y="0"/>
                </a:lnTo>
              </a:path>
            </a:pathLst>
          </a:custGeom>
          <a:ln w="6562">
            <a:solidFill>
              <a:srgbClr val="569B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308938" y="886905"/>
            <a:ext cx="1348740" cy="135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637540" algn="l"/>
                <a:tab pos="1322070" algn="l"/>
              </a:tabLst>
            </a:pPr>
            <a:r>
              <a:rPr dirty="0" sz="700" strike="sngStrike">
                <a:solidFill>
                  <a:srgbClr val="F05133"/>
                </a:solidFill>
                <a:latin typeface="MS Gothic"/>
                <a:cs typeface="MS Gothic"/>
              </a:rPr>
              <a:t>	</a:t>
            </a:r>
            <a:r>
              <a:rPr dirty="0" sz="700" spc="-600" strike="sngStrike">
                <a:solidFill>
                  <a:srgbClr val="F05133"/>
                </a:solidFill>
                <a:latin typeface="MS Gothic"/>
                <a:cs typeface="MS Gothic"/>
              </a:rPr>
              <a:t>●</a:t>
            </a:r>
            <a:r>
              <a:rPr dirty="0" u="heavy" baseline="13888" sz="600" spc="-22" strike="noStrike">
                <a:solidFill>
                  <a:srgbClr val="F05133"/>
                </a:solidFill>
                <a:uFill>
                  <a:solidFill>
                    <a:srgbClr val="F05133"/>
                  </a:solidFill>
                </a:uFill>
                <a:latin typeface="MS Gothic"/>
                <a:cs typeface="MS Gothic"/>
              </a:rPr>
              <a:t>●</a:t>
            </a:r>
            <a:r>
              <a:rPr dirty="0" u="heavy" baseline="13888" sz="600" strike="noStrike">
                <a:solidFill>
                  <a:srgbClr val="F05133"/>
                </a:solidFill>
                <a:uFill>
                  <a:solidFill>
                    <a:srgbClr val="F05133"/>
                  </a:solidFill>
                </a:uFill>
                <a:latin typeface="MS Gothic"/>
                <a:cs typeface="MS Gothic"/>
              </a:rPr>
              <a:t>	</a:t>
            </a:r>
            <a:endParaRPr baseline="13888" sz="600">
              <a:latin typeface="MS Gothic"/>
              <a:cs typeface="MS Gothic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59995" y="297295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473199" y="2830983"/>
            <a:ext cx="4747260" cy="3111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 marL="66040">
              <a:lnSpc>
                <a:spcPct val="100000"/>
              </a:lnSpc>
              <a:spcBef>
                <a:spcPts val="210"/>
              </a:spcBef>
            </a:pPr>
            <a:r>
              <a:rPr dirty="0" sz="800">
                <a:latin typeface="Symbol"/>
                <a:cs typeface="Symbol"/>
              </a:rPr>
              <a:t></a:t>
            </a:r>
            <a:r>
              <a:rPr dirty="0" sz="800" spc="40">
                <a:latin typeface="Times New Roman"/>
                <a:cs typeface="Times New Roman"/>
              </a:rPr>
              <a:t> </a:t>
            </a:r>
            <a:r>
              <a:rPr dirty="0" sz="800">
                <a:latin typeface="Arial"/>
                <a:cs typeface="Arial"/>
              </a:rPr>
              <a:t>=</a:t>
            </a:r>
            <a:r>
              <a:rPr dirty="0" sz="800" spc="2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169.7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baseline="37037" sz="900">
                <a:latin typeface="Tahoma"/>
                <a:cs typeface="Tahoma"/>
              </a:rPr>
              <a:t>4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realistic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setting,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µ</a:t>
            </a:r>
            <a:r>
              <a:rPr dirty="0" sz="900" spc="30" i="1">
                <a:latin typeface="Times New Roman"/>
                <a:cs typeface="Times New Roman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not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known.</a:t>
            </a:r>
            <a:r>
              <a:rPr dirty="0" sz="900" spc="6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Here,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complete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dataset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treated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population.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H</a:t>
            </a:r>
            <a:r>
              <a:rPr dirty="0" cap="small"/>
              <a:t>idden</a:t>
            </a:r>
            <a:r>
              <a:rPr dirty="0" spc="254"/>
              <a:t> </a:t>
            </a:r>
            <a:r>
              <a:rPr dirty="0" cap="small" spc="-10"/>
              <a:t>assumptions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990630"/>
            <a:ext cx="5066030" cy="117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480" marR="69850" indent="-16319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AutoNum type="arabicPeriod"/>
              <a:tabLst>
                <a:tab pos="28956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calculate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interval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random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0">
                <a:latin typeface="Tahoma"/>
                <a:cs typeface="Tahoma"/>
              </a:rPr>
              <a:t> taken</a:t>
            </a:r>
            <a:r>
              <a:rPr dirty="0" sz="1000" spc="-20">
                <a:latin typeface="Tahoma"/>
                <a:cs typeface="Tahoma"/>
              </a:rPr>
              <a:t> from 	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target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population.</a:t>
            </a:r>
            <a:endParaRPr sz="1000">
              <a:latin typeface="Tahoma"/>
              <a:cs typeface="Tahoma"/>
            </a:endParaRPr>
          </a:p>
          <a:p>
            <a:pPr marL="282575" marR="5715" indent="-16129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AutoNum type="arabicPeriod"/>
              <a:tabLst>
                <a:tab pos="289560" algn="l"/>
              </a:tabLst>
            </a:pPr>
            <a:r>
              <a:rPr dirty="0" sz="1000" spc="-10">
                <a:latin typeface="Tahoma"/>
                <a:cs typeface="Tahoma"/>
              </a:rPr>
              <a:t>While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from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target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known,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target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population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well-</a:t>
            </a:r>
            <a:r>
              <a:rPr dirty="0" sz="1000" spc="-10">
                <a:latin typeface="Tahoma"/>
                <a:cs typeface="Tahoma"/>
              </a:rPr>
              <a:t>defined.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Both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conditions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classroom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example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from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Century"/>
                <a:cs typeface="Century"/>
              </a:rPr>
              <a:t>yrbss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but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may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difficult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verify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practice.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2184806" y="1078354"/>
            <a:ext cx="139065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Hypothesis</a:t>
            </a:r>
            <a:r>
              <a:rPr dirty="0" sz="1400" spc="13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ntuition</a:t>
            </a:r>
            <a:r>
              <a:rPr dirty="0" spc="275"/>
              <a:t> </a:t>
            </a:r>
            <a:r>
              <a:rPr dirty="0" cap="small"/>
              <a:t>behind</a:t>
            </a:r>
            <a:r>
              <a:rPr dirty="0" spc="280"/>
              <a:t> </a:t>
            </a:r>
            <a:r>
              <a:rPr dirty="0" cap="small"/>
              <a:t>hypothesis</a:t>
            </a:r>
            <a:r>
              <a:rPr dirty="0" spc="280"/>
              <a:t> </a:t>
            </a:r>
            <a:r>
              <a:rPr dirty="0" cap="small" spc="5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5" y="445241"/>
            <a:ext cx="506539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Let’s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first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think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about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simple </a:t>
            </a:r>
            <a:r>
              <a:rPr dirty="0" sz="1000" spc="-20">
                <a:latin typeface="Tahoma"/>
                <a:cs typeface="Tahoma"/>
              </a:rPr>
              <a:t>coin</a:t>
            </a:r>
            <a:r>
              <a:rPr dirty="0" sz="1000" spc="-40">
                <a:latin typeface="Tahoma"/>
                <a:cs typeface="Tahoma"/>
              </a:rPr>
              <a:t> tossing </a:t>
            </a:r>
            <a:r>
              <a:rPr dirty="0" sz="1000" spc="-35">
                <a:latin typeface="Tahoma"/>
                <a:cs typeface="Tahoma"/>
              </a:rPr>
              <a:t>example.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Suppose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friend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gives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you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coin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asks </a:t>
            </a:r>
            <a:r>
              <a:rPr dirty="0" sz="1000" spc="-40">
                <a:latin typeface="Tahoma"/>
                <a:cs typeface="Tahoma"/>
              </a:rPr>
              <a:t>you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investigate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whether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fair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biased.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1857" y="910861"/>
            <a:ext cx="4717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4780" algn="l"/>
              </a:tabLst>
            </a:pPr>
            <a:r>
              <a:rPr dirty="0" sz="1000">
                <a:latin typeface="Tahoma"/>
                <a:cs typeface="Tahoma"/>
              </a:rPr>
              <a:t>First,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make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hypothesis.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Let’s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assume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fair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6457" y="986773"/>
            <a:ext cx="4825365" cy="143002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695"/>
              </a:spcBef>
            </a:pPr>
            <a:r>
              <a:rPr dirty="0" sz="1000" spc="-50">
                <a:latin typeface="Tahoma"/>
                <a:cs typeface="Tahoma"/>
              </a:rPr>
              <a:t>seeing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heads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equal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0.50.</a:t>
            </a:r>
            <a:r>
              <a:rPr dirty="0" baseline="27777" sz="1050" spc="-15">
                <a:latin typeface="Tahoma"/>
                <a:cs typeface="Tahoma"/>
              </a:rPr>
              <a:t>5</a:t>
            </a:r>
            <a:endParaRPr baseline="27777" sz="1050">
              <a:latin typeface="Tahoma"/>
              <a:cs typeface="Tahoma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170180" algn="l"/>
              </a:tabLst>
            </a:pPr>
            <a:r>
              <a:rPr dirty="0" sz="1000" spc="-40">
                <a:latin typeface="Tahoma"/>
                <a:cs typeface="Tahoma"/>
              </a:rPr>
              <a:t>Suppose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you </a:t>
            </a:r>
            <a:r>
              <a:rPr dirty="0" sz="1000" spc="-20">
                <a:latin typeface="Tahoma"/>
                <a:cs typeface="Tahoma"/>
              </a:rPr>
              <a:t>plan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flip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20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times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 </a:t>
            </a:r>
            <a:r>
              <a:rPr dirty="0" sz="1000" spc="-35">
                <a:latin typeface="Tahoma"/>
                <a:cs typeface="Tahoma"/>
              </a:rPr>
              <a:t>record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outcomes.</a:t>
            </a:r>
            <a:endParaRPr sz="1000">
              <a:latin typeface="Tahoma"/>
              <a:cs typeface="Tahoma"/>
            </a:endParaRPr>
          </a:p>
          <a:p>
            <a:pPr lvl="1" marL="445770" marR="3048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767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actually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fair,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what</a:t>
            </a:r>
            <a:r>
              <a:rPr dirty="0" sz="1000" spc="-30">
                <a:latin typeface="Tahoma"/>
                <a:cs typeface="Tahoma"/>
              </a:rPr>
              <a:t> should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sampling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number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55">
                <a:latin typeface="Tahoma"/>
                <a:cs typeface="Tahoma"/>
              </a:rPr>
              <a:t>heads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(out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20</a:t>
            </a:r>
            <a:r>
              <a:rPr dirty="0" sz="1000" spc="-40">
                <a:latin typeface="Tahoma"/>
                <a:cs typeface="Tahoma"/>
              </a:rPr>
              <a:t> tosses)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look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like?</a:t>
            </a:r>
            <a:endParaRPr sz="1000">
              <a:latin typeface="Tahoma"/>
              <a:cs typeface="Tahoma"/>
            </a:endParaRPr>
          </a:p>
          <a:p>
            <a:pPr marL="165735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165735" algn="l"/>
              </a:tabLst>
            </a:pPr>
            <a:r>
              <a:rPr dirty="0" sz="1000">
                <a:latin typeface="Tahoma"/>
                <a:cs typeface="Tahoma"/>
              </a:rPr>
              <a:t>You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carry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out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20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tosses.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lvl="1" marL="44577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5770" algn="l"/>
              </a:tabLst>
            </a:pPr>
            <a:r>
              <a:rPr dirty="0" sz="1000" spc="-40">
                <a:latin typeface="Tahoma"/>
                <a:cs typeface="Tahoma"/>
              </a:rPr>
              <a:t>Suppose you </a:t>
            </a:r>
            <a:r>
              <a:rPr dirty="0" sz="1000" spc="-80">
                <a:latin typeface="Tahoma"/>
                <a:cs typeface="Tahoma"/>
              </a:rPr>
              <a:t>see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12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heads.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you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think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biased?</a:t>
            </a:r>
            <a:endParaRPr sz="1000">
              <a:latin typeface="Tahoma"/>
              <a:cs typeface="Tahoma"/>
            </a:endParaRPr>
          </a:p>
          <a:p>
            <a:pPr lvl="1" marL="44577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5770" algn="l"/>
              </a:tabLst>
            </a:pPr>
            <a:r>
              <a:rPr dirty="0" sz="1000" spc="-40">
                <a:latin typeface="Tahoma"/>
                <a:cs typeface="Tahoma"/>
              </a:rPr>
              <a:t>Suppose you </a:t>
            </a:r>
            <a:r>
              <a:rPr dirty="0" sz="1000" spc="-80">
                <a:latin typeface="Tahoma"/>
                <a:cs typeface="Tahoma"/>
              </a:rPr>
              <a:t>see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19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heads.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you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think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biased?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59995" y="265090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21895" y="2657952"/>
            <a:ext cx="5116830" cy="4406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38100" marR="30480" indent="163830">
              <a:lnSpc>
                <a:spcPct val="101499"/>
              </a:lnSpc>
              <a:spcBef>
                <a:spcPts val="80"/>
              </a:spcBef>
            </a:pPr>
            <a:r>
              <a:rPr dirty="0" baseline="37037" sz="900">
                <a:latin typeface="Tahoma"/>
                <a:cs typeface="Tahoma"/>
              </a:rPr>
              <a:t>5</a:t>
            </a:r>
            <a:r>
              <a:rPr dirty="0" sz="900">
                <a:latin typeface="Tahoma"/>
                <a:cs typeface="Tahoma"/>
              </a:rPr>
              <a:t>This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an</a:t>
            </a:r>
            <a:r>
              <a:rPr dirty="0" sz="900" spc="-25">
                <a:latin typeface="Tahoma"/>
                <a:cs typeface="Tahoma"/>
              </a:rPr>
              <a:t> example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hypothesis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test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20">
                <a:latin typeface="Tahoma"/>
                <a:cs typeface="Tahoma"/>
              </a:rPr>
              <a:t> single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10" i="1">
                <a:latin typeface="Arial"/>
                <a:cs typeface="Arial"/>
              </a:rPr>
              <a:t>proportion</a:t>
            </a:r>
            <a:r>
              <a:rPr dirty="0" sz="900" spc="-10">
                <a:latin typeface="Tahoma"/>
                <a:cs typeface="Tahoma"/>
              </a:rPr>
              <a:t>,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rather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than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10" i="1">
                <a:latin typeface="Arial"/>
                <a:cs typeface="Arial"/>
              </a:rPr>
              <a:t>mean</a:t>
            </a:r>
            <a:r>
              <a:rPr dirty="0" sz="900" spc="-10">
                <a:latin typeface="Tahoma"/>
                <a:cs typeface="Tahoma"/>
              </a:rPr>
              <a:t>.</a:t>
            </a:r>
            <a:r>
              <a:rPr dirty="0" sz="900" spc="6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We’ll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return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to </a:t>
            </a:r>
            <a:r>
              <a:rPr dirty="0" sz="900">
                <a:latin typeface="Tahoma"/>
                <a:cs typeface="Tahoma"/>
              </a:rPr>
              <a:t>this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Unit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9,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but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logic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hypothesis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testing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same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regardless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0">
                <a:latin typeface="Tahoma"/>
                <a:cs typeface="Tahoma"/>
              </a:rPr>
              <a:t> population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parameter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of </a:t>
            </a:r>
            <a:r>
              <a:rPr dirty="0" sz="900" spc="-10">
                <a:latin typeface="Tahoma"/>
                <a:cs typeface="Tahoma"/>
              </a:rPr>
              <a:t>interest.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Ex</a:t>
            </a:r>
            <a:r>
              <a:rPr dirty="0" cap="small" spc="60"/>
              <a:t>ample</a:t>
            </a:r>
            <a:r>
              <a:rPr dirty="0" spc="60"/>
              <a:t>:</a:t>
            </a:r>
            <a:r>
              <a:rPr dirty="0" spc="360"/>
              <a:t> </a:t>
            </a:r>
            <a:r>
              <a:rPr dirty="0"/>
              <a:t>C</a:t>
            </a:r>
            <a:r>
              <a:rPr dirty="0" cap="small"/>
              <a:t>herry</a:t>
            </a:r>
            <a:r>
              <a:rPr dirty="0" spc="165"/>
              <a:t> </a:t>
            </a:r>
            <a:r>
              <a:rPr dirty="0"/>
              <a:t>B</a:t>
            </a:r>
            <a:r>
              <a:rPr dirty="0" cap="small"/>
              <a:t>lossom</a:t>
            </a:r>
            <a:r>
              <a:rPr dirty="0" spc="170"/>
              <a:t> </a:t>
            </a:r>
            <a:r>
              <a:rPr dirty="0" spc="105"/>
              <a:t>T</a:t>
            </a:r>
            <a:r>
              <a:rPr dirty="0" cap="small" spc="105"/>
              <a:t>en</a:t>
            </a:r>
            <a:r>
              <a:rPr dirty="0" spc="165"/>
              <a:t> </a:t>
            </a:r>
            <a:r>
              <a:rPr dirty="0" spc="60"/>
              <a:t>M</a:t>
            </a:r>
            <a:r>
              <a:rPr dirty="0" cap="small" spc="60"/>
              <a:t>ile</a:t>
            </a:r>
            <a:r>
              <a:rPr dirty="0" spc="165"/>
              <a:t> </a:t>
            </a:r>
            <a:r>
              <a:rPr dirty="0" spc="-30"/>
              <a:t>R</a:t>
            </a:r>
            <a:r>
              <a:rPr dirty="0" cap="small" spc="-30"/>
              <a:t>un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4990" rIns="0" bIns="0" rtlCol="0" vert="horz">
            <a:spAutoFit/>
          </a:bodyPr>
          <a:lstStyle/>
          <a:p>
            <a:pPr marL="92710" marR="5080" indent="-444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 spc="-25"/>
              <a:t>Cherry </a:t>
            </a:r>
            <a:r>
              <a:rPr dirty="0" spc="-20"/>
              <a:t>Blossom Ten </a:t>
            </a:r>
            <a:r>
              <a:rPr dirty="0"/>
              <a:t>Mile</a:t>
            </a:r>
            <a:r>
              <a:rPr dirty="0" spc="-25"/>
              <a:t> </a:t>
            </a:r>
            <a:r>
              <a:rPr dirty="0" spc="-20"/>
              <a:t>Run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 spc="-10"/>
              <a:t>an</a:t>
            </a:r>
            <a:r>
              <a:rPr dirty="0" spc="-25"/>
              <a:t> </a:t>
            </a:r>
            <a:r>
              <a:rPr dirty="0" spc="-35"/>
              <a:t>annual</a:t>
            </a:r>
            <a:r>
              <a:rPr dirty="0" spc="-25"/>
              <a:t> road </a:t>
            </a:r>
            <a:r>
              <a:rPr dirty="0" spc="-30"/>
              <a:t>race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35"/>
              <a:t>Washington,</a:t>
            </a:r>
            <a:r>
              <a:rPr dirty="0" spc="-25"/>
              <a:t> </a:t>
            </a:r>
            <a:r>
              <a:rPr dirty="0"/>
              <a:t>D.C.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30"/>
              <a:t>race</a:t>
            </a:r>
            <a:r>
              <a:rPr dirty="0" spc="-25"/>
              <a:t> </a:t>
            </a:r>
            <a:r>
              <a:rPr dirty="0" spc="-10"/>
              <a:t>takes </a:t>
            </a:r>
            <a:r>
              <a:rPr dirty="0" spc="-25"/>
              <a:t>place</a:t>
            </a:r>
            <a:r>
              <a:rPr dirty="0" spc="-50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 spc="-10"/>
              <a:t>the</a:t>
            </a:r>
            <a:r>
              <a:rPr dirty="0" spc="-40"/>
              <a:t> </a:t>
            </a:r>
            <a:r>
              <a:rPr dirty="0"/>
              <a:t>first</a:t>
            </a:r>
            <a:r>
              <a:rPr dirty="0" spc="-40"/>
              <a:t> </a:t>
            </a:r>
            <a:r>
              <a:rPr dirty="0" spc="-35"/>
              <a:t>Sunday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April</a:t>
            </a:r>
            <a:r>
              <a:rPr dirty="0" spc="-40"/>
              <a:t> </a:t>
            </a:r>
            <a:r>
              <a:rPr dirty="0" spc="-20"/>
              <a:t>so</a:t>
            </a:r>
            <a:r>
              <a:rPr dirty="0" spc="-40"/>
              <a:t> </a:t>
            </a:r>
            <a:r>
              <a:rPr dirty="0" spc="-35"/>
              <a:t>as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25"/>
              <a:t>coincide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20"/>
              <a:t>the</a:t>
            </a:r>
            <a:r>
              <a:rPr dirty="0" spc="-40"/>
              <a:t> </a:t>
            </a:r>
            <a:r>
              <a:rPr dirty="0" spc="-20"/>
              <a:t>bloom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 spc="-10"/>
              <a:t>the</a:t>
            </a:r>
            <a:r>
              <a:rPr dirty="0" spc="-35"/>
              <a:t> </a:t>
            </a:r>
            <a:r>
              <a:rPr dirty="0" spc="-40"/>
              <a:t>3,000 </a:t>
            </a:r>
            <a:r>
              <a:rPr dirty="0" spc="-30"/>
              <a:t>cherry</a:t>
            </a:r>
            <a:r>
              <a:rPr dirty="0" spc="-40"/>
              <a:t> </a:t>
            </a:r>
            <a:r>
              <a:rPr dirty="0" spc="-10"/>
              <a:t>trees </a:t>
            </a:r>
            <a:r>
              <a:rPr dirty="0" spc="-30"/>
              <a:t>planted</a:t>
            </a:r>
            <a:r>
              <a:rPr dirty="0" spc="-50"/>
              <a:t> </a:t>
            </a:r>
            <a:r>
              <a:rPr dirty="0" spc="-35"/>
              <a:t>as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gift</a:t>
            </a:r>
            <a:r>
              <a:rPr dirty="0" spc="-25"/>
              <a:t> </a:t>
            </a:r>
            <a:r>
              <a:rPr dirty="0" spc="-20"/>
              <a:t>from</a:t>
            </a:r>
            <a:r>
              <a:rPr dirty="0" spc="-30"/>
              <a:t> </a:t>
            </a:r>
            <a:r>
              <a:rPr dirty="0" spc="-20"/>
              <a:t>the</a:t>
            </a:r>
            <a:r>
              <a:rPr dirty="0" spc="-25"/>
              <a:t> </a:t>
            </a:r>
            <a:r>
              <a:rPr dirty="0" spc="-45"/>
              <a:t>Japanese</a:t>
            </a:r>
            <a:r>
              <a:rPr dirty="0" spc="-25"/>
              <a:t> </a:t>
            </a:r>
            <a:r>
              <a:rPr dirty="0" spc="-45"/>
              <a:t>government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25"/>
              <a:t> 1912.</a:t>
            </a:r>
            <a:r>
              <a:rPr dirty="0" spc="70"/>
              <a:t> </a:t>
            </a:r>
            <a:r>
              <a:rPr dirty="0" spc="-60"/>
              <a:t>In</a:t>
            </a:r>
            <a:r>
              <a:rPr dirty="0" spc="-20"/>
              <a:t> </a:t>
            </a:r>
            <a:r>
              <a:rPr dirty="0" spc="-30"/>
              <a:t>recent</a:t>
            </a:r>
            <a:r>
              <a:rPr dirty="0" spc="-25"/>
              <a:t> </a:t>
            </a:r>
            <a:r>
              <a:rPr dirty="0" spc="-65"/>
              <a:t>years</a:t>
            </a:r>
            <a:r>
              <a:rPr dirty="0" spc="-15"/>
              <a:t> </a:t>
            </a:r>
            <a:r>
              <a:rPr dirty="0" spc="-20"/>
              <a:t>about</a:t>
            </a:r>
            <a:r>
              <a:rPr dirty="0" spc="-25"/>
              <a:t> </a:t>
            </a:r>
            <a:r>
              <a:rPr dirty="0" spc="-45"/>
              <a:t>15,000</a:t>
            </a:r>
            <a:r>
              <a:rPr dirty="0" spc="-30"/>
              <a:t> </a:t>
            </a:r>
            <a:r>
              <a:rPr dirty="0" spc="-10"/>
              <a:t>amateur </a:t>
            </a:r>
            <a:r>
              <a:rPr dirty="0" spc="-45"/>
              <a:t>runners</a:t>
            </a:r>
            <a:r>
              <a:rPr dirty="0" spc="-25"/>
              <a:t> </a:t>
            </a:r>
            <a:r>
              <a:rPr dirty="0" spc="-10"/>
              <a:t>participated.</a:t>
            </a:r>
          </a:p>
          <a:p>
            <a:pPr marL="92710" marR="873125">
              <a:lnSpc>
                <a:spcPts val="1870"/>
              </a:lnSpc>
              <a:spcBef>
                <a:spcPts val="165"/>
              </a:spcBef>
            </a:pPr>
            <a:r>
              <a:rPr dirty="0" spc="-60"/>
              <a:t>In</a:t>
            </a:r>
            <a:r>
              <a:rPr dirty="0" spc="-20"/>
              <a:t> </a:t>
            </a:r>
            <a:r>
              <a:rPr dirty="0" spc="-40"/>
              <a:t>2006, </a:t>
            </a:r>
            <a:r>
              <a:rPr dirty="0" spc="-20"/>
              <a:t>the</a:t>
            </a:r>
            <a:r>
              <a:rPr dirty="0" spc="-50"/>
              <a:t> </a:t>
            </a:r>
            <a:r>
              <a:rPr dirty="0" spc="-55"/>
              <a:t>mean</a:t>
            </a:r>
            <a:r>
              <a:rPr dirty="0" spc="-25"/>
              <a:t> </a:t>
            </a:r>
            <a:r>
              <a:rPr dirty="0" spc="-10"/>
              <a:t>time</a:t>
            </a:r>
            <a:r>
              <a:rPr dirty="0" spc="-30"/>
              <a:t> </a:t>
            </a:r>
            <a:r>
              <a:rPr dirty="0" spc="-10"/>
              <a:t>for</a:t>
            </a:r>
            <a:r>
              <a:rPr dirty="0" spc="-30"/>
              <a:t> </a:t>
            </a:r>
            <a:r>
              <a:rPr dirty="0"/>
              <a:t>all</a:t>
            </a:r>
            <a:r>
              <a:rPr dirty="0" spc="-30"/>
              <a:t> </a:t>
            </a:r>
            <a:r>
              <a:rPr dirty="0" spc="-45"/>
              <a:t>runners</a:t>
            </a:r>
            <a:r>
              <a:rPr dirty="0" spc="-35"/>
              <a:t> </a:t>
            </a:r>
            <a:r>
              <a:rPr dirty="0" spc="-25"/>
              <a:t>who </a:t>
            </a:r>
            <a:r>
              <a:rPr dirty="0" spc="-35"/>
              <a:t>finished</a:t>
            </a:r>
            <a:r>
              <a:rPr dirty="0" spc="-30"/>
              <a:t> </a:t>
            </a:r>
            <a:r>
              <a:rPr dirty="0" spc="-20"/>
              <a:t>the</a:t>
            </a:r>
            <a:r>
              <a:rPr dirty="0" spc="-30"/>
              <a:t> race</a:t>
            </a:r>
            <a:r>
              <a:rPr dirty="0" spc="-35"/>
              <a:t> </a:t>
            </a:r>
            <a:r>
              <a:rPr dirty="0" spc="-60"/>
              <a:t>was</a:t>
            </a:r>
            <a:r>
              <a:rPr dirty="0" spc="-15"/>
              <a:t> </a:t>
            </a:r>
            <a:r>
              <a:rPr dirty="0" spc="-35"/>
              <a:t>93.3 </a:t>
            </a:r>
            <a:r>
              <a:rPr dirty="0" spc="-20"/>
              <a:t>minutes. </a:t>
            </a:r>
            <a:r>
              <a:rPr dirty="0" spc="-90"/>
              <a:t>Is</a:t>
            </a:r>
            <a:r>
              <a:rPr dirty="0" spc="10"/>
              <a:t> </a:t>
            </a:r>
            <a:r>
              <a:rPr dirty="0" spc="-10"/>
              <a:t>the</a:t>
            </a:r>
            <a:r>
              <a:rPr dirty="0" spc="-60"/>
              <a:t> </a:t>
            </a:r>
            <a:r>
              <a:rPr dirty="0" spc="-10"/>
              <a:t>typical</a:t>
            </a:r>
            <a:r>
              <a:rPr dirty="0" spc="-25"/>
              <a:t> </a:t>
            </a:r>
            <a:r>
              <a:rPr dirty="0"/>
              <a:t>US</a:t>
            </a:r>
            <a:r>
              <a:rPr dirty="0" spc="-25"/>
              <a:t> </a:t>
            </a:r>
            <a:r>
              <a:rPr dirty="0" spc="-40"/>
              <a:t>runner</a:t>
            </a:r>
            <a:r>
              <a:rPr dirty="0" spc="-25"/>
              <a:t> </a:t>
            </a:r>
            <a:r>
              <a:rPr dirty="0" spc="-20"/>
              <a:t>getting </a:t>
            </a:r>
            <a:r>
              <a:rPr dirty="0" spc="-30"/>
              <a:t>faster</a:t>
            </a:r>
            <a:r>
              <a:rPr dirty="0" spc="-25"/>
              <a:t> </a:t>
            </a:r>
            <a:r>
              <a:rPr dirty="0" spc="-10"/>
              <a:t>or</a:t>
            </a:r>
            <a:r>
              <a:rPr dirty="0" spc="-25"/>
              <a:t> </a:t>
            </a:r>
            <a:r>
              <a:rPr dirty="0" spc="-55"/>
              <a:t>slower</a:t>
            </a:r>
            <a:r>
              <a:rPr dirty="0" spc="-25"/>
              <a:t> </a:t>
            </a:r>
            <a:r>
              <a:rPr dirty="0" spc="-35"/>
              <a:t>over</a:t>
            </a:r>
            <a:r>
              <a:rPr dirty="0" spc="-25"/>
              <a:t> </a:t>
            </a:r>
            <a:r>
              <a:rPr dirty="0" spc="-10"/>
              <a:t>time?</a:t>
            </a:r>
          </a:p>
          <a:p>
            <a:pPr marL="92710" marR="245745" indent="-6350">
              <a:lnSpc>
                <a:spcPct val="100000"/>
              </a:lnSpc>
              <a:spcBef>
                <a:spcPts val="500"/>
              </a:spcBef>
            </a:pPr>
            <a:r>
              <a:rPr dirty="0"/>
              <a:t>We</a:t>
            </a:r>
            <a:r>
              <a:rPr dirty="0" spc="-30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 spc="-50"/>
              <a:t>address</a:t>
            </a:r>
            <a:r>
              <a:rPr dirty="0" spc="-25"/>
              <a:t> </a:t>
            </a:r>
            <a:r>
              <a:rPr dirty="0" spc="-10"/>
              <a:t>this</a:t>
            </a:r>
            <a:r>
              <a:rPr dirty="0" spc="-30"/>
              <a:t> </a:t>
            </a:r>
            <a:r>
              <a:rPr dirty="0" spc="-35"/>
              <a:t>question</a:t>
            </a:r>
            <a:r>
              <a:rPr dirty="0" spc="-30"/>
              <a:t> using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35"/>
              <a:t>random</a:t>
            </a:r>
            <a:r>
              <a:rPr dirty="0" spc="-30"/>
              <a:t> </a:t>
            </a:r>
            <a:r>
              <a:rPr dirty="0" spc="-40"/>
              <a:t>sample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40"/>
              <a:t>100</a:t>
            </a:r>
            <a:r>
              <a:rPr dirty="0" spc="-30"/>
              <a:t> </a:t>
            </a:r>
            <a:r>
              <a:rPr dirty="0" spc="-45"/>
              <a:t>runners</a:t>
            </a:r>
            <a:r>
              <a:rPr dirty="0" spc="-30"/>
              <a:t> </a:t>
            </a:r>
            <a:r>
              <a:rPr dirty="0" spc="-25"/>
              <a:t>who</a:t>
            </a:r>
            <a:r>
              <a:rPr dirty="0" spc="-30"/>
              <a:t> </a:t>
            </a:r>
            <a:r>
              <a:rPr dirty="0" spc="-35"/>
              <a:t>finished</a:t>
            </a:r>
            <a:r>
              <a:rPr dirty="0" spc="-30"/>
              <a:t> </a:t>
            </a:r>
            <a:r>
              <a:rPr dirty="0" spc="-20"/>
              <a:t>the</a:t>
            </a:r>
            <a:r>
              <a:rPr dirty="0" spc="-30"/>
              <a:t> </a:t>
            </a:r>
            <a:r>
              <a:rPr dirty="0" spc="-20"/>
              <a:t>2017 </a:t>
            </a:r>
            <a:r>
              <a:rPr dirty="0" spc="-25"/>
              <a:t>Cherry</a:t>
            </a:r>
            <a:r>
              <a:rPr dirty="0" spc="-15"/>
              <a:t> </a:t>
            </a:r>
            <a:r>
              <a:rPr dirty="0" spc="-20"/>
              <a:t>Blossom</a:t>
            </a:r>
            <a:r>
              <a:rPr dirty="0" spc="-10"/>
              <a:t> </a:t>
            </a:r>
            <a:r>
              <a:rPr dirty="0" spc="-20"/>
              <a:t>Ten</a:t>
            </a:r>
            <a:r>
              <a:rPr dirty="0" spc="-15"/>
              <a:t> </a:t>
            </a:r>
            <a:r>
              <a:rPr dirty="0"/>
              <a:t>Mile</a:t>
            </a:r>
            <a:r>
              <a:rPr dirty="0" spc="-5"/>
              <a:t> </a:t>
            </a:r>
            <a:r>
              <a:rPr dirty="0" spc="-20"/>
              <a:t>Run.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0"/>
              <a:t>Ex</a:t>
            </a:r>
            <a:r>
              <a:rPr dirty="0" cap="small" spc="60"/>
              <a:t>ample</a:t>
            </a:r>
            <a:r>
              <a:rPr dirty="0" spc="60"/>
              <a:t>:</a:t>
            </a:r>
            <a:r>
              <a:rPr dirty="0" spc="380"/>
              <a:t> </a:t>
            </a:r>
            <a:r>
              <a:rPr dirty="0"/>
              <a:t>C</a:t>
            </a:r>
            <a:r>
              <a:rPr dirty="0" cap="small"/>
              <a:t>herry</a:t>
            </a:r>
            <a:r>
              <a:rPr dirty="0" spc="185"/>
              <a:t> </a:t>
            </a:r>
            <a:r>
              <a:rPr dirty="0"/>
              <a:t>B</a:t>
            </a:r>
            <a:r>
              <a:rPr dirty="0" cap="small"/>
              <a:t>lossom</a:t>
            </a:r>
            <a:r>
              <a:rPr dirty="0" spc="185"/>
              <a:t> </a:t>
            </a:r>
            <a:r>
              <a:rPr dirty="0" spc="105"/>
              <a:t>T</a:t>
            </a:r>
            <a:r>
              <a:rPr dirty="0" cap="small" spc="105"/>
              <a:t>en</a:t>
            </a:r>
            <a:r>
              <a:rPr dirty="0" spc="185"/>
              <a:t> </a:t>
            </a:r>
            <a:r>
              <a:rPr dirty="0" spc="60"/>
              <a:t>M</a:t>
            </a:r>
            <a:r>
              <a:rPr dirty="0" cap="small" spc="60"/>
              <a:t>ile</a:t>
            </a:r>
            <a:r>
              <a:rPr dirty="0" spc="185"/>
              <a:t> </a:t>
            </a:r>
            <a:r>
              <a:rPr dirty="0"/>
              <a:t>R</a:t>
            </a:r>
            <a:r>
              <a:rPr dirty="0" cap="small"/>
              <a:t>un</a:t>
            </a:r>
            <a:r>
              <a:rPr dirty="0"/>
              <a:t>.</a:t>
            </a:r>
            <a:r>
              <a:rPr dirty="0" spc="-160"/>
              <a:t> </a:t>
            </a:r>
            <a:r>
              <a:rPr dirty="0"/>
              <a:t>.</a:t>
            </a:r>
            <a:r>
              <a:rPr dirty="0" spc="-155"/>
              <a:t> </a:t>
            </a:r>
            <a:r>
              <a:rPr dirty="0" spc="-225"/>
              <a:t>.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362170" y="1430083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96495" y="475327"/>
            <a:ext cx="5168265" cy="2623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Let’s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apply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logic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testing: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39725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>
                <a:latin typeface="Tahoma"/>
                <a:cs typeface="Tahoma"/>
              </a:rPr>
              <a:t>First,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make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about 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interest.</a:t>
            </a:r>
            <a:endParaRPr sz="1000">
              <a:latin typeface="Tahoma"/>
              <a:cs typeface="Tahoma"/>
            </a:endParaRPr>
          </a:p>
          <a:p>
            <a:pPr lvl="1" marL="615315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15315" algn="l"/>
              </a:tabLst>
            </a:pPr>
            <a:r>
              <a:rPr dirty="0" sz="1000" spc="-30">
                <a:latin typeface="Tahoma"/>
                <a:cs typeface="Tahoma"/>
              </a:rPr>
              <a:t>Hypothesize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population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run </a:t>
            </a:r>
            <a:r>
              <a:rPr dirty="0" sz="1000" spc="-10">
                <a:latin typeface="Tahoma"/>
                <a:cs typeface="Tahoma"/>
              </a:rPr>
              <a:t>time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2017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equal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50">
                <a:latin typeface="Tahoma"/>
                <a:cs typeface="Tahoma"/>
              </a:rPr>
              <a:t>2006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time.</a:t>
            </a:r>
            <a:endParaRPr sz="1000">
              <a:latin typeface="Tahoma"/>
              <a:cs typeface="Tahoma"/>
            </a:endParaRPr>
          </a:p>
          <a:p>
            <a:pPr lvl="1" marL="615315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15315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sz="1000">
                <a:latin typeface="Tahoma"/>
                <a:cs typeface="Tahoma"/>
              </a:rPr>
              <a:t>:</a:t>
            </a:r>
            <a:r>
              <a:rPr dirty="0" sz="1000" spc="10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93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3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minutes</a:t>
            </a:r>
            <a:endParaRPr sz="1000">
              <a:latin typeface="Tahoma"/>
              <a:cs typeface="Tahoma"/>
            </a:endParaRPr>
          </a:p>
          <a:p>
            <a:pPr marL="339725" indent="-132080">
              <a:lnSpc>
                <a:spcPts val="12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were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7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93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3,</a:t>
            </a:r>
            <a:r>
              <a:rPr dirty="0" sz="1000" spc="-20">
                <a:latin typeface="Tahoma"/>
                <a:cs typeface="Tahoma"/>
              </a:rPr>
              <a:t> what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would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2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look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like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when</a:t>
            </a:r>
            <a:endParaRPr sz="1000">
              <a:latin typeface="Tahoma"/>
              <a:cs typeface="Tahoma"/>
            </a:endParaRPr>
          </a:p>
          <a:p>
            <a:pPr marL="340360">
              <a:lnSpc>
                <a:spcPts val="1200"/>
              </a:lnSpc>
            </a:pP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1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100?</a:t>
            </a:r>
            <a:endParaRPr sz="1000">
              <a:latin typeface="Tahoma"/>
              <a:cs typeface="Tahoma"/>
            </a:endParaRPr>
          </a:p>
          <a:p>
            <a:pPr lvl="1" marL="609600" indent="-115570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09600" algn="l"/>
              </a:tabLst>
            </a:pP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</a:t>
            </a:r>
            <a:r>
              <a:rPr dirty="0" sz="1000" spc="-25">
                <a:latin typeface="Tahoma"/>
                <a:cs typeface="Tahoma"/>
              </a:rPr>
              <a:t> simulation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help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us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visualize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distribution.</a:t>
            </a:r>
            <a:r>
              <a:rPr dirty="0" baseline="27777" sz="1050" spc="-15">
                <a:latin typeface="Tahoma"/>
                <a:cs typeface="Tahoma"/>
              </a:rPr>
              <a:t>6</a:t>
            </a:r>
            <a:endParaRPr baseline="27777" sz="1050">
              <a:latin typeface="Tahoma"/>
              <a:cs typeface="Tahoma"/>
            </a:endParaRPr>
          </a:p>
          <a:p>
            <a:pPr marL="333375" indent="-12573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33375" algn="l"/>
              </a:tabLst>
            </a:pPr>
            <a:r>
              <a:rPr dirty="0" sz="1000" spc="-30">
                <a:latin typeface="Tahoma"/>
                <a:cs typeface="Tahoma"/>
              </a:rPr>
              <a:t>Where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run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time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2017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fall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sampling </a:t>
            </a:r>
            <a:r>
              <a:rPr dirty="0" sz="1000" spc="-10">
                <a:latin typeface="Tahoma"/>
                <a:cs typeface="Tahoma"/>
              </a:rPr>
              <a:t>distribution?</a:t>
            </a:r>
            <a:endParaRPr sz="1000">
              <a:latin typeface="Tahoma"/>
              <a:cs typeface="Tahoma"/>
            </a:endParaRPr>
          </a:p>
          <a:p>
            <a:pPr lvl="1" marL="615315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15315" algn="l"/>
              </a:tabLst>
            </a:pPr>
            <a:r>
              <a:rPr dirty="0" sz="1000" spc="-20">
                <a:latin typeface="Tahoma"/>
                <a:cs typeface="Tahoma"/>
              </a:rPr>
              <a:t>Does 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support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initial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7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93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3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minutes?</a:t>
            </a:r>
            <a:endParaRPr sz="1000">
              <a:latin typeface="Tahoma"/>
              <a:cs typeface="Tahoma"/>
            </a:endParaRPr>
          </a:p>
          <a:p>
            <a:pPr lvl="1" marL="615315" marR="409575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17220" algn="l"/>
              </a:tabLst>
            </a:pPr>
            <a:r>
              <a:rPr dirty="0" sz="1000">
                <a:latin typeface="Tahoma"/>
                <a:cs typeface="Tahoma"/>
              </a:rPr>
              <a:t>Or,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suggest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run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time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2017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was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30">
                <a:latin typeface="Tahoma"/>
                <a:cs typeface="Tahoma"/>
              </a:rPr>
              <a:t>different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 </a:t>
            </a:r>
            <a:r>
              <a:rPr dirty="0" sz="1000" spc="-40">
                <a:latin typeface="Tahoma"/>
                <a:cs typeface="Tahoma"/>
              </a:rPr>
              <a:t>93.3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minutes?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0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5"/>
              </a:spcBef>
            </a:pPr>
            <a:r>
              <a:rPr dirty="0" baseline="37037" sz="900">
                <a:latin typeface="Tahoma"/>
                <a:cs typeface="Tahoma"/>
              </a:rPr>
              <a:t>6</a:t>
            </a:r>
            <a:r>
              <a:rPr dirty="0" sz="900">
                <a:latin typeface="Tahoma"/>
                <a:cs typeface="Tahoma"/>
              </a:rPr>
              <a:t>We’ll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have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to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make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some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assumptions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to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visualize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null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distribution.</a:t>
            </a:r>
            <a:r>
              <a:rPr dirty="0" sz="900" spc="7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More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this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lab...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23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29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26333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L</a:t>
            </a:r>
            <a:r>
              <a:rPr dirty="0" cap="small" spc="55"/>
              <a:t>ogic</a:t>
            </a:r>
            <a:r>
              <a:rPr dirty="0" spc="220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225"/>
              <a:t> </a:t>
            </a:r>
            <a:r>
              <a:rPr dirty="0" cap="small"/>
              <a:t>hypothesis</a:t>
            </a:r>
            <a:r>
              <a:rPr dirty="0" spc="225"/>
              <a:t> </a:t>
            </a:r>
            <a:r>
              <a:rPr dirty="0" cap="small" spc="5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7595" y="307103"/>
            <a:ext cx="5290185" cy="2783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dirty="0" sz="1000" spc="-35">
                <a:latin typeface="Tahoma"/>
                <a:cs typeface="Tahoma"/>
              </a:rPr>
              <a:t>Observations come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25">
                <a:latin typeface="Tahoma"/>
                <a:cs typeface="Tahoma"/>
              </a:rPr>
              <a:t> either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two</a:t>
            </a:r>
            <a:r>
              <a:rPr dirty="0" sz="1000" spc="-30">
                <a:latin typeface="Tahoma"/>
                <a:cs typeface="Tahoma"/>
              </a:rPr>
              <a:t> competing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distributions:</a:t>
            </a:r>
            <a:endParaRPr sz="1000">
              <a:latin typeface="Tahoma"/>
              <a:cs typeface="Tahoma"/>
            </a:endParaRPr>
          </a:p>
          <a:p>
            <a:pPr marL="424180" indent="-127635">
              <a:lnSpc>
                <a:spcPct val="100000"/>
              </a:lnSpc>
              <a:spcBef>
                <a:spcPts val="1070"/>
              </a:spcBef>
              <a:buClr>
                <a:srgbClr val="3232B2"/>
              </a:buClr>
              <a:buFont typeface="Garamond"/>
              <a:buChar char="•"/>
              <a:tabLst>
                <a:tab pos="42418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null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usual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has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past</a:t>
            </a:r>
            <a:endParaRPr sz="1000">
              <a:latin typeface="Tahoma"/>
              <a:cs typeface="Tahoma"/>
            </a:endParaRPr>
          </a:p>
          <a:p>
            <a:pPr marL="424180" marR="267335" indent="-127635">
              <a:lnSpc>
                <a:spcPct val="100000"/>
              </a:lnSpc>
              <a:spcBef>
                <a:spcPts val="395"/>
              </a:spcBef>
              <a:buClr>
                <a:srgbClr val="3232B2"/>
              </a:buClr>
              <a:buFont typeface="Garamond"/>
              <a:buChar char="•"/>
              <a:tabLst>
                <a:tab pos="429259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 i="1">
                <a:latin typeface="Arial"/>
                <a:cs typeface="Arial"/>
              </a:rPr>
              <a:t>alternative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distribution: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new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induced by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intervention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changing </a:t>
            </a:r>
            <a:r>
              <a:rPr dirty="0" sz="1000" spc="-20">
                <a:latin typeface="Tahoma"/>
                <a:cs typeface="Tahoma"/>
              </a:rPr>
              <a:t>	</a:t>
            </a:r>
            <a:r>
              <a:rPr dirty="0" sz="1000" spc="-10">
                <a:latin typeface="Tahoma"/>
                <a:cs typeface="Tahoma"/>
              </a:rPr>
              <a:t>condition</a:t>
            </a:r>
            <a:endParaRPr sz="100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1065"/>
              </a:spcBef>
            </a:pP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conclude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observations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come</a:t>
            </a:r>
            <a:r>
              <a:rPr dirty="0" sz="1000" spc="-20">
                <a:latin typeface="Tahoma"/>
                <a:cs typeface="Tahoma"/>
              </a:rPr>
              <a:t> from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0">
                <a:latin typeface="Tahoma"/>
                <a:cs typeface="Tahoma"/>
              </a:rPr>
              <a:t> distribution,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unless.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424180" marR="93980" indent="-127635">
              <a:lnSpc>
                <a:spcPct val="100000"/>
              </a:lnSpc>
              <a:spcBef>
                <a:spcPts val="1075"/>
              </a:spcBef>
              <a:buClr>
                <a:srgbClr val="3232B2"/>
              </a:buClr>
              <a:buFont typeface="Garamond"/>
              <a:buChar char="•"/>
              <a:tabLst>
                <a:tab pos="429259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0" b="1">
                <a:latin typeface="Gill Sans MT"/>
                <a:cs typeface="Gill Sans MT"/>
              </a:rPr>
              <a:t>observed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statistic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extreme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would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unlikely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occur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under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distribution.</a:t>
            </a:r>
            <a:endParaRPr sz="1000">
              <a:latin typeface="Tahoma"/>
              <a:cs typeface="Tahoma"/>
            </a:endParaRPr>
          </a:p>
          <a:p>
            <a:pPr marL="147955" marR="294640" indent="3810">
              <a:lnSpc>
                <a:spcPct val="100000"/>
              </a:lnSpc>
              <a:spcBef>
                <a:spcPts val="1065"/>
              </a:spcBef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other</a:t>
            </a:r>
            <a:r>
              <a:rPr dirty="0" sz="1000" spc="-45">
                <a:latin typeface="Tahoma"/>
                <a:cs typeface="Tahoma"/>
              </a:rPr>
              <a:t> words,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compare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hypothesized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determine </a:t>
            </a:r>
            <a:r>
              <a:rPr dirty="0" sz="1000" spc="-25">
                <a:latin typeface="Tahoma"/>
                <a:cs typeface="Tahoma"/>
              </a:rPr>
              <a:t>which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following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conclusions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plausible:</a:t>
            </a:r>
            <a:endParaRPr sz="1000">
              <a:latin typeface="Tahoma"/>
              <a:cs typeface="Tahoma"/>
            </a:endParaRPr>
          </a:p>
          <a:p>
            <a:pPr marL="424180" marR="86360" indent="-127635">
              <a:lnSpc>
                <a:spcPct val="100000"/>
              </a:lnSpc>
              <a:spcBef>
                <a:spcPts val="1070"/>
              </a:spcBef>
              <a:buClr>
                <a:srgbClr val="3232B2"/>
              </a:buClr>
              <a:buFont typeface="Garamond"/>
              <a:buChar char="•"/>
              <a:tabLst>
                <a:tab pos="429259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difference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small </a:t>
            </a:r>
            <a:r>
              <a:rPr dirty="0" sz="1000" spc="-65">
                <a:latin typeface="Tahoma"/>
                <a:cs typeface="Tahoma"/>
              </a:rPr>
              <a:t>enough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observed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come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from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1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distribution.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Any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discrepancy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simply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variability.</a:t>
            </a:r>
            <a:endParaRPr sz="1000">
              <a:latin typeface="Tahoma"/>
              <a:cs typeface="Tahoma"/>
            </a:endParaRPr>
          </a:p>
          <a:p>
            <a:pPr marL="424180" marR="336550" indent="-127635">
              <a:lnSpc>
                <a:spcPct val="100000"/>
              </a:lnSpc>
              <a:spcBef>
                <a:spcPts val="385"/>
              </a:spcBef>
              <a:buClr>
                <a:srgbClr val="3232B2"/>
              </a:buClr>
              <a:buFont typeface="Garamond"/>
              <a:buChar char="•"/>
              <a:tabLst>
                <a:tab pos="429259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difference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large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enough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come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null </a:t>
            </a:r>
            <a:r>
              <a:rPr dirty="0" sz="1000" spc="-20">
                <a:latin typeface="Tahoma"/>
                <a:cs typeface="Tahoma"/>
              </a:rPr>
              <a:t>	</a:t>
            </a:r>
            <a:r>
              <a:rPr dirty="0" sz="1000" spc="-10">
                <a:latin typeface="Tahoma"/>
                <a:cs typeface="Tahoma"/>
              </a:rPr>
              <a:t>distribution.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discrepancy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seems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large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solely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20">
                <a:latin typeface="Tahoma"/>
                <a:cs typeface="Tahoma"/>
              </a:rPr>
              <a:t> variability.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2142413" y="1078354"/>
            <a:ext cx="147510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Sampling</a:t>
            </a:r>
            <a:r>
              <a:rPr dirty="0" sz="1400" spc="27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variability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29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F</a:t>
            </a:r>
            <a:r>
              <a:rPr dirty="0" cap="small" spc="70"/>
              <a:t>ormal</a:t>
            </a:r>
            <a:r>
              <a:rPr dirty="0" spc="195"/>
              <a:t> </a:t>
            </a:r>
            <a:r>
              <a:rPr dirty="0" cap="small" spc="60"/>
              <a:t>approach</a:t>
            </a:r>
            <a:r>
              <a:rPr dirty="0" spc="195"/>
              <a:t> </a:t>
            </a:r>
            <a:r>
              <a:rPr dirty="0" cap="small" spc="90"/>
              <a:t>to</a:t>
            </a:r>
            <a:r>
              <a:rPr dirty="0" spc="200"/>
              <a:t> </a:t>
            </a:r>
            <a:r>
              <a:rPr dirty="0" cap="small"/>
              <a:t>hypothesis</a:t>
            </a:r>
            <a:r>
              <a:rPr dirty="0" spc="195"/>
              <a:t> </a:t>
            </a:r>
            <a:r>
              <a:rPr dirty="0" cap="small" spc="10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7357" y="838238"/>
            <a:ext cx="3455035" cy="131635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815"/>
              </a:spcBef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dirty="0" sz="1100" spc="-35">
                <a:latin typeface="Tahoma"/>
                <a:cs typeface="Tahoma"/>
              </a:rPr>
              <a:t>Formulate </a:t>
            </a:r>
            <a:r>
              <a:rPr dirty="0" sz="1100">
                <a:latin typeface="Tahoma"/>
                <a:cs typeface="Tahoma"/>
              </a:rPr>
              <a:t>null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alternative </a:t>
            </a:r>
            <a:r>
              <a:rPr dirty="0" sz="1100" spc="-10">
                <a:latin typeface="Tahoma"/>
                <a:cs typeface="Tahoma"/>
              </a:rPr>
              <a:t>hypotheses.</a:t>
            </a:r>
            <a:endParaRPr sz="110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710"/>
              </a:spcBef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dirty="0" sz="1100" spc="-25">
                <a:latin typeface="Tahoma"/>
                <a:cs typeface="Tahoma"/>
              </a:rPr>
              <a:t>Specify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significance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level,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Lucida Sans Unicode"/>
                <a:cs typeface="Lucida Sans Unicode"/>
              </a:rPr>
              <a:t>α</a:t>
            </a:r>
            <a:r>
              <a:rPr dirty="0" sz="1100" spc="-2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710"/>
              </a:spcBef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dirty="0" sz="1100" spc="-20">
                <a:latin typeface="Tahoma"/>
                <a:cs typeface="Tahoma"/>
              </a:rPr>
              <a:t>Calculate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statistic.</a:t>
            </a:r>
            <a:endParaRPr sz="110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715"/>
              </a:spcBef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dirty="0" sz="1100" spc="-20">
                <a:latin typeface="Tahoma"/>
                <a:cs typeface="Tahoma"/>
              </a:rPr>
              <a:t>Calculate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p</a:t>
            </a:r>
            <a:r>
              <a:rPr dirty="0" sz="1100" spc="-20">
                <a:latin typeface="Tahoma"/>
                <a:cs typeface="Tahoma"/>
              </a:rPr>
              <a:t>-</a:t>
            </a:r>
            <a:r>
              <a:rPr dirty="0" sz="1100" spc="-10">
                <a:latin typeface="Tahoma"/>
                <a:cs typeface="Tahoma"/>
              </a:rPr>
              <a:t>value.</a:t>
            </a:r>
            <a:endParaRPr sz="1100">
              <a:latin typeface="Tahoma"/>
              <a:cs typeface="Tahoma"/>
            </a:endParaRPr>
          </a:p>
          <a:p>
            <a:pPr marL="190500" indent="-177800">
              <a:lnSpc>
                <a:spcPct val="100000"/>
              </a:lnSpc>
              <a:spcBef>
                <a:spcPts val="710"/>
              </a:spcBef>
              <a:buClr>
                <a:srgbClr val="3232B2"/>
              </a:buClr>
              <a:buAutoNum type="arabicPeriod"/>
              <a:tabLst>
                <a:tab pos="190500" algn="l"/>
              </a:tabLst>
            </a:pPr>
            <a:r>
              <a:rPr dirty="0" sz="1100" spc="-20">
                <a:latin typeface="Tahoma"/>
                <a:cs typeface="Tahoma"/>
              </a:rPr>
              <a:t>Draw</a:t>
            </a:r>
            <a:r>
              <a:rPr dirty="0" sz="1100" spc="-40">
                <a:latin typeface="Tahoma"/>
                <a:cs typeface="Tahoma"/>
              </a:rPr>
              <a:t> conclusions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context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original</a:t>
            </a:r>
            <a:r>
              <a:rPr dirty="0" sz="1100" spc="-40">
                <a:latin typeface="Tahoma"/>
                <a:cs typeface="Tahoma"/>
              </a:rPr>
              <a:t> problem.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 spc="-25"/>
              <a:t>29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1.</a:t>
            </a:r>
            <a:r>
              <a:rPr dirty="0" spc="245"/>
              <a:t> </a:t>
            </a:r>
            <a:r>
              <a:rPr dirty="0" spc="70"/>
              <a:t>N</a:t>
            </a:r>
            <a:r>
              <a:rPr dirty="0" cap="small" spc="70"/>
              <a:t>ull</a:t>
            </a:r>
            <a:r>
              <a:rPr dirty="0" spc="75"/>
              <a:t> </a:t>
            </a:r>
            <a:r>
              <a:rPr dirty="0" cap="small" spc="65"/>
              <a:t>and</a:t>
            </a:r>
            <a:r>
              <a:rPr dirty="0" spc="80"/>
              <a:t> </a:t>
            </a:r>
            <a:r>
              <a:rPr dirty="0" cap="small" spc="70"/>
              <a:t>alternative</a:t>
            </a:r>
            <a:r>
              <a:rPr dirty="0" spc="80"/>
              <a:t> </a:t>
            </a:r>
            <a:r>
              <a:rPr dirty="0" cap="small" spc="-10"/>
              <a:t>hypotheses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99" y="412653"/>
            <a:ext cx="5172075" cy="2505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55244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ahoma"/>
                <a:cs typeface="Tahoma"/>
              </a:rPr>
              <a:t>Start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conjecture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about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population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parameter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interest,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then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formulate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statistical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null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alternative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hypotheses.</a:t>
            </a:r>
            <a:endParaRPr sz="1000">
              <a:latin typeface="Tahoma"/>
              <a:cs typeface="Tahoma"/>
            </a:endParaRPr>
          </a:p>
          <a:p>
            <a:pPr marL="67310" marR="55244" indent="-4445">
              <a:lnSpc>
                <a:spcPct val="100000"/>
              </a:lnSpc>
              <a:spcBef>
                <a:spcPts val="670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null</a:t>
            </a:r>
            <a:r>
              <a:rPr dirty="0" sz="1000" spc="4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hypothesis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posits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population </a:t>
            </a:r>
            <a:r>
              <a:rPr dirty="0" sz="1000" spc="-50">
                <a:latin typeface="Tahoma"/>
                <a:cs typeface="Tahoma"/>
              </a:rPr>
              <a:t>parameter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interest </a:t>
            </a:r>
            <a:r>
              <a:rPr dirty="0" sz="1000" spc="-40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represents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claim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tested.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344170" indent="-13208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Garamond"/>
              <a:buChar char="•"/>
              <a:tabLst>
                <a:tab pos="34417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also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thought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representing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status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quo; 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change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past.</a:t>
            </a:r>
            <a:endParaRPr sz="1000">
              <a:latin typeface="Tahoma"/>
              <a:cs typeface="Tahoma"/>
            </a:endParaRPr>
          </a:p>
          <a:p>
            <a:pPr marL="344170" indent="-13208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4417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42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endParaRPr baseline="-11904"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67310" marR="55880" indent="-4445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alternative</a:t>
            </a:r>
            <a:r>
              <a:rPr dirty="0" sz="1000" spc="4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hypothesis</a:t>
            </a:r>
            <a:r>
              <a:rPr dirty="0" sz="1000" spc="20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(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sz="1000">
                <a:latin typeface="Tahoma"/>
                <a:cs typeface="Tahoma"/>
              </a:rPr>
              <a:t>)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an </a:t>
            </a:r>
            <a:r>
              <a:rPr dirty="0" sz="1000" spc="-30">
                <a:latin typeface="Tahoma"/>
                <a:cs typeface="Tahoma"/>
              </a:rPr>
              <a:t>alternative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claim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often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represented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range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 </a:t>
            </a: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values.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441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4417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209" i="1">
                <a:latin typeface="Calibri"/>
                <a:cs typeface="Calibri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994">
                <a:latin typeface="Garamond"/>
                <a:cs typeface="Garamond"/>
              </a:rPr>
              <a:t≯</a:t>
            </a:r>
            <a:r>
              <a:rPr dirty="0" sz="1000" spc="2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247" i="1">
                <a:latin typeface="Calibri"/>
                <a:cs typeface="Calibri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&lt;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247" i="1">
                <a:latin typeface="Calibri"/>
                <a:cs typeface="Calibri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&gt;</a:t>
            </a:r>
            <a:r>
              <a:rPr dirty="0" sz="1000" spc="-5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endParaRPr baseline="-11904"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67310" marR="55244">
              <a:lnSpc>
                <a:spcPct val="100000"/>
              </a:lnSpc>
            </a:pPr>
            <a:r>
              <a:rPr dirty="0" sz="1000" spc="-50">
                <a:latin typeface="Tahoma"/>
                <a:cs typeface="Tahoma"/>
              </a:rPr>
              <a:t>Generally,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investigator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suspects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null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hypothesis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performs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hypothesis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order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evaluate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strength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0">
                <a:latin typeface="Tahoma"/>
                <a:cs typeface="Tahoma"/>
              </a:rPr>
              <a:t> against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1.</a:t>
            </a:r>
            <a:r>
              <a:rPr dirty="0" spc="295"/>
              <a:t> </a:t>
            </a:r>
            <a:r>
              <a:rPr dirty="0" spc="70"/>
              <a:t>N</a:t>
            </a:r>
            <a:r>
              <a:rPr dirty="0" cap="small" spc="70"/>
              <a:t>ull</a:t>
            </a:r>
            <a:r>
              <a:rPr dirty="0" spc="114"/>
              <a:t> </a:t>
            </a:r>
            <a:r>
              <a:rPr dirty="0" cap="small" spc="65"/>
              <a:t>and</a:t>
            </a:r>
            <a:r>
              <a:rPr dirty="0" spc="114"/>
              <a:t> </a:t>
            </a:r>
            <a:r>
              <a:rPr dirty="0" cap="small" spc="70"/>
              <a:t>alternative</a:t>
            </a:r>
            <a:r>
              <a:rPr dirty="0" spc="120"/>
              <a:t> </a:t>
            </a:r>
            <a:r>
              <a:rPr dirty="0" cap="small" spc="10"/>
              <a:t>hypotheses</a:t>
            </a:r>
            <a:r>
              <a:rPr dirty="0" spc="10"/>
              <a:t>.</a:t>
            </a:r>
            <a:r>
              <a:rPr dirty="0" spc="-190"/>
              <a:t> </a:t>
            </a:r>
            <a:r>
              <a:rPr dirty="0"/>
              <a:t>.</a:t>
            </a:r>
            <a:r>
              <a:rPr dirty="0" spc="-190"/>
              <a:t> </a:t>
            </a:r>
            <a:r>
              <a:rPr dirty="0" spc="-30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98" y="655782"/>
            <a:ext cx="4583430" cy="166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interested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assessing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whether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run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times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seem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different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2017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versus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2006.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44170" indent="-13208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Garamond"/>
              <a:buChar char="•"/>
              <a:tabLst>
                <a:tab pos="34417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27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5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93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3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min</a:t>
            </a:r>
            <a:r>
              <a:rPr dirty="0" baseline="27777" sz="1050" spc="-30">
                <a:latin typeface="Tahoma"/>
                <a:cs typeface="Tahoma"/>
              </a:rPr>
              <a:t>7</a:t>
            </a:r>
            <a:endParaRPr baseline="27777" sz="1050">
              <a:latin typeface="Tahoma"/>
              <a:cs typeface="Tahoma"/>
            </a:endParaRPr>
          </a:p>
          <a:p>
            <a:pPr marL="344170" indent="-13208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4417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262" i="1">
                <a:latin typeface="Calibri"/>
                <a:cs typeface="Calibri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994">
                <a:latin typeface="Garamond"/>
                <a:cs typeface="Garamond"/>
              </a:rPr>
              <a:t≯</a:t>
            </a:r>
            <a:r>
              <a:rPr dirty="0" sz="1000" spc="20">
                <a:latin typeface="Tahoma"/>
                <a:cs typeface="Tahoma"/>
              </a:rPr>
              <a:t>=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93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3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min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form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284" i="1">
                <a:latin typeface="Calibri"/>
                <a:cs typeface="Calibri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called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30">
                <a:latin typeface="Tahoma"/>
                <a:cs typeface="Tahoma"/>
              </a:rPr>
              <a:t>sided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alternative.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441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44170" algn="l"/>
              </a:tabLst>
            </a:pP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165" i="1">
                <a:latin typeface="Calibri"/>
                <a:cs typeface="Calibri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7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&lt;</a:t>
            </a:r>
            <a:r>
              <a:rPr dirty="0" sz="1000" spc="-70">
                <a:latin typeface="Lucida Sans Unicode"/>
                <a:cs typeface="Lucida Sans Unicode"/>
              </a:rPr>
              <a:t> </a:t>
            </a:r>
            <a:r>
              <a:rPr dirty="0" sz="1000" spc="-45">
                <a:latin typeface="Tahoma"/>
                <a:cs typeface="Tahoma"/>
              </a:rPr>
              <a:t>93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3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would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one-</a:t>
            </a:r>
            <a:r>
              <a:rPr dirty="0" sz="1000" spc="-30">
                <a:latin typeface="Tahoma"/>
                <a:cs typeface="Tahoma"/>
              </a:rPr>
              <a:t>sided</a:t>
            </a:r>
            <a:r>
              <a:rPr dirty="0" sz="1000" spc="-10">
                <a:latin typeface="Tahoma"/>
                <a:cs typeface="Tahoma"/>
              </a:rPr>
              <a:t> alternative.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choice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one-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alternative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context-</a:t>
            </a:r>
            <a:r>
              <a:rPr dirty="0" sz="1000" spc="-10">
                <a:latin typeface="Tahoma"/>
                <a:cs typeface="Tahoma"/>
              </a:rPr>
              <a:t>dependent.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5" y="2790087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1895" y="2809796"/>
            <a:ext cx="511683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 indent="163830">
              <a:lnSpc>
                <a:spcPct val="101499"/>
              </a:lnSpc>
              <a:spcBef>
                <a:spcPts val="80"/>
              </a:spcBef>
            </a:pPr>
            <a:r>
              <a:rPr dirty="0" baseline="46296" sz="900">
                <a:latin typeface="Tahoma"/>
                <a:cs typeface="Tahoma"/>
              </a:rPr>
              <a:t>7</a:t>
            </a:r>
            <a:r>
              <a:rPr dirty="0" baseline="6172" sz="1350">
                <a:latin typeface="Tahoma"/>
                <a:cs typeface="Tahoma"/>
              </a:rPr>
              <a:t>A</a:t>
            </a:r>
            <a:r>
              <a:rPr dirty="0" baseline="6172" sz="1350" spc="-7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null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hypothesis</a:t>
            </a:r>
            <a:r>
              <a:rPr dirty="0" baseline="6172" sz="1350" spc="7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has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the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 spc="-44">
                <a:latin typeface="Tahoma"/>
                <a:cs typeface="Tahoma"/>
              </a:rPr>
              <a:t>general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format</a:t>
            </a:r>
            <a:r>
              <a:rPr dirty="0" baseline="6172" sz="1350" spc="7">
                <a:latin typeface="Tahoma"/>
                <a:cs typeface="Tahoma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H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100">
                <a:latin typeface="Tahoma"/>
                <a:cs typeface="Tahoma"/>
              </a:rPr>
              <a:t> </a:t>
            </a:r>
            <a:r>
              <a:rPr dirty="0" baseline="6172" sz="1350" spc="-97">
                <a:latin typeface="Tahoma"/>
                <a:cs typeface="Tahoma"/>
              </a:rPr>
              <a:t>: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baseline="6172" sz="1350" spc="22" i="1">
                <a:latin typeface="Times New Roman"/>
                <a:cs typeface="Times New Roman"/>
              </a:rPr>
              <a:t> </a:t>
            </a:r>
            <a:r>
              <a:rPr dirty="0" baseline="6172" sz="1350" spc="82">
                <a:latin typeface="Tahoma"/>
                <a:cs typeface="Tahoma"/>
              </a:rPr>
              <a:t>=</a:t>
            </a:r>
            <a:r>
              <a:rPr dirty="0" baseline="6172" sz="1350" spc="-60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baseline="6172" sz="1350">
                <a:latin typeface="Tahoma"/>
                <a:cs typeface="Tahoma"/>
              </a:rPr>
              <a:t>.</a:t>
            </a:r>
            <a:r>
              <a:rPr dirty="0" baseline="6172" sz="1350" spc="157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The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symbol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145">
                <a:latin typeface="Tahoma"/>
                <a:cs typeface="Tahoma"/>
              </a:rPr>
              <a:t> </a:t>
            </a:r>
            <a:r>
              <a:rPr dirty="0" baseline="6172" sz="1350" spc="-52">
                <a:latin typeface="Tahoma"/>
                <a:cs typeface="Tahoma"/>
              </a:rPr>
              <a:t>represents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the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numeric</a:t>
            </a:r>
            <a:r>
              <a:rPr dirty="0" baseline="6172" sz="1350" spc="15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value </a:t>
            </a:r>
            <a:r>
              <a:rPr dirty="0" baseline="6172" sz="1350">
                <a:latin typeface="Tahoma"/>
                <a:cs typeface="Tahoma"/>
              </a:rPr>
              <a:t>that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baseline="6172" sz="1350" spc="52" i="1">
                <a:latin typeface="Times New Roman"/>
                <a:cs typeface="Times New Roman"/>
              </a:rPr>
              <a:t> </a:t>
            </a:r>
            <a:r>
              <a:rPr dirty="0" baseline="6172" sz="1350">
                <a:latin typeface="Tahoma"/>
                <a:cs typeface="Tahoma"/>
              </a:rPr>
              <a:t>is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 spc="-37">
                <a:latin typeface="Tahoma"/>
                <a:cs typeface="Tahoma"/>
              </a:rPr>
              <a:t>hypothesized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to</a:t>
            </a:r>
            <a:r>
              <a:rPr dirty="0" baseline="6172" sz="1350" spc="-22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equal </a:t>
            </a:r>
            <a:r>
              <a:rPr dirty="0" baseline="6172" sz="1350" spc="-37">
                <a:latin typeface="Tahoma"/>
                <a:cs typeface="Tahoma"/>
              </a:rPr>
              <a:t>under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the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null.</a:t>
            </a:r>
            <a:r>
              <a:rPr dirty="0" baseline="6172" sz="1350" spc="97">
                <a:latin typeface="Tahoma"/>
                <a:cs typeface="Tahoma"/>
              </a:rPr>
              <a:t> </a:t>
            </a:r>
            <a:r>
              <a:rPr dirty="0" baseline="6172" sz="1350" spc="-44">
                <a:latin typeface="Tahoma"/>
                <a:cs typeface="Tahoma"/>
              </a:rPr>
              <a:t>In</a:t>
            </a:r>
            <a:r>
              <a:rPr dirty="0" baseline="6172" sz="1350" spc="-22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this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 spc="-37">
                <a:latin typeface="Tahoma"/>
                <a:cs typeface="Tahoma"/>
              </a:rPr>
              <a:t>case,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the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 spc="-52">
                <a:latin typeface="Tahoma"/>
                <a:cs typeface="Tahoma"/>
              </a:rPr>
              <a:t>mean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run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time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in</a:t>
            </a:r>
            <a:r>
              <a:rPr dirty="0" baseline="6172" sz="1350" spc="-22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2006 </a:t>
            </a:r>
            <a:r>
              <a:rPr dirty="0" baseline="6172" sz="1350">
                <a:latin typeface="Tahoma"/>
                <a:cs typeface="Tahoma"/>
              </a:rPr>
              <a:t>is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 spc="-44">
                <a:latin typeface="Tahoma"/>
                <a:cs typeface="Tahoma"/>
              </a:rPr>
              <a:t>chosen</a:t>
            </a:r>
            <a:r>
              <a:rPr dirty="0" baseline="6172" sz="1350" spc="-3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as</a:t>
            </a:r>
            <a:r>
              <a:rPr dirty="0" baseline="6172" sz="1350" spc="-37">
                <a:latin typeface="Tahoma"/>
                <a:cs typeface="Tahoma"/>
              </a:rPr>
              <a:t> </a:t>
            </a:r>
            <a:r>
              <a:rPr dirty="0" baseline="6172" sz="1350" spc="-37" i="1">
                <a:latin typeface="Times New Roman"/>
                <a:cs typeface="Times New Roman"/>
              </a:rPr>
              <a:t>µ</a:t>
            </a:r>
            <a:r>
              <a:rPr dirty="0" sz="600" spc="-25">
                <a:latin typeface="Tahoma"/>
                <a:cs typeface="Tahoma"/>
              </a:rPr>
              <a:t>0</a:t>
            </a:r>
            <a:r>
              <a:rPr dirty="0" baseline="6172" sz="1350" spc="-37">
                <a:latin typeface="Tahoma"/>
                <a:cs typeface="Tahoma"/>
              </a:rPr>
              <a:t>.</a:t>
            </a:r>
            <a:endParaRPr baseline="6172" sz="13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5028" y="3100797"/>
            <a:ext cx="330200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0"/>
              </a:lnSpc>
            </a:pPr>
            <a:r>
              <a:rPr dirty="0" sz="800" spc="-25">
                <a:latin typeface="Tahoma"/>
                <a:cs typeface="Tahoma"/>
              </a:rPr>
              <a:t>32</a:t>
            </a:r>
            <a:r>
              <a:rPr dirty="0" sz="800" spc="-105">
                <a:latin typeface="Tahoma"/>
                <a:cs typeface="Tahoma"/>
              </a:rPr>
              <a:t> </a:t>
            </a:r>
            <a:r>
              <a:rPr dirty="0" sz="800" spc="120">
                <a:latin typeface="Tahoma"/>
                <a:cs typeface="Tahoma"/>
              </a:rPr>
              <a:t>/</a:t>
            </a:r>
            <a:r>
              <a:rPr dirty="0" sz="800" spc="-100">
                <a:latin typeface="Tahoma"/>
                <a:cs typeface="Tahoma"/>
              </a:rPr>
              <a:t> </a:t>
            </a:r>
            <a:r>
              <a:rPr dirty="0" sz="800" spc="-25">
                <a:latin typeface="Tahoma"/>
                <a:cs typeface="Tahoma"/>
              </a:rPr>
              <a:t>48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2.</a:t>
            </a:r>
            <a:r>
              <a:rPr dirty="0" spc="254"/>
              <a:t> </a:t>
            </a:r>
            <a:r>
              <a:rPr dirty="0" spc="75"/>
              <a:t>S</a:t>
            </a:r>
            <a:r>
              <a:rPr dirty="0" cap="small" spc="75"/>
              <a:t>peci</a:t>
            </a:r>
            <a:r>
              <a:rPr dirty="0" spc="75"/>
              <a:t>f</a:t>
            </a:r>
            <a:r>
              <a:rPr dirty="0" cap="small" spc="75"/>
              <a:t>ying</a:t>
            </a:r>
            <a:r>
              <a:rPr dirty="0" spc="90"/>
              <a:t> </a:t>
            </a:r>
            <a:r>
              <a:rPr dirty="0" cap="small" spc="125"/>
              <a:t>a</a:t>
            </a:r>
            <a:r>
              <a:rPr dirty="0" spc="85"/>
              <a:t> </a:t>
            </a:r>
            <a:r>
              <a:rPr dirty="0" cap="small" spc="60"/>
              <a:t>signi</a:t>
            </a:r>
            <a:r>
              <a:rPr dirty="0" spc="60"/>
              <a:t>f</a:t>
            </a:r>
            <a:r>
              <a:rPr dirty="0" cap="small" spc="60"/>
              <a:t>icance</a:t>
            </a:r>
            <a:r>
              <a:rPr dirty="0" spc="90"/>
              <a:t> </a:t>
            </a:r>
            <a:r>
              <a:rPr dirty="0" cap="small" spc="50"/>
              <a:t>level</a:t>
            </a:r>
            <a:r>
              <a:rPr dirty="0" spc="95"/>
              <a:t> </a:t>
            </a:r>
            <a:r>
              <a:rPr dirty="0" spc="-200">
                <a:latin typeface="Arial"/>
                <a:cs typeface="Arial"/>
              </a:rPr>
              <a:t>α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604" y="594034"/>
            <a:ext cx="504380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" marR="304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significance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level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thought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as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value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quantifies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how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unlikely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 </a:t>
            </a:r>
            <a:r>
              <a:rPr dirty="0" sz="1000" spc="-40">
                <a:latin typeface="Tahoma"/>
                <a:cs typeface="Tahoma"/>
              </a:rPr>
              <a:t>event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must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order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sufficient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against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H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1857" y="1059654"/>
            <a:ext cx="48628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4780" indent="-13208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4780" algn="l"/>
              </a:tabLst>
            </a:pP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0">
                <a:latin typeface="Tahoma"/>
                <a:cs typeface="Tahoma"/>
              </a:rPr>
              <a:t> occurs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probability</a:t>
            </a:r>
            <a:r>
              <a:rPr dirty="0" sz="1000" spc="-30">
                <a:latin typeface="Tahoma"/>
                <a:cs typeface="Tahoma"/>
              </a:rPr>
              <a:t> smaller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25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under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assumption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1892" y="1135567"/>
            <a:ext cx="4213225" cy="102298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695"/>
              </a:spcBef>
            </a:pP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true,</a:t>
            </a:r>
            <a:r>
              <a:rPr dirty="0" sz="1000" spc="-25">
                <a:latin typeface="Tahoma"/>
                <a:cs typeface="Tahoma"/>
              </a:rPr>
              <a:t> then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considered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extreme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observation</a:t>
            </a:r>
            <a:endParaRPr sz="1000">
              <a:latin typeface="Tahoma"/>
              <a:cs typeface="Tahoma"/>
            </a:endParaRPr>
          </a:p>
          <a:p>
            <a:pPr marL="309880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09880" algn="l"/>
              </a:tabLst>
            </a:pPr>
            <a:r>
              <a:rPr dirty="0" sz="1000" spc="-25">
                <a:latin typeface="Tahoma"/>
                <a:cs typeface="Tahoma"/>
              </a:rPr>
              <a:t>Typically,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chosen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small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value</a:t>
            </a:r>
            <a:r>
              <a:rPr dirty="0" sz="1000" spc="-35">
                <a:latin typeface="Tahoma"/>
                <a:cs typeface="Tahoma"/>
              </a:rPr>
              <a:t> such as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0.10,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0.05,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0.01.</a:t>
            </a:r>
            <a:endParaRPr sz="1000">
              <a:latin typeface="Tahoma"/>
              <a:cs typeface="Tahoma"/>
            </a:endParaRPr>
          </a:p>
          <a:p>
            <a:pPr marL="309880" indent="-127635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09880" algn="l"/>
              </a:tabLst>
            </a:pPr>
            <a:r>
              <a:rPr dirty="0" sz="1000" spc="-25">
                <a:latin typeface="Tahoma"/>
                <a:cs typeface="Tahoma"/>
              </a:rPr>
              <a:t>Always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specify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30" b="1">
                <a:latin typeface="Gill Sans MT"/>
                <a:cs typeface="Gill Sans MT"/>
              </a:rPr>
              <a:t>before</a:t>
            </a:r>
            <a:r>
              <a:rPr dirty="0" sz="1000" spc="-10" b="1">
                <a:latin typeface="Gill Sans MT"/>
                <a:cs typeface="Gill Sans MT"/>
              </a:rPr>
              <a:t> </a:t>
            </a:r>
            <a:r>
              <a:rPr dirty="0" sz="1000" spc="-10">
                <a:latin typeface="Tahoma"/>
                <a:cs typeface="Tahoma"/>
              </a:rPr>
              <a:t>looking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data!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context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decision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errors,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probability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making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Type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10">
                <a:latin typeface="Tahoma"/>
                <a:cs typeface="Tahoma"/>
              </a:rPr>
              <a:t>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error.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6457" y="2294536"/>
            <a:ext cx="3505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735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65735" algn="l"/>
              </a:tabLst>
            </a:pPr>
            <a:r>
              <a:rPr dirty="0" sz="1000" spc="-20">
                <a:latin typeface="Tahoma"/>
                <a:cs typeface="Tahoma"/>
              </a:rPr>
              <a:t>Type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110">
                <a:latin typeface="Tahoma"/>
                <a:cs typeface="Tahoma"/>
              </a:rPr>
              <a:t>I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error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refers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incorrectly </a:t>
            </a:r>
            <a:r>
              <a:rPr dirty="0" sz="1000" spc="-30">
                <a:latin typeface="Tahoma"/>
                <a:cs typeface="Tahoma"/>
              </a:rPr>
              <a:t>rejecting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r>
              <a:rPr dirty="0" baseline="27777" sz="1050" spc="-15">
                <a:latin typeface="Tahoma"/>
                <a:cs typeface="Tahoma"/>
              </a:rPr>
              <a:t>8</a:t>
            </a:r>
            <a:endParaRPr baseline="27777" sz="105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85899" y="2936310"/>
            <a:ext cx="21621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>
                <a:latin typeface="Tahoma"/>
                <a:cs typeface="Tahoma"/>
              </a:rPr>
              <a:t>8</a:t>
            </a:r>
            <a:r>
              <a:rPr dirty="0" sz="900">
                <a:latin typeface="Tahoma"/>
                <a:cs typeface="Tahoma"/>
              </a:rPr>
              <a:t>More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on </a:t>
            </a:r>
            <a:r>
              <a:rPr dirty="0" sz="900" spc="-10">
                <a:latin typeface="Tahoma"/>
                <a:cs typeface="Tahoma"/>
              </a:rPr>
              <a:t>decision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errors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coming</a:t>
            </a:r>
            <a:r>
              <a:rPr dirty="0" sz="900">
                <a:latin typeface="Tahoma"/>
                <a:cs typeface="Tahoma"/>
              </a:rPr>
              <a:t> in Unit </a:t>
            </a:r>
            <a:r>
              <a:rPr dirty="0" sz="900" spc="-25">
                <a:latin typeface="Tahoma"/>
                <a:cs typeface="Tahoma"/>
              </a:rPr>
              <a:t>6.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16939"/>
            <a:ext cx="5055870" cy="646430"/>
          </a:xfrm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/>
              <a:t>3.</a:t>
            </a:r>
            <a:r>
              <a:rPr dirty="0" spc="245"/>
              <a:t> </a:t>
            </a:r>
            <a:r>
              <a:rPr dirty="0" spc="65"/>
              <a:t>C</a:t>
            </a:r>
            <a:r>
              <a:rPr dirty="0" cap="small" spc="65"/>
              <a:t>alculate</a:t>
            </a:r>
            <a:r>
              <a:rPr dirty="0" spc="80"/>
              <a:t> </a:t>
            </a:r>
            <a:r>
              <a:rPr dirty="0" cap="small" spc="125"/>
              <a:t>a</a:t>
            </a:r>
            <a:r>
              <a:rPr dirty="0" spc="80"/>
              <a:t> </a:t>
            </a:r>
            <a:r>
              <a:rPr dirty="0" cap="small" spc="65"/>
              <a:t>test</a:t>
            </a:r>
            <a:r>
              <a:rPr dirty="0" spc="80"/>
              <a:t> </a:t>
            </a:r>
            <a:r>
              <a:rPr dirty="0" cap="small" spc="35"/>
              <a:t>statistic</a:t>
            </a:r>
          </a:p>
          <a:p>
            <a:pPr marL="264160" marR="5080" indent="-4445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dirty="0" sz="1000" spc="-4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Tahoma"/>
                <a:cs typeface="Tahoma"/>
              </a:rPr>
              <a:t>test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Tahoma"/>
                <a:cs typeface="Tahoma"/>
              </a:rPr>
              <a:t>statistic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000000"/>
                </a:solidFill>
                <a:latin typeface="Tahoma"/>
                <a:cs typeface="Tahoma"/>
              </a:rPr>
              <a:t>measures</a:t>
            </a:r>
            <a:r>
              <a:rPr dirty="0" sz="1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000000"/>
                </a:solidFill>
                <a:latin typeface="Tahoma"/>
                <a:cs typeface="Tahoma"/>
              </a:rPr>
              <a:t>discrepancy</a:t>
            </a:r>
            <a:r>
              <a:rPr dirty="0" sz="1000" spc="-3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55">
                <a:solidFill>
                  <a:srgbClr val="000000"/>
                </a:solidFill>
                <a:latin typeface="Tahoma"/>
                <a:cs typeface="Tahoma"/>
              </a:rPr>
              <a:t>between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 the</a:t>
            </a:r>
            <a:r>
              <a:rPr dirty="0" sz="1000" spc="-3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000000"/>
                </a:solidFill>
                <a:latin typeface="Tahoma"/>
                <a:cs typeface="Tahoma"/>
              </a:rPr>
              <a:t>observed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Tahoma"/>
                <a:cs typeface="Tahoma"/>
              </a:rPr>
              <a:t>data</a:t>
            </a:r>
            <a:r>
              <a:rPr dirty="0" sz="1000" spc="-3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and 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what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000000"/>
                </a:solidFill>
                <a:latin typeface="Tahoma"/>
                <a:cs typeface="Tahoma"/>
              </a:rPr>
              <a:t>would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be </a:t>
            </a:r>
            <a:r>
              <a:rPr dirty="0" sz="1000" spc="-40">
                <a:solidFill>
                  <a:srgbClr val="000000"/>
                </a:solidFill>
                <a:latin typeface="Tahoma"/>
                <a:cs typeface="Tahoma"/>
              </a:rPr>
              <a:t>expected</a:t>
            </a:r>
            <a:r>
              <a:rPr dirty="0" sz="1000" spc="-3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000000"/>
                </a:solidFill>
                <a:latin typeface="Tahoma"/>
                <a:cs typeface="Tahoma"/>
              </a:rPr>
              <a:t>if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dirty="0" sz="1000">
                <a:solidFill>
                  <a:srgbClr val="000000"/>
                </a:solidFill>
                <a:latin typeface="Tahoma"/>
                <a:cs typeface="Tahoma"/>
              </a:rPr>
              <a:t>null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000000"/>
                </a:solidFill>
                <a:latin typeface="Tahoma"/>
                <a:cs typeface="Tahoma"/>
              </a:rPr>
              <a:t>hypothesis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65">
                <a:solidFill>
                  <a:srgbClr val="000000"/>
                </a:solidFill>
                <a:latin typeface="Tahoma"/>
                <a:cs typeface="Tahoma"/>
              </a:rPr>
              <a:t>were</a:t>
            </a:r>
            <a:r>
              <a:rPr dirty="0" sz="1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000000"/>
                </a:solidFill>
                <a:latin typeface="Tahoma"/>
                <a:cs typeface="Tahoma"/>
              </a:rPr>
              <a:t>true.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109988" y="833348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1857" y="799698"/>
            <a:ext cx="4737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8430" indent="-12573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38430" algn="l"/>
              </a:tabLst>
            </a:pPr>
            <a:r>
              <a:rPr dirty="0" sz="1000" spc="-20">
                <a:latin typeface="Tahoma"/>
                <a:cs typeface="Tahoma"/>
              </a:rPr>
              <a:t>When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considering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20">
                <a:latin typeface="Tahoma"/>
                <a:cs typeface="Tahoma"/>
              </a:rPr>
              <a:t> distribution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how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many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standard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deviations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619489" y="1212926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051617" y="1284338"/>
            <a:ext cx="133350" cy="19050"/>
            <a:chOff x="4051617" y="1284338"/>
            <a:chExt cx="133350" cy="19050"/>
          </a:xfrm>
        </p:grpSpPr>
        <p:sp>
          <p:nvSpPr>
            <p:cNvPr id="7" name="object 7" descr=""/>
            <p:cNvSpPr/>
            <p:nvPr/>
          </p:nvSpPr>
          <p:spPr>
            <a:xfrm>
              <a:off x="4051617" y="1286865"/>
              <a:ext cx="133350" cy="0"/>
            </a:xfrm>
            <a:custGeom>
              <a:avLst/>
              <a:gdLst/>
              <a:ahLst/>
              <a:cxnLst/>
              <a:rect l="l" t="t" r="r" b="b"/>
              <a:pathLst>
                <a:path w="133350" h="0">
                  <a:moveTo>
                    <a:pt x="0" y="0"/>
                  </a:moveTo>
                  <a:lnTo>
                    <a:pt x="1328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34738" y="1300911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 h="0">
                  <a:moveTo>
                    <a:pt x="0" y="0"/>
                  </a:moveTo>
                  <a:lnTo>
                    <a:pt x="49733" y="0"/>
                  </a:lnTo>
                </a:path>
              </a:pathLst>
            </a:custGeom>
            <a:ln w="43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15952" y="875610"/>
            <a:ext cx="3957320" cy="8128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695"/>
              </a:spcBef>
            </a:pP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hypothesized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mean,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r>
              <a:rPr dirty="0" sz="1000" spc="-25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320675" indent="-132080">
              <a:lnSpc>
                <a:spcPts val="944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20675" algn="l"/>
              </a:tabLst>
            </a:pPr>
            <a:r>
              <a:rPr dirty="0" sz="1000" spc="-10">
                <a:latin typeface="Tahoma"/>
                <a:cs typeface="Tahoma"/>
              </a:rPr>
              <a:t>Recall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standard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deviation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14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well-</a:t>
            </a:r>
            <a:r>
              <a:rPr dirty="0" sz="1000" spc="-40">
                <a:latin typeface="Tahoma"/>
                <a:cs typeface="Tahoma"/>
              </a:rPr>
              <a:t>approximated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by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baseline="7936" sz="1050">
                <a:latin typeface="Times New Roman"/>
                <a:cs typeface="Times New Roman"/>
              </a:rPr>
              <a:t>√</a:t>
            </a:r>
            <a:r>
              <a:rPr dirty="0" baseline="31746" sz="1050" i="1">
                <a:latin typeface="Calibri"/>
                <a:cs typeface="Calibri"/>
              </a:rPr>
              <a:t>s</a:t>
            </a:r>
            <a:r>
              <a:rPr dirty="0" baseline="31746" sz="1050" spc="472" i="1">
                <a:latin typeface="Calibri"/>
                <a:cs typeface="Calibri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algn="r" marR="81915">
              <a:lnSpc>
                <a:spcPts val="585"/>
              </a:lnSpc>
            </a:pPr>
            <a:r>
              <a:rPr dirty="0" sz="700" spc="-50" i="1">
                <a:latin typeface="Calibri"/>
                <a:cs typeface="Calibri"/>
              </a:rPr>
              <a:t>n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1000" spc="-20">
                <a:latin typeface="Tahoma"/>
                <a:cs typeface="Tahoma"/>
              </a:rPr>
              <a:t>When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testing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hypotheses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about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mean,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25">
                <a:latin typeface="Tahoma"/>
                <a:cs typeface="Tahoma"/>
              </a:rPr>
              <a:t> is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796616" y="1907908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758516" y="1842278"/>
            <a:ext cx="42608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u="sng" sz="1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dirty="0" u="sng" sz="1000" spc="1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00" spc="10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−</a:t>
            </a:r>
            <a:r>
              <a:rPr dirty="0" u="sng" sz="1000" spc="-45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 </a:t>
            </a:r>
            <a:r>
              <a:rPr dirty="0" u="sng" sz="1000" spc="-25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µ</a:t>
            </a:r>
            <a:r>
              <a:rPr dirty="0" u="sng" baseline="-11904" sz="1050" spc="-37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</a:t>
            </a:r>
            <a:endParaRPr baseline="-11904" sz="105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54438" y="2060779"/>
            <a:ext cx="67945" cy="0"/>
          </a:xfrm>
          <a:custGeom>
            <a:avLst/>
            <a:gdLst/>
            <a:ahLst/>
            <a:cxnLst/>
            <a:rect l="l" t="t" r="r" b="b"/>
            <a:pathLst>
              <a:path w="67944" h="0">
                <a:moveTo>
                  <a:pt x="0" y="0"/>
                </a:moveTo>
                <a:lnTo>
                  <a:pt x="673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43000" y="1927880"/>
            <a:ext cx="4246245" cy="559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14245">
              <a:lnSpc>
                <a:spcPts val="944"/>
              </a:lnSpc>
              <a:spcBef>
                <a:spcPts val="95"/>
              </a:spcBef>
              <a:tabLst>
                <a:tab pos="2605405" algn="l"/>
              </a:tabLst>
            </a:pPr>
            <a:r>
              <a:rPr dirty="0" sz="1000" spc="80" i="1">
                <a:latin typeface="Arial"/>
                <a:cs typeface="Arial"/>
              </a:rPr>
              <a:t>t</a:t>
            </a:r>
            <a:r>
              <a:rPr dirty="0" sz="1000" spc="75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=</a:t>
            </a:r>
            <a:r>
              <a:rPr dirty="0" sz="1000">
                <a:latin typeface="Tahoma"/>
                <a:cs typeface="Tahoma"/>
              </a:rPr>
              <a:t>	</a:t>
            </a:r>
            <a:r>
              <a:rPr dirty="0" baseline="2777" sz="1500" spc="412">
                <a:latin typeface="Garamond"/>
                <a:cs typeface="Garamond"/>
              </a:rPr>
              <a:t>√</a:t>
            </a:r>
            <a:r>
              <a:rPr dirty="0" baseline="2777" sz="1500" spc="292">
                <a:latin typeface="Garamond"/>
                <a:cs typeface="Garamond"/>
              </a:rPr>
              <a:t>  </a:t>
            </a:r>
            <a:r>
              <a:rPr dirty="0" sz="1000" spc="-50">
                <a:latin typeface="Lucida Sans Unicode"/>
                <a:cs typeface="Lucida Sans Unicode"/>
              </a:rPr>
              <a:t>,</a:t>
            </a:r>
            <a:endParaRPr sz="1000">
              <a:latin typeface="Lucida Sans Unicode"/>
              <a:cs typeface="Lucida Sans Unicode"/>
            </a:endParaRPr>
          </a:p>
          <a:p>
            <a:pPr algn="ctr" marL="1014730">
              <a:lnSpc>
                <a:spcPts val="944"/>
              </a:lnSpc>
            </a:pPr>
            <a:r>
              <a:rPr dirty="0" sz="1000" i="1">
                <a:latin typeface="Arial"/>
                <a:cs typeface="Arial"/>
              </a:rPr>
              <a:t>s</a:t>
            </a:r>
            <a:r>
              <a:rPr dirty="0" sz="1000">
                <a:latin typeface="Lucida Sans Unicode"/>
                <a:cs typeface="Lucida Sans Unicode"/>
              </a:rPr>
              <a:t>/</a:t>
            </a:r>
            <a:r>
              <a:rPr dirty="0" sz="1000" spc="425">
                <a:latin typeface="Lucida Sans Unicode"/>
                <a:cs typeface="Lucida Sans Unicode"/>
              </a:rPr>
              <a:t> </a:t>
            </a:r>
            <a:r>
              <a:rPr dirty="0" sz="1000" spc="-50" i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 statistic </a:t>
            </a:r>
            <a:r>
              <a:rPr dirty="0" sz="1000" spc="80" i="1">
                <a:latin typeface="Arial"/>
                <a:cs typeface="Arial"/>
              </a:rPr>
              <a:t>t</a:t>
            </a:r>
            <a:r>
              <a:rPr dirty="0" sz="1000" spc="95" i="1">
                <a:latin typeface="Arial"/>
                <a:cs typeface="Arial"/>
              </a:rPr>
              <a:t> </a:t>
            </a:r>
            <a:r>
              <a:rPr dirty="0" sz="1000" spc="-25">
                <a:latin typeface="Tahoma"/>
                <a:cs typeface="Tahoma"/>
              </a:rPr>
              <a:t>follows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80" i="1">
                <a:latin typeface="Arial"/>
                <a:cs typeface="Arial"/>
              </a:rPr>
              <a:t>t</a:t>
            </a:r>
            <a:r>
              <a:rPr dirty="0" sz="1000" spc="95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distribution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 i="1">
                <a:latin typeface="Arial"/>
                <a:cs typeface="Arial"/>
              </a:rPr>
              <a:t>n</a:t>
            </a:r>
            <a:r>
              <a:rPr dirty="0" sz="1000" spc="-45" i="1">
                <a:latin typeface="Arial"/>
                <a:cs typeface="Arial"/>
              </a:rPr>
              <a:t> </a:t>
            </a:r>
            <a:r>
              <a:rPr dirty="0" sz="1000" spc="105">
                <a:latin typeface="Garamond"/>
                <a:cs typeface="Garamond"/>
              </a:rPr>
              <a:t>−</a:t>
            </a:r>
            <a:r>
              <a:rPr dirty="0" sz="1000" spc="-50">
                <a:latin typeface="Garamond"/>
                <a:cs typeface="Garamond"/>
              </a:rPr>
              <a:t> </a:t>
            </a:r>
            <a:r>
              <a:rPr dirty="0" sz="1000">
                <a:latin typeface="Tahoma"/>
                <a:cs typeface="Tahoma"/>
              </a:rPr>
              <a:t>1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degrees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freedom.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453757" y="2623814"/>
            <a:ext cx="499110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 indent="-127635">
              <a:lnSpc>
                <a:spcPts val="12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78435" algn="l"/>
              </a:tabLst>
            </a:pPr>
            <a:r>
              <a:rPr dirty="0" sz="1000" spc="5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larger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test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statistic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indicates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greater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departure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from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9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stronger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evidence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against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H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endParaRPr baseline="-11904" sz="1050">
              <a:latin typeface="Tahoma"/>
              <a:cs typeface="Tahoma"/>
            </a:endParaRPr>
          </a:p>
          <a:p>
            <a:pPr marL="177800">
              <a:lnSpc>
                <a:spcPts val="1200"/>
              </a:lnSpc>
            </a:pPr>
            <a:r>
              <a:rPr dirty="0" sz="1000" spc="-20">
                <a:latin typeface="Tahoma"/>
                <a:cs typeface="Tahoma"/>
              </a:rPr>
              <a:t>(and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favor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 i="1">
                <a:latin typeface="Arial"/>
                <a:cs typeface="Arial"/>
              </a:rPr>
              <a:t>H</a:t>
            </a:r>
            <a:r>
              <a:rPr dirty="0" baseline="-11904" sz="1050" spc="-30" i="1">
                <a:latin typeface="Calibri"/>
                <a:cs typeface="Calibri"/>
              </a:rPr>
              <a:t>A</a:t>
            </a:r>
            <a:r>
              <a:rPr dirty="0" sz="1000" spc="-2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4.</a:t>
            </a:r>
            <a:r>
              <a:rPr dirty="0" spc="254"/>
              <a:t> </a:t>
            </a:r>
            <a:r>
              <a:rPr dirty="0" spc="65"/>
              <a:t>C</a:t>
            </a:r>
            <a:r>
              <a:rPr dirty="0" cap="small" spc="65"/>
              <a:t>alculate</a:t>
            </a:r>
            <a:r>
              <a:rPr dirty="0" spc="85"/>
              <a:t> </a:t>
            </a:r>
            <a:r>
              <a:rPr dirty="0" cap="small" spc="125"/>
              <a:t>a</a:t>
            </a:r>
            <a:r>
              <a:rPr dirty="0" spc="95"/>
              <a:t> </a:t>
            </a:r>
            <a:r>
              <a:rPr dirty="0" i="1">
                <a:latin typeface="Calibri"/>
                <a:cs typeface="Calibri"/>
              </a:rPr>
              <a:t>p</a:t>
            </a:r>
            <a:r>
              <a:rPr dirty="0"/>
              <a:t>-</a:t>
            </a:r>
            <a:r>
              <a:rPr dirty="0" cap="small" spc="-50"/>
              <a:t>value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99" y="724412"/>
            <a:ext cx="5195570" cy="16503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 marR="79375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latin typeface="Gill Sans MT"/>
                <a:cs typeface="Gill Sans MT"/>
              </a:rPr>
              <a:t>If</a:t>
            </a:r>
            <a:r>
              <a:rPr dirty="0" sz="1000" spc="-2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the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null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hypothesis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35" b="1">
                <a:latin typeface="Gill Sans MT"/>
                <a:cs typeface="Gill Sans MT"/>
              </a:rPr>
              <a:t>were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true</a:t>
            </a:r>
            <a:r>
              <a:rPr dirty="0" sz="1000" spc="-25">
                <a:latin typeface="Tahoma"/>
                <a:cs typeface="Tahoma"/>
              </a:rPr>
              <a:t>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90">
                <a:latin typeface="Tahoma"/>
                <a:cs typeface="Tahoma"/>
              </a:rPr>
              <a:t>we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would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observe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result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as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or </a:t>
            </a:r>
            <a:r>
              <a:rPr dirty="0" sz="1000" spc="-55" b="1">
                <a:latin typeface="Gill Sans MT"/>
                <a:cs typeface="Gill Sans MT"/>
              </a:rPr>
              <a:t>more</a:t>
            </a:r>
            <a:r>
              <a:rPr dirty="0" sz="1000" spc="20" b="1">
                <a:latin typeface="Gill Sans MT"/>
                <a:cs typeface="Gill Sans MT"/>
              </a:rPr>
              <a:t> </a:t>
            </a:r>
            <a:r>
              <a:rPr dirty="0" sz="1000" spc="-45" b="1">
                <a:latin typeface="Gill Sans MT"/>
                <a:cs typeface="Gill Sans MT"/>
              </a:rPr>
              <a:t>extreme</a:t>
            </a:r>
            <a:r>
              <a:rPr dirty="0" sz="1000" b="1">
                <a:latin typeface="Gill Sans MT"/>
                <a:cs typeface="Gill Sans MT"/>
              </a:rPr>
              <a:t>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value?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39725" indent="-12763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conditional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computed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 i="1">
                <a:latin typeface="Arial"/>
                <a:cs typeface="Arial"/>
              </a:rPr>
              <a:t>assuming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that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9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is</a:t>
            </a:r>
            <a:r>
              <a:rPr dirty="0" sz="1000" spc="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true</a:t>
            </a:r>
            <a:r>
              <a:rPr dirty="0" sz="1000" spc="-1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39725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not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probability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57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true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(nor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probability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247" i="1">
                <a:latin typeface="Calibri"/>
                <a:cs typeface="Calibri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false).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63500" marR="79375" indent="3810">
              <a:lnSpc>
                <a:spcPct val="100000"/>
              </a:lnSpc>
            </a:pPr>
            <a:r>
              <a:rPr dirty="0" sz="1000" spc="-25">
                <a:latin typeface="Tahoma"/>
                <a:cs typeface="Tahoma"/>
              </a:rPr>
              <a:t>Using</a:t>
            </a:r>
            <a:r>
              <a:rPr dirty="0" sz="1000" spc="-35">
                <a:latin typeface="Tahoma"/>
                <a:cs typeface="Tahoma"/>
              </a:rPr>
              <a:t> what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known</a:t>
            </a:r>
            <a:r>
              <a:rPr dirty="0" sz="1000" spc="-20">
                <a:latin typeface="Tahoma"/>
                <a:cs typeface="Tahoma"/>
              </a:rPr>
              <a:t> about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distribution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test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statistic,</a:t>
            </a:r>
            <a:r>
              <a:rPr dirty="0" sz="1000" spc="-30">
                <a:latin typeface="Tahoma"/>
                <a:cs typeface="Tahoma"/>
              </a:rPr>
              <a:t> calculate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 i="1">
                <a:latin typeface="Arial"/>
                <a:cs typeface="Arial"/>
              </a:rPr>
              <a:t>p</a:t>
            </a:r>
            <a:r>
              <a:rPr dirty="0" sz="1000" spc="-30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associated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test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compare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significance </a:t>
            </a:r>
            <a:r>
              <a:rPr dirty="0" sz="1000" spc="-25">
                <a:latin typeface="Tahoma"/>
                <a:cs typeface="Tahoma"/>
              </a:rPr>
              <a:t>level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α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39725" indent="-12763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result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considered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unusual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if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less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α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24155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4.</a:t>
            </a:r>
            <a:r>
              <a:rPr dirty="0" spc="315"/>
              <a:t> </a:t>
            </a:r>
            <a:r>
              <a:rPr dirty="0" spc="65"/>
              <a:t>C</a:t>
            </a:r>
            <a:r>
              <a:rPr dirty="0" cap="small" spc="65"/>
              <a:t>alculate</a:t>
            </a:r>
            <a:r>
              <a:rPr dirty="0" spc="140"/>
              <a:t> </a:t>
            </a:r>
            <a:r>
              <a:rPr dirty="0" cap="small" spc="125"/>
              <a:t>a</a:t>
            </a:r>
            <a:r>
              <a:rPr dirty="0" spc="140"/>
              <a:t> </a:t>
            </a:r>
            <a:r>
              <a:rPr dirty="0" i="1">
                <a:latin typeface="Calibri"/>
                <a:cs typeface="Calibri"/>
              </a:rPr>
              <a:t>p</a:t>
            </a:r>
            <a:r>
              <a:rPr dirty="0"/>
              <a:t>-</a:t>
            </a:r>
            <a:r>
              <a:rPr dirty="0" cap="small"/>
              <a:t>value</a:t>
            </a:r>
            <a:r>
              <a:rPr dirty="0"/>
              <a:t>.</a:t>
            </a:r>
            <a:r>
              <a:rPr dirty="0" spc="-180"/>
              <a:t> </a:t>
            </a:r>
            <a:r>
              <a:rPr dirty="0"/>
              <a:t>.</a:t>
            </a:r>
            <a:r>
              <a:rPr dirty="0" spc="-180"/>
              <a:t> </a:t>
            </a:r>
            <a:r>
              <a:rPr dirty="0" spc="-38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9912" y="658616"/>
            <a:ext cx="22612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4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40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two-</a:t>
            </a:r>
            <a:r>
              <a:rPr dirty="0" sz="900" spc="-20">
                <a:latin typeface="Tahoma"/>
                <a:cs typeface="Tahoma"/>
              </a:rPr>
              <a:t>sided</a:t>
            </a:r>
            <a:r>
              <a:rPr dirty="0" sz="900" spc="4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alternative,</a:t>
            </a:r>
            <a:r>
              <a:rPr dirty="0" sz="900" spc="3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 i="1">
                <a:latin typeface="Calibri"/>
                <a:cs typeface="Calibri"/>
              </a:rPr>
              <a:t>A</a:t>
            </a:r>
            <a:r>
              <a:rPr dirty="0" baseline="-9259" sz="900" spc="270" i="1">
                <a:latin typeface="Calibri"/>
                <a:cs typeface="Calibri"/>
              </a:rPr>
              <a:t> </a:t>
            </a:r>
            <a:r>
              <a:rPr dirty="0" sz="900" spc="-60">
                <a:latin typeface="Tahoma"/>
                <a:cs typeface="Tahoma"/>
              </a:rPr>
              <a:t>: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µ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̸</a:t>
            </a:r>
            <a:r>
              <a:rPr dirty="0" sz="900">
                <a:latin typeface="Tahoma"/>
                <a:cs typeface="Tahoma"/>
              </a:rPr>
              <a:t>=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µ</a:t>
            </a:r>
            <a:r>
              <a:rPr dirty="0" baseline="-9259" sz="900">
                <a:latin typeface="Tahoma"/>
                <a:cs typeface="Tahoma"/>
              </a:rPr>
              <a:t>0</a:t>
            </a:r>
            <a:r>
              <a:rPr dirty="0" sz="900">
                <a:latin typeface="Tahoma"/>
                <a:cs typeface="Tahoma"/>
              </a:rPr>
              <a:t>,</a:t>
            </a:r>
            <a:r>
              <a:rPr dirty="0" sz="900" spc="4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the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5309" y="797796"/>
            <a:ext cx="228854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Tahoma"/>
                <a:cs typeface="Tahoma"/>
              </a:rPr>
              <a:t>-value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total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area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from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both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tails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th</a:t>
            </a:r>
            <a:r>
              <a:rPr dirty="0" sz="900" spc="-30">
                <a:latin typeface="Tahoma"/>
                <a:cs typeface="Tahoma"/>
              </a:rPr>
              <a:t>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null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distribution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that</a:t>
            </a:r>
            <a:r>
              <a:rPr dirty="0" sz="900" spc="-25">
                <a:latin typeface="Tahoma"/>
                <a:cs typeface="Tahoma"/>
              </a:rPr>
              <a:t> are beyond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absolute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2615" y="1076144"/>
            <a:ext cx="2562860" cy="541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latin typeface="Tahoma"/>
                <a:cs typeface="Tahoma"/>
              </a:rPr>
              <a:t>value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test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statistic.</a:t>
            </a:r>
            <a:endParaRPr sz="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9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Tahoma"/>
                <a:cs typeface="Tahoma"/>
              </a:rPr>
              <a:t>-</a:t>
            </a:r>
            <a:r>
              <a:rPr dirty="0" sz="900" spc="-30">
                <a:latin typeface="Tahoma"/>
                <a:cs typeface="Tahoma"/>
              </a:rPr>
              <a:t>value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65">
                <a:latin typeface="Tahoma"/>
                <a:cs typeface="Tahoma"/>
              </a:rPr>
              <a:t>=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2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Arial"/>
                <a:cs typeface="Arial"/>
              </a:rPr>
              <a:t>T</a:t>
            </a:r>
            <a:r>
              <a:rPr dirty="0" sz="900" spc="1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10">
                <a:latin typeface="Lucida Sans Unicode"/>
                <a:cs typeface="Lucida Sans Unicode"/>
              </a:rPr>
              <a:t> </a:t>
            </a:r>
            <a:r>
              <a:rPr dirty="0" sz="900" spc="-225">
                <a:latin typeface="Lucida Sans Unicode"/>
                <a:cs typeface="Lucida Sans Unicode"/>
              </a:rPr>
              <a:t>♣</a:t>
            </a:r>
            <a:r>
              <a:rPr dirty="0" sz="900" spc="-225" i="1">
                <a:latin typeface="Arial"/>
                <a:cs typeface="Arial"/>
              </a:rPr>
              <a:t>t</a:t>
            </a:r>
            <a:r>
              <a:rPr dirty="0" sz="900" spc="-225">
                <a:latin typeface="Lucida Sans Unicode"/>
                <a:cs typeface="Lucida Sans Unicode"/>
              </a:rPr>
              <a:t>♣</a:t>
            </a:r>
            <a:r>
              <a:rPr dirty="0" sz="900" spc="-225">
                <a:latin typeface="Tahoma"/>
                <a:cs typeface="Tahoma"/>
              </a:rPr>
              <a:t>)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65">
                <a:latin typeface="Tahoma"/>
                <a:cs typeface="Tahoma"/>
              </a:rPr>
              <a:t>=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Arial"/>
                <a:cs typeface="Arial"/>
              </a:rPr>
              <a:t>T</a:t>
            </a:r>
            <a:r>
              <a:rPr dirty="0" sz="900" spc="1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-10">
                <a:latin typeface="Lucida Sans Unicode"/>
                <a:cs typeface="Lucida Sans Unicode"/>
              </a:rPr>
              <a:t> </a:t>
            </a:r>
            <a:r>
              <a:rPr dirty="0" sz="900" spc="-70">
                <a:latin typeface="Lucida Sans Unicode"/>
                <a:cs typeface="Lucida Sans Unicode"/>
              </a:rPr>
              <a:t>−♣</a:t>
            </a:r>
            <a:r>
              <a:rPr dirty="0" sz="900" spc="-70" i="1">
                <a:latin typeface="Arial"/>
                <a:cs typeface="Arial"/>
              </a:rPr>
              <a:t>t</a:t>
            </a:r>
            <a:r>
              <a:rPr dirty="0" sz="900" spc="-70">
                <a:latin typeface="Lucida Sans Unicode"/>
                <a:cs typeface="Lucida Sans Unicode"/>
              </a:rPr>
              <a:t>♣</a:t>
            </a:r>
            <a:r>
              <a:rPr dirty="0" sz="900" spc="-70">
                <a:latin typeface="Tahoma"/>
                <a:cs typeface="Tahoma"/>
              </a:rPr>
              <a:t>)+</a:t>
            </a:r>
            <a:r>
              <a:rPr dirty="0" sz="900" spc="-70" i="1">
                <a:latin typeface="Arial"/>
                <a:cs typeface="Arial"/>
              </a:rPr>
              <a:t>P</a:t>
            </a:r>
            <a:r>
              <a:rPr dirty="0" sz="900" spc="-70">
                <a:latin typeface="Tahoma"/>
                <a:cs typeface="Tahoma"/>
              </a:rPr>
              <a:t>(</a:t>
            </a:r>
            <a:r>
              <a:rPr dirty="0" sz="900" spc="-70" i="1">
                <a:latin typeface="Arial"/>
                <a:cs typeface="Arial"/>
              </a:rPr>
              <a:t>T</a:t>
            </a:r>
            <a:r>
              <a:rPr dirty="0" sz="900" spc="155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-10">
                <a:latin typeface="Lucida Sans Unicode"/>
                <a:cs typeface="Lucida Sans Unicode"/>
              </a:rPr>
              <a:t> </a:t>
            </a:r>
            <a:r>
              <a:rPr dirty="0" sz="900" spc="-175">
                <a:latin typeface="Lucida Sans Unicode"/>
                <a:cs typeface="Lucida Sans Unicode"/>
              </a:rPr>
              <a:t>♣</a:t>
            </a:r>
            <a:r>
              <a:rPr dirty="0" sz="900" spc="-175" i="1">
                <a:latin typeface="Arial"/>
                <a:cs typeface="Arial"/>
              </a:rPr>
              <a:t>t</a:t>
            </a:r>
            <a:r>
              <a:rPr dirty="0" sz="900" spc="-175">
                <a:latin typeface="Lucida Sans Unicode"/>
                <a:cs typeface="Lucida Sans Unicode"/>
              </a:rPr>
              <a:t>♣</a:t>
            </a:r>
            <a:r>
              <a:rPr dirty="0" sz="900" spc="-175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06044" y="1893595"/>
            <a:ext cx="2272030" cy="716280"/>
            <a:chOff x="406044" y="1893595"/>
            <a:chExt cx="2272030" cy="71628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044" y="1893595"/>
              <a:ext cx="2271954" cy="66891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08012" y="2560539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 h="0">
                  <a:moveTo>
                    <a:pt x="0" y="0"/>
                  </a:moveTo>
                  <a:lnTo>
                    <a:pt x="2268016" y="0"/>
                  </a:lnTo>
                </a:path>
              </a:pathLst>
            </a:custGeom>
            <a:ln w="3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08012" y="2587160"/>
              <a:ext cx="2268220" cy="22860"/>
            </a:xfrm>
            <a:custGeom>
              <a:avLst/>
              <a:gdLst/>
              <a:ahLst/>
              <a:cxnLst/>
              <a:rect l="l" t="t" r="r" b="b"/>
              <a:pathLst>
                <a:path w="2268220" h="22860">
                  <a:moveTo>
                    <a:pt x="1452003" y="0"/>
                  </a:moveTo>
                  <a:lnTo>
                    <a:pt x="1452003" y="0"/>
                  </a:lnTo>
                  <a:lnTo>
                    <a:pt x="1452003" y="22680"/>
                  </a:lnTo>
                </a:path>
                <a:path w="2268220" h="22860">
                  <a:moveTo>
                    <a:pt x="0" y="0"/>
                  </a:moveTo>
                  <a:lnTo>
                    <a:pt x="2268016" y="0"/>
                  </a:lnTo>
                </a:path>
                <a:path w="2268220" h="22860">
                  <a:moveTo>
                    <a:pt x="1134008" y="0"/>
                  </a:moveTo>
                  <a:lnTo>
                    <a:pt x="1134008" y="22680"/>
                  </a:lnTo>
                </a:path>
              </a:pathLst>
            </a:custGeom>
            <a:ln w="3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737169" y="2630792"/>
            <a:ext cx="245745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 spc="-10">
                <a:latin typeface="Arial"/>
                <a:cs typeface="Arial"/>
              </a:rPr>
              <a:t>t−statistic</a:t>
            </a:r>
            <a:endParaRPr sz="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55089" y="2628956"/>
            <a:ext cx="144780" cy="88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">
                <a:latin typeface="Symbol"/>
                <a:cs typeface="Symbol"/>
              </a:rPr>
              <a:t></a:t>
            </a:r>
            <a:r>
              <a:rPr dirty="0" sz="400" spc="15">
                <a:latin typeface="Times New Roman"/>
                <a:cs typeface="Times New Roman"/>
              </a:rPr>
              <a:t> </a:t>
            </a:r>
            <a:r>
              <a:rPr dirty="0" sz="400">
                <a:latin typeface="Arial"/>
                <a:cs typeface="Arial"/>
              </a:rPr>
              <a:t>=</a:t>
            </a:r>
            <a:r>
              <a:rPr dirty="0" sz="400" spc="5">
                <a:latin typeface="Arial"/>
                <a:cs typeface="Arial"/>
              </a:rPr>
              <a:t> </a:t>
            </a:r>
            <a:r>
              <a:rPr dirty="0" sz="400" spc="-5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45903" y="233712"/>
            <a:ext cx="2301875" cy="6159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40">
                <a:latin typeface="Tahoma"/>
                <a:cs typeface="Tahoma"/>
              </a:rPr>
              <a:t>one-</a:t>
            </a:r>
            <a:r>
              <a:rPr dirty="0" sz="900" spc="-25">
                <a:latin typeface="Tahoma"/>
                <a:cs typeface="Tahoma"/>
              </a:rPr>
              <a:t>sided </a:t>
            </a:r>
            <a:r>
              <a:rPr dirty="0" sz="900" spc="-10">
                <a:latin typeface="Tahoma"/>
                <a:cs typeface="Tahoma"/>
              </a:rPr>
              <a:t>alternative,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Tahoma"/>
                <a:cs typeface="Tahoma"/>
              </a:rPr>
              <a:t>-value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the </a:t>
            </a:r>
            <a:r>
              <a:rPr dirty="0" sz="900" spc="-30">
                <a:latin typeface="Tahoma"/>
                <a:cs typeface="Tahoma"/>
              </a:rPr>
              <a:t>area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tail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null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distribution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that matches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direction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alternative.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3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 i="1">
                <a:latin typeface="Calibri"/>
                <a:cs typeface="Calibri"/>
              </a:rPr>
              <a:t>A</a:t>
            </a:r>
            <a:r>
              <a:rPr dirty="0" baseline="-9259" sz="900" spc="270" i="1">
                <a:latin typeface="Calibri"/>
                <a:cs typeface="Calibri"/>
              </a:rPr>
              <a:t> </a:t>
            </a:r>
            <a:r>
              <a:rPr dirty="0" sz="900" spc="-60">
                <a:latin typeface="Tahoma"/>
                <a:cs typeface="Tahoma"/>
              </a:rPr>
              <a:t>: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µ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&gt;</a:t>
            </a:r>
            <a:r>
              <a:rPr dirty="0" sz="900" spc="40" i="1">
                <a:latin typeface="Times New Roman"/>
                <a:cs typeface="Times New Roman"/>
              </a:rPr>
              <a:t> </a:t>
            </a:r>
            <a:r>
              <a:rPr dirty="0" sz="900" spc="-25" i="1">
                <a:latin typeface="Times New Roman"/>
                <a:cs typeface="Times New Roman"/>
              </a:rPr>
              <a:t>µ</a:t>
            </a:r>
            <a:r>
              <a:rPr dirty="0" baseline="-9259" sz="900" spc="-37">
                <a:latin typeface="Tahoma"/>
                <a:cs typeface="Tahoma"/>
              </a:rPr>
              <a:t>0</a:t>
            </a:r>
            <a:r>
              <a:rPr dirty="0" sz="900" spc="-2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11090" y="927653"/>
            <a:ext cx="101409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Tahoma"/>
                <a:cs typeface="Tahoma"/>
              </a:rPr>
              <a:t>-</a:t>
            </a:r>
            <a:r>
              <a:rPr dirty="0" sz="900" spc="-25">
                <a:latin typeface="Tahoma"/>
                <a:cs typeface="Tahoma"/>
              </a:rPr>
              <a:t>value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65">
                <a:latin typeface="Tahoma"/>
                <a:cs typeface="Tahoma"/>
              </a:rPr>
              <a:t>=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Arial"/>
                <a:cs typeface="Arial"/>
              </a:rPr>
              <a:t>T</a:t>
            </a:r>
            <a:r>
              <a:rPr dirty="0" sz="900" spc="170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≥</a:t>
            </a:r>
            <a:r>
              <a:rPr dirty="0" sz="900" spc="5">
                <a:latin typeface="Lucida Sans Unicode"/>
                <a:cs typeface="Lucida Sans Unicode"/>
              </a:rPr>
              <a:t> </a:t>
            </a:r>
            <a:r>
              <a:rPr dirty="0" sz="900" spc="50" i="1">
                <a:latin typeface="Arial"/>
                <a:cs typeface="Arial"/>
              </a:rPr>
              <a:t>t</a:t>
            </a:r>
            <a:r>
              <a:rPr dirty="0" sz="900" spc="5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307663" y="1241602"/>
            <a:ext cx="1821180" cy="574675"/>
            <a:chOff x="3307663" y="1241602"/>
            <a:chExt cx="1821180" cy="574675"/>
          </a:xfrm>
        </p:grpSpPr>
        <p:sp>
          <p:nvSpPr>
            <p:cNvPr id="15" name="object 15" descr=""/>
            <p:cNvSpPr/>
            <p:nvPr/>
          </p:nvSpPr>
          <p:spPr>
            <a:xfrm>
              <a:off x="3310813" y="1244752"/>
              <a:ext cx="1814830" cy="532130"/>
            </a:xfrm>
            <a:custGeom>
              <a:avLst/>
              <a:gdLst/>
              <a:ahLst/>
              <a:cxnLst/>
              <a:rect l="l" t="t" r="r" b="b"/>
              <a:pathLst>
                <a:path w="1814829" h="532130">
                  <a:moveTo>
                    <a:pt x="0" y="531533"/>
                  </a:moveTo>
                  <a:lnTo>
                    <a:pt x="711" y="531533"/>
                  </a:lnTo>
                  <a:lnTo>
                    <a:pt x="3225" y="531495"/>
                  </a:lnTo>
                  <a:lnTo>
                    <a:pt x="5753" y="531495"/>
                  </a:lnTo>
                  <a:lnTo>
                    <a:pt x="8267" y="531456"/>
                  </a:lnTo>
                  <a:lnTo>
                    <a:pt x="10795" y="531456"/>
                  </a:lnTo>
                  <a:lnTo>
                    <a:pt x="13309" y="531456"/>
                  </a:lnTo>
                  <a:lnTo>
                    <a:pt x="15875" y="531406"/>
                  </a:lnTo>
                  <a:lnTo>
                    <a:pt x="18389" y="531368"/>
                  </a:lnTo>
                  <a:lnTo>
                    <a:pt x="20916" y="531368"/>
                  </a:lnTo>
                  <a:lnTo>
                    <a:pt x="23431" y="531329"/>
                  </a:lnTo>
                  <a:lnTo>
                    <a:pt x="25958" y="531329"/>
                  </a:lnTo>
                  <a:lnTo>
                    <a:pt x="28473" y="531279"/>
                  </a:lnTo>
                  <a:lnTo>
                    <a:pt x="30988" y="531279"/>
                  </a:lnTo>
                  <a:lnTo>
                    <a:pt x="33515" y="531241"/>
                  </a:lnTo>
                  <a:lnTo>
                    <a:pt x="36080" y="531202"/>
                  </a:lnTo>
                  <a:lnTo>
                    <a:pt x="38595" y="531202"/>
                  </a:lnTo>
                  <a:lnTo>
                    <a:pt x="41109" y="531152"/>
                  </a:lnTo>
                  <a:lnTo>
                    <a:pt x="43637" y="531114"/>
                  </a:lnTo>
                  <a:lnTo>
                    <a:pt x="46151" y="531075"/>
                  </a:lnTo>
                  <a:lnTo>
                    <a:pt x="48679" y="531075"/>
                  </a:lnTo>
                  <a:lnTo>
                    <a:pt x="51193" y="531025"/>
                  </a:lnTo>
                  <a:lnTo>
                    <a:pt x="53708" y="530987"/>
                  </a:lnTo>
                  <a:lnTo>
                    <a:pt x="56235" y="530948"/>
                  </a:lnTo>
                  <a:lnTo>
                    <a:pt x="58801" y="530898"/>
                  </a:lnTo>
                  <a:lnTo>
                    <a:pt x="61315" y="530860"/>
                  </a:lnTo>
                  <a:lnTo>
                    <a:pt x="63830" y="530821"/>
                  </a:lnTo>
                  <a:lnTo>
                    <a:pt x="66357" y="530783"/>
                  </a:lnTo>
                  <a:lnTo>
                    <a:pt x="68872" y="530733"/>
                  </a:lnTo>
                  <a:lnTo>
                    <a:pt x="71399" y="530694"/>
                  </a:lnTo>
                  <a:lnTo>
                    <a:pt x="73914" y="530656"/>
                  </a:lnTo>
                  <a:lnTo>
                    <a:pt x="76441" y="530606"/>
                  </a:lnTo>
                  <a:lnTo>
                    <a:pt x="78994" y="530529"/>
                  </a:lnTo>
                  <a:lnTo>
                    <a:pt x="81521" y="530479"/>
                  </a:lnTo>
                  <a:lnTo>
                    <a:pt x="84035" y="530440"/>
                  </a:lnTo>
                  <a:lnTo>
                    <a:pt x="86563" y="530402"/>
                  </a:lnTo>
                  <a:lnTo>
                    <a:pt x="89077" y="530313"/>
                  </a:lnTo>
                  <a:lnTo>
                    <a:pt x="91592" y="530275"/>
                  </a:lnTo>
                  <a:lnTo>
                    <a:pt x="94119" y="530186"/>
                  </a:lnTo>
                  <a:lnTo>
                    <a:pt x="96634" y="530148"/>
                  </a:lnTo>
                  <a:lnTo>
                    <a:pt x="99199" y="530059"/>
                  </a:lnTo>
                  <a:lnTo>
                    <a:pt x="101727" y="530021"/>
                  </a:lnTo>
                  <a:lnTo>
                    <a:pt x="104241" y="529945"/>
                  </a:lnTo>
                  <a:lnTo>
                    <a:pt x="106756" y="529856"/>
                  </a:lnTo>
                  <a:lnTo>
                    <a:pt x="109283" y="529805"/>
                  </a:lnTo>
                  <a:lnTo>
                    <a:pt x="111798" y="529729"/>
                  </a:lnTo>
                  <a:lnTo>
                    <a:pt x="114325" y="529640"/>
                  </a:lnTo>
                  <a:lnTo>
                    <a:pt x="116840" y="529564"/>
                  </a:lnTo>
                  <a:lnTo>
                    <a:pt x="119354" y="529475"/>
                  </a:lnTo>
                  <a:lnTo>
                    <a:pt x="121920" y="529399"/>
                  </a:lnTo>
                  <a:lnTo>
                    <a:pt x="124447" y="529310"/>
                  </a:lnTo>
                  <a:lnTo>
                    <a:pt x="126961" y="529221"/>
                  </a:lnTo>
                  <a:lnTo>
                    <a:pt x="129476" y="529094"/>
                  </a:lnTo>
                  <a:lnTo>
                    <a:pt x="132003" y="529005"/>
                  </a:lnTo>
                  <a:lnTo>
                    <a:pt x="134518" y="528929"/>
                  </a:lnTo>
                  <a:lnTo>
                    <a:pt x="137045" y="528802"/>
                  </a:lnTo>
                  <a:lnTo>
                    <a:pt x="139560" y="528713"/>
                  </a:lnTo>
                  <a:lnTo>
                    <a:pt x="142125" y="528599"/>
                  </a:lnTo>
                  <a:lnTo>
                    <a:pt x="144640" y="528472"/>
                  </a:lnTo>
                  <a:lnTo>
                    <a:pt x="147167" y="528383"/>
                  </a:lnTo>
                  <a:lnTo>
                    <a:pt x="149682" y="528256"/>
                  </a:lnTo>
                  <a:lnTo>
                    <a:pt x="152209" y="528129"/>
                  </a:lnTo>
                  <a:lnTo>
                    <a:pt x="154724" y="528002"/>
                  </a:lnTo>
                  <a:lnTo>
                    <a:pt x="157238" y="527837"/>
                  </a:lnTo>
                  <a:lnTo>
                    <a:pt x="159766" y="527710"/>
                  </a:lnTo>
                  <a:lnTo>
                    <a:pt x="162318" y="527583"/>
                  </a:lnTo>
                  <a:lnTo>
                    <a:pt x="164846" y="527418"/>
                  </a:lnTo>
                  <a:lnTo>
                    <a:pt x="167360" y="527291"/>
                  </a:lnTo>
                  <a:lnTo>
                    <a:pt x="169887" y="527126"/>
                  </a:lnTo>
                  <a:lnTo>
                    <a:pt x="172402" y="526999"/>
                  </a:lnTo>
                  <a:lnTo>
                    <a:pt x="174929" y="526834"/>
                  </a:lnTo>
                  <a:lnTo>
                    <a:pt x="177444" y="526656"/>
                  </a:lnTo>
                  <a:lnTo>
                    <a:pt x="179959" y="526491"/>
                  </a:lnTo>
                  <a:lnTo>
                    <a:pt x="182486" y="526288"/>
                  </a:lnTo>
                  <a:lnTo>
                    <a:pt x="185039" y="526110"/>
                  </a:lnTo>
                  <a:lnTo>
                    <a:pt x="187566" y="525945"/>
                  </a:lnTo>
                  <a:lnTo>
                    <a:pt x="190080" y="525741"/>
                  </a:lnTo>
                  <a:lnTo>
                    <a:pt x="192608" y="525564"/>
                  </a:lnTo>
                  <a:lnTo>
                    <a:pt x="195122" y="525360"/>
                  </a:lnTo>
                  <a:lnTo>
                    <a:pt x="197650" y="525157"/>
                  </a:lnTo>
                  <a:lnTo>
                    <a:pt x="200164" y="524941"/>
                  </a:lnTo>
                  <a:lnTo>
                    <a:pt x="202692" y="524687"/>
                  </a:lnTo>
                  <a:lnTo>
                    <a:pt x="205244" y="524471"/>
                  </a:lnTo>
                  <a:lnTo>
                    <a:pt x="207772" y="524268"/>
                  </a:lnTo>
                  <a:lnTo>
                    <a:pt x="210286" y="524014"/>
                  </a:lnTo>
                  <a:lnTo>
                    <a:pt x="212801" y="523760"/>
                  </a:lnTo>
                  <a:lnTo>
                    <a:pt x="215328" y="523506"/>
                  </a:lnTo>
                  <a:lnTo>
                    <a:pt x="217843" y="523265"/>
                  </a:lnTo>
                  <a:lnTo>
                    <a:pt x="220370" y="523011"/>
                  </a:lnTo>
                  <a:lnTo>
                    <a:pt x="222885" y="522719"/>
                  </a:lnTo>
                  <a:lnTo>
                    <a:pt x="225450" y="522465"/>
                  </a:lnTo>
                  <a:lnTo>
                    <a:pt x="227965" y="522173"/>
                  </a:lnTo>
                  <a:lnTo>
                    <a:pt x="230492" y="521868"/>
                  </a:lnTo>
                  <a:lnTo>
                    <a:pt x="233006" y="521576"/>
                  </a:lnTo>
                  <a:lnTo>
                    <a:pt x="235521" y="521246"/>
                  </a:lnTo>
                  <a:lnTo>
                    <a:pt x="238048" y="520954"/>
                  </a:lnTo>
                  <a:lnTo>
                    <a:pt x="240563" y="520611"/>
                  </a:lnTo>
                  <a:lnTo>
                    <a:pt x="243090" y="520280"/>
                  </a:lnTo>
                  <a:lnTo>
                    <a:pt x="245605" y="519938"/>
                  </a:lnTo>
                  <a:lnTo>
                    <a:pt x="248170" y="519569"/>
                  </a:lnTo>
                  <a:lnTo>
                    <a:pt x="250685" y="519226"/>
                  </a:lnTo>
                  <a:lnTo>
                    <a:pt x="253212" y="518845"/>
                  </a:lnTo>
                  <a:lnTo>
                    <a:pt x="255727" y="518477"/>
                  </a:lnTo>
                  <a:lnTo>
                    <a:pt x="258254" y="518096"/>
                  </a:lnTo>
                  <a:lnTo>
                    <a:pt x="260769" y="517677"/>
                  </a:lnTo>
                  <a:lnTo>
                    <a:pt x="263283" y="517296"/>
                  </a:lnTo>
                  <a:lnTo>
                    <a:pt x="265811" y="516877"/>
                  </a:lnTo>
                  <a:lnTo>
                    <a:pt x="268376" y="516458"/>
                  </a:lnTo>
                  <a:lnTo>
                    <a:pt x="270891" y="515988"/>
                  </a:lnTo>
                  <a:lnTo>
                    <a:pt x="273405" y="515531"/>
                  </a:lnTo>
                  <a:lnTo>
                    <a:pt x="275932" y="515073"/>
                  </a:lnTo>
                  <a:lnTo>
                    <a:pt x="278447" y="514604"/>
                  </a:lnTo>
                  <a:lnTo>
                    <a:pt x="280974" y="514146"/>
                  </a:lnTo>
                  <a:lnTo>
                    <a:pt x="283489" y="513638"/>
                  </a:lnTo>
                  <a:lnTo>
                    <a:pt x="286004" y="513130"/>
                  </a:lnTo>
                  <a:lnTo>
                    <a:pt x="288569" y="512635"/>
                  </a:lnTo>
                  <a:lnTo>
                    <a:pt x="291096" y="512089"/>
                  </a:lnTo>
                  <a:lnTo>
                    <a:pt x="293611" y="511543"/>
                  </a:lnTo>
                  <a:lnTo>
                    <a:pt x="296125" y="510997"/>
                  </a:lnTo>
                  <a:lnTo>
                    <a:pt x="298653" y="510451"/>
                  </a:lnTo>
                  <a:lnTo>
                    <a:pt x="301167" y="509866"/>
                  </a:lnTo>
                  <a:lnTo>
                    <a:pt x="303695" y="509282"/>
                  </a:lnTo>
                  <a:lnTo>
                    <a:pt x="306209" y="508685"/>
                  </a:lnTo>
                  <a:lnTo>
                    <a:pt x="308775" y="508050"/>
                  </a:lnTo>
                  <a:lnTo>
                    <a:pt x="311289" y="507428"/>
                  </a:lnTo>
                  <a:lnTo>
                    <a:pt x="313817" y="506793"/>
                  </a:lnTo>
                  <a:lnTo>
                    <a:pt x="316331" y="506133"/>
                  </a:lnTo>
                  <a:lnTo>
                    <a:pt x="318858" y="505447"/>
                  </a:lnTo>
                  <a:lnTo>
                    <a:pt x="321373" y="504736"/>
                  </a:lnTo>
                  <a:lnTo>
                    <a:pt x="323888" y="504063"/>
                  </a:lnTo>
                  <a:lnTo>
                    <a:pt x="326415" y="503351"/>
                  </a:lnTo>
                  <a:lnTo>
                    <a:pt x="328930" y="502589"/>
                  </a:lnTo>
                  <a:lnTo>
                    <a:pt x="331495" y="501840"/>
                  </a:lnTo>
                  <a:lnTo>
                    <a:pt x="334022" y="501091"/>
                  </a:lnTo>
                  <a:lnTo>
                    <a:pt x="336537" y="500329"/>
                  </a:lnTo>
                  <a:lnTo>
                    <a:pt x="339051" y="499529"/>
                  </a:lnTo>
                  <a:lnTo>
                    <a:pt x="341579" y="498690"/>
                  </a:lnTo>
                  <a:lnTo>
                    <a:pt x="344093" y="497890"/>
                  </a:lnTo>
                  <a:lnTo>
                    <a:pt x="346621" y="497014"/>
                  </a:lnTo>
                  <a:lnTo>
                    <a:pt x="349135" y="496176"/>
                  </a:lnTo>
                  <a:lnTo>
                    <a:pt x="351701" y="495287"/>
                  </a:lnTo>
                  <a:lnTo>
                    <a:pt x="354215" y="494360"/>
                  </a:lnTo>
                  <a:lnTo>
                    <a:pt x="356743" y="493483"/>
                  </a:lnTo>
                  <a:lnTo>
                    <a:pt x="359257" y="492518"/>
                  </a:lnTo>
                  <a:lnTo>
                    <a:pt x="361772" y="491591"/>
                  </a:lnTo>
                  <a:lnTo>
                    <a:pt x="364299" y="490626"/>
                  </a:lnTo>
                  <a:lnTo>
                    <a:pt x="366814" y="489623"/>
                  </a:lnTo>
                  <a:lnTo>
                    <a:pt x="369341" y="488607"/>
                  </a:lnTo>
                  <a:lnTo>
                    <a:pt x="371894" y="487603"/>
                  </a:lnTo>
                  <a:lnTo>
                    <a:pt x="374421" y="486549"/>
                  </a:lnTo>
                  <a:lnTo>
                    <a:pt x="376936" y="485457"/>
                  </a:lnTo>
                  <a:lnTo>
                    <a:pt x="379463" y="484365"/>
                  </a:lnTo>
                  <a:lnTo>
                    <a:pt x="381977" y="483273"/>
                  </a:lnTo>
                  <a:lnTo>
                    <a:pt x="384505" y="482142"/>
                  </a:lnTo>
                  <a:lnTo>
                    <a:pt x="387019" y="481012"/>
                  </a:lnTo>
                  <a:lnTo>
                    <a:pt x="389534" y="479831"/>
                  </a:lnTo>
                  <a:lnTo>
                    <a:pt x="392061" y="478663"/>
                  </a:lnTo>
                  <a:lnTo>
                    <a:pt x="394614" y="477443"/>
                  </a:lnTo>
                  <a:lnTo>
                    <a:pt x="397141" y="476224"/>
                  </a:lnTo>
                  <a:lnTo>
                    <a:pt x="399656" y="474967"/>
                  </a:lnTo>
                  <a:lnTo>
                    <a:pt x="402183" y="473659"/>
                  </a:lnTo>
                  <a:lnTo>
                    <a:pt x="404698" y="472401"/>
                  </a:lnTo>
                  <a:lnTo>
                    <a:pt x="407225" y="471055"/>
                  </a:lnTo>
                  <a:lnTo>
                    <a:pt x="409740" y="469709"/>
                  </a:lnTo>
                  <a:lnTo>
                    <a:pt x="412254" y="468363"/>
                  </a:lnTo>
                  <a:lnTo>
                    <a:pt x="414820" y="466979"/>
                  </a:lnTo>
                  <a:lnTo>
                    <a:pt x="417334" y="465556"/>
                  </a:lnTo>
                  <a:lnTo>
                    <a:pt x="419862" y="464121"/>
                  </a:lnTo>
                  <a:lnTo>
                    <a:pt x="422376" y="462648"/>
                  </a:lnTo>
                  <a:lnTo>
                    <a:pt x="424903" y="461187"/>
                  </a:lnTo>
                  <a:lnTo>
                    <a:pt x="427418" y="459676"/>
                  </a:lnTo>
                  <a:lnTo>
                    <a:pt x="429945" y="458165"/>
                  </a:lnTo>
                  <a:lnTo>
                    <a:pt x="432460" y="456603"/>
                  </a:lnTo>
                  <a:lnTo>
                    <a:pt x="435025" y="455015"/>
                  </a:lnTo>
                  <a:lnTo>
                    <a:pt x="437540" y="453415"/>
                  </a:lnTo>
                  <a:lnTo>
                    <a:pt x="440067" y="451815"/>
                  </a:lnTo>
                  <a:lnTo>
                    <a:pt x="442582" y="450138"/>
                  </a:lnTo>
                  <a:lnTo>
                    <a:pt x="445096" y="448462"/>
                  </a:lnTo>
                  <a:lnTo>
                    <a:pt x="447624" y="446773"/>
                  </a:lnTo>
                  <a:lnTo>
                    <a:pt x="465302" y="434174"/>
                  </a:lnTo>
                  <a:lnTo>
                    <a:pt x="467817" y="432282"/>
                  </a:lnTo>
                  <a:lnTo>
                    <a:pt x="470344" y="430364"/>
                  </a:lnTo>
                  <a:lnTo>
                    <a:pt x="472859" y="428383"/>
                  </a:lnTo>
                  <a:lnTo>
                    <a:pt x="475386" y="426415"/>
                  </a:lnTo>
                  <a:lnTo>
                    <a:pt x="495579" y="409613"/>
                  </a:lnTo>
                  <a:lnTo>
                    <a:pt x="498144" y="407428"/>
                  </a:lnTo>
                  <a:lnTo>
                    <a:pt x="500672" y="405155"/>
                  </a:lnTo>
                  <a:lnTo>
                    <a:pt x="503186" y="402894"/>
                  </a:lnTo>
                  <a:lnTo>
                    <a:pt x="505701" y="400621"/>
                  </a:lnTo>
                  <a:lnTo>
                    <a:pt x="508228" y="398272"/>
                  </a:lnTo>
                  <a:lnTo>
                    <a:pt x="510743" y="395922"/>
                  </a:lnTo>
                  <a:lnTo>
                    <a:pt x="513270" y="393573"/>
                  </a:lnTo>
                  <a:lnTo>
                    <a:pt x="515785" y="391172"/>
                  </a:lnTo>
                  <a:lnTo>
                    <a:pt x="518299" y="388734"/>
                  </a:lnTo>
                  <a:lnTo>
                    <a:pt x="520865" y="386295"/>
                  </a:lnTo>
                  <a:lnTo>
                    <a:pt x="523392" y="383819"/>
                  </a:lnTo>
                  <a:lnTo>
                    <a:pt x="525907" y="381304"/>
                  </a:lnTo>
                  <a:lnTo>
                    <a:pt x="528421" y="378790"/>
                  </a:lnTo>
                  <a:lnTo>
                    <a:pt x="530948" y="376224"/>
                  </a:lnTo>
                  <a:lnTo>
                    <a:pt x="533463" y="373659"/>
                  </a:lnTo>
                  <a:lnTo>
                    <a:pt x="535990" y="371055"/>
                  </a:lnTo>
                  <a:lnTo>
                    <a:pt x="538505" y="368414"/>
                  </a:lnTo>
                  <a:lnTo>
                    <a:pt x="541070" y="365760"/>
                  </a:lnTo>
                  <a:lnTo>
                    <a:pt x="543585" y="363118"/>
                  </a:lnTo>
                  <a:lnTo>
                    <a:pt x="546112" y="360387"/>
                  </a:lnTo>
                  <a:lnTo>
                    <a:pt x="548627" y="357657"/>
                  </a:lnTo>
                  <a:lnTo>
                    <a:pt x="551154" y="354926"/>
                  </a:lnTo>
                  <a:lnTo>
                    <a:pt x="553669" y="352158"/>
                  </a:lnTo>
                  <a:lnTo>
                    <a:pt x="556183" y="349338"/>
                  </a:lnTo>
                  <a:lnTo>
                    <a:pt x="558711" y="346532"/>
                  </a:lnTo>
                  <a:lnTo>
                    <a:pt x="561276" y="343712"/>
                  </a:lnTo>
                  <a:lnTo>
                    <a:pt x="563791" y="340817"/>
                  </a:lnTo>
                  <a:lnTo>
                    <a:pt x="566318" y="337959"/>
                  </a:lnTo>
                  <a:lnTo>
                    <a:pt x="568833" y="335064"/>
                  </a:lnTo>
                  <a:lnTo>
                    <a:pt x="571347" y="332117"/>
                  </a:lnTo>
                  <a:lnTo>
                    <a:pt x="573874" y="329184"/>
                  </a:lnTo>
                  <a:lnTo>
                    <a:pt x="576389" y="326199"/>
                  </a:lnTo>
                  <a:lnTo>
                    <a:pt x="578916" y="323215"/>
                  </a:lnTo>
                  <a:lnTo>
                    <a:pt x="581431" y="320192"/>
                  </a:lnTo>
                  <a:lnTo>
                    <a:pt x="583996" y="317169"/>
                  </a:lnTo>
                  <a:lnTo>
                    <a:pt x="586511" y="314109"/>
                  </a:lnTo>
                  <a:lnTo>
                    <a:pt x="589038" y="311035"/>
                  </a:lnTo>
                  <a:lnTo>
                    <a:pt x="591553" y="307936"/>
                  </a:lnTo>
                  <a:lnTo>
                    <a:pt x="594067" y="304863"/>
                  </a:lnTo>
                  <a:lnTo>
                    <a:pt x="596595" y="301713"/>
                  </a:lnTo>
                  <a:lnTo>
                    <a:pt x="599109" y="298564"/>
                  </a:lnTo>
                  <a:lnTo>
                    <a:pt x="601637" y="295414"/>
                  </a:lnTo>
                  <a:lnTo>
                    <a:pt x="604189" y="292265"/>
                  </a:lnTo>
                  <a:lnTo>
                    <a:pt x="606717" y="289077"/>
                  </a:lnTo>
                  <a:lnTo>
                    <a:pt x="609231" y="285838"/>
                  </a:lnTo>
                  <a:lnTo>
                    <a:pt x="611759" y="282651"/>
                  </a:lnTo>
                  <a:lnTo>
                    <a:pt x="614273" y="279412"/>
                  </a:lnTo>
                  <a:lnTo>
                    <a:pt x="616800" y="276136"/>
                  </a:lnTo>
                  <a:lnTo>
                    <a:pt x="619315" y="272897"/>
                  </a:lnTo>
                  <a:lnTo>
                    <a:pt x="621830" y="269633"/>
                  </a:lnTo>
                  <a:lnTo>
                    <a:pt x="624395" y="266306"/>
                  </a:lnTo>
                  <a:lnTo>
                    <a:pt x="626910" y="263042"/>
                  </a:lnTo>
                  <a:lnTo>
                    <a:pt x="629437" y="259715"/>
                  </a:lnTo>
                  <a:lnTo>
                    <a:pt x="631952" y="256400"/>
                  </a:lnTo>
                  <a:lnTo>
                    <a:pt x="634479" y="253085"/>
                  </a:lnTo>
                  <a:lnTo>
                    <a:pt x="636993" y="249720"/>
                  </a:lnTo>
                  <a:lnTo>
                    <a:pt x="639521" y="246405"/>
                  </a:lnTo>
                  <a:lnTo>
                    <a:pt x="642035" y="243039"/>
                  </a:lnTo>
                  <a:lnTo>
                    <a:pt x="644550" y="239687"/>
                  </a:lnTo>
                  <a:lnTo>
                    <a:pt x="647115" y="236321"/>
                  </a:lnTo>
                  <a:lnTo>
                    <a:pt x="649630" y="232918"/>
                  </a:lnTo>
                  <a:lnTo>
                    <a:pt x="652157" y="229565"/>
                  </a:lnTo>
                  <a:lnTo>
                    <a:pt x="654672" y="226161"/>
                  </a:lnTo>
                  <a:lnTo>
                    <a:pt x="657199" y="222796"/>
                  </a:lnTo>
                  <a:lnTo>
                    <a:pt x="659714" y="219405"/>
                  </a:lnTo>
                  <a:lnTo>
                    <a:pt x="662241" y="216001"/>
                  </a:lnTo>
                  <a:lnTo>
                    <a:pt x="664756" y="212598"/>
                  </a:lnTo>
                  <a:lnTo>
                    <a:pt x="667321" y="209232"/>
                  </a:lnTo>
                  <a:lnTo>
                    <a:pt x="669836" y="205828"/>
                  </a:lnTo>
                  <a:lnTo>
                    <a:pt x="672363" y="202425"/>
                  </a:lnTo>
                  <a:lnTo>
                    <a:pt x="674878" y="199034"/>
                  </a:lnTo>
                  <a:lnTo>
                    <a:pt x="677392" y="195668"/>
                  </a:lnTo>
                  <a:lnTo>
                    <a:pt x="679919" y="192265"/>
                  </a:lnTo>
                  <a:lnTo>
                    <a:pt x="682434" y="188861"/>
                  </a:lnTo>
                  <a:lnTo>
                    <a:pt x="684961" y="185508"/>
                  </a:lnTo>
                  <a:lnTo>
                    <a:pt x="687514" y="182143"/>
                  </a:lnTo>
                  <a:lnTo>
                    <a:pt x="690041" y="178790"/>
                  </a:lnTo>
                  <a:lnTo>
                    <a:pt x="692556" y="175425"/>
                  </a:lnTo>
                  <a:lnTo>
                    <a:pt x="695083" y="172072"/>
                  </a:lnTo>
                  <a:lnTo>
                    <a:pt x="697598" y="168706"/>
                  </a:lnTo>
                  <a:lnTo>
                    <a:pt x="700112" y="165392"/>
                  </a:lnTo>
                  <a:lnTo>
                    <a:pt x="702640" y="162077"/>
                  </a:lnTo>
                  <a:lnTo>
                    <a:pt x="705154" y="158750"/>
                  </a:lnTo>
                  <a:lnTo>
                    <a:pt x="707720" y="155435"/>
                  </a:lnTo>
                  <a:lnTo>
                    <a:pt x="710234" y="152158"/>
                  </a:lnTo>
                  <a:lnTo>
                    <a:pt x="712762" y="148882"/>
                  </a:lnTo>
                  <a:lnTo>
                    <a:pt x="715276" y="145605"/>
                  </a:lnTo>
                  <a:lnTo>
                    <a:pt x="717804" y="142367"/>
                  </a:lnTo>
                  <a:lnTo>
                    <a:pt x="720318" y="139141"/>
                  </a:lnTo>
                  <a:lnTo>
                    <a:pt x="722845" y="135940"/>
                  </a:lnTo>
                  <a:lnTo>
                    <a:pt x="725360" y="132753"/>
                  </a:lnTo>
                  <a:lnTo>
                    <a:pt x="727875" y="129565"/>
                  </a:lnTo>
                  <a:lnTo>
                    <a:pt x="730440" y="126415"/>
                  </a:lnTo>
                  <a:lnTo>
                    <a:pt x="732967" y="123304"/>
                  </a:lnTo>
                  <a:lnTo>
                    <a:pt x="735482" y="120192"/>
                  </a:lnTo>
                  <a:lnTo>
                    <a:pt x="737997" y="117094"/>
                  </a:lnTo>
                  <a:lnTo>
                    <a:pt x="740524" y="114020"/>
                  </a:lnTo>
                  <a:lnTo>
                    <a:pt x="743038" y="110998"/>
                  </a:lnTo>
                  <a:lnTo>
                    <a:pt x="745566" y="107975"/>
                  </a:lnTo>
                  <a:lnTo>
                    <a:pt x="748080" y="104952"/>
                  </a:lnTo>
                  <a:lnTo>
                    <a:pt x="750646" y="102006"/>
                  </a:lnTo>
                  <a:lnTo>
                    <a:pt x="753160" y="99072"/>
                  </a:lnTo>
                  <a:lnTo>
                    <a:pt x="755688" y="96177"/>
                  </a:lnTo>
                  <a:lnTo>
                    <a:pt x="758202" y="93281"/>
                  </a:lnTo>
                  <a:lnTo>
                    <a:pt x="760730" y="90424"/>
                  </a:lnTo>
                  <a:lnTo>
                    <a:pt x="763244" y="87604"/>
                  </a:lnTo>
                  <a:lnTo>
                    <a:pt x="765759" y="84785"/>
                  </a:lnTo>
                  <a:lnTo>
                    <a:pt x="768286" y="82067"/>
                  </a:lnTo>
                  <a:lnTo>
                    <a:pt x="770851" y="79336"/>
                  </a:lnTo>
                  <a:lnTo>
                    <a:pt x="773366" y="76644"/>
                  </a:lnTo>
                  <a:lnTo>
                    <a:pt x="775893" y="74002"/>
                  </a:lnTo>
                  <a:lnTo>
                    <a:pt x="778408" y="71348"/>
                  </a:lnTo>
                  <a:lnTo>
                    <a:pt x="780923" y="68795"/>
                  </a:lnTo>
                  <a:lnTo>
                    <a:pt x="811212" y="40855"/>
                  </a:lnTo>
                  <a:lnTo>
                    <a:pt x="813765" y="38849"/>
                  </a:lnTo>
                  <a:lnTo>
                    <a:pt x="816292" y="36830"/>
                  </a:lnTo>
                  <a:lnTo>
                    <a:pt x="844054" y="18097"/>
                  </a:lnTo>
                  <a:lnTo>
                    <a:pt x="846569" y="16675"/>
                  </a:lnTo>
                  <a:lnTo>
                    <a:pt x="849096" y="15328"/>
                  </a:lnTo>
                  <a:lnTo>
                    <a:pt x="851611" y="14071"/>
                  </a:lnTo>
                  <a:lnTo>
                    <a:pt x="854125" y="12801"/>
                  </a:lnTo>
                  <a:lnTo>
                    <a:pt x="869289" y="6591"/>
                  </a:lnTo>
                  <a:lnTo>
                    <a:pt x="871816" y="5702"/>
                  </a:lnTo>
                  <a:lnTo>
                    <a:pt x="904659" y="0"/>
                  </a:lnTo>
                  <a:lnTo>
                    <a:pt x="907173" y="0"/>
                  </a:lnTo>
                  <a:lnTo>
                    <a:pt x="909688" y="0"/>
                  </a:lnTo>
                  <a:lnTo>
                    <a:pt x="945057" y="6591"/>
                  </a:lnTo>
                  <a:lnTo>
                    <a:pt x="947572" y="7467"/>
                  </a:lnTo>
                  <a:lnTo>
                    <a:pt x="962736" y="14071"/>
                  </a:lnTo>
                  <a:lnTo>
                    <a:pt x="965263" y="15328"/>
                  </a:lnTo>
                  <a:lnTo>
                    <a:pt x="967778" y="16675"/>
                  </a:lnTo>
                  <a:lnTo>
                    <a:pt x="970292" y="18097"/>
                  </a:lnTo>
                  <a:lnTo>
                    <a:pt x="972820" y="19519"/>
                  </a:lnTo>
                  <a:lnTo>
                    <a:pt x="995540" y="34899"/>
                  </a:lnTo>
                  <a:lnTo>
                    <a:pt x="998054" y="36830"/>
                  </a:lnTo>
                  <a:lnTo>
                    <a:pt x="1000582" y="38849"/>
                  </a:lnTo>
                  <a:lnTo>
                    <a:pt x="1003147" y="40855"/>
                  </a:lnTo>
                  <a:lnTo>
                    <a:pt x="1005662" y="42964"/>
                  </a:lnTo>
                  <a:lnTo>
                    <a:pt x="1033424" y="68795"/>
                  </a:lnTo>
                  <a:lnTo>
                    <a:pt x="1035939" y="71348"/>
                  </a:lnTo>
                  <a:lnTo>
                    <a:pt x="1051102" y="87604"/>
                  </a:lnTo>
                  <a:lnTo>
                    <a:pt x="1053630" y="90424"/>
                  </a:lnTo>
                  <a:lnTo>
                    <a:pt x="1056144" y="93281"/>
                  </a:lnTo>
                  <a:lnTo>
                    <a:pt x="1058672" y="96177"/>
                  </a:lnTo>
                  <a:lnTo>
                    <a:pt x="1061186" y="99072"/>
                  </a:lnTo>
                  <a:lnTo>
                    <a:pt x="1063701" y="102006"/>
                  </a:lnTo>
                  <a:lnTo>
                    <a:pt x="1066266" y="104952"/>
                  </a:lnTo>
                  <a:lnTo>
                    <a:pt x="1068781" y="107975"/>
                  </a:lnTo>
                  <a:lnTo>
                    <a:pt x="1071308" y="110998"/>
                  </a:lnTo>
                  <a:lnTo>
                    <a:pt x="1073823" y="114020"/>
                  </a:lnTo>
                  <a:lnTo>
                    <a:pt x="1076350" y="117094"/>
                  </a:lnTo>
                  <a:lnTo>
                    <a:pt x="1078865" y="120192"/>
                  </a:lnTo>
                  <a:lnTo>
                    <a:pt x="1081392" y="123304"/>
                  </a:lnTo>
                  <a:lnTo>
                    <a:pt x="1083906" y="126415"/>
                  </a:lnTo>
                  <a:lnTo>
                    <a:pt x="1086472" y="129565"/>
                  </a:lnTo>
                  <a:lnTo>
                    <a:pt x="1088986" y="132753"/>
                  </a:lnTo>
                  <a:lnTo>
                    <a:pt x="1091501" y="135940"/>
                  </a:lnTo>
                  <a:lnTo>
                    <a:pt x="1094028" y="139141"/>
                  </a:lnTo>
                  <a:lnTo>
                    <a:pt x="1096543" y="142367"/>
                  </a:lnTo>
                  <a:lnTo>
                    <a:pt x="1099070" y="145605"/>
                  </a:lnTo>
                  <a:lnTo>
                    <a:pt x="1101585" y="148882"/>
                  </a:lnTo>
                  <a:lnTo>
                    <a:pt x="1104112" y="152158"/>
                  </a:lnTo>
                  <a:lnTo>
                    <a:pt x="1106627" y="155435"/>
                  </a:lnTo>
                  <a:lnTo>
                    <a:pt x="1109192" y="158750"/>
                  </a:lnTo>
                  <a:lnTo>
                    <a:pt x="1111707" y="162077"/>
                  </a:lnTo>
                  <a:lnTo>
                    <a:pt x="1114234" y="165392"/>
                  </a:lnTo>
                  <a:lnTo>
                    <a:pt x="1116749" y="168706"/>
                  </a:lnTo>
                  <a:lnTo>
                    <a:pt x="1119263" y="172072"/>
                  </a:lnTo>
                  <a:lnTo>
                    <a:pt x="1121791" y="175425"/>
                  </a:lnTo>
                  <a:lnTo>
                    <a:pt x="1124305" y="178790"/>
                  </a:lnTo>
                  <a:lnTo>
                    <a:pt x="1126832" y="182143"/>
                  </a:lnTo>
                  <a:lnTo>
                    <a:pt x="1129385" y="185508"/>
                  </a:lnTo>
                  <a:lnTo>
                    <a:pt x="1131912" y="188861"/>
                  </a:lnTo>
                  <a:lnTo>
                    <a:pt x="1134427" y="192265"/>
                  </a:lnTo>
                  <a:lnTo>
                    <a:pt x="1136954" y="195668"/>
                  </a:lnTo>
                  <a:lnTo>
                    <a:pt x="1139469" y="199034"/>
                  </a:lnTo>
                  <a:lnTo>
                    <a:pt x="1141984" y="202425"/>
                  </a:lnTo>
                  <a:lnTo>
                    <a:pt x="1144511" y="205828"/>
                  </a:lnTo>
                  <a:lnTo>
                    <a:pt x="1147025" y="209232"/>
                  </a:lnTo>
                  <a:lnTo>
                    <a:pt x="1149591" y="212598"/>
                  </a:lnTo>
                  <a:lnTo>
                    <a:pt x="1152105" y="216001"/>
                  </a:lnTo>
                  <a:lnTo>
                    <a:pt x="1154633" y="219405"/>
                  </a:lnTo>
                  <a:lnTo>
                    <a:pt x="1157147" y="222796"/>
                  </a:lnTo>
                  <a:lnTo>
                    <a:pt x="1159675" y="226161"/>
                  </a:lnTo>
                  <a:lnTo>
                    <a:pt x="1162189" y="229565"/>
                  </a:lnTo>
                  <a:lnTo>
                    <a:pt x="1164717" y="232918"/>
                  </a:lnTo>
                  <a:lnTo>
                    <a:pt x="1167231" y="236321"/>
                  </a:lnTo>
                  <a:lnTo>
                    <a:pt x="1169797" y="239687"/>
                  </a:lnTo>
                  <a:lnTo>
                    <a:pt x="1172311" y="243039"/>
                  </a:lnTo>
                  <a:lnTo>
                    <a:pt x="1174826" y="246405"/>
                  </a:lnTo>
                  <a:lnTo>
                    <a:pt x="1177353" y="249720"/>
                  </a:lnTo>
                  <a:lnTo>
                    <a:pt x="1179868" y="253085"/>
                  </a:lnTo>
                  <a:lnTo>
                    <a:pt x="1182395" y="256400"/>
                  </a:lnTo>
                  <a:lnTo>
                    <a:pt x="1184910" y="259715"/>
                  </a:lnTo>
                  <a:lnTo>
                    <a:pt x="1187437" y="263042"/>
                  </a:lnTo>
                  <a:lnTo>
                    <a:pt x="1189951" y="266306"/>
                  </a:lnTo>
                  <a:lnTo>
                    <a:pt x="1192517" y="269633"/>
                  </a:lnTo>
                  <a:lnTo>
                    <a:pt x="1195031" y="272897"/>
                  </a:lnTo>
                  <a:lnTo>
                    <a:pt x="1197559" y="276136"/>
                  </a:lnTo>
                  <a:lnTo>
                    <a:pt x="1200073" y="279412"/>
                  </a:lnTo>
                  <a:lnTo>
                    <a:pt x="1202588" y="282651"/>
                  </a:lnTo>
                  <a:lnTo>
                    <a:pt x="1205115" y="285838"/>
                  </a:lnTo>
                  <a:lnTo>
                    <a:pt x="1207630" y="289077"/>
                  </a:lnTo>
                  <a:lnTo>
                    <a:pt x="1210157" y="292265"/>
                  </a:lnTo>
                  <a:lnTo>
                    <a:pt x="1212723" y="295414"/>
                  </a:lnTo>
                  <a:lnTo>
                    <a:pt x="1215237" y="298564"/>
                  </a:lnTo>
                  <a:lnTo>
                    <a:pt x="1217752" y="301713"/>
                  </a:lnTo>
                  <a:lnTo>
                    <a:pt x="1220279" y="304863"/>
                  </a:lnTo>
                  <a:lnTo>
                    <a:pt x="1222794" y="307936"/>
                  </a:lnTo>
                  <a:lnTo>
                    <a:pt x="1225321" y="311035"/>
                  </a:lnTo>
                  <a:lnTo>
                    <a:pt x="1227836" y="314109"/>
                  </a:lnTo>
                  <a:lnTo>
                    <a:pt x="1230350" y="317169"/>
                  </a:lnTo>
                  <a:lnTo>
                    <a:pt x="1232916" y="320192"/>
                  </a:lnTo>
                  <a:lnTo>
                    <a:pt x="1235443" y="323215"/>
                  </a:lnTo>
                  <a:lnTo>
                    <a:pt x="1237957" y="326199"/>
                  </a:lnTo>
                  <a:lnTo>
                    <a:pt x="1240485" y="329184"/>
                  </a:lnTo>
                  <a:lnTo>
                    <a:pt x="1242999" y="332117"/>
                  </a:lnTo>
                  <a:lnTo>
                    <a:pt x="1245514" y="335064"/>
                  </a:lnTo>
                  <a:lnTo>
                    <a:pt x="1248041" y="337959"/>
                  </a:lnTo>
                  <a:lnTo>
                    <a:pt x="1250556" y="340817"/>
                  </a:lnTo>
                  <a:lnTo>
                    <a:pt x="1253070" y="343712"/>
                  </a:lnTo>
                  <a:lnTo>
                    <a:pt x="1255636" y="346532"/>
                  </a:lnTo>
                  <a:lnTo>
                    <a:pt x="1258163" y="349338"/>
                  </a:lnTo>
                  <a:lnTo>
                    <a:pt x="1260678" y="352158"/>
                  </a:lnTo>
                  <a:lnTo>
                    <a:pt x="1263205" y="354926"/>
                  </a:lnTo>
                  <a:lnTo>
                    <a:pt x="1265720" y="357657"/>
                  </a:lnTo>
                  <a:lnTo>
                    <a:pt x="1268234" y="360387"/>
                  </a:lnTo>
                  <a:lnTo>
                    <a:pt x="1270762" y="363118"/>
                  </a:lnTo>
                  <a:lnTo>
                    <a:pt x="1273276" y="365760"/>
                  </a:lnTo>
                  <a:lnTo>
                    <a:pt x="1275842" y="368414"/>
                  </a:lnTo>
                  <a:lnTo>
                    <a:pt x="1278356" y="371055"/>
                  </a:lnTo>
                  <a:lnTo>
                    <a:pt x="1296047" y="388734"/>
                  </a:lnTo>
                  <a:lnTo>
                    <a:pt x="1298562" y="391172"/>
                  </a:lnTo>
                  <a:lnTo>
                    <a:pt x="1301076" y="393573"/>
                  </a:lnTo>
                  <a:lnTo>
                    <a:pt x="1303604" y="395922"/>
                  </a:lnTo>
                  <a:lnTo>
                    <a:pt x="1306118" y="398272"/>
                  </a:lnTo>
                  <a:lnTo>
                    <a:pt x="1308646" y="400621"/>
                  </a:lnTo>
                  <a:lnTo>
                    <a:pt x="1311160" y="402894"/>
                  </a:lnTo>
                  <a:lnTo>
                    <a:pt x="1313688" y="405155"/>
                  </a:lnTo>
                  <a:lnTo>
                    <a:pt x="1316202" y="407428"/>
                  </a:lnTo>
                  <a:lnTo>
                    <a:pt x="1318768" y="409613"/>
                  </a:lnTo>
                  <a:lnTo>
                    <a:pt x="1321282" y="411835"/>
                  </a:lnTo>
                  <a:lnTo>
                    <a:pt x="1323797" y="413981"/>
                  </a:lnTo>
                  <a:lnTo>
                    <a:pt x="1341488" y="428383"/>
                  </a:lnTo>
                  <a:lnTo>
                    <a:pt x="1344002" y="430364"/>
                  </a:lnTo>
                  <a:lnTo>
                    <a:pt x="1346530" y="432282"/>
                  </a:lnTo>
                  <a:lnTo>
                    <a:pt x="1349044" y="434174"/>
                  </a:lnTo>
                  <a:lnTo>
                    <a:pt x="1351559" y="436067"/>
                  </a:lnTo>
                  <a:lnTo>
                    <a:pt x="1371765" y="450138"/>
                  </a:lnTo>
                  <a:lnTo>
                    <a:pt x="1374279" y="451815"/>
                  </a:lnTo>
                  <a:lnTo>
                    <a:pt x="1376807" y="453415"/>
                  </a:lnTo>
                  <a:lnTo>
                    <a:pt x="1379321" y="455015"/>
                  </a:lnTo>
                  <a:lnTo>
                    <a:pt x="1381887" y="456603"/>
                  </a:lnTo>
                  <a:lnTo>
                    <a:pt x="1384401" y="458165"/>
                  </a:lnTo>
                  <a:lnTo>
                    <a:pt x="1386928" y="459676"/>
                  </a:lnTo>
                  <a:lnTo>
                    <a:pt x="1389443" y="461187"/>
                  </a:lnTo>
                  <a:lnTo>
                    <a:pt x="1391970" y="462648"/>
                  </a:lnTo>
                  <a:lnTo>
                    <a:pt x="1394485" y="464121"/>
                  </a:lnTo>
                  <a:lnTo>
                    <a:pt x="1397012" y="465556"/>
                  </a:lnTo>
                  <a:lnTo>
                    <a:pt x="1399527" y="466979"/>
                  </a:lnTo>
                  <a:lnTo>
                    <a:pt x="1402092" y="468363"/>
                  </a:lnTo>
                  <a:lnTo>
                    <a:pt x="1404607" y="469709"/>
                  </a:lnTo>
                  <a:lnTo>
                    <a:pt x="1407134" y="471055"/>
                  </a:lnTo>
                  <a:lnTo>
                    <a:pt x="1409649" y="472401"/>
                  </a:lnTo>
                  <a:lnTo>
                    <a:pt x="1412163" y="473659"/>
                  </a:lnTo>
                  <a:lnTo>
                    <a:pt x="1414691" y="474967"/>
                  </a:lnTo>
                  <a:lnTo>
                    <a:pt x="1417205" y="476224"/>
                  </a:lnTo>
                  <a:lnTo>
                    <a:pt x="1419733" y="477443"/>
                  </a:lnTo>
                  <a:lnTo>
                    <a:pt x="1422298" y="478663"/>
                  </a:lnTo>
                  <a:lnTo>
                    <a:pt x="1424813" y="479831"/>
                  </a:lnTo>
                  <a:lnTo>
                    <a:pt x="1427327" y="481012"/>
                  </a:lnTo>
                  <a:lnTo>
                    <a:pt x="1429854" y="482142"/>
                  </a:lnTo>
                  <a:lnTo>
                    <a:pt x="1432369" y="483273"/>
                  </a:lnTo>
                  <a:lnTo>
                    <a:pt x="1434884" y="484365"/>
                  </a:lnTo>
                  <a:lnTo>
                    <a:pt x="1437411" y="485457"/>
                  </a:lnTo>
                  <a:lnTo>
                    <a:pt x="1439926" y="486549"/>
                  </a:lnTo>
                  <a:lnTo>
                    <a:pt x="1442453" y="487603"/>
                  </a:lnTo>
                  <a:lnTo>
                    <a:pt x="1445018" y="488607"/>
                  </a:lnTo>
                  <a:lnTo>
                    <a:pt x="1447533" y="489623"/>
                  </a:lnTo>
                  <a:lnTo>
                    <a:pt x="1450047" y="490626"/>
                  </a:lnTo>
                  <a:lnTo>
                    <a:pt x="1452575" y="491591"/>
                  </a:lnTo>
                  <a:lnTo>
                    <a:pt x="1455089" y="492518"/>
                  </a:lnTo>
                  <a:lnTo>
                    <a:pt x="1457617" y="493483"/>
                  </a:lnTo>
                  <a:lnTo>
                    <a:pt x="1460131" y="494360"/>
                  </a:lnTo>
                  <a:lnTo>
                    <a:pt x="1462646" y="495287"/>
                  </a:lnTo>
                  <a:lnTo>
                    <a:pt x="1465211" y="496176"/>
                  </a:lnTo>
                  <a:lnTo>
                    <a:pt x="1467739" y="497014"/>
                  </a:lnTo>
                  <a:lnTo>
                    <a:pt x="1470253" y="497890"/>
                  </a:lnTo>
                  <a:lnTo>
                    <a:pt x="1472780" y="498690"/>
                  </a:lnTo>
                  <a:lnTo>
                    <a:pt x="1485417" y="502589"/>
                  </a:lnTo>
                  <a:lnTo>
                    <a:pt x="1487932" y="503351"/>
                  </a:lnTo>
                  <a:lnTo>
                    <a:pt x="1490459" y="504063"/>
                  </a:lnTo>
                  <a:lnTo>
                    <a:pt x="1492973" y="504736"/>
                  </a:lnTo>
                  <a:lnTo>
                    <a:pt x="1495501" y="505447"/>
                  </a:lnTo>
                  <a:lnTo>
                    <a:pt x="1498015" y="506133"/>
                  </a:lnTo>
                  <a:lnTo>
                    <a:pt x="1500530" y="506793"/>
                  </a:lnTo>
                  <a:lnTo>
                    <a:pt x="1503057" y="507428"/>
                  </a:lnTo>
                  <a:lnTo>
                    <a:pt x="1505572" y="508050"/>
                  </a:lnTo>
                  <a:lnTo>
                    <a:pt x="1508137" y="508685"/>
                  </a:lnTo>
                  <a:lnTo>
                    <a:pt x="1510652" y="509282"/>
                  </a:lnTo>
                  <a:lnTo>
                    <a:pt x="1513179" y="509866"/>
                  </a:lnTo>
                  <a:lnTo>
                    <a:pt x="1515694" y="510451"/>
                  </a:lnTo>
                  <a:lnTo>
                    <a:pt x="1518221" y="510997"/>
                  </a:lnTo>
                  <a:lnTo>
                    <a:pt x="1520736" y="511543"/>
                  </a:lnTo>
                  <a:lnTo>
                    <a:pt x="1523263" y="512089"/>
                  </a:lnTo>
                  <a:lnTo>
                    <a:pt x="1525778" y="512635"/>
                  </a:lnTo>
                  <a:lnTo>
                    <a:pt x="1528343" y="513130"/>
                  </a:lnTo>
                  <a:lnTo>
                    <a:pt x="1530858" y="513638"/>
                  </a:lnTo>
                  <a:lnTo>
                    <a:pt x="1533372" y="514146"/>
                  </a:lnTo>
                  <a:lnTo>
                    <a:pt x="1535899" y="514604"/>
                  </a:lnTo>
                  <a:lnTo>
                    <a:pt x="1538414" y="515073"/>
                  </a:lnTo>
                  <a:lnTo>
                    <a:pt x="1540941" y="515531"/>
                  </a:lnTo>
                  <a:lnTo>
                    <a:pt x="1543456" y="515988"/>
                  </a:lnTo>
                  <a:lnTo>
                    <a:pt x="1545983" y="516458"/>
                  </a:lnTo>
                  <a:lnTo>
                    <a:pt x="1548536" y="516877"/>
                  </a:lnTo>
                  <a:lnTo>
                    <a:pt x="1551063" y="517296"/>
                  </a:lnTo>
                  <a:lnTo>
                    <a:pt x="1553578" y="517677"/>
                  </a:lnTo>
                  <a:lnTo>
                    <a:pt x="1556092" y="518096"/>
                  </a:lnTo>
                  <a:lnTo>
                    <a:pt x="1558620" y="518477"/>
                  </a:lnTo>
                  <a:lnTo>
                    <a:pt x="1561134" y="518845"/>
                  </a:lnTo>
                  <a:lnTo>
                    <a:pt x="1563662" y="519226"/>
                  </a:lnTo>
                  <a:lnTo>
                    <a:pt x="1566176" y="519569"/>
                  </a:lnTo>
                  <a:lnTo>
                    <a:pt x="1568742" y="519938"/>
                  </a:lnTo>
                  <a:lnTo>
                    <a:pt x="1571256" y="520280"/>
                  </a:lnTo>
                  <a:lnTo>
                    <a:pt x="1573784" y="520611"/>
                  </a:lnTo>
                  <a:lnTo>
                    <a:pt x="1576298" y="520954"/>
                  </a:lnTo>
                  <a:lnTo>
                    <a:pt x="1578825" y="521246"/>
                  </a:lnTo>
                  <a:lnTo>
                    <a:pt x="1581340" y="521576"/>
                  </a:lnTo>
                  <a:lnTo>
                    <a:pt x="1583855" y="521868"/>
                  </a:lnTo>
                  <a:lnTo>
                    <a:pt x="1586382" y="522173"/>
                  </a:lnTo>
                  <a:lnTo>
                    <a:pt x="1588897" y="522465"/>
                  </a:lnTo>
                  <a:lnTo>
                    <a:pt x="1591462" y="522719"/>
                  </a:lnTo>
                  <a:lnTo>
                    <a:pt x="1593977" y="523011"/>
                  </a:lnTo>
                  <a:lnTo>
                    <a:pt x="1596504" y="523265"/>
                  </a:lnTo>
                  <a:lnTo>
                    <a:pt x="1599018" y="523506"/>
                  </a:lnTo>
                  <a:lnTo>
                    <a:pt x="1601546" y="523760"/>
                  </a:lnTo>
                  <a:lnTo>
                    <a:pt x="1604060" y="524014"/>
                  </a:lnTo>
                  <a:lnTo>
                    <a:pt x="1606575" y="524268"/>
                  </a:lnTo>
                  <a:lnTo>
                    <a:pt x="1609102" y="524471"/>
                  </a:lnTo>
                  <a:lnTo>
                    <a:pt x="1611668" y="524687"/>
                  </a:lnTo>
                  <a:lnTo>
                    <a:pt x="1614182" y="524941"/>
                  </a:lnTo>
                  <a:lnTo>
                    <a:pt x="1616697" y="525157"/>
                  </a:lnTo>
                  <a:lnTo>
                    <a:pt x="1619224" y="525360"/>
                  </a:lnTo>
                  <a:lnTo>
                    <a:pt x="1621739" y="525564"/>
                  </a:lnTo>
                  <a:lnTo>
                    <a:pt x="1624266" y="525741"/>
                  </a:lnTo>
                  <a:lnTo>
                    <a:pt x="1626781" y="525945"/>
                  </a:lnTo>
                  <a:lnTo>
                    <a:pt x="1629308" y="526110"/>
                  </a:lnTo>
                  <a:lnTo>
                    <a:pt x="1631873" y="526288"/>
                  </a:lnTo>
                  <a:lnTo>
                    <a:pt x="1634388" y="526491"/>
                  </a:lnTo>
                  <a:lnTo>
                    <a:pt x="1636903" y="526656"/>
                  </a:lnTo>
                  <a:lnTo>
                    <a:pt x="1639430" y="526834"/>
                  </a:lnTo>
                  <a:lnTo>
                    <a:pt x="1641944" y="526999"/>
                  </a:lnTo>
                  <a:lnTo>
                    <a:pt x="1644459" y="527126"/>
                  </a:lnTo>
                  <a:lnTo>
                    <a:pt x="1646986" y="527291"/>
                  </a:lnTo>
                  <a:lnTo>
                    <a:pt x="1649501" y="527418"/>
                  </a:lnTo>
                  <a:lnTo>
                    <a:pt x="1652028" y="527583"/>
                  </a:lnTo>
                  <a:lnTo>
                    <a:pt x="1654594" y="527710"/>
                  </a:lnTo>
                  <a:lnTo>
                    <a:pt x="1657108" y="527837"/>
                  </a:lnTo>
                  <a:lnTo>
                    <a:pt x="1659623" y="528002"/>
                  </a:lnTo>
                  <a:lnTo>
                    <a:pt x="1662150" y="528129"/>
                  </a:lnTo>
                  <a:lnTo>
                    <a:pt x="1664665" y="528256"/>
                  </a:lnTo>
                  <a:lnTo>
                    <a:pt x="1667179" y="528383"/>
                  </a:lnTo>
                  <a:lnTo>
                    <a:pt x="1669707" y="528472"/>
                  </a:lnTo>
                  <a:lnTo>
                    <a:pt x="1672221" y="528599"/>
                  </a:lnTo>
                  <a:lnTo>
                    <a:pt x="1674787" y="528713"/>
                  </a:lnTo>
                  <a:lnTo>
                    <a:pt x="1677314" y="528802"/>
                  </a:lnTo>
                  <a:lnTo>
                    <a:pt x="1679829" y="528929"/>
                  </a:lnTo>
                  <a:lnTo>
                    <a:pt x="1682356" y="529005"/>
                  </a:lnTo>
                  <a:lnTo>
                    <a:pt x="1684870" y="529094"/>
                  </a:lnTo>
                  <a:lnTo>
                    <a:pt x="1687385" y="529221"/>
                  </a:lnTo>
                  <a:lnTo>
                    <a:pt x="1689912" y="529310"/>
                  </a:lnTo>
                  <a:lnTo>
                    <a:pt x="1692427" y="529399"/>
                  </a:lnTo>
                  <a:lnTo>
                    <a:pt x="1694992" y="529475"/>
                  </a:lnTo>
                  <a:lnTo>
                    <a:pt x="1697507" y="529564"/>
                  </a:lnTo>
                  <a:lnTo>
                    <a:pt x="1700034" y="529640"/>
                  </a:lnTo>
                  <a:lnTo>
                    <a:pt x="1702549" y="529729"/>
                  </a:lnTo>
                  <a:lnTo>
                    <a:pt x="1705076" y="529805"/>
                  </a:lnTo>
                  <a:lnTo>
                    <a:pt x="1707591" y="529856"/>
                  </a:lnTo>
                  <a:lnTo>
                    <a:pt x="1710105" y="529945"/>
                  </a:lnTo>
                  <a:lnTo>
                    <a:pt x="1712633" y="530021"/>
                  </a:lnTo>
                  <a:lnTo>
                    <a:pt x="1715147" y="530059"/>
                  </a:lnTo>
                  <a:lnTo>
                    <a:pt x="1717713" y="530148"/>
                  </a:lnTo>
                  <a:lnTo>
                    <a:pt x="1720227" y="530186"/>
                  </a:lnTo>
                  <a:lnTo>
                    <a:pt x="1722755" y="530275"/>
                  </a:lnTo>
                  <a:lnTo>
                    <a:pt x="1725269" y="530313"/>
                  </a:lnTo>
                  <a:lnTo>
                    <a:pt x="1727796" y="530402"/>
                  </a:lnTo>
                  <a:lnTo>
                    <a:pt x="1730311" y="530440"/>
                  </a:lnTo>
                  <a:lnTo>
                    <a:pt x="1732838" y="530479"/>
                  </a:lnTo>
                  <a:lnTo>
                    <a:pt x="1735353" y="530529"/>
                  </a:lnTo>
                  <a:lnTo>
                    <a:pt x="1737918" y="530606"/>
                  </a:lnTo>
                  <a:lnTo>
                    <a:pt x="1740433" y="530656"/>
                  </a:lnTo>
                  <a:lnTo>
                    <a:pt x="1742948" y="530694"/>
                  </a:lnTo>
                  <a:lnTo>
                    <a:pt x="1745475" y="530733"/>
                  </a:lnTo>
                  <a:lnTo>
                    <a:pt x="1747989" y="530783"/>
                  </a:lnTo>
                  <a:lnTo>
                    <a:pt x="1750517" y="530821"/>
                  </a:lnTo>
                  <a:lnTo>
                    <a:pt x="1753031" y="530860"/>
                  </a:lnTo>
                  <a:lnTo>
                    <a:pt x="1755559" y="530898"/>
                  </a:lnTo>
                  <a:lnTo>
                    <a:pt x="1758111" y="530948"/>
                  </a:lnTo>
                  <a:lnTo>
                    <a:pt x="1760639" y="530987"/>
                  </a:lnTo>
                  <a:lnTo>
                    <a:pt x="1763153" y="531025"/>
                  </a:lnTo>
                  <a:lnTo>
                    <a:pt x="1765668" y="531075"/>
                  </a:lnTo>
                  <a:lnTo>
                    <a:pt x="1768195" y="531075"/>
                  </a:lnTo>
                  <a:lnTo>
                    <a:pt x="1770710" y="531114"/>
                  </a:lnTo>
                  <a:lnTo>
                    <a:pt x="1773237" y="531152"/>
                  </a:lnTo>
                  <a:lnTo>
                    <a:pt x="1775752" y="531202"/>
                  </a:lnTo>
                  <a:lnTo>
                    <a:pt x="1778279" y="531202"/>
                  </a:lnTo>
                  <a:lnTo>
                    <a:pt x="1780832" y="531241"/>
                  </a:lnTo>
                  <a:lnTo>
                    <a:pt x="1783359" y="531279"/>
                  </a:lnTo>
                  <a:lnTo>
                    <a:pt x="1785874" y="531279"/>
                  </a:lnTo>
                  <a:lnTo>
                    <a:pt x="1788401" y="531329"/>
                  </a:lnTo>
                  <a:lnTo>
                    <a:pt x="1790915" y="531329"/>
                  </a:lnTo>
                  <a:lnTo>
                    <a:pt x="1793430" y="531368"/>
                  </a:lnTo>
                  <a:lnTo>
                    <a:pt x="1795957" y="531368"/>
                  </a:lnTo>
                  <a:lnTo>
                    <a:pt x="1798472" y="531406"/>
                  </a:lnTo>
                  <a:lnTo>
                    <a:pt x="1801037" y="531456"/>
                  </a:lnTo>
                  <a:lnTo>
                    <a:pt x="1803552" y="531456"/>
                  </a:lnTo>
                  <a:lnTo>
                    <a:pt x="1806079" y="531456"/>
                  </a:lnTo>
                  <a:lnTo>
                    <a:pt x="1808594" y="531495"/>
                  </a:lnTo>
                  <a:lnTo>
                    <a:pt x="1811121" y="531495"/>
                  </a:lnTo>
                  <a:lnTo>
                    <a:pt x="1813636" y="531533"/>
                  </a:lnTo>
                  <a:lnTo>
                    <a:pt x="1814347" y="531533"/>
                  </a:lnTo>
                </a:path>
              </a:pathLst>
            </a:custGeom>
            <a:ln w="6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00257" y="1705940"/>
              <a:ext cx="425450" cy="71120"/>
            </a:xfrm>
            <a:custGeom>
              <a:avLst/>
              <a:gdLst/>
              <a:ahLst/>
              <a:cxnLst/>
              <a:rect l="l" t="t" r="r" b="b"/>
              <a:pathLst>
                <a:path w="425450" h="71119">
                  <a:moveTo>
                    <a:pt x="0" y="0"/>
                  </a:moveTo>
                  <a:lnTo>
                    <a:pt x="0" y="70764"/>
                  </a:lnTo>
                  <a:lnTo>
                    <a:pt x="424903" y="70764"/>
                  </a:lnTo>
                  <a:lnTo>
                    <a:pt x="424903" y="70345"/>
                  </a:lnTo>
                  <a:lnTo>
                    <a:pt x="421678" y="70307"/>
                  </a:lnTo>
                  <a:lnTo>
                    <a:pt x="419150" y="70307"/>
                  </a:lnTo>
                  <a:lnTo>
                    <a:pt x="416636" y="70269"/>
                  </a:lnTo>
                  <a:lnTo>
                    <a:pt x="411594" y="70269"/>
                  </a:lnTo>
                  <a:lnTo>
                    <a:pt x="406514" y="70180"/>
                  </a:lnTo>
                  <a:lnTo>
                    <a:pt x="403987" y="70180"/>
                  </a:lnTo>
                  <a:lnTo>
                    <a:pt x="401472" y="70142"/>
                  </a:lnTo>
                  <a:lnTo>
                    <a:pt x="398957" y="70142"/>
                  </a:lnTo>
                  <a:lnTo>
                    <a:pt x="396430" y="70091"/>
                  </a:lnTo>
                  <a:lnTo>
                    <a:pt x="393915" y="70091"/>
                  </a:lnTo>
                  <a:lnTo>
                    <a:pt x="388835" y="70015"/>
                  </a:lnTo>
                  <a:lnTo>
                    <a:pt x="386308" y="70015"/>
                  </a:lnTo>
                  <a:lnTo>
                    <a:pt x="378752" y="69888"/>
                  </a:lnTo>
                  <a:lnTo>
                    <a:pt x="376224" y="69888"/>
                  </a:lnTo>
                  <a:lnTo>
                    <a:pt x="350989" y="69469"/>
                  </a:lnTo>
                  <a:lnTo>
                    <a:pt x="345909" y="69342"/>
                  </a:lnTo>
                  <a:lnTo>
                    <a:pt x="338353" y="69215"/>
                  </a:lnTo>
                  <a:lnTo>
                    <a:pt x="335826" y="69126"/>
                  </a:lnTo>
                  <a:lnTo>
                    <a:pt x="333311" y="69088"/>
                  </a:lnTo>
                  <a:lnTo>
                    <a:pt x="330784" y="68999"/>
                  </a:lnTo>
                  <a:lnTo>
                    <a:pt x="328269" y="68961"/>
                  </a:lnTo>
                  <a:lnTo>
                    <a:pt x="325704" y="68872"/>
                  </a:lnTo>
                  <a:lnTo>
                    <a:pt x="323189" y="68834"/>
                  </a:lnTo>
                  <a:lnTo>
                    <a:pt x="318147" y="68668"/>
                  </a:lnTo>
                  <a:lnTo>
                    <a:pt x="315633" y="68618"/>
                  </a:lnTo>
                  <a:lnTo>
                    <a:pt x="297942" y="68033"/>
                  </a:lnTo>
                  <a:lnTo>
                    <a:pt x="295427" y="67906"/>
                  </a:lnTo>
                  <a:lnTo>
                    <a:pt x="290385" y="67741"/>
                  </a:lnTo>
                  <a:lnTo>
                    <a:pt x="287870" y="67614"/>
                  </a:lnTo>
                  <a:lnTo>
                    <a:pt x="285343" y="67525"/>
                  </a:lnTo>
                  <a:lnTo>
                    <a:pt x="280263" y="67284"/>
                  </a:lnTo>
                  <a:lnTo>
                    <a:pt x="277736" y="67195"/>
                  </a:lnTo>
                  <a:lnTo>
                    <a:pt x="270179" y="66814"/>
                  </a:lnTo>
                  <a:lnTo>
                    <a:pt x="267665" y="66649"/>
                  </a:lnTo>
                  <a:lnTo>
                    <a:pt x="262585" y="66395"/>
                  </a:lnTo>
                  <a:lnTo>
                    <a:pt x="260057" y="66230"/>
                  </a:lnTo>
                  <a:lnTo>
                    <a:pt x="257543" y="66103"/>
                  </a:lnTo>
                  <a:lnTo>
                    <a:pt x="255016" y="65938"/>
                  </a:lnTo>
                  <a:lnTo>
                    <a:pt x="252501" y="65811"/>
                  </a:lnTo>
                  <a:lnTo>
                    <a:pt x="244944" y="65303"/>
                  </a:lnTo>
                  <a:lnTo>
                    <a:pt x="242430" y="65100"/>
                  </a:lnTo>
                  <a:lnTo>
                    <a:pt x="237337" y="64757"/>
                  </a:lnTo>
                  <a:lnTo>
                    <a:pt x="234823" y="64554"/>
                  </a:lnTo>
                  <a:lnTo>
                    <a:pt x="232295" y="64376"/>
                  </a:lnTo>
                  <a:lnTo>
                    <a:pt x="224739" y="63754"/>
                  </a:lnTo>
                  <a:lnTo>
                    <a:pt x="222224" y="63500"/>
                  </a:lnTo>
                  <a:lnTo>
                    <a:pt x="217131" y="63080"/>
                  </a:lnTo>
                  <a:lnTo>
                    <a:pt x="204533" y="61823"/>
                  </a:lnTo>
                  <a:lnTo>
                    <a:pt x="202018" y="61531"/>
                  </a:lnTo>
                  <a:lnTo>
                    <a:pt x="199453" y="61277"/>
                  </a:lnTo>
                  <a:lnTo>
                    <a:pt x="191897" y="60388"/>
                  </a:lnTo>
                  <a:lnTo>
                    <a:pt x="189382" y="60058"/>
                  </a:lnTo>
                  <a:lnTo>
                    <a:pt x="186855" y="59766"/>
                  </a:lnTo>
                  <a:lnTo>
                    <a:pt x="181813" y="59093"/>
                  </a:lnTo>
                  <a:lnTo>
                    <a:pt x="174218" y="58039"/>
                  </a:lnTo>
                  <a:lnTo>
                    <a:pt x="166649" y="56908"/>
                  </a:lnTo>
                  <a:lnTo>
                    <a:pt x="164134" y="56489"/>
                  </a:lnTo>
                  <a:lnTo>
                    <a:pt x="161620" y="56108"/>
                  </a:lnTo>
                  <a:lnTo>
                    <a:pt x="118694" y="47498"/>
                  </a:lnTo>
                  <a:lnTo>
                    <a:pt x="103530" y="43548"/>
                  </a:lnTo>
                  <a:lnTo>
                    <a:pt x="101015" y="42875"/>
                  </a:lnTo>
                  <a:lnTo>
                    <a:pt x="98488" y="42164"/>
                  </a:lnTo>
                  <a:lnTo>
                    <a:pt x="88366" y="39141"/>
                  </a:lnTo>
                  <a:lnTo>
                    <a:pt x="85852" y="38341"/>
                  </a:lnTo>
                  <a:lnTo>
                    <a:pt x="83337" y="37503"/>
                  </a:lnTo>
                  <a:lnTo>
                    <a:pt x="80810" y="36703"/>
                  </a:lnTo>
                  <a:lnTo>
                    <a:pt x="78295" y="35826"/>
                  </a:lnTo>
                  <a:lnTo>
                    <a:pt x="75768" y="34988"/>
                  </a:lnTo>
                  <a:lnTo>
                    <a:pt x="73202" y="34099"/>
                  </a:lnTo>
                  <a:lnTo>
                    <a:pt x="70688" y="33172"/>
                  </a:lnTo>
                  <a:lnTo>
                    <a:pt x="68173" y="32296"/>
                  </a:lnTo>
                  <a:lnTo>
                    <a:pt x="65646" y="31330"/>
                  </a:lnTo>
                  <a:lnTo>
                    <a:pt x="63131" y="30403"/>
                  </a:lnTo>
                  <a:lnTo>
                    <a:pt x="60604" y="29438"/>
                  </a:lnTo>
                  <a:lnTo>
                    <a:pt x="55575" y="27419"/>
                  </a:lnTo>
                  <a:lnTo>
                    <a:pt x="53009" y="26416"/>
                  </a:lnTo>
                  <a:lnTo>
                    <a:pt x="22720" y="12471"/>
                  </a:lnTo>
                  <a:lnTo>
                    <a:pt x="20205" y="11214"/>
                  </a:lnTo>
                  <a:lnTo>
                    <a:pt x="10083" y="5791"/>
                  </a:lnTo>
                  <a:lnTo>
                    <a:pt x="5041" y="29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310813" y="1705940"/>
              <a:ext cx="1814830" cy="71120"/>
            </a:xfrm>
            <a:custGeom>
              <a:avLst/>
              <a:gdLst/>
              <a:ahLst/>
              <a:cxnLst/>
              <a:rect l="l" t="t" r="r" b="b"/>
              <a:pathLst>
                <a:path w="1814829" h="71119">
                  <a:moveTo>
                    <a:pt x="1389443" y="70764"/>
                  </a:moveTo>
                  <a:lnTo>
                    <a:pt x="1389443" y="0"/>
                  </a:lnTo>
                  <a:lnTo>
                    <a:pt x="1391970" y="1460"/>
                  </a:lnTo>
                  <a:lnTo>
                    <a:pt x="1394485" y="2933"/>
                  </a:lnTo>
                  <a:lnTo>
                    <a:pt x="1397012" y="4368"/>
                  </a:lnTo>
                  <a:lnTo>
                    <a:pt x="1399527" y="5791"/>
                  </a:lnTo>
                  <a:lnTo>
                    <a:pt x="1402092" y="7175"/>
                  </a:lnTo>
                  <a:lnTo>
                    <a:pt x="1404607" y="8521"/>
                  </a:lnTo>
                  <a:lnTo>
                    <a:pt x="1407134" y="9867"/>
                  </a:lnTo>
                  <a:lnTo>
                    <a:pt x="1409649" y="11214"/>
                  </a:lnTo>
                  <a:lnTo>
                    <a:pt x="1412163" y="12471"/>
                  </a:lnTo>
                  <a:lnTo>
                    <a:pt x="1414691" y="13779"/>
                  </a:lnTo>
                  <a:lnTo>
                    <a:pt x="1417205" y="15036"/>
                  </a:lnTo>
                  <a:lnTo>
                    <a:pt x="1419733" y="16256"/>
                  </a:lnTo>
                  <a:lnTo>
                    <a:pt x="1422298" y="17475"/>
                  </a:lnTo>
                  <a:lnTo>
                    <a:pt x="1424813" y="18643"/>
                  </a:lnTo>
                  <a:lnTo>
                    <a:pt x="1427327" y="19824"/>
                  </a:lnTo>
                  <a:lnTo>
                    <a:pt x="1429854" y="20955"/>
                  </a:lnTo>
                  <a:lnTo>
                    <a:pt x="1432369" y="22085"/>
                  </a:lnTo>
                  <a:lnTo>
                    <a:pt x="1434884" y="23177"/>
                  </a:lnTo>
                  <a:lnTo>
                    <a:pt x="1437411" y="24269"/>
                  </a:lnTo>
                  <a:lnTo>
                    <a:pt x="1439926" y="25361"/>
                  </a:lnTo>
                  <a:lnTo>
                    <a:pt x="1442453" y="26416"/>
                  </a:lnTo>
                  <a:lnTo>
                    <a:pt x="1445018" y="27419"/>
                  </a:lnTo>
                  <a:lnTo>
                    <a:pt x="1447533" y="28435"/>
                  </a:lnTo>
                  <a:lnTo>
                    <a:pt x="1450047" y="29438"/>
                  </a:lnTo>
                  <a:lnTo>
                    <a:pt x="1452575" y="30403"/>
                  </a:lnTo>
                  <a:lnTo>
                    <a:pt x="1455089" y="31330"/>
                  </a:lnTo>
                  <a:lnTo>
                    <a:pt x="1457617" y="32296"/>
                  </a:lnTo>
                  <a:lnTo>
                    <a:pt x="1460131" y="33172"/>
                  </a:lnTo>
                  <a:lnTo>
                    <a:pt x="1462646" y="34099"/>
                  </a:lnTo>
                  <a:lnTo>
                    <a:pt x="1465211" y="34988"/>
                  </a:lnTo>
                  <a:lnTo>
                    <a:pt x="1467739" y="35826"/>
                  </a:lnTo>
                  <a:lnTo>
                    <a:pt x="1470253" y="36703"/>
                  </a:lnTo>
                  <a:lnTo>
                    <a:pt x="1472780" y="37503"/>
                  </a:lnTo>
                  <a:lnTo>
                    <a:pt x="1485417" y="41402"/>
                  </a:lnTo>
                  <a:lnTo>
                    <a:pt x="1487932" y="42164"/>
                  </a:lnTo>
                  <a:lnTo>
                    <a:pt x="1490459" y="42875"/>
                  </a:lnTo>
                  <a:lnTo>
                    <a:pt x="1492973" y="43548"/>
                  </a:lnTo>
                  <a:lnTo>
                    <a:pt x="1495501" y="44259"/>
                  </a:lnTo>
                  <a:lnTo>
                    <a:pt x="1498015" y="44945"/>
                  </a:lnTo>
                  <a:lnTo>
                    <a:pt x="1500530" y="45605"/>
                  </a:lnTo>
                  <a:lnTo>
                    <a:pt x="1503057" y="46240"/>
                  </a:lnTo>
                  <a:lnTo>
                    <a:pt x="1505572" y="46863"/>
                  </a:lnTo>
                  <a:lnTo>
                    <a:pt x="1508137" y="47498"/>
                  </a:lnTo>
                  <a:lnTo>
                    <a:pt x="1510652" y="48094"/>
                  </a:lnTo>
                  <a:lnTo>
                    <a:pt x="1513179" y="48679"/>
                  </a:lnTo>
                  <a:lnTo>
                    <a:pt x="1515694" y="49263"/>
                  </a:lnTo>
                  <a:lnTo>
                    <a:pt x="1518221" y="49809"/>
                  </a:lnTo>
                  <a:lnTo>
                    <a:pt x="1520736" y="50355"/>
                  </a:lnTo>
                  <a:lnTo>
                    <a:pt x="1523263" y="50901"/>
                  </a:lnTo>
                  <a:lnTo>
                    <a:pt x="1525778" y="51447"/>
                  </a:lnTo>
                  <a:lnTo>
                    <a:pt x="1528343" y="51943"/>
                  </a:lnTo>
                  <a:lnTo>
                    <a:pt x="1530858" y="52451"/>
                  </a:lnTo>
                  <a:lnTo>
                    <a:pt x="1533372" y="52959"/>
                  </a:lnTo>
                  <a:lnTo>
                    <a:pt x="1535899" y="53416"/>
                  </a:lnTo>
                  <a:lnTo>
                    <a:pt x="1538414" y="53886"/>
                  </a:lnTo>
                  <a:lnTo>
                    <a:pt x="1540941" y="54343"/>
                  </a:lnTo>
                  <a:lnTo>
                    <a:pt x="1543456" y="54800"/>
                  </a:lnTo>
                  <a:lnTo>
                    <a:pt x="1545983" y="55270"/>
                  </a:lnTo>
                  <a:lnTo>
                    <a:pt x="1548536" y="55689"/>
                  </a:lnTo>
                  <a:lnTo>
                    <a:pt x="1551063" y="56108"/>
                  </a:lnTo>
                  <a:lnTo>
                    <a:pt x="1553578" y="56489"/>
                  </a:lnTo>
                  <a:lnTo>
                    <a:pt x="1556092" y="56908"/>
                  </a:lnTo>
                  <a:lnTo>
                    <a:pt x="1558620" y="57289"/>
                  </a:lnTo>
                  <a:lnTo>
                    <a:pt x="1561134" y="57658"/>
                  </a:lnTo>
                  <a:lnTo>
                    <a:pt x="1563662" y="58039"/>
                  </a:lnTo>
                  <a:lnTo>
                    <a:pt x="1566176" y="58381"/>
                  </a:lnTo>
                  <a:lnTo>
                    <a:pt x="1568742" y="58750"/>
                  </a:lnTo>
                  <a:lnTo>
                    <a:pt x="1571256" y="59093"/>
                  </a:lnTo>
                  <a:lnTo>
                    <a:pt x="1573784" y="59423"/>
                  </a:lnTo>
                  <a:lnTo>
                    <a:pt x="1576298" y="59766"/>
                  </a:lnTo>
                  <a:lnTo>
                    <a:pt x="1578825" y="60058"/>
                  </a:lnTo>
                  <a:lnTo>
                    <a:pt x="1581340" y="60388"/>
                  </a:lnTo>
                  <a:lnTo>
                    <a:pt x="1583855" y="60680"/>
                  </a:lnTo>
                  <a:lnTo>
                    <a:pt x="1586382" y="60985"/>
                  </a:lnTo>
                  <a:lnTo>
                    <a:pt x="1588897" y="61277"/>
                  </a:lnTo>
                  <a:lnTo>
                    <a:pt x="1591462" y="61531"/>
                  </a:lnTo>
                  <a:lnTo>
                    <a:pt x="1593977" y="61823"/>
                  </a:lnTo>
                  <a:lnTo>
                    <a:pt x="1596504" y="62077"/>
                  </a:lnTo>
                  <a:lnTo>
                    <a:pt x="1599018" y="62318"/>
                  </a:lnTo>
                  <a:lnTo>
                    <a:pt x="1601546" y="62572"/>
                  </a:lnTo>
                  <a:lnTo>
                    <a:pt x="1604060" y="62826"/>
                  </a:lnTo>
                  <a:lnTo>
                    <a:pt x="1606575" y="63080"/>
                  </a:lnTo>
                  <a:lnTo>
                    <a:pt x="1609102" y="63284"/>
                  </a:lnTo>
                  <a:lnTo>
                    <a:pt x="1611668" y="63500"/>
                  </a:lnTo>
                  <a:lnTo>
                    <a:pt x="1614182" y="63754"/>
                  </a:lnTo>
                  <a:lnTo>
                    <a:pt x="1616697" y="63969"/>
                  </a:lnTo>
                  <a:lnTo>
                    <a:pt x="1619224" y="64173"/>
                  </a:lnTo>
                  <a:lnTo>
                    <a:pt x="1621739" y="64376"/>
                  </a:lnTo>
                  <a:lnTo>
                    <a:pt x="1624266" y="64554"/>
                  </a:lnTo>
                  <a:lnTo>
                    <a:pt x="1626781" y="64757"/>
                  </a:lnTo>
                  <a:lnTo>
                    <a:pt x="1629308" y="64922"/>
                  </a:lnTo>
                  <a:lnTo>
                    <a:pt x="1631873" y="65100"/>
                  </a:lnTo>
                  <a:lnTo>
                    <a:pt x="1634388" y="65303"/>
                  </a:lnTo>
                  <a:lnTo>
                    <a:pt x="1636903" y="65468"/>
                  </a:lnTo>
                  <a:lnTo>
                    <a:pt x="1639430" y="65646"/>
                  </a:lnTo>
                  <a:lnTo>
                    <a:pt x="1641944" y="65811"/>
                  </a:lnTo>
                  <a:lnTo>
                    <a:pt x="1644459" y="65938"/>
                  </a:lnTo>
                  <a:lnTo>
                    <a:pt x="1646986" y="66103"/>
                  </a:lnTo>
                  <a:lnTo>
                    <a:pt x="1649501" y="66230"/>
                  </a:lnTo>
                  <a:lnTo>
                    <a:pt x="1652028" y="66395"/>
                  </a:lnTo>
                  <a:lnTo>
                    <a:pt x="1654594" y="66522"/>
                  </a:lnTo>
                  <a:lnTo>
                    <a:pt x="1657108" y="66649"/>
                  </a:lnTo>
                  <a:lnTo>
                    <a:pt x="1659623" y="66814"/>
                  </a:lnTo>
                  <a:lnTo>
                    <a:pt x="1662150" y="66941"/>
                  </a:lnTo>
                  <a:lnTo>
                    <a:pt x="1664665" y="67068"/>
                  </a:lnTo>
                  <a:lnTo>
                    <a:pt x="1667179" y="67195"/>
                  </a:lnTo>
                  <a:lnTo>
                    <a:pt x="1669707" y="67284"/>
                  </a:lnTo>
                  <a:lnTo>
                    <a:pt x="1672221" y="67411"/>
                  </a:lnTo>
                  <a:lnTo>
                    <a:pt x="1674787" y="67525"/>
                  </a:lnTo>
                  <a:lnTo>
                    <a:pt x="1677314" y="67614"/>
                  </a:lnTo>
                  <a:lnTo>
                    <a:pt x="1679829" y="67741"/>
                  </a:lnTo>
                  <a:lnTo>
                    <a:pt x="1682356" y="67818"/>
                  </a:lnTo>
                  <a:lnTo>
                    <a:pt x="1684870" y="67906"/>
                  </a:lnTo>
                  <a:lnTo>
                    <a:pt x="1687385" y="68033"/>
                  </a:lnTo>
                  <a:lnTo>
                    <a:pt x="1689912" y="68122"/>
                  </a:lnTo>
                  <a:lnTo>
                    <a:pt x="1692427" y="68211"/>
                  </a:lnTo>
                  <a:lnTo>
                    <a:pt x="1694992" y="68287"/>
                  </a:lnTo>
                  <a:lnTo>
                    <a:pt x="1697507" y="68376"/>
                  </a:lnTo>
                  <a:lnTo>
                    <a:pt x="1700034" y="68453"/>
                  </a:lnTo>
                  <a:lnTo>
                    <a:pt x="1702549" y="68541"/>
                  </a:lnTo>
                  <a:lnTo>
                    <a:pt x="1705076" y="68618"/>
                  </a:lnTo>
                  <a:lnTo>
                    <a:pt x="1707591" y="68668"/>
                  </a:lnTo>
                  <a:lnTo>
                    <a:pt x="1710105" y="68757"/>
                  </a:lnTo>
                  <a:lnTo>
                    <a:pt x="1712633" y="68834"/>
                  </a:lnTo>
                  <a:lnTo>
                    <a:pt x="1715147" y="68872"/>
                  </a:lnTo>
                  <a:lnTo>
                    <a:pt x="1717713" y="68961"/>
                  </a:lnTo>
                  <a:lnTo>
                    <a:pt x="1720227" y="68999"/>
                  </a:lnTo>
                  <a:lnTo>
                    <a:pt x="1722755" y="69088"/>
                  </a:lnTo>
                  <a:lnTo>
                    <a:pt x="1725269" y="69126"/>
                  </a:lnTo>
                  <a:lnTo>
                    <a:pt x="1727796" y="69215"/>
                  </a:lnTo>
                  <a:lnTo>
                    <a:pt x="1730311" y="69253"/>
                  </a:lnTo>
                  <a:lnTo>
                    <a:pt x="1732838" y="69291"/>
                  </a:lnTo>
                  <a:lnTo>
                    <a:pt x="1735353" y="69342"/>
                  </a:lnTo>
                  <a:lnTo>
                    <a:pt x="1737918" y="69418"/>
                  </a:lnTo>
                  <a:lnTo>
                    <a:pt x="1740433" y="69469"/>
                  </a:lnTo>
                  <a:lnTo>
                    <a:pt x="1742948" y="69507"/>
                  </a:lnTo>
                  <a:lnTo>
                    <a:pt x="1745475" y="69545"/>
                  </a:lnTo>
                  <a:lnTo>
                    <a:pt x="1747989" y="69596"/>
                  </a:lnTo>
                  <a:lnTo>
                    <a:pt x="1750517" y="69634"/>
                  </a:lnTo>
                  <a:lnTo>
                    <a:pt x="1753031" y="69672"/>
                  </a:lnTo>
                  <a:lnTo>
                    <a:pt x="1755559" y="69710"/>
                  </a:lnTo>
                  <a:lnTo>
                    <a:pt x="1758111" y="69761"/>
                  </a:lnTo>
                  <a:lnTo>
                    <a:pt x="1760639" y="69799"/>
                  </a:lnTo>
                  <a:lnTo>
                    <a:pt x="1763153" y="69837"/>
                  </a:lnTo>
                  <a:lnTo>
                    <a:pt x="1765668" y="69888"/>
                  </a:lnTo>
                  <a:lnTo>
                    <a:pt x="1768195" y="69888"/>
                  </a:lnTo>
                  <a:lnTo>
                    <a:pt x="1770710" y="69926"/>
                  </a:lnTo>
                  <a:lnTo>
                    <a:pt x="1773237" y="69964"/>
                  </a:lnTo>
                  <a:lnTo>
                    <a:pt x="1775752" y="70015"/>
                  </a:lnTo>
                  <a:lnTo>
                    <a:pt x="1778279" y="70015"/>
                  </a:lnTo>
                  <a:lnTo>
                    <a:pt x="1780832" y="70053"/>
                  </a:lnTo>
                  <a:lnTo>
                    <a:pt x="1783359" y="70091"/>
                  </a:lnTo>
                  <a:lnTo>
                    <a:pt x="1785874" y="70091"/>
                  </a:lnTo>
                  <a:lnTo>
                    <a:pt x="1788401" y="70142"/>
                  </a:lnTo>
                  <a:lnTo>
                    <a:pt x="1790915" y="70142"/>
                  </a:lnTo>
                  <a:lnTo>
                    <a:pt x="1793430" y="70180"/>
                  </a:lnTo>
                  <a:lnTo>
                    <a:pt x="1795957" y="70180"/>
                  </a:lnTo>
                  <a:lnTo>
                    <a:pt x="1798472" y="70218"/>
                  </a:lnTo>
                  <a:lnTo>
                    <a:pt x="1801037" y="70269"/>
                  </a:lnTo>
                  <a:lnTo>
                    <a:pt x="1803552" y="70269"/>
                  </a:lnTo>
                  <a:lnTo>
                    <a:pt x="1806079" y="70269"/>
                  </a:lnTo>
                  <a:lnTo>
                    <a:pt x="1808594" y="70307"/>
                  </a:lnTo>
                  <a:lnTo>
                    <a:pt x="1811121" y="70307"/>
                  </a:lnTo>
                  <a:lnTo>
                    <a:pt x="1813636" y="70345"/>
                  </a:lnTo>
                  <a:lnTo>
                    <a:pt x="1814347" y="70345"/>
                  </a:lnTo>
                  <a:lnTo>
                    <a:pt x="1814347" y="70764"/>
                  </a:lnTo>
                  <a:lnTo>
                    <a:pt x="1389443" y="70764"/>
                  </a:lnTo>
                  <a:close/>
                </a:path>
                <a:path w="1814829" h="71119">
                  <a:moveTo>
                    <a:pt x="0" y="70764"/>
                  </a:moveTo>
                  <a:lnTo>
                    <a:pt x="1814347" y="707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10813" y="1798002"/>
              <a:ext cx="1814830" cy="18415"/>
            </a:xfrm>
            <a:custGeom>
              <a:avLst/>
              <a:gdLst/>
              <a:ahLst/>
              <a:cxnLst/>
              <a:rect l="l" t="t" r="r" b="b"/>
              <a:pathLst>
                <a:path w="1814829" h="18414">
                  <a:moveTo>
                    <a:pt x="0" y="0"/>
                  </a:moveTo>
                  <a:lnTo>
                    <a:pt x="1814347" y="0"/>
                  </a:lnTo>
                </a:path>
                <a:path w="1814829" h="18414">
                  <a:moveTo>
                    <a:pt x="907173" y="0"/>
                  </a:moveTo>
                  <a:lnTo>
                    <a:pt x="907173" y="18148"/>
                  </a:lnTo>
                </a:path>
                <a:path w="1814829" h="18414">
                  <a:moveTo>
                    <a:pt x="1387182" y="0"/>
                  </a:moveTo>
                  <a:lnTo>
                    <a:pt x="1387182" y="181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145902" y="1821624"/>
            <a:ext cx="121285" cy="76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>
                <a:latin typeface="Symbol"/>
                <a:cs typeface="Symbol"/>
              </a:rPr>
              <a:t></a:t>
            </a:r>
            <a:r>
              <a:rPr dirty="0" sz="300" spc="30">
                <a:latin typeface="Times New Roman"/>
                <a:cs typeface="Times New Roman"/>
              </a:rPr>
              <a:t> </a:t>
            </a:r>
            <a:r>
              <a:rPr dirty="0" sz="300">
                <a:latin typeface="Arial"/>
                <a:cs typeface="Arial"/>
              </a:rPr>
              <a:t>=</a:t>
            </a:r>
            <a:r>
              <a:rPr dirty="0" sz="300" spc="20">
                <a:latin typeface="Arial"/>
                <a:cs typeface="Arial"/>
              </a:rPr>
              <a:t> </a:t>
            </a:r>
            <a:r>
              <a:rPr dirty="0" sz="300" spc="-50">
                <a:latin typeface="Arial"/>
                <a:cs typeface="Arial"/>
              </a:rPr>
              <a:t>0</a:t>
            </a:r>
            <a:endParaRPr sz="3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597183" y="1830360"/>
            <a:ext cx="201930" cy="76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10">
                <a:latin typeface="Arial"/>
                <a:cs typeface="Arial"/>
              </a:rPr>
              <a:t>t−statistic</a:t>
            </a:r>
            <a:endParaRPr sz="3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33204" y="1931551"/>
            <a:ext cx="1704975" cy="402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3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 i="1">
                <a:latin typeface="Calibri"/>
                <a:cs typeface="Calibri"/>
              </a:rPr>
              <a:t>A</a:t>
            </a:r>
            <a:r>
              <a:rPr dirty="0" baseline="-9259" sz="900" spc="270" i="1">
                <a:latin typeface="Calibri"/>
                <a:cs typeface="Calibri"/>
              </a:rPr>
              <a:t> </a:t>
            </a:r>
            <a:r>
              <a:rPr dirty="0" sz="900" spc="-60">
                <a:latin typeface="Tahoma"/>
                <a:cs typeface="Tahoma"/>
              </a:rPr>
              <a:t>: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µ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&lt;</a:t>
            </a:r>
            <a:r>
              <a:rPr dirty="0" sz="900" spc="40" i="1">
                <a:latin typeface="Times New Roman"/>
                <a:cs typeface="Times New Roman"/>
              </a:rPr>
              <a:t> </a:t>
            </a:r>
            <a:r>
              <a:rPr dirty="0" sz="900" spc="-25" i="1">
                <a:latin typeface="Times New Roman"/>
                <a:cs typeface="Times New Roman"/>
              </a:rPr>
              <a:t>µ</a:t>
            </a:r>
            <a:r>
              <a:rPr dirty="0" baseline="-9259" sz="900" spc="-37">
                <a:latin typeface="Tahoma"/>
                <a:cs typeface="Tahoma"/>
              </a:rPr>
              <a:t>0</a:t>
            </a:r>
            <a:r>
              <a:rPr dirty="0" sz="900" spc="-25">
                <a:latin typeface="Tahoma"/>
                <a:cs typeface="Tahoma"/>
              </a:rPr>
              <a:t>:</a:t>
            </a:r>
            <a:endParaRPr sz="900">
              <a:latin typeface="Tahoma"/>
              <a:cs typeface="Tahoma"/>
            </a:endParaRPr>
          </a:p>
          <a:p>
            <a:pPr marL="690245">
              <a:lnSpc>
                <a:spcPct val="100000"/>
              </a:lnSpc>
              <a:spcBef>
                <a:spcPts val="815"/>
              </a:spcBef>
            </a:pPr>
            <a:r>
              <a:rPr dirty="0" sz="900" spc="-10" i="1">
                <a:latin typeface="Arial"/>
                <a:cs typeface="Arial"/>
              </a:rPr>
              <a:t>p</a:t>
            </a:r>
            <a:r>
              <a:rPr dirty="0" sz="900" spc="-10">
                <a:latin typeface="Tahoma"/>
                <a:cs typeface="Tahoma"/>
              </a:rPr>
              <a:t>-</a:t>
            </a:r>
            <a:r>
              <a:rPr dirty="0" sz="900" spc="-25">
                <a:latin typeface="Tahoma"/>
                <a:cs typeface="Tahoma"/>
              </a:rPr>
              <a:t>value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65">
                <a:latin typeface="Tahoma"/>
                <a:cs typeface="Tahoma"/>
              </a:rPr>
              <a:t>=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P</a:t>
            </a:r>
            <a:r>
              <a:rPr dirty="0" sz="900">
                <a:latin typeface="Tahoma"/>
                <a:cs typeface="Tahoma"/>
              </a:rPr>
              <a:t>(</a:t>
            </a:r>
            <a:r>
              <a:rPr dirty="0" sz="900" i="1">
                <a:latin typeface="Arial"/>
                <a:cs typeface="Arial"/>
              </a:rPr>
              <a:t>T</a:t>
            </a:r>
            <a:r>
              <a:rPr dirty="0" sz="900" spc="170" i="1">
                <a:latin typeface="Arial"/>
                <a:cs typeface="Arial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≤</a:t>
            </a:r>
            <a:r>
              <a:rPr dirty="0" sz="900" spc="5">
                <a:latin typeface="Lucida Sans Unicode"/>
                <a:cs typeface="Lucida Sans Unicode"/>
              </a:rPr>
              <a:t> </a:t>
            </a:r>
            <a:r>
              <a:rPr dirty="0" sz="900" spc="50" i="1">
                <a:latin typeface="Arial"/>
                <a:cs typeface="Arial"/>
              </a:rPr>
              <a:t>t</a:t>
            </a:r>
            <a:r>
              <a:rPr dirty="0" sz="900" spc="5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307663" y="2485892"/>
            <a:ext cx="1821180" cy="574675"/>
            <a:chOff x="3307663" y="2485892"/>
            <a:chExt cx="1821180" cy="574675"/>
          </a:xfrm>
        </p:grpSpPr>
        <p:sp>
          <p:nvSpPr>
            <p:cNvPr id="23" name="object 23" descr=""/>
            <p:cNvSpPr/>
            <p:nvPr/>
          </p:nvSpPr>
          <p:spPr>
            <a:xfrm>
              <a:off x="3310813" y="2489042"/>
              <a:ext cx="1814830" cy="532130"/>
            </a:xfrm>
            <a:custGeom>
              <a:avLst/>
              <a:gdLst/>
              <a:ahLst/>
              <a:cxnLst/>
              <a:rect l="l" t="t" r="r" b="b"/>
              <a:pathLst>
                <a:path w="1814829" h="532130">
                  <a:moveTo>
                    <a:pt x="0" y="531539"/>
                  </a:moveTo>
                  <a:lnTo>
                    <a:pt x="711" y="531539"/>
                  </a:lnTo>
                  <a:lnTo>
                    <a:pt x="3225" y="531500"/>
                  </a:lnTo>
                  <a:lnTo>
                    <a:pt x="5753" y="531500"/>
                  </a:lnTo>
                  <a:lnTo>
                    <a:pt x="8267" y="531455"/>
                  </a:lnTo>
                  <a:lnTo>
                    <a:pt x="10794" y="531455"/>
                  </a:lnTo>
                  <a:lnTo>
                    <a:pt x="13309" y="531455"/>
                  </a:lnTo>
                  <a:lnTo>
                    <a:pt x="15874" y="531414"/>
                  </a:lnTo>
                  <a:lnTo>
                    <a:pt x="18389" y="531370"/>
                  </a:lnTo>
                  <a:lnTo>
                    <a:pt x="20916" y="531370"/>
                  </a:lnTo>
                  <a:lnTo>
                    <a:pt x="23431" y="531331"/>
                  </a:lnTo>
                  <a:lnTo>
                    <a:pt x="25958" y="531331"/>
                  </a:lnTo>
                  <a:lnTo>
                    <a:pt x="28473" y="531286"/>
                  </a:lnTo>
                  <a:lnTo>
                    <a:pt x="30987" y="531286"/>
                  </a:lnTo>
                  <a:lnTo>
                    <a:pt x="33515" y="531246"/>
                  </a:lnTo>
                  <a:lnTo>
                    <a:pt x="36080" y="531201"/>
                  </a:lnTo>
                  <a:lnTo>
                    <a:pt x="38595" y="531201"/>
                  </a:lnTo>
                  <a:lnTo>
                    <a:pt x="41109" y="531162"/>
                  </a:lnTo>
                  <a:lnTo>
                    <a:pt x="43637" y="531117"/>
                  </a:lnTo>
                  <a:lnTo>
                    <a:pt x="46151" y="531078"/>
                  </a:lnTo>
                  <a:lnTo>
                    <a:pt x="48679" y="531078"/>
                  </a:lnTo>
                  <a:lnTo>
                    <a:pt x="51193" y="531032"/>
                  </a:lnTo>
                  <a:lnTo>
                    <a:pt x="53708" y="530993"/>
                  </a:lnTo>
                  <a:lnTo>
                    <a:pt x="56235" y="530948"/>
                  </a:lnTo>
                  <a:lnTo>
                    <a:pt x="58800" y="530909"/>
                  </a:lnTo>
                  <a:lnTo>
                    <a:pt x="61315" y="530870"/>
                  </a:lnTo>
                  <a:lnTo>
                    <a:pt x="63830" y="530824"/>
                  </a:lnTo>
                  <a:lnTo>
                    <a:pt x="66357" y="530785"/>
                  </a:lnTo>
                  <a:lnTo>
                    <a:pt x="68872" y="530740"/>
                  </a:lnTo>
                  <a:lnTo>
                    <a:pt x="71399" y="530701"/>
                  </a:lnTo>
                  <a:lnTo>
                    <a:pt x="73913" y="530656"/>
                  </a:lnTo>
                  <a:lnTo>
                    <a:pt x="76441" y="530616"/>
                  </a:lnTo>
                  <a:lnTo>
                    <a:pt x="78993" y="530532"/>
                  </a:lnTo>
                  <a:lnTo>
                    <a:pt x="81521" y="530487"/>
                  </a:lnTo>
                  <a:lnTo>
                    <a:pt x="84035" y="530448"/>
                  </a:lnTo>
                  <a:lnTo>
                    <a:pt x="86563" y="530402"/>
                  </a:lnTo>
                  <a:lnTo>
                    <a:pt x="89077" y="530324"/>
                  </a:lnTo>
                  <a:lnTo>
                    <a:pt x="91592" y="530279"/>
                  </a:lnTo>
                  <a:lnTo>
                    <a:pt x="94119" y="530194"/>
                  </a:lnTo>
                  <a:lnTo>
                    <a:pt x="96634" y="530155"/>
                  </a:lnTo>
                  <a:lnTo>
                    <a:pt x="99199" y="530071"/>
                  </a:lnTo>
                  <a:lnTo>
                    <a:pt x="101726" y="530026"/>
                  </a:lnTo>
                  <a:lnTo>
                    <a:pt x="104241" y="529941"/>
                  </a:lnTo>
                  <a:lnTo>
                    <a:pt x="106756" y="529857"/>
                  </a:lnTo>
                  <a:lnTo>
                    <a:pt x="109283" y="529817"/>
                  </a:lnTo>
                  <a:lnTo>
                    <a:pt x="111798" y="529733"/>
                  </a:lnTo>
                  <a:lnTo>
                    <a:pt x="114325" y="529649"/>
                  </a:lnTo>
                  <a:lnTo>
                    <a:pt x="116839" y="529564"/>
                  </a:lnTo>
                  <a:lnTo>
                    <a:pt x="119354" y="529480"/>
                  </a:lnTo>
                  <a:lnTo>
                    <a:pt x="121919" y="529395"/>
                  </a:lnTo>
                  <a:lnTo>
                    <a:pt x="124447" y="529311"/>
                  </a:lnTo>
                  <a:lnTo>
                    <a:pt x="126961" y="529228"/>
                  </a:lnTo>
                  <a:lnTo>
                    <a:pt x="129476" y="529103"/>
                  </a:lnTo>
                  <a:lnTo>
                    <a:pt x="132003" y="529019"/>
                  </a:lnTo>
                  <a:lnTo>
                    <a:pt x="134518" y="528934"/>
                  </a:lnTo>
                  <a:lnTo>
                    <a:pt x="137045" y="528810"/>
                  </a:lnTo>
                  <a:lnTo>
                    <a:pt x="139560" y="528726"/>
                  </a:lnTo>
                  <a:lnTo>
                    <a:pt x="142125" y="528598"/>
                  </a:lnTo>
                  <a:lnTo>
                    <a:pt x="144640" y="528473"/>
                  </a:lnTo>
                  <a:lnTo>
                    <a:pt x="147167" y="528388"/>
                  </a:lnTo>
                  <a:lnTo>
                    <a:pt x="149682" y="528265"/>
                  </a:lnTo>
                  <a:lnTo>
                    <a:pt x="152209" y="528135"/>
                  </a:lnTo>
                  <a:lnTo>
                    <a:pt x="154724" y="528012"/>
                  </a:lnTo>
                  <a:lnTo>
                    <a:pt x="157238" y="527843"/>
                  </a:lnTo>
                  <a:lnTo>
                    <a:pt x="159765" y="527719"/>
                  </a:lnTo>
                  <a:lnTo>
                    <a:pt x="162318" y="527590"/>
                  </a:lnTo>
                  <a:lnTo>
                    <a:pt x="164845" y="527422"/>
                  </a:lnTo>
                  <a:lnTo>
                    <a:pt x="167360" y="527297"/>
                  </a:lnTo>
                  <a:lnTo>
                    <a:pt x="169887" y="527128"/>
                  </a:lnTo>
                  <a:lnTo>
                    <a:pt x="172402" y="527005"/>
                  </a:lnTo>
                  <a:lnTo>
                    <a:pt x="174929" y="526836"/>
                  </a:lnTo>
                  <a:lnTo>
                    <a:pt x="177444" y="526667"/>
                  </a:lnTo>
                  <a:lnTo>
                    <a:pt x="179958" y="526498"/>
                  </a:lnTo>
                  <a:lnTo>
                    <a:pt x="182486" y="526290"/>
                  </a:lnTo>
                  <a:lnTo>
                    <a:pt x="185038" y="526121"/>
                  </a:lnTo>
                  <a:lnTo>
                    <a:pt x="187566" y="525952"/>
                  </a:lnTo>
                  <a:lnTo>
                    <a:pt x="190080" y="525744"/>
                  </a:lnTo>
                  <a:lnTo>
                    <a:pt x="192608" y="525576"/>
                  </a:lnTo>
                  <a:lnTo>
                    <a:pt x="195122" y="525368"/>
                  </a:lnTo>
                  <a:lnTo>
                    <a:pt x="197650" y="525155"/>
                  </a:lnTo>
                  <a:lnTo>
                    <a:pt x="200164" y="524946"/>
                  </a:lnTo>
                  <a:lnTo>
                    <a:pt x="202691" y="524692"/>
                  </a:lnTo>
                  <a:lnTo>
                    <a:pt x="205244" y="524484"/>
                  </a:lnTo>
                  <a:lnTo>
                    <a:pt x="207771" y="524271"/>
                  </a:lnTo>
                  <a:lnTo>
                    <a:pt x="210286" y="524023"/>
                  </a:lnTo>
                  <a:lnTo>
                    <a:pt x="212801" y="523770"/>
                  </a:lnTo>
                  <a:lnTo>
                    <a:pt x="215328" y="523518"/>
                  </a:lnTo>
                  <a:lnTo>
                    <a:pt x="217843" y="523264"/>
                  </a:lnTo>
                  <a:lnTo>
                    <a:pt x="220370" y="523011"/>
                  </a:lnTo>
                  <a:lnTo>
                    <a:pt x="222884" y="522719"/>
                  </a:lnTo>
                  <a:lnTo>
                    <a:pt x="225450" y="522465"/>
                  </a:lnTo>
                  <a:lnTo>
                    <a:pt x="227964" y="522173"/>
                  </a:lnTo>
                  <a:lnTo>
                    <a:pt x="230492" y="521879"/>
                  </a:lnTo>
                  <a:lnTo>
                    <a:pt x="233006" y="521587"/>
                  </a:lnTo>
                  <a:lnTo>
                    <a:pt x="235521" y="521249"/>
                  </a:lnTo>
                  <a:lnTo>
                    <a:pt x="238048" y="520957"/>
                  </a:lnTo>
                  <a:lnTo>
                    <a:pt x="240563" y="520619"/>
                  </a:lnTo>
                  <a:lnTo>
                    <a:pt x="243090" y="520283"/>
                  </a:lnTo>
                  <a:lnTo>
                    <a:pt x="245605" y="519945"/>
                  </a:lnTo>
                  <a:lnTo>
                    <a:pt x="248170" y="519568"/>
                  </a:lnTo>
                  <a:lnTo>
                    <a:pt x="250685" y="519235"/>
                  </a:lnTo>
                  <a:lnTo>
                    <a:pt x="253212" y="518854"/>
                  </a:lnTo>
                  <a:lnTo>
                    <a:pt x="255727" y="518477"/>
                  </a:lnTo>
                  <a:lnTo>
                    <a:pt x="258254" y="518100"/>
                  </a:lnTo>
                  <a:lnTo>
                    <a:pt x="260769" y="517678"/>
                  </a:lnTo>
                  <a:lnTo>
                    <a:pt x="263283" y="517301"/>
                  </a:lnTo>
                  <a:lnTo>
                    <a:pt x="265810" y="516879"/>
                  </a:lnTo>
                  <a:lnTo>
                    <a:pt x="268376" y="516463"/>
                  </a:lnTo>
                  <a:lnTo>
                    <a:pt x="270890" y="516002"/>
                  </a:lnTo>
                  <a:lnTo>
                    <a:pt x="273405" y="515539"/>
                  </a:lnTo>
                  <a:lnTo>
                    <a:pt x="275932" y="515073"/>
                  </a:lnTo>
                  <a:lnTo>
                    <a:pt x="278447" y="514612"/>
                  </a:lnTo>
                  <a:lnTo>
                    <a:pt x="280974" y="514151"/>
                  </a:lnTo>
                  <a:lnTo>
                    <a:pt x="283489" y="513650"/>
                  </a:lnTo>
                  <a:lnTo>
                    <a:pt x="286003" y="513144"/>
                  </a:lnTo>
                  <a:lnTo>
                    <a:pt x="288569" y="512638"/>
                  </a:lnTo>
                  <a:lnTo>
                    <a:pt x="291096" y="512091"/>
                  </a:lnTo>
                  <a:lnTo>
                    <a:pt x="293611" y="511547"/>
                  </a:lnTo>
                  <a:lnTo>
                    <a:pt x="296125" y="511000"/>
                  </a:lnTo>
                  <a:lnTo>
                    <a:pt x="298653" y="510454"/>
                  </a:lnTo>
                  <a:lnTo>
                    <a:pt x="301167" y="509869"/>
                  </a:lnTo>
                  <a:lnTo>
                    <a:pt x="303695" y="509280"/>
                  </a:lnTo>
                  <a:lnTo>
                    <a:pt x="306209" y="508694"/>
                  </a:lnTo>
                  <a:lnTo>
                    <a:pt x="308775" y="508064"/>
                  </a:lnTo>
                  <a:lnTo>
                    <a:pt x="311289" y="507433"/>
                  </a:lnTo>
                  <a:lnTo>
                    <a:pt x="313816" y="506803"/>
                  </a:lnTo>
                  <a:lnTo>
                    <a:pt x="316331" y="506129"/>
                  </a:lnTo>
                  <a:lnTo>
                    <a:pt x="318858" y="505459"/>
                  </a:lnTo>
                  <a:lnTo>
                    <a:pt x="321373" y="504744"/>
                  </a:lnTo>
                  <a:lnTo>
                    <a:pt x="323888" y="504070"/>
                  </a:lnTo>
                  <a:lnTo>
                    <a:pt x="326415" y="503356"/>
                  </a:lnTo>
                  <a:lnTo>
                    <a:pt x="328929" y="502602"/>
                  </a:lnTo>
                  <a:lnTo>
                    <a:pt x="331495" y="501848"/>
                  </a:lnTo>
                  <a:lnTo>
                    <a:pt x="334022" y="501088"/>
                  </a:lnTo>
                  <a:lnTo>
                    <a:pt x="336537" y="500335"/>
                  </a:lnTo>
                  <a:lnTo>
                    <a:pt x="339051" y="499536"/>
                  </a:lnTo>
                  <a:lnTo>
                    <a:pt x="341579" y="498698"/>
                  </a:lnTo>
                  <a:lnTo>
                    <a:pt x="344093" y="497899"/>
                  </a:lnTo>
                  <a:lnTo>
                    <a:pt x="346621" y="497015"/>
                  </a:lnTo>
                  <a:lnTo>
                    <a:pt x="349135" y="496177"/>
                  </a:lnTo>
                  <a:lnTo>
                    <a:pt x="351701" y="495294"/>
                  </a:lnTo>
                  <a:lnTo>
                    <a:pt x="354215" y="494371"/>
                  </a:lnTo>
                  <a:lnTo>
                    <a:pt x="356742" y="493488"/>
                  </a:lnTo>
                  <a:lnTo>
                    <a:pt x="359257" y="492521"/>
                  </a:lnTo>
                  <a:lnTo>
                    <a:pt x="361772" y="491599"/>
                  </a:lnTo>
                  <a:lnTo>
                    <a:pt x="364299" y="490631"/>
                  </a:lnTo>
                  <a:lnTo>
                    <a:pt x="366814" y="489624"/>
                  </a:lnTo>
                  <a:lnTo>
                    <a:pt x="369341" y="488617"/>
                  </a:lnTo>
                  <a:lnTo>
                    <a:pt x="371894" y="487610"/>
                  </a:lnTo>
                  <a:lnTo>
                    <a:pt x="374421" y="486558"/>
                  </a:lnTo>
                  <a:lnTo>
                    <a:pt x="376935" y="485467"/>
                  </a:lnTo>
                  <a:lnTo>
                    <a:pt x="379463" y="484375"/>
                  </a:lnTo>
                  <a:lnTo>
                    <a:pt x="381977" y="483284"/>
                  </a:lnTo>
                  <a:lnTo>
                    <a:pt x="384505" y="482147"/>
                  </a:lnTo>
                  <a:lnTo>
                    <a:pt x="387019" y="481017"/>
                  </a:lnTo>
                  <a:lnTo>
                    <a:pt x="389534" y="479836"/>
                  </a:lnTo>
                  <a:lnTo>
                    <a:pt x="402183" y="473665"/>
                  </a:lnTo>
                  <a:lnTo>
                    <a:pt x="404698" y="472404"/>
                  </a:lnTo>
                  <a:lnTo>
                    <a:pt x="407225" y="471060"/>
                  </a:lnTo>
                  <a:lnTo>
                    <a:pt x="409740" y="469715"/>
                  </a:lnTo>
                  <a:lnTo>
                    <a:pt x="412254" y="468372"/>
                  </a:lnTo>
                  <a:lnTo>
                    <a:pt x="414820" y="466987"/>
                  </a:lnTo>
                  <a:lnTo>
                    <a:pt x="417334" y="465559"/>
                  </a:lnTo>
                  <a:lnTo>
                    <a:pt x="419861" y="464130"/>
                  </a:lnTo>
                  <a:lnTo>
                    <a:pt x="422376" y="462662"/>
                  </a:lnTo>
                  <a:lnTo>
                    <a:pt x="424903" y="461192"/>
                  </a:lnTo>
                  <a:lnTo>
                    <a:pt x="427418" y="459680"/>
                  </a:lnTo>
                  <a:lnTo>
                    <a:pt x="429945" y="458166"/>
                  </a:lnTo>
                  <a:lnTo>
                    <a:pt x="432460" y="456614"/>
                  </a:lnTo>
                  <a:lnTo>
                    <a:pt x="435025" y="455016"/>
                  </a:lnTo>
                  <a:lnTo>
                    <a:pt x="437540" y="453419"/>
                  </a:lnTo>
                  <a:lnTo>
                    <a:pt x="440067" y="451826"/>
                  </a:lnTo>
                  <a:lnTo>
                    <a:pt x="442582" y="450145"/>
                  </a:lnTo>
                  <a:lnTo>
                    <a:pt x="445096" y="448463"/>
                  </a:lnTo>
                  <a:lnTo>
                    <a:pt x="447624" y="446787"/>
                  </a:lnTo>
                  <a:lnTo>
                    <a:pt x="472859" y="428391"/>
                  </a:lnTo>
                  <a:lnTo>
                    <a:pt x="475386" y="426416"/>
                  </a:lnTo>
                  <a:lnTo>
                    <a:pt x="495579" y="409614"/>
                  </a:lnTo>
                  <a:lnTo>
                    <a:pt x="498144" y="407431"/>
                  </a:lnTo>
                  <a:lnTo>
                    <a:pt x="510743" y="395927"/>
                  </a:lnTo>
                  <a:lnTo>
                    <a:pt x="513270" y="393570"/>
                  </a:lnTo>
                  <a:lnTo>
                    <a:pt x="515785" y="391179"/>
                  </a:lnTo>
                  <a:lnTo>
                    <a:pt x="518299" y="388743"/>
                  </a:lnTo>
                  <a:lnTo>
                    <a:pt x="520865" y="386307"/>
                  </a:lnTo>
                  <a:lnTo>
                    <a:pt x="538505" y="368414"/>
                  </a:lnTo>
                  <a:lnTo>
                    <a:pt x="541070" y="365770"/>
                  </a:lnTo>
                  <a:lnTo>
                    <a:pt x="543585" y="363125"/>
                  </a:lnTo>
                  <a:lnTo>
                    <a:pt x="546112" y="360391"/>
                  </a:lnTo>
                  <a:lnTo>
                    <a:pt x="548627" y="357663"/>
                  </a:lnTo>
                  <a:lnTo>
                    <a:pt x="551154" y="354934"/>
                  </a:lnTo>
                  <a:lnTo>
                    <a:pt x="553669" y="352162"/>
                  </a:lnTo>
                  <a:lnTo>
                    <a:pt x="556183" y="349349"/>
                  </a:lnTo>
                  <a:lnTo>
                    <a:pt x="558711" y="346535"/>
                  </a:lnTo>
                  <a:lnTo>
                    <a:pt x="561276" y="343717"/>
                  </a:lnTo>
                  <a:lnTo>
                    <a:pt x="563791" y="340820"/>
                  </a:lnTo>
                  <a:lnTo>
                    <a:pt x="566318" y="337968"/>
                  </a:lnTo>
                  <a:lnTo>
                    <a:pt x="568832" y="335066"/>
                  </a:lnTo>
                  <a:lnTo>
                    <a:pt x="571347" y="332129"/>
                  </a:lnTo>
                  <a:lnTo>
                    <a:pt x="573874" y="329187"/>
                  </a:lnTo>
                  <a:lnTo>
                    <a:pt x="576389" y="326205"/>
                  </a:lnTo>
                  <a:lnTo>
                    <a:pt x="578916" y="323225"/>
                  </a:lnTo>
                  <a:lnTo>
                    <a:pt x="581431" y="320203"/>
                  </a:lnTo>
                  <a:lnTo>
                    <a:pt x="583996" y="317177"/>
                  </a:lnTo>
                  <a:lnTo>
                    <a:pt x="586511" y="314111"/>
                  </a:lnTo>
                  <a:lnTo>
                    <a:pt x="589038" y="311045"/>
                  </a:lnTo>
                  <a:lnTo>
                    <a:pt x="591553" y="307935"/>
                  </a:lnTo>
                  <a:lnTo>
                    <a:pt x="594067" y="304868"/>
                  </a:lnTo>
                  <a:lnTo>
                    <a:pt x="596595" y="301724"/>
                  </a:lnTo>
                  <a:lnTo>
                    <a:pt x="599109" y="298573"/>
                  </a:lnTo>
                  <a:lnTo>
                    <a:pt x="601637" y="295423"/>
                  </a:lnTo>
                  <a:lnTo>
                    <a:pt x="604189" y="292272"/>
                  </a:lnTo>
                  <a:lnTo>
                    <a:pt x="606717" y="289078"/>
                  </a:lnTo>
                  <a:lnTo>
                    <a:pt x="609231" y="285843"/>
                  </a:lnTo>
                  <a:lnTo>
                    <a:pt x="611758" y="282653"/>
                  </a:lnTo>
                  <a:lnTo>
                    <a:pt x="614273" y="279419"/>
                  </a:lnTo>
                  <a:lnTo>
                    <a:pt x="616800" y="276144"/>
                  </a:lnTo>
                  <a:lnTo>
                    <a:pt x="619315" y="272910"/>
                  </a:lnTo>
                  <a:lnTo>
                    <a:pt x="621830" y="269636"/>
                  </a:lnTo>
                  <a:lnTo>
                    <a:pt x="624395" y="266317"/>
                  </a:lnTo>
                  <a:lnTo>
                    <a:pt x="626910" y="263038"/>
                  </a:lnTo>
                  <a:lnTo>
                    <a:pt x="629437" y="259725"/>
                  </a:lnTo>
                  <a:lnTo>
                    <a:pt x="631951" y="256405"/>
                  </a:lnTo>
                  <a:lnTo>
                    <a:pt x="634479" y="253086"/>
                  </a:lnTo>
                  <a:lnTo>
                    <a:pt x="636993" y="249727"/>
                  </a:lnTo>
                  <a:lnTo>
                    <a:pt x="639521" y="246409"/>
                  </a:lnTo>
                  <a:lnTo>
                    <a:pt x="642035" y="243051"/>
                  </a:lnTo>
                  <a:lnTo>
                    <a:pt x="644550" y="239687"/>
                  </a:lnTo>
                  <a:lnTo>
                    <a:pt x="647115" y="236329"/>
                  </a:lnTo>
                  <a:lnTo>
                    <a:pt x="649630" y="232925"/>
                  </a:lnTo>
                  <a:lnTo>
                    <a:pt x="652157" y="229566"/>
                  </a:lnTo>
                  <a:lnTo>
                    <a:pt x="654672" y="226164"/>
                  </a:lnTo>
                  <a:lnTo>
                    <a:pt x="657199" y="222804"/>
                  </a:lnTo>
                  <a:lnTo>
                    <a:pt x="659714" y="219402"/>
                  </a:lnTo>
                  <a:lnTo>
                    <a:pt x="662241" y="216004"/>
                  </a:lnTo>
                  <a:lnTo>
                    <a:pt x="664756" y="212600"/>
                  </a:lnTo>
                  <a:lnTo>
                    <a:pt x="667321" y="209242"/>
                  </a:lnTo>
                  <a:lnTo>
                    <a:pt x="669836" y="205839"/>
                  </a:lnTo>
                  <a:lnTo>
                    <a:pt x="672363" y="202435"/>
                  </a:lnTo>
                  <a:lnTo>
                    <a:pt x="674877" y="199033"/>
                  </a:lnTo>
                  <a:lnTo>
                    <a:pt x="677392" y="195673"/>
                  </a:lnTo>
                  <a:lnTo>
                    <a:pt x="679919" y="192270"/>
                  </a:lnTo>
                  <a:lnTo>
                    <a:pt x="682434" y="188873"/>
                  </a:lnTo>
                  <a:lnTo>
                    <a:pt x="684961" y="185508"/>
                  </a:lnTo>
                  <a:lnTo>
                    <a:pt x="687514" y="182151"/>
                  </a:lnTo>
                  <a:lnTo>
                    <a:pt x="690041" y="178791"/>
                  </a:lnTo>
                  <a:lnTo>
                    <a:pt x="692556" y="175428"/>
                  </a:lnTo>
                  <a:lnTo>
                    <a:pt x="695083" y="172069"/>
                  </a:lnTo>
                  <a:lnTo>
                    <a:pt x="697598" y="168711"/>
                  </a:lnTo>
                  <a:lnTo>
                    <a:pt x="700112" y="165392"/>
                  </a:lnTo>
                  <a:lnTo>
                    <a:pt x="702640" y="162073"/>
                  </a:lnTo>
                  <a:lnTo>
                    <a:pt x="705154" y="158760"/>
                  </a:lnTo>
                  <a:lnTo>
                    <a:pt x="707720" y="155440"/>
                  </a:lnTo>
                  <a:lnTo>
                    <a:pt x="710234" y="152161"/>
                  </a:lnTo>
                  <a:lnTo>
                    <a:pt x="712762" y="148887"/>
                  </a:lnTo>
                  <a:lnTo>
                    <a:pt x="715276" y="145613"/>
                  </a:lnTo>
                  <a:lnTo>
                    <a:pt x="717803" y="142378"/>
                  </a:lnTo>
                  <a:lnTo>
                    <a:pt x="720318" y="139143"/>
                  </a:lnTo>
                  <a:lnTo>
                    <a:pt x="722845" y="135954"/>
                  </a:lnTo>
                  <a:lnTo>
                    <a:pt x="725360" y="132759"/>
                  </a:lnTo>
                  <a:lnTo>
                    <a:pt x="727875" y="129569"/>
                  </a:lnTo>
                  <a:lnTo>
                    <a:pt x="730440" y="126419"/>
                  </a:lnTo>
                  <a:lnTo>
                    <a:pt x="732967" y="123309"/>
                  </a:lnTo>
                  <a:lnTo>
                    <a:pt x="735482" y="120202"/>
                  </a:lnTo>
                  <a:lnTo>
                    <a:pt x="737996" y="117092"/>
                  </a:lnTo>
                  <a:lnTo>
                    <a:pt x="740524" y="114026"/>
                  </a:lnTo>
                  <a:lnTo>
                    <a:pt x="743038" y="111005"/>
                  </a:lnTo>
                  <a:lnTo>
                    <a:pt x="745566" y="107979"/>
                  </a:lnTo>
                  <a:lnTo>
                    <a:pt x="748080" y="104957"/>
                  </a:lnTo>
                  <a:lnTo>
                    <a:pt x="750646" y="102016"/>
                  </a:lnTo>
                  <a:lnTo>
                    <a:pt x="753160" y="99073"/>
                  </a:lnTo>
                  <a:lnTo>
                    <a:pt x="755688" y="96177"/>
                  </a:lnTo>
                  <a:lnTo>
                    <a:pt x="758202" y="93280"/>
                  </a:lnTo>
                  <a:lnTo>
                    <a:pt x="760729" y="90422"/>
                  </a:lnTo>
                  <a:lnTo>
                    <a:pt x="763244" y="87609"/>
                  </a:lnTo>
                  <a:lnTo>
                    <a:pt x="765759" y="84796"/>
                  </a:lnTo>
                  <a:lnTo>
                    <a:pt x="768286" y="82068"/>
                  </a:lnTo>
                  <a:lnTo>
                    <a:pt x="770851" y="79335"/>
                  </a:lnTo>
                  <a:lnTo>
                    <a:pt x="773366" y="76650"/>
                  </a:lnTo>
                  <a:lnTo>
                    <a:pt x="775893" y="74001"/>
                  </a:lnTo>
                  <a:lnTo>
                    <a:pt x="778408" y="71357"/>
                  </a:lnTo>
                  <a:lnTo>
                    <a:pt x="780922" y="68798"/>
                  </a:lnTo>
                  <a:lnTo>
                    <a:pt x="793572" y="56450"/>
                  </a:lnTo>
                  <a:lnTo>
                    <a:pt x="796086" y="54094"/>
                  </a:lnTo>
                  <a:lnTo>
                    <a:pt x="813765" y="38849"/>
                  </a:lnTo>
                  <a:lnTo>
                    <a:pt x="816292" y="36835"/>
                  </a:lnTo>
                  <a:lnTo>
                    <a:pt x="844054" y="18102"/>
                  </a:lnTo>
                  <a:lnTo>
                    <a:pt x="846569" y="16673"/>
                  </a:lnTo>
                  <a:lnTo>
                    <a:pt x="849096" y="15328"/>
                  </a:lnTo>
                  <a:lnTo>
                    <a:pt x="851611" y="14069"/>
                  </a:lnTo>
                  <a:lnTo>
                    <a:pt x="854125" y="12809"/>
                  </a:lnTo>
                  <a:lnTo>
                    <a:pt x="881938" y="2941"/>
                  </a:lnTo>
                  <a:lnTo>
                    <a:pt x="884453" y="2350"/>
                  </a:lnTo>
                  <a:lnTo>
                    <a:pt x="904659" y="0"/>
                  </a:lnTo>
                  <a:lnTo>
                    <a:pt x="907173" y="0"/>
                  </a:lnTo>
                  <a:lnTo>
                    <a:pt x="909688" y="0"/>
                  </a:lnTo>
                  <a:lnTo>
                    <a:pt x="932421" y="2941"/>
                  </a:lnTo>
                  <a:lnTo>
                    <a:pt x="934935" y="3526"/>
                  </a:lnTo>
                  <a:lnTo>
                    <a:pt x="962736" y="14069"/>
                  </a:lnTo>
                  <a:lnTo>
                    <a:pt x="965263" y="15328"/>
                  </a:lnTo>
                  <a:lnTo>
                    <a:pt x="967778" y="16673"/>
                  </a:lnTo>
                  <a:lnTo>
                    <a:pt x="970292" y="18102"/>
                  </a:lnTo>
                  <a:lnTo>
                    <a:pt x="972819" y="19531"/>
                  </a:lnTo>
                  <a:lnTo>
                    <a:pt x="995540" y="34904"/>
                  </a:lnTo>
                  <a:lnTo>
                    <a:pt x="998054" y="36835"/>
                  </a:lnTo>
                  <a:lnTo>
                    <a:pt x="1000582" y="38849"/>
                  </a:lnTo>
                  <a:lnTo>
                    <a:pt x="1003147" y="40867"/>
                  </a:lnTo>
                  <a:lnTo>
                    <a:pt x="1005662" y="42966"/>
                  </a:lnTo>
                  <a:lnTo>
                    <a:pt x="1020775" y="56450"/>
                  </a:lnTo>
                  <a:lnTo>
                    <a:pt x="1023340" y="58841"/>
                  </a:lnTo>
                  <a:lnTo>
                    <a:pt x="1025867" y="61277"/>
                  </a:lnTo>
                  <a:lnTo>
                    <a:pt x="1028382" y="63713"/>
                  </a:lnTo>
                  <a:lnTo>
                    <a:pt x="1030909" y="66233"/>
                  </a:lnTo>
                  <a:lnTo>
                    <a:pt x="1033424" y="68798"/>
                  </a:lnTo>
                  <a:lnTo>
                    <a:pt x="1035938" y="71357"/>
                  </a:lnTo>
                  <a:lnTo>
                    <a:pt x="1051102" y="87609"/>
                  </a:lnTo>
                  <a:lnTo>
                    <a:pt x="1053630" y="90422"/>
                  </a:lnTo>
                  <a:lnTo>
                    <a:pt x="1056144" y="93280"/>
                  </a:lnTo>
                  <a:lnTo>
                    <a:pt x="1058671" y="96177"/>
                  </a:lnTo>
                  <a:lnTo>
                    <a:pt x="1061186" y="99073"/>
                  </a:lnTo>
                  <a:lnTo>
                    <a:pt x="1063701" y="102016"/>
                  </a:lnTo>
                  <a:lnTo>
                    <a:pt x="1066266" y="104957"/>
                  </a:lnTo>
                  <a:lnTo>
                    <a:pt x="1068781" y="107979"/>
                  </a:lnTo>
                  <a:lnTo>
                    <a:pt x="1071308" y="111005"/>
                  </a:lnTo>
                  <a:lnTo>
                    <a:pt x="1073823" y="114026"/>
                  </a:lnTo>
                  <a:lnTo>
                    <a:pt x="1076350" y="117092"/>
                  </a:lnTo>
                  <a:lnTo>
                    <a:pt x="1078864" y="120202"/>
                  </a:lnTo>
                  <a:lnTo>
                    <a:pt x="1081392" y="123309"/>
                  </a:lnTo>
                  <a:lnTo>
                    <a:pt x="1083906" y="126419"/>
                  </a:lnTo>
                  <a:lnTo>
                    <a:pt x="1086472" y="129569"/>
                  </a:lnTo>
                  <a:lnTo>
                    <a:pt x="1088986" y="132759"/>
                  </a:lnTo>
                  <a:lnTo>
                    <a:pt x="1091501" y="135954"/>
                  </a:lnTo>
                  <a:lnTo>
                    <a:pt x="1094028" y="139143"/>
                  </a:lnTo>
                  <a:lnTo>
                    <a:pt x="1096543" y="142378"/>
                  </a:lnTo>
                  <a:lnTo>
                    <a:pt x="1099070" y="145613"/>
                  </a:lnTo>
                  <a:lnTo>
                    <a:pt x="1101585" y="148887"/>
                  </a:lnTo>
                  <a:lnTo>
                    <a:pt x="1104112" y="152161"/>
                  </a:lnTo>
                  <a:lnTo>
                    <a:pt x="1106627" y="155440"/>
                  </a:lnTo>
                  <a:lnTo>
                    <a:pt x="1109192" y="158760"/>
                  </a:lnTo>
                  <a:lnTo>
                    <a:pt x="1111707" y="162073"/>
                  </a:lnTo>
                  <a:lnTo>
                    <a:pt x="1114234" y="165392"/>
                  </a:lnTo>
                  <a:lnTo>
                    <a:pt x="1116749" y="168711"/>
                  </a:lnTo>
                  <a:lnTo>
                    <a:pt x="1119263" y="172069"/>
                  </a:lnTo>
                  <a:lnTo>
                    <a:pt x="1121790" y="175428"/>
                  </a:lnTo>
                  <a:lnTo>
                    <a:pt x="1124305" y="178791"/>
                  </a:lnTo>
                  <a:lnTo>
                    <a:pt x="1126832" y="182151"/>
                  </a:lnTo>
                  <a:lnTo>
                    <a:pt x="1129385" y="185508"/>
                  </a:lnTo>
                  <a:lnTo>
                    <a:pt x="1131912" y="188873"/>
                  </a:lnTo>
                  <a:lnTo>
                    <a:pt x="1134427" y="192270"/>
                  </a:lnTo>
                  <a:lnTo>
                    <a:pt x="1136954" y="195673"/>
                  </a:lnTo>
                  <a:lnTo>
                    <a:pt x="1139469" y="199033"/>
                  </a:lnTo>
                  <a:lnTo>
                    <a:pt x="1141983" y="202435"/>
                  </a:lnTo>
                  <a:lnTo>
                    <a:pt x="1144511" y="205839"/>
                  </a:lnTo>
                  <a:lnTo>
                    <a:pt x="1147025" y="209242"/>
                  </a:lnTo>
                  <a:lnTo>
                    <a:pt x="1149591" y="212600"/>
                  </a:lnTo>
                  <a:lnTo>
                    <a:pt x="1152105" y="216004"/>
                  </a:lnTo>
                  <a:lnTo>
                    <a:pt x="1154633" y="219402"/>
                  </a:lnTo>
                  <a:lnTo>
                    <a:pt x="1157147" y="222804"/>
                  </a:lnTo>
                  <a:lnTo>
                    <a:pt x="1159675" y="226164"/>
                  </a:lnTo>
                  <a:lnTo>
                    <a:pt x="1162189" y="229566"/>
                  </a:lnTo>
                  <a:lnTo>
                    <a:pt x="1164716" y="232925"/>
                  </a:lnTo>
                  <a:lnTo>
                    <a:pt x="1167231" y="236329"/>
                  </a:lnTo>
                  <a:lnTo>
                    <a:pt x="1169796" y="239687"/>
                  </a:lnTo>
                  <a:lnTo>
                    <a:pt x="1172311" y="243051"/>
                  </a:lnTo>
                  <a:lnTo>
                    <a:pt x="1174826" y="246409"/>
                  </a:lnTo>
                  <a:lnTo>
                    <a:pt x="1177353" y="249727"/>
                  </a:lnTo>
                  <a:lnTo>
                    <a:pt x="1179868" y="253086"/>
                  </a:lnTo>
                  <a:lnTo>
                    <a:pt x="1182395" y="256405"/>
                  </a:lnTo>
                  <a:lnTo>
                    <a:pt x="1184909" y="259725"/>
                  </a:lnTo>
                  <a:lnTo>
                    <a:pt x="1187437" y="263038"/>
                  </a:lnTo>
                  <a:lnTo>
                    <a:pt x="1189951" y="266317"/>
                  </a:lnTo>
                  <a:lnTo>
                    <a:pt x="1192517" y="269636"/>
                  </a:lnTo>
                  <a:lnTo>
                    <a:pt x="1195031" y="272910"/>
                  </a:lnTo>
                  <a:lnTo>
                    <a:pt x="1197559" y="276144"/>
                  </a:lnTo>
                  <a:lnTo>
                    <a:pt x="1200073" y="279419"/>
                  </a:lnTo>
                  <a:lnTo>
                    <a:pt x="1202588" y="282653"/>
                  </a:lnTo>
                  <a:lnTo>
                    <a:pt x="1205115" y="285843"/>
                  </a:lnTo>
                  <a:lnTo>
                    <a:pt x="1207630" y="289078"/>
                  </a:lnTo>
                  <a:lnTo>
                    <a:pt x="1210157" y="292272"/>
                  </a:lnTo>
                  <a:lnTo>
                    <a:pt x="1212722" y="295423"/>
                  </a:lnTo>
                  <a:lnTo>
                    <a:pt x="1215237" y="298573"/>
                  </a:lnTo>
                  <a:lnTo>
                    <a:pt x="1217752" y="301724"/>
                  </a:lnTo>
                  <a:lnTo>
                    <a:pt x="1220279" y="304868"/>
                  </a:lnTo>
                  <a:lnTo>
                    <a:pt x="1222794" y="307935"/>
                  </a:lnTo>
                  <a:lnTo>
                    <a:pt x="1225321" y="311045"/>
                  </a:lnTo>
                  <a:lnTo>
                    <a:pt x="1227835" y="314111"/>
                  </a:lnTo>
                  <a:lnTo>
                    <a:pt x="1230350" y="317177"/>
                  </a:lnTo>
                  <a:lnTo>
                    <a:pt x="1232915" y="320203"/>
                  </a:lnTo>
                  <a:lnTo>
                    <a:pt x="1235443" y="323225"/>
                  </a:lnTo>
                  <a:lnTo>
                    <a:pt x="1250556" y="340820"/>
                  </a:lnTo>
                  <a:lnTo>
                    <a:pt x="1253070" y="343717"/>
                  </a:lnTo>
                  <a:lnTo>
                    <a:pt x="1255636" y="346535"/>
                  </a:lnTo>
                  <a:lnTo>
                    <a:pt x="1258163" y="349349"/>
                  </a:lnTo>
                  <a:lnTo>
                    <a:pt x="1260678" y="352162"/>
                  </a:lnTo>
                  <a:lnTo>
                    <a:pt x="1263205" y="354934"/>
                  </a:lnTo>
                  <a:lnTo>
                    <a:pt x="1275841" y="368414"/>
                  </a:lnTo>
                  <a:lnTo>
                    <a:pt x="1278356" y="371063"/>
                  </a:lnTo>
                  <a:lnTo>
                    <a:pt x="1296047" y="388743"/>
                  </a:lnTo>
                  <a:lnTo>
                    <a:pt x="1298562" y="391179"/>
                  </a:lnTo>
                  <a:lnTo>
                    <a:pt x="1301076" y="393570"/>
                  </a:lnTo>
                  <a:lnTo>
                    <a:pt x="1303604" y="395927"/>
                  </a:lnTo>
                  <a:lnTo>
                    <a:pt x="1306118" y="398278"/>
                  </a:lnTo>
                  <a:lnTo>
                    <a:pt x="1308646" y="400630"/>
                  </a:lnTo>
                  <a:lnTo>
                    <a:pt x="1311160" y="402897"/>
                  </a:lnTo>
                  <a:lnTo>
                    <a:pt x="1313687" y="405164"/>
                  </a:lnTo>
                  <a:lnTo>
                    <a:pt x="1316202" y="407431"/>
                  </a:lnTo>
                  <a:lnTo>
                    <a:pt x="1318767" y="409614"/>
                  </a:lnTo>
                  <a:lnTo>
                    <a:pt x="1321282" y="411841"/>
                  </a:lnTo>
                  <a:lnTo>
                    <a:pt x="1323797" y="413984"/>
                  </a:lnTo>
                  <a:lnTo>
                    <a:pt x="1341488" y="428391"/>
                  </a:lnTo>
                  <a:lnTo>
                    <a:pt x="1344002" y="430366"/>
                  </a:lnTo>
                  <a:lnTo>
                    <a:pt x="1369250" y="448463"/>
                  </a:lnTo>
                  <a:lnTo>
                    <a:pt x="1371765" y="450145"/>
                  </a:lnTo>
                  <a:lnTo>
                    <a:pt x="1374279" y="451826"/>
                  </a:lnTo>
                  <a:lnTo>
                    <a:pt x="1376806" y="453419"/>
                  </a:lnTo>
                  <a:lnTo>
                    <a:pt x="1379321" y="455016"/>
                  </a:lnTo>
                  <a:lnTo>
                    <a:pt x="1381886" y="456614"/>
                  </a:lnTo>
                  <a:lnTo>
                    <a:pt x="1384401" y="458166"/>
                  </a:lnTo>
                  <a:lnTo>
                    <a:pt x="1386928" y="459680"/>
                  </a:lnTo>
                  <a:lnTo>
                    <a:pt x="1389443" y="461192"/>
                  </a:lnTo>
                  <a:lnTo>
                    <a:pt x="1391970" y="462662"/>
                  </a:lnTo>
                  <a:lnTo>
                    <a:pt x="1394485" y="464130"/>
                  </a:lnTo>
                  <a:lnTo>
                    <a:pt x="1397012" y="465559"/>
                  </a:lnTo>
                  <a:lnTo>
                    <a:pt x="1399527" y="466987"/>
                  </a:lnTo>
                  <a:lnTo>
                    <a:pt x="1402092" y="468372"/>
                  </a:lnTo>
                  <a:lnTo>
                    <a:pt x="1404607" y="469715"/>
                  </a:lnTo>
                  <a:lnTo>
                    <a:pt x="1407134" y="471060"/>
                  </a:lnTo>
                  <a:lnTo>
                    <a:pt x="1409649" y="472404"/>
                  </a:lnTo>
                  <a:lnTo>
                    <a:pt x="1412163" y="473665"/>
                  </a:lnTo>
                  <a:lnTo>
                    <a:pt x="1414691" y="474964"/>
                  </a:lnTo>
                  <a:lnTo>
                    <a:pt x="1417205" y="476224"/>
                  </a:lnTo>
                  <a:lnTo>
                    <a:pt x="1419732" y="477445"/>
                  </a:lnTo>
                  <a:lnTo>
                    <a:pt x="1422298" y="478660"/>
                  </a:lnTo>
                  <a:lnTo>
                    <a:pt x="1424812" y="479836"/>
                  </a:lnTo>
                  <a:lnTo>
                    <a:pt x="1427327" y="481017"/>
                  </a:lnTo>
                  <a:lnTo>
                    <a:pt x="1429854" y="482147"/>
                  </a:lnTo>
                  <a:lnTo>
                    <a:pt x="1432369" y="483284"/>
                  </a:lnTo>
                  <a:lnTo>
                    <a:pt x="1434884" y="484375"/>
                  </a:lnTo>
                  <a:lnTo>
                    <a:pt x="1437411" y="485467"/>
                  </a:lnTo>
                  <a:lnTo>
                    <a:pt x="1439925" y="486558"/>
                  </a:lnTo>
                  <a:lnTo>
                    <a:pt x="1442453" y="487610"/>
                  </a:lnTo>
                  <a:lnTo>
                    <a:pt x="1445018" y="488617"/>
                  </a:lnTo>
                  <a:lnTo>
                    <a:pt x="1447533" y="489624"/>
                  </a:lnTo>
                  <a:lnTo>
                    <a:pt x="1450047" y="490631"/>
                  </a:lnTo>
                  <a:lnTo>
                    <a:pt x="1452575" y="491599"/>
                  </a:lnTo>
                  <a:lnTo>
                    <a:pt x="1455089" y="492521"/>
                  </a:lnTo>
                  <a:lnTo>
                    <a:pt x="1457617" y="493488"/>
                  </a:lnTo>
                  <a:lnTo>
                    <a:pt x="1460131" y="494371"/>
                  </a:lnTo>
                  <a:lnTo>
                    <a:pt x="1462646" y="495294"/>
                  </a:lnTo>
                  <a:lnTo>
                    <a:pt x="1465211" y="496177"/>
                  </a:lnTo>
                  <a:lnTo>
                    <a:pt x="1467738" y="497015"/>
                  </a:lnTo>
                  <a:lnTo>
                    <a:pt x="1470253" y="497899"/>
                  </a:lnTo>
                  <a:lnTo>
                    <a:pt x="1472780" y="498698"/>
                  </a:lnTo>
                  <a:lnTo>
                    <a:pt x="1475295" y="499536"/>
                  </a:lnTo>
                  <a:lnTo>
                    <a:pt x="1477810" y="500335"/>
                  </a:lnTo>
                  <a:lnTo>
                    <a:pt x="1480337" y="501088"/>
                  </a:lnTo>
                  <a:lnTo>
                    <a:pt x="1482851" y="501848"/>
                  </a:lnTo>
                  <a:lnTo>
                    <a:pt x="1485417" y="502602"/>
                  </a:lnTo>
                  <a:lnTo>
                    <a:pt x="1487931" y="503356"/>
                  </a:lnTo>
                  <a:lnTo>
                    <a:pt x="1490459" y="504070"/>
                  </a:lnTo>
                  <a:lnTo>
                    <a:pt x="1492973" y="504744"/>
                  </a:lnTo>
                  <a:lnTo>
                    <a:pt x="1495501" y="505459"/>
                  </a:lnTo>
                  <a:lnTo>
                    <a:pt x="1498015" y="506129"/>
                  </a:lnTo>
                  <a:lnTo>
                    <a:pt x="1500530" y="506803"/>
                  </a:lnTo>
                  <a:lnTo>
                    <a:pt x="1503057" y="507433"/>
                  </a:lnTo>
                  <a:lnTo>
                    <a:pt x="1505572" y="508064"/>
                  </a:lnTo>
                  <a:lnTo>
                    <a:pt x="1508137" y="508694"/>
                  </a:lnTo>
                  <a:lnTo>
                    <a:pt x="1510652" y="509280"/>
                  </a:lnTo>
                  <a:lnTo>
                    <a:pt x="1513179" y="509869"/>
                  </a:lnTo>
                  <a:lnTo>
                    <a:pt x="1515694" y="510454"/>
                  </a:lnTo>
                  <a:lnTo>
                    <a:pt x="1518221" y="511000"/>
                  </a:lnTo>
                  <a:lnTo>
                    <a:pt x="1520736" y="511547"/>
                  </a:lnTo>
                  <a:lnTo>
                    <a:pt x="1523263" y="512091"/>
                  </a:lnTo>
                  <a:lnTo>
                    <a:pt x="1525777" y="512638"/>
                  </a:lnTo>
                  <a:lnTo>
                    <a:pt x="1528343" y="513144"/>
                  </a:lnTo>
                  <a:lnTo>
                    <a:pt x="1530857" y="513650"/>
                  </a:lnTo>
                  <a:lnTo>
                    <a:pt x="1533372" y="514151"/>
                  </a:lnTo>
                  <a:lnTo>
                    <a:pt x="1535899" y="514612"/>
                  </a:lnTo>
                  <a:lnTo>
                    <a:pt x="1538414" y="515073"/>
                  </a:lnTo>
                  <a:lnTo>
                    <a:pt x="1540941" y="515539"/>
                  </a:lnTo>
                  <a:lnTo>
                    <a:pt x="1543456" y="516002"/>
                  </a:lnTo>
                  <a:lnTo>
                    <a:pt x="1545983" y="516463"/>
                  </a:lnTo>
                  <a:lnTo>
                    <a:pt x="1548536" y="516879"/>
                  </a:lnTo>
                  <a:lnTo>
                    <a:pt x="1551063" y="517301"/>
                  </a:lnTo>
                  <a:lnTo>
                    <a:pt x="1553578" y="517678"/>
                  </a:lnTo>
                  <a:lnTo>
                    <a:pt x="1556092" y="518100"/>
                  </a:lnTo>
                  <a:lnTo>
                    <a:pt x="1558620" y="518477"/>
                  </a:lnTo>
                  <a:lnTo>
                    <a:pt x="1561134" y="518854"/>
                  </a:lnTo>
                  <a:lnTo>
                    <a:pt x="1563661" y="519235"/>
                  </a:lnTo>
                  <a:lnTo>
                    <a:pt x="1566176" y="519568"/>
                  </a:lnTo>
                  <a:lnTo>
                    <a:pt x="1568741" y="519945"/>
                  </a:lnTo>
                  <a:lnTo>
                    <a:pt x="1571256" y="520283"/>
                  </a:lnTo>
                  <a:lnTo>
                    <a:pt x="1573783" y="520619"/>
                  </a:lnTo>
                  <a:lnTo>
                    <a:pt x="1576298" y="520957"/>
                  </a:lnTo>
                  <a:lnTo>
                    <a:pt x="1578825" y="521249"/>
                  </a:lnTo>
                  <a:lnTo>
                    <a:pt x="1581340" y="521587"/>
                  </a:lnTo>
                  <a:lnTo>
                    <a:pt x="1583854" y="521879"/>
                  </a:lnTo>
                  <a:lnTo>
                    <a:pt x="1586382" y="522173"/>
                  </a:lnTo>
                  <a:lnTo>
                    <a:pt x="1588896" y="522465"/>
                  </a:lnTo>
                  <a:lnTo>
                    <a:pt x="1591462" y="522719"/>
                  </a:lnTo>
                  <a:lnTo>
                    <a:pt x="1593976" y="523011"/>
                  </a:lnTo>
                  <a:lnTo>
                    <a:pt x="1596504" y="523264"/>
                  </a:lnTo>
                  <a:lnTo>
                    <a:pt x="1599018" y="523518"/>
                  </a:lnTo>
                  <a:lnTo>
                    <a:pt x="1601546" y="523770"/>
                  </a:lnTo>
                  <a:lnTo>
                    <a:pt x="1604060" y="524023"/>
                  </a:lnTo>
                  <a:lnTo>
                    <a:pt x="1606575" y="524271"/>
                  </a:lnTo>
                  <a:lnTo>
                    <a:pt x="1609102" y="524484"/>
                  </a:lnTo>
                  <a:lnTo>
                    <a:pt x="1611667" y="524692"/>
                  </a:lnTo>
                  <a:lnTo>
                    <a:pt x="1614182" y="524946"/>
                  </a:lnTo>
                  <a:lnTo>
                    <a:pt x="1616697" y="525155"/>
                  </a:lnTo>
                  <a:lnTo>
                    <a:pt x="1619224" y="525368"/>
                  </a:lnTo>
                  <a:lnTo>
                    <a:pt x="1621739" y="525576"/>
                  </a:lnTo>
                  <a:lnTo>
                    <a:pt x="1624266" y="525744"/>
                  </a:lnTo>
                  <a:lnTo>
                    <a:pt x="1626780" y="525952"/>
                  </a:lnTo>
                  <a:lnTo>
                    <a:pt x="1629308" y="526121"/>
                  </a:lnTo>
                  <a:lnTo>
                    <a:pt x="1631873" y="526290"/>
                  </a:lnTo>
                  <a:lnTo>
                    <a:pt x="1634388" y="526498"/>
                  </a:lnTo>
                  <a:lnTo>
                    <a:pt x="1636902" y="526667"/>
                  </a:lnTo>
                  <a:lnTo>
                    <a:pt x="1639430" y="526836"/>
                  </a:lnTo>
                  <a:lnTo>
                    <a:pt x="1641944" y="527005"/>
                  </a:lnTo>
                  <a:lnTo>
                    <a:pt x="1644459" y="527128"/>
                  </a:lnTo>
                  <a:lnTo>
                    <a:pt x="1646986" y="527297"/>
                  </a:lnTo>
                  <a:lnTo>
                    <a:pt x="1649501" y="527422"/>
                  </a:lnTo>
                  <a:lnTo>
                    <a:pt x="1652028" y="527590"/>
                  </a:lnTo>
                  <a:lnTo>
                    <a:pt x="1654593" y="527719"/>
                  </a:lnTo>
                  <a:lnTo>
                    <a:pt x="1657108" y="527843"/>
                  </a:lnTo>
                  <a:lnTo>
                    <a:pt x="1659623" y="528012"/>
                  </a:lnTo>
                  <a:lnTo>
                    <a:pt x="1662150" y="528135"/>
                  </a:lnTo>
                  <a:lnTo>
                    <a:pt x="1664665" y="528265"/>
                  </a:lnTo>
                  <a:lnTo>
                    <a:pt x="1667179" y="528388"/>
                  </a:lnTo>
                  <a:lnTo>
                    <a:pt x="1669706" y="528473"/>
                  </a:lnTo>
                  <a:lnTo>
                    <a:pt x="1672221" y="528598"/>
                  </a:lnTo>
                  <a:lnTo>
                    <a:pt x="1674786" y="528726"/>
                  </a:lnTo>
                  <a:lnTo>
                    <a:pt x="1677314" y="528810"/>
                  </a:lnTo>
                  <a:lnTo>
                    <a:pt x="1679828" y="528934"/>
                  </a:lnTo>
                  <a:lnTo>
                    <a:pt x="1682356" y="529019"/>
                  </a:lnTo>
                  <a:lnTo>
                    <a:pt x="1684870" y="529103"/>
                  </a:lnTo>
                  <a:lnTo>
                    <a:pt x="1687385" y="529228"/>
                  </a:lnTo>
                  <a:lnTo>
                    <a:pt x="1689912" y="529311"/>
                  </a:lnTo>
                  <a:lnTo>
                    <a:pt x="1692427" y="529395"/>
                  </a:lnTo>
                  <a:lnTo>
                    <a:pt x="1694992" y="529480"/>
                  </a:lnTo>
                  <a:lnTo>
                    <a:pt x="1697507" y="529564"/>
                  </a:lnTo>
                  <a:lnTo>
                    <a:pt x="1700034" y="529649"/>
                  </a:lnTo>
                  <a:lnTo>
                    <a:pt x="1702549" y="529733"/>
                  </a:lnTo>
                  <a:lnTo>
                    <a:pt x="1705076" y="529817"/>
                  </a:lnTo>
                  <a:lnTo>
                    <a:pt x="1707591" y="529857"/>
                  </a:lnTo>
                  <a:lnTo>
                    <a:pt x="1710105" y="529941"/>
                  </a:lnTo>
                  <a:lnTo>
                    <a:pt x="1712632" y="530026"/>
                  </a:lnTo>
                  <a:lnTo>
                    <a:pt x="1715147" y="530071"/>
                  </a:lnTo>
                  <a:lnTo>
                    <a:pt x="1717712" y="530155"/>
                  </a:lnTo>
                  <a:lnTo>
                    <a:pt x="1720227" y="530194"/>
                  </a:lnTo>
                  <a:lnTo>
                    <a:pt x="1722754" y="530279"/>
                  </a:lnTo>
                  <a:lnTo>
                    <a:pt x="1725269" y="530324"/>
                  </a:lnTo>
                  <a:lnTo>
                    <a:pt x="1727796" y="530402"/>
                  </a:lnTo>
                  <a:lnTo>
                    <a:pt x="1730311" y="530448"/>
                  </a:lnTo>
                  <a:lnTo>
                    <a:pt x="1732838" y="530487"/>
                  </a:lnTo>
                  <a:lnTo>
                    <a:pt x="1735353" y="530532"/>
                  </a:lnTo>
                  <a:lnTo>
                    <a:pt x="1737918" y="530616"/>
                  </a:lnTo>
                  <a:lnTo>
                    <a:pt x="1740433" y="530656"/>
                  </a:lnTo>
                  <a:lnTo>
                    <a:pt x="1742947" y="530701"/>
                  </a:lnTo>
                  <a:lnTo>
                    <a:pt x="1745475" y="530740"/>
                  </a:lnTo>
                  <a:lnTo>
                    <a:pt x="1747989" y="530785"/>
                  </a:lnTo>
                  <a:lnTo>
                    <a:pt x="1750517" y="530824"/>
                  </a:lnTo>
                  <a:lnTo>
                    <a:pt x="1753031" y="530870"/>
                  </a:lnTo>
                  <a:lnTo>
                    <a:pt x="1755558" y="530909"/>
                  </a:lnTo>
                  <a:lnTo>
                    <a:pt x="1758111" y="530948"/>
                  </a:lnTo>
                  <a:lnTo>
                    <a:pt x="1760638" y="530993"/>
                  </a:lnTo>
                  <a:lnTo>
                    <a:pt x="1763153" y="531032"/>
                  </a:lnTo>
                  <a:lnTo>
                    <a:pt x="1765668" y="531078"/>
                  </a:lnTo>
                  <a:lnTo>
                    <a:pt x="1768195" y="531078"/>
                  </a:lnTo>
                  <a:lnTo>
                    <a:pt x="1770710" y="531117"/>
                  </a:lnTo>
                  <a:lnTo>
                    <a:pt x="1773237" y="531162"/>
                  </a:lnTo>
                  <a:lnTo>
                    <a:pt x="1775751" y="531201"/>
                  </a:lnTo>
                  <a:lnTo>
                    <a:pt x="1778279" y="531201"/>
                  </a:lnTo>
                  <a:lnTo>
                    <a:pt x="1780831" y="531246"/>
                  </a:lnTo>
                  <a:lnTo>
                    <a:pt x="1783359" y="531286"/>
                  </a:lnTo>
                  <a:lnTo>
                    <a:pt x="1785873" y="531286"/>
                  </a:lnTo>
                  <a:lnTo>
                    <a:pt x="1788401" y="531331"/>
                  </a:lnTo>
                  <a:lnTo>
                    <a:pt x="1790915" y="531331"/>
                  </a:lnTo>
                  <a:lnTo>
                    <a:pt x="1793430" y="531370"/>
                  </a:lnTo>
                  <a:lnTo>
                    <a:pt x="1795957" y="531370"/>
                  </a:lnTo>
                  <a:lnTo>
                    <a:pt x="1798472" y="531414"/>
                  </a:lnTo>
                  <a:lnTo>
                    <a:pt x="1801037" y="531455"/>
                  </a:lnTo>
                  <a:lnTo>
                    <a:pt x="1803552" y="531455"/>
                  </a:lnTo>
                  <a:lnTo>
                    <a:pt x="1806079" y="531455"/>
                  </a:lnTo>
                  <a:lnTo>
                    <a:pt x="1808594" y="531500"/>
                  </a:lnTo>
                  <a:lnTo>
                    <a:pt x="1811121" y="531500"/>
                  </a:lnTo>
                  <a:lnTo>
                    <a:pt x="1813636" y="531539"/>
                  </a:lnTo>
                  <a:lnTo>
                    <a:pt x="1814359" y="531539"/>
                  </a:lnTo>
                </a:path>
              </a:pathLst>
            </a:custGeom>
            <a:ln w="62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59492" y="2490143"/>
              <a:ext cx="1338580" cy="530860"/>
            </a:xfrm>
            <a:custGeom>
              <a:avLst/>
              <a:gdLst/>
              <a:ahLst/>
              <a:cxnLst/>
              <a:rect l="l" t="t" r="r" b="b"/>
              <a:pathLst>
                <a:path w="1338579" h="530860">
                  <a:moveTo>
                    <a:pt x="901420" y="7620"/>
                  </a:moveTo>
                  <a:lnTo>
                    <a:pt x="815568" y="7620"/>
                  </a:lnTo>
                  <a:lnTo>
                    <a:pt x="787806" y="21590"/>
                  </a:lnTo>
                  <a:lnTo>
                    <a:pt x="785291" y="24130"/>
                  </a:lnTo>
                  <a:lnTo>
                    <a:pt x="780211" y="26670"/>
                  </a:lnTo>
                  <a:lnTo>
                    <a:pt x="775169" y="30480"/>
                  </a:lnTo>
                  <a:lnTo>
                    <a:pt x="772655" y="33020"/>
                  </a:lnTo>
                  <a:lnTo>
                    <a:pt x="762533" y="40640"/>
                  </a:lnTo>
                  <a:lnTo>
                    <a:pt x="760006" y="41910"/>
                  </a:lnTo>
                  <a:lnTo>
                    <a:pt x="752449" y="49530"/>
                  </a:lnTo>
                  <a:lnTo>
                    <a:pt x="747407" y="53340"/>
                  </a:lnTo>
                  <a:lnTo>
                    <a:pt x="717080" y="83820"/>
                  </a:lnTo>
                  <a:lnTo>
                    <a:pt x="709523" y="92710"/>
                  </a:lnTo>
                  <a:lnTo>
                    <a:pt x="704481" y="99060"/>
                  </a:lnTo>
                  <a:lnTo>
                    <a:pt x="701967" y="101600"/>
                  </a:lnTo>
                  <a:lnTo>
                    <a:pt x="699401" y="104140"/>
                  </a:lnTo>
                  <a:lnTo>
                    <a:pt x="679195" y="129540"/>
                  </a:lnTo>
                  <a:lnTo>
                    <a:pt x="671639" y="138430"/>
                  </a:lnTo>
                  <a:lnTo>
                    <a:pt x="666597" y="144780"/>
                  </a:lnTo>
                  <a:lnTo>
                    <a:pt x="656475" y="158750"/>
                  </a:lnTo>
                  <a:lnTo>
                    <a:pt x="648919" y="167640"/>
                  </a:lnTo>
                  <a:lnTo>
                    <a:pt x="618642" y="208280"/>
                  </a:lnTo>
                  <a:lnTo>
                    <a:pt x="616076" y="212090"/>
                  </a:lnTo>
                  <a:lnTo>
                    <a:pt x="608520" y="222250"/>
                  </a:lnTo>
                  <a:lnTo>
                    <a:pt x="605993" y="226060"/>
                  </a:lnTo>
                  <a:lnTo>
                    <a:pt x="603478" y="228600"/>
                  </a:lnTo>
                  <a:lnTo>
                    <a:pt x="598436" y="236220"/>
                  </a:lnTo>
                  <a:lnTo>
                    <a:pt x="595871" y="238760"/>
                  </a:lnTo>
                  <a:lnTo>
                    <a:pt x="590842" y="246380"/>
                  </a:lnTo>
                  <a:lnTo>
                    <a:pt x="588314" y="248920"/>
                  </a:lnTo>
                  <a:lnTo>
                    <a:pt x="585800" y="252730"/>
                  </a:lnTo>
                  <a:lnTo>
                    <a:pt x="570636" y="273050"/>
                  </a:lnTo>
                  <a:lnTo>
                    <a:pt x="563079" y="281940"/>
                  </a:lnTo>
                  <a:lnTo>
                    <a:pt x="560552" y="285750"/>
                  </a:lnTo>
                  <a:lnTo>
                    <a:pt x="558037" y="288290"/>
                  </a:lnTo>
                  <a:lnTo>
                    <a:pt x="555510" y="292100"/>
                  </a:lnTo>
                  <a:lnTo>
                    <a:pt x="552957" y="294640"/>
                  </a:lnTo>
                  <a:lnTo>
                    <a:pt x="545388" y="304800"/>
                  </a:lnTo>
                  <a:lnTo>
                    <a:pt x="542874" y="307340"/>
                  </a:lnTo>
                  <a:lnTo>
                    <a:pt x="540359" y="311150"/>
                  </a:lnTo>
                  <a:lnTo>
                    <a:pt x="535317" y="316230"/>
                  </a:lnTo>
                  <a:lnTo>
                    <a:pt x="532752" y="320040"/>
                  </a:lnTo>
                  <a:lnTo>
                    <a:pt x="530237" y="322580"/>
                  </a:lnTo>
                  <a:lnTo>
                    <a:pt x="525195" y="328930"/>
                  </a:lnTo>
                  <a:lnTo>
                    <a:pt x="517639" y="337820"/>
                  </a:lnTo>
                  <a:lnTo>
                    <a:pt x="512597" y="342900"/>
                  </a:lnTo>
                  <a:lnTo>
                    <a:pt x="510031" y="345440"/>
                  </a:lnTo>
                  <a:lnTo>
                    <a:pt x="504990" y="351790"/>
                  </a:lnTo>
                  <a:lnTo>
                    <a:pt x="502475" y="354330"/>
                  </a:lnTo>
                  <a:lnTo>
                    <a:pt x="494906" y="363220"/>
                  </a:lnTo>
                  <a:lnTo>
                    <a:pt x="492391" y="365760"/>
                  </a:lnTo>
                  <a:lnTo>
                    <a:pt x="489826" y="368300"/>
                  </a:lnTo>
                  <a:lnTo>
                    <a:pt x="472185" y="386080"/>
                  </a:lnTo>
                  <a:lnTo>
                    <a:pt x="469620" y="388620"/>
                  </a:lnTo>
                  <a:lnTo>
                    <a:pt x="464591" y="393700"/>
                  </a:lnTo>
                  <a:lnTo>
                    <a:pt x="449465" y="406400"/>
                  </a:lnTo>
                  <a:lnTo>
                    <a:pt x="446900" y="408940"/>
                  </a:lnTo>
                  <a:lnTo>
                    <a:pt x="444385" y="411480"/>
                  </a:lnTo>
                  <a:lnTo>
                    <a:pt x="439343" y="415290"/>
                  </a:lnTo>
                  <a:lnTo>
                    <a:pt x="431787" y="421640"/>
                  </a:lnTo>
                  <a:lnTo>
                    <a:pt x="429259" y="424180"/>
                  </a:lnTo>
                  <a:lnTo>
                    <a:pt x="421665" y="430530"/>
                  </a:lnTo>
                  <a:lnTo>
                    <a:pt x="419138" y="431800"/>
                  </a:lnTo>
                  <a:lnTo>
                    <a:pt x="409066" y="439420"/>
                  </a:lnTo>
                  <a:lnTo>
                    <a:pt x="401459" y="444500"/>
                  </a:lnTo>
                  <a:lnTo>
                    <a:pt x="398945" y="445770"/>
                  </a:lnTo>
                  <a:lnTo>
                    <a:pt x="391388" y="450850"/>
                  </a:lnTo>
                  <a:lnTo>
                    <a:pt x="386346" y="454660"/>
                  </a:lnTo>
                  <a:lnTo>
                    <a:pt x="381266" y="457200"/>
                  </a:lnTo>
                  <a:lnTo>
                    <a:pt x="376224" y="461010"/>
                  </a:lnTo>
                  <a:lnTo>
                    <a:pt x="366140" y="466090"/>
                  </a:lnTo>
                  <a:lnTo>
                    <a:pt x="356019" y="472440"/>
                  </a:lnTo>
                  <a:lnTo>
                    <a:pt x="343382" y="478790"/>
                  </a:lnTo>
                  <a:lnTo>
                    <a:pt x="338340" y="480060"/>
                  </a:lnTo>
                  <a:lnTo>
                    <a:pt x="323214" y="487680"/>
                  </a:lnTo>
                  <a:lnTo>
                    <a:pt x="315620" y="490220"/>
                  </a:lnTo>
                  <a:lnTo>
                    <a:pt x="313093" y="491490"/>
                  </a:lnTo>
                  <a:lnTo>
                    <a:pt x="310578" y="491490"/>
                  </a:lnTo>
                  <a:lnTo>
                    <a:pt x="303021" y="495300"/>
                  </a:lnTo>
                  <a:lnTo>
                    <a:pt x="300456" y="495300"/>
                  </a:lnTo>
                  <a:lnTo>
                    <a:pt x="295414" y="497840"/>
                  </a:lnTo>
                  <a:lnTo>
                    <a:pt x="292900" y="497840"/>
                  </a:lnTo>
                  <a:lnTo>
                    <a:pt x="287858" y="500380"/>
                  </a:lnTo>
                  <a:lnTo>
                    <a:pt x="277736" y="502920"/>
                  </a:lnTo>
                  <a:lnTo>
                    <a:pt x="275208" y="504190"/>
                  </a:lnTo>
                  <a:lnTo>
                    <a:pt x="272694" y="504190"/>
                  </a:lnTo>
                  <a:lnTo>
                    <a:pt x="270179" y="505460"/>
                  </a:lnTo>
                  <a:lnTo>
                    <a:pt x="265137" y="506730"/>
                  </a:lnTo>
                  <a:lnTo>
                    <a:pt x="257530" y="508000"/>
                  </a:lnTo>
                  <a:lnTo>
                    <a:pt x="249974" y="510540"/>
                  </a:lnTo>
                  <a:lnTo>
                    <a:pt x="239890" y="511810"/>
                  </a:lnTo>
                  <a:lnTo>
                    <a:pt x="232295" y="513080"/>
                  </a:lnTo>
                  <a:lnTo>
                    <a:pt x="219697" y="515620"/>
                  </a:lnTo>
                  <a:lnTo>
                    <a:pt x="214604" y="516890"/>
                  </a:lnTo>
                  <a:lnTo>
                    <a:pt x="212089" y="516890"/>
                  </a:lnTo>
                  <a:lnTo>
                    <a:pt x="209575" y="518160"/>
                  </a:lnTo>
                  <a:lnTo>
                    <a:pt x="202006" y="518160"/>
                  </a:lnTo>
                  <a:lnTo>
                    <a:pt x="199491" y="519430"/>
                  </a:lnTo>
                  <a:lnTo>
                    <a:pt x="196926" y="519430"/>
                  </a:lnTo>
                  <a:lnTo>
                    <a:pt x="189369" y="520700"/>
                  </a:lnTo>
                  <a:lnTo>
                    <a:pt x="184327" y="520700"/>
                  </a:lnTo>
                  <a:lnTo>
                    <a:pt x="176771" y="521970"/>
                  </a:lnTo>
                  <a:lnTo>
                    <a:pt x="171691" y="521970"/>
                  </a:lnTo>
                  <a:lnTo>
                    <a:pt x="159092" y="523240"/>
                  </a:lnTo>
                  <a:lnTo>
                    <a:pt x="154012" y="524510"/>
                  </a:lnTo>
                  <a:lnTo>
                    <a:pt x="143929" y="524510"/>
                  </a:lnTo>
                  <a:lnTo>
                    <a:pt x="141401" y="525780"/>
                  </a:lnTo>
                  <a:lnTo>
                    <a:pt x="131279" y="525780"/>
                  </a:lnTo>
                  <a:lnTo>
                    <a:pt x="123723" y="527050"/>
                  </a:lnTo>
                  <a:lnTo>
                    <a:pt x="106044" y="527050"/>
                  </a:lnTo>
                  <a:lnTo>
                    <a:pt x="98488" y="528320"/>
                  </a:lnTo>
                  <a:lnTo>
                    <a:pt x="78282" y="528320"/>
                  </a:lnTo>
                  <a:lnTo>
                    <a:pt x="60604" y="529590"/>
                  </a:lnTo>
                  <a:lnTo>
                    <a:pt x="27762" y="529590"/>
                  </a:lnTo>
                  <a:lnTo>
                    <a:pt x="0" y="530860"/>
                  </a:lnTo>
                  <a:lnTo>
                    <a:pt x="1338249" y="530860"/>
                  </a:lnTo>
                  <a:lnTo>
                    <a:pt x="1338249" y="459740"/>
                  </a:lnTo>
                  <a:lnTo>
                    <a:pt x="1335722" y="457200"/>
                  </a:lnTo>
                  <a:lnTo>
                    <a:pt x="1330642" y="454660"/>
                  </a:lnTo>
                  <a:lnTo>
                    <a:pt x="1325600" y="450850"/>
                  </a:lnTo>
                  <a:lnTo>
                    <a:pt x="1318044" y="445770"/>
                  </a:lnTo>
                  <a:lnTo>
                    <a:pt x="1315529" y="444500"/>
                  </a:lnTo>
                  <a:lnTo>
                    <a:pt x="1307922" y="439420"/>
                  </a:lnTo>
                  <a:lnTo>
                    <a:pt x="1302880" y="435610"/>
                  </a:lnTo>
                  <a:lnTo>
                    <a:pt x="1295323" y="430530"/>
                  </a:lnTo>
                  <a:lnTo>
                    <a:pt x="1290281" y="425450"/>
                  </a:lnTo>
                  <a:lnTo>
                    <a:pt x="1285201" y="421640"/>
                  </a:lnTo>
                  <a:lnTo>
                    <a:pt x="1282687" y="420370"/>
                  </a:lnTo>
                  <a:lnTo>
                    <a:pt x="1277645" y="415290"/>
                  </a:lnTo>
                  <a:lnTo>
                    <a:pt x="1272603" y="411480"/>
                  </a:lnTo>
                  <a:lnTo>
                    <a:pt x="1270088" y="408940"/>
                  </a:lnTo>
                  <a:lnTo>
                    <a:pt x="1267523" y="406400"/>
                  </a:lnTo>
                  <a:lnTo>
                    <a:pt x="1252397" y="393700"/>
                  </a:lnTo>
                  <a:lnTo>
                    <a:pt x="1247368" y="388620"/>
                  </a:lnTo>
                  <a:lnTo>
                    <a:pt x="1244803" y="386080"/>
                  </a:lnTo>
                  <a:lnTo>
                    <a:pt x="1227162" y="368300"/>
                  </a:lnTo>
                  <a:lnTo>
                    <a:pt x="1224597" y="365760"/>
                  </a:lnTo>
                  <a:lnTo>
                    <a:pt x="1222082" y="363220"/>
                  </a:lnTo>
                  <a:lnTo>
                    <a:pt x="1211999" y="351790"/>
                  </a:lnTo>
                  <a:lnTo>
                    <a:pt x="1209484" y="349250"/>
                  </a:lnTo>
                  <a:lnTo>
                    <a:pt x="1204391" y="342900"/>
                  </a:lnTo>
                  <a:lnTo>
                    <a:pt x="1196835" y="334010"/>
                  </a:lnTo>
                  <a:lnTo>
                    <a:pt x="1191806" y="328930"/>
                  </a:lnTo>
                  <a:lnTo>
                    <a:pt x="1181671" y="316230"/>
                  </a:lnTo>
                  <a:lnTo>
                    <a:pt x="1171600" y="304800"/>
                  </a:lnTo>
                  <a:lnTo>
                    <a:pt x="1164043" y="294640"/>
                  </a:lnTo>
                  <a:lnTo>
                    <a:pt x="1161478" y="292100"/>
                  </a:lnTo>
                  <a:lnTo>
                    <a:pt x="1158951" y="288290"/>
                  </a:lnTo>
                  <a:lnTo>
                    <a:pt x="1156436" y="285750"/>
                  </a:lnTo>
                  <a:lnTo>
                    <a:pt x="1153909" y="281940"/>
                  </a:lnTo>
                  <a:lnTo>
                    <a:pt x="1148880" y="275590"/>
                  </a:lnTo>
                  <a:lnTo>
                    <a:pt x="1146352" y="273050"/>
                  </a:lnTo>
                  <a:lnTo>
                    <a:pt x="1141272" y="265430"/>
                  </a:lnTo>
                  <a:lnTo>
                    <a:pt x="1131188" y="252730"/>
                  </a:lnTo>
                  <a:lnTo>
                    <a:pt x="1128674" y="248920"/>
                  </a:lnTo>
                  <a:lnTo>
                    <a:pt x="1126147" y="246380"/>
                  </a:lnTo>
                  <a:lnTo>
                    <a:pt x="1121117" y="238760"/>
                  </a:lnTo>
                  <a:lnTo>
                    <a:pt x="1118552" y="236220"/>
                  </a:lnTo>
                  <a:lnTo>
                    <a:pt x="1113510" y="228600"/>
                  </a:lnTo>
                  <a:lnTo>
                    <a:pt x="1110995" y="226060"/>
                  </a:lnTo>
                  <a:lnTo>
                    <a:pt x="1108468" y="222250"/>
                  </a:lnTo>
                  <a:lnTo>
                    <a:pt x="1100912" y="212090"/>
                  </a:lnTo>
                  <a:lnTo>
                    <a:pt x="1098346" y="208280"/>
                  </a:lnTo>
                  <a:lnTo>
                    <a:pt x="1090790" y="198120"/>
                  </a:lnTo>
                  <a:lnTo>
                    <a:pt x="1088275" y="195580"/>
                  </a:lnTo>
                  <a:lnTo>
                    <a:pt x="1083233" y="187960"/>
                  </a:lnTo>
                  <a:lnTo>
                    <a:pt x="1078153" y="181610"/>
                  </a:lnTo>
                  <a:lnTo>
                    <a:pt x="1068069" y="167640"/>
                  </a:lnTo>
                  <a:lnTo>
                    <a:pt x="1060513" y="158750"/>
                  </a:lnTo>
                  <a:lnTo>
                    <a:pt x="1050391" y="144780"/>
                  </a:lnTo>
                  <a:lnTo>
                    <a:pt x="1045349" y="138430"/>
                  </a:lnTo>
                  <a:lnTo>
                    <a:pt x="1037793" y="129540"/>
                  </a:lnTo>
                  <a:lnTo>
                    <a:pt x="1027671" y="116840"/>
                  </a:lnTo>
                  <a:lnTo>
                    <a:pt x="1025143" y="113030"/>
                  </a:lnTo>
                  <a:lnTo>
                    <a:pt x="1017587" y="104140"/>
                  </a:lnTo>
                  <a:lnTo>
                    <a:pt x="1015022" y="101600"/>
                  </a:lnTo>
                  <a:lnTo>
                    <a:pt x="1012507" y="99060"/>
                  </a:lnTo>
                  <a:lnTo>
                    <a:pt x="1004950" y="90170"/>
                  </a:lnTo>
                  <a:lnTo>
                    <a:pt x="999909" y="83820"/>
                  </a:lnTo>
                  <a:lnTo>
                    <a:pt x="967066" y="50800"/>
                  </a:lnTo>
                  <a:lnTo>
                    <a:pt x="962024" y="46990"/>
                  </a:lnTo>
                  <a:lnTo>
                    <a:pt x="959510" y="44450"/>
                  </a:lnTo>
                  <a:lnTo>
                    <a:pt x="939304" y="29210"/>
                  </a:lnTo>
                  <a:lnTo>
                    <a:pt x="936777" y="26670"/>
                  </a:lnTo>
                  <a:lnTo>
                    <a:pt x="931697" y="24130"/>
                  </a:lnTo>
                  <a:lnTo>
                    <a:pt x="929182" y="21590"/>
                  </a:lnTo>
                  <a:lnTo>
                    <a:pt x="901420" y="7620"/>
                  </a:lnTo>
                  <a:close/>
                </a:path>
                <a:path w="1338579" h="530860">
                  <a:moveTo>
                    <a:pt x="881214" y="1270"/>
                  </a:moveTo>
                  <a:lnTo>
                    <a:pt x="835774" y="1270"/>
                  </a:lnTo>
                  <a:lnTo>
                    <a:pt x="830732" y="2540"/>
                  </a:lnTo>
                  <a:lnTo>
                    <a:pt x="828217" y="3810"/>
                  </a:lnTo>
                  <a:lnTo>
                    <a:pt x="823137" y="5080"/>
                  </a:lnTo>
                  <a:lnTo>
                    <a:pt x="818095" y="7620"/>
                  </a:lnTo>
                  <a:lnTo>
                    <a:pt x="898893" y="7620"/>
                  </a:lnTo>
                  <a:lnTo>
                    <a:pt x="893851" y="5080"/>
                  </a:lnTo>
                  <a:lnTo>
                    <a:pt x="888771" y="3810"/>
                  </a:lnTo>
                  <a:lnTo>
                    <a:pt x="886256" y="2540"/>
                  </a:lnTo>
                  <a:lnTo>
                    <a:pt x="881214" y="1270"/>
                  </a:lnTo>
                  <a:close/>
                </a:path>
                <a:path w="1338579" h="530860">
                  <a:moveTo>
                    <a:pt x="873658" y="0"/>
                  </a:moveTo>
                  <a:lnTo>
                    <a:pt x="843330" y="0"/>
                  </a:lnTo>
                  <a:lnTo>
                    <a:pt x="840816" y="1270"/>
                  </a:lnTo>
                  <a:lnTo>
                    <a:pt x="876172" y="1270"/>
                  </a:lnTo>
                  <a:lnTo>
                    <a:pt x="873658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310813" y="2489042"/>
              <a:ext cx="1814830" cy="532130"/>
            </a:xfrm>
            <a:custGeom>
              <a:avLst/>
              <a:gdLst/>
              <a:ahLst/>
              <a:cxnLst/>
              <a:rect l="l" t="t" r="r" b="b"/>
              <a:pathLst>
                <a:path w="1814829" h="532130">
                  <a:moveTo>
                    <a:pt x="0" y="531539"/>
                  </a:moveTo>
                  <a:lnTo>
                    <a:pt x="711" y="531539"/>
                  </a:lnTo>
                  <a:lnTo>
                    <a:pt x="3225" y="531500"/>
                  </a:lnTo>
                  <a:lnTo>
                    <a:pt x="5753" y="531500"/>
                  </a:lnTo>
                  <a:lnTo>
                    <a:pt x="8267" y="531455"/>
                  </a:lnTo>
                  <a:lnTo>
                    <a:pt x="10794" y="531455"/>
                  </a:lnTo>
                  <a:lnTo>
                    <a:pt x="13309" y="531455"/>
                  </a:lnTo>
                  <a:lnTo>
                    <a:pt x="15874" y="531414"/>
                  </a:lnTo>
                  <a:lnTo>
                    <a:pt x="18389" y="531370"/>
                  </a:lnTo>
                  <a:lnTo>
                    <a:pt x="20916" y="531370"/>
                  </a:lnTo>
                  <a:lnTo>
                    <a:pt x="23431" y="531331"/>
                  </a:lnTo>
                  <a:lnTo>
                    <a:pt x="25958" y="531331"/>
                  </a:lnTo>
                  <a:lnTo>
                    <a:pt x="28473" y="531286"/>
                  </a:lnTo>
                  <a:lnTo>
                    <a:pt x="30987" y="531286"/>
                  </a:lnTo>
                  <a:lnTo>
                    <a:pt x="33515" y="531246"/>
                  </a:lnTo>
                  <a:lnTo>
                    <a:pt x="36080" y="531201"/>
                  </a:lnTo>
                  <a:lnTo>
                    <a:pt x="38595" y="531201"/>
                  </a:lnTo>
                  <a:lnTo>
                    <a:pt x="41109" y="531162"/>
                  </a:lnTo>
                  <a:lnTo>
                    <a:pt x="43637" y="531117"/>
                  </a:lnTo>
                  <a:lnTo>
                    <a:pt x="46151" y="531078"/>
                  </a:lnTo>
                  <a:lnTo>
                    <a:pt x="48679" y="531078"/>
                  </a:lnTo>
                  <a:lnTo>
                    <a:pt x="51193" y="531032"/>
                  </a:lnTo>
                  <a:lnTo>
                    <a:pt x="53708" y="530993"/>
                  </a:lnTo>
                  <a:lnTo>
                    <a:pt x="56235" y="530948"/>
                  </a:lnTo>
                  <a:lnTo>
                    <a:pt x="58800" y="530909"/>
                  </a:lnTo>
                  <a:lnTo>
                    <a:pt x="61315" y="530870"/>
                  </a:lnTo>
                  <a:lnTo>
                    <a:pt x="63830" y="530824"/>
                  </a:lnTo>
                  <a:lnTo>
                    <a:pt x="66357" y="530785"/>
                  </a:lnTo>
                  <a:lnTo>
                    <a:pt x="68872" y="530740"/>
                  </a:lnTo>
                  <a:lnTo>
                    <a:pt x="71399" y="530701"/>
                  </a:lnTo>
                  <a:lnTo>
                    <a:pt x="73913" y="530656"/>
                  </a:lnTo>
                  <a:lnTo>
                    <a:pt x="76441" y="530616"/>
                  </a:lnTo>
                  <a:lnTo>
                    <a:pt x="78993" y="530532"/>
                  </a:lnTo>
                  <a:lnTo>
                    <a:pt x="81521" y="530487"/>
                  </a:lnTo>
                  <a:lnTo>
                    <a:pt x="84035" y="530448"/>
                  </a:lnTo>
                  <a:lnTo>
                    <a:pt x="86563" y="530402"/>
                  </a:lnTo>
                  <a:lnTo>
                    <a:pt x="89077" y="530324"/>
                  </a:lnTo>
                  <a:lnTo>
                    <a:pt x="91592" y="530279"/>
                  </a:lnTo>
                  <a:lnTo>
                    <a:pt x="94119" y="530194"/>
                  </a:lnTo>
                  <a:lnTo>
                    <a:pt x="96634" y="530155"/>
                  </a:lnTo>
                  <a:lnTo>
                    <a:pt x="99199" y="530071"/>
                  </a:lnTo>
                  <a:lnTo>
                    <a:pt x="101726" y="530026"/>
                  </a:lnTo>
                  <a:lnTo>
                    <a:pt x="104241" y="529941"/>
                  </a:lnTo>
                  <a:lnTo>
                    <a:pt x="106756" y="529857"/>
                  </a:lnTo>
                  <a:lnTo>
                    <a:pt x="109283" y="529817"/>
                  </a:lnTo>
                  <a:lnTo>
                    <a:pt x="111798" y="529733"/>
                  </a:lnTo>
                  <a:lnTo>
                    <a:pt x="114325" y="529649"/>
                  </a:lnTo>
                  <a:lnTo>
                    <a:pt x="116839" y="529564"/>
                  </a:lnTo>
                  <a:lnTo>
                    <a:pt x="119354" y="529480"/>
                  </a:lnTo>
                  <a:lnTo>
                    <a:pt x="121919" y="529395"/>
                  </a:lnTo>
                  <a:lnTo>
                    <a:pt x="124447" y="529311"/>
                  </a:lnTo>
                  <a:lnTo>
                    <a:pt x="126961" y="529228"/>
                  </a:lnTo>
                  <a:lnTo>
                    <a:pt x="129476" y="529103"/>
                  </a:lnTo>
                  <a:lnTo>
                    <a:pt x="132003" y="529019"/>
                  </a:lnTo>
                  <a:lnTo>
                    <a:pt x="134518" y="528934"/>
                  </a:lnTo>
                  <a:lnTo>
                    <a:pt x="137045" y="528810"/>
                  </a:lnTo>
                  <a:lnTo>
                    <a:pt x="139560" y="528726"/>
                  </a:lnTo>
                  <a:lnTo>
                    <a:pt x="142125" y="528598"/>
                  </a:lnTo>
                  <a:lnTo>
                    <a:pt x="144640" y="528473"/>
                  </a:lnTo>
                  <a:lnTo>
                    <a:pt x="147167" y="528388"/>
                  </a:lnTo>
                  <a:lnTo>
                    <a:pt x="149682" y="528265"/>
                  </a:lnTo>
                  <a:lnTo>
                    <a:pt x="152209" y="528135"/>
                  </a:lnTo>
                  <a:lnTo>
                    <a:pt x="154724" y="528012"/>
                  </a:lnTo>
                  <a:lnTo>
                    <a:pt x="157238" y="527843"/>
                  </a:lnTo>
                  <a:lnTo>
                    <a:pt x="159765" y="527719"/>
                  </a:lnTo>
                  <a:lnTo>
                    <a:pt x="162318" y="527590"/>
                  </a:lnTo>
                  <a:lnTo>
                    <a:pt x="164845" y="527422"/>
                  </a:lnTo>
                  <a:lnTo>
                    <a:pt x="167360" y="527297"/>
                  </a:lnTo>
                  <a:lnTo>
                    <a:pt x="169887" y="527128"/>
                  </a:lnTo>
                  <a:lnTo>
                    <a:pt x="172402" y="527005"/>
                  </a:lnTo>
                  <a:lnTo>
                    <a:pt x="174929" y="526836"/>
                  </a:lnTo>
                  <a:lnTo>
                    <a:pt x="177444" y="526667"/>
                  </a:lnTo>
                  <a:lnTo>
                    <a:pt x="179958" y="526498"/>
                  </a:lnTo>
                  <a:lnTo>
                    <a:pt x="182486" y="526290"/>
                  </a:lnTo>
                  <a:lnTo>
                    <a:pt x="185038" y="526121"/>
                  </a:lnTo>
                  <a:lnTo>
                    <a:pt x="187566" y="525952"/>
                  </a:lnTo>
                  <a:lnTo>
                    <a:pt x="190080" y="525744"/>
                  </a:lnTo>
                  <a:lnTo>
                    <a:pt x="192608" y="525576"/>
                  </a:lnTo>
                  <a:lnTo>
                    <a:pt x="195122" y="525368"/>
                  </a:lnTo>
                  <a:lnTo>
                    <a:pt x="197650" y="525155"/>
                  </a:lnTo>
                  <a:lnTo>
                    <a:pt x="200164" y="524946"/>
                  </a:lnTo>
                  <a:lnTo>
                    <a:pt x="202691" y="524692"/>
                  </a:lnTo>
                  <a:lnTo>
                    <a:pt x="205244" y="524484"/>
                  </a:lnTo>
                  <a:lnTo>
                    <a:pt x="207771" y="524271"/>
                  </a:lnTo>
                  <a:lnTo>
                    <a:pt x="210286" y="524023"/>
                  </a:lnTo>
                  <a:lnTo>
                    <a:pt x="212801" y="523770"/>
                  </a:lnTo>
                  <a:lnTo>
                    <a:pt x="215328" y="523518"/>
                  </a:lnTo>
                  <a:lnTo>
                    <a:pt x="217843" y="523264"/>
                  </a:lnTo>
                  <a:lnTo>
                    <a:pt x="220370" y="523011"/>
                  </a:lnTo>
                  <a:lnTo>
                    <a:pt x="222884" y="522719"/>
                  </a:lnTo>
                  <a:lnTo>
                    <a:pt x="225450" y="522465"/>
                  </a:lnTo>
                  <a:lnTo>
                    <a:pt x="227964" y="522173"/>
                  </a:lnTo>
                  <a:lnTo>
                    <a:pt x="230492" y="521879"/>
                  </a:lnTo>
                  <a:lnTo>
                    <a:pt x="233006" y="521587"/>
                  </a:lnTo>
                  <a:lnTo>
                    <a:pt x="235521" y="521249"/>
                  </a:lnTo>
                  <a:lnTo>
                    <a:pt x="238048" y="520957"/>
                  </a:lnTo>
                  <a:lnTo>
                    <a:pt x="240563" y="520619"/>
                  </a:lnTo>
                  <a:lnTo>
                    <a:pt x="243090" y="520283"/>
                  </a:lnTo>
                  <a:lnTo>
                    <a:pt x="245605" y="519945"/>
                  </a:lnTo>
                  <a:lnTo>
                    <a:pt x="248170" y="519568"/>
                  </a:lnTo>
                  <a:lnTo>
                    <a:pt x="250685" y="519235"/>
                  </a:lnTo>
                  <a:lnTo>
                    <a:pt x="253212" y="518854"/>
                  </a:lnTo>
                  <a:lnTo>
                    <a:pt x="255727" y="518477"/>
                  </a:lnTo>
                  <a:lnTo>
                    <a:pt x="258254" y="518100"/>
                  </a:lnTo>
                  <a:lnTo>
                    <a:pt x="260769" y="517678"/>
                  </a:lnTo>
                  <a:lnTo>
                    <a:pt x="263283" y="517301"/>
                  </a:lnTo>
                  <a:lnTo>
                    <a:pt x="265810" y="516879"/>
                  </a:lnTo>
                  <a:lnTo>
                    <a:pt x="268376" y="516463"/>
                  </a:lnTo>
                  <a:lnTo>
                    <a:pt x="270890" y="516002"/>
                  </a:lnTo>
                  <a:lnTo>
                    <a:pt x="273405" y="515539"/>
                  </a:lnTo>
                  <a:lnTo>
                    <a:pt x="275932" y="515073"/>
                  </a:lnTo>
                  <a:lnTo>
                    <a:pt x="278447" y="514612"/>
                  </a:lnTo>
                  <a:lnTo>
                    <a:pt x="280974" y="514151"/>
                  </a:lnTo>
                  <a:lnTo>
                    <a:pt x="283489" y="513650"/>
                  </a:lnTo>
                  <a:lnTo>
                    <a:pt x="286003" y="513144"/>
                  </a:lnTo>
                  <a:lnTo>
                    <a:pt x="288569" y="512638"/>
                  </a:lnTo>
                  <a:lnTo>
                    <a:pt x="291096" y="512091"/>
                  </a:lnTo>
                  <a:lnTo>
                    <a:pt x="293611" y="511547"/>
                  </a:lnTo>
                  <a:lnTo>
                    <a:pt x="296125" y="511000"/>
                  </a:lnTo>
                  <a:lnTo>
                    <a:pt x="298653" y="510454"/>
                  </a:lnTo>
                  <a:lnTo>
                    <a:pt x="301167" y="509869"/>
                  </a:lnTo>
                  <a:lnTo>
                    <a:pt x="303695" y="509280"/>
                  </a:lnTo>
                  <a:lnTo>
                    <a:pt x="306209" y="508694"/>
                  </a:lnTo>
                  <a:lnTo>
                    <a:pt x="308775" y="508064"/>
                  </a:lnTo>
                  <a:lnTo>
                    <a:pt x="311289" y="507433"/>
                  </a:lnTo>
                  <a:lnTo>
                    <a:pt x="313816" y="506803"/>
                  </a:lnTo>
                  <a:lnTo>
                    <a:pt x="316331" y="506129"/>
                  </a:lnTo>
                  <a:lnTo>
                    <a:pt x="318858" y="505459"/>
                  </a:lnTo>
                  <a:lnTo>
                    <a:pt x="321373" y="504744"/>
                  </a:lnTo>
                  <a:lnTo>
                    <a:pt x="323888" y="504070"/>
                  </a:lnTo>
                  <a:lnTo>
                    <a:pt x="326415" y="503356"/>
                  </a:lnTo>
                  <a:lnTo>
                    <a:pt x="328929" y="502602"/>
                  </a:lnTo>
                  <a:lnTo>
                    <a:pt x="331495" y="501848"/>
                  </a:lnTo>
                  <a:lnTo>
                    <a:pt x="334022" y="501088"/>
                  </a:lnTo>
                  <a:lnTo>
                    <a:pt x="336537" y="500335"/>
                  </a:lnTo>
                  <a:lnTo>
                    <a:pt x="339051" y="499536"/>
                  </a:lnTo>
                  <a:lnTo>
                    <a:pt x="341579" y="498698"/>
                  </a:lnTo>
                  <a:lnTo>
                    <a:pt x="344093" y="497899"/>
                  </a:lnTo>
                  <a:lnTo>
                    <a:pt x="346621" y="497015"/>
                  </a:lnTo>
                  <a:lnTo>
                    <a:pt x="349135" y="496177"/>
                  </a:lnTo>
                  <a:lnTo>
                    <a:pt x="351701" y="495294"/>
                  </a:lnTo>
                  <a:lnTo>
                    <a:pt x="354215" y="494371"/>
                  </a:lnTo>
                  <a:lnTo>
                    <a:pt x="356742" y="493488"/>
                  </a:lnTo>
                  <a:lnTo>
                    <a:pt x="359257" y="492521"/>
                  </a:lnTo>
                  <a:lnTo>
                    <a:pt x="361772" y="491599"/>
                  </a:lnTo>
                  <a:lnTo>
                    <a:pt x="364299" y="490631"/>
                  </a:lnTo>
                  <a:lnTo>
                    <a:pt x="366814" y="489624"/>
                  </a:lnTo>
                  <a:lnTo>
                    <a:pt x="369341" y="488617"/>
                  </a:lnTo>
                  <a:lnTo>
                    <a:pt x="371894" y="487610"/>
                  </a:lnTo>
                  <a:lnTo>
                    <a:pt x="374421" y="486558"/>
                  </a:lnTo>
                  <a:lnTo>
                    <a:pt x="376935" y="485467"/>
                  </a:lnTo>
                  <a:lnTo>
                    <a:pt x="379463" y="484375"/>
                  </a:lnTo>
                  <a:lnTo>
                    <a:pt x="381977" y="483284"/>
                  </a:lnTo>
                  <a:lnTo>
                    <a:pt x="384505" y="482147"/>
                  </a:lnTo>
                  <a:lnTo>
                    <a:pt x="387019" y="481017"/>
                  </a:lnTo>
                  <a:lnTo>
                    <a:pt x="389534" y="479836"/>
                  </a:lnTo>
                  <a:lnTo>
                    <a:pt x="402183" y="473665"/>
                  </a:lnTo>
                  <a:lnTo>
                    <a:pt x="404698" y="472404"/>
                  </a:lnTo>
                  <a:lnTo>
                    <a:pt x="407225" y="471060"/>
                  </a:lnTo>
                  <a:lnTo>
                    <a:pt x="409740" y="469715"/>
                  </a:lnTo>
                  <a:lnTo>
                    <a:pt x="412254" y="468372"/>
                  </a:lnTo>
                  <a:lnTo>
                    <a:pt x="414820" y="466987"/>
                  </a:lnTo>
                  <a:lnTo>
                    <a:pt x="417334" y="465559"/>
                  </a:lnTo>
                  <a:lnTo>
                    <a:pt x="419861" y="464130"/>
                  </a:lnTo>
                  <a:lnTo>
                    <a:pt x="422376" y="462662"/>
                  </a:lnTo>
                  <a:lnTo>
                    <a:pt x="424903" y="461192"/>
                  </a:lnTo>
                  <a:lnTo>
                    <a:pt x="427418" y="459680"/>
                  </a:lnTo>
                  <a:lnTo>
                    <a:pt x="429945" y="458166"/>
                  </a:lnTo>
                  <a:lnTo>
                    <a:pt x="432460" y="456614"/>
                  </a:lnTo>
                  <a:lnTo>
                    <a:pt x="435025" y="455016"/>
                  </a:lnTo>
                  <a:lnTo>
                    <a:pt x="437540" y="453419"/>
                  </a:lnTo>
                  <a:lnTo>
                    <a:pt x="440067" y="451826"/>
                  </a:lnTo>
                  <a:lnTo>
                    <a:pt x="442582" y="450145"/>
                  </a:lnTo>
                  <a:lnTo>
                    <a:pt x="445096" y="448463"/>
                  </a:lnTo>
                  <a:lnTo>
                    <a:pt x="447624" y="446787"/>
                  </a:lnTo>
                  <a:lnTo>
                    <a:pt x="472859" y="428391"/>
                  </a:lnTo>
                  <a:lnTo>
                    <a:pt x="475386" y="426416"/>
                  </a:lnTo>
                  <a:lnTo>
                    <a:pt x="495579" y="409614"/>
                  </a:lnTo>
                  <a:lnTo>
                    <a:pt x="498144" y="407431"/>
                  </a:lnTo>
                  <a:lnTo>
                    <a:pt x="510743" y="395927"/>
                  </a:lnTo>
                  <a:lnTo>
                    <a:pt x="513270" y="393570"/>
                  </a:lnTo>
                  <a:lnTo>
                    <a:pt x="515785" y="391179"/>
                  </a:lnTo>
                  <a:lnTo>
                    <a:pt x="518299" y="388743"/>
                  </a:lnTo>
                  <a:lnTo>
                    <a:pt x="520865" y="386307"/>
                  </a:lnTo>
                  <a:lnTo>
                    <a:pt x="538505" y="368414"/>
                  </a:lnTo>
                  <a:lnTo>
                    <a:pt x="541070" y="365770"/>
                  </a:lnTo>
                  <a:lnTo>
                    <a:pt x="543585" y="363125"/>
                  </a:lnTo>
                  <a:lnTo>
                    <a:pt x="546112" y="360391"/>
                  </a:lnTo>
                  <a:lnTo>
                    <a:pt x="548627" y="357663"/>
                  </a:lnTo>
                  <a:lnTo>
                    <a:pt x="551154" y="354934"/>
                  </a:lnTo>
                  <a:lnTo>
                    <a:pt x="553669" y="352162"/>
                  </a:lnTo>
                  <a:lnTo>
                    <a:pt x="556183" y="349349"/>
                  </a:lnTo>
                  <a:lnTo>
                    <a:pt x="558711" y="346535"/>
                  </a:lnTo>
                  <a:lnTo>
                    <a:pt x="561276" y="343717"/>
                  </a:lnTo>
                  <a:lnTo>
                    <a:pt x="563791" y="340820"/>
                  </a:lnTo>
                  <a:lnTo>
                    <a:pt x="566318" y="337968"/>
                  </a:lnTo>
                  <a:lnTo>
                    <a:pt x="568832" y="335066"/>
                  </a:lnTo>
                  <a:lnTo>
                    <a:pt x="571347" y="332129"/>
                  </a:lnTo>
                  <a:lnTo>
                    <a:pt x="573874" y="329187"/>
                  </a:lnTo>
                  <a:lnTo>
                    <a:pt x="576389" y="326205"/>
                  </a:lnTo>
                  <a:lnTo>
                    <a:pt x="578916" y="323225"/>
                  </a:lnTo>
                  <a:lnTo>
                    <a:pt x="581431" y="320203"/>
                  </a:lnTo>
                  <a:lnTo>
                    <a:pt x="583996" y="317177"/>
                  </a:lnTo>
                  <a:lnTo>
                    <a:pt x="586511" y="314111"/>
                  </a:lnTo>
                  <a:lnTo>
                    <a:pt x="589038" y="311045"/>
                  </a:lnTo>
                  <a:lnTo>
                    <a:pt x="591553" y="307935"/>
                  </a:lnTo>
                  <a:lnTo>
                    <a:pt x="594067" y="304868"/>
                  </a:lnTo>
                  <a:lnTo>
                    <a:pt x="596595" y="301724"/>
                  </a:lnTo>
                  <a:lnTo>
                    <a:pt x="599109" y="298573"/>
                  </a:lnTo>
                  <a:lnTo>
                    <a:pt x="601637" y="295423"/>
                  </a:lnTo>
                  <a:lnTo>
                    <a:pt x="604189" y="292272"/>
                  </a:lnTo>
                  <a:lnTo>
                    <a:pt x="606717" y="289078"/>
                  </a:lnTo>
                  <a:lnTo>
                    <a:pt x="609231" y="285843"/>
                  </a:lnTo>
                  <a:lnTo>
                    <a:pt x="611758" y="282653"/>
                  </a:lnTo>
                  <a:lnTo>
                    <a:pt x="614273" y="279419"/>
                  </a:lnTo>
                  <a:lnTo>
                    <a:pt x="616800" y="276144"/>
                  </a:lnTo>
                  <a:lnTo>
                    <a:pt x="619315" y="272910"/>
                  </a:lnTo>
                  <a:lnTo>
                    <a:pt x="621830" y="269636"/>
                  </a:lnTo>
                  <a:lnTo>
                    <a:pt x="624395" y="266317"/>
                  </a:lnTo>
                  <a:lnTo>
                    <a:pt x="626910" y="263038"/>
                  </a:lnTo>
                  <a:lnTo>
                    <a:pt x="629437" y="259725"/>
                  </a:lnTo>
                  <a:lnTo>
                    <a:pt x="631951" y="256405"/>
                  </a:lnTo>
                  <a:lnTo>
                    <a:pt x="634479" y="253086"/>
                  </a:lnTo>
                  <a:lnTo>
                    <a:pt x="636993" y="249727"/>
                  </a:lnTo>
                  <a:lnTo>
                    <a:pt x="639521" y="246409"/>
                  </a:lnTo>
                  <a:lnTo>
                    <a:pt x="642035" y="243051"/>
                  </a:lnTo>
                  <a:lnTo>
                    <a:pt x="644550" y="239687"/>
                  </a:lnTo>
                  <a:lnTo>
                    <a:pt x="647115" y="236329"/>
                  </a:lnTo>
                  <a:lnTo>
                    <a:pt x="649630" y="232925"/>
                  </a:lnTo>
                  <a:lnTo>
                    <a:pt x="652157" y="229566"/>
                  </a:lnTo>
                  <a:lnTo>
                    <a:pt x="654672" y="226164"/>
                  </a:lnTo>
                  <a:lnTo>
                    <a:pt x="657199" y="222804"/>
                  </a:lnTo>
                  <a:lnTo>
                    <a:pt x="659714" y="219402"/>
                  </a:lnTo>
                  <a:lnTo>
                    <a:pt x="662241" y="216004"/>
                  </a:lnTo>
                  <a:lnTo>
                    <a:pt x="664756" y="212600"/>
                  </a:lnTo>
                  <a:lnTo>
                    <a:pt x="667321" y="209242"/>
                  </a:lnTo>
                  <a:lnTo>
                    <a:pt x="669836" y="205839"/>
                  </a:lnTo>
                  <a:lnTo>
                    <a:pt x="672363" y="202435"/>
                  </a:lnTo>
                  <a:lnTo>
                    <a:pt x="674877" y="199033"/>
                  </a:lnTo>
                  <a:lnTo>
                    <a:pt x="677392" y="195673"/>
                  </a:lnTo>
                  <a:lnTo>
                    <a:pt x="679919" y="192270"/>
                  </a:lnTo>
                  <a:lnTo>
                    <a:pt x="682434" y="188873"/>
                  </a:lnTo>
                  <a:lnTo>
                    <a:pt x="684961" y="185508"/>
                  </a:lnTo>
                  <a:lnTo>
                    <a:pt x="687514" y="182151"/>
                  </a:lnTo>
                  <a:lnTo>
                    <a:pt x="690041" y="178791"/>
                  </a:lnTo>
                  <a:lnTo>
                    <a:pt x="692556" y="175428"/>
                  </a:lnTo>
                  <a:lnTo>
                    <a:pt x="695083" y="172069"/>
                  </a:lnTo>
                  <a:lnTo>
                    <a:pt x="697598" y="168711"/>
                  </a:lnTo>
                  <a:lnTo>
                    <a:pt x="700112" y="165392"/>
                  </a:lnTo>
                  <a:lnTo>
                    <a:pt x="702640" y="162073"/>
                  </a:lnTo>
                  <a:lnTo>
                    <a:pt x="705154" y="158760"/>
                  </a:lnTo>
                  <a:lnTo>
                    <a:pt x="707720" y="155440"/>
                  </a:lnTo>
                  <a:lnTo>
                    <a:pt x="710234" y="152161"/>
                  </a:lnTo>
                  <a:lnTo>
                    <a:pt x="712762" y="148887"/>
                  </a:lnTo>
                  <a:lnTo>
                    <a:pt x="715276" y="145613"/>
                  </a:lnTo>
                  <a:lnTo>
                    <a:pt x="717803" y="142378"/>
                  </a:lnTo>
                  <a:lnTo>
                    <a:pt x="720318" y="139143"/>
                  </a:lnTo>
                  <a:lnTo>
                    <a:pt x="722845" y="135954"/>
                  </a:lnTo>
                  <a:lnTo>
                    <a:pt x="725360" y="132759"/>
                  </a:lnTo>
                  <a:lnTo>
                    <a:pt x="727875" y="129569"/>
                  </a:lnTo>
                  <a:lnTo>
                    <a:pt x="730440" y="126419"/>
                  </a:lnTo>
                  <a:lnTo>
                    <a:pt x="732967" y="123309"/>
                  </a:lnTo>
                  <a:lnTo>
                    <a:pt x="735482" y="120202"/>
                  </a:lnTo>
                  <a:lnTo>
                    <a:pt x="737996" y="117092"/>
                  </a:lnTo>
                  <a:lnTo>
                    <a:pt x="740524" y="114026"/>
                  </a:lnTo>
                  <a:lnTo>
                    <a:pt x="743038" y="111005"/>
                  </a:lnTo>
                  <a:lnTo>
                    <a:pt x="745566" y="107979"/>
                  </a:lnTo>
                  <a:lnTo>
                    <a:pt x="748080" y="104957"/>
                  </a:lnTo>
                  <a:lnTo>
                    <a:pt x="750646" y="102016"/>
                  </a:lnTo>
                  <a:lnTo>
                    <a:pt x="753160" y="99073"/>
                  </a:lnTo>
                  <a:lnTo>
                    <a:pt x="755688" y="96177"/>
                  </a:lnTo>
                  <a:lnTo>
                    <a:pt x="758202" y="93280"/>
                  </a:lnTo>
                  <a:lnTo>
                    <a:pt x="760729" y="90422"/>
                  </a:lnTo>
                  <a:lnTo>
                    <a:pt x="763244" y="87609"/>
                  </a:lnTo>
                  <a:lnTo>
                    <a:pt x="765759" y="84796"/>
                  </a:lnTo>
                  <a:lnTo>
                    <a:pt x="768286" y="82068"/>
                  </a:lnTo>
                  <a:lnTo>
                    <a:pt x="770851" y="79335"/>
                  </a:lnTo>
                  <a:lnTo>
                    <a:pt x="773366" y="76650"/>
                  </a:lnTo>
                  <a:lnTo>
                    <a:pt x="775893" y="74001"/>
                  </a:lnTo>
                  <a:lnTo>
                    <a:pt x="778408" y="71357"/>
                  </a:lnTo>
                  <a:lnTo>
                    <a:pt x="780922" y="68798"/>
                  </a:lnTo>
                  <a:lnTo>
                    <a:pt x="793572" y="56450"/>
                  </a:lnTo>
                  <a:lnTo>
                    <a:pt x="796086" y="54094"/>
                  </a:lnTo>
                  <a:lnTo>
                    <a:pt x="813765" y="38849"/>
                  </a:lnTo>
                  <a:lnTo>
                    <a:pt x="816292" y="36835"/>
                  </a:lnTo>
                  <a:lnTo>
                    <a:pt x="844054" y="18102"/>
                  </a:lnTo>
                  <a:lnTo>
                    <a:pt x="846569" y="16673"/>
                  </a:lnTo>
                  <a:lnTo>
                    <a:pt x="849096" y="15328"/>
                  </a:lnTo>
                  <a:lnTo>
                    <a:pt x="851611" y="14069"/>
                  </a:lnTo>
                  <a:lnTo>
                    <a:pt x="854125" y="12809"/>
                  </a:lnTo>
                  <a:lnTo>
                    <a:pt x="881938" y="2941"/>
                  </a:lnTo>
                  <a:lnTo>
                    <a:pt x="884453" y="2350"/>
                  </a:lnTo>
                  <a:lnTo>
                    <a:pt x="904659" y="0"/>
                  </a:lnTo>
                  <a:lnTo>
                    <a:pt x="907173" y="0"/>
                  </a:lnTo>
                  <a:lnTo>
                    <a:pt x="909688" y="0"/>
                  </a:lnTo>
                  <a:lnTo>
                    <a:pt x="932421" y="2941"/>
                  </a:lnTo>
                  <a:lnTo>
                    <a:pt x="934935" y="3526"/>
                  </a:lnTo>
                  <a:lnTo>
                    <a:pt x="962736" y="14069"/>
                  </a:lnTo>
                  <a:lnTo>
                    <a:pt x="965263" y="15328"/>
                  </a:lnTo>
                  <a:lnTo>
                    <a:pt x="967778" y="16673"/>
                  </a:lnTo>
                  <a:lnTo>
                    <a:pt x="970292" y="18102"/>
                  </a:lnTo>
                  <a:lnTo>
                    <a:pt x="972819" y="19531"/>
                  </a:lnTo>
                  <a:lnTo>
                    <a:pt x="995540" y="34904"/>
                  </a:lnTo>
                  <a:lnTo>
                    <a:pt x="998054" y="36835"/>
                  </a:lnTo>
                  <a:lnTo>
                    <a:pt x="1000582" y="38849"/>
                  </a:lnTo>
                  <a:lnTo>
                    <a:pt x="1003147" y="40867"/>
                  </a:lnTo>
                  <a:lnTo>
                    <a:pt x="1005662" y="42966"/>
                  </a:lnTo>
                  <a:lnTo>
                    <a:pt x="1020775" y="56450"/>
                  </a:lnTo>
                  <a:lnTo>
                    <a:pt x="1023340" y="58841"/>
                  </a:lnTo>
                  <a:lnTo>
                    <a:pt x="1025867" y="61277"/>
                  </a:lnTo>
                  <a:lnTo>
                    <a:pt x="1028382" y="63713"/>
                  </a:lnTo>
                  <a:lnTo>
                    <a:pt x="1030909" y="66233"/>
                  </a:lnTo>
                  <a:lnTo>
                    <a:pt x="1033424" y="68798"/>
                  </a:lnTo>
                  <a:lnTo>
                    <a:pt x="1035938" y="71357"/>
                  </a:lnTo>
                  <a:lnTo>
                    <a:pt x="1051102" y="87609"/>
                  </a:lnTo>
                  <a:lnTo>
                    <a:pt x="1053630" y="90422"/>
                  </a:lnTo>
                  <a:lnTo>
                    <a:pt x="1056144" y="93280"/>
                  </a:lnTo>
                  <a:lnTo>
                    <a:pt x="1058671" y="96177"/>
                  </a:lnTo>
                  <a:lnTo>
                    <a:pt x="1061186" y="99073"/>
                  </a:lnTo>
                  <a:lnTo>
                    <a:pt x="1063701" y="102016"/>
                  </a:lnTo>
                  <a:lnTo>
                    <a:pt x="1066266" y="104957"/>
                  </a:lnTo>
                  <a:lnTo>
                    <a:pt x="1068781" y="107979"/>
                  </a:lnTo>
                  <a:lnTo>
                    <a:pt x="1071308" y="111005"/>
                  </a:lnTo>
                  <a:lnTo>
                    <a:pt x="1073823" y="114026"/>
                  </a:lnTo>
                  <a:lnTo>
                    <a:pt x="1076350" y="117092"/>
                  </a:lnTo>
                  <a:lnTo>
                    <a:pt x="1078864" y="120202"/>
                  </a:lnTo>
                  <a:lnTo>
                    <a:pt x="1081392" y="123309"/>
                  </a:lnTo>
                  <a:lnTo>
                    <a:pt x="1083906" y="126419"/>
                  </a:lnTo>
                  <a:lnTo>
                    <a:pt x="1086472" y="129569"/>
                  </a:lnTo>
                  <a:lnTo>
                    <a:pt x="1088986" y="132759"/>
                  </a:lnTo>
                  <a:lnTo>
                    <a:pt x="1091501" y="135954"/>
                  </a:lnTo>
                  <a:lnTo>
                    <a:pt x="1094028" y="139143"/>
                  </a:lnTo>
                  <a:lnTo>
                    <a:pt x="1096543" y="142378"/>
                  </a:lnTo>
                  <a:lnTo>
                    <a:pt x="1099070" y="145613"/>
                  </a:lnTo>
                  <a:lnTo>
                    <a:pt x="1101585" y="148887"/>
                  </a:lnTo>
                  <a:lnTo>
                    <a:pt x="1104112" y="152161"/>
                  </a:lnTo>
                  <a:lnTo>
                    <a:pt x="1106627" y="155440"/>
                  </a:lnTo>
                  <a:lnTo>
                    <a:pt x="1109192" y="158760"/>
                  </a:lnTo>
                  <a:lnTo>
                    <a:pt x="1111707" y="162073"/>
                  </a:lnTo>
                  <a:lnTo>
                    <a:pt x="1114234" y="165392"/>
                  </a:lnTo>
                  <a:lnTo>
                    <a:pt x="1116749" y="168711"/>
                  </a:lnTo>
                  <a:lnTo>
                    <a:pt x="1119263" y="172069"/>
                  </a:lnTo>
                  <a:lnTo>
                    <a:pt x="1121790" y="175428"/>
                  </a:lnTo>
                  <a:lnTo>
                    <a:pt x="1124305" y="178791"/>
                  </a:lnTo>
                  <a:lnTo>
                    <a:pt x="1126832" y="182151"/>
                  </a:lnTo>
                  <a:lnTo>
                    <a:pt x="1129385" y="185508"/>
                  </a:lnTo>
                  <a:lnTo>
                    <a:pt x="1131912" y="188873"/>
                  </a:lnTo>
                  <a:lnTo>
                    <a:pt x="1134427" y="192270"/>
                  </a:lnTo>
                  <a:lnTo>
                    <a:pt x="1136954" y="195673"/>
                  </a:lnTo>
                  <a:lnTo>
                    <a:pt x="1139469" y="199033"/>
                  </a:lnTo>
                  <a:lnTo>
                    <a:pt x="1141983" y="202435"/>
                  </a:lnTo>
                  <a:lnTo>
                    <a:pt x="1144511" y="205839"/>
                  </a:lnTo>
                  <a:lnTo>
                    <a:pt x="1147025" y="209242"/>
                  </a:lnTo>
                  <a:lnTo>
                    <a:pt x="1149591" y="212600"/>
                  </a:lnTo>
                  <a:lnTo>
                    <a:pt x="1152105" y="216004"/>
                  </a:lnTo>
                  <a:lnTo>
                    <a:pt x="1154633" y="219402"/>
                  </a:lnTo>
                  <a:lnTo>
                    <a:pt x="1157147" y="222804"/>
                  </a:lnTo>
                  <a:lnTo>
                    <a:pt x="1159675" y="226164"/>
                  </a:lnTo>
                  <a:lnTo>
                    <a:pt x="1162189" y="229566"/>
                  </a:lnTo>
                  <a:lnTo>
                    <a:pt x="1164716" y="232925"/>
                  </a:lnTo>
                  <a:lnTo>
                    <a:pt x="1167231" y="236329"/>
                  </a:lnTo>
                  <a:lnTo>
                    <a:pt x="1169796" y="239687"/>
                  </a:lnTo>
                  <a:lnTo>
                    <a:pt x="1172311" y="243051"/>
                  </a:lnTo>
                  <a:lnTo>
                    <a:pt x="1174826" y="246409"/>
                  </a:lnTo>
                  <a:lnTo>
                    <a:pt x="1177353" y="249727"/>
                  </a:lnTo>
                  <a:lnTo>
                    <a:pt x="1179868" y="253086"/>
                  </a:lnTo>
                  <a:lnTo>
                    <a:pt x="1182395" y="256405"/>
                  </a:lnTo>
                  <a:lnTo>
                    <a:pt x="1184909" y="259725"/>
                  </a:lnTo>
                  <a:lnTo>
                    <a:pt x="1187437" y="263038"/>
                  </a:lnTo>
                  <a:lnTo>
                    <a:pt x="1189951" y="266317"/>
                  </a:lnTo>
                  <a:lnTo>
                    <a:pt x="1192517" y="269636"/>
                  </a:lnTo>
                  <a:lnTo>
                    <a:pt x="1195031" y="272910"/>
                  </a:lnTo>
                  <a:lnTo>
                    <a:pt x="1197559" y="276144"/>
                  </a:lnTo>
                  <a:lnTo>
                    <a:pt x="1200073" y="279419"/>
                  </a:lnTo>
                  <a:lnTo>
                    <a:pt x="1202588" y="282653"/>
                  </a:lnTo>
                  <a:lnTo>
                    <a:pt x="1205115" y="285843"/>
                  </a:lnTo>
                  <a:lnTo>
                    <a:pt x="1207630" y="289078"/>
                  </a:lnTo>
                  <a:lnTo>
                    <a:pt x="1210157" y="292272"/>
                  </a:lnTo>
                  <a:lnTo>
                    <a:pt x="1212722" y="295423"/>
                  </a:lnTo>
                  <a:lnTo>
                    <a:pt x="1215237" y="298573"/>
                  </a:lnTo>
                  <a:lnTo>
                    <a:pt x="1217752" y="301724"/>
                  </a:lnTo>
                  <a:lnTo>
                    <a:pt x="1220279" y="304868"/>
                  </a:lnTo>
                  <a:lnTo>
                    <a:pt x="1222794" y="307935"/>
                  </a:lnTo>
                  <a:lnTo>
                    <a:pt x="1225321" y="311045"/>
                  </a:lnTo>
                  <a:lnTo>
                    <a:pt x="1227835" y="314111"/>
                  </a:lnTo>
                  <a:lnTo>
                    <a:pt x="1230350" y="317177"/>
                  </a:lnTo>
                  <a:lnTo>
                    <a:pt x="1232915" y="320203"/>
                  </a:lnTo>
                  <a:lnTo>
                    <a:pt x="1235443" y="323225"/>
                  </a:lnTo>
                  <a:lnTo>
                    <a:pt x="1250556" y="340820"/>
                  </a:lnTo>
                  <a:lnTo>
                    <a:pt x="1253070" y="343717"/>
                  </a:lnTo>
                  <a:lnTo>
                    <a:pt x="1255636" y="346535"/>
                  </a:lnTo>
                  <a:lnTo>
                    <a:pt x="1258163" y="349349"/>
                  </a:lnTo>
                  <a:lnTo>
                    <a:pt x="1260678" y="352162"/>
                  </a:lnTo>
                  <a:lnTo>
                    <a:pt x="1263205" y="354934"/>
                  </a:lnTo>
                  <a:lnTo>
                    <a:pt x="1275841" y="368414"/>
                  </a:lnTo>
                  <a:lnTo>
                    <a:pt x="1278356" y="371063"/>
                  </a:lnTo>
                  <a:lnTo>
                    <a:pt x="1296047" y="388743"/>
                  </a:lnTo>
                  <a:lnTo>
                    <a:pt x="1298562" y="391179"/>
                  </a:lnTo>
                  <a:lnTo>
                    <a:pt x="1301076" y="393570"/>
                  </a:lnTo>
                  <a:lnTo>
                    <a:pt x="1303604" y="395927"/>
                  </a:lnTo>
                  <a:lnTo>
                    <a:pt x="1306118" y="398278"/>
                  </a:lnTo>
                  <a:lnTo>
                    <a:pt x="1308646" y="400630"/>
                  </a:lnTo>
                  <a:lnTo>
                    <a:pt x="1311160" y="402897"/>
                  </a:lnTo>
                  <a:lnTo>
                    <a:pt x="1313687" y="405164"/>
                  </a:lnTo>
                  <a:lnTo>
                    <a:pt x="1316202" y="407431"/>
                  </a:lnTo>
                  <a:lnTo>
                    <a:pt x="1318767" y="409614"/>
                  </a:lnTo>
                  <a:lnTo>
                    <a:pt x="1321282" y="411841"/>
                  </a:lnTo>
                  <a:lnTo>
                    <a:pt x="1323797" y="413984"/>
                  </a:lnTo>
                  <a:lnTo>
                    <a:pt x="1341488" y="428391"/>
                  </a:lnTo>
                  <a:lnTo>
                    <a:pt x="1344002" y="430366"/>
                  </a:lnTo>
                  <a:lnTo>
                    <a:pt x="1369250" y="448463"/>
                  </a:lnTo>
                  <a:lnTo>
                    <a:pt x="1371765" y="450145"/>
                  </a:lnTo>
                  <a:lnTo>
                    <a:pt x="1374279" y="451826"/>
                  </a:lnTo>
                  <a:lnTo>
                    <a:pt x="1376806" y="453419"/>
                  </a:lnTo>
                  <a:lnTo>
                    <a:pt x="1379321" y="455016"/>
                  </a:lnTo>
                  <a:lnTo>
                    <a:pt x="1381886" y="456614"/>
                  </a:lnTo>
                  <a:lnTo>
                    <a:pt x="1384401" y="458166"/>
                  </a:lnTo>
                  <a:lnTo>
                    <a:pt x="1386928" y="459680"/>
                  </a:lnTo>
                  <a:lnTo>
                    <a:pt x="1386928" y="531961"/>
                  </a:lnTo>
                  <a:lnTo>
                    <a:pt x="0" y="531961"/>
                  </a:lnTo>
                </a:path>
                <a:path w="1814829" h="532130">
                  <a:moveTo>
                    <a:pt x="0" y="531961"/>
                  </a:moveTo>
                  <a:lnTo>
                    <a:pt x="1814347" y="5319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310813" y="3042296"/>
              <a:ext cx="1814830" cy="18415"/>
            </a:xfrm>
            <a:custGeom>
              <a:avLst/>
              <a:gdLst/>
              <a:ahLst/>
              <a:cxnLst/>
              <a:rect l="l" t="t" r="r" b="b"/>
              <a:pathLst>
                <a:path w="1814829" h="18414">
                  <a:moveTo>
                    <a:pt x="0" y="0"/>
                  </a:moveTo>
                  <a:lnTo>
                    <a:pt x="1814347" y="0"/>
                  </a:lnTo>
                </a:path>
                <a:path w="1814829" h="18414">
                  <a:moveTo>
                    <a:pt x="907173" y="0"/>
                  </a:moveTo>
                  <a:lnTo>
                    <a:pt x="907173" y="18141"/>
                  </a:lnTo>
                </a:path>
                <a:path w="1814829" h="18414">
                  <a:moveTo>
                    <a:pt x="1387182" y="0"/>
                  </a:moveTo>
                  <a:lnTo>
                    <a:pt x="1387182" y="181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134015" y="3055635"/>
            <a:ext cx="14033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latin typeface="Symbol"/>
                <a:cs typeface="Symbol"/>
              </a:rPr>
              <a:t></a:t>
            </a:r>
            <a:r>
              <a:rPr dirty="0" sz="400" spc="5">
                <a:latin typeface="Times New Roman"/>
                <a:cs typeface="Times New Roman"/>
              </a:rPr>
              <a:t> </a:t>
            </a:r>
            <a:r>
              <a:rPr dirty="0" sz="400">
                <a:latin typeface="Arial"/>
                <a:cs typeface="Arial"/>
              </a:rPr>
              <a:t>=</a:t>
            </a:r>
            <a:r>
              <a:rPr dirty="0" sz="400" spc="-5">
                <a:latin typeface="Arial"/>
                <a:cs typeface="Arial"/>
              </a:rPr>
              <a:t> </a:t>
            </a:r>
            <a:r>
              <a:rPr dirty="0" sz="400" spc="-50"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4579542" y="3066132"/>
            <a:ext cx="23749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latin typeface="Arial"/>
                <a:cs typeface="Arial"/>
              </a:rPr>
              <a:t>t−statistic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241554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4.</a:t>
            </a:r>
            <a:r>
              <a:rPr dirty="0" spc="315"/>
              <a:t> </a:t>
            </a:r>
            <a:r>
              <a:rPr dirty="0" spc="65"/>
              <a:t>C</a:t>
            </a:r>
            <a:r>
              <a:rPr dirty="0" cap="small" spc="65"/>
              <a:t>alculate</a:t>
            </a:r>
            <a:r>
              <a:rPr dirty="0" spc="140"/>
              <a:t> </a:t>
            </a:r>
            <a:r>
              <a:rPr dirty="0" cap="small" spc="125"/>
              <a:t>a</a:t>
            </a:r>
            <a:r>
              <a:rPr dirty="0" spc="140"/>
              <a:t> </a:t>
            </a:r>
            <a:r>
              <a:rPr dirty="0" i="1">
                <a:latin typeface="Calibri"/>
                <a:cs typeface="Calibri"/>
              </a:rPr>
              <a:t>p</a:t>
            </a:r>
            <a:r>
              <a:rPr dirty="0"/>
              <a:t>-</a:t>
            </a:r>
            <a:r>
              <a:rPr dirty="0" cap="small"/>
              <a:t>value</a:t>
            </a:r>
            <a:r>
              <a:rPr dirty="0"/>
              <a:t>.</a:t>
            </a:r>
            <a:r>
              <a:rPr dirty="0" spc="-180"/>
              <a:t> </a:t>
            </a:r>
            <a:r>
              <a:rPr dirty="0"/>
              <a:t>.</a:t>
            </a:r>
            <a:r>
              <a:rPr dirty="0" spc="-180"/>
              <a:t> </a:t>
            </a:r>
            <a:r>
              <a:rPr dirty="0" spc="-38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4" y="318372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t.test</a:t>
            </a:r>
            <a:r>
              <a:rPr dirty="0" sz="800" spc="75">
                <a:latin typeface="Cambria"/>
                <a:cs typeface="Cambria"/>
              </a:rPr>
              <a:t>(cherry.sample</a:t>
            </a:r>
            <a:r>
              <a:rPr dirty="0" sz="800" spc="7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75">
                <a:latin typeface="Cambria"/>
                <a:cs typeface="Cambria"/>
              </a:rPr>
              <a:t>net_sec</a:t>
            </a:r>
            <a:r>
              <a:rPr dirty="0" sz="800" spc="75" b="1">
                <a:solidFill>
                  <a:srgbClr val="CE5B00"/>
                </a:solidFill>
                <a:latin typeface="Times New Roman"/>
                <a:cs typeface="Times New Roman"/>
              </a:rPr>
              <a:t>/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60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235">
                <a:latin typeface="Cambria"/>
                <a:cs typeface="Cambria"/>
              </a:rPr>
              <a:t> </a:t>
            </a:r>
            <a:r>
              <a:rPr dirty="0" sz="800" spc="-65">
                <a:solidFill>
                  <a:srgbClr val="214986"/>
                </a:solidFill>
                <a:latin typeface="Cambria"/>
                <a:cs typeface="Cambria"/>
              </a:rPr>
              <a:t>mu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90">
                <a:solidFill>
                  <a:srgbClr val="0000CE"/>
                </a:solidFill>
                <a:latin typeface="Cambria"/>
                <a:cs typeface="Cambria"/>
              </a:rPr>
              <a:t>93.3</a:t>
            </a:r>
            <a:r>
              <a:rPr dirty="0" sz="800" spc="90">
                <a:latin typeface="Cambria"/>
                <a:cs typeface="Cambria"/>
              </a:rPr>
              <a:t>,</a:t>
            </a:r>
            <a:r>
              <a:rPr dirty="0" sz="800" spc="240">
                <a:latin typeface="Cambria"/>
                <a:cs typeface="Cambria"/>
              </a:rPr>
              <a:t> </a:t>
            </a:r>
            <a:r>
              <a:rPr dirty="0" sz="800" spc="80">
                <a:solidFill>
                  <a:srgbClr val="214986"/>
                </a:solidFill>
                <a:latin typeface="Cambria"/>
                <a:cs typeface="Cambria"/>
              </a:rPr>
              <a:t>alternative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4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50">
                <a:solidFill>
                  <a:srgbClr val="4F9805"/>
                </a:solidFill>
                <a:latin typeface="Cambria"/>
                <a:cs typeface="Cambria"/>
              </a:rPr>
              <a:t>"two.sided"</a:t>
            </a:r>
            <a:r>
              <a:rPr dirty="0" sz="800" spc="50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434" y="578409"/>
            <a:ext cx="3093085" cy="1576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>
              <a:lnSpc>
                <a:spcPts val="955"/>
              </a:lnSpc>
              <a:spcBef>
                <a:spcPts val="9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6510" marR="1939925">
              <a:lnSpc>
                <a:spcPts val="950"/>
              </a:lnSpc>
              <a:spcBef>
                <a:spcPts val="35"/>
              </a:spcBef>
            </a:pP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8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One</a:t>
            </a:r>
            <a:r>
              <a:rPr dirty="0" sz="800" spc="18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190">
                <a:latin typeface="Cambria"/>
                <a:cs typeface="Cambria"/>
              </a:rPr>
              <a:t> </a:t>
            </a:r>
            <a:r>
              <a:rPr dirty="0" sz="800" spc="114">
                <a:latin typeface="Cambria"/>
                <a:cs typeface="Cambria"/>
              </a:rPr>
              <a:t>t-</a:t>
            </a:r>
            <a:r>
              <a:rPr dirty="0" sz="800" spc="95">
                <a:latin typeface="Cambria"/>
                <a:cs typeface="Cambria"/>
              </a:rPr>
              <a:t>test </a:t>
            </a:r>
            <a:r>
              <a:rPr dirty="0" sz="800" spc="-25">
                <a:latin typeface="Cambria"/>
                <a:cs typeface="Cambria"/>
              </a:rPr>
              <a:t>##</a:t>
            </a:r>
            <a:endParaRPr sz="800">
              <a:latin typeface="Cambria"/>
              <a:cs typeface="Cambria"/>
            </a:endParaRPr>
          </a:p>
          <a:p>
            <a:pPr marL="1651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360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data:</a:t>
            </a:r>
            <a:r>
              <a:rPr dirty="0" sz="800" spc="360">
                <a:latin typeface="Cambria"/>
                <a:cs typeface="Cambria"/>
              </a:rPr>
              <a:t>  </a:t>
            </a:r>
            <a:r>
              <a:rPr dirty="0" sz="800" spc="-10">
                <a:latin typeface="Cambria"/>
                <a:cs typeface="Cambria"/>
              </a:rPr>
              <a:t>cherry.sample$net_sec/60</a:t>
            </a:r>
            <a:endParaRPr sz="800">
              <a:latin typeface="Cambria"/>
              <a:cs typeface="Cambria"/>
            </a:endParaRPr>
          </a:p>
          <a:p>
            <a:pPr marL="1651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145">
                <a:latin typeface="Cambria"/>
                <a:cs typeface="Cambria"/>
              </a:rPr>
              <a:t>t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3.0486,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df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75">
                <a:latin typeface="Cambria"/>
                <a:cs typeface="Cambria"/>
              </a:rPr>
              <a:t>99,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p-value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=</a:t>
            </a:r>
            <a:r>
              <a:rPr dirty="0" sz="800" spc="229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0.002949</a:t>
            </a:r>
            <a:endParaRPr sz="800">
              <a:latin typeface="Cambria"/>
              <a:cs typeface="Cambria"/>
            </a:endParaRPr>
          </a:p>
          <a:p>
            <a:pPr marL="16510" marR="5080">
              <a:lnSpc>
                <a:spcPts val="950"/>
              </a:lnSpc>
              <a:spcBef>
                <a:spcPts val="30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80">
                <a:latin typeface="Cambria"/>
                <a:cs typeface="Cambria"/>
              </a:rPr>
              <a:t>alternative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hypothesis: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true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135">
                <a:latin typeface="Cambria"/>
                <a:cs typeface="Cambria"/>
              </a:rPr>
              <a:t>is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not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equal</a:t>
            </a:r>
            <a:r>
              <a:rPr dirty="0" sz="800" spc="270">
                <a:latin typeface="Cambria"/>
                <a:cs typeface="Cambria"/>
              </a:rPr>
              <a:t> </a:t>
            </a:r>
            <a:r>
              <a:rPr dirty="0" sz="800" spc="70">
                <a:latin typeface="Cambria"/>
                <a:cs typeface="Cambria"/>
              </a:rPr>
              <a:t>to</a:t>
            </a:r>
            <a:r>
              <a:rPr dirty="0" sz="800" spc="265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93.3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95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percent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confidence</a:t>
            </a:r>
            <a:r>
              <a:rPr dirty="0" sz="800" spc="400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interval:</a:t>
            </a:r>
            <a:endParaRPr sz="800">
              <a:latin typeface="Cambria"/>
              <a:cs typeface="Cambria"/>
            </a:endParaRPr>
          </a:p>
          <a:p>
            <a:pPr marL="16510">
              <a:lnSpc>
                <a:spcPts val="905"/>
              </a:lnSpc>
              <a:tabLst>
                <a:tab pos="285115" algn="l"/>
              </a:tabLst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>
                <a:latin typeface="Cambria"/>
                <a:cs typeface="Cambria"/>
              </a:rPr>
              <a:t>	95.10571</a:t>
            </a:r>
            <a:r>
              <a:rPr dirty="0" sz="800" spc="39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101.83796</a:t>
            </a:r>
            <a:endParaRPr sz="800">
              <a:latin typeface="Cambria"/>
              <a:cs typeface="Cambria"/>
            </a:endParaRPr>
          </a:p>
          <a:p>
            <a:pPr marL="1651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sample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estimates:</a:t>
            </a:r>
            <a:endParaRPr sz="800">
              <a:latin typeface="Cambria"/>
              <a:cs typeface="Cambria"/>
            </a:endParaRPr>
          </a:p>
          <a:p>
            <a:pPr marL="16510" marR="2423160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65">
                <a:latin typeface="Cambria"/>
                <a:cs typeface="Cambria"/>
              </a:rPr>
              <a:t> </a:t>
            </a:r>
            <a:r>
              <a:rPr dirty="0" sz="800" spc="-25">
                <a:latin typeface="Cambria"/>
                <a:cs typeface="Cambria"/>
              </a:rPr>
              <a:t>mean</a:t>
            </a:r>
            <a:r>
              <a:rPr dirty="0" sz="800" spc="165">
                <a:latin typeface="Cambria"/>
                <a:cs typeface="Cambria"/>
              </a:rPr>
              <a:t> </a:t>
            </a:r>
            <a:r>
              <a:rPr dirty="0" sz="800" spc="85">
                <a:latin typeface="Cambria"/>
                <a:cs typeface="Cambria"/>
              </a:rPr>
              <a:t>of</a:t>
            </a:r>
            <a:r>
              <a:rPr dirty="0" sz="800" spc="16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x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##</a:t>
            </a:r>
            <a:r>
              <a:rPr dirty="0" sz="800" spc="165">
                <a:latin typeface="Cambria"/>
                <a:cs typeface="Cambria"/>
              </a:rPr>
              <a:t>  </a:t>
            </a:r>
            <a:r>
              <a:rPr dirty="0" sz="800" spc="-10">
                <a:latin typeface="Cambria"/>
                <a:cs typeface="Cambria"/>
              </a:rPr>
              <a:t>98.47183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900" spc="-10">
                <a:latin typeface="Tahoma"/>
                <a:cs typeface="Tahoma"/>
              </a:rPr>
              <a:t>Alternatively,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compute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test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statistic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and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use </a:t>
            </a:r>
            <a:r>
              <a:rPr dirty="0" sz="900" spc="65">
                <a:latin typeface="Century"/>
                <a:cs typeface="Century"/>
              </a:rPr>
              <a:t>pt()</a:t>
            </a:r>
            <a:r>
              <a:rPr dirty="0" sz="900" spc="65"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044" y="2163811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55">
                <a:solidFill>
                  <a:srgbClr val="0000CE"/>
                </a:solidFill>
                <a:latin typeface="Cambria"/>
                <a:cs typeface="Cambria"/>
              </a:rPr>
              <a:t>2</a:t>
            </a:r>
            <a:r>
              <a:rPr dirty="0" sz="800" spc="55" b="1">
                <a:solidFill>
                  <a:srgbClr val="CE5B00"/>
                </a:solidFill>
                <a:latin typeface="Times New Roman"/>
                <a:cs typeface="Times New Roman"/>
              </a:rPr>
              <a:t>*</a:t>
            </a:r>
            <a:r>
              <a:rPr dirty="0" sz="800" spc="55" b="1">
                <a:solidFill>
                  <a:srgbClr val="214986"/>
                </a:solidFill>
                <a:latin typeface="Times New Roman"/>
                <a:cs typeface="Times New Roman"/>
              </a:rPr>
              <a:t>pt</a:t>
            </a:r>
            <a:r>
              <a:rPr dirty="0" sz="800" spc="55">
                <a:latin typeface="Cambria"/>
                <a:cs typeface="Cambria"/>
              </a:rPr>
              <a:t>(</a:t>
            </a:r>
            <a:r>
              <a:rPr dirty="0" sz="800" spc="55">
                <a:solidFill>
                  <a:srgbClr val="0000CE"/>
                </a:solidFill>
                <a:latin typeface="Cambria"/>
                <a:cs typeface="Cambria"/>
              </a:rPr>
              <a:t>3.0486</a:t>
            </a:r>
            <a:r>
              <a:rPr dirty="0" sz="800" spc="55">
                <a:latin typeface="Cambria"/>
                <a:cs typeface="Cambria"/>
              </a:rPr>
              <a:t>,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214986"/>
                </a:solidFill>
                <a:latin typeface="Cambria"/>
                <a:cs typeface="Cambria"/>
              </a:rPr>
              <a:t>df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100</a:t>
            </a:r>
            <a:r>
              <a:rPr dirty="0" sz="800" spc="245">
                <a:solidFill>
                  <a:srgbClr val="0000CE"/>
                </a:solidFill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225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1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95">
                <a:solidFill>
                  <a:srgbClr val="214986"/>
                </a:solidFill>
                <a:latin typeface="Cambria"/>
                <a:cs typeface="Cambria"/>
              </a:rPr>
              <a:t>lower.tail</a:t>
            </a:r>
            <a:r>
              <a:rPr dirty="0" sz="800" spc="24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50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FALSE</a:t>
            </a:r>
            <a:r>
              <a:rPr dirty="0" sz="800">
                <a:latin typeface="Cambria"/>
                <a:cs typeface="Cambria"/>
              </a:rPr>
              <a:t>)</a:t>
            </a:r>
            <a:r>
              <a:rPr dirty="0" sz="800" spc="250">
                <a:latin typeface="Cambria"/>
                <a:cs typeface="Cambria"/>
              </a:rPr>
              <a:t> 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#two-</a:t>
            </a:r>
            <a:r>
              <a:rPr dirty="0" sz="800" spc="60" i="1">
                <a:solidFill>
                  <a:srgbClr val="8E5902"/>
                </a:solidFill>
                <a:latin typeface="Times New Roman"/>
                <a:cs typeface="Times New Roman"/>
              </a:rPr>
              <a:t>sided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70" i="1">
                <a:solidFill>
                  <a:srgbClr val="8E5902"/>
                </a:solidFill>
                <a:latin typeface="Times New Roman"/>
                <a:cs typeface="Times New Roman"/>
              </a:rPr>
              <a:t>p-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value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95" y="2423843"/>
            <a:ext cx="993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0.002948914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2044" y="2582049"/>
            <a:ext cx="5116195" cy="168275"/>
          </a:xfrm>
          <a:prstGeom prst="rect">
            <a:avLst/>
          </a:prstGeom>
          <a:solidFill>
            <a:srgbClr val="F8F8F8"/>
          </a:solidFill>
        </p:spPr>
        <p:txBody>
          <a:bodyPr wrap="square" lIns="0" tIns="571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45"/>
              </a:spcBef>
            </a:pPr>
            <a:r>
              <a:rPr dirty="0" sz="800" spc="65" b="1">
                <a:solidFill>
                  <a:srgbClr val="214986"/>
                </a:solidFill>
                <a:latin typeface="Times New Roman"/>
                <a:cs typeface="Times New Roman"/>
              </a:rPr>
              <a:t>pt</a:t>
            </a:r>
            <a:r>
              <a:rPr dirty="0" sz="800" spc="65">
                <a:latin typeface="Cambria"/>
                <a:cs typeface="Cambria"/>
              </a:rPr>
              <a:t>(</a:t>
            </a:r>
            <a:r>
              <a:rPr dirty="0" sz="800" spc="65">
                <a:solidFill>
                  <a:srgbClr val="0000CE"/>
                </a:solidFill>
                <a:latin typeface="Cambria"/>
                <a:cs typeface="Cambria"/>
              </a:rPr>
              <a:t>3.0486</a:t>
            </a:r>
            <a:r>
              <a:rPr dirty="0" sz="800" spc="65">
                <a:latin typeface="Cambria"/>
                <a:cs typeface="Cambria"/>
              </a:rPr>
              <a:t>,</a:t>
            </a:r>
            <a:r>
              <a:rPr dirty="0" sz="800" spc="220">
                <a:latin typeface="Cambria"/>
                <a:cs typeface="Cambria"/>
              </a:rPr>
              <a:t> </a:t>
            </a:r>
            <a:r>
              <a:rPr dirty="0" sz="800" spc="75">
                <a:solidFill>
                  <a:srgbClr val="214986"/>
                </a:solidFill>
                <a:latin typeface="Cambria"/>
                <a:cs typeface="Cambria"/>
              </a:rPr>
              <a:t>df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100</a:t>
            </a:r>
            <a:r>
              <a:rPr dirty="0" sz="800" spc="225">
                <a:solidFill>
                  <a:srgbClr val="0000CE"/>
                </a:solidFill>
                <a:latin typeface="Cambria"/>
                <a:cs typeface="Cambria"/>
              </a:rPr>
              <a:t> </a:t>
            </a:r>
            <a:r>
              <a:rPr dirty="0" sz="800" spc="150" b="1">
                <a:solidFill>
                  <a:srgbClr val="CE5B00"/>
                </a:solidFill>
                <a:latin typeface="Times New Roman"/>
                <a:cs typeface="Times New Roman"/>
              </a:rPr>
              <a:t>-</a:t>
            </a:r>
            <a:r>
              <a:rPr dirty="0" sz="800" spc="195" b="1">
                <a:solidFill>
                  <a:srgbClr val="CE5B00"/>
                </a:solidFill>
                <a:latin typeface="Times New Roman"/>
                <a:cs typeface="Times New Roman"/>
              </a:rPr>
              <a:t> </a:t>
            </a:r>
            <a:r>
              <a:rPr dirty="0" sz="800" spc="120">
                <a:solidFill>
                  <a:srgbClr val="0000CE"/>
                </a:solidFill>
                <a:latin typeface="Cambria"/>
                <a:cs typeface="Cambria"/>
              </a:rPr>
              <a:t>1</a:t>
            </a:r>
            <a:r>
              <a:rPr dirty="0" sz="800" spc="120">
                <a:latin typeface="Cambria"/>
                <a:cs typeface="Cambria"/>
              </a:rPr>
              <a:t>,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95">
                <a:solidFill>
                  <a:srgbClr val="214986"/>
                </a:solidFill>
                <a:latin typeface="Cambria"/>
                <a:cs typeface="Cambria"/>
              </a:rPr>
              <a:t>lower.tail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2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8E5902"/>
                </a:solidFill>
                <a:latin typeface="Cambria"/>
                <a:cs typeface="Cambria"/>
              </a:rPr>
              <a:t>FALSE</a:t>
            </a:r>
            <a:r>
              <a:rPr dirty="0" sz="800">
                <a:latin typeface="Cambria"/>
                <a:cs typeface="Cambria"/>
              </a:rPr>
              <a:t>)</a:t>
            </a:r>
            <a:r>
              <a:rPr dirty="0" sz="800" spc="225">
                <a:latin typeface="Cambria"/>
                <a:cs typeface="Cambria"/>
              </a:rPr>
              <a:t> </a:t>
            </a:r>
            <a:r>
              <a:rPr dirty="0" sz="800" spc="70" i="1">
                <a:solidFill>
                  <a:srgbClr val="8E5902"/>
                </a:solidFill>
                <a:latin typeface="Times New Roman"/>
                <a:cs typeface="Times New Roman"/>
              </a:rPr>
              <a:t>#p-</a:t>
            </a:r>
            <a:r>
              <a:rPr dirty="0" sz="800" spc="65" i="1">
                <a:solidFill>
                  <a:srgbClr val="8E5902"/>
                </a:solidFill>
                <a:latin typeface="Times New Roman"/>
                <a:cs typeface="Times New Roman"/>
              </a:rPr>
              <a:t>value</a:t>
            </a:r>
            <a:r>
              <a:rPr dirty="0" sz="800" spc="19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100" i="1">
                <a:solidFill>
                  <a:srgbClr val="8E5902"/>
                </a:solidFill>
                <a:latin typeface="Times New Roman"/>
                <a:cs typeface="Times New Roman"/>
              </a:rPr>
              <a:t>for</a:t>
            </a:r>
            <a:r>
              <a:rPr dirty="0" sz="800" spc="19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HA:</a:t>
            </a:r>
            <a:r>
              <a:rPr dirty="0" sz="800" spc="19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-10" i="1">
                <a:solidFill>
                  <a:srgbClr val="8E5902"/>
                </a:solidFill>
                <a:latin typeface="Times New Roman"/>
                <a:cs typeface="Times New Roman"/>
              </a:rPr>
              <a:t>mu</a:t>
            </a:r>
            <a:r>
              <a:rPr dirty="0" sz="800" spc="19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i="1">
                <a:solidFill>
                  <a:srgbClr val="8E5902"/>
                </a:solidFill>
                <a:latin typeface="Times New Roman"/>
                <a:cs typeface="Times New Roman"/>
              </a:rPr>
              <a:t>&gt;</a:t>
            </a:r>
            <a:r>
              <a:rPr dirty="0" sz="800" spc="19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45" i="1">
                <a:solidFill>
                  <a:srgbClr val="8E5902"/>
                </a:solidFill>
                <a:latin typeface="Times New Roman"/>
                <a:cs typeface="Times New Roman"/>
              </a:rPr>
              <a:t>93.3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7295" y="2842079"/>
            <a:ext cx="99314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0.001474457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5.</a:t>
            </a:r>
            <a:r>
              <a:rPr dirty="0" spc="229"/>
              <a:t> </a:t>
            </a:r>
            <a:r>
              <a:rPr dirty="0" spc="60"/>
              <a:t>D</a:t>
            </a:r>
            <a:r>
              <a:rPr dirty="0" cap="small" spc="60"/>
              <a:t>raw</a:t>
            </a:r>
            <a:r>
              <a:rPr dirty="0" spc="65"/>
              <a:t> </a:t>
            </a:r>
            <a:r>
              <a:rPr dirty="0" cap="small" spc="-10"/>
              <a:t>conclusions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9499" y="758830"/>
            <a:ext cx="5207635" cy="1640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smaller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30">
                <a:latin typeface="Tahoma"/>
                <a:cs typeface="Tahoma"/>
              </a:rPr>
              <a:t>value,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stronger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0">
                <a:latin typeface="Tahoma"/>
                <a:cs typeface="Tahoma"/>
              </a:rPr>
              <a:t> against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57505" marR="55880" indent="-13271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Garamond"/>
              <a:buChar char="•"/>
              <a:tabLst>
                <a:tab pos="35750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small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smaller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α</a:t>
            </a:r>
            <a:r>
              <a:rPr dirty="0" sz="1000" spc="-10">
                <a:latin typeface="Tahoma"/>
                <a:cs typeface="Tahoma"/>
              </a:rPr>
              <a:t>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reject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hypothesis.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result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 </a:t>
            </a:r>
            <a:r>
              <a:rPr dirty="0" sz="1000" spc="-20">
                <a:latin typeface="Tahoma"/>
                <a:cs typeface="Tahoma"/>
              </a:rPr>
              <a:t>statistically </a:t>
            </a:r>
            <a:r>
              <a:rPr dirty="0" sz="1000" spc="-30">
                <a:latin typeface="Tahoma"/>
                <a:cs typeface="Tahoma"/>
              </a:rPr>
              <a:t>significant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level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15">
                <a:latin typeface="Lucida Sans Unicode"/>
                <a:cs typeface="Lucida Sans Unicode"/>
              </a:rPr>
              <a:t> </a:t>
            </a:r>
            <a:r>
              <a:rPr dirty="0" sz="1000" spc="-40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evidence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accept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alternative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  <a:p>
            <a:pPr marL="357505" marR="79375" indent="-132715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Font typeface="Garamond"/>
              <a:buChar char="•"/>
              <a:tabLst>
                <a:tab pos="35750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larger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α</a:t>
            </a:r>
            <a:r>
              <a:rPr dirty="0" sz="1000" spc="-10">
                <a:latin typeface="Tahoma"/>
                <a:cs typeface="Tahoma"/>
              </a:rPr>
              <a:t>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fail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to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reject</a:t>
            </a:r>
            <a:r>
              <a:rPr dirty="0" sz="1000" b="1">
                <a:latin typeface="Gill Sans MT"/>
                <a:cs typeface="Gill Sans MT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hypothesis.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result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 </a:t>
            </a:r>
            <a:r>
              <a:rPr dirty="0" sz="1000" spc="-20">
                <a:latin typeface="Tahoma"/>
                <a:cs typeface="Tahoma"/>
              </a:rPr>
              <a:t>statistically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significant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30">
                <a:latin typeface="Tahoma"/>
                <a:cs typeface="Tahoma"/>
              </a:rPr>
              <a:t> level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>
                <a:latin typeface="Tahoma"/>
                <a:cs typeface="Tahoma"/>
              </a:rPr>
              <a:t>.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In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other </a:t>
            </a:r>
            <a:r>
              <a:rPr dirty="0" sz="1000" spc="-50">
                <a:latin typeface="Tahoma"/>
                <a:cs typeface="Tahoma"/>
              </a:rPr>
              <a:t>words,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evidence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does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contradict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null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ahoma"/>
              <a:cs typeface="Tahoma"/>
            </a:endParaRPr>
          </a:p>
          <a:p>
            <a:pPr marL="80010" marR="129539" indent="-4445">
              <a:lnSpc>
                <a:spcPct val="100000"/>
              </a:lnSpc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subtle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but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important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point: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rejecting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proving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true.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We </a:t>
            </a:r>
            <a:r>
              <a:rPr dirty="0" sz="1000" spc="-20">
                <a:latin typeface="Tahoma"/>
                <a:cs typeface="Tahoma"/>
              </a:rPr>
              <a:t>simply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5">
                <a:latin typeface="Tahoma"/>
                <a:cs typeface="Tahoma"/>
              </a:rPr>
              <a:t> sufficient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57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true!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21875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5.</a:t>
            </a:r>
            <a:r>
              <a:rPr dirty="0" spc="335"/>
              <a:t> </a:t>
            </a:r>
            <a:r>
              <a:rPr dirty="0" spc="60"/>
              <a:t>D</a:t>
            </a:r>
            <a:r>
              <a:rPr dirty="0" cap="small" spc="60"/>
              <a:t>raw</a:t>
            </a:r>
            <a:r>
              <a:rPr dirty="0" spc="150"/>
              <a:t> </a:t>
            </a:r>
            <a:r>
              <a:rPr dirty="0" cap="small"/>
              <a:t>conclusions</a:t>
            </a:r>
            <a:r>
              <a:rPr dirty="0"/>
              <a:t>.</a:t>
            </a:r>
            <a:r>
              <a:rPr dirty="0" spc="-175"/>
              <a:t> </a:t>
            </a:r>
            <a:r>
              <a:rPr dirty="0"/>
              <a:t>.</a:t>
            </a:r>
            <a:r>
              <a:rPr dirty="0" spc="-170"/>
              <a:t> </a:t>
            </a:r>
            <a:r>
              <a:rPr dirty="0" spc="-34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1528" y="307103"/>
            <a:ext cx="5262245" cy="2748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300">
              <a:lnSpc>
                <a:spcPts val="1200"/>
              </a:lnSpc>
              <a:spcBef>
                <a:spcPts val="95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probability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as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40" b="1">
                <a:latin typeface="Gill Sans MT"/>
                <a:cs typeface="Gill Sans MT"/>
              </a:rPr>
              <a:t>extreme</a:t>
            </a:r>
            <a:r>
              <a:rPr dirty="0" sz="1000" spc="4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or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55" b="1">
                <a:latin typeface="Gill Sans MT"/>
                <a:cs typeface="Gill Sans MT"/>
              </a:rPr>
              <a:t>more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extreme</a:t>
            </a:r>
            <a:endParaRPr sz="1000">
              <a:latin typeface="Gill Sans MT"/>
              <a:cs typeface="Gill Sans MT"/>
            </a:endParaRPr>
          </a:p>
          <a:p>
            <a:pPr marL="118110">
              <a:lnSpc>
                <a:spcPts val="1200"/>
              </a:lnSpc>
            </a:pP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observed,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under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assumption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that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the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null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hypothesis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is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true.</a:t>
            </a:r>
            <a:endParaRPr sz="1000">
              <a:latin typeface="Gill Sans MT"/>
              <a:cs typeface="Gill Sans MT"/>
            </a:endParaRPr>
          </a:p>
          <a:p>
            <a:pPr marL="118110">
              <a:lnSpc>
                <a:spcPct val="100000"/>
              </a:lnSpc>
              <a:spcBef>
                <a:spcPts val="675"/>
              </a:spcBef>
            </a:pPr>
            <a:r>
              <a:rPr dirty="0" sz="1000" spc="-40">
                <a:latin typeface="Tahoma"/>
                <a:cs typeface="Tahoma"/>
              </a:rPr>
              <a:t>Interpretation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context:</a:t>
            </a:r>
            <a:endParaRPr sz="1000">
              <a:latin typeface="Tahoma"/>
              <a:cs typeface="Tahoma"/>
            </a:endParaRPr>
          </a:p>
          <a:p>
            <a:pPr marL="394970" indent="-132080">
              <a:lnSpc>
                <a:spcPct val="100000"/>
              </a:lnSpc>
              <a:spcBef>
                <a:spcPts val="1070"/>
              </a:spcBef>
              <a:buClr>
                <a:srgbClr val="3232B2"/>
              </a:buClr>
              <a:buFont typeface="Garamond"/>
              <a:buChar char="•"/>
              <a:tabLst>
                <a:tab pos="394970" algn="l"/>
              </a:tabLst>
            </a:pPr>
            <a:r>
              <a:rPr dirty="0" sz="1000">
                <a:latin typeface="Tahoma"/>
                <a:cs typeface="Tahoma"/>
              </a:rPr>
              <a:t>Let’s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use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10">
                <a:latin typeface="Tahoma"/>
                <a:cs typeface="Tahoma"/>
              </a:rPr>
              <a:t> for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 i="1">
                <a:latin typeface="Calibri"/>
                <a:cs typeface="Calibri"/>
              </a:rPr>
              <a:t>A</a:t>
            </a:r>
            <a:r>
              <a:rPr dirty="0" baseline="-11904" sz="1050" spc="217" i="1">
                <a:latin typeface="Calibri"/>
                <a:cs typeface="Calibri"/>
              </a:rPr>
              <a:t> </a:t>
            </a:r>
            <a:r>
              <a:rPr dirty="0" sz="1000" spc="-80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6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&gt;</a:t>
            </a:r>
            <a:r>
              <a:rPr dirty="0" sz="1000" spc="-65">
                <a:latin typeface="Lucida Sans Unicode"/>
                <a:cs typeface="Lucida Sans Unicode"/>
              </a:rPr>
              <a:t> </a:t>
            </a:r>
            <a:r>
              <a:rPr dirty="0" sz="1000" spc="-45">
                <a:latin typeface="Tahoma"/>
                <a:cs typeface="Tahoma"/>
              </a:rPr>
              <a:t>93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3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min.</a:t>
            </a:r>
            <a:endParaRPr sz="1000">
              <a:latin typeface="Tahoma"/>
              <a:cs typeface="Tahoma"/>
            </a:endParaRPr>
          </a:p>
          <a:p>
            <a:pPr marL="389890" marR="97790" indent="-127635">
              <a:lnSpc>
                <a:spcPct val="100000"/>
              </a:lnSpc>
              <a:spcBef>
                <a:spcPts val="395"/>
              </a:spcBef>
              <a:buClr>
                <a:srgbClr val="3232B2"/>
              </a:buClr>
              <a:buFont typeface="Garamond"/>
              <a:buChar char="•"/>
              <a:tabLst>
                <a:tab pos="39497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chance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seeing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100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runners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completion </a:t>
            </a:r>
            <a:r>
              <a:rPr dirty="0" sz="1000" spc="-10">
                <a:latin typeface="Tahoma"/>
                <a:cs typeface="Tahoma"/>
              </a:rPr>
              <a:t>time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98.5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minutes 	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greater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actual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completion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time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runners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2017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were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actually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93.3 </a:t>
            </a:r>
            <a:r>
              <a:rPr dirty="0" sz="1000" spc="-20">
                <a:latin typeface="Tahoma"/>
                <a:cs typeface="Tahoma"/>
              </a:rPr>
              <a:t>	</a:t>
            </a:r>
            <a:r>
              <a:rPr dirty="0" sz="1000" spc="-35">
                <a:latin typeface="Tahoma"/>
                <a:cs typeface="Tahoma"/>
              </a:rPr>
              <a:t>minutes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equals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0.0015.</a:t>
            </a:r>
            <a:endParaRPr sz="1000">
              <a:latin typeface="Tahoma"/>
              <a:cs typeface="Tahoma"/>
            </a:endParaRPr>
          </a:p>
          <a:p>
            <a:pPr marL="118110">
              <a:lnSpc>
                <a:spcPct val="100000"/>
              </a:lnSpc>
              <a:spcBef>
                <a:spcPts val="1060"/>
              </a:spcBef>
            </a:pPr>
            <a:r>
              <a:rPr dirty="0" sz="1000" spc="-10">
                <a:latin typeface="Tahoma"/>
                <a:cs typeface="Tahoma"/>
              </a:rPr>
              <a:t>Conclusion:</a:t>
            </a:r>
            <a:endParaRPr sz="1000">
              <a:latin typeface="Tahoma"/>
              <a:cs typeface="Tahoma"/>
            </a:endParaRPr>
          </a:p>
          <a:p>
            <a:pPr algn="just" marL="394970" marR="106680" indent="-132715">
              <a:lnSpc>
                <a:spcPct val="100000"/>
              </a:lnSpc>
              <a:spcBef>
                <a:spcPts val="1070"/>
              </a:spcBef>
              <a:buClr>
                <a:srgbClr val="3232B2"/>
              </a:buClr>
              <a:buFont typeface="Garamond"/>
              <a:buChar char="•"/>
              <a:tabLst>
                <a:tab pos="394970" algn="l"/>
              </a:tabLst>
            </a:pPr>
            <a:r>
              <a:rPr dirty="0" sz="1000" spc="-35">
                <a:latin typeface="Tahoma"/>
                <a:cs typeface="Tahoma"/>
              </a:rPr>
              <a:t>Since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0.0015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very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small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(relative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80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0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05),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these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data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suggest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evidence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against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null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that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completion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time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2017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93.3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minutes.</a:t>
            </a:r>
            <a:r>
              <a:rPr dirty="0" sz="1000" spc="1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There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evidence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80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0</a:t>
            </a:r>
            <a:r>
              <a:rPr dirty="0" sz="1000" spc="-55">
                <a:latin typeface="Lucida Sans Unicode"/>
                <a:cs typeface="Lucida Sans Unicode"/>
              </a:rPr>
              <a:t>.</a:t>
            </a:r>
            <a:r>
              <a:rPr dirty="0" sz="1000" spc="-55">
                <a:latin typeface="Tahoma"/>
                <a:cs typeface="Tahoma"/>
              </a:rPr>
              <a:t>05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significance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level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reject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H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r>
              <a:rPr dirty="0" baseline="-11904" sz="1050" spc="247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and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accept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35" i="1">
                <a:latin typeface="Arial"/>
                <a:cs typeface="Arial"/>
              </a:rPr>
              <a:t>H</a:t>
            </a:r>
            <a:r>
              <a:rPr dirty="0" baseline="-11904" sz="1050" spc="52" i="1">
                <a:latin typeface="Calibri"/>
                <a:cs typeface="Calibri"/>
              </a:rPr>
              <a:t>A</a:t>
            </a:r>
            <a:r>
              <a:rPr dirty="0" baseline="-11904" sz="1050" spc="254" i="1">
                <a:latin typeface="Calibri"/>
                <a:cs typeface="Calibri"/>
              </a:rPr>
              <a:t> </a:t>
            </a:r>
            <a:r>
              <a:rPr dirty="0" sz="1000" spc="-75">
                <a:latin typeface="Tahoma"/>
                <a:cs typeface="Tahoma"/>
              </a:rPr>
              <a:t>: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µ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35">
                <a:latin typeface="Lucida Sans Unicode"/>
                <a:cs typeface="Lucida Sans Unicode"/>
              </a:rPr>
              <a:t>&gt;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55">
                <a:latin typeface="Tahoma"/>
                <a:cs typeface="Tahoma"/>
              </a:rPr>
              <a:t>93</a:t>
            </a:r>
            <a:r>
              <a:rPr dirty="0" sz="1000" spc="-55">
                <a:latin typeface="Lucida Sans Unicode"/>
                <a:cs typeface="Lucida Sans Unicode"/>
              </a:rPr>
              <a:t>.</a:t>
            </a:r>
            <a:r>
              <a:rPr dirty="0" sz="1000" spc="-55">
                <a:latin typeface="Tahoma"/>
                <a:cs typeface="Tahoma"/>
              </a:rPr>
              <a:t>3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min.</a:t>
            </a:r>
            <a:endParaRPr sz="1000">
              <a:latin typeface="Tahoma"/>
              <a:cs typeface="Tahoma"/>
            </a:endParaRPr>
          </a:p>
          <a:p>
            <a:pPr marL="394970" marR="96520" indent="-132715">
              <a:lnSpc>
                <a:spcPct val="100000"/>
              </a:lnSpc>
              <a:spcBef>
                <a:spcPts val="385"/>
              </a:spcBef>
              <a:buClr>
                <a:srgbClr val="3232B2"/>
              </a:buClr>
              <a:buFont typeface="Garamond"/>
              <a:buChar char="•"/>
              <a:tabLst>
                <a:tab pos="394970" algn="l"/>
              </a:tabLst>
            </a:pP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would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very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unusual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90">
                <a:latin typeface="Tahoma"/>
                <a:cs typeface="Tahoma"/>
              </a:rPr>
              <a:t>see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98.5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minutes</a:t>
            </a:r>
            <a:r>
              <a:rPr dirty="0" sz="1000" spc="-20">
                <a:latin typeface="Tahoma"/>
                <a:cs typeface="Tahoma"/>
              </a:rPr>
              <a:t> or </a:t>
            </a:r>
            <a:r>
              <a:rPr dirty="0" sz="1000" spc="-45">
                <a:latin typeface="Tahoma"/>
                <a:cs typeface="Tahoma"/>
              </a:rPr>
              <a:t>greater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population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were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actually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93.3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minutes,</a:t>
            </a:r>
            <a:r>
              <a:rPr dirty="0" sz="1000" spc="-20">
                <a:latin typeface="Tahoma"/>
                <a:cs typeface="Tahoma"/>
              </a:rPr>
              <a:t> so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 </a:t>
            </a:r>
            <a:r>
              <a:rPr dirty="0" sz="1000" spc="-35">
                <a:latin typeface="Tahoma"/>
                <a:cs typeface="Tahoma"/>
              </a:rPr>
              <a:t>conclude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completion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time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 </a:t>
            </a:r>
            <a:r>
              <a:rPr dirty="0" sz="1000" spc="-50">
                <a:latin typeface="Tahoma"/>
                <a:cs typeface="Tahoma"/>
              </a:rPr>
              <a:t>2017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greater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93.3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minutes.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S</a:t>
            </a:r>
            <a:r>
              <a:rPr dirty="0" cap="small" spc="55"/>
              <a:t>tatistical</a:t>
            </a:r>
            <a:r>
              <a:rPr dirty="0" spc="140"/>
              <a:t> </a:t>
            </a:r>
            <a:r>
              <a:rPr dirty="0" cap="small" spc="20"/>
              <a:t>in</a:t>
            </a:r>
            <a:r>
              <a:rPr dirty="0" spc="20"/>
              <a:t>f</a:t>
            </a:r>
            <a:r>
              <a:rPr dirty="0" cap="small" spc="20"/>
              <a:t>erence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710" marR="97155" indent="-444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 spc="-20"/>
              <a:t>goal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b="1">
                <a:latin typeface="Gill Sans MT"/>
                <a:cs typeface="Gill Sans MT"/>
              </a:rPr>
              <a:t>statistical</a:t>
            </a:r>
            <a:r>
              <a:rPr dirty="0" spc="35" b="1">
                <a:latin typeface="Gill Sans MT"/>
                <a:cs typeface="Gill Sans MT"/>
              </a:rPr>
              <a:t> </a:t>
            </a:r>
            <a:r>
              <a:rPr dirty="0" spc="-25" b="1">
                <a:latin typeface="Gill Sans MT"/>
                <a:cs typeface="Gill Sans MT"/>
              </a:rPr>
              <a:t>inference</a:t>
            </a:r>
            <a:r>
              <a:rPr dirty="0" spc="5" b="1">
                <a:latin typeface="Gill Sans MT"/>
                <a:cs typeface="Gill Sans MT"/>
              </a:rPr>
              <a:t> </a:t>
            </a:r>
            <a:r>
              <a:rPr dirty="0"/>
              <a:t>is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35"/>
              <a:t>learn</a:t>
            </a:r>
            <a:r>
              <a:rPr dirty="0" spc="-30"/>
              <a:t> </a:t>
            </a:r>
            <a:r>
              <a:rPr dirty="0" spc="-20"/>
              <a:t>about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25"/>
              <a:t>population </a:t>
            </a:r>
            <a:r>
              <a:rPr dirty="0" spc="-55"/>
              <a:t>based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 spc="-20"/>
              <a:t>the</a:t>
            </a:r>
            <a:r>
              <a:rPr dirty="0" spc="-30"/>
              <a:t> information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 spc="-50"/>
              <a:t>a </a:t>
            </a:r>
            <a:r>
              <a:rPr dirty="0" spc="-30"/>
              <a:t>single</a:t>
            </a:r>
            <a:r>
              <a:rPr dirty="0" spc="-35"/>
              <a:t> </a:t>
            </a:r>
            <a:r>
              <a:rPr dirty="0" spc="-10"/>
              <a:t>sample: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</a:p>
          <a:p>
            <a:pPr marL="370205" marR="400050" indent="-13271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70205" algn="l"/>
              </a:tabLst>
            </a:pPr>
            <a:r>
              <a:rPr dirty="0" sz="1000" spc="-20"/>
              <a:t>Estimation</a:t>
            </a:r>
            <a:r>
              <a:rPr dirty="0" sz="1000" spc="-40"/>
              <a:t> </a:t>
            </a:r>
            <a:r>
              <a:rPr dirty="0" sz="1000"/>
              <a:t>is</a:t>
            </a:r>
            <a:r>
              <a:rPr dirty="0" sz="1000" spc="-30"/>
              <a:t> </a:t>
            </a:r>
            <a:r>
              <a:rPr dirty="0" sz="1000" spc="-20"/>
              <a:t>the</a:t>
            </a:r>
            <a:r>
              <a:rPr dirty="0" sz="1000" spc="-35"/>
              <a:t> </a:t>
            </a:r>
            <a:r>
              <a:rPr dirty="0" sz="1000" spc="-45"/>
              <a:t>framework</a:t>
            </a:r>
            <a:r>
              <a:rPr dirty="0" sz="1000" spc="-30"/>
              <a:t> </a:t>
            </a:r>
            <a:r>
              <a:rPr dirty="0" sz="1000" spc="-10"/>
              <a:t>for</a:t>
            </a:r>
            <a:r>
              <a:rPr dirty="0" sz="1000" spc="-35"/>
              <a:t> </a:t>
            </a:r>
            <a:r>
              <a:rPr dirty="0" sz="1000" spc="-30"/>
              <a:t>using</a:t>
            </a:r>
            <a:r>
              <a:rPr dirty="0" sz="1000" spc="-35"/>
              <a:t> </a:t>
            </a:r>
            <a:r>
              <a:rPr dirty="0" sz="1000"/>
              <a:t>a</a:t>
            </a:r>
            <a:r>
              <a:rPr dirty="0" sz="1000" spc="-35"/>
              <a:t> </a:t>
            </a:r>
            <a:r>
              <a:rPr dirty="0" sz="1000" spc="-20" b="1">
                <a:latin typeface="Gill Sans MT"/>
                <a:cs typeface="Gill Sans MT"/>
              </a:rPr>
              <a:t>sample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statistic </a:t>
            </a:r>
            <a:r>
              <a:rPr dirty="0" sz="1000"/>
              <a:t>to</a:t>
            </a:r>
            <a:r>
              <a:rPr dirty="0" sz="1000" spc="-35"/>
              <a:t> estimate</a:t>
            </a:r>
            <a:r>
              <a:rPr dirty="0" sz="1000" spc="-30"/>
              <a:t> </a:t>
            </a:r>
            <a:r>
              <a:rPr dirty="0" sz="1000"/>
              <a:t>a</a:t>
            </a:r>
            <a:r>
              <a:rPr dirty="0" sz="1000" spc="-30"/>
              <a:t> </a:t>
            </a:r>
            <a:r>
              <a:rPr dirty="0" sz="1000" spc="-10" b="1">
                <a:latin typeface="Gill Sans MT"/>
                <a:cs typeface="Gill Sans MT"/>
              </a:rPr>
              <a:t>population parameter</a:t>
            </a:r>
            <a:r>
              <a:rPr dirty="0" sz="1000" spc="-10"/>
              <a:t>.</a:t>
            </a:r>
            <a:endParaRPr sz="1000">
              <a:latin typeface="Gill Sans MT"/>
              <a:cs typeface="Gill Sans MT"/>
            </a:endParaRPr>
          </a:p>
          <a:p>
            <a:pPr marL="370205" marR="55880" indent="-13271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70205" algn="l"/>
              </a:tabLst>
            </a:pPr>
            <a:r>
              <a:rPr dirty="0" sz="1000" spc="-25"/>
              <a:t>Conducting</a:t>
            </a:r>
            <a:r>
              <a:rPr dirty="0" sz="1000" spc="-35"/>
              <a:t> </a:t>
            </a:r>
            <a:r>
              <a:rPr dirty="0" sz="1000"/>
              <a:t>a</a:t>
            </a:r>
            <a:r>
              <a:rPr dirty="0" sz="1000" spc="-30"/>
              <a:t> </a:t>
            </a:r>
            <a:r>
              <a:rPr dirty="0" sz="1000" spc="-20" b="1">
                <a:latin typeface="Gill Sans MT"/>
                <a:cs typeface="Gill Sans MT"/>
              </a:rPr>
              <a:t>hypothesis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test </a:t>
            </a:r>
            <a:r>
              <a:rPr dirty="0" sz="1000" spc="-35"/>
              <a:t>allows</a:t>
            </a:r>
            <a:r>
              <a:rPr dirty="0" sz="1000" spc="-30"/>
              <a:t> us </a:t>
            </a:r>
            <a:r>
              <a:rPr dirty="0" sz="1000"/>
              <a:t>to</a:t>
            </a:r>
            <a:r>
              <a:rPr dirty="0" sz="1000" spc="-30"/>
              <a:t> </a:t>
            </a:r>
            <a:r>
              <a:rPr dirty="0" sz="1000" spc="-25"/>
              <a:t>quantify</a:t>
            </a:r>
            <a:r>
              <a:rPr dirty="0" sz="1000" spc="-30"/>
              <a:t> </a:t>
            </a:r>
            <a:r>
              <a:rPr dirty="0" sz="1000" spc="-20"/>
              <a:t>the</a:t>
            </a:r>
            <a:r>
              <a:rPr dirty="0" sz="1000" spc="-30"/>
              <a:t> </a:t>
            </a:r>
            <a:r>
              <a:rPr dirty="0" sz="1000" spc="-35"/>
              <a:t>strength </a:t>
            </a:r>
            <a:r>
              <a:rPr dirty="0" sz="1000"/>
              <a:t>of</a:t>
            </a:r>
            <a:r>
              <a:rPr dirty="0" sz="1000" spc="-30"/>
              <a:t> </a:t>
            </a:r>
            <a:r>
              <a:rPr dirty="0" sz="1000" spc="-50"/>
              <a:t>evidence</a:t>
            </a:r>
            <a:r>
              <a:rPr dirty="0" sz="1000" spc="-25"/>
              <a:t> </a:t>
            </a:r>
            <a:r>
              <a:rPr dirty="0" sz="1000" spc="-10"/>
              <a:t>for</a:t>
            </a:r>
            <a:r>
              <a:rPr dirty="0" sz="1000" spc="-35"/>
              <a:t> </a:t>
            </a:r>
            <a:r>
              <a:rPr dirty="0" sz="1000"/>
              <a:t>a</a:t>
            </a:r>
            <a:r>
              <a:rPr dirty="0" sz="1000" spc="-30"/>
              <a:t> </a:t>
            </a:r>
            <a:r>
              <a:rPr dirty="0" sz="1000" spc="-10"/>
              <a:t>specific </a:t>
            </a:r>
            <a:r>
              <a:rPr dirty="0" sz="1000" spc="-35"/>
              <a:t>conjecture</a:t>
            </a:r>
            <a:r>
              <a:rPr dirty="0" sz="1000" spc="-15"/>
              <a:t> </a:t>
            </a:r>
            <a:r>
              <a:rPr dirty="0" sz="1000" spc="-50"/>
              <a:t>made</a:t>
            </a:r>
            <a:r>
              <a:rPr dirty="0" sz="1000" spc="-10"/>
              <a:t> </a:t>
            </a:r>
            <a:r>
              <a:rPr dirty="0" sz="1000" spc="-20"/>
              <a:t>about</a:t>
            </a:r>
            <a:r>
              <a:rPr dirty="0" sz="1000" spc="-15"/>
              <a:t> </a:t>
            </a:r>
            <a:r>
              <a:rPr dirty="0" sz="1000"/>
              <a:t>a</a:t>
            </a:r>
            <a:r>
              <a:rPr dirty="0" sz="1000" spc="-10"/>
              <a:t> </a:t>
            </a:r>
            <a:r>
              <a:rPr dirty="0" sz="1000" spc="-25"/>
              <a:t>population</a:t>
            </a:r>
            <a:r>
              <a:rPr dirty="0" sz="1000" spc="-15"/>
              <a:t> </a:t>
            </a:r>
            <a:r>
              <a:rPr dirty="0" sz="1000" spc="-10"/>
              <a:t>parameter.</a:t>
            </a:r>
            <a:endParaRPr sz="1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232B2"/>
              </a:buClr>
              <a:buFont typeface="Garamond"/>
              <a:buChar char="•"/>
            </a:pPr>
          </a:p>
          <a:p>
            <a:pPr marL="88900">
              <a:lnSpc>
                <a:spcPct val="100000"/>
              </a:lnSpc>
            </a:pP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unit</a:t>
            </a:r>
            <a:r>
              <a:rPr dirty="0" spc="-15"/>
              <a:t> </a:t>
            </a:r>
            <a:r>
              <a:rPr dirty="0" spc="-25"/>
              <a:t>illustrates</a:t>
            </a:r>
            <a:r>
              <a:rPr dirty="0" spc="-15"/>
              <a:t> </a:t>
            </a:r>
            <a:r>
              <a:rPr dirty="0" spc="-20"/>
              <a:t>the </a:t>
            </a:r>
            <a:r>
              <a:rPr dirty="0" spc="-30"/>
              <a:t>principles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40"/>
              <a:t>inference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20"/>
              <a:t> the </a:t>
            </a:r>
            <a:r>
              <a:rPr dirty="0" spc="-25"/>
              <a:t>setting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30"/>
              <a:t>estimating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25"/>
              <a:t>population</a:t>
            </a:r>
            <a:r>
              <a:rPr dirty="0" spc="-20"/>
              <a:t> </a:t>
            </a:r>
            <a:r>
              <a:rPr dirty="0" spc="-10"/>
              <a:t>mean.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</a:p>
          <a:p>
            <a:pPr marL="3695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69570" algn="l"/>
              </a:tabLst>
            </a:pPr>
            <a:r>
              <a:rPr dirty="0" sz="1000" spc="-20"/>
              <a:t>Future</a:t>
            </a:r>
            <a:r>
              <a:rPr dirty="0" sz="1000" spc="-35"/>
              <a:t> </a:t>
            </a:r>
            <a:r>
              <a:rPr dirty="0" sz="1000" spc="-10"/>
              <a:t>units</a:t>
            </a:r>
            <a:r>
              <a:rPr dirty="0" sz="1000" spc="-25"/>
              <a:t> </a:t>
            </a:r>
            <a:r>
              <a:rPr dirty="0" sz="1000"/>
              <a:t>will</a:t>
            </a:r>
            <a:r>
              <a:rPr dirty="0" sz="1000" spc="-30"/>
              <a:t> </a:t>
            </a:r>
            <a:r>
              <a:rPr dirty="0" sz="1000" spc="-40"/>
              <a:t>extend</a:t>
            </a:r>
            <a:r>
              <a:rPr dirty="0" sz="1000" spc="-30"/>
              <a:t> </a:t>
            </a:r>
            <a:r>
              <a:rPr dirty="0" sz="1000" spc="-40"/>
              <a:t>inference</a:t>
            </a:r>
            <a:r>
              <a:rPr dirty="0" sz="1000" spc="-30"/>
              <a:t> </a:t>
            </a:r>
            <a:r>
              <a:rPr dirty="0" sz="1000"/>
              <a:t>to</a:t>
            </a:r>
            <a:r>
              <a:rPr dirty="0" sz="1000" spc="-30"/>
              <a:t> </a:t>
            </a:r>
            <a:r>
              <a:rPr dirty="0" sz="1000" spc="-25"/>
              <a:t>other </a:t>
            </a:r>
            <a:r>
              <a:rPr dirty="0" sz="1000" spc="-10"/>
              <a:t>settings.</a:t>
            </a:r>
            <a:endParaRPr sz="1000"/>
          </a:p>
          <a:p>
            <a:pPr marL="363220" indent="-12573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63220" algn="l"/>
              </a:tabLst>
            </a:pPr>
            <a:r>
              <a:rPr dirty="0" sz="1000"/>
              <a:t>We</a:t>
            </a:r>
            <a:r>
              <a:rPr dirty="0" sz="1000" spc="-20"/>
              <a:t> </a:t>
            </a:r>
            <a:r>
              <a:rPr dirty="0" sz="1000"/>
              <a:t>will</a:t>
            </a:r>
            <a:r>
              <a:rPr dirty="0" sz="1000" spc="-25"/>
              <a:t> </a:t>
            </a:r>
            <a:r>
              <a:rPr dirty="0" sz="1000" spc="-20"/>
              <a:t>also</a:t>
            </a:r>
            <a:r>
              <a:rPr dirty="0" sz="1000" spc="-25"/>
              <a:t> </a:t>
            </a:r>
            <a:r>
              <a:rPr dirty="0" sz="1000" spc="-40"/>
              <a:t>discuss</a:t>
            </a:r>
            <a:r>
              <a:rPr dirty="0" sz="1000" spc="-20"/>
              <a:t> important </a:t>
            </a:r>
            <a:r>
              <a:rPr dirty="0" sz="1000" spc="-40"/>
              <a:t>caveats</a:t>
            </a:r>
            <a:r>
              <a:rPr dirty="0" sz="1000" spc="-20"/>
              <a:t> </a:t>
            </a:r>
            <a:r>
              <a:rPr dirty="0" sz="1000" spc="-25"/>
              <a:t>and </a:t>
            </a:r>
            <a:r>
              <a:rPr dirty="0" sz="1000" spc="-35"/>
              <a:t>common</a:t>
            </a:r>
            <a:r>
              <a:rPr dirty="0" sz="1000" spc="-20"/>
              <a:t> </a:t>
            </a:r>
            <a:r>
              <a:rPr dirty="0" sz="1000" spc="-45"/>
              <a:t>misunderstandings</a:t>
            </a:r>
            <a:r>
              <a:rPr dirty="0" sz="1000" spc="-25"/>
              <a:t> </a:t>
            </a:r>
            <a:r>
              <a:rPr dirty="0" sz="1000"/>
              <a:t>in</a:t>
            </a:r>
            <a:r>
              <a:rPr dirty="0" sz="1000" spc="-20"/>
              <a:t> </a:t>
            </a:r>
            <a:r>
              <a:rPr dirty="0" sz="1000" spc="-25"/>
              <a:t>future</a:t>
            </a:r>
            <a:r>
              <a:rPr dirty="0" sz="1000" spc="-20"/>
              <a:t> </a:t>
            </a:r>
            <a:r>
              <a:rPr dirty="0" sz="1000" spc="-10"/>
              <a:t>units.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5.</a:t>
            </a:r>
            <a:r>
              <a:rPr dirty="0" spc="335"/>
              <a:t> </a:t>
            </a:r>
            <a:r>
              <a:rPr dirty="0" spc="60"/>
              <a:t>D</a:t>
            </a:r>
            <a:r>
              <a:rPr dirty="0" cap="small" spc="60"/>
              <a:t>raw</a:t>
            </a:r>
            <a:r>
              <a:rPr dirty="0" spc="150"/>
              <a:t> </a:t>
            </a:r>
            <a:r>
              <a:rPr dirty="0" cap="small"/>
              <a:t>conclusions</a:t>
            </a:r>
            <a:r>
              <a:rPr dirty="0"/>
              <a:t>.</a:t>
            </a:r>
            <a:r>
              <a:rPr dirty="0" spc="-175"/>
              <a:t> </a:t>
            </a:r>
            <a:r>
              <a:rPr dirty="0"/>
              <a:t>.</a:t>
            </a:r>
            <a:r>
              <a:rPr dirty="0" spc="-170"/>
              <a:t> </a:t>
            </a:r>
            <a:r>
              <a:rPr dirty="0" spc="-34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0551" y="551325"/>
            <a:ext cx="5182870" cy="195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15" marR="173355" indent="-6350">
              <a:lnSpc>
                <a:spcPct val="1561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What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had</a:t>
            </a:r>
            <a:r>
              <a:rPr dirty="0" sz="1000" spc="-20">
                <a:latin typeface="Tahoma"/>
                <a:cs typeface="Tahoma"/>
              </a:rPr>
              <a:t> actually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been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94.5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minutes,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0.241? Conclusion: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algn="just" marL="346075" marR="65405" indent="-132715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Garamond"/>
              <a:buChar char="•"/>
              <a:tabLst>
                <a:tab pos="346075" algn="l"/>
              </a:tabLst>
            </a:pPr>
            <a:r>
              <a:rPr dirty="0" sz="1000" spc="-40">
                <a:latin typeface="Tahoma"/>
                <a:cs typeface="Tahoma"/>
              </a:rPr>
              <a:t>Since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0.241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not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small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(relative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to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80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4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0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05),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these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data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 i="1">
                <a:latin typeface="Arial"/>
                <a:cs typeface="Arial"/>
              </a:rPr>
              <a:t>do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5" i="1">
                <a:latin typeface="Arial"/>
                <a:cs typeface="Arial"/>
              </a:rPr>
              <a:t>not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65" i="1">
                <a:latin typeface="Arial"/>
                <a:cs typeface="Arial"/>
              </a:rPr>
              <a:t>suggest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70" i="1">
                <a:latin typeface="Arial"/>
                <a:cs typeface="Arial"/>
              </a:rPr>
              <a:t>evidence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against</a:t>
            </a:r>
            <a:r>
              <a:rPr dirty="0" sz="1000" spc="-25" i="1">
                <a:latin typeface="Arial"/>
                <a:cs typeface="Arial"/>
              </a:rPr>
              <a:t> the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15" i="1">
                <a:latin typeface="Arial"/>
                <a:cs typeface="Arial"/>
              </a:rPr>
              <a:t>null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45" i="1">
                <a:latin typeface="Arial"/>
                <a:cs typeface="Arial"/>
              </a:rPr>
              <a:t>hypothesis</a:t>
            </a:r>
            <a:r>
              <a:rPr dirty="0" sz="1000" spc="50" i="1">
                <a:latin typeface="Arial"/>
                <a:cs typeface="Arial"/>
              </a:rPr>
              <a:t> </a:t>
            </a:r>
            <a:r>
              <a:rPr dirty="0" sz="1000" spc="-15">
                <a:latin typeface="Tahoma"/>
                <a:cs typeface="Tahoma"/>
              </a:rPr>
              <a:t>that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mean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completion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time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2017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93.3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minutes.</a:t>
            </a:r>
            <a:endParaRPr sz="1000">
              <a:latin typeface="Tahoma"/>
              <a:cs typeface="Tahoma"/>
            </a:endParaRPr>
          </a:p>
          <a:p>
            <a:pPr algn="just" marL="341630" marR="66675" indent="-128270">
              <a:lnSpc>
                <a:spcPct val="100000"/>
              </a:lnSpc>
              <a:spcBef>
                <a:spcPts val="585"/>
              </a:spcBef>
              <a:buFont typeface="Garamond"/>
              <a:buChar char="•"/>
              <a:tabLst>
                <a:tab pos="341630" algn="l"/>
                <a:tab pos="345440" algn="l"/>
              </a:tabLst>
            </a:pPr>
            <a:r>
              <a:rPr dirty="0" baseline="5555" sz="1500">
                <a:solidFill>
                  <a:srgbClr val="3232B2"/>
                </a:solidFill>
                <a:latin typeface="Times New Roman"/>
                <a:cs typeface="Times New Roman"/>
              </a:rPr>
              <a:t>	</a:t>
            </a:r>
            <a:r>
              <a:rPr dirty="0" sz="1000" spc="-55">
                <a:latin typeface="Tahoma"/>
                <a:cs typeface="Tahoma"/>
              </a:rPr>
              <a:t>Instead,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these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are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consistent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sample-</a:t>
            </a:r>
            <a:r>
              <a:rPr dirty="0" sz="1000" spc="-50">
                <a:latin typeface="Tahoma"/>
                <a:cs typeface="Tahoma"/>
              </a:rPr>
              <a:t>to-</a:t>
            </a:r>
            <a:r>
              <a:rPr dirty="0" sz="1000" spc="-45">
                <a:latin typeface="Tahoma"/>
                <a:cs typeface="Tahoma"/>
              </a:rPr>
              <a:t>sample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variation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25">
                <a:latin typeface="Tahoma"/>
                <a:cs typeface="Tahoma"/>
              </a:rPr>
              <a:t>we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would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expect </a:t>
            </a:r>
            <a:r>
              <a:rPr dirty="0" sz="1000" spc="-70">
                <a:latin typeface="Tahoma"/>
                <a:cs typeface="Tahoma"/>
              </a:rPr>
              <a:t>when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drawing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random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100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completion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times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when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average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completion</a:t>
            </a:r>
            <a:r>
              <a:rPr dirty="0" sz="1000" spc="-20">
                <a:latin typeface="Tahoma"/>
                <a:cs typeface="Tahoma"/>
              </a:rPr>
              <a:t> time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actually </a:t>
            </a:r>
            <a:r>
              <a:rPr dirty="0" sz="1000" spc="-40">
                <a:latin typeface="Tahoma"/>
                <a:cs typeface="Tahoma"/>
              </a:rPr>
              <a:t>93.3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minutes.</a:t>
            </a:r>
            <a:endParaRPr sz="1000">
              <a:latin typeface="Tahoma"/>
              <a:cs typeface="Tahoma"/>
            </a:endParaRPr>
          </a:p>
          <a:p>
            <a:pPr marL="346075" indent="-132080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Font typeface="Garamond"/>
              <a:buChar char="•"/>
              <a:tabLst>
                <a:tab pos="346075" algn="l"/>
              </a:tabLst>
            </a:pPr>
            <a:r>
              <a:rPr dirty="0" sz="1000" spc="-20">
                <a:latin typeface="Tahoma"/>
                <a:cs typeface="Tahoma"/>
              </a:rPr>
              <a:t>Since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p </a:t>
            </a:r>
            <a:r>
              <a:rPr dirty="0" sz="1000">
                <a:latin typeface="Lucida Sans Unicode"/>
                <a:cs typeface="Lucida Sans Unicode"/>
              </a:rPr>
              <a:t>&gt;</a:t>
            </a:r>
            <a:r>
              <a:rPr dirty="0" sz="1000" spc="-7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α</a:t>
            </a:r>
            <a:r>
              <a:rPr dirty="0" sz="1000" spc="-10">
                <a:latin typeface="Tahoma"/>
                <a:cs typeface="Tahoma"/>
              </a:rPr>
              <a:t>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insufficient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reject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sz="1000">
                <a:latin typeface="Tahoma"/>
                <a:cs typeface="Tahoma"/>
              </a:rPr>
              <a:t>;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i.e.,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fail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reject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H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46075" indent="-132080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46075" algn="l"/>
              </a:tabLst>
            </a:pPr>
            <a:r>
              <a:rPr dirty="0" sz="1000" spc="-25" b="1">
                <a:latin typeface="Gill Sans MT"/>
                <a:cs typeface="Gill Sans MT"/>
              </a:rPr>
              <a:t>Note</a:t>
            </a:r>
            <a:r>
              <a:rPr dirty="0" sz="1000" spc="-25">
                <a:latin typeface="Tahoma"/>
                <a:cs typeface="Tahoma"/>
              </a:rPr>
              <a:t>: </a:t>
            </a: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statistics,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95">
                <a:latin typeface="Tahoma"/>
                <a:cs typeface="Tahoma"/>
              </a:rPr>
              <a:t>we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“accept”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sz="1000">
                <a:latin typeface="Tahoma"/>
                <a:cs typeface="Tahoma"/>
              </a:rPr>
              <a:t>.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simply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have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seen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0">
                <a:latin typeface="Tahoma"/>
                <a:cs typeface="Tahoma"/>
              </a:rPr>
              <a:t> against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H</a:t>
            </a:r>
            <a:r>
              <a:rPr dirty="0" baseline="-11904" sz="1050" spc="-37">
                <a:latin typeface="Tahoma"/>
                <a:cs typeface="Tahoma"/>
              </a:rPr>
              <a:t>0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55398"/>
            <a:ext cx="5085715" cy="581660"/>
          </a:xfrm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G</a:t>
            </a:r>
            <a:r>
              <a:rPr dirty="0" cap="small"/>
              <a:t>uidance</a:t>
            </a:r>
            <a:r>
              <a:rPr dirty="0" spc="245"/>
              <a:t> </a:t>
            </a:r>
            <a:r>
              <a:rPr dirty="0" cap="small"/>
              <a:t>on</a:t>
            </a:r>
            <a:r>
              <a:rPr dirty="0" spc="250"/>
              <a:t> </a:t>
            </a:r>
            <a:r>
              <a:rPr dirty="0" cap="small" spc="70"/>
              <a:t>interpreting</a:t>
            </a:r>
            <a:r>
              <a:rPr dirty="0" spc="260"/>
              <a:t> </a:t>
            </a:r>
            <a:r>
              <a:rPr dirty="0" i="1">
                <a:latin typeface="Calibri"/>
                <a:cs typeface="Calibri"/>
              </a:rPr>
              <a:t>p</a:t>
            </a:r>
            <a:r>
              <a:rPr dirty="0"/>
              <a:t>-</a:t>
            </a:r>
            <a:r>
              <a:rPr dirty="0" cap="small" spc="-10"/>
              <a:t>values</a:t>
            </a:r>
          </a:p>
          <a:p>
            <a:pPr marL="264160" marR="5080" indent="-4445">
              <a:lnSpc>
                <a:spcPct val="100000"/>
              </a:lnSpc>
              <a:spcBef>
                <a:spcPts val="110"/>
              </a:spcBef>
            </a:pPr>
            <a:r>
              <a:rPr dirty="0" sz="1000" spc="6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dirty="0" sz="1000" spc="-3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25" i="1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-</a:t>
            </a:r>
            <a:r>
              <a:rPr dirty="0" sz="1000" spc="-40">
                <a:solidFill>
                  <a:srgbClr val="000000"/>
                </a:solidFill>
                <a:latin typeface="Tahoma"/>
                <a:cs typeface="Tahoma"/>
              </a:rPr>
              <a:t>value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000000"/>
                </a:solidFill>
                <a:latin typeface="Tahoma"/>
                <a:cs typeface="Tahoma"/>
              </a:rPr>
              <a:t>represents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 the 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probability </a:t>
            </a:r>
            <a:r>
              <a:rPr dirty="0" sz="1000">
                <a:solidFill>
                  <a:srgbClr val="000000"/>
                </a:solidFill>
                <a:latin typeface="Tahoma"/>
                <a:cs typeface="Tahoma"/>
              </a:rPr>
              <a:t>of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000000"/>
                </a:solidFill>
                <a:latin typeface="Tahoma"/>
                <a:cs typeface="Tahoma"/>
              </a:rPr>
              <a:t>observing</a:t>
            </a:r>
            <a:r>
              <a:rPr dirty="0" sz="1000" spc="-2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000000"/>
                </a:solidFill>
                <a:latin typeface="Tahoma"/>
                <a:cs typeface="Tahoma"/>
              </a:rPr>
              <a:t>results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90" i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dirty="0" sz="1000" spc="2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dirty="0" sz="1000" spc="1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spc="-50" i="1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dirty="0" sz="100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spc="-40" i="1">
                <a:solidFill>
                  <a:srgbClr val="000000"/>
                </a:solidFill>
                <a:latin typeface="Arial"/>
                <a:cs typeface="Arial"/>
              </a:rPr>
              <a:t>extreme</a:t>
            </a:r>
            <a:r>
              <a:rPr dirty="0" sz="1000" spc="1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00"/>
                </a:solidFill>
                <a:latin typeface="Arial"/>
                <a:cs typeface="Arial"/>
              </a:rPr>
              <a:t>than</a:t>
            </a:r>
            <a:r>
              <a:rPr dirty="0" sz="1000" spc="1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00"/>
                </a:solidFill>
                <a:latin typeface="Arial"/>
                <a:cs typeface="Arial"/>
              </a:rPr>
              <a:t>what</a:t>
            </a:r>
            <a:r>
              <a:rPr dirty="0" sz="100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spc="-25" i="1">
                <a:solidFill>
                  <a:srgbClr val="000000"/>
                </a:solidFill>
                <a:latin typeface="Arial"/>
                <a:cs typeface="Arial"/>
              </a:rPr>
              <a:t>was </a:t>
            </a:r>
            <a:r>
              <a:rPr dirty="0" sz="1000" spc="-65" i="1">
                <a:solidFill>
                  <a:srgbClr val="000000"/>
                </a:solidFill>
                <a:latin typeface="Arial"/>
                <a:cs typeface="Arial"/>
              </a:rPr>
              <a:t>observed</a:t>
            </a:r>
            <a:r>
              <a:rPr dirty="0" sz="1000" spc="-65">
                <a:solidFill>
                  <a:srgbClr val="000000"/>
                </a:solidFill>
                <a:latin typeface="Tahoma"/>
                <a:cs typeface="Tahoma"/>
              </a:rPr>
              <a:t>,</a:t>
            </a:r>
            <a:r>
              <a:rPr dirty="0" sz="1000" spc="-1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000000"/>
                </a:solidFill>
                <a:latin typeface="Tahoma"/>
                <a:cs typeface="Tahoma"/>
              </a:rPr>
              <a:t>under</a:t>
            </a:r>
            <a:r>
              <a:rPr dirty="0" sz="1000" spc="-3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000000"/>
                </a:solidFill>
                <a:latin typeface="Tahoma"/>
                <a:cs typeface="Tahoma"/>
              </a:rPr>
              <a:t>the </a:t>
            </a:r>
            <a:r>
              <a:rPr dirty="0" sz="1000" spc="-40" i="1">
                <a:solidFill>
                  <a:srgbClr val="000000"/>
                </a:solidFill>
                <a:latin typeface="Arial"/>
                <a:cs typeface="Arial"/>
              </a:rPr>
              <a:t>assumption</a:t>
            </a:r>
            <a:r>
              <a:rPr dirty="0" sz="100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dirty="0" sz="100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00" spc="2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00"/>
                </a:solidFill>
                <a:latin typeface="Arial"/>
                <a:cs typeface="Arial"/>
              </a:rPr>
              <a:t>null</a:t>
            </a:r>
            <a:r>
              <a:rPr dirty="0" sz="100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spc="-40" i="1">
                <a:solidFill>
                  <a:srgbClr val="000000"/>
                </a:solidFill>
                <a:latin typeface="Arial"/>
                <a:cs typeface="Arial"/>
              </a:rPr>
              <a:t>hypothesis</a:t>
            </a:r>
            <a:r>
              <a:rPr dirty="0" sz="100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000" spc="15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00" spc="-10" i="1">
                <a:solidFill>
                  <a:srgbClr val="000000"/>
                </a:solidFill>
                <a:latin typeface="Arial"/>
                <a:cs typeface="Arial"/>
              </a:rPr>
              <a:t>true</a:t>
            </a:r>
            <a:r>
              <a:rPr dirty="0" sz="1000" spc="-10">
                <a:solidFill>
                  <a:srgbClr val="000000"/>
                </a:solidFill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6457" y="773003"/>
            <a:ext cx="4971415" cy="2226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0" marR="164465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70180" algn="l"/>
              </a:tabLst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“small”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suggests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the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true;</a:t>
            </a:r>
            <a:r>
              <a:rPr dirty="0" sz="1000" spc="-20">
                <a:latin typeface="Tahoma"/>
                <a:cs typeface="Tahoma"/>
              </a:rPr>
              <a:t> i.e., </a:t>
            </a:r>
            <a:r>
              <a:rPr dirty="0" sz="1000" spc="-50">
                <a:latin typeface="Tahoma"/>
                <a:cs typeface="Tahoma"/>
              </a:rPr>
              <a:t>represents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evidence </a:t>
            </a:r>
            <a:r>
              <a:rPr dirty="0" sz="1000" spc="-30">
                <a:latin typeface="Tahoma"/>
                <a:cs typeface="Tahoma"/>
              </a:rPr>
              <a:t>	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we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reject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  <a:p>
            <a:pPr lvl="1" marL="445770" marR="30480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7675" algn="l"/>
              </a:tabLst>
            </a:pPr>
            <a:r>
              <a:rPr dirty="0" sz="1000" spc="-25">
                <a:latin typeface="Tahoma"/>
                <a:cs typeface="Tahoma"/>
              </a:rPr>
              <a:t>Conceptual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thinking: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results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unlikely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happen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20">
                <a:latin typeface="Tahoma"/>
                <a:cs typeface="Tahoma"/>
              </a:rPr>
              <a:t>true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makes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sense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conclude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false.</a:t>
            </a:r>
            <a:endParaRPr sz="1000">
              <a:latin typeface="Tahoma"/>
              <a:cs typeface="Tahoma"/>
            </a:endParaRPr>
          </a:p>
          <a:p>
            <a:pPr lvl="1" marL="445770" marR="232410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7675" algn="l"/>
              </a:tabLst>
            </a:pPr>
            <a:r>
              <a:rPr dirty="0" sz="1000" spc="-20">
                <a:latin typeface="Tahoma"/>
                <a:cs typeface="Tahoma"/>
              </a:rPr>
              <a:t>Example: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flip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100 </a:t>
            </a:r>
            <a:r>
              <a:rPr dirty="0" sz="1000" spc="-25">
                <a:latin typeface="Tahoma"/>
                <a:cs typeface="Tahoma"/>
              </a:rPr>
              <a:t>times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see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heads</a:t>
            </a:r>
            <a:r>
              <a:rPr dirty="0" sz="1000" spc="-20">
                <a:latin typeface="Tahoma"/>
                <a:cs typeface="Tahoma"/>
              </a:rPr>
              <a:t> 95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times.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unlikely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to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happen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fair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seems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reasonable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conclude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biased.</a:t>
            </a:r>
            <a:endParaRPr sz="1000">
              <a:latin typeface="Tahoma"/>
              <a:cs typeface="Tahoma"/>
            </a:endParaRPr>
          </a:p>
          <a:p>
            <a:pPr marL="165100" marR="101600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170180" algn="l"/>
              </a:tabLst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“large”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indicates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insufficient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against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hypothesis; </a:t>
            </a:r>
            <a:r>
              <a:rPr dirty="0" sz="1000" spc="-30">
                <a:latin typeface="Tahoma"/>
                <a:cs typeface="Tahoma"/>
              </a:rPr>
              <a:t>	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results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consistent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(being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true).</a:t>
            </a:r>
            <a:endParaRPr sz="1000">
              <a:latin typeface="Tahoma"/>
              <a:cs typeface="Tahoma"/>
            </a:endParaRPr>
          </a:p>
          <a:p>
            <a:pPr algn="just" lvl="1" marL="441325" marR="118745" indent="-11747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1325" algn="l"/>
              </a:tabLst>
            </a:pP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not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 </a:t>
            </a:r>
            <a:r>
              <a:rPr dirty="0" sz="1000" spc="-20">
                <a:latin typeface="Tahoma"/>
                <a:cs typeface="Tahoma"/>
              </a:rPr>
              <a:t>claiming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we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found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true! </a:t>
            </a: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simply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yet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indicating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false.</a:t>
            </a:r>
            <a:endParaRPr sz="1000">
              <a:latin typeface="Tahoma"/>
              <a:cs typeface="Tahoma"/>
            </a:endParaRPr>
          </a:p>
          <a:p>
            <a:pPr algn="just" lvl="1" marL="445770" marR="30480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447675" algn="l"/>
              </a:tabLst>
            </a:pPr>
            <a:r>
              <a:rPr dirty="0" sz="1000" spc="-20">
                <a:latin typeface="Tahoma"/>
                <a:cs typeface="Tahoma"/>
              </a:rPr>
              <a:t>Example: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flip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100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times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see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heads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45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times.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unlikely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happen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fair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coin,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so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95">
                <a:latin typeface="Tahoma"/>
                <a:cs typeface="Tahoma"/>
              </a:rPr>
              <a:t>we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can’t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conclude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biased.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also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5">
                <a:latin typeface="Tahoma"/>
                <a:cs typeface="Tahoma"/>
              </a:rPr>
              <a:t> not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45">
                <a:latin typeface="Tahoma"/>
                <a:cs typeface="Tahoma"/>
              </a:rPr>
              <a:t>proven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coin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fair.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</a:t>
            </a:r>
            <a:r>
              <a:rPr dirty="0" cap="small"/>
              <a:t>uidance</a:t>
            </a:r>
            <a:r>
              <a:rPr dirty="0" spc="245"/>
              <a:t> </a:t>
            </a:r>
            <a:r>
              <a:rPr dirty="0" cap="small"/>
              <a:t>on</a:t>
            </a:r>
            <a:r>
              <a:rPr dirty="0" spc="245"/>
              <a:t> </a:t>
            </a:r>
            <a:r>
              <a:rPr dirty="0" cap="small" spc="70"/>
              <a:t>interpreting</a:t>
            </a:r>
            <a:r>
              <a:rPr dirty="0" spc="254"/>
              <a:t> </a:t>
            </a:r>
            <a:r>
              <a:rPr dirty="0" i="1">
                <a:latin typeface="Calibri"/>
                <a:cs typeface="Calibri"/>
              </a:rPr>
              <a:t>p</a:t>
            </a:r>
            <a:r>
              <a:rPr dirty="0"/>
              <a:t>-</a:t>
            </a:r>
            <a:r>
              <a:rPr dirty="0" cap="small"/>
              <a:t>values</a:t>
            </a:r>
            <a:r>
              <a:rPr dirty="0"/>
              <a:t>.</a:t>
            </a:r>
            <a:r>
              <a:rPr dirty="0" spc="-125"/>
              <a:t> </a:t>
            </a:r>
            <a:r>
              <a:rPr dirty="0"/>
              <a:t>.</a:t>
            </a:r>
            <a:r>
              <a:rPr dirty="0" spc="-130"/>
              <a:t> </a:t>
            </a:r>
            <a:r>
              <a:rPr dirty="0" spc="-28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7851" y="466298"/>
            <a:ext cx="5247640" cy="2295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What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considered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extreme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enough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convincing?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54330" indent="-12763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54330" algn="l"/>
              </a:tabLst>
            </a:pP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common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practice</a:t>
            </a:r>
            <a:r>
              <a:rPr dirty="0" sz="1000">
                <a:latin typeface="Tahoma"/>
                <a:cs typeface="Tahoma"/>
              </a:rPr>
              <a:t> 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 </a:t>
            </a:r>
            <a:r>
              <a:rPr dirty="0" sz="1000" spc="-45">
                <a:latin typeface="Tahoma"/>
                <a:cs typeface="Tahoma"/>
              </a:rPr>
              <a:t>consider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 i="1">
                <a:latin typeface="Arial"/>
                <a:cs typeface="Arial"/>
              </a:rPr>
              <a:t>p</a:t>
            </a:r>
            <a:r>
              <a:rPr dirty="0" sz="1000" spc="-30">
                <a:latin typeface="Tahoma"/>
                <a:cs typeface="Tahoma"/>
              </a:rPr>
              <a:t>-</a:t>
            </a:r>
            <a:r>
              <a:rPr dirty="0" sz="1000" spc="-50">
                <a:latin typeface="Tahoma"/>
                <a:cs typeface="Tahoma"/>
              </a:rPr>
              <a:t>values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smaller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than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0.05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 </a:t>
            </a:r>
            <a:r>
              <a:rPr dirty="0" sz="1000" spc="-30">
                <a:latin typeface="Tahoma"/>
                <a:cs typeface="Tahoma"/>
              </a:rPr>
              <a:t>be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“statistically</a:t>
            </a:r>
            <a:r>
              <a:rPr dirty="0" sz="1000" spc="-10">
                <a:latin typeface="Tahoma"/>
                <a:cs typeface="Tahoma"/>
              </a:rPr>
              <a:t> significant”.</a:t>
            </a:r>
            <a:endParaRPr sz="1000">
              <a:latin typeface="Tahoma"/>
              <a:cs typeface="Tahoma"/>
            </a:endParaRPr>
          </a:p>
          <a:p>
            <a:pPr marL="636270" marR="119380" indent="-123189">
              <a:lnSpc>
                <a:spcPct val="100000"/>
              </a:lnSpc>
              <a:spcBef>
                <a:spcPts val="295"/>
              </a:spcBef>
            </a:pPr>
            <a:r>
              <a:rPr dirty="0" sz="800">
                <a:solidFill>
                  <a:srgbClr val="3232B2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125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30">
                <a:latin typeface="Tahoma"/>
                <a:cs typeface="Tahoma"/>
              </a:rPr>
              <a:t>Intuition: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we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90">
                <a:latin typeface="Tahoma"/>
                <a:cs typeface="Tahoma"/>
              </a:rPr>
              <a:t>see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results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would</a:t>
            </a:r>
            <a:r>
              <a:rPr dirty="0" sz="1000" spc="-20">
                <a:latin typeface="Tahoma"/>
                <a:cs typeface="Tahoma"/>
              </a:rPr>
              <a:t> only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happen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less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than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20">
                <a:latin typeface="Tahoma"/>
                <a:cs typeface="Tahoma"/>
              </a:rPr>
              <a:t>5%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time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when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8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true,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we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have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sufficient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against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hypothesis.</a:t>
            </a:r>
            <a:endParaRPr sz="1000">
              <a:latin typeface="Tahoma"/>
              <a:cs typeface="Tahoma"/>
            </a:endParaRPr>
          </a:p>
          <a:p>
            <a:pPr marL="358775" indent="-132080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Font typeface="Garamond"/>
              <a:buChar char="•"/>
              <a:tabLst>
                <a:tab pos="358775" algn="l"/>
              </a:tabLst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scientific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literature,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benchmark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referred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Lucida Sans Unicode"/>
                <a:cs typeface="Lucida Sans Unicode"/>
              </a:rPr>
              <a:t>α</a:t>
            </a:r>
            <a:r>
              <a:rPr dirty="0" sz="1000" spc="-60">
                <a:latin typeface="Tahoma"/>
                <a:cs typeface="Tahoma"/>
              </a:rPr>
              <a:t>;</a:t>
            </a:r>
            <a:r>
              <a:rPr dirty="0" sz="1000" spc="-20">
                <a:latin typeface="Tahoma"/>
                <a:cs typeface="Tahoma"/>
              </a:rPr>
              <a:t> i.e., the </a:t>
            </a:r>
            <a:r>
              <a:rPr dirty="0" sz="1000" spc="-30">
                <a:latin typeface="Tahoma"/>
                <a:cs typeface="Tahoma"/>
              </a:rPr>
              <a:t>significance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level.</a:t>
            </a:r>
            <a:endParaRPr sz="1000">
              <a:latin typeface="Tahoma"/>
              <a:cs typeface="Tahoma"/>
            </a:endParaRPr>
          </a:p>
          <a:p>
            <a:pPr marL="353695" marR="282575" indent="-127635">
              <a:lnSpc>
                <a:spcPct val="1000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5877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value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pre-</a:t>
            </a:r>
            <a:r>
              <a:rPr dirty="0" sz="1000" spc="-30">
                <a:latin typeface="Tahoma"/>
                <a:cs typeface="Tahoma"/>
              </a:rPr>
              <a:t>specified</a:t>
            </a:r>
            <a:r>
              <a:rPr dirty="0" sz="1000" spc="-40">
                <a:latin typeface="Tahoma"/>
                <a:cs typeface="Tahoma"/>
              </a:rPr>
              <a:t> before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analysis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done.</a:t>
            </a:r>
            <a:r>
              <a:rPr dirty="0" sz="1000" spc="5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Common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Tahoma"/>
                <a:cs typeface="Tahoma"/>
              </a:rPr>
              <a:t>include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 spc="-30">
                <a:latin typeface="Tahoma"/>
                <a:cs typeface="Tahoma"/>
              </a:rPr>
              <a:t>0.10,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0.05,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0.01,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81915">
              <a:lnSpc>
                <a:spcPct val="100000"/>
              </a:lnSpc>
            </a:pPr>
            <a:r>
              <a:rPr dirty="0" sz="1000" spc="-45">
                <a:latin typeface="Tahoma"/>
                <a:cs typeface="Tahoma"/>
              </a:rPr>
              <a:t>However,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should </a:t>
            </a:r>
            <a:r>
              <a:rPr dirty="0" sz="1000" spc="-20">
                <a:latin typeface="Tahoma"/>
                <a:cs typeface="Tahoma"/>
              </a:rPr>
              <a:t>avoid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thinking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85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0</a:t>
            </a:r>
            <a:r>
              <a:rPr dirty="0" sz="1000" spc="-45">
                <a:latin typeface="Lucida Sans Unicode"/>
                <a:cs typeface="Lucida Sans Unicode"/>
              </a:rPr>
              <a:t>.</a:t>
            </a:r>
            <a:r>
              <a:rPr dirty="0" sz="1000" spc="-45">
                <a:latin typeface="Tahoma"/>
                <a:cs typeface="Tahoma"/>
              </a:rPr>
              <a:t>05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definitive</a:t>
            </a:r>
            <a:r>
              <a:rPr dirty="0" sz="1000" spc="-10">
                <a:latin typeface="Tahoma"/>
                <a:cs typeface="Tahoma"/>
              </a:rPr>
              <a:t> cutoff.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58775" indent="-132080">
              <a:lnSpc>
                <a:spcPct val="100000"/>
              </a:lnSpc>
              <a:spcBef>
                <a:spcPts val="5"/>
              </a:spcBef>
              <a:buClr>
                <a:srgbClr val="3232B2"/>
              </a:buClr>
              <a:buFont typeface="Garamond"/>
              <a:buChar char="•"/>
              <a:tabLst>
                <a:tab pos="358775" algn="l"/>
              </a:tabLst>
            </a:pPr>
            <a:r>
              <a:rPr dirty="0" sz="1000" spc="-10">
                <a:latin typeface="Tahoma"/>
                <a:cs typeface="Tahoma"/>
              </a:rPr>
              <a:t>How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should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interpret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0.08?</a:t>
            </a:r>
            <a:endParaRPr sz="1000">
              <a:latin typeface="Tahoma"/>
              <a:cs typeface="Tahoma"/>
            </a:endParaRPr>
          </a:p>
          <a:p>
            <a:pPr marL="358775" indent="-132080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58775" algn="l"/>
              </a:tabLst>
            </a:pPr>
            <a:r>
              <a:rPr dirty="0" sz="1000" spc="-10">
                <a:latin typeface="Tahoma"/>
                <a:cs typeface="Tahoma"/>
              </a:rPr>
              <a:t>How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should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interpret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 i="1">
                <a:latin typeface="Arial"/>
                <a:cs typeface="Arial"/>
              </a:rPr>
              <a:t>p</a:t>
            </a:r>
            <a:r>
              <a:rPr dirty="0" sz="1000" spc="-25">
                <a:latin typeface="Tahoma"/>
                <a:cs typeface="Tahoma"/>
              </a:rPr>
              <a:t>-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0.045?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</a:t>
            </a:r>
            <a:r>
              <a:rPr dirty="0" cap="small" spc="-10"/>
              <a:t>ssumptions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99" y="754778"/>
            <a:ext cx="4688205" cy="1574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assumptions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behind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CLT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behind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10">
                <a:latin typeface="Tahoma"/>
                <a:cs typeface="Tahoma"/>
              </a:rPr>
              <a:t> testing: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441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44170" algn="l"/>
              </a:tabLst>
            </a:pPr>
            <a:r>
              <a:rPr dirty="0" sz="1000" spc="-35">
                <a:latin typeface="Tahoma"/>
                <a:cs typeface="Tahoma"/>
              </a:rPr>
              <a:t>Observations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independent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each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other.</a:t>
            </a:r>
            <a:endParaRPr sz="1000">
              <a:latin typeface="Tahoma"/>
              <a:cs typeface="Tahoma"/>
            </a:endParaRPr>
          </a:p>
          <a:p>
            <a:pPr marL="339725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size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reasonably </a:t>
            </a:r>
            <a:r>
              <a:rPr dirty="0" sz="1000" spc="-10">
                <a:latin typeface="Tahoma"/>
                <a:cs typeface="Tahoma"/>
              </a:rPr>
              <a:t>large.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hidden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assumptions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behind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intervals</a:t>
            </a:r>
            <a:r>
              <a:rPr dirty="0" sz="1000" spc="-20">
                <a:latin typeface="Tahoma"/>
                <a:cs typeface="Tahoma"/>
              </a:rPr>
              <a:t> also </a:t>
            </a:r>
            <a:r>
              <a:rPr dirty="0" sz="1000" spc="-10">
                <a:latin typeface="Tahoma"/>
                <a:cs typeface="Tahoma"/>
              </a:rPr>
              <a:t>apply: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39725" indent="-12763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representative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target </a:t>
            </a:r>
            <a:r>
              <a:rPr dirty="0" sz="1000" spc="-10">
                <a:latin typeface="Tahoma"/>
                <a:cs typeface="Tahoma"/>
              </a:rPr>
              <a:t>population.</a:t>
            </a:r>
            <a:endParaRPr sz="1000">
              <a:latin typeface="Tahoma"/>
              <a:cs typeface="Tahoma"/>
            </a:endParaRPr>
          </a:p>
          <a:p>
            <a:pPr marL="339725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397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target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well-</a:t>
            </a:r>
            <a:r>
              <a:rPr dirty="0" sz="1000" spc="-10">
                <a:latin typeface="Tahoma"/>
                <a:cs typeface="Tahoma"/>
              </a:rPr>
              <a:t>defined.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wo</a:t>
            </a:r>
            <a:r>
              <a:rPr dirty="0" spc="85"/>
              <a:t>-</a:t>
            </a:r>
            <a:r>
              <a:rPr dirty="0" cap="small"/>
              <a:t>sided</a:t>
            </a:r>
            <a:r>
              <a:rPr dirty="0" spc="235"/>
              <a:t> </a:t>
            </a:r>
            <a:r>
              <a:rPr dirty="0" cap="small"/>
              <a:t>vs</a:t>
            </a:r>
            <a:r>
              <a:rPr dirty="0"/>
              <a:t>.</a:t>
            </a:r>
            <a:r>
              <a:rPr dirty="0" spc="240"/>
              <a:t> </a:t>
            </a:r>
            <a:r>
              <a:rPr dirty="0"/>
              <a:t>O</a:t>
            </a:r>
            <a:r>
              <a:rPr dirty="0" cap="small"/>
              <a:t>ne</a:t>
            </a:r>
            <a:r>
              <a:rPr dirty="0"/>
              <a:t>-</a:t>
            </a:r>
            <a:r>
              <a:rPr dirty="0" cap="small"/>
              <a:t>sided</a:t>
            </a:r>
            <a:r>
              <a:rPr dirty="0" spc="240"/>
              <a:t> </a:t>
            </a:r>
            <a:r>
              <a:rPr dirty="0"/>
              <a:t>H</a:t>
            </a:r>
            <a:r>
              <a:rPr dirty="0" cap="small"/>
              <a:t>ypothesis</a:t>
            </a:r>
            <a:r>
              <a:rPr dirty="0" spc="240"/>
              <a:t> </a:t>
            </a:r>
            <a:r>
              <a:rPr dirty="0" spc="5"/>
              <a:t>T</a:t>
            </a:r>
            <a:r>
              <a:rPr dirty="0" cap="small" spc="5"/>
              <a:t>ests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300" y="711344"/>
            <a:ext cx="2411730" cy="723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ahoma"/>
                <a:cs typeface="Tahoma"/>
              </a:rPr>
              <a:t>Make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choice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30" b="1">
                <a:latin typeface="Gill Sans MT"/>
                <a:cs typeface="Gill Sans MT"/>
              </a:rPr>
              <a:t>before</a:t>
            </a:r>
            <a:r>
              <a:rPr dirty="0" sz="1000" spc="-15" b="1">
                <a:latin typeface="Gill Sans MT"/>
                <a:cs typeface="Gill Sans MT"/>
              </a:rPr>
              <a:t> </a:t>
            </a:r>
            <a:r>
              <a:rPr dirty="0" sz="1000" spc="-10">
                <a:latin typeface="Tahoma"/>
                <a:cs typeface="Tahoma"/>
              </a:rPr>
              <a:t>looking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data!</a:t>
            </a:r>
            <a:endParaRPr sz="1000">
              <a:latin typeface="Tahoma"/>
              <a:cs typeface="Tahoma"/>
            </a:endParaRPr>
          </a:p>
          <a:p>
            <a:pPr marL="12700" marR="57150">
              <a:lnSpc>
                <a:spcPct val="100000"/>
              </a:lnSpc>
              <a:spcBef>
                <a:spcPts val="705"/>
              </a:spcBef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practice,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tests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seen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more </a:t>
            </a:r>
            <a:r>
              <a:rPr dirty="0" sz="1000" spc="-35">
                <a:latin typeface="Tahoma"/>
                <a:cs typeface="Tahoma"/>
              </a:rPr>
              <a:t>rigorous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typically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expected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most </a:t>
            </a:r>
            <a:r>
              <a:rPr dirty="0" sz="1000" spc="-35">
                <a:latin typeface="Tahoma"/>
                <a:cs typeface="Tahoma"/>
              </a:rPr>
              <a:t>journals</a:t>
            </a:r>
            <a:r>
              <a:rPr dirty="0" sz="1000" spc="-25">
                <a:latin typeface="Tahoma"/>
                <a:cs typeface="Tahoma"/>
              </a:rPr>
              <a:t> 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regulatory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authorities.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1904" y="1498671"/>
            <a:ext cx="248348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It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“easier”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reject </a:t>
            </a:r>
            <a:r>
              <a:rPr dirty="0" sz="1000" i="1">
                <a:latin typeface="Arial"/>
                <a:cs typeface="Arial"/>
              </a:rPr>
              <a:t>H</a:t>
            </a:r>
            <a:r>
              <a:rPr dirty="0" baseline="-11904" sz="1050">
                <a:latin typeface="Tahoma"/>
                <a:cs typeface="Tahoma"/>
              </a:rPr>
              <a:t>0</a:t>
            </a:r>
            <a:r>
              <a:rPr dirty="0" baseline="-11904" sz="1050" spc="172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one-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test than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two-</a:t>
            </a:r>
            <a:r>
              <a:rPr dirty="0" sz="1000" spc="-40">
                <a:latin typeface="Tahoma"/>
                <a:cs typeface="Tahoma"/>
              </a:rPr>
              <a:t>sided</a:t>
            </a:r>
            <a:r>
              <a:rPr dirty="0" sz="1000" spc="-20">
                <a:latin typeface="Tahoma"/>
                <a:cs typeface="Tahoma"/>
              </a:rPr>
              <a:t> test,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when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conducted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-60">
                <a:latin typeface="Tahoma"/>
                <a:cs typeface="Tahoma"/>
              </a:rPr>
              <a:t>same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α</a:t>
            </a:r>
            <a:r>
              <a:rPr dirty="0" sz="1000" spc="-4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Tahoma"/>
                <a:cs typeface="Tahoma"/>
              </a:rPr>
              <a:t>level.</a:t>
            </a:r>
            <a:r>
              <a:rPr dirty="0" baseline="27777" sz="1050" spc="-15" i="1">
                <a:latin typeface="Calibri"/>
                <a:cs typeface="Calibri"/>
              </a:rPr>
              <a:t>a</a:t>
            </a:r>
            <a:endParaRPr baseline="27777" sz="105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40000" y="2032660"/>
            <a:ext cx="1008380" cy="0"/>
          </a:xfrm>
          <a:custGeom>
            <a:avLst/>
            <a:gdLst/>
            <a:ahLst/>
            <a:cxnLst/>
            <a:rect l="l" t="t" r="r" b="b"/>
            <a:pathLst>
              <a:path w="1008380" h="0">
                <a:moveTo>
                  <a:pt x="0" y="0"/>
                </a:moveTo>
                <a:lnTo>
                  <a:pt x="100798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1904" y="2038931"/>
            <a:ext cx="246634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 indent="165100">
              <a:lnSpc>
                <a:spcPct val="101499"/>
              </a:lnSpc>
              <a:spcBef>
                <a:spcPts val="80"/>
              </a:spcBef>
            </a:pPr>
            <a:r>
              <a:rPr dirty="0" baseline="37037" sz="900" i="1">
                <a:latin typeface="Calibri"/>
                <a:cs typeface="Calibri"/>
              </a:rPr>
              <a:t>a</a:t>
            </a:r>
            <a:r>
              <a:rPr dirty="0" sz="900">
                <a:latin typeface="Tahoma"/>
                <a:cs typeface="Tahoma"/>
              </a:rPr>
              <a:t>More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about</a:t>
            </a:r>
            <a:r>
              <a:rPr dirty="0" sz="900" spc="-10">
                <a:latin typeface="Tahoma"/>
                <a:cs typeface="Tahoma"/>
              </a:rPr>
              <a:t> choosing </a:t>
            </a:r>
            <a:r>
              <a:rPr dirty="0" sz="900" spc="-35">
                <a:latin typeface="Tahoma"/>
                <a:cs typeface="Tahoma"/>
              </a:rPr>
              <a:t>between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40">
                <a:latin typeface="Tahoma"/>
                <a:cs typeface="Tahoma"/>
              </a:rPr>
              <a:t>one-</a:t>
            </a:r>
            <a:r>
              <a:rPr dirty="0" sz="900" spc="-25">
                <a:latin typeface="Tahoma"/>
                <a:cs typeface="Tahoma"/>
              </a:rPr>
              <a:t>sided</a:t>
            </a:r>
            <a:r>
              <a:rPr dirty="0" sz="900" spc="-1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and </a:t>
            </a:r>
            <a:r>
              <a:rPr dirty="0" sz="900" spc="-30">
                <a:latin typeface="Tahoma"/>
                <a:cs typeface="Tahoma"/>
              </a:rPr>
              <a:t>two-</a:t>
            </a:r>
            <a:r>
              <a:rPr dirty="0" sz="900" spc="-20">
                <a:latin typeface="Tahoma"/>
                <a:cs typeface="Tahoma"/>
              </a:rPr>
              <a:t>sided</a:t>
            </a:r>
            <a:r>
              <a:rPr dirty="0" sz="900" spc="-10">
                <a:latin typeface="Tahoma"/>
                <a:cs typeface="Tahoma"/>
              </a:rPr>
              <a:t> tests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i="1">
                <a:latin typeface="Arial"/>
                <a:cs typeface="Arial"/>
              </a:rPr>
              <a:t>OI</a:t>
            </a:r>
            <a:r>
              <a:rPr dirty="0" sz="900" spc="2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Biostat</a:t>
            </a:r>
            <a:r>
              <a:rPr dirty="0" sz="900" spc="90" i="1">
                <a:latin typeface="Arial"/>
                <a:cs typeface="Arial"/>
              </a:rPr>
              <a:t> </a:t>
            </a:r>
            <a:r>
              <a:rPr dirty="0" sz="900">
                <a:latin typeface="Tahoma"/>
                <a:cs typeface="Tahoma"/>
              </a:rPr>
              <a:t>Section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4.3.5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997771" y="1178010"/>
            <a:ext cx="2524760" cy="798195"/>
            <a:chOff x="2997771" y="1178010"/>
            <a:chExt cx="2524760" cy="79819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7806" y="1178010"/>
              <a:ext cx="2524385" cy="74322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999993" y="1919046"/>
              <a:ext cx="2520315" cy="0"/>
            </a:xfrm>
            <a:custGeom>
              <a:avLst/>
              <a:gdLst/>
              <a:ahLst/>
              <a:cxnLst/>
              <a:rect l="l" t="t" r="r" b="b"/>
              <a:pathLst>
                <a:path w="2520315" h="0">
                  <a:moveTo>
                    <a:pt x="0" y="0"/>
                  </a:moveTo>
                  <a:lnTo>
                    <a:pt x="2520010" y="0"/>
                  </a:lnTo>
                </a:path>
              </a:pathLst>
            </a:custGeom>
            <a:ln w="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810023" y="1729574"/>
              <a:ext cx="710565" cy="189865"/>
            </a:xfrm>
            <a:custGeom>
              <a:avLst/>
              <a:gdLst/>
              <a:ahLst/>
              <a:cxnLst/>
              <a:rect l="l" t="t" r="r" b="b"/>
              <a:pathLst>
                <a:path w="710564" h="189864">
                  <a:moveTo>
                    <a:pt x="0" y="0"/>
                  </a:moveTo>
                  <a:lnTo>
                    <a:pt x="0" y="189471"/>
                  </a:lnTo>
                  <a:lnTo>
                    <a:pt x="709980" y="189242"/>
                  </a:lnTo>
                  <a:lnTo>
                    <a:pt x="709980" y="188887"/>
                  </a:lnTo>
                  <a:lnTo>
                    <a:pt x="691667" y="188772"/>
                  </a:lnTo>
                  <a:lnTo>
                    <a:pt x="683323" y="188645"/>
                  </a:lnTo>
                  <a:lnTo>
                    <a:pt x="616648" y="187833"/>
                  </a:lnTo>
                  <a:lnTo>
                    <a:pt x="575005" y="186956"/>
                  </a:lnTo>
                  <a:lnTo>
                    <a:pt x="549973" y="186207"/>
                  </a:lnTo>
                  <a:lnTo>
                    <a:pt x="541629" y="185966"/>
                  </a:lnTo>
                  <a:lnTo>
                    <a:pt x="533285" y="185623"/>
                  </a:lnTo>
                  <a:lnTo>
                    <a:pt x="525005" y="185331"/>
                  </a:lnTo>
                  <a:lnTo>
                    <a:pt x="508330" y="184632"/>
                  </a:lnTo>
                  <a:lnTo>
                    <a:pt x="458330" y="181775"/>
                  </a:lnTo>
                  <a:lnTo>
                    <a:pt x="416623" y="178333"/>
                  </a:lnTo>
                  <a:lnTo>
                    <a:pt x="374980" y="173609"/>
                  </a:lnTo>
                  <a:lnTo>
                    <a:pt x="333324" y="167246"/>
                  </a:lnTo>
                  <a:lnTo>
                    <a:pt x="291668" y="158788"/>
                  </a:lnTo>
                  <a:lnTo>
                    <a:pt x="249961" y="147764"/>
                  </a:lnTo>
                  <a:lnTo>
                    <a:pt x="208318" y="133705"/>
                  </a:lnTo>
                  <a:lnTo>
                    <a:pt x="166662" y="116027"/>
                  </a:lnTo>
                  <a:lnTo>
                    <a:pt x="124955" y="94208"/>
                  </a:lnTo>
                  <a:lnTo>
                    <a:pt x="91643" y="73444"/>
                  </a:lnTo>
                  <a:lnTo>
                    <a:pt x="58343" y="49580"/>
                  </a:lnTo>
                  <a:lnTo>
                    <a:pt x="24968" y="22466"/>
                  </a:lnTo>
                  <a:lnTo>
                    <a:pt x="8293" y="7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9BB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999993" y="1948624"/>
              <a:ext cx="2520315" cy="25400"/>
            </a:xfrm>
            <a:custGeom>
              <a:avLst/>
              <a:gdLst/>
              <a:ahLst/>
              <a:cxnLst/>
              <a:rect l="l" t="t" r="r" b="b"/>
              <a:pathLst>
                <a:path w="2520315" h="25400">
                  <a:moveTo>
                    <a:pt x="0" y="0"/>
                  </a:moveTo>
                  <a:lnTo>
                    <a:pt x="2520010" y="0"/>
                  </a:lnTo>
                </a:path>
                <a:path w="2520315" h="25400">
                  <a:moveTo>
                    <a:pt x="1260005" y="0"/>
                  </a:moveTo>
                  <a:lnTo>
                    <a:pt x="1260005" y="25194"/>
                  </a:lnTo>
                </a:path>
              </a:pathLst>
            </a:custGeom>
            <a:ln w="43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33140" y="1659572"/>
              <a:ext cx="15240" cy="57150"/>
            </a:xfrm>
            <a:custGeom>
              <a:avLst/>
              <a:gdLst/>
              <a:ahLst/>
              <a:cxnLst/>
              <a:rect l="l" t="t" r="r" b="b"/>
              <a:pathLst>
                <a:path w="15239" h="57150">
                  <a:moveTo>
                    <a:pt x="0" y="56642"/>
                  </a:moveTo>
                  <a:lnTo>
                    <a:pt x="15214" y="0"/>
                  </a:lnTo>
                </a:path>
              </a:pathLst>
            </a:custGeom>
            <a:ln w="4375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181030" y="1996472"/>
            <a:ext cx="158115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">
                <a:latin typeface="Symbol"/>
                <a:cs typeface="Symbol"/>
              </a:rPr>
              <a:t></a:t>
            </a:r>
            <a:r>
              <a:rPr dirty="0" sz="450" spc="15">
                <a:latin typeface="Times New Roman"/>
                <a:cs typeface="Times New Roman"/>
              </a:rPr>
              <a:t> </a:t>
            </a:r>
            <a:r>
              <a:rPr dirty="0" sz="450">
                <a:latin typeface="Arial"/>
                <a:cs typeface="Arial"/>
              </a:rPr>
              <a:t>=</a:t>
            </a:r>
            <a:r>
              <a:rPr dirty="0" sz="450" spc="5">
                <a:latin typeface="Arial"/>
                <a:cs typeface="Arial"/>
              </a:rPr>
              <a:t> </a:t>
            </a:r>
            <a:r>
              <a:rPr dirty="0" sz="450" spc="-5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75990" y="1637840"/>
            <a:ext cx="321945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">
                <a:solidFill>
                  <a:srgbClr val="569BBD"/>
                </a:solidFill>
                <a:latin typeface="Symbol"/>
                <a:cs typeface="Symbol"/>
              </a:rPr>
              <a:t></a:t>
            </a:r>
            <a:r>
              <a:rPr dirty="0" sz="450" spc="130">
                <a:solidFill>
                  <a:srgbClr val="569BBD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569BBD"/>
                </a:solidFill>
                <a:latin typeface="Arial"/>
                <a:cs typeface="Arial"/>
              </a:rPr>
              <a:t>2=</a:t>
            </a:r>
            <a:r>
              <a:rPr dirty="0" sz="450" spc="5">
                <a:solidFill>
                  <a:srgbClr val="569BBD"/>
                </a:solidFill>
                <a:latin typeface="Arial"/>
                <a:cs typeface="Arial"/>
              </a:rPr>
              <a:t> </a:t>
            </a:r>
            <a:r>
              <a:rPr dirty="0" sz="450" spc="-10">
                <a:solidFill>
                  <a:srgbClr val="569BBD"/>
                </a:solidFill>
                <a:latin typeface="Arial"/>
                <a:cs typeface="Arial"/>
              </a:rPr>
              <a:t>0.025</a:t>
            </a:r>
            <a:endParaRPr sz="45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860023" y="1402562"/>
            <a:ext cx="0" cy="516890"/>
          </a:xfrm>
          <a:custGeom>
            <a:avLst/>
            <a:gdLst/>
            <a:ahLst/>
            <a:cxnLst/>
            <a:rect l="l" t="t" r="r" b="b"/>
            <a:pathLst>
              <a:path w="0" h="516889">
                <a:moveTo>
                  <a:pt x="0" y="516483"/>
                </a:moveTo>
                <a:lnTo>
                  <a:pt x="0" y="0"/>
                </a:lnTo>
              </a:path>
            </a:pathLst>
          </a:custGeom>
          <a:ln w="4375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732515" y="1273248"/>
            <a:ext cx="222250" cy="95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">
                <a:solidFill>
                  <a:srgbClr val="808080"/>
                </a:solidFill>
                <a:latin typeface="Arial"/>
                <a:cs typeface="Arial"/>
              </a:rPr>
              <a:t>t =</a:t>
            </a:r>
            <a:r>
              <a:rPr dirty="0" sz="450" spc="5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dirty="0" sz="450" spc="-20">
                <a:solidFill>
                  <a:srgbClr val="808080"/>
                </a:solidFill>
                <a:latin typeface="Arial"/>
                <a:cs typeface="Arial"/>
              </a:rPr>
              <a:t>1.80</a:t>
            </a:r>
            <a:endParaRPr sz="4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15568" y="1078354"/>
            <a:ext cx="412813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55">
                <a:solidFill>
                  <a:srgbClr val="3232B2"/>
                </a:solidFill>
                <a:latin typeface="Calibri"/>
                <a:cs typeface="Calibri"/>
              </a:rPr>
              <a:t>The</a:t>
            </a:r>
            <a:r>
              <a:rPr dirty="0" sz="1400" spc="8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relationship</a:t>
            </a:r>
            <a:r>
              <a:rPr dirty="0" sz="1400" spc="8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3232B2"/>
                </a:solidFill>
                <a:latin typeface="Calibri"/>
                <a:cs typeface="Calibri"/>
              </a:rPr>
              <a:t>between</a:t>
            </a:r>
            <a:r>
              <a:rPr dirty="0" sz="1400" spc="8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tests</a:t>
            </a:r>
            <a:r>
              <a:rPr dirty="0" sz="1400" spc="8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3232B2"/>
                </a:solidFill>
                <a:latin typeface="Calibri"/>
                <a:cs typeface="Calibri"/>
              </a:rPr>
              <a:t>and</a:t>
            </a:r>
            <a:r>
              <a:rPr dirty="0" sz="1400" spc="85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confidence</a:t>
            </a:r>
            <a:r>
              <a:rPr dirty="0" sz="1400" spc="90">
                <a:solidFill>
                  <a:srgbClr val="3232B2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3232B2"/>
                </a:solidFill>
                <a:latin typeface="Calibri"/>
                <a:cs typeface="Calibri"/>
              </a:rPr>
              <a:t>intervals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wo</a:t>
            </a:r>
            <a:r>
              <a:rPr dirty="0" spc="85"/>
              <a:t>-</a:t>
            </a:r>
            <a:r>
              <a:rPr dirty="0" cap="small"/>
              <a:t>sided</a:t>
            </a:r>
            <a:r>
              <a:rPr dirty="0" spc="145"/>
              <a:t> </a:t>
            </a:r>
            <a:r>
              <a:rPr dirty="0" cap="small"/>
              <a:t>tests</a:t>
            </a:r>
            <a:r>
              <a:rPr dirty="0" spc="145"/>
              <a:t> </a:t>
            </a:r>
            <a:r>
              <a:rPr dirty="0" cap="small" spc="65"/>
              <a:t>and</a:t>
            </a:r>
            <a:r>
              <a:rPr dirty="0" spc="145"/>
              <a:t> </a:t>
            </a:r>
            <a:r>
              <a:rPr dirty="0" cap="small" spc="55"/>
              <a:t>con</a:t>
            </a:r>
            <a:r>
              <a:rPr dirty="0" spc="55"/>
              <a:t>f</a:t>
            </a:r>
            <a:r>
              <a:rPr dirty="0" cap="small" spc="55"/>
              <a:t>idence</a:t>
            </a:r>
            <a:r>
              <a:rPr dirty="0" spc="145"/>
              <a:t> </a:t>
            </a:r>
            <a:r>
              <a:rPr dirty="0" cap="small" spc="-10"/>
              <a:t>intervals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8699" y="451121"/>
            <a:ext cx="5298440" cy="2333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0810" marR="12446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relationship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between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corresponding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0">
                <a:latin typeface="Tahoma"/>
                <a:cs typeface="Tahoma"/>
              </a:rPr>
              <a:t> interval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defined by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significance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level,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5">
                <a:latin typeface="Lucida Sans Unicode"/>
                <a:cs typeface="Lucida Sans Unicode"/>
              </a:rPr>
              <a:t>α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408305" marR="119380" indent="-13271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408305" algn="l"/>
              </a:tabLst>
            </a:pPr>
            <a:r>
              <a:rPr dirty="0" sz="1000" spc="-40">
                <a:latin typeface="Tahoma"/>
                <a:cs typeface="Tahoma"/>
              </a:rPr>
              <a:t>Hypothesis </a:t>
            </a:r>
            <a:r>
              <a:rPr dirty="0" sz="1000" spc="-20">
                <a:latin typeface="Tahoma"/>
                <a:cs typeface="Tahoma"/>
              </a:rPr>
              <a:t>test: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spc="-100">
                <a:latin typeface="Tahoma"/>
                <a:cs typeface="Tahoma"/>
              </a:rPr>
              <a:t>Is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statistic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far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enough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away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from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hypothesized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null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value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to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considered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extreme?</a:t>
            </a:r>
            <a:endParaRPr sz="1000">
              <a:latin typeface="Tahoma"/>
              <a:cs typeface="Tahoma"/>
            </a:endParaRPr>
          </a:p>
          <a:p>
            <a:pPr marL="408305" marR="134620" indent="-13271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408305" algn="l"/>
              </a:tabLst>
            </a:pPr>
            <a:r>
              <a:rPr dirty="0" sz="1000" spc="-35">
                <a:latin typeface="Tahoma"/>
                <a:cs typeface="Tahoma"/>
              </a:rPr>
              <a:t>Confidence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interval: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Is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40">
                <a:latin typeface="Tahoma"/>
                <a:cs typeface="Tahoma"/>
              </a:rPr>
              <a:t>hypothesized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close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enough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25">
                <a:latin typeface="Tahoma"/>
                <a:cs typeface="Tahoma"/>
              </a:rPr>
              <a:t> to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plausible?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232B2"/>
              </a:buClr>
              <a:buFont typeface="Garamond"/>
              <a:buChar char="•"/>
            </a:pPr>
            <a:endParaRPr sz="10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“far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enough”</a:t>
            </a:r>
            <a:r>
              <a:rPr dirty="0" sz="1000" spc="-25">
                <a:latin typeface="Tahoma"/>
                <a:cs typeface="Tahoma"/>
              </a:rPr>
              <a:t> 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“close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enough”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defined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by </a:t>
            </a:r>
            <a:r>
              <a:rPr dirty="0" sz="1000" spc="-25">
                <a:latin typeface="Lucida Sans Unicode"/>
                <a:cs typeface="Lucida Sans Unicode"/>
              </a:rPr>
              <a:t>α</a:t>
            </a:r>
            <a:r>
              <a:rPr dirty="0" sz="1000" spc="-25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408305" marR="219075" indent="-13271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408305" algn="l"/>
              </a:tabLst>
            </a:pPr>
            <a:r>
              <a:rPr dirty="0" sz="1000" spc="-20">
                <a:latin typeface="Tahoma"/>
                <a:cs typeface="Tahoma"/>
              </a:rPr>
              <a:t>If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95%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does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contain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hypothesized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value, </a:t>
            </a:r>
            <a:r>
              <a:rPr dirty="0" sz="1000" spc="-25">
                <a:latin typeface="Tahoma"/>
                <a:cs typeface="Tahoma"/>
              </a:rPr>
              <a:t>then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 contradict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significance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level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85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</a:t>
            </a:r>
            <a:r>
              <a:rPr dirty="0" sz="1000" spc="-10">
                <a:latin typeface="Lucida Sans Unicode"/>
                <a:cs typeface="Lucida Sans Unicode"/>
              </a:rPr>
              <a:t>.</a:t>
            </a:r>
            <a:r>
              <a:rPr dirty="0" sz="1000" spc="-10">
                <a:latin typeface="Tahoma"/>
                <a:cs typeface="Tahoma"/>
              </a:rPr>
              <a:t>05.</a:t>
            </a:r>
            <a:endParaRPr sz="1000">
              <a:latin typeface="Tahoma"/>
              <a:cs typeface="Tahoma"/>
            </a:endParaRPr>
          </a:p>
          <a:p>
            <a:pPr marL="408305" marR="118745" indent="-13271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408305" algn="l"/>
              </a:tabLst>
            </a:pPr>
            <a:r>
              <a:rPr dirty="0" sz="1000" spc="-30">
                <a:latin typeface="Tahoma"/>
                <a:cs typeface="Tahoma"/>
              </a:rPr>
              <a:t>If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70">
                <a:latin typeface="Tahoma"/>
                <a:cs typeface="Tahoma"/>
              </a:rPr>
              <a:t> </a:t>
            </a:r>
            <a:r>
              <a:rPr dirty="0" sz="1000" spc="-105">
                <a:latin typeface="Tahoma"/>
                <a:cs typeface="Tahoma"/>
              </a:rPr>
              <a:t>95%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parameter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does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contain </a:t>
            </a:r>
            <a:r>
              <a:rPr dirty="0" sz="1000" spc="-25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hypothesized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then</a:t>
            </a:r>
            <a:r>
              <a:rPr dirty="0" sz="1000" spc="-25">
                <a:latin typeface="Tahoma"/>
                <a:cs typeface="Tahoma"/>
              </a:rPr>
              <a:t> 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 </a:t>
            </a:r>
            <a:r>
              <a:rPr dirty="0" sz="1000" spc="-20">
                <a:latin typeface="Tahoma"/>
                <a:cs typeface="Tahoma"/>
              </a:rPr>
              <a:t>contradict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hypothesis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significance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level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85">
                <a:latin typeface="Lucida Sans Unicode"/>
                <a:cs typeface="Lucida Sans Unicode"/>
              </a:rPr>
              <a:t>α</a:t>
            </a:r>
            <a:r>
              <a:rPr dirty="0" sz="1000" spc="-4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0</a:t>
            </a:r>
            <a:r>
              <a:rPr dirty="0" sz="1000" spc="-10">
                <a:latin typeface="Lucida Sans Unicode"/>
                <a:cs typeface="Lucida Sans Unicode"/>
              </a:rPr>
              <a:t>.</a:t>
            </a:r>
            <a:r>
              <a:rPr dirty="0" sz="1000" spc="-10">
                <a:latin typeface="Tahoma"/>
                <a:cs typeface="Tahoma"/>
              </a:rPr>
              <a:t>05.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wo</a:t>
            </a:r>
            <a:r>
              <a:rPr dirty="0" spc="85"/>
              <a:t>-</a:t>
            </a:r>
            <a:r>
              <a:rPr dirty="0" cap="small" spc="10"/>
              <a:t>sided</a:t>
            </a:r>
            <a:r>
              <a:rPr dirty="0" spc="160"/>
              <a:t> </a:t>
            </a:r>
            <a:r>
              <a:rPr dirty="0" cap="small" spc="10"/>
              <a:t>tests</a:t>
            </a:r>
            <a:r>
              <a:rPr dirty="0" spc="165"/>
              <a:t> </a:t>
            </a:r>
            <a:r>
              <a:rPr dirty="0" cap="small" spc="65"/>
              <a:t>and</a:t>
            </a:r>
            <a:r>
              <a:rPr dirty="0" spc="165"/>
              <a:t> </a:t>
            </a:r>
            <a:r>
              <a:rPr dirty="0" cap="small" spc="55"/>
              <a:t>con</a:t>
            </a:r>
            <a:r>
              <a:rPr dirty="0" spc="55"/>
              <a:t>f</a:t>
            </a:r>
            <a:r>
              <a:rPr dirty="0" cap="small" spc="55"/>
              <a:t>idence</a:t>
            </a:r>
            <a:r>
              <a:rPr dirty="0" spc="160"/>
              <a:t> </a:t>
            </a:r>
            <a:r>
              <a:rPr dirty="0" cap="small" spc="10"/>
              <a:t>intervals</a:t>
            </a:r>
            <a:r>
              <a:rPr dirty="0" spc="10"/>
              <a:t>.</a:t>
            </a:r>
            <a:r>
              <a:rPr dirty="0" spc="-165"/>
              <a:t> </a:t>
            </a:r>
            <a:r>
              <a:rPr dirty="0"/>
              <a:t>.</a:t>
            </a:r>
            <a:r>
              <a:rPr dirty="0" spc="-165"/>
              <a:t> </a:t>
            </a:r>
            <a:r>
              <a:rPr dirty="0" spc="-185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00" y="1011214"/>
            <a:ext cx="2634615" cy="97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74295">
              <a:lnSpc>
                <a:spcPct val="110700"/>
              </a:lnSpc>
              <a:spcBef>
                <a:spcPts val="100"/>
              </a:spcBef>
            </a:pPr>
            <a:r>
              <a:rPr dirty="0" sz="900">
                <a:latin typeface="Tahoma"/>
                <a:cs typeface="Tahoma"/>
              </a:rPr>
              <a:t>If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40">
                <a:latin typeface="Tahoma"/>
                <a:cs typeface="Tahoma"/>
              </a:rPr>
              <a:t>95%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confidence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interval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population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mean </a:t>
            </a:r>
            <a:r>
              <a:rPr dirty="0" baseline="6172" sz="1350" spc="-30">
                <a:latin typeface="Tahoma"/>
                <a:cs typeface="Tahoma"/>
              </a:rPr>
              <a:t>does</a:t>
            </a:r>
            <a:r>
              <a:rPr dirty="0" baseline="6172" sz="1350">
                <a:latin typeface="Tahoma"/>
                <a:cs typeface="Tahoma"/>
              </a:rPr>
              <a:t> not contain a </a:t>
            </a:r>
            <a:r>
              <a:rPr dirty="0" baseline="6172" sz="1350" spc="-37">
                <a:latin typeface="Tahoma"/>
                <a:cs typeface="Tahoma"/>
              </a:rPr>
              <a:t>hypothesized</a:t>
            </a:r>
            <a:r>
              <a:rPr dirty="0" baseline="6172" sz="1350" spc="7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value</a:t>
            </a:r>
            <a:r>
              <a:rPr dirty="0" baseline="6172" sz="1350" spc="-7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baseline="6172" sz="1350">
                <a:latin typeface="Tahoma"/>
                <a:cs typeface="Tahoma"/>
              </a:rPr>
              <a:t>, </a:t>
            </a:r>
            <a:r>
              <a:rPr dirty="0" baseline="6172" sz="1350" spc="-30">
                <a:latin typeface="Tahoma"/>
                <a:cs typeface="Tahoma"/>
              </a:rPr>
              <a:t>then:</a:t>
            </a:r>
            <a:endParaRPr baseline="6172" sz="1350">
              <a:latin typeface="Tahoma"/>
              <a:cs typeface="Tahoma"/>
            </a:endParaRPr>
          </a:p>
          <a:p>
            <a:pPr marL="336550" indent="-123825">
              <a:lnSpc>
                <a:spcPct val="100000"/>
              </a:lnSpc>
              <a:spcBef>
                <a:spcPts val="315"/>
              </a:spcBef>
              <a:buClr>
                <a:srgbClr val="3232B2"/>
              </a:buClr>
              <a:buFont typeface="Lucida Sans Unicode"/>
              <a:buChar char="•"/>
              <a:tabLst>
                <a:tab pos="336550" algn="l"/>
              </a:tabLst>
            </a:pP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data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contradict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null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hypothesis</a:t>
            </a:r>
            <a:endParaRPr sz="9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114"/>
              </a:spcBef>
            </a:pPr>
            <a:r>
              <a:rPr dirty="0" baseline="6172" sz="1350" i="1">
                <a:latin typeface="Arial"/>
                <a:cs typeface="Arial"/>
              </a:rPr>
              <a:t>H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114">
                <a:latin typeface="Tahoma"/>
                <a:cs typeface="Tahoma"/>
              </a:rPr>
              <a:t> </a:t>
            </a:r>
            <a:r>
              <a:rPr dirty="0" baseline="6172" sz="1350" spc="-89">
                <a:latin typeface="Tahoma"/>
                <a:cs typeface="Tahoma"/>
              </a:rPr>
              <a:t>: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baseline="6172" sz="1350" spc="44" i="1">
                <a:latin typeface="Times New Roman"/>
                <a:cs typeface="Times New Roman"/>
              </a:rPr>
              <a:t> </a:t>
            </a:r>
            <a:r>
              <a:rPr dirty="0" baseline="6172" sz="1350" spc="97">
                <a:latin typeface="Tahoma"/>
                <a:cs typeface="Tahoma"/>
              </a:rPr>
              <a:t>=</a:t>
            </a:r>
            <a:r>
              <a:rPr dirty="0" baseline="6172" sz="1350" spc="-37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170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at</a:t>
            </a:r>
            <a:r>
              <a:rPr dirty="0" baseline="6172" sz="1350" spc="37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significance</a:t>
            </a:r>
            <a:r>
              <a:rPr dirty="0" baseline="6172" sz="1350" spc="37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level</a:t>
            </a:r>
            <a:r>
              <a:rPr dirty="0" baseline="6172" sz="1350" spc="37">
                <a:latin typeface="Tahoma"/>
                <a:cs typeface="Tahoma"/>
              </a:rPr>
              <a:t> </a:t>
            </a:r>
            <a:r>
              <a:rPr dirty="0" baseline="6172" sz="1350" spc="165" i="1">
                <a:latin typeface="Times New Roman"/>
                <a:cs typeface="Times New Roman"/>
              </a:rPr>
              <a:t>α</a:t>
            </a:r>
            <a:r>
              <a:rPr dirty="0" baseline="6172" sz="1350" spc="44" i="1">
                <a:latin typeface="Times New Roman"/>
                <a:cs typeface="Times New Roman"/>
              </a:rPr>
              <a:t> </a:t>
            </a:r>
            <a:r>
              <a:rPr dirty="0" baseline="6172" sz="1350" spc="97">
                <a:latin typeface="Tahoma"/>
                <a:cs typeface="Tahoma"/>
              </a:rPr>
              <a:t>=</a:t>
            </a:r>
            <a:r>
              <a:rPr dirty="0" baseline="6172" sz="1350" spc="-37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0</a:t>
            </a:r>
            <a:r>
              <a:rPr dirty="0" baseline="6172" sz="1350" spc="-30" i="1">
                <a:latin typeface="Times New Roman"/>
                <a:cs typeface="Times New Roman"/>
              </a:rPr>
              <a:t>.</a:t>
            </a:r>
            <a:r>
              <a:rPr dirty="0" baseline="6172" sz="1350" spc="-30">
                <a:latin typeface="Tahoma"/>
                <a:cs typeface="Tahoma"/>
              </a:rPr>
              <a:t>05</a:t>
            </a:r>
            <a:endParaRPr baseline="6172" sz="1350">
              <a:latin typeface="Tahoma"/>
              <a:cs typeface="Tahoma"/>
            </a:endParaRPr>
          </a:p>
          <a:p>
            <a:pPr marL="336550" indent="-123825">
              <a:lnSpc>
                <a:spcPct val="100000"/>
              </a:lnSpc>
              <a:spcBef>
                <a:spcPts val="315"/>
              </a:spcBef>
              <a:buClr>
                <a:srgbClr val="3232B2"/>
              </a:buClr>
              <a:buFont typeface="Lucida Sans Unicode"/>
              <a:buChar char="•"/>
              <a:tabLst>
                <a:tab pos="336550" algn="l"/>
              </a:tabLst>
            </a:pP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10">
                <a:latin typeface="Tahoma"/>
                <a:cs typeface="Tahoma"/>
              </a:rPr>
              <a:t> implied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45">
                <a:latin typeface="Tahoma"/>
                <a:cs typeface="Tahoma"/>
              </a:rPr>
              <a:t>two-</a:t>
            </a:r>
            <a:r>
              <a:rPr dirty="0" sz="900" spc="-25">
                <a:latin typeface="Tahoma"/>
                <a:cs typeface="Tahoma"/>
              </a:rPr>
              <a:t>sided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alternative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hypothesis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is</a:t>
            </a:r>
            <a:endParaRPr sz="9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15"/>
              </a:spcBef>
            </a:pPr>
            <a:r>
              <a:rPr dirty="0" sz="900" i="1">
                <a:latin typeface="Arial"/>
                <a:cs typeface="Arial"/>
              </a:rPr>
              <a:t>H</a:t>
            </a:r>
            <a:r>
              <a:rPr dirty="0" baseline="-9259" sz="900" i="1">
                <a:latin typeface="Calibri"/>
                <a:cs typeface="Calibri"/>
              </a:rPr>
              <a:t>A</a:t>
            </a:r>
            <a:r>
              <a:rPr dirty="0" baseline="-9259" sz="900" spc="315" i="1">
                <a:latin typeface="Calibri"/>
                <a:cs typeface="Calibri"/>
              </a:rPr>
              <a:t> </a:t>
            </a:r>
            <a:r>
              <a:rPr dirty="0" sz="900" spc="-60">
                <a:latin typeface="Tahoma"/>
                <a:cs typeface="Tahoma"/>
              </a:rPr>
              <a:t>:</a:t>
            </a:r>
            <a:r>
              <a:rPr dirty="0" sz="900" spc="15">
                <a:latin typeface="Tahoma"/>
                <a:cs typeface="Tahom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µ</a:t>
            </a:r>
            <a:r>
              <a:rPr dirty="0" sz="900" spc="70" i="1">
                <a:latin typeface="Times New Roman"/>
                <a:cs typeface="Times New Roman"/>
              </a:rPr>
              <a:t> </a:t>
            </a:r>
            <a:r>
              <a:rPr dirty="0" sz="900">
                <a:latin typeface="Lucida Sans Unicode"/>
                <a:cs typeface="Lucida Sans Unicode"/>
              </a:rPr>
              <a:t≯</a:t>
            </a:r>
            <a:r>
              <a:rPr dirty="0" sz="900">
                <a:latin typeface="Tahoma"/>
                <a:cs typeface="Tahoma"/>
              </a:rPr>
              <a:t>=</a:t>
            </a:r>
            <a:r>
              <a:rPr dirty="0" sz="900" spc="15">
                <a:latin typeface="Tahoma"/>
                <a:cs typeface="Tahoma"/>
              </a:rPr>
              <a:t> </a:t>
            </a:r>
            <a:r>
              <a:rPr dirty="0" sz="900" spc="-25" i="1">
                <a:latin typeface="Times New Roman"/>
                <a:cs typeface="Times New Roman"/>
              </a:rPr>
              <a:t>µ</a:t>
            </a:r>
            <a:r>
              <a:rPr dirty="0" baseline="-9259" sz="900" spc="-37">
                <a:latin typeface="Tahoma"/>
                <a:cs typeface="Tahoma"/>
              </a:rPr>
              <a:t>0</a:t>
            </a:r>
            <a:endParaRPr baseline="-9259"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61890" y="829671"/>
            <a:ext cx="2439035" cy="57975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Tahoma"/>
                <a:cs typeface="Tahoma"/>
              </a:rPr>
              <a:t>Based</a:t>
            </a:r>
            <a:r>
              <a:rPr dirty="0" sz="900" spc="-4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on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following</a:t>
            </a:r>
            <a:r>
              <a:rPr dirty="0" sz="900" spc="-40">
                <a:latin typeface="Tahoma"/>
                <a:cs typeface="Tahoma"/>
              </a:rPr>
              <a:t> 95%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confidence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interval computed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from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2017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sample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of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run</a:t>
            </a:r>
            <a:r>
              <a:rPr dirty="0" sz="900" spc="-4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times,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is </a:t>
            </a:r>
            <a:r>
              <a:rPr dirty="0" baseline="6172" sz="1350" spc="-30">
                <a:latin typeface="Tahoma"/>
                <a:cs typeface="Tahoma"/>
              </a:rPr>
              <a:t>there</a:t>
            </a:r>
            <a:r>
              <a:rPr dirty="0" baseline="6172" sz="1350" spc="-37">
                <a:latin typeface="Tahoma"/>
                <a:cs typeface="Tahoma"/>
              </a:rPr>
              <a:t> </a:t>
            </a:r>
            <a:r>
              <a:rPr dirty="0" baseline="6172" sz="1350" spc="-15">
                <a:latin typeface="Tahoma"/>
                <a:cs typeface="Tahoma"/>
              </a:rPr>
              <a:t>sufficient</a:t>
            </a:r>
            <a:r>
              <a:rPr dirty="0" baseline="6172" sz="1350">
                <a:latin typeface="Tahoma"/>
                <a:cs typeface="Tahoma"/>
              </a:rPr>
              <a:t> </a:t>
            </a:r>
            <a:r>
              <a:rPr dirty="0" baseline="6172" sz="1350" spc="-44">
                <a:latin typeface="Tahoma"/>
                <a:cs typeface="Tahoma"/>
              </a:rPr>
              <a:t>evidence</a:t>
            </a:r>
            <a:r>
              <a:rPr dirty="0" baseline="6172" sz="1350" spc="7">
                <a:latin typeface="Tahoma"/>
                <a:cs typeface="Tahoma"/>
              </a:rPr>
              <a:t> </a:t>
            </a:r>
            <a:r>
              <a:rPr dirty="0" baseline="6172" sz="1350">
                <a:latin typeface="Tahoma"/>
                <a:cs typeface="Tahoma"/>
              </a:rPr>
              <a:t>to </a:t>
            </a:r>
            <a:r>
              <a:rPr dirty="0" baseline="6172" sz="1350" spc="-15">
                <a:latin typeface="Tahoma"/>
                <a:cs typeface="Tahoma"/>
              </a:rPr>
              <a:t>reject</a:t>
            </a:r>
            <a:r>
              <a:rPr dirty="0" baseline="6172" sz="1350" spc="-7">
                <a:latin typeface="Tahoma"/>
                <a:cs typeface="Tahoma"/>
              </a:rPr>
              <a:t> </a:t>
            </a:r>
            <a:r>
              <a:rPr dirty="0" baseline="6172" sz="1350" i="1">
                <a:latin typeface="Arial"/>
                <a:cs typeface="Arial"/>
              </a:rPr>
              <a:t>H</a:t>
            </a:r>
            <a:r>
              <a:rPr dirty="0" sz="600">
                <a:latin typeface="Tahoma"/>
                <a:cs typeface="Tahoma"/>
              </a:rPr>
              <a:t>0</a:t>
            </a:r>
            <a:r>
              <a:rPr dirty="0" sz="600" spc="90">
                <a:latin typeface="Tahoma"/>
                <a:cs typeface="Tahoma"/>
              </a:rPr>
              <a:t> </a:t>
            </a:r>
            <a:r>
              <a:rPr dirty="0" baseline="6172" sz="1350" spc="-89">
                <a:latin typeface="Tahoma"/>
                <a:cs typeface="Tahoma"/>
              </a:rPr>
              <a:t>:</a:t>
            </a:r>
            <a:r>
              <a:rPr dirty="0" baseline="6172" sz="1350" spc="-44">
                <a:latin typeface="Tahoma"/>
                <a:cs typeface="Tahoma"/>
              </a:rPr>
              <a:t> </a:t>
            </a:r>
            <a:r>
              <a:rPr dirty="0" baseline="6172" sz="1350" i="1">
                <a:latin typeface="Times New Roman"/>
                <a:cs typeface="Times New Roman"/>
              </a:rPr>
              <a:t>µ</a:t>
            </a:r>
            <a:r>
              <a:rPr dirty="0" baseline="6172" sz="1350" spc="15" i="1">
                <a:latin typeface="Times New Roman"/>
                <a:cs typeface="Times New Roman"/>
              </a:rPr>
              <a:t> </a:t>
            </a:r>
            <a:r>
              <a:rPr dirty="0" baseline="6172" sz="1350" spc="97">
                <a:latin typeface="Tahoma"/>
                <a:cs typeface="Tahoma"/>
              </a:rPr>
              <a:t>=</a:t>
            </a:r>
            <a:r>
              <a:rPr dirty="0" baseline="6172" sz="1350" spc="-75">
                <a:latin typeface="Tahoma"/>
                <a:cs typeface="Tahoma"/>
              </a:rPr>
              <a:t> </a:t>
            </a:r>
            <a:r>
              <a:rPr dirty="0" baseline="6172" sz="1350" spc="-30">
                <a:latin typeface="Tahoma"/>
                <a:cs typeface="Tahoma"/>
              </a:rPr>
              <a:t>93</a:t>
            </a:r>
            <a:r>
              <a:rPr dirty="0" baseline="6172" sz="1350" spc="-30" i="1">
                <a:latin typeface="Times New Roman"/>
                <a:cs typeface="Times New Roman"/>
              </a:rPr>
              <a:t>.</a:t>
            </a:r>
            <a:r>
              <a:rPr dirty="0" baseline="6172" sz="1350" spc="-30">
                <a:latin typeface="Tahoma"/>
                <a:cs typeface="Tahoma"/>
              </a:rPr>
              <a:t>3 </a:t>
            </a:r>
            <a:r>
              <a:rPr dirty="0" sz="900" spc="-10">
                <a:latin typeface="Tahoma"/>
                <a:cs typeface="Tahoma"/>
              </a:rPr>
              <a:t>minutes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at the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110" i="1">
                <a:latin typeface="Times New Roman"/>
                <a:cs typeface="Times New Roman"/>
              </a:rPr>
              <a:t>α</a:t>
            </a:r>
            <a:r>
              <a:rPr dirty="0" sz="900" spc="10" i="1">
                <a:latin typeface="Times New Roman"/>
                <a:cs typeface="Times New Roman"/>
              </a:rPr>
              <a:t> </a:t>
            </a:r>
            <a:r>
              <a:rPr dirty="0" sz="900" spc="65">
                <a:latin typeface="Tahoma"/>
                <a:cs typeface="Tahoma"/>
              </a:rPr>
              <a:t>=</a:t>
            </a:r>
            <a:r>
              <a:rPr dirty="0" sz="900" spc="-5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0</a:t>
            </a:r>
            <a:r>
              <a:rPr dirty="0" sz="900" i="1">
                <a:latin typeface="Times New Roman"/>
                <a:cs typeface="Times New Roman"/>
              </a:rPr>
              <a:t>.</a:t>
            </a:r>
            <a:r>
              <a:rPr dirty="0" sz="900">
                <a:latin typeface="Tahoma"/>
                <a:cs typeface="Tahoma"/>
              </a:rPr>
              <a:t>05 </a:t>
            </a:r>
            <a:r>
              <a:rPr dirty="0" sz="900" spc="-20">
                <a:latin typeface="Tahoma"/>
                <a:cs typeface="Tahoma"/>
              </a:rPr>
              <a:t>significance</a:t>
            </a:r>
            <a:r>
              <a:rPr dirty="0" sz="90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level?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62046" y="1526056"/>
            <a:ext cx="2596515" cy="27432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10795" rIns="0" bIns="0" rtlCol="0" vert="horz">
            <a:spAutoFit/>
          </a:bodyPr>
          <a:lstStyle/>
          <a:p>
            <a:pPr marL="414020" marR="722630" indent="-376555">
              <a:lnSpc>
                <a:spcPts val="950"/>
              </a:lnSpc>
              <a:spcBef>
                <a:spcPts val="85"/>
              </a:spcBef>
            </a:pPr>
            <a:r>
              <a:rPr dirty="0" sz="800" spc="65" b="1">
                <a:solidFill>
                  <a:srgbClr val="214986"/>
                </a:solidFill>
                <a:latin typeface="Times New Roman"/>
                <a:cs typeface="Times New Roman"/>
              </a:rPr>
              <a:t>t.test</a:t>
            </a:r>
            <a:r>
              <a:rPr dirty="0" sz="800" spc="65">
                <a:latin typeface="Cambria"/>
                <a:cs typeface="Cambria"/>
              </a:rPr>
              <a:t>(cherry.sample</a:t>
            </a:r>
            <a:r>
              <a:rPr dirty="0" sz="800" spc="6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65">
                <a:latin typeface="Cambria"/>
                <a:cs typeface="Cambria"/>
              </a:rPr>
              <a:t>net_sec</a:t>
            </a:r>
            <a:r>
              <a:rPr dirty="0" sz="800" spc="65" b="1">
                <a:solidFill>
                  <a:srgbClr val="CE5B00"/>
                </a:solidFill>
                <a:latin typeface="Times New Roman"/>
                <a:cs typeface="Times New Roman"/>
              </a:rPr>
              <a:t>/</a:t>
            </a:r>
            <a:r>
              <a:rPr dirty="0" sz="800" spc="65">
                <a:solidFill>
                  <a:srgbClr val="0000CE"/>
                </a:solidFill>
                <a:latin typeface="Cambria"/>
                <a:cs typeface="Cambria"/>
              </a:rPr>
              <a:t>60</a:t>
            </a:r>
            <a:r>
              <a:rPr dirty="0" sz="800" spc="65">
                <a:latin typeface="Cambria"/>
                <a:cs typeface="Cambria"/>
              </a:rPr>
              <a:t>, </a:t>
            </a:r>
            <a:r>
              <a:rPr dirty="0" sz="800" spc="100">
                <a:solidFill>
                  <a:srgbClr val="214986"/>
                </a:solidFill>
                <a:latin typeface="Cambria"/>
                <a:cs typeface="Cambria"/>
              </a:rPr>
              <a:t>conf.level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214986"/>
                </a:solidFill>
                <a:latin typeface="Cambria"/>
                <a:cs typeface="Cambria"/>
              </a:rPr>
              <a:t>=</a:t>
            </a:r>
            <a:r>
              <a:rPr dirty="0" sz="800" spc="235">
                <a:solidFill>
                  <a:srgbClr val="214986"/>
                </a:solidFill>
                <a:latin typeface="Cambria"/>
                <a:cs typeface="Cambria"/>
              </a:rPr>
              <a:t> </a:t>
            </a:r>
            <a:r>
              <a:rPr dirty="0" sz="800" spc="70">
                <a:solidFill>
                  <a:srgbClr val="0000CE"/>
                </a:solidFill>
                <a:latin typeface="Cambria"/>
                <a:cs typeface="Cambria"/>
              </a:rPr>
              <a:t>0.95</a:t>
            </a:r>
            <a:r>
              <a:rPr dirty="0" sz="800" spc="70">
                <a:latin typeface="Cambria"/>
                <a:cs typeface="Cambria"/>
              </a:rPr>
              <a:t>)</a:t>
            </a:r>
            <a:r>
              <a:rPr dirty="0" sz="800" spc="7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800" spc="70">
                <a:latin typeface="Cambria"/>
                <a:cs typeface="Cambria"/>
              </a:rPr>
              <a:t>conf.int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87294" y="1806205"/>
            <a:ext cx="1423035" cy="38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245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95.10571</a:t>
            </a:r>
            <a:r>
              <a:rPr dirty="0" sz="800" spc="24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101.83796</a:t>
            </a:r>
            <a:endParaRPr sz="800">
              <a:latin typeface="Cambria"/>
              <a:cs typeface="Cambria"/>
            </a:endParaRPr>
          </a:p>
          <a:p>
            <a:pPr marL="12700" marR="219710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100">
                <a:latin typeface="Cambria"/>
                <a:cs typeface="Cambria"/>
              </a:rPr>
              <a:t>attr(,"conf.level")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75">
                <a:latin typeface="Cambria"/>
                <a:cs typeface="Cambria"/>
              </a:rPr>
              <a:t> </a:t>
            </a:r>
            <a:r>
              <a:rPr dirty="0" sz="800" spc="90">
                <a:latin typeface="Cambria"/>
                <a:cs typeface="Cambria"/>
              </a:rPr>
              <a:t>[1]</a:t>
            </a:r>
            <a:r>
              <a:rPr dirty="0" sz="800" spc="180">
                <a:latin typeface="Cambria"/>
                <a:cs typeface="Cambria"/>
              </a:rPr>
              <a:t> </a:t>
            </a:r>
            <a:r>
              <a:rPr dirty="0" sz="800" spc="30">
                <a:latin typeface="Cambria"/>
                <a:cs typeface="Cambria"/>
              </a:rPr>
              <a:t>0.95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860"/>
              </a:lnSpc>
            </a:pPr>
            <a:fld id="{81D60167-4931-47E6-BA6A-407CBD079E47}" type="slidenum">
              <a:rPr dirty="0" spc="-25"/>
              <a:t>36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0"/>
              <a:t> </a:t>
            </a:r>
            <a:r>
              <a:rPr dirty="0" spc="-2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I</a:t>
            </a:r>
            <a:r>
              <a:rPr dirty="0" cap="small" spc="75"/>
              <a:t>n</a:t>
            </a:r>
            <a:r>
              <a:rPr dirty="0" spc="105"/>
              <a:t> </a:t>
            </a:r>
            <a:r>
              <a:rPr dirty="0" cap="small" spc="60"/>
              <a:t>practice</a:t>
            </a:r>
            <a:r>
              <a:rPr dirty="0" spc="60"/>
              <a:t>.</a:t>
            </a:r>
            <a:r>
              <a:rPr dirty="0" spc="-195"/>
              <a:t> </a:t>
            </a:r>
            <a:r>
              <a:rPr dirty="0"/>
              <a:t>.</a:t>
            </a:r>
            <a:r>
              <a:rPr dirty="0" spc="-195"/>
              <a:t> 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7728" y="850930"/>
            <a:ext cx="4989195" cy="12052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confidence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interval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provides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range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plausible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parameter.</a:t>
            </a:r>
            <a:endParaRPr sz="1000">
              <a:latin typeface="Tahoma"/>
              <a:cs typeface="Tahoma"/>
            </a:endParaRPr>
          </a:p>
          <a:p>
            <a:pPr marL="41910" marR="810260" indent="-4445">
              <a:lnSpc>
                <a:spcPct val="156100"/>
              </a:lnSpc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hypothesis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measures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strength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evidence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against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null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hypothesis. </a:t>
            </a:r>
            <a:r>
              <a:rPr dirty="0" sz="1000">
                <a:latin typeface="Tahoma"/>
                <a:cs typeface="Tahoma"/>
              </a:rPr>
              <a:t>Both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important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tools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conducting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inference.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0">
              <a:latin typeface="Tahoma"/>
              <a:cs typeface="Tahoma"/>
            </a:endParaRPr>
          </a:p>
          <a:p>
            <a:pPr marL="313690" marR="30480" indent="-127635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18770" algn="l"/>
              </a:tabLst>
            </a:pPr>
            <a:r>
              <a:rPr dirty="0" sz="1000" spc="60">
                <a:latin typeface="Tahoma"/>
                <a:cs typeface="Tahoma"/>
              </a:rPr>
              <a:t>A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information/guidance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about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interpreting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confidence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intervals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hypothesis 	tests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coming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up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future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units.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Y</a:t>
            </a:r>
            <a:r>
              <a:rPr dirty="0" cap="small" spc="85"/>
              <a:t>outh</a:t>
            </a:r>
            <a:r>
              <a:rPr dirty="0" spc="280"/>
              <a:t> </a:t>
            </a:r>
            <a:r>
              <a:rPr dirty="0" spc="50"/>
              <a:t>R</a:t>
            </a:r>
            <a:r>
              <a:rPr dirty="0" cap="small" spc="50"/>
              <a:t>isk</a:t>
            </a:r>
            <a:r>
              <a:rPr dirty="0" spc="280"/>
              <a:t> </a:t>
            </a:r>
            <a:r>
              <a:rPr dirty="0"/>
              <a:t>F</a:t>
            </a:r>
            <a:r>
              <a:rPr dirty="0" cap="small"/>
              <a:t>actor</a:t>
            </a:r>
            <a:r>
              <a:rPr dirty="0" spc="290"/>
              <a:t> </a:t>
            </a:r>
            <a:r>
              <a:rPr dirty="0"/>
              <a:t>B</a:t>
            </a:r>
            <a:r>
              <a:rPr dirty="0" cap="small"/>
              <a:t>ehavior</a:t>
            </a:r>
            <a:r>
              <a:rPr dirty="0" spc="290"/>
              <a:t> </a:t>
            </a:r>
            <a:r>
              <a:rPr dirty="0"/>
              <a:t>S</a:t>
            </a:r>
            <a:r>
              <a:rPr dirty="0" cap="small"/>
              <a:t>urveillance</a:t>
            </a:r>
            <a:r>
              <a:rPr dirty="0" spc="290"/>
              <a:t> </a:t>
            </a:r>
            <a:r>
              <a:rPr dirty="0"/>
              <a:t>S</a:t>
            </a:r>
            <a:r>
              <a:rPr dirty="0" cap="small"/>
              <a:t>ystem</a:t>
            </a:r>
            <a:r>
              <a:rPr dirty="0" spc="280"/>
              <a:t> </a:t>
            </a:r>
            <a:r>
              <a:rPr dirty="0" spc="65"/>
              <a:t>(YRBSS)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6604" y="794735"/>
            <a:ext cx="18326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6525" indent="-12382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Lucida Sans Unicode"/>
              <a:buChar char="•"/>
              <a:tabLst>
                <a:tab pos="136525" algn="l"/>
              </a:tabLst>
            </a:pP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4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YRBSS</a:t>
            </a:r>
            <a:r>
              <a:rPr dirty="0" sz="900" spc="5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is</a:t>
            </a:r>
            <a:r>
              <a:rPr dirty="0" sz="900" spc="5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a</a:t>
            </a:r>
            <a:r>
              <a:rPr dirty="0" sz="900" spc="5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survey</a:t>
            </a:r>
            <a:r>
              <a:rPr dirty="0" sz="900" spc="50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conducted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4392" y="933914"/>
            <a:ext cx="1764664" cy="440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Tahoma"/>
                <a:cs typeface="Tahoma"/>
              </a:rPr>
              <a:t>by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US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 spc="50">
                <a:latin typeface="Tahoma"/>
                <a:cs typeface="Tahoma"/>
              </a:rPr>
              <a:t>CDC</a:t>
            </a:r>
            <a:r>
              <a:rPr dirty="0" sz="900" spc="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to</a:t>
            </a:r>
            <a:r>
              <a:rPr dirty="0" sz="900" spc="10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measure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</a:pPr>
            <a:r>
              <a:rPr dirty="0" sz="900" spc="-35">
                <a:latin typeface="Tahoma"/>
                <a:cs typeface="Tahoma"/>
              </a:rPr>
              <a:t>health-</a:t>
            </a:r>
            <a:r>
              <a:rPr dirty="0" sz="900" spc="-25">
                <a:latin typeface="Tahoma"/>
                <a:cs typeface="Tahoma"/>
              </a:rPr>
              <a:t>related</a:t>
            </a:r>
            <a:r>
              <a:rPr dirty="0" sz="900" spc="-10">
                <a:latin typeface="Tahoma"/>
                <a:cs typeface="Tahoma"/>
              </a:rPr>
              <a:t> activity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10">
                <a:latin typeface="Tahoma"/>
                <a:cs typeface="Tahoma"/>
              </a:rPr>
              <a:t> high </a:t>
            </a:r>
            <a:r>
              <a:rPr dirty="0" sz="900" spc="-25">
                <a:latin typeface="Tahoma"/>
                <a:cs typeface="Tahoma"/>
              </a:rPr>
              <a:t>school </a:t>
            </a:r>
            <a:r>
              <a:rPr dirty="0" sz="900" spc="-35">
                <a:latin typeface="Tahoma"/>
                <a:cs typeface="Tahoma"/>
              </a:rPr>
              <a:t>aged</a:t>
            </a:r>
            <a:r>
              <a:rPr dirty="0" sz="900" spc="-1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youth.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6604" y="1402062"/>
            <a:ext cx="1703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970" indent="-128270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Lucida Sans Unicode"/>
              <a:buChar char="•"/>
              <a:tabLst>
                <a:tab pos="140970" algn="l"/>
              </a:tabLst>
            </a:pPr>
            <a:r>
              <a:rPr dirty="0" sz="900">
                <a:latin typeface="Tahoma"/>
                <a:cs typeface="Tahoma"/>
              </a:rPr>
              <a:t>2.6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million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high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school</a:t>
            </a:r>
            <a:r>
              <a:rPr dirty="0" sz="900" spc="-20">
                <a:latin typeface="Tahoma"/>
                <a:cs typeface="Tahoma"/>
              </a:rPr>
              <a:t> students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4393" y="1541241"/>
            <a:ext cx="152527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10">
                <a:latin typeface="Tahoma"/>
                <a:cs typeface="Tahoma"/>
              </a:rPr>
              <a:t>participated</a:t>
            </a:r>
            <a:r>
              <a:rPr dirty="0" sz="900" spc="-35">
                <a:latin typeface="Tahoma"/>
                <a:cs typeface="Tahoma"/>
              </a:rPr>
              <a:t> between </a:t>
            </a:r>
            <a:r>
              <a:rPr dirty="0" sz="900" spc="-10">
                <a:latin typeface="Tahoma"/>
                <a:cs typeface="Tahoma"/>
              </a:rPr>
              <a:t>1991</a:t>
            </a:r>
            <a:r>
              <a:rPr dirty="0" sz="900" spc="-3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and </a:t>
            </a:r>
            <a:r>
              <a:rPr dirty="0" sz="900" spc="-10">
                <a:latin typeface="Tahoma"/>
                <a:cs typeface="Tahoma"/>
              </a:rPr>
              <a:t>2013.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6604" y="1870195"/>
            <a:ext cx="18319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6525" indent="-12382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Lucida Sans Unicode"/>
              <a:buChar char="•"/>
              <a:tabLst>
                <a:tab pos="136525" algn="l"/>
              </a:tabLst>
            </a:pP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>
                <a:latin typeface="Century"/>
                <a:cs typeface="Century"/>
              </a:rPr>
              <a:t>yrbss</a:t>
            </a:r>
            <a:r>
              <a:rPr dirty="0" sz="900" spc="55">
                <a:latin typeface="Century"/>
                <a:cs typeface="Century"/>
              </a:rPr>
              <a:t> </a:t>
            </a:r>
            <a:r>
              <a:rPr dirty="0" sz="900">
                <a:latin typeface="Tahoma"/>
                <a:cs typeface="Tahoma"/>
              </a:rPr>
              <a:t>data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60">
                <a:latin typeface="Century"/>
                <a:cs typeface="Century"/>
              </a:rPr>
              <a:t>oibiostat</a:t>
            </a:r>
            <a:endParaRPr sz="900">
              <a:latin typeface="Century"/>
              <a:cs typeface="Century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1471" y="2009375"/>
            <a:ext cx="1629410" cy="30162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540">
              <a:lnSpc>
                <a:spcPct val="101499"/>
              </a:lnSpc>
              <a:spcBef>
                <a:spcPts val="80"/>
              </a:spcBef>
            </a:pPr>
            <a:r>
              <a:rPr dirty="0" sz="900" spc="-20">
                <a:latin typeface="Tahoma"/>
                <a:cs typeface="Tahoma"/>
              </a:rPr>
              <a:t>package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contains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responses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from 13,583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participants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in</a:t>
            </a:r>
            <a:r>
              <a:rPr dirty="0" sz="900" spc="-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2013.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58008" y="856014"/>
            <a:ext cx="3100070" cy="64008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1905" rIns="0" bIns="0" rtlCol="0" vert="horz">
            <a:spAutoFit/>
          </a:bodyPr>
          <a:lstStyle/>
          <a:p>
            <a:pPr marL="37465" marR="2091055">
              <a:lnSpc>
                <a:spcPts val="950"/>
              </a:lnSpc>
              <a:spcBef>
                <a:spcPts val="15"/>
              </a:spcBef>
            </a:pPr>
            <a:r>
              <a:rPr dirty="0" sz="800" spc="50" i="1">
                <a:solidFill>
                  <a:srgbClr val="8E5902"/>
                </a:solidFill>
                <a:latin typeface="Times New Roman"/>
                <a:cs typeface="Times New Roman"/>
              </a:rPr>
              <a:t>#load</a:t>
            </a:r>
            <a:r>
              <a:rPr dirty="0" sz="800" spc="21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90" i="1">
                <a:solidFill>
                  <a:srgbClr val="8E5902"/>
                </a:solidFill>
                <a:latin typeface="Times New Roman"/>
                <a:cs typeface="Times New Roman"/>
              </a:rPr>
              <a:t>the</a:t>
            </a:r>
            <a:r>
              <a:rPr dirty="0" sz="800" spc="22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800" spc="40" i="1">
                <a:solidFill>
                  <a:srgbClr val="8E5902"/>
                </a:solidFill>
                <a:latin typeface="Times New Roman"/>
                <a:cs typeface="Times New Roman"/>
              </a:rPr>
              <a:t>data </a:t>
            </a: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library</a:t>
            </a:r>
            <a:r>
              <a:rPr dirty="0" sz="800" spc="75">
                <a:latin typeface="Cambria"/>
                <a:cs typeface="Cambria"/>
              </a:rPr>
              <a:t>(oibiostat) </a:t>
            </a:r>
            <a:r>
              <a:rPr dirty="0" sz="800" spc="55" b="1">
                <a:solidFill>
                  <a:srgbClr val="214986"/>
                </a:solidFill>
                <a:latin typeface="Times New Roman"/>
                <a:cs typeface="Times New Roman"/>
              </a:rPr>
              <a:t>data</a:t>
            </a:r>
            <a:r>
              <a:rPr dirty="0" sz="800" spc="55">
                <a:latin typeface="Cambria"/>
                <a:cs typeface="Cambria"/>
              </a:rPr>
              <a:t>(</a:t>
            </a:r>
            <a:r>
              <a:rPr dirty="0" sz="800" spc="55">
                <a:solidFill>
                  <a:srgbClr val="4F9805"/>
                </a:solidFill>
                <a:latin typeface="Cambria"/>
                <a:cs typeface="Cambria"/>
              </a:rPr>
              <a:t>"yrbss"</a:t>
            </a:r>
            <a:r>
              <a:rPr dirty="0" sz="800" spc="55">
                <a:latin typeface="Cambria"/>
                <a:cs typeface="Cambria"/>
              </a:rPr>
              <a:t>)</a:t>
            </a:r>
            <a:endParaRPr sz="800">
              <a:latin typeface="Cambria"/>
              <a:cs typeface="Cambria"/>
            </a:endParaRPr>
          </a:p>
          <a:p>
            <a:pPr marL="37465">
              <a:lnSpc>
                <a:spcPct val="100000"/>
              </a:lnSpc>
              <a:spcBef>
                <a:spcPts val="894"/>
              </a:spcBef>
            </a:pPr>
            <a:r>
              <a:rPr dirty="0" sz="800" spc="75">
                <a:latin typeface="Cambria"/>
                <a:cs typeface="Cambria"/>
              </a:rPr>
              <a:t>yrbss[</a:t>
            </a:r>
            <a:r>
              <a:rPr dirty="0" sz="800" spc="75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75">
                <a:latin typeface="Cambria"/>
                <a:cs typeface="Cambria"/>
              </a:rPr>
              <a:t>(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1</a:t>
            </a:r>
            <a:r>
              <a:rPr dirty="0" sz="800" spc="75" b="1">
                <a:solidFill>
                  <a:srgbClr val="CE5B00"/>
                </a:solidFill>
                <a:latin typeface="Times New Roman"/>
                <a:cs typeface="Times New Roman"/>
              </a:rPr>
              <a:t>:</a:t>
            </a:r>
            <a:r>
              <a:rPr dirty="0" sz="800" spc="75">
                <a:solidFill>
                  <a:srgbClr val="0000CE"/>
                </a:solidFill>
                <a:latin typeface="Cambria"/>
                <a:cs typeface="Cambria"/>
              </a:rPr>
              <a:t>3</a:t>
            </a:r>
            <a:r>
              <a:rPr dirty="0" sz="800" spc="75">
                <a:latin typeface="Cambria"/>
                <a:cs typeface="Cambria"/>
              </a:rPr>
              <a:t>,</a:t>
            </a:r>
            <a:r>
              <a:rPr dirty="0" sz="800" spc="380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13582</a:t>
            </a:r>
            <a:r>
              <a:rPr dirty="0" sz="800">
                <a:latin typeface="Cambria"/>
                <a:cs typeface="Cambria"/>
              </a:rPr>
              <a:t>,</a:t>
            </a:r>
            <a:r>
              <a:rPr dirty="0" sz="800" spc="385">
                <a:latin typeface="Cambria"/>
                <a:cs typeface="Cambria"/>
              </a:rPr>
              <a:t> </a:t>
            </a:r>
            <a:r>
              <a:rPr dirty="0" sz="800">
                <a:solidFill>
                  <a:srgbClr val="0000CE"/>
                </a:solidFill>
                <a:latin typeface="Cambria"/>
                <a:cs typeface="Cambria"/>
              </a:rPr>
              <a:t>13583</a:t>
            </a:r>
            <a:r>
              <a:rPr dirty="0" sz="800">
                <a:latin typeface="Cambria"/>
                <a:cs typeface="Cambria"/>
              </a:rPr>
              <a:t>),</a:t>
            </a:r>
            <a:r>
              <a:rPr dirty="0" sz="800" spc="380">
                <a:latin typeface="Cambria"/>
                <a:cs typeface="Cambria"/>
              </a:rPr>
              <a:t> </a:t>
            </a:r>
            <a:r>
              <a:rPr dirty="0" sz="800" spc="90" b="1">
                <a:solidFill>
                  <a:srgbClr val="214986"/>
                </a:solidFill>
                <a:latin typeface="Times New Roman"/>
                <a:cs typeface="Times New Roman"/>
              </a:rPr>
              <a:t>c</a:t>
            </a:r>
            <a:r>
              <a:rPr dirty="0" sz="800" spc="90">
                <a:latin typeface="Cambria"/>
                <a:cs typeface="Cambria"/>
              </a:rPr>
              <a:t>(</a:t>
            </a:r>
            <a:r>
              <a:rPr dirty="0" sz="800" spc="90">
                <a:solidFill>
                  <a:srgbClr val="0000CE"/>
                </a:solidFill>
                <a:latin typeface="Cambria"/>
                <a:cs typeface="Cambria"/>
              </a:rPr>
              <a:t>1</a:t>
            </a:r>
            <a:r>
              <a:rPr dirty="0" sz="800" spc="90" b="1">
                <a:solidFill>
                  <a:srgbClr val="CE5B00"/>
                </a:solidFill>
                <a:latin typeface="Times New Roman"/>
                <a:cs typeface="Times New Roman"/>
              </a:rPr>
              <a:t>:</a:t>
            </a:r>
            <a:r>
              <a:rPr dirty="0" sz="800" spc="90">
                <a:solidFill>
                  <a:srgbClr val="0000CE"/>
                </a:solidFill>
                <a:latin typeface="Cambria"/>
                <a:cs typeface="Cambria"/>
              </a:rPr>
              <a:t>3</a:t>
            </a:r>
            <a:r>
              <a:rPr dirty="0" sz="800" spc="90">
                <a:latin typeface="Cambria"/>
                <a:cs typeface="Cambria"/>
              </a:rPr>
              <a:t>,</a:t>
            </a:r>
            <a:r>
              <a:rPr dirty="0" sz="800" spc="385">
                <a:latin typeface="Cambria"/>
                <a:cs typeface="Cambria"/>
              </a:rPr>
              <a:t> </a:t>
            </a:r>
            <a:r>
              <a:rPr dirty="0" sz="800" spc="55">
                <a:solidFill>
                  <a:srgbClr val="0000CE"/>
                </a:solidFill>
                <a:latin typeface="Cambria"/>
                <a:cs typeface="Cambria"/>
              </a:rPr>
              <a:t>6</a:t>
            </a:r>
            <a:r>
              <a:rPr dirty="0" sz="800" spc="55" b="1">
                <a:solidFill>
                  <a:srgbClr val="CE5B00"/>
                </a:solidFill>
                <a:latin typeface="Times New Roman"/>
                <a:cs typeface="Times New Roman"/>
              </a:rPr>
              <a:t>:</a:t>
            </a:r>
            <a:r>
              <a:rPr dirty="0" sz="800" spc="55">
                <a:solidFill>
                  <a:srgbClr val="0000CE"/>
                </a:solidFill>
                <a:latin typeface="Cambria"/>
                <a:cs typeface="Cambria"/>
              </a:rPr>
              <a:t>8</a:t>
            </a:r>
            <a:r>
              <a:rPr dirty="0" sz="800" spc="55">
                <a:latin typeface="Cambria"/>
                <a:cs typeface="Cambria"/>
              </a:rPr>
              <a:t>)]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83269" y="1502141"/>
            <a:ext cx="455930" cy="7480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19710">
              <a:lnSpc>
                <a:spcPts val="950"/>
              </a:lnSpc>
              <a:spcBef>
                <a:spcPts val="135"/>
              </a:spcBef>
            </a:pPr>
            <a:r>
              <a:rPr dirty="0" sz="800" spc="-25">
                <a:latin typeface="Cambria"/>
                <a:cs typeface="Cambria"/>
              </a:rPr>
              <a:t>##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1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0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2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3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13582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dirty="0" sz="800" spc="-10">
                <a:latin typeface="Cambria"/>
                <a:cs typeface="Cambria"/>
              </a:rPr>
              <a:t>##</a:t>
            </a:r>
            <a:r>
              <a:rPr dirty="0" sz="800" spc="105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13583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67202" y="1502141"/>
            <a:ext cx="16383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Cambria"/>
                <a:cs typeface="Cambria"/>
              </a:rPr>
              <a:t>age</a:t>
            </a:r>
            <a:r>
              <a:rPr dirty="0" sz="800" spc="33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gender</a:t>
            </a:r>
            <a:r>
              <a:rPr dirty="0" sz="800" spc="34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grade</a:t>
            </a:r>
            <a:r>
              <a:rPr dirty="0" sz="800" spc="340">
                <a:latin typeface="Cambria"/>
                <a:cs typeface="Cambria"/>
              </a:rPr>
              <a:t> </a:t>
            </a:r>
            <a:r>
              <a:rPr dirty="0" sz="800" spc="60">
                <a:latin typeface="Cambria"/>
                <a:cs typeface="Cambria"/>
              </a:rPr>
              <a:t>height</a:t>
            </a:r>
            <a:r>
              <a:rPr dirty="0" sz="800" spc="34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weight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40880" y="1502141"/>
            <a:ext cx="563880" cy="628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955"/>
              </a:lnSpc>
              <a:spcBef>
                <a:spcPts val="95"/>
              </a:spcBef>
            </a:pPr>
            <a:r>
              <a:rPr dirty="0" sz="800" spc="-10">
                <a:latin typeface="Cambria"/>
                <a:cs typeface="Cambria"/>
              </a:rPr>
              <a:t>helmet.12m</a:t>
            </a:r>
            <a:endParaRPr sz="800">
              <a:latin typeface="Cambria"/>
              <a:cs typeface="Cambria"/>
            </a:endParaRPr>
          </a:p>
          <a:p>
            <a:pPr algn="r" marL="66040" marR="5080" indent="215265">
              <a:lnSpc>
                <a:spcPts val="950"/>
              </a:lnSpc>
              <a:spcBef>
                <a:spcPts val="35"/>
              </a:spcBef>
            </a:pPr>
            <a:r>
              <a:rPr dirty="0" sz="800" spc="-10">
                <a:latin typeface="Cambria"/>
                <a:cs typeface="Cambria"/>
              </a:rPr>
              <a:t>never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never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never</a:t>
            </a:r>
            <a:r>
              <a:rPr dirty="0" sz="800" spc="50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sometimes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20748" y="1622335"/>
            <a:ext cx="509905" cy="628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dirty="0" sz="800">
                <a:latin typeface="Cambria"/>
                <a:cs typeface="Cambria"/>
              </a:rPr>
              <a:t>14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female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>
                <a:latin typeface="Cambria"/>
                <a:cs typeface="Cambria"/>
              </a:rPr>
              <a:t>14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female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>
                <a:latin typeface="Cambria"/>
                <a:cs typeface="Cambria"/>
              </a:rPr>
              <a:t>15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female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</a:pPr>
            <a:r>
              <a:rPr dirty="0" sz="800">
                <a:latin typeface="Cambria"/>
                <a:cs typeface="Cambria"/>
              </a:rPr>
              <a:t>17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female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</a:pPr>
            <a:r>
              <a:rPr dirty="0" sz="800">
                <a:latin typeface="Cambria"/>
                <a:cs typeface="Cambria"/>
              </a:rPr>
              <a:t>17</a:t>
            </a:r>
            <a:r>
              <a:rPr dirty="0" sz="800" spc="210">
                <a:latin typeface="Cambria"/>
                <a:cs typeface="Cambria"/>
              </a:rPr>
              <a:t> </a:t>
            </a:r>
            <a:r>
              <a:rPr dirty="0" sz="800" spc="-10">
                <a:latin typeface="Cambria"/>
                <a:cs typeface="Cambria"/>
              </a:rPr>
              <a:t>female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19571" y="1622335"/>
            <a:ext cx="1584325" cy="628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040">
              <a:lnSpc>
                <a:spcPts val="955"/>
              </a:lnSpc>
              <a:spcBef>
                <a:spcPts val="95"/>
              </a:spcBef>
              <a:tabLst>
                <a:tab pos="388620" algn="l"/>
                <a:tab pos="765175" algn="l"/>
              </a:tabLst>
            </a:pPr>
            <a:r>
              <a:rPr dirty="0" sz="800" spc="-50">
                <a:latin typeface="Cambria"/>
                <a:cs typeface="Cambria"/>
              </a:rPr>
              <a:t>9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5">
                <a:latin typeface="Cambria"/>
                <a:cs typeface="Cambria"/>
              </a:rPr>
              <a:t>NA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5">
                <a:latin typeface="Cambria"/>
                <a:cs typeface="Cambria"/>
              </a:rPr>
              <a:t>NA</a:t>
            </a:r>
            <a:endParaRPr sz="800">
              <a:latin typeface="Cambria"/>
              <a:cs typeface="Cambria"/>
            </a:endParaRPr>
          </a:p>
          <a:p>
            <a:pPr marL="66040">
              <a:lnSpc>
                <a:spcPts val="944"/>
              </a:lnSpc>
              <a:tabLst>
                <a:tab pos="388620" algn="l"/>
                <a:tab pos="765175" algn="l"/>
              </a:tabLst>
            </a:pPr>
            <a:r>
              <a:rPr dirty="0" sz="800" spc="-50">
                <a:latin typeface="Cambria"/>
                <a:cs typeface="Cambria"/>
              </a:rPr>
              <a:t>9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5">
                <a:latin typeface="Cambria"/>
                <a:cs typeface="Cambria"/>
              </a:rPr>
              <a:t>NA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-25">
                <a:latin typeface="Cambria"/>
                <a:cs typeface="Cambria"/>
              </a:rPr>
              <a:t>NA</a:t>
            </a:r>
            <a:endParaRPr sz="800">
              <a:latin typeface="Cambria"/>
              <a:cs typeface="Cambria"/>
            </a:endParaRPr>
          </a:p>
          <a:p>
            <a:pPr marL="66040">
              <a:lnSpc>
                <a:spcPts val="944"/>
              </a:lnSpc>
              <a:tabLst>
                <a:tab pos="281305" algn="l"/>
              </a:tabLst>
            </a:pPr>
            <a:r>
              <a:rPr dirty="0" sz="800" spc="-50">
                <a:latin typeface="Cambria"/>
                <a:cs typeface="Cambria"/>
              </a:rPr>
              <a:t>9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50">
                <a:latin typeface="Cambria"/>
                <a:cs typeface="Cambria"/>
              </a:rPr>
              <a:t>1.73</a:t>
            </a:r>
            <a:r>
              <a:rPr dirty="0" sz="800" spc="245">
                <a:latin typeface="Cambria"/>
                <a:cs typeface="Cambria"/>
              </a:rPr>
              <a:t>  </a:t>
            </a:r>
            <a:r>
              <a:rPr dirty="0" sz="800" spc="-10">
                <a:latin typeface="Cambria"/>
                <a:cs typeface="Cambria"/>
              </a:rPr>
              <a:t>84.37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44"/>
              </a:lnSpc>
              <a:tabLst>
                <a:tab pos="281305" algn="l"/>
              </a:tabLst>
            </a:pPr>
            <a:r>
              <a:rPr dirty="0" sz="800" spc="-25">
                <a:latin typeface="Cambria"/>
                <a:cs typeface="Cambria"/>
              </a:rPr>
              <a:t>12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50">
                <a:latin typeface="Cambria"/>
                <a:cs typeface="Cambria"/>
              </a:rPr>
              <a:t>1.60</a:t>
            </a:r>
            <a:r>
              <a:rPr dirty="0" sz="800" spc="245">
                <a:latin typeface="Cambria"/>
                <a:cs typeface="Cambria"/>
              </a:rPr>
              <a:t>  </a:t>
            </a:r>
            <a:r>
              <a:rPr dirty="0" sz="800" spc="-10">
                <a:latin typeface="Cambria"/>
                <a:cs typeface="Cambria"/>
              </a:rPr>
              <a:t>77.11</a:t>
            </a:r>
            <a:endParaRPr sz="800">
              <a:latin typeface="Cambria"/>
              <a:cs typeface="Cambria"/>
            </a:endParaRPr>
          </a:p>
          <a:p>
            <a:pPr marL="12700">
              <a:lnSpc>
                <a:spcPts val="955"/>
              </a:lnSpc>
              <a:tabLst>
                <a:tab pos="281305" algn="l"/>
              </a:tabLst>
            </a:pPr>
            <a:r>
              <a:rPr dirty="0" sz="800" spc="-25">
                <a:latin typeface="Cambria"/>
                <a:cs typeface="Cambria"/>
              </a:rPr>
              <a:t>12</a:t>
            </a:r>
            <a:r>
              <a:rPr dirty="0" sz="800">
                <a:latin typeface="Cambria"/>
                <a:cs typeface="Cambria"/>
              </a:rPr>
              <a:t>	</a:t>
            </a:r>
            <a:r>
              <a:rPr dirty="0" sz="800" spc="50">
                <a:latin typeface="Cambria"/>
                <a:cs typeface="Cambria"/>
              </a:rPr>
              <a:t>1.57</a:t>
            </a:r>
            <a:r>
              <a:rPr dirty="0" sz="800" spc="330">
                <a:latin typeface="Cambria"/>
                <a:cs typeface="Cambria"/>
              </a:rPr>
              <a:t>  </a:t>
            </a:r>
            <a:r>
              <a:rPr dirty="0" sz="800">
                <a:latin typeface="Cambria"/>
                <a:cs typeface="Cambria"/>
              </a:rPr>
              <a:t>52.16</a:t>
            </a:r>
            <a:r>
              <a:rPr dirty="0" sz="800" spc="34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did</a:t>
            </a:r>
            <a:r>
              <a:rPr dirty="0" sz="800" spc="335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not</a:t>
            </a:r>
            <a:r>
              <a:rPr dirty="0" sz="800" spc="335">
                <a:latin typeface="Cambria"/>
                <a:cs typeface="Cambria"/>
              </a:rPr>
              <a:t> </a:t>
            </a:r>
            <a:r>
              <a:rPr dirty="0" sz="800" spc="55">
                <a:latin typeface="Cambria"/>
                <a:cs typeface="Cambria"/>
              </a:rPr>
              <a:t>ride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/>
              <a:t>P</a:t>
            </a:r>
            <a:r>
              <a:rPr dirty="0" cap="small" spc="75"/>
              <a:t>opulation</a:t>
            </a:r>
            <a:r>
              <a:rPr dirty="0" spc="180"/>
              <a:t> </a:t>
            </a:r>
            <a:r>
              <a:rPr dirty="0" cap="small" spc="70"/>
              <a:t>parameter</a:t>
            </a:r>
            <a:r>
              <a:rPr dirty="0" spc="180"/>
              <a:t> </a:t>
            </a:r>
            <a:r>
              <a:rPr dirty="0" cap="small"/>
              <a:t>versus</a:t>
            </a:r>
            <a:r>
              <a:rPr dirty="0" spc="180"/>
              <a:t> </a:t>
            </a:r>
            <a:r>
              <a:rPr dirty="0" cap="small"/>
              <a:t>sample</a:t>
            </a:r>
            <a:r>
              <a:rPr dirty="0" spc="180"/>
              <a:t> </a:t>
            </a:r>
            <a:r>
              <a:rPr dirty="0" cap="small" spc="5"/>
              <a:t>statistic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8091" y="474261"/>
            <a:ext cx="12757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latin typeface="Gill Sans MT"/>
                <a:cs typeface="Gill Sans MT"/>
              </a:rPr>
              <a:t>Population</a:t>
            </a:r>
            <a:r>
              <a:rPr dirty="0" sz="1000" spc="40" b="1">
                <a:latin typeface="Gill Sans MT"/>
                <a:cs typeface="Gill Sans MT"/>
              </a:rPr>
              <a:t> </a:t>
            </a:r>
            <a:r>
              <a:rPr dirty="0" sz="1000" spc="-40" b="1">
                <a:latin typeface="Gill Sans MT"/>
                <a:cs typeface="Gill Sans MT"/>
              </a:rPr>
              <a:t>parameter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3795" y="716096"/>
            <a:ext cx="2253615" cy="633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CDC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70">
                <a:latin typeface="Tahoma"/>
                <a:cs typeface="Tahoma"/>
              </a:rPr>
              <a:t>was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interested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estimating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health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behaviors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target</a:t>
            </a:r>
            <a:r>
              <a:rPr dirty="0" sz="1000" spc="-10" i="1">
                <a:latin typeface="Arial"/>
                <a:cs typeface="Arial"/>
              </a:rPr>
              <a:t> population</a:t>
            </a:r>
            <a:r>
              <a:rPr dirty="0" sz="1000" spc="-10">
                <a:latin typeface="Tahoma"/>
                <a:cs typeface="Tahoma"/>
              </a:rPr>
              <a:t>; 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-20">
                <a:latin typeface="Tahoma"/>
                <a:cs typeface="Tahoma"/>
              </a:rPr>
              <a:t> high</a:t>
            </a:r>
            <a:r>
              <a:rPr dirty="0" sz="1000" spc="-25">
                <a:latin typeface="Tahoma"/>
                <a:cs typeface="Tahoma"/>
              </a:rPr>
              <a:t> school </a:t>
            </a:r>
            <a:r>
              <a:rPr dirty="0" sz="1000" spc="-35">
                <a:latin typeface="Tahoma"/>
                <a:cs typeface="Tahoma"/>
              </a:rPr>
              <a:t>students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</a:t>
            </a:r>
            <a:r>
              <a:rPr dirty="0" sz="1000" spc="-25">
                <a:latin typeface="Tahoma"/>
                <a:cs typeface="Tahoma"/>
              </a:rPr>
              <a:t> in </a:t>
            </a:r>
            <a:r>
              <a:rPr dirty="0" sz="1000" spc="-10">
                <a:latin typeface="Tahoma"/>
                <a:cs typeface="Tahoma"/>
              </a:rPr>
              <a:t>2013.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3794" y="1503418"/>
            <a:ext cx="221043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population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weight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among</a:t>
            </a:r>
            <a:r>
              <a:rPr dirty="0" sz="1000" spc="-25">
                <a:latin typeface="Tahoma"/>
                <a:cs typeface="Tahoma"/>
              </a:rPr>
              <a:t> all </a:t>
            </a:r>
            <a:r>
              <a:rPr dirty="0" sz="1000" spc="-20">
                <a:latin typeface="Tahoma"/>
                <a:cs typeface="Tahoma"/>
              </a:rPr>
              <a:t>high </a:t>
            </a:r>
            <a:r>
              <a:rPr dirty="0" sz="1000" spc="-25">
                <a:latin typeface="Tahoma"/>
                <a:cs typeface="Tahoma"/>
              </a:rPr>
              <a:t>school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students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>
                <a:latin typeface="Tahoma"/>
                <a:cs typeface="Tahoma"/>
              </a:rPr>
              <a:t>US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2013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is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example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population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30" b="1">
                <a:latin typeface="Gill Sans MT"/>
                <a:cs typeface="Gill Sans MT"/>
              </a:rPr>
              <a:t>parameter</a:t>
            </a:r>
            <a:r>
              <a:rPr dirty="0" sz="1000" spc="-3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653" y="2034821"/>
            <a:ext cx="20148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0335" algn="l"/>
              </a:tabLst>
            </a:pPr>
            <a:r>
              <a:rPr dirty="0" sz="1000" spc="-25">
                <a:latin typeface="Tahoma"/>
                <a:cs typeface="Tahoma"/>
              </a:rPr>
              <a:t>Typically,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population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190" y="2186651"/>
            <a:ext cx="12223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parameter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unknown.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653" y="2414403"/>
            <a:ext cx="19386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033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symbol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2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denote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5190" y="2566233"/>
            <a:ext cx="9448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mean.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36872" y="418307"/>
            <a:ext cx="9467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latin typeface="Gill Sans MT"/>
                <a:cs typeface="Gill Sans MT"/>
              </a:rPr>
              <a:t>Sample</a:t>
            </a:r>
            <a:r>
              <a:rPr dirty="0" sz="1000" spc="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statistic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32566" y="660128"/>
            <a:ext cx="224218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descriptive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measures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are </a:t>
            </a:r>
            <a:r>
              <a:rPr dirty="0" sz="1000" spc="-45">
                <a:latin typeface="Tahoma"/>
                <a:cs typeface="Tahoma"/>
              </a:rPr>
              <a:t>referred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as </a:t>
            </a:r>
            <a:r>
              <a:rPr dirty="0" sz="1000" spc="-20" b="1">
                <a:latin typeface="Gill Sans MT"/>
                <a:cs typeface="Gill Sans MT"/>
              </a:rPr>
              <a:t>sample</a:t>
            </a:r>
            <a:r>
              <a:rPr dirty="0" sz="1000" spc="35" b="1">
                <a:latin typeface="Gill Sans MT"/>
                <a:cs typeface="Gill Sans MT"/>
              </a:rPr>
              <a:t> </a:t>
            </a:r>
            <a:r>
              <a:rPr dirty="0" sz="1000" spc="-10" b="1">
                <a:latin typeface="Gill Sans MT"/>
                <a:cs typeface="Gill Sans MT"/>
              </a:rPr>
              <a:t>statistics</a:t>
            </a:r>
            <a:r>
              <a:rPr dirty="0" sz="1000" spc="-1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07164" y="1071797"/>
            <a:ext cx="2515870" cy="708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910" marR="10287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weight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among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13,572 </a:t>
            </a:r>
            <a:r>
              <a:rPr dirty="0" sz="1000" spc="-35">
                <a:latin typeface="Tahoma"/>
                <a:cs typeface="Tahoma"/>
              </a:rPr>
              <a:t>students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Century"/>
                <a:cs typeface="Century"/>
              </a:rPr>
              <a:t>yrbss</a:t>
            </a:r>
            <a:r>
              <a:rPr dirty="0" sz="1000" spc="25">
                <a:latin typeface="Century"/>
                <a:cs typeface="Century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0">
                <a:latin typeface="Tahoma"/>
                <a:cs typeface="Tahoma"/>
              </a:rPr>
              <a:t> an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example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 </a:t>
            </a:r>
            <a:r>
              <a:rPr dirty="0" sz="1000" spc="-10">
                <a:latin typeface="Tahoma"/>
                <a:cs typeface="Tahoma"/>
              </a:rPr>
              <a:t>statistic.</a:t>
            </a:r>
            <a:endParaRPr sz="1000">
              <a:latin typeface="Tahoma"/>
              <a:cs typeface="Tahoma"/>
            </a:endParaRPr>
          </a:p>
          <a:p>
            <a:pPr marL="314325" indent="-127635">
              <a:lnSpc>
                <a:spcPct val="100000"/>
              </a:lnSpc>
              <a:spcBef>
                <a:spcPts val="585"/>
              </a:spcBef>
              <a:buClr>
                <a:srgbClr val="3232B2"/>
              </a:buClr>
              <a:buFont typeface="Garamond"/>
              <a:buChar char="•"/>
              <a:tabLst>
                <a:tab pos="31432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known.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884167" y="1896579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081426" y="1830952"/>
            <a:ext cx="23380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95"/>
              </a:spcBef>
              <a:buClr>
                <a:srgbClr val="3232B2"/>
              </a:buClr>
              <a:buFont typeface="Garamond"/>
              <a:buChar char="•"/>
              <a:tabLst>
                <a:tab pos="140335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symbol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0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used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denote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sample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3213964" y="1982782"/>
            <a:ext cx="343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latin typeface="Tahoma"/>
                <a:cs typeface="Tahoma"/>
              </a:rPr>
              <a:t>mean.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32570" y="2318528"/>
            <a:ext cx="242125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6510" marR="5080" indent="-444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point</a:t>
            </a:r>
            <a:r>
              <a:rPr dirty="0" sz="1000" spc="25" b="1">
                <a:latin typeface="Gill Sans MT"/>
                <a:cs typeface="Gill Sans MT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estimate</a:t>
            </a:r>
            <a:r>
              <a:rPr dirty="0" sz="1000" spc="-5" b="1">
                <a:latin typeface="Gill Sans MT"/>
                <a:cs typeface="Gill Sans MT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population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mean;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i.e.,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single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estimate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population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mean.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9" y="75079"/>
            <a:ext cx="19443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S</a:t>
            </a:r>
            <a:r>
              <a:rPr dirty="0" cap="small" spc="55"/>
              <a:t>ampling</a:t>
            </a:r>
            <a:r>
              <a:rPr dirty="0" spc="105"/>
              <a:t> </a:t>
            </a:r>
            <a:r>
              <a:rPr dirty="0" cap="small" spc="45"/>
              <a:t>variability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07197" y="2719422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112880" y="275140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625306" y="2871252"/>
            <a:ext cx="99695" cy="0"/>
          </a:xfrm>
          <a:custGeom>
            <a:avLst/>
            <a:gdLst/>
            <a:ahLst/>
            <a:cxnLst/>
            <a:rect l="l" t="t" r="r" b="b"/>
            <a:pathLst>
              <a:path w="99694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20295" y="307103"/>
            <a:ext cx="5311775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z="1000" spc="-6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nearly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studies,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one</a:t>
            </a:r>
            <a:r>
              <a:rPr dirty="0" sz="1000" spc="-25">
                <a:latin typeface="Tahoma"/>
                <a:cs typeface="Tahoma"/>
              </a:rPr>
              <a:t> target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sample.</a:t>
            </a:r>
            <a:endParaRPr sz="1000">
              <a:latin typeface="Tahoma"/>
              <a:cs typeface="Tahoma"/>
            </a:endParaRPr>
          </a:p>
          <a:p>
            <a:pPr marL="411480" indent="-127635">
              <a:lnSpc>
                <a:spcPts val="1200"/>
              </a:lnSpc>
              <a:spcBef>
                <a:spcPts val="1155"/>
              </a:spcBef>
              <a:buClr>
                <a:srgbClr val="3232B2"/>
              </a:buClr>
              <a:buFont typeface="Garamond"/>
              <a:buChar char="•"/>
              <a:tabLst>
                <a:tab pos="41148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CDC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took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random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13,572</a:t>
            </a:r>
            <a:r>
              <a:rPr dirty="0" sz="1000" spc="-20">
                <a:latin typeface="Tahoma"/>
                <a:cs typeface="Tahoma"/>
              </a:rPr>
              <a:t> high </a:t>
            </a:r>
            <a:r>
              <a:rPr dirty="0" sz="1000" spc="-25">
                <a:latin typeface="Tahoma"/>
                <a:cs typeface="Tahoma"/>
              </a:rPr>
              <a:t>school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students</a:t>
            </a:r>
            <a:r>
              <a:rPr dirty="0" sz="1000" spc="-20">
                <a:latin typeface="Tahoma"/>
                <a:cs typeface="Tahoma"/>
              </a:rPr>
              <a:t> from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of</a:t>
            </a:r>
            <a:endParaRPr sz="1000">
              <a:latin typeface="Tahoma"/>
              <a:cs typeface="Tahoma"/>
            </a:endParaRPr>
          </a:p>
          <a:p>
            <a:pPr marL="416559">
              <a:lnSpc>
                <a:spcPts val="1200"/>
              </a:lnSpc>
            </a:pPr>
            <a:r>
              <a:rPr dirty="0" sz="1000" spc="-35">
                <a:latin typeface="Tahoma"/>
                <a:cs typeface="Tahoma"/>
              </a:rPr>
              <a:t>21.2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million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high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school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students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US.</a:t>
            </a:r>
            <a:endParaRPr sz="1000">
              <a:latin typeface="Tahoma"/>
              <a:cs typeface="Tahoma"/>
            </a:endParaRPr>
          </a:p>
          <a:p>
            <a:pPr marL="139700">
              <a:lnSpc>
                <a:spcPct val="100000"/>
              </a:lnSpc>
              <a:spcBef>
                <a:spcPts val="1160"/>
              </a:spcBef>
            </a:pPr>
            <a:r>
              <a:rPr dirty="0" sz="1000" spc="-50">
                <a:latin typeface="Tahoma"/>
                <a:cs typeface="Tahoma"/>
              </a:rPr>
              <a:t>Suppose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different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random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same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size)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80">
                <a:latin typeface="Tahoma"/>
                <a:cs typeface="Tahoma"/>
              </a:rPr>
              <a:t>were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taken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from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75">
                <a:latin typeface="Tahoma"/>
                <a:cs typeface="Tahoma"/>
              </a:rPr>
              <a:t>same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population:</a:t>
            </a:r>
            <a:endParaRPr sz="1000">
              <a:latin typeface="Tahoma"/>
              <a:cs typeface="Tahoma"/>
            </a:endParaRPr>
          </a:p>
          <a:p>
            <a:pPr marL="411480" indent="-127635">
              <a:lnSpc>
                <a:spcPct val="100000"/>
              </a:lnSpc>
              <a:spcBef>
                <a:spcPts val="1155"/>
              </a:spcBef>
              <a:buClr>
                <a:srgbClr val="3232B2"/>
              </a:buClr>
              <a:buFont typeface="Garamond"/>
              <a:buChar char="•"/>
              <a:tabLst>
                <a:tab pos="41148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could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consist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different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participants,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thus.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.</a:t>
            </a:r>
            <a:r>
              <a:rPr dirty="0" sz="1000" spc="-15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411480" marR="207010" indent="-127635">
              <a:lnSpc>
                <a:spcPct val="100000"/>
              </a:lnSpc>
              <a:spcBef>
                <a:spcPts val="480"/>
              </a:spcBef>
              <a:buClr>
                <a:srgbClr val="3232B2"/>
              </a:buClr>
              <a:buFont typeface="Garamond"/>
              <a:buChar char="•"/>
              <a:tabLst>
                <a:tab pos="416559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sampled</a:t>
            </a:r>
            <a:r>
              <a:rPr dirty="0" sz="1000" spc="-30">
                <a:latin typeface="Tahoma"/>
                <a:cs typeface="Tahoma"/>
              </a:rPr>
              <a:t> weight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could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different, producing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0">
                <a:latin typeface="Tahoma"/>
                <a:cs typeface="Tahoma"/>
              </a:rPr>
              <a:t> different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weight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 spc="-20">
                <a:latin typeface="Tahoma"/>
                <a:cs typeface="Tahoma"/>
              </a:rPr>
              <a:t>than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initial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sample.</a:t>
            </a:r>
            <a:endParaRPr sz="1000">
              <a:latin typeface="Tahoma"/>
              <a:cs typeface="Tahoma"/>
            </a:endParaRPr>
          </a:p>
          <a:p>
            <a:pPr marL="136525" marR="220345" indent="2540">
              <a:lnSpc>
                <a:spcPct val="100000"/>
              </a:lnSpc>
              <a:spcBef>
                <a:spcPts val="1150"/>
              </a:spcBef>
            </a:pPr>
            <a:r>
              <a:rPr dirty="0" sz="1000" spc="-10" b="1">
                <a:latin typeface="Gill Sans MT"/>
                <a:cs typeface="Gill Sans MT"/>
              </a:rPr>
              <a:t>Sampling</a:t>
            </a:r>
            <a:r>
              <a:rPr dirty="0" sz="1000" spc="15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variability</a:t>
            </a:r>
            <a:r>
              <a:rPr dirty="0" sz="1000" b="1">
                <a:latin typeface="Gill Sans MT"/>
                <a:cs typeface="Gill Sans MT"/>
              </a:rPr>
              <a:t> </a:t>
            </a:r>
            <a:r>
              <a:rPr dirty="0" sz="1000" spc="-50">
                <a:latin typeface="Tahoma"/>
                <a:cs typeface="Tahoma"/>
              </a:rPr>
              <a:t>refers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idea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value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</a:t>
            </a:r>
            <a:r>
              <a:rPr dirty="0" sz="1000" spc="-35">
                <a:latin typeface="Tahoma"/>
                <a:cs typeface="Tahoma"/>
              </a:rPr>
              <a:t> estimate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(i.e.,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 </a:t>
            </a:r>
            <a:r>
              <a:rPr dirty="0" sz="1000" spc="-10">
                <a:latin typeface="Tahoma"/>
                <a:cs typeface="Tahoma"/>
              </a:rPr>
              <a:t>statistic) </a:t>
            </a:r>
            <a:r>
              <a:rPr dirty="0" sz="1000" spc="-50">
                <a:latin typeface="Tahoma"/>
                <a:cs typeface="Tahoma"/>
              </a:rPr>
              <a:t>varies</a:t>
            </a:r>
            <a:r>
              <a:rPr dirty="0" sz="1000" spc="-20">
                <a:latin typeface="Tahoma"/>
                <a:cs typeface="Tahoma"/>
              </a:rPr>
              <a:t> from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sample.</a:t>
            </a:r>
            <a:endParaRPr sz="1000">
              <a:latin typeface="Tahoma"/>
              <a:cs typeface="Tahoma"/>
            </a:endParaRPr>
          </a:p>
          <a:p>
            <a:pPr marL="411480" indent="-127635">
              <a:lnSpc>
                <a:spcPct val="100000"/>
              </a:lnSpc>
              <a:spcBef>
                <a:spcPts val="1155"/>
              </a:spcBef>
              <a:buClr>
                <a:srgbClr val="3232B2"/>
              </a:buClr>
              <a:buFont typeface="Garamond"/>
              <a:buChar char="•"/>
              <a:tabLst>
                <a:tab pos="411480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0">
                <a:latin typeface="Tahoma"/>
                <a:cs typeface="Tahoma"/>
              </a:rPr>
              <a:t> value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statistic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fixed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until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specific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observed.</a:t>
            </a:r>
            <a:endParaRPr sz="1000">
              <a:latin typeface="Tahoma"/>
              <a:cs typeface="Tahoma"/>
            </a:endParaRPr>
          </a:p>
          <a:p>
            <a:pPr marL="411480" marR="123825" indent="-127635">
              <a:lnSpc>
                <a:spcPct val="100000"/>
              </a:lnSpc>
              <a:spcBef>
                <a:spcPts val="480"/>
              </a:spcBef>
              <a:buClr>
                <a:srgbClr val="3232B2"/>
              </a:buClr>
              <a:buFont typeface="Garamond"/>
              <a:buChar char="•"/>
              <a:tabLst>
                <a:tab pos="416559" algn="l"/>
              </a:tabLst>
            </a:pP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6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2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is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random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variable.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When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95">
                <a:latin typeface="Tahoma"/>
                <a:cs typeface="Tahoma"/>
              </a:rPr>
              <a:t>we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observe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specific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 i="1">
                <a:latin typeface="Arial"/>
                <a:cs typeface="Arial"/>
              </a:rPr>
              <a:t>x</a:t>
            </a:r>
            <a:r>
              <a:rPr dirty="0" sz="1000" spc="-17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we </a:t>
            </a:r>
            <a:r>
              <a:rPr dirty="0" sz="1000" spc="-25">
                <a:latin typeface="Tahoma"/>
                <a:cs typeface="Tahoma"/>
              </a:rPr>
              <a:t>	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observing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possible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14" i="1">
                <a:latin typeface="Arial"/>
                <a:cs typeface="Arial"/>
              </a:rPr>
              <a:t> </a:t>
            </a:r>
            <a:r>
              <a:rPr dirty="0" sz="1000" spc="-20">
                <a:latin typeface="Tahoma"/>
                <a:cs typeface="Tahoma"/>
              </a:rPr>
              <a:t>can </a:t>
            </a:r>
            <a:r>
              <a:rPr dirty="0" sz="1000" spc="-25">
                <a:latin typeface="Tahoma"/>
                <a:cs typeface="Tahoma"/>
              </a:rPr>
              <a:t>take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on.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S</a:t>
            </a:r>
            <a:r>
              <a:rPr dirty="0" cap="small" spc="55"/>
              <a:t>ampling</a:t>
            </a:r>
            <a:r>
              <a:rPr dirty="0" spc="95"/>
              <a:t> </a:t>
            </a:r>
            <a:r>
              <a:rPr dirty="0" spc="100"/>
              <a:t>f</a:t>
            </a:r>
            <a:r>
              <a:rPr dirty="0" cap="small" spc="100"/>
              <a:t>rom</a:t>
            </a:r>
            <a:r>
              <a:rPr dirty="0" spc="100"/>
              <a:t> </a:t>
            </a:r>
            <a:r>
              <a:rPr dirty="0" cap="small" spc="125"/>
              <a:t>a</a:t>
            </a:r>
            <a:r>
              <a:rPr dirty="0" spc="100"/>
              <a:t> </a:t>
            </a:r>
            <a:r>
              <a:rPr dirty="0" cap="small" spc="30"/>
              <a:t>population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685055" y="960704"/>
            <a:ext cx="99695" cy="0"/>
          </a:xfrm>
          <a:custGeom>
            <a:avLst/>
            <a:gdLst/>
            <a:ahLst/>
            <a:cxnLst/>
            <a:rect l="l" t="t" r="r" b="b"/>
            <a:pathLst>
              <a:path w="99695" h="0">
                <a:moveTo>
                  <a:pt x="0" y="0"/>
                </a:moveTo>
                <a:lnTo>
                  <a:pt x="9932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043629" y="1723999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13039" y="2065616"/>
            <a:ext cx="71755" cy="0"/>
          </a:xfrm>
          <a:custGeom>
            <a:avLst/>
            <a:gdLst/>
            <a:ahLst/>
            <a:cxnLst/>
            <a:rect l="l" t="t" r="r" b="b"/>
            <a:pathLst>
              <a:path w="71755" h="0">
                <a:moveTo>
                  <a:pt x="0" y="0"/>
                </a:moveTo>
                <a:lnTo>
                  <a:pt x="7155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54099" y="451313"/>
            <a:ext cx="5173980" cy="21056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770"/>
              </a:spcBef>
            </a:pPr>
            <a:r>
              <a:rPr dirty="0" sz="1000" spc="-25">
                <a:latin typeface="Tahoma"/>
                <a:cs typeface="Tahoma"/>
              </a:rPr>
              <a:t>Typically,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exact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values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 </a:t>
            </a:r>
            <a:r>
              <a:rPr dirty="0" sz="1000" spc="-45">
                <a:latin typeface="Tahoma"/>
                <a:cs typeface="Tahoma"/>
              </a:rPr>
              <a:t>parameters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unknown.</a:t>
            </a:r>
            <a:r>
              <a:rPr dirty="0" baseline="27777" sz="1050" spc="-15">
                <a:latin typeface="Tahoma"/>
                <a:cs typeface="Tahoma"/>
              </a:rPr>
              <a:t>1</a:t>
            </a:r>
            <a:endParaRPr baseline="27777" sz="1050">
              <a:latin typeface="Tahoma"/>
              <a:cs typeface="Tahoma"/>
            </a:endParaRPr>
          </a:p>
          <a:p>
            <a:pPr marL="105410" marR="144145">
              <a:lnSpc>
                <a:spcPct val="100000"/>
              </a:lnSpc>
              <a:spcBef>
                <a:spcPts val="675"/>
              </a:spcBef>
            </a:pPr>
            <a:r>
              <a:rPr dirty="0" sz="1000">
                <a:latin typeface="Tahoma"/>
                <a:cs typeface="Tahoma"/>
              </a:rPr>
              <a:t>But,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85">
                <a:latin typeface="Tahoma"/>
                <a:cs typeface="Tahoma"/>
              </a:rPr>
              <a:t>we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can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observe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effect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sampling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variability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 b="1">
                <a:latin typeface="Gill Sans MT"/>
                <a:cs typeface="Gill Sans MT"/>
              </a:rPr>
              <a:t>hypothetical</a:t>
            </a:r>
            <a:r>
              <a:rPr dirty="0" sz="1000" spc="20" b="1">
                <a:latin typeface="Gill Sans MT"/>
                <a:cs typeface="Gill Sans MT"/>
              </a:rPr>
              <a:t> </a:t>
            </a:r>
            <a:r>
              <a:rPr dirty="0" sz="1000" spc="-25">
                <a:latin typeface="Tahoma"/>
                <a:cs typeface="Tahoma"/>
              </a:rPr>
              <a:t>setting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60">
                <a:latin typeface="Tahoma"/>
                <a:cs typeface="Tahoma"/>
              </a:rPr>
              <a:t>where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sz="1000" spc="-20">
                <a:latin typeface="Lucida Sans Unicode"/>
                <a:cs typeface="Lucida Sans Unicode"/>
              </a:rPr>
              <a:t> </a:t>
            </a:r>
            <a:r>
              <a:rPr dirty="0" sz="1000" spc="-25">
                <a:latin typeface="Tahoma"/>
                <a:cs typeface="Tahoma"/>
              </a:rPr>
              <a:t>is known.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25">
                <a:latin typeface="Tahoma"/>
                <a:cs typeface="Tahoma"/>
              </a:rPr>
              <a:t> hypothetical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setting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allows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us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understand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how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 distribution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114" i="1">
                <a:latin typeface="Arial"/>
                <a:cs typeface="Arial"/>
              </a:rPr>
              <a:t> </a:t>
            </a:r>
            <a:r>
              <a:rPr dirty="0" sz="1000" spc="-30">
                <a:latin typeface="Tahoma"/>
                <a:cs typeface="Tahoma"/>
              </a:rPr>
              <a:t>behaves.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latin typeface="Tahoma"/>
              <a:cs typeface="Tahoma"/>
            </a:endParaRPr>
          </a:p>
          <a:p>
            <a:pPr marL="382270" indent="-132080">
              <a:lnSpc>
                <a:spcPct val="100000"/>
              </a:lnSpc>
              <a:buClr>
                <a:srgbClr val="3232B2"/>
              </a:buClr>
              <a:buFont typeface="Garamond"/>
              <a:buChar char="•"/>
              <a:tabLst>
                <a:tab pos="382270" algn="l"/>
              </a:tabLst>
            </a:pPr>
            <a:r>
              <a:rPr dirty="0" sz="1000" spc="-40">
                <a:latin typeface="Tahoma"/>
                <a:cs typeface="Tahoma"/>
              </a:rPr>
              <a:t>Suppose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13,572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individuals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Century"/>
                <a:cs typeface="Century"/>
              </a:rPr>
              <a:t>yrbss</a:t>
            </a:r>
            <a:r>
              <a:rPr dirty="0" sz="1000" spc="30">
                <a:latin typeface="Century"/>
                <a:cs typeface="Century"/>
              </a:rPr>
              <a:t> </a:t>
            </a:r>
            <a:r>
              <a:rPr dirty="0" sz="1000" spc="-50">
                <a:latin typeface="Tahoma"/>
                <a:cs typeface="Tahoma"/>
              </a:rPr>
              <a:t>represent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our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target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population.</a:t>
            </a:r>
            <a:endParaRPr sz="1000">
              <a:latin typeface="Tahoma"/>
              <a:cs typeface="Tahoma"/>
            </a:endParaRPr>
          </a:p>
          <a:p>
            <a:pPr lvl="1" marL="657860" indent="-121285">
              <a:lnSpc>
                <a:spcPct val="100000"/>
              </a:lnSpc>
              <a:spcBef>
                <a:spcPts val="295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57860" algn="l"/>
              </a:tabLst>
            </a:pPr>
            <a:r>
              <a:rPr dirty="0" sz="1000">
                <a:latin typeface="Tahoma"/>
                <a:cs typeface="Tahoma"/>
              </a:rPr>
              <a:t>Let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weight</a:t>
            </a:r>
            <a:r>
              <a:rPr dirty="0" sz="1000">
                <a:latin typeface="Tahoma"/>
                <a:cs typeface="Tahoma"/>
              </a:rPr>
              <a:t> in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Century"/>
                <a:cs typeface="Century"/>
              </a:rPr>
              <a:t>yrbss</a:t>
            </a:r>
            <a:r>
              <a:rPr dirty="0" sz="1000" spc="35">
                <a:latin typeface="Century"/>
                <a:cs typeface="Century"/>
              </a:rPr>
              <a:t> </a:t>
            </a:r>
            <a:r>
              <a:rPr dirty="0" sz="1000" spc="-10">
                <a:latin typeface="Tahoma"/>
                <a:cs typeface="Tahoma"/>
              </a:rPr>
              <a:t>be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population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parameter,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baseline="-11904" sz="1050" i="1">
                <a:latin typeface="Calibri"/>
                <a:cs typeface="Calibri"/>
              </a:rPr>
              <a:t>weight</a:t>
            </a:r>
            <a:r>
              <a:rPr dirty="0" baseline="-11904" sz="1050" spc="-89" i="1">
                <a:latin typeface="Calibri"/>
                <a:cs typeface="Calibri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377825" marR="81280" indent="-127635">
              <a:lnSpc>
                <a:spcPct val="100000"/>
              </a:lnSpc>
              <a:spcBef>
                <a:spcPts val="590"/>
              </a:spcBef>
              <a:buClr>
                <a:srgbClr val="3232B2"/>
              </a:buClr>
              <a:buFont typeface="Garamond"/>
              <a:buChar char="•"/>
              <a:tabLst>
                <a:tab pos="382905" algn="l"/>
              </a:tabLst>
            </a:pPr>
            <a:r>
              <a:rPr dirty="0" sz="1000" spc="-30">
                <a:latin typeface="Tahoma"/>
                <a:cs typeface="Tahoma"/>
              </a:rPr>
              <a:t>Take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random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from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Century"/>
                <a:cs typeface="Century"/>
              </a:rPr>
              <a:t>yrbss</a:t>
            </a:r>
            <a:r>
              <a:rPr dirty="0" sz="1000" spc="30">
                <a:latin typeface="Century"/>
                <a:cs typeface="Century"/>
              </a:rPr>
              <a:t> </a:t>
            </a:r>
            <a:r>
              <a:rPr dirty="0" sz="1000" spc="-30">
                <a:latin typeface="Tahoma"/>
                <a:cs typeface="Tahoma"/>
              </a:rPr>
              <a:t>(e.g.,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n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30)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calculate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baseline="-11904" sz="1050" i="1">
                <a:latin typeface="Calibri"/>
                <a:cs typeface="Calibri"/>
              </a:rPr>
              <a:t>weight</a:t>
            </a:r>
            <a:r>
              <a:rPr dirty="0" baseline="-11904" sz="1050" spc="-89" i="1">
                <a:latin typeface="Calibri"/>
                <a:cs typeface="Calibri"/>
              </a:rPr>
              <a:t> </a:t>
            </a:r>
            <a:r>
              <a:rPr dirty="0" sz="1000">
                <a:latin typeface="Tahoma"/>
                <a:cs typeface="Tahoma"/>
              </a:rPr>
              <a:t>,</a:t>
            </a:r>
            <a:r>
              <a:rPr dirty="0" sz="1000" spc="-10">
                <a:latin typeface="Tahoma"/>
                <a:cs typeface="Tahoma"/>
              </a:rPr>
              <a:t> the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weight </a:t>
            </a:r>
            <a:r>
              <a:rPr dirty="0" sz="1000" spc="-10">
                <a:latin typeface="Tahoma"/>
                <a:cs typeface="Tahoma"/>
              </a:rPr>
              <a:t>	</a:t>
            </a:r>
            <a:r>
              <a:rPr dirty="0" sz="1000" spc="-40">
                <a:latin typeface="Tahoma"/>
                <a:cs typeface="Tahoma"/>
              </a:rPr>
              <a:t>among </a:t>
            </a:r>
            <a:r>
              <a:rPr dirty="0" sz="1000" spc="-20">
                <a:latin typeface="Tahoma"/>
                <a:cs typeface="Tahoma"/>
              </a:rPr>
              <a:t>the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individuals.</a:t>
            </a:r>
            <a:endParaRPr sz="1000">
              <a:latin typeface="Tahoma"/>
              <a:cs typeface="Tahoma"/>
            </a:endParaRPr>
          </a:p>
          <a:p>
            <a:pPr lvl="1" marL="657860" indent="-121285">
              <a:lnSpc>
                <a:spcPct val="100000"/>
              </a:lnSpc>
              <a:spcBef>
                <a:spcPts val="290"/>
              </a:spcBef>
              <a:buClr>
                <a:srgbClr val="3232B2"/>
              </a:buClr>
              <a:buSzPct val="80000"/>
              <a:buFont typeface="Lucida Sans Unicode"/>
              <a:buChar char="o"/>
              <a:tabLst>
                <a:tab pos="657860" algn="l"/>
              </a:tabLst>
            </a:pPr>
            <a:r>
              <a:rPr dirty="0" sz="1000" spc="-10">
                <a:latin typeface="Tahoma"/>
                <a:cs typeface="Tahoma"/>
              </a:rPr>
              <a:t>How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well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does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baseline="-11904" sz="1050" i="1">
                <a:latin typeface="Calibri"/>
                <a:cs typeface="Calibri"/>
              </a:rPr>
              <a:t>weight</a:t>
            </a:r>
            <a:r>
              <a:rPr dirty="0" baseline="-11904" sz="1050" spc="382" i="1">
                <a:latin typeface="Calibri"/>
                <a:cs typeface="Calibri"/>
              </a:rPr>
              <a:t> </a:t>
            </a:r>
            <a:r>
              <a:rPr dirty="0" sz="1000" spc="-35">
                <a:latin typeface="Tahoma"/>
                <a:cs typeface="Tahoma"/>
              </a:rPr>
              <a:t>estimate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µ</a:t>
            </a:r>
            <a:r>
              <a:rPr dirty="0" baseline="-11904" sz="1050" i="1">
                <a:latin typeface="Calibri"/>
                <a:cs typeface="Calibri"/>
              </a:rPr>
              <a:t>weight</a:t>
            </a:r>
            <a:r>
              <a:rPr dirty="0" baseline="-11904" sz="1050" spc="-89" i="1">
                <a:latin typeface="Calibri"/>
                <a:cs typeface="Calibri"/>
              </a:rPr>
              <a:t> </a:t>
            </a:r>
            <a:r>
              <a:rPr dirty="0" sz="1000" spc="-5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  <a:p>
            <a:pPr marL="382270" indent="-132080">
              <a:lnSpc>
                <a:spcPts val="1200"/>
              </a:lnSpc>
              <a:spcBef>
                <a:spcPts val="595"/>
              </a:spcBef>
              <a:buClr>
                <a:srgbClr val="3232B2"/>
              </a:buClr>
              <a:buFont typeface="Garamond"/>
              <a:buChar char="•"/>
              <a:tabLst>
                <a:tab pos="382270" algn="l"/>
              </a:tabLst>
            </a:pPr>
            <a:r>
              <a:rPr dirty="0" sz="1000" spc="-35">
                <a:latin typeface="Tahoma"/>
                <a:cs typeface="Tahoma"/>
              </a:rPr>
              <a:t>Repeatedly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take </a:t>
            </a:r>
            <a:r>
              <a:rPr dirty="0" sz="1000">
                <a:latin typeface="Tahoma"/>
                <a:cs typeface="Tahoma"/>
              </a:rPr>
              <a:t>a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random</a:t>
            </a:r>
            <a:r>
              <a:rPr dirty="0" sz="1000" spc="-130">
                <a:latin typeface="Tahoma"/>
                <a:cs typeface="Tahoma"/>
              </a:rPr>
              <a:t> </a:t>
            </a:r>
            <a:r>
              <a:rPr dirty="0" u="sng" sz="1000" spc="-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</a:t>
            </a:r>
            <a:r>
              <a:rPr dirty="0" sz="1000" spc="-40">
                <a:latin typeface="Tahoma"/>
                <a:cs typeface="Tahoma"/>
              </a:rPr>
              <a:t>mple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compute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sample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mean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order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construct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  <a:p>
            <a:pPr marL="382905">
              <a:lnSpc>
                <a:spcPts val="1200"/>
              </a:lnSpc>
            </a:pPr>
            <a:r>
              <a:rPr dirty="0" sz="1000" spc="-20" b="1">
                <a:latin typeface="Gill Sans MT"/>
                <a:cs typeface="Gill Sans MT"/>
              </a:rPr>
              <a:t>sampling</a:t>
            </a:r>
            <a:r>
              <a:rPr dirty="0" sz="1000" spc="30" b="1">
                <a:latin typeface="Gill Sans MT"/>
                <a:cs typeface="Gill Sans MT"/>
              </a:rPr>
              <a:t> </a:t>
            </a:r>
            <a:r>
              <a:rPr dirty="0" sz="1000" spc="-25" b="1">
                <a:latin typeface="Gill Sans MT"/>
                <a:cs typeface="Gill Sans MT"/>
              </a:rPr>
              <a:t>distribution</a:t>
            </a:r>
            <a:r>
              <a:rPr dirty="0" sz="1000" spc="45" b="1">
                <a:latin typeface="Gill Sans MT"/>
                <a:cs typeface="Gill Sans MT"/>
              </a:rPr>
              <a:t> </a:t>
            </a:r>
            <a:r>
              <a:rPr dirty="0" sz="1000" b="1">
                <a:latin typeface="Gill Sans MT"/>
                <a:cs typeface="Gill Sans MT"/>
              </a:rPr>
              <a:t>of</a:t>
            </a:r>
            <a:r>
              <a:rPr dirty="0" sz="1000" spc="50" b="1">
                <a:latin typeface="Gill Sans MT"/>
                <a:cs typeface="Gill Sans MT"/>
              </a:rPr>
              <a:t> </a:t>
            </a:r>
            <a:r>
              <a:rPr dirty="0" sz="1000" i="1">
                <a:latin typeface="Arial"/>
                <a:cs typeface="Arial"/>
              </a:rPr>
              <a:t>X</a:t>
            </a:r>
            <a:r>
              <a:rPr dirty="0" sz="1000" spc="-165" i="1">
                <a:latin typeface="Arial"/>
                <a:cs typeface="Arial"/>
              </a:rPr>
              <a:t> </a:t>
            </a:r>
            <a:r>
              <a:rPr dirty="0" sz="1000" spc="-5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59995" y="2929266"/>
            <a:ext cx="2016125" cy="0"/>
          </a:xfrm>
          <a:custGeom>
            <a:avLst/>
            <a:gdLst/>
            <a:ahLst/>
            <a:cxnLst/>
            <a:rect l="l" t="t" r="r" b="b"/>
            <a:pathLst>
              <a:path w="2016125" h="0">
                <a:moveTo>
                  <a:pt x="0" y="0"/>
                </a:moveTo>
                <a:lnTo>
                  <a:pt x="201597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85899" y="2936310"/>
            <a:ext cx="16522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7037" sz="900" spc="-15">
                <a:latin typeface="Tahoma"/>
                <a:cs typeface="Tahoma"/>
              </a:rPr>
              <a:t>1</a:t>
            </a:r>
            <a:r>
              <a:rPr dirty="0" sz="900" spc="-10">
                <a:latin typeface="Tahoma"/>
                <a:cs typeface="Tahoma"/>
              </a:rPr>
              <a:t>Hence,</a:t>
            </a:r>
            <a:r>
              <a:rPr dirty="0" sz="900" spc="-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the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40">
                <a:latin typeface="Tahoma"/>
                <a:cs typeface="Tahoma"/>
              </a:rPr>
              <a:t>need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for</a:t>
            </a:r>
            <a:r>
              <a:rPr dirty="0" sz="900" spc="-25">
                <a:latin typeface="Tahoma"/>
                <a:cs typeface="Tahoma"/>
              </a:rPr>
              <a:t> </a:t>
            </a:r>
            <a:r>
              <a:rPr dirty="0" sz="900" spc="-10">
                <a:latin typeface="Tahoma"/>
                <a:cs typeface="Tahoma"/>
              </a:rPr>
              <a:t>inference...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860"/>
              </a:lnSpc>
            </a:pPr>
            <a:fld id="{81D60167-4931-47E6-BA6A-407CBD079E47}" type="slidenum">
              <a:rPr dirty="0" spc="-25"/>
              <a:t>8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ts val="860"/>
              </a:lnSpc>
            </a:pPr>
            <a:fld id="{81D60167-4931-47E6-BA6A-407CBD079E47}" type="slidenum">
              <a:rPr dirty="0" spc="-25"/>
              <a:t>9</a:t>
            </a:fld>
            <a:r>
              <a:rPr dirty="0" spc="-105"/>
              <a:t> </a:t>
            </a:r>
            <a:r>
              <a:rPr dirty="0" spc="120"/>
              <a:t>/</a:t>
            </a:r>
            <a:r>
              <a:rPr dirty="0" spc="-105"/>
              <a:t> </a:t>
            </a:r>
            <a:r>
              <a:rPr dirty="0" spc="-35"/>
              <a:t>48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T</a:t>
            </a:r>
            <a:r>
              <a:rPr dirty="0" cap="small" spc="85"/>
              <a:t>aking</a:t>
            </a:r>
            <a:r>
              <a:rPr dirty="0" spc="120"/>
              <a:t> </a:t>
            </a:r>
            <a:r>
              <a:rPr dirty="0" cap="small"/>
              <a:t>one</a:t>
            </a:r>
            <a:r>
              <a:rPr dirty="0" spc="125"/>
              <a:t> </a:t>
            </a:r>
            <a:r>
              <a:rPr dirty="0" cap="small" spc="55"/>
              <a:t>random</a:t>
            </a:r>
            <a:r>
              <a:rPr dirty="0" spc="120"/>
              <a:t> </a:t>
            </a:r>
            <a:r>
              <a:rPr dirty="0" cap="small"/>
              <a:t>sample</a:t>
            </a:r>
            <a:r>
              <a:rPr dirty="0" spc="125"/>
              <a:t> </a:t>
            </a:r>
            <a:r>
              <a:rPr dirty="0" cap="small" spc="165"/>
              <a:t>o</a:t>
            </a:r>
            <a:r>
              <a:rPr dirty="0" spc="165"/>
              <a:t>f</a:t>
            </a:r>
            <a:r>
              <a:rPr dirty="0" spc="120"/>
              <a:t> </a:t>
            </a:r>
            <a:r>
              <a:rPr dirty="0" cap="small"/>
              <a:t>si</a:t>
            </a:r>
            <a:r>
              <a:rPr dirty="0"/>
              <a:t>z</a:t>
            </a:r>
            <a:r>
              <a:rPr dirty="0" cap="small"/>
              <a:t>e</a:t>
            </a:r>
            <a:r>
              <a:rPr dirty="0" spc="125"/>
              <a:t> </a:t>
            </a:r>
            <a:r>
              <a:rPr dirty="0"/>
              <a:t>30</a:t>
            </a:r>
            <a:r>
              <a:rPr dirty="0" spc="125"/>
              <a:t> </a:t>
            </a:r>
            <a:r>
              <a:rPr dirty="0" spc="100"/>
              <a:t>f</a:t>
            </a:r>
            <a:r>
              <a:rPr dirty="0" cap="small" spc="100"/>
              <a:t>rom</a:t>
            </a:r>
            <a:r>
              <a:rPr dirty="0" spc="120"/>
              <a:t> </a:t>
            </a:r>
            <a:r>
              <a:rPr dirty="0" spc="-10">
                <a:latin typeface="Century"/>
                <a:cs typeface="Century"/>
              </a:rPr>
              <a:t>yrbss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44" y="319646"/>
            <a:ext cx="5116195" cy="448309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015"/>
              </a:lnSpc>
            </a:pPr>
            <a:r>
              <a:rPr dirty="0" sz="900" spc="55" i="1">
                <a:solidFill>
                  <a:srgbClr val="8E5902"/>
                </a:solidFill>
                <a:latin typeface="Times New Roman"/>
                <a:cs typeface="Times New Roman"/>
              </a:rPr>
              <a:t>#load</a:t>
            </a:r>
            <a:r>
              <a:rPr dirty="0" sz="900" spc="254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100" i="1">
                <a:solidFill>
                  <a:srgbClr val="8E5902"/>
                </a:solidFill>
                <a:latin typeface="Times New Roman"/>
                <a:cs typeface="Times New Roman"/>
              </a:rPr>
              <a:t>the</a:t>
            </a:r>
            <a:r>
              <a:rPr dirty="0" sz="900" spc="254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85" i="1">
                <a:solidFill>
                  <a:srgbClr val="8E5902"/>
                </a:solidFill>
                <a:latin typeface="Times New Roman"/>
                <a:cs typeface="Times New Roman"/>
              </a:rPr>
              <a:t>dataset</a:t>
            </a:r>
            <a:endParaRPr sz="900">
              <a:latin typeface="Times New Roman"/>
              <a:cs typeface="Times New Roman"/>
            </a:endParaRPr>
          </a:p>
          <a:p>
            <a:pPr marL="37465" marR="3994150">
              <a:lnSpc>
                <a:spcPct val="101499"/>
              </a:lnSpc>
            </a:pPr>
            <a:r>
              <a:rPr dirty="0" sz="900" spc="75" b="1">
                <a:solidFill>
                  <a:srgbClr val="214986"/>
                </a:solidFill>
                <a:latin typeface="Times New Roman"/>
                <a:cs typeface="Times New Roman"/>
              </a:rPr>
              <a:t>library</a:t>
            </a:r>
            <a:r>
              <a:rPr dirty="0" sz="900" spc="75">
                <a:latin typeface="Century"/>
                <a:cs typeface="Century"/>
              </a:rPr>
              <a:t>(oibiostat) </a:t>
            </a:r>
            <a:r>
              <a:rPr dirty="0" sz="900" spc="55" b="1">
                <a:solidFill>
                  <a:srgbClr val="214986"/>
                </a:solidFill>
                <a:latin typeface="Times New Roman"/>
                <a:cs typeface="Times New Roman"/>
              </a:rPr>
              <a:t>data</a:t>
            </a:r>
            <a:r>
              <a:rPr dirty="0" sz="900" spc="55">
                <a:latin typeface="Century"/>
                <a:cs typeface="Century"/>
              </a:rPr>
              <a:t>(</a:t>
            </a:r>
            <a:r>
              <a:rPr dirty="0" sz="900" spc="55">
                <a:solidFill>
                  <a:srgbClr val="4F9805"/>
                </a:solidFill>
                <a:latin typeface="Century"/>
                <a:cs typeface="Century"/>
              </a:rPr>
              <a:t>"yrbss"</a:t>
            </a:r>
            <a:r>
              <a:rPr dirty="0" sz="900" spc="55">
                <a:latin typeface="Century"/>
                <a:cs typeface="Century"/>
              </a:rPr>
              <a:t>)</a:t>
            </a:r>
            <a:endParaRPr sz="900">
              <a:latin typeface="Century"/>
              <a:cs typeface="Century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2044" y="830695"/>
            <a:ext cx="5116195" cy="1700530"/>
          </a:xfrm>
          <a:prstGeom prst="rect">
            <a:avLst/>
          </a:prstGeom>
          <a:solidFill>
            <a:srgbClr val="F8F8F8"/>
          </a:solidFill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015"/>
              </a:lnSpc>
            </a:pPr>
            <a:r>
              <a:rPr dirty="0" sz="900" i="1">
                <a:solidFill>
                  <a:srgbClr val="8E5902"/>
                </a:solidFill>
                <a:latin typeface="Times New Roman"/>
                <a:cs typeface="Times New Roman"/>
              </a:rPr>
              <a:t>#remove</a:t>
            </a:r>
            <a:r>
              <a:rPr dirty="0" sz="900" spc="33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i="1">
                <a:solidFill>
                  <a:srgbClr val="8E5902"/>
                </a:solidFill>
                <a:latin typeface="Times New Roman"/>
                <a:cs typeface="Times New Roman"/>
              </a:rPr>
              <a:t>rows</a:t>
            </a:r>
            <a:r>
              <a:rPr dirty="0" sz="900" spc="33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80" i="1">
                <a:solidFill>
                  <a:srgbClr val="8E5902"/>
                </a:solidFill>
                <a:latin typeface="Times New Roman"/>
                <a:cs typeface="Times New Roman"/>
              </a:rPr>
              <a:t>with</a:t>
            </a:r>
            <a:r>
              <a:rPr dirty="0" sz="900" spc="33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70" i="1">
                <a:solidFill>
                  <a:srgbClr val="8E5902"/>
                </a:solidFill>
                <a:latin typeface="Times New Roman"/>
                <a:cs typeface="Times New Roman"/>
              </a:rPr>
              <a:t>missing</a:t>
            </a:r>
            <a:r>
              <a:rPr dirty="0" sz="900" spc="33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70" i="1">
                <a:solidFill>
                  <a:srgbClr val="8E5902"/>
                </a:solidFill>
                <a:latin typeface="Times New Roman"/>
                <a:cs typeface="Times New Roman"/>
              </a:rPr>
              <a:t>values</a:t>
            </a:r>
            <a:endParaRPr sz="9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Century"/>
                <a:cs typeface="Century"/>
              </a:rPr>
              <a:t>yrbss_complete</a:t>
            </a:r>
            <a:r>
              <a:rPr dirty="0" sz="900" spc="315">
                <a:latin typeface="Century"/>
                <a:cs typeface="Century"/>
              </a:rPr>
              <a:t> </a:t>
            </a:r>
            <a:r>
              <a:rPr dirty="0" sz="900">
                <a:solidFill>
                  <a:srgbClr val="8E5902"/>
                </a:solidFill>
                <a:latin typeface="Century"/>
                <a:cs typeface="Century"/>
              </a:rPr>
              <a:t>&lt;-</a:t>
            </a:r>
            <a:r>
              <a:rPr dirty="0" sz="900" spc="320">
                <a:solidFill>
                  <a:srgbClr val="8E5902"/>
                </a:solidFill>
                <a:latin typeface="Century"/>
                <a:cs typeface="Century"/>
              </a:rPr>
              <a:t> </a:t>
            </a:r>
            <a:r>
              <a:rPr dirty="0" sz="900" spc="55">
                <a:latin typeface="Century"/>
                <a:cs typeface="Century"/>
              </a:rPr>
              <a:t>yrbss[</a:t>
            </a:r>
            <a:r>
              <a:rPr dirty="0" sz="900" spc="55" b="1">
                <a:solidFill>
                  <a:srgbClr val="214986"/>
                </a:solidFill>
                <a:latin typeface="Times New Roman"/>
                <a:cs typeface="Times New Roman"/>
              </a:rPr>
              <a:t>complete.cases</a:t>
            </a:r>
            <a:r>
              <a:rPr dirty="0" sz="900" spc="55">
                <a:latin typeface="Century"/>
                <a:cs typeface="Century"/>
              </a:rPr>
              <a:t>(yrbss</a:t>
            </a:r>
            <a:r>
              <a:rPr dirty="0" sz="900" spc="55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900" spc="55">
                <a:latin typeface="Century"/>
                <a:cs typeface="Century"/>
              </a:rPr>
              <a:t>weight),</a:t>
            </a:r>
            <a:r>
              <a:rPr dirty="0" sz="900" spc="315">
                <a:latin typeface="Century"/>
                <a:cs typeface="Century"/>
              </a:rPr>
              <a:t> </a:t>
            </a:r>
            <a:r>
              <a:rPr dirty="0" sz="900" spc="105">
                <a:latin typeface="Century"/>
                <a:cs typeface="Century"/>
              </a:rPr>
              <a:t>]</a:t>
            </a:r>
            <a:endParaRPr sz="9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entury"/>
              <a:cs typeface="Century"/>
            </a:endParaRPr>
          </a:p>
          <a:p>
            <a:pPr marL="37465">
              <a:lnSpc>
                <a:spcPct val="100000"/>
              </a:lnSpc>
            </a:pPr>
            <a:r>
              <a:rPr dirty="0" sz="900" spc="105" i="1">
                <a:solidFill>
                  <a:srgbClr val="8E5902"/>
                </a:solidFill>
                <a:latin typeface="Times New Roman"/>
                <a:cs typeface="Times New Roman"/>
              </a:rPr>
              <a:t>#set</a:t>
            </a:r>
            <a:r>
              <a:rPr dirty="0" sz="900" spc="24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45" i="1">
                <a:solidFill>
                  <a:srgbClr val="8E5902"/>
                </a:solidFill>
                <a:latin typeface="Times New Roman"/>
                <a:cs typeface="Times New Roman"/>
              </a:rPr>
              <a:t>parameters</a:t>
            </a:r>
            <a:endParaRPr sz="9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Century"/>
                <a:cs typeface="Century"/>
              </a:rPr>
              <a:t>sample_size</a:t>
            </a:r>
            <a:r>
              <a:rPr dirty="0" sz="900" spc="335">
                <a:latin typeface="Century"/>
                <a:cs typeface="Century"/>
              </a:rPr>
              <a:t> </a:t>
            </a:r>
            <a:r>
              <a:rPr dirty="0" sz="900">
                <a:solidFill>
                  <a:srgbClr val="8E5902"/>
                </a:solidFill>
                <a:latin typeface="Century"/>
                <a:cs typeface="Century"/>
              </a:rPr>
              <a:t>&lt;-</a:t>
            </a:r>
            <a:r>
              <a:rPr dirty="0" sz="900" spc="340">
                <a:solidFill>
                  <a:srgbClr val="8E5902"/>
                </a:solidFill>
                <a:latin typeface="Century"/>
                <a:cs typeface="Century"/>
              </a:rPr>
              <a:t> </a:t>
            </a:r>
            <a:r>
              <a:rPr dirty="0" sz="900" spc="-25">
                <a:solidFill>
                  <a:srgbClr val="0000CE"/>
                </a:solidFill>
                <a:latin typeface="Century"/>
                <a:cs typeface="Century"/>
              </a:rPr>
              <a:t>30</a:t>
            </a:r>
            <a:endParaRPr sz="9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entury"/>
              <a:cs typeface="Century"/>
            </a:endParaRPr>
          </a:p>
          <a:p>
            <a:pPr marL="37465">
              <a:lnSpc>
                <a:spcPct val="100000"/>
              </a:lnSpc>
            </a:pPr>
            <a:r>
              <a:rPr dirty="0" sz="900" spc="70" i="1">
                <a:solidFill>
                  <a:srgbClr val="8E5902"/>
                </a:solidFill>
                <a:latin typeface="Times New Roman"/>
                <a:cs typeface="Times New Roman"/>
              </a:rPr>
              <a:t>#obtain</a:t>
            </a:r>
            <a:r>
              <a:rPr dirty="0" sz="900" spc="30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i="1">
                <a:solidFill>
                  <a:srgbClr val="8E5902"/>
                </a:solidFill>
                <a:latin typeface="Times New Roman"/>
                <a:cs typeface="Times New Roman"/>
              </a:rPr>
              <a:t>random</a:t>
            </a:r>
            <a:r>
              <a:rPr dirty="0" sz="900" spc="30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i="1">
                <a:solidFill>
                  <a:srgbClr val="8E5902"/>
                </a:solidFill>
                <a:latin typeface="Times New Roman"/>
                <a:cs typeface="Times New Roman"/>
              </a:rPr>
              <a:t>sample</a:t>
            </a:r>
            <a:r>
              <a:rPr dirty="0" sz="900" spc="30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114" i="1">
                <a:solidFill>
                  <a:srgbClr val="8E5902"/>
                </a:solidFill>
                <a:latin typeface="Times New Roman"/>
                <a:cs typeface="Times New Roman"/>
              </a:rPr>
              <a:t>of</a:t>
            </a:r>
            <a:r>
              <a:rPr dirty="0" sz="900" spc="30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i="1">
                <a:solidFill>
                  <a:srgbClr val="8E5902"/>
                </a:solidFill>
                <a:latin typeface="Times New Roman"/>
                <a:cs typeface="Times New Roman"/>
              </a:rPr>
              <a:t>row</a:t>
            </a:r>
            <a:r>
              <a:rPr dirty="0" sz="900" spc="30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-10" i="1">
                <a:solidFill>
                  <a:srgbClr val="8E5902"/>
                </a:solidFill>
                <a:latin typeface="Times New Roman"/>
                <a:cs typeface="Times New Roman"/>
              </a:rPr>
              <a:t>numbers</a:t>
            </a:r>
            <a:endParaRPr sz="9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dirty="0" sz="900" spc="60" b="1">
                <a:solidFill>
                  <a:srgbClr val="214986"/>
                </a:solidFill>
                <a:latin typeface="Times New Roman"/>
                <a:cs typeface="Times New Roman"/>
              </a:rPr>
              <a:t>set.seed</a:t>
            </a:r>
            <a:r>
              <a:rPr dirty="0" sz="900" spc="60">
                <a:latin typeface="Century"/>
                <a:cs typeface="Century"/>
              </a:rPr>
              <a:t>(</a:t>
            </a:r>
            <a:r>
              <a:rPr dirty="0" sz="900" spc="60">
                <a:solidFill>
                  <a:srgbClr val="0000CE"/>
                </a:solidFill>
                <a:latin typeface="Century"/>
                <a:cs typeface="Century"/>
              </a:rPr>
              <a:t>5011</a:t>
            </a:r>
            <a:r>
              <a:rPr dirty="0" sz="900" spc="60">
                <a:latin typeface="Century"/>
                <a:cs typeface="Century"/>
              </a:rPr>
              <a:t>)</a:t>
            </a:r>
            <a:endParaRPr sz="900">
              <a:latin typeface="Century"/>
              <a:cs typeface="Century"/>
            </a:endParaRPr>
          </a:p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dirty="0" sz="900" spc="-10">
                <a:latin typeface="Century"/>
                <a:cs typeface="Century"/>
              </a:rPr>
              <a:t>sample_rows</a:t>
            </a:r>
            <a:r>
              <a:rPr dirty="0" sz="900" spc="150">
                <a:latin typeface="Century"/>
                <a:cs typeface="Century"/>
              </a:rPr>
              <a:t>  </a:t>
            </a:r>
            <a:r>
              <a:rPr dirty="0" sz="900">
                <a:solidFill>
                  <a:srgbClr val="8E5902"/>
                </a:solidFill>
                <a:latin typeface="Century"/>
                <a:cs typeface="Century"/>
              </a:rPr>
              <a:t>&lt;-</a:t>
            </a:r>
            <a:r>
              <a:rPr dirty="0" sz="900" spc="150">
                <a:solidFill>
                  <a:srgbClr val="8E5902"/>
                </a:solidFill>
                <a:latin typeface="Century"/>
                <a:cs typeface="Century"/>
              </a:rPr>
              <a:t>  </a:t>
            </a:r>
            <a:r>
              <a:rPr dirty="0" sz="900" b="1">
                <a:solidFill>
                  <a:srgbClr val="214986"/>
                </a:solidFill>
                <a:latin typeface="Times New Roman"/>
                <a:cs typeface="Times New Roman"/>
              </a:rPr>
              <a:t>sample</a:t>
            </a:r>
            <a:r>
              <a:rPr dirty="0" sz="900">
                <a:latin typeface="Century"/>
                <a:cs typeface="Century"/>
              </a:rPr>
              <a:t>(</a:t>
            </a:r>
            <a:r>
              <a:rPr dirty="0" sz="900">
                <a:solidFill>
                  <a:srgbClr val="0000CE"/>
                </a:solidFill>
                <a:latin typeface="Century"/>
                <a:cs typeface="Century"/>
              </a:rPr>
              <a:t>1</a:t>
            </a:r>
            <a:r>
              <a:rPr dirty="0" sz="900" b="1">
                <a:solidFill>
                  <a:srgbClr val="CE5B00"/>
                </a:solidFill>
                <a:latin typeface="Times New Roman"/>
                <a:cs typeface="Times New Roman"/>
              </a:rPr>
              <a:t>:</a:t>
            </a:r>
            <a:r>
              <a:rPr dirty="0" sz="900" b="1">
                <a:solidFill>
                  <a:srgbClr val="214986"/>
                </a:solidFill>
                <a:latin typeface="Times New Roman"/>
                <a:cs typeface="Times New Roman"/>
              </a:rPr>
              <a:t>nrow</a:t>
            </a:r>
            <a:r>
              <a:rPr dirty="0" sz="900">
                <a:latin typeface="Century"/>
                <a:cs typeface="Century"/>
              </a:rPr>
              <a:t>(yrbss_complete),</a:t>
            </a:r>
            <a:r>
              <a:rPr dirty="0" sz="900" spc="150">
                <a:latin typeface="Century"/>
                <a:cs typeface="Century"/>
              </a:rPr>
              <a:t>  </a:t>
            </a:r>
            <a:r>
              <a:rPr dirty="0" sz="900" spc="-10">
                <a:latin typeface="Century"/>
                <a:cs typeface="Century"/>
              </a:rPr>
              <a:t>sample_size)</a:t>
            </a:r>
            <a:endParaRPr sz="900">
              <a:latin typeface="Century"/>
              <a:cs typeface="Century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Century"/>
              <a:cs typeface="Century"/>
            </a:endParaRPr>
          </a:p>
          <a:p>
            <a:pPr marL="37465">
              <a:lnSpc>
                <a:spcPct val="100000"/>
              </a:lnSpc>
            </a:pPr>
            <a:r>
              <a:rPr dirty="0" sz="900" spc="90" i="1">
                <a:solidFill>
                  <a:srgbClr val="8E5902"/>
                </a:solidFill>
                <a:latin typeface="Times New Roman"/>
                <a:cs typeface="Times New Roman"/>
              </a:rPr>
              <a:t>#calculate</a:t>
            </a:r>
            <a:r>
              <a:rPr dirty="0" sz="900" spc="34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95" i="1">
                <a:solidFill>
                  <a:srgbClr val="8E5902"/>
                </a:solidFill>
                <a:latin typeface="Times New Roman"/>
                <a:cs typeface="Times New Roman"/>
              </a:rPr>
              <a:t>point</a:t>
            </a:r>
            <a:r>
              <a:rPr dirty="0" sz="900" spc="35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95" i="1">
                <a:solidFill>
                  <a:srgbClr val="8E5902"/>
                </a:solidFill>
                <a:latin typeface="Times New Roman"/>
                <a:cs typeface="Times New Roman"/>
              </a:rPr>
              <a:t>estimates</a:t>
            </a:r>
            <a:r>
              <a:rPr dirty="0" sz="900" spc="35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i="1">
                <a:solidFill>
                  <a:srgbClr val="8E5902"/>
                </a:solidFill>
                <a:latin typeface="Times New Roman"/>
                <a:cs typeface="Times New Roman"/>
              </a:rPr>
              <a:t>from</a:t>
            </a:r>
            <a:r>
              <a:rPr dirty="0" sz="900" spc="345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i="1">
                <a:solidFill>
                  <a:srgbClr val="8E5902"/>
                </a:solidFill>
                <a:latin typeface="Times New Roman"/>
                <a:cs typeface="Times New Roman"/>
              </a:rPr>
              <a:t>sampled</a:t>
            </a:r>
            <a:r>
              <a:rPr dirty="0" sz="900" spc="350" i="1">
                <a:solidFill>
                  <a:srgbClr val="8E5902"/>
                </a:solidFill>
                <a:latin typeface="Times New Roman"/>
                <a:cs typeface="Times New Roman"/>
              </a:rPr>
              <a:t> </a:t>
            </a:r>
            <a:r>
              <a:rPr dirty="0" sz="900" spc="-20" i="1">
                <a:solidFill>
                  <a:srgbClr val="8E5902"/>
                </a:solidFill>
                <a:latin typeface="Times New Roman"/>
                <a:cs typeface="Times New Roman"/>
              </a:rPr>
              <a:t>rows</a:t>
            </a:r>
            <a:endParaRPr sz="9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5"/>
              </a:spcBef>
            </a:pPr>
            <a:r>
              <a:rPr dirty="0" sz="900" spc="10" b="1">
                <a:solidFill>
                  <a:srgbClr val="214986"/>
                </a:solidFill>
                <a:latin typeface="Times New Roman"/>
                <a:cs typeface="Times New Roman"/>
              </a:rPr>
              <a:t>mean</a:t>
            </a:r>
            <a:r>
              <a:rPr dirty="0" sz="900" spc="10">
                <a:latin typeface="Century"/>
                <a:cs typeface="Century"/>
              </a:rPr>
              <a:t>(yrbss_complete</a:t>
            </a:r>
            <a:r>
              <a:rPr dirty="0" sz="900" spc="1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900" spc="10">
                <a:latin typeface="Century"/>
                <a:cs typeface="Century"/>
              </a:rPr>
              <a:t>weight[sample_rows]);</a:t>
            </a:r>
            <a:r>
              <a:rPr dirty="0" sz="900" spc="245">
                <a:latin typeface="Century"/>
                <a:cs typeface="Century"/>
              </a:rPr>
              <a:t>  </a:t>
            </a:r>
            <a:r>
              <a:rPr dirty="0" sz="900" spc="-10" b="1">
                <a:solidFill>
                  <a:srgbClr val="214986"/>
                </a:solidFill>
                <a:latin typeface="Times New Roman"/>
                <a:cs typeface="Times New Roman"/>
              </a:rPr>
              <a:t>sd</a:t>
            </a:r>
            <a:r>
              <a:rPr dirty="0" sz="900" spc="-10">
                <a:latin typeface="Century"/>
                <a:cs typeface="Century"/>
              </a:rPr>
              <a:t>(yrbss_complete</a:t>
            </a:r>
            <a:r>
              <a:rPr dirty="0" sz="900" spc="-10" b="1">
                <a:solidFill>
                  <a:srgbClr val="CE5B00"/>
                </a:solidFill>
                <a:latin typeface="Times New Roman"/>
                <a:cs typeface="Times New Roman"/>
              </a:rPr>
              <a:t>$</a:t>
            </a:r>
            <a:r>
              <a:rPr dirty="0" sz="900" spc="-10">
                <a:latin typeface="Century"/>
                <a:cs typeface="Century"/>
              </a:rPr>
              <a:t>weight[sample_rows])</a:t>
            </a:r>
            <a:endParaRPr sz="900">
              <a:latin typeface="Century"/>
              <a:cs typeface="Century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7294" y="2629734"/>
            <a:ext cx="922655" cy="387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Century"/>
                <a:cs typeface="Century"/>
              </a:rPr>
              <a:t>##</a:t>
            </a:r>
            <a:r>
              <a:rPr dirty="0" sz="900" spc="190">
                <a:latin typeface="Century"/>
                <a:cs typeface="Century"/>
              </a:rPr>
              <a:t> </a:t>
            </a:r>
            <a:r>
              <a:rPr dirty="0" sz="900" spc="100">
                <a:latin typeface="Century"/>
                <a:cs typeface="Century"/>
              </a:rPr>
              <a:t>[1]</a:t>
            </a:r>
            <a:r>
              <a:rPr dirty="0" sz="900" spc="195">
                <a:latin typeface="Century"/>
                <a:cs typeface="Century"/>
              </a:rPr>
              <a:t> </a:t>
            </a:r>
            <a:r>
              <a:rPr dirty="0" sz="900" spc="-10">
                <a:latin typeface="Century"/>
                <a:cs typeface="Century"/>
              </a:rPr>
              <a:t>69.628</a:t>
            </a:r>
            <a:endParaRPr sz="900">
              <a:latin typeface="Century"/>
              <a:cs typeface="Century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900">
                <a:latin typeface="Century"/>
                <a:cs typeface="Century"/>
              </a:rPr>
              <a:t>##</a:t>
            </a:r>
            <a:r>
              <a:rPr dirty="0" sz="900" spc="190">
                <a:latin typeface="Century"/>
                <a:cs typeface="Century"/>
              </a:rPr>
              <a:t> </a:t>
            </a:r>
            <a:r>
              <a:rPr dirty="0" sz="900" spc="100">
                <a:latin typeface="Century"/>
                <a:cs typeface="Century"/>
              </a:rPr>
              <a:t>[1]</a:t>
            </a:r>
            <a:r>
              <a:rPr dirty="0" sz="900" spc="195">
                <a:latin typeface="Century"/>
                <a:cs typeface="Century"/>
              </a:rPr>
              <a:t> </a:t>
            </a:r>
            <a:r>
              <a:rPr dirty="0" sz="900" spc="-10">
                <a:latin typeface="Century"/>
                <a:cs typeface="Century"/>
              </a:rPr>
              <a:t>18.26424</a:t>
            </a:r>
            <a:endParaRPr sz="90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Statistics S-100 Teaching Team</dc:creator>
  <dc:title>Unit 4: Introduction to Inference</dc:title>
  <dcterms:created xsi:type="dcterms:W3CDTF">2024-11-21T06:17:04Z</dcterms:created>
  <dcterms:modified xsi:type="dcterms:W3CDTF">2024-11-21T06:17:04Z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2024-11-21T00:00:00Z</vt:filetime>
  </property>
  <property fmtid="{D5CDD505-2E9C-101B-9397-08002B2CF9AE}" pid="5" name="Producer">
    <vt:lpwstr>GPL Ghostscript 9.26</vt:lpwstr>
  </property>
</Properties>
</file>