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Default Extension="jpg" ContentType="image/jpg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#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#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#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#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#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99" y="75079"/>
            <a:ext cx="41262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765" y="539005"/>
            <a:ext cx="5132268" cy="126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09626" y="3100795"/>
            <a:ext cx="355603" cy="1270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#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93189" y="826119"/>
            <a:ext cx="2773680" cy="12388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Unit</a:t>
            </a:r>
            <a:r>
              <a:rPr dirty="0" sz="1400" spc="114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6:</a:t>
            </a:r>
            <a:r>
              <a:rPr dirty="0" sz="1400" spc="26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Inference</a:t>
            </a:r>
            <a:r>
              <a:rPr dirty="0" sz="1400" spc="12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for</a:t>
            </a:r>
            <a:r>
              <a:rPr dirty="0" sz="1400" spc="114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Numerical</a:t>
            </a:r>
            <a:r>
              <a:rPr dirty="0" sz="1400" spc="12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232B2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-25">
                <a:latin typeface="Arial"/>
                <a:cs typeface="Arial"/>
              </a:rPr>
              <a:t>Statistics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75">
                <a:latin typeface="Arial"/>
                <a:cs typeface="Arial"/>
              </a:rPr>
              <a:t>S-</a:t>
            </a:r>
            <a:r>
              <a:rPr dirty="0" sz="1100" spc="-45">
                <a:latin typeface="Arial"/>
                <a:cs typeface="Arial"/>
              </a:rPr>
              <a:t>100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5">
                <a:latin typeface="Arial"/>
                <a:cs typeface="Arial"/>
              </a:rPr>
              <a:t>Teaching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1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  <a:spcBef>
                <a:spcPts val="5"/>
              </a:spcBef>
            </a:pPr>
            <a:r>
              <a:rPr dirty="0" sz="1100" spc="-55">
                <a:latin typeface="Arial"/>
                <a:cs typeface="Arial"/>
              </a:rPr>
              <a:t>Summer</a:t>
            </a:r>
            <a:r>
              <a:rPr dirty="0" sz="1100" spc="-20">
                <a:latin typeface="Arial"/>
                <a:cs typeface="Arial"/>
              </a:rPr>
              <a:t> 2024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L</a:t>
            </a:r>
            <a:r>
              <a:rPr dirty="0" cap="small" spc="85"/>
              <a:t>etting</a:t>
            </a:r>
            <a:r>
              <a:rPr dirty="0" spc="100"/>
              <a:t> </a:t>
            </a:r>
            <a:r>
              <a:rPr dirty="0" spc="130"/>
              <a:t>R</a:t>
            </a:r>
            <a:r>
              <a:rPr dirty="0" spc="120"/>
              <a:t> </a:t>
            </a:r>
            <a:r>
              <a:rPr dirty="0" cap="small"/>
              <a:t>do</a:t>
            </a:r>
            <a:r>
              <a:rPr dirty="0" spc="105"/>
              <a:t> </a:t>
            </a:r>
            <a:r>
              <a:rPr dirty="0" cap="small" spc="50"/>
              <a:t>the</a:t>
            </a:r>
            <a:r>
              <a:rPr dirty="0" spc="100"/>
              <a:t> </a:t>
            </a:r>
            <a:r>
              <a:rPr dirty="0" cap="small"/>
              <a:t>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4" y="541489"/>
            <a:ext cx="5116195" cy="4000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#two-sample</a:t>
            </a:r>
            <a:r>
              <a:rPr dirty="0" sz="800" spc="250" i="1">
                <a:solidFill>
                  <a:srgbClr val="8E5902"/>
                </a:solidFill>
                <a:latin typeface="Times New Roman"/>
                <a:cs typeface="Times New Roman"/>
              </a:rPr>
              <a:t>  </a:t>
            </a:r>
            <a:r>
              <a:rPr dirty="0" sz="800" spc="65" i="1">
                <a:solidFill>
                  <a:srgbClr val="8E5902"/>
                </a:solidFill>
                <a:latin typeface="Times New Roman"/>
                <a:cs typeface="Times New Roman"/>
              </a:rPr>
              <a:t>syntax</a:t>
            </a:r>
            <a:endParaRPr sz="800">
              <a:latin typeface="Times New Roman"/>
              <a:cs typeface="Times New Roman"/>
            </a:endParaRPr>
          </a:p>
          <a:p>
            <a:pPr marL="414020" marR="2118360" indent="-376555">
              <a:lnSpc>
                <a:spcPts val="950"/>
              </a:lnSpc>
              <a:spcBef>
                <a:spcPts val="30"/>
              </a:spcBef>
            </a:pPr>
            <a:r>
              <a:rPr dirty="0" sz="800" spc="85" b="1">
                <a:solidFill>
                  <a:srgbClr val="214986"/>
                </a:solidFill>
                <a:latin typeface="Times New Roman"/>
                <a:cs typeface="Times New Roman"/>
              </a:rPr>
              <a:t>t.test</a:t>
            </a:r>
            <a:r>
              <a:rPr dirty="0" sz="800" spc="85">
                <a:latin typeface="Cambria"/>
                <a:cs typeface="Cambria"/>
              </a:rPr>
              <a:t>(swim</a:t>
            </a:r>
            <a:r>
              <a:rPr dirty="0" sz="800" spc="8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85">
                <a:latin typeface="Cambria"/>
                <a:cs typeface="Cambria"/>
              </a:rPr>
              <a:t>wet.suit.velocity,</a:t>
            </a:r>
            <a:r>
              <a:rPr dirty="0" sz="800" spc="350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swim</a:t>
            </a:r>
            <a:r>
              <a:rPr dirty="0" sz="800" spc="5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50">
                <a:latin typeface="Cambria"/>
                <a:cs typeface="Cambria"/>
              </a:rPr>
              <a:t>swim.suit.velocity, </a:t>
            </a:r>
            <a:r>
              <a:rPr dirty="0" sz="800" spc="80">
                <a:solidFill>
                  <a:srgbClr val="214986"/>
                </a:solidFill>
                <a:latin typeface="Cambria"/>
                <a:cs typeface="Cambria"/>
              </a:rPr>
              <a:t>alternative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4F9805"/>
                </a:solidFill>
                <a:latin typeface="Cambria"/>
                <a:cs typeface="Cambria"/>
              </a:rPr>
              <a:t>"two.sided"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214986"/>
                </a:solidFill>
                <a:latin typeface="Cambria"/>
                <a:cs typeface="Cambria"/>
              </a:rPr>
              <a:t>paired</a:t>
            </a:r>
            <a:r>
              <a:rPr dirty="0" sz="800" spc="254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8E5902"/>
                </a:solidFill>
                <a:latin typeface="Cambria"/>
                <a:cs typeface="Cambria"/>
              </a:rPr>
              <a:t>TRUE</a:t>
            </a:r>
            <a:r>
              <a:rPr dirty="0" sz="800" spc="-10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033242"/>
            <a:ext cx="3893185" cy="1607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2958465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195">
                <a:latin typeface="Cambria"/>
                <a:cs typeface="Cambria"/>
              </a:rPr>
              <a:t>  </a:t>
            </a:r>
            <a:r>
              <a:rPr dirty="0" sz="800" spc="50">
                <a:latin typeface="Cambria"/>
                <a:cs typeface="Cambria"/>
              </a:rPr>
              <a:t>Paired</a:t>
            </a:r>
            <a:r>
              <a:rPr dirty="0" sz="800" spc="204">
                <a:latin typeface="Cambria"/>
                <a:cs typeface="Cambria"/>
              </a:rPr>
              <a:t> </a:t>
            </a:r>
            <a:r>
              <a:rPr dirty="0" sz="800" spc="100">
                <a:latin typeface="Cambria"/>
                <a:cs typeface="Cambria"/>
              </a:rPr>
              <a:t>t-</a:t>
            </a:r>
            <a:r>
              <a:rPr dirty="0" sz="800" spc="105">
                <a:latin typeface="Cambria"/>
                <a:cs typeface="Cambria"/>
              </a:rPr>
              <a:t>test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20">
                <a:latin typeface="Cambria"/>
                <a:cs typeface="Cambria"/>
              </a:rPr>
              <a:t>  </a:t>
            </a:r>
            <a:r>
              <a:rPr dirty="0" sz="800" spc="65">
                <a:latin typeface="Cambria"/>
                <a:cs typeface="Cambria"/>
              </a:rPr>
              <a:t>swim$wet.suit.velocity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and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40">
                <a:latin typeface="Cambria"/>
                <a:cs typeface="Cambria"/>
              </a:rPr>
              <a:t>swim$swim.suit.velocity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145">
                <a:latin typeface="Cambria"/>
                <a:cs typeface="Cambria"/>
              </a:rPr>
              <a:t>t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12.318,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df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11,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p-value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8.885e-</a:t>
            </a:r>
            <a:r>
              <a:rPr dirty="0" sz="800" spc="-25">
                <a:latin typeface="Cambria"/>
                <a:cs typeface="Cambria"/>
              </a:rPr>
              <a:t>08</a:t>
            </a:r>
            <a:endParaRPr sz="800">
              <a:latin typeface="Cambria"/>
              <a:cs typeface="Cambria"/>
            </a:endParaRPr>
          </a:p>
          <a:p>
            <a:pPr marL="12700" marR="378460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hypothesis: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true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mean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difference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135">
                <a:latin typeface="Cambria"/>
                <a:cs typeface="Cambria"/>
              </a:rPr>
              <a:t>is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not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equal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to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0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95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percent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confidence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interval: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229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0.06365244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0.09134756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estimates:</a:t>
            </a:r>
            <a:endParaRPr sz="800">
              <a:latin typeface="Cambria"/>
              <a:cs typeface="Cambria"/>
            </a:endParaRPr>
          </a:p>
          <a:p>
            <a:pPr marL="12700" marR="2904490">
              <a:lnSpc>
                <a:spcPts val="950"/>
              </a:lnSpc>
              <a:spcBef>
                <a:spcPts val="35"/>
              </a:spcBef>
              <a:tabLst>
                <a:tab pos="657225" algn="l"/>
              </a:tabLst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20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mean</a:t>
            </a:r>
            <a:r>
              <a:rPr dirty="0" sz="800" spc="120">
                <a:latin typeface="Cambria"/>
                <a:cs typeface="Cambria"/>
              </a:rPr>
              <a:t> </a:t>
            </a:r>
            <a:r>
              <a:rPr dirty="0" sz="800" spc="65">
                <a:latin typeface="Cambria"/>
                <a:cs typeface="Cambria"/>
              </a:rPr>
              <a:t>difference </a:t>
            </a: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0.0775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Note:</a:t>
            </a:r>
            <a:r>
              <a:rPr dirty="0" sz="800" spc="135">
                <a:latin typeface="Arial"/>
                <a:cs typeface="Arial"/>
              </a:rPr>
              <a:t> </a:t>
            </a:r>
            <a:r>
              <a:rPr dirty="0" sz="800" spc="130">
                <a:latin typeface="Cambria"/>
                <a:cs typeface="Cambria"/>
              </a:rPr>
              <a:t>t.test(x,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140">
                <a:latin typeface="Cambria"/>
                <a:cs typeface="Cambria"/>
              </a:rPr>
              <a:t>y,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paired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TRUE)</a:t>
            </a:r>
            <a:r>
              <a:rPr dirty="0" sz="800" spc="95">
                <a:latin typeface="Cambria"/>
                <a:cs typeface="Cambria"/>
              </a:rPr>
              <a:t> </a:t>
            </a:r>
            <a:r>
              <a:rPr dirty="0" sz="800">
                <a:latin typeface="Arial"/>
                <a:cs typeface="Arial"/>
              </a:rPr>
              <a:t>returns</a:t>
            </a:r>
            <a:r>
              <a:rPr dirty="0" sz="800" spc="4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results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 spc="-30">
                <a:latin typeface="Arial"/>
                <a:cs typeface="Arial"/>
              </a:rPr>
              <a:t>based</a:t>
            </a:r>
            <a:r>
              <a:rPr dirty="0" sz="800" spc="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on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the</a:t>
            </a:r>
            <a:r>
              <a:rPr dirty="0" sz="800" spc="45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differences</a:t>
            </a:r>
            <a:r>
              <a:rPr dirty="0" sz="800" spc="45">
                <a:latin typeface="Arial"/>
                <a:cs typeface="Arial"/>
              </a:rPr>
              <a:t> </a:t>
            </a:r>
            <a:r>
              <a:rPr dirty="0" sz="800">
                <a:latin typeface="Cambria"/>
                <a:cs typeface="Cambria"/>
              </a:rPr>
              <a:t>x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160">
                <a:latin typeface="Cambria"/>
                <a:cs typeface="Cambria"/>
              </a:rPr>
              <a:t>-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y</a:t>
            </a:r>
            <a:r>
              <a:rPr dirty="0" sz="800" spc="-25"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L</a:t>
            </a:r>
            <a:r>
              <a:rPr dirty="0" cap="small" spc="85"/>
              <a:t>etting</a:t>
            </a:r>
            <a:r>
              <a:rPr dirty="0" spc="105"/>
              <a:t> </a:t>
            </a:r>
            <a:r>
              <a:rPr dirty="0" spc="130"/>
              <a:t>R</a:t>
            </a:r>
            <a:r>
              <a:rPr dirty="0" spc="120"/>
              <a:t> </a:t>
            </a:r>
            <a:r>
              <a:rPr dirty="0" cap="small"/>
              <a:t>do</a:t>
            </a:r>
            <a:r>
              <a:rPr dirty="0" spc="105"/>
              <a:t> </a:t>
            </a:r>
            <a:r>
              <a:rPr dirty="0" cap="small" spc="50"/>
              <a:t>the</a:t>
            </a:r>
            <a:r>
              <a:rPr dirty="0" spc="105"/>
              <a:t> </a:t>
            </a:r>
            <a:r>
              <a:rPr dirty="0" cap="small" spc="55"/>
              <a:t>work</a:t>
            </a:r>
            <a:r>
              <a:rPr dirty="0" spc="55"/>
              <a:t>.</a:t>
            </a:r>
            <a:r>
              <a:rPr dirty="0" spc="-190"/>
              <a:t> </a:t>
            </a:r>
            <a:r>
              <a:rPr dirty="0"/>
              <a:t>.</a:t>
            </a:r>
            <a:r>
              <a:rPr dirty="0" spc="-195"/>
              <a:t> </a:t>
            </a:r>
            <a:r>
              <a:rPr dirty="0" spc="-28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4" y="701798"/>
            <a:ext cx="5116195" cy="2794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#one-sample</a:t>
            </a:r>
            <a:r>
              <a:rPr dirty="0" sz="800" spc="250" i="1">
                <a:solidFill>
                  <a:srgbClr val="8E5902"/>
                </a:solidFill>
                <a:latin typeface="Times New Roman"/>
                <a:cs typeface="Times New Roman"/>
              </a:rPr>
              <a:t>  </a:t>
            </a:r>
            <a:r>
              <a:rPr dirty="0" sz="800" spc="65" i="1">
                <a:solidFill>
                  <a:srgbClr val="8E5902"/>
                </a:solidFill>
                <a:latin typeface="Times New Roman"/>
                <a:cs typeface="Times New Roman"/>
              </a:rPr>
              <a:t>syntax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55"/>
              </a:lnSpc>
            </a:pPr>
            <a:r>
              <a:rPr dirty="0" sz="800" spc="95" b="1">
                <a:solidFill>
                  <a:srgbClr val="214986"/>
                </a:solidFill>
                <a:latin typeface="Times New Roman"/>
                <a:cs typeface="Times New Roman"/>
              </a:rPr>
              <a:t>t.test</a:t>
            </a:r>
            <a:r>
              <a:rPr dirty="0" sz="800" spc="95">
                <a:latin typeface="Cambria"/>
                <a:cs typeface="Cambria"/>
              </a:rPr>
              <a:t>(swim</a:t>
            </a:r>
            <a:r>
              <a:rPr dirty="0" sz="800" spc="9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95">
                <a:latin typeface="Cambria"/>
                <a:cs typeface="Cambria"/>
              </a:rPr>
              <a:t>velocity.diff,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-65">
                <a:solidFill>
                  <a:srgbClr val="214986"/>
                </a:solidFill>
                <a:latin typeface="Cambria"/>
                <a:cs typeface="Cambria"/>
              </a:rPr>
              <a:t>mu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0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80">
                <a:solidFill>
                  <a:srgbClr val="214986"/>
                </a:solidFill>
                <a:latin typeface="Cambria"/>
                <a:cs typeface="Cambria"/>
              </a:rPr>
              <a:t>alternative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4F9805"/>
                </a:solidFill>
                <a:latin typeface="Cambria"/>
                <a:cs typeface="Cambria"/>
              </a:rPr>
              <a:t>"two.sided"</a:t>
            </a:r>
            <a:r>
              <a:rPr dirty="0" sz="800" spc="50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073377"/>
            <a:ext cx="2927985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1778635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18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One</a:t>
            </a:r>
            <a:r>
              <a:rPr dirty="0" sz="800" spc="18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114">
                <a:latin typeface="Cambria"/>
                <a:cs typeface="Cambria"/>
              </a:rPr>
              <a:t>t-</a:t>
            </a:r>
            <a:r>
              <a:rPr dirty="0" sz="800" spc="95">
                <a:latin typeface="Cambria"/>
                <a:cs typeface="Cambria"/>
              </a:rPr>
              <a:t>test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0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04">
                <a:latin typeface="Cambria"/>
                <a:cs typeface="Cambria"/>
              </a:rPr>
              <a:t>  </a:t>
            </a:r>
            <a:r>
              <a:rPr dirty="0" sz="800" spc="60">
                <a:latin typeface="Cambria"/>
                <a:cs typeface="Cambria"/>
              </a:rPr>
              <a:t>swim$velocity.diff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145">
                <a:latin typeface="Cambria"/>
                <a:cs typeface="Cambria"/>
              </a:rPr>
              <a:t>t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12.318,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df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11,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p-value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8.885e-</a:t>
            </a:r>
            <a:r>
              <a:rPr dirty="0" sz="800" spc="-25">
                <a:latin typeface="Cambria"/>
                <a:cs typeface="Cambria"/>
              </a:rPr>
              <a:t>08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hypothesis: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true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mean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135">
                <a:latin typeface="Cambria"/>
                <a:cs typeface="Cambria"/>
              </a:rPr>
              <a:t>is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not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equal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to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0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95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percent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confidence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interval: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229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0.06365244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0.09134756</a:t>
            </a:r>
            <a:endParaRPr sz="800">
              <a:latin typeface="Cambria"/>
              <a:cs typeface="Cambria"/>
            </a:endParaRPr>
          </a:p>
          <a:p>
            <a:pPr marL="12700" marR="1831975">
              <a:lnSpc>
                <a:spcPts val="950"/>
              </a:lnSpc>
              <a:spcBef>
                <a:spcPts val="3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estimates: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65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mean</a:t>
            </a:r>
            <a:r>
              <a:rPr dirty="0" sz="800" spc="165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16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x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15"/>
              </a:lnSpc>
              <a:tabLst>
                <a:tab pos="33464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0.0775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217394" y="1078354"/>
            <a:ext cx="33254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Two-sample</a:t>
            </a:r>
            <a:r>
              <a:rPr dirty="0" sz="1400" spc="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test</a:t>
            </a:r>
            <a:r>
              <a:rPr dirty="0" sz="1400" spc="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for</a:t>
            </a:r>
            <a:r>
              <a:rPr dirty="0" sz="1400" spc="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232B2"/>
                </a:solidFill>
                <a:latin typeface="Calibri"/>
                <a:cs typeface="Calibri"/>
              </a:rPr>
              <a:t>independent</a:t>
            </a:r>
            <a:r>
              <a:rPr dirty="0" sz="1400" spc="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group</a:t>
            </a:r>
            <a:r>
              <a:rPr dirty="0" sz="1400" spc="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232B2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COVID-</a:t>
            </a:r>
            <a:r>
              <a:rPr dirty="0"/>
              <a:t>19</a:t>
            </a:r>
            <a:r>
              <a:rPr dirty="0" spc="160"/>
              <a:t> </a:t>
            </a:r>
            <a:r>
              <a:rPr dirty="0" cap="small"/>
              <a:t>vaccine</a:t>
            </a:r>
            <a:r>
              <a:rPr dirty="0" spc="160"/>
              <a:t> </a:t>
            </a:r>
            <a:r>
              <a:rPr dirty="0" cap="small" spc="15"/>
              <a:t>acceptance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79628" y="446257"/>
            <a:ext cx="5196840" cy="2652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80010" marR="685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conducted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July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2020</a:t>
            </a:r>
            <a:r>
              <a:rPr dirty="0" baseline="27777" sz="1050" spc="-15">
                <a:latin typeface="Arial"/>
                <a:cs typeface="Arial"/>
              </a:rPr>
              <a:t>1</a:t>
            </a:r>
            <a:r>
              <a:rPr dirty="0" baseline="27777" sz="1050" spc="187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investigated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factors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associated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self-</a:t>
            </a:r>
            <a:r>
              <a:rPr dirty="0" sz="1000" spc="-30">
                <a:latin typeface="Arial"/>
                <a:cs typeface="Arial"/>
              </a:rPr>
              <a:t>reported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willingness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to </a:t>
            </a:r>
            <a:r>
              <a:rPr dirty="0" sz="1000" spc="-65">
                <a:latin typeface="Arial"/>
                <a:cs typeface="Arial"/>
              </a:rPr>
              <a:t>receive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COVID-</a:t>
            </a:r>
            <a:r>
              <a:rPr dirty="0" sz="1000">
                <a:latin typeface="Arial"/>
                <a:cs typeface="Arial"/>
              </a:rPr>
              <a:t>19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vaccine.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Researchers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collected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data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1,971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participants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via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15-</a:t>
            </a:r>
            <a:r>
              <a:rPr dirty="0" sz="1000" spc="-10">
                <a:latin typeface="Arial"/>
                <a:cs typeface="Arial"/>
              </a:rPr>
              <a:t>minute </a:t>
            </a:r>
            <a:r>
              <a:rPr dirty="0" sz="1000" spc="-25">
                <a:latin typeface="Arial"/>
                <a:cs typeface="Arial"/>
              </a:rPr>
              <a:t>online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survey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described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10</a:t>
            </a:r>
            <a:r>
              <a:rPr dirty="0" sz="1000" spc="-10">
                <a:latin typeface="Arial"/>
                <a:cs typeface="Arial"/>
              </a:rPr>
              <a:t> hypothetical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vaccines.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000">
              <a:latin typeface="Arial"/>
              <a:cs typeface="Arial"/>
            </a:endParaRPr>
          </a:p>
          <a:p>
            <a:pPr marL="354965" marR="68580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56870" algn="l"/>
              </a:tabLst>
            </a:pPr>
            <a:r>
              <a:rPr dirty="0" sz="1000" spc="-30">
                <a:latin typeface="Arial"/>
                <a:cs typeface="Arial"/>
              </a:rPr>
              <a:t>For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example,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one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hypothetical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vaccine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90">
                <a:latin typeface="Arial"/>
                <a:cs typeface="Arial"/>
              </a:rPr>
              <a:t>was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described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95">
                <a:latin typeface="Arial"/>
                <a:cs typeface="Arial"/>
              </a:rPr>
              <a:t>as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being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70%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effective,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approved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and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 spc="-50">
                <a:latin typeface="Arial"/>
                <a:cs typeface="Arial"/>
              </a:rPr>
              <a:t>licensed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US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Food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Drug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Administration,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developed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United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States,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and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 spc="-70">
                <a:latin typeface="Arial"/>
                <a:cs typeface="Arial"/>
              </a:rPr>
              <a:t>endorsed</a:t>
            </a:r>
            <a:r>
              <a:rPr dirty="0" sz="1000">
                <a:latin typeface="Arial"/>
                <a:cs typeface="Arial"/>
              </a:rPr>
              <a:t> by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Vice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President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Joe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Biden.</a:t>
            </a:r>
            <a:endParaRPr sz="1000">
              <a:latin typeface="Arial"/>
              <a:cs typeface="Arial"/>
            </a:endParaRPr>
          </a:p>
          <a:p>
            <a:pPr marL="351155" marR="88900" indent="-127000">
              <a:lnSpc>
                <a:spcPct val="100000"/>
              </a:lnSpc>
              <a:spcBef>
                <a:spcPts val="585"/>
              </a:spcBef>
              <a:buClr>
                <a:srgbClr val="3232B2"/>
              </a:buClr>
              <a:buChar char="•"/>
              <a:tabLst>
                <a:tab pos="356870" algn="l"/>
              </a:tabLst>
            </a:pP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vaccine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acceptance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score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7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was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calculated,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representing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average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response </a:t>
            </a:r>
            <a:r>
              <a:rPr dirty="0" sz="1000" spc="-40">
                <a:latin typeface="Arial"/>
                <a:cs typeface="Arial"/>
              </a:rPr>
              <a:t>	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question</a:t>
            </a:r>
            <a:r>
              <a:rPr dirty="0" sz="1000">
                <a:latin typeface="Arial"/>
                <a:cs typeface="Arial"/>
              </a:rPr>
              <a:t> “How </a:t>
            </a:r>
            <a:r>
              <a:rPr dirty="0" sz="1000" spc="-10">
                <a:latin typeface="Arial"/>
                <a:cs typeface="Arial"/>
              </a:rPr>
              <a:t>likely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25">
                <a:latin typeface="Arial"/>
                <a:cs typeface="Arial"/>
              </a:rPr>
              <a:t>unlikely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would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you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>
                <a:latin typeface="Arial"/>
                <a:cs typeface="Arial"/>
              </a:rPr>
              <a:t> to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get </a:t>
            </a:r>
            <a:r>
              <a:rPr dirty="0" sz="1000" spc="-45">
                <a:latin typeface="Arial"/>
                <a:cs typeface="Arial"/>
              </a:rPr>
              <a:t>Vaccine</a:t>
            </a:r>
            <a:r>
              <a:rPr dirty="0" sz="1000">
                <a:latin typeface="Arial"/>
                <a:cs typeface="Arial"/>
              </a:rPr>
              <a:t> X?” for 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10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 spc="-10">
                <a:latin typeface="Arial"/>
                <a:cs typeface="Arial"/>
              </a:rPr>
              <a:t>hypothetical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vaccines.</a:t>
            </a:r>
            <a:endParaRPr sz="1000">
              <a:latin typeface="Arial"/>
              <a:cs typeface="Arial"/>
            </a:endParaRPr>
          </a:p>
          <a:p>
            <a:pPr marL="351790" indent="-127000">
              <a:lnSpc>
                <a:spcPct val="100000"/>
              </a:lnSpc>
              <a:spcBef>
                <a:spcPts val="585"/>
              </a:spcBef>
              <a:buClr>
                <a:srgbClr val="3232B2"/>
              </a:buClr>
              <a:buChar char="•"/>
              <a:tabLst>
                <a:tab pos="351790" algn="l"/>
              </a:tabLst>
            </a:pP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higher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score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represents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greater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willingness.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80010" marR="186690">
              <a:lnSpc>
                <a:spcPct val="100000"/>
              </a:lnSpc>
            </a:pPr>
            <a:r>
              <a:rPr dirty="0" sz="1000" spc="-55">
                <a:latin typeface="Arial"/>
                <a:cs typeface="Arial"/>
              </a:rPr>
              <a:t>Does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vaccine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acceptance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score</a:t>
            </a:r>
            <a:r>
              <a:rPr dirty="0" sz="1000">
                <a:latin typeface="Arial"/>
                <a:cs typeface="Arial"/>
              </a:rPr>
              <a:t> differ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respondents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who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described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their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political </a:t>
            </a:r>
            <a:r>
              <a:rPr dirty="0" sz="1000" spc="-35">
                <a:latin typeface="Arial"/>
                <a:cs typeface="Arial"/>
              </a:rPr>
              <a:t>ideology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“very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liberal”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versus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“very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conservative”?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00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</a:pPr>
            <a:r>
              <a:rPr dirty="0" baseline="37037" sz="900">
                <a:latin typeface="Arial"/>
                <a:cs typeface="Arial"/>
              </a:rPr>
              <a:t>1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was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before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COVID-</a:t>
            </a:r>
            <a:r>
              <a:rPr dirty="0" sz="900">
                <a:latin typeface="Arial"/>
                <a:cs typeface="Arial"/>
              </a:rPr>
              <a:t>19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vaccines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were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available.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COVID-</a:t>
            </a:r>
            <a:r>
              <a:rPr dirty="0"/>
              <a:t>19</a:t>
            </a:r>
            <a:r>
              <a:rPr dirty="0" spc="140"/>
              <a:t> </a:t>
            </a:r>
            <a:r>
              <a:rPr dirty="0" cap="small"/>
              <a:t>vaccine</a:t>
            </a:r>
            <a:r>
              <a:rPr dirty="0" spc="145"/>
              <a:t> </a:t>
            </a:r>
            <a:r>
              <a:rPr dirty="0" cap="small" spc="50"/>
              <a:t>acceptance</a:t>
            </a:r>
            <a:r>
              <a:rPr dirty="0" spc="50"/>
              <a:t>.</a:t>
            </a:r>
            <a:r>
              <a:rPr dirty="0" spc="-180"/>
              <a:t> </a:t>
            </a:r>
            <a:r>
              <a:rPr dirty="0"/>
              <a:t>.</a:t>
            </a:r>
            <a:r>
              <a:rPr dirty="0" spc="-175"/>
              <a:t> </a:t>
            </a:r>
            <a:r>
              <a:rPr dirty="0" spc="-320"/>
              <a:t>.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52837" y="729992"/>
            <a:ext cx="4199255" cy="1747520"/>
            <a:chOff x="1152837" y="729992"/>
            <a:chExt cx="4199255" cy="1747520"/>
          </a:xfrm>
        </p:grpSpPr>
        <p:sp>
          <p:nvSpPr>
            <p:cNvPr id="4" name="object 4" descr=""/>
            <p:cNvSpPr/>
            <p:nvPr/>
          </p:nvSpPr>
          <p:spPr>
            <a:xfrm>
              <a:off x="1176808" y="729992"/>
              <a:ext cx="4175760" cy="1723389"/>
            </a:xfrm>
            <a:custGeom>
              <a:avLst/>
              <a:gdLst/>
              <a:ahLst/>
              <a:cxnLst/>
              <a:rect l="l" t="t" r="r" b="b"/>
              <a:pathLst>
                <a:path w="4175760" h="1723389">
                  <a:moveTo>
                    <a:pt x="4175264" y="0"/>
                  </a:moveTo>
                  <a:lnTo>
                    <a:pt x="0" y="0"/>
                  </a:lnTo>
                  <a:lnTo>
                    <a:pt x="0" y="1723237"/>
                  </a:lnTo>
                  <a:lnTo>
                    <a:pt x="4175264" y="1723237"/>
                  </a:lnTo>
                  <a:lnTo>
                    <a:pt x="4175264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66596" y="729995"/>
              <a:ext cx="1265555" cy="1723389"/>
            </a:xfrm>
            <a:custGeom>
              <a:avLst/>
              <a:gdLst/>
              <a:ahLst/>
              <a:cxnLst/>
              <a:rect l="l" t="t" r="r" b="b"/>
              <a:pathLst>
                <a:path w="1265555" h="1723389">
                  <a:moveTo>
                    <a:pt x="0" y="1723233"/>
                  </a:moveTo>
                  <a:lnTo>
                    <a:pt x="0" y="0"/>
                  </a:lnTo>
                </a:path>
                <a:path w="1265555" h="1723389">
                  <a:moveTo>
                    <a:pt x="1265262" y="1723233"/>
                  </a:moveTo>
                  <a:lnTo>
                    <a:pt x="1265262" y="0"/>
                  </a:lnTo>
                </a:path>
              </a:pathLst>
            </a:custGeom>
            <a:ln w="46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97109" y="729995"/>
              <a:ext cx="0" cy="1723389"/>
            </a:xfrm>
            <a:custGeom>
              <a:avLst/>
              <a:gdLst/>
              <a:ahLst/>
              <a:cxnLst/>
              <a:rect l="l" t="t" r="r" b="b"/>
              <a:pathLst>
                <a:path w="0" h="1723389">
                  <a:moveTo>
                    <a:pt x="0" y="1547006"/>
                  </a:moveTo>
                  <a:lnTo>
                    <a:pt x="0" y="1723233"/>
                  </a:lnTo>
                </a:path>
                <a:path w="0" h="1723389">
                  <a:moveTo>
                    <a:pt x="0" y="763701"/>
                  </a:moveTo>
                  <a:lnTo>
                    <a:pt x="0" y="959523"/>
                  </a:lnTo>
                </a:path>
                <a:path w="0" h="1723389">
                  <a:moveTo>
                    <a:pt x="0" y="0"/>
                  </a:moveTo>
                  <a:lnTo>
                    <a:pt x="0" y="176225"/>
                  </a:lnTo>
                </a:path>
              </a:pathLst>
            </a:custGeom>
            <a:ln w="46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62283" y="729995"/>
              <a:ext cx="0" cy="1723389"/>
            </a:xfrm>
            <a:custGeom>
              <a:avLst/>
              <a:gdLst/>
              <a:ahLst/>
              <a:cxnLst/>
              <a:rect l="l" t="t" r="r" b="b"/>
              <a:pathLst>
                <a:path w="0" h="1723389">
                  <a:moveTo>
                    <a:pt x="0" y="1723233"/>
                  </a:moveTo>
                  <a:lnTo>
                    <a:pt x="0" y="0"/>
                  </a:lnTo>
                </a:path>
              </a:pathLst>
            </a:custGeom>
            <a:ln w="46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76808" y="1199959"/>
              <a:ext cx="4175760" cy="783590"/>
            </a:xfrm>
            <a:custGeom>
              <a:avLst/>
              <a:gdLst/>
              <a:ahLst/>
              <a:cxnLst/>
              <a:rect l="l" t="t" r="r" b="b"/>
              <a:pathLst>
                <a:path w="4175760" h="783589">
                  <a:moveTo>
                    <a:pt x="0" y="783305"/>
                  </a:moveTo>
                  <a:lnTo>
                    <a:pt x="2277464" y="783305"/>
                  </a:lnTo>
                </a:path>
                <a:path w="4175760" h="783589">
                  <a:moveTo>
                    <a:pt x="3669155" y="783305"/>
                  </a:moveTo>
                  <a:lnTo>
                    <a:pt x="4175263" y="783305"/>
                  </a:lnTo>
                </a:path>
                <a:path w="4175760" h="783589">
                  <a:moveTo>
                    <a:pt x="0" y="0"/>
                  </a:moveTo>
                  <a:lnTo>
                    <a:pt x="1771356" y="0"/>
                  </a:lnTo>
                </a:path>
                <a:path w="4175760" h="783589">
                  <a:moveTo>
                    <a:pt x="3605897" y="0"/>
                  </a:moveTo>
                  <a:lnTo>
                    <a:pt x="4175263" y="0"/>
                  </a:lnTo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99234" y="729995"/>
              <a:ext cx="0" cy="1723389"/>
            </a:xfrm>
            <a:custGeom>
              <a:avLst/>
              <a:gdLst/>
              <a:ahLst/>
              <a:cxnLst/>
              <a:rect l="l" t="t" r="r" b="b"/>
              <a:pathLst>
                <a:path w="0" h="1723389">
                  <a:moveTo>
                    <a:pt x="0" y="1723233"/>
                  </a:moveTo>
                  <a:lnTo>
                    <a:pt x="0" y="0"/>
                  </a:lnTo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64484" y="729995"/>
              <a:ext cx="1265555" cy="1723389"/>
            </a:xfrm>
            <a:custGeom>
              <a:avLst/>
              <a:gdLst/>
              <a:ahLst/>
              <a:cxnLst/>
              <a:rect l="l" t="t" r="r" b="b"/>
              <a:pathLst>
                <a:path w="1265554" h="1723389">
                  <a:moveTo>
                    <a:pt x="0" y="763701"/>
                  </a:moveTo>
                  <a:lnTo>
                    <a:pt x="0" y="1723233"/>
                  </a:lnTo>
                </a:path>
                <a:path w="1265554" h="1723389">
                  <a:moveTo>
                    <a:pt x="0" y="0"/>
                  </a:moveTo>
                  <a:lnTo>
                    <a:pt x="0" y="176225"/>
                  </a:lnTo>
                </a:path>
                <a:path w="1265554" h="1723389">
                  <a:moveTo>
                    <a:pt x="1265174" y="1547006"/>
                  </a:moveTo>
                  <a:lnTo>
                    <a:pt x="1265174" y="1723233"/>
                  </a:lnTo>
                </a:path>
                <a:path w="1265554" h="1723389">
                  <a:moveTo>
                    <a:pt x="1265174" y="763701"/>
                  </a:moveTo>
                  <a:lnTo>
                    <a:pt x="1265174" y="959523"/>
                  </a:lnTo>
                </a:path>
                <a:path w="1265554" h="1723389">
                  <a:moveTo>
                    <a:pt x="1265174" y="0"/>
                  </a:moveTo>
                  <a:lnTo>
                    <a:pt x="1265174" y="176225"/>
                  </a:lnTo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66596" y="1983264"/>
              <a:ext cx="3796029" cy="0"/>
            </a:xfrm>
            <a:custGeom>
              <a:avLst/>
              <a:gdLst/>
              <a:ahLst/>
              <a:cxnLst/>
              <a:rect l="l" t="t" r="r" b="b"/>
              <a:pathLst>
                <a:path w="3796029" h="0">
                  <a:moveTo>
                    <a:pt x="3479368" y="0"/>
                  </a:moveTo>
                  <a:lnTo>
                    <a:pt x="3795687" y="0"/>
                  </a:lnTo>
                </a:path>
                <a:path w="3796029" h="0">
                  <a:moveTo>
                    <a:pt x="2087676" y="0"/>
                  </a:moveTo>
                  <a:lnTo>
                    <a:pt x="0" y="0"/>
                  </a:lnTo>
                </a:path>
              </a:pathLst>
            </a:custGeom>
            <a:ln w="936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54273" y="1689518"/>
              <a:ext cx="1391920" cy="588010"/>
            </a:xfrm>
            <a:custGeom>
              <a:avLst/>
              <a:gdLst/>
              <a:ahLst/>
              <a:cxnLst/>
              <a:rect l="l" t="t" r="r" b="b"/>
              <a:pathLst>
                <a:path w="1391920" h="588010">
                  <a:moveTo>
                    <a:pt x="1391691" y="0"/>
                  </a:moveTo>
                  <a:lnTo>
                    <a:pt x="0" y="0"/>
                  </a:lnTo>
                  <a:lnTo>
                    <a:pt x="0" y="587482"/>
                  </a:lnTo>
                  <a:lnTo>
                    <a:pt x="1391691" y="587482"/>
                  </a:lnTo>
                  <a:lnTo>
                    <a:pt x="1391691" y="0"/>
                  </a:lnTo>
                  <a:close/>
                </a:path>
              </a:pathLst>
            </a:custGeom>
            <a:solidFill>
              <a:srgbClr val="3B9A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454273" y="1689518"/>
              <a:ext cx="1391920" cy="588010"/>
            </a:xfrm>
            <a:custGeom>
              <a:avLst/>
              <a:gdLst/>
              <a:ahLst/>
              <a:cxnLst/>
              <a:rect l="l" t="t" r="r" b="b"/>
              <a:pathLst>
                <a:path w="1391920" h="588010">
                  <a:moveTo>
                    <a:pt x="1391691" y="587482"/>
                  </a:moveTo>
                  <a:lnTo>
                    <a:pt x="0" y="587482"/>
                  </a:lnTo>
                  <a:lnTo>
                    <a:pt x="0" y="0"/>
                  </a:lnTo>
                  <a:lnTo>
                    <a:pt x="1391691" y="0"/>
                  </a:lnTo>
                  <a:lnTo>
                    <a:pt x="1391691" y="587482"/>
                  </a:lnTo>
                  <a:close/>
                </a:path>
              </a:pathLst>
            </a:custGeom>
            <a:ln w="936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13339" y="1689518"/>
              <a:ext cx="0" cy="588010"/>
            </a:xfrm>
            <a:custGeom>
              <a:avLst/>
              <a:gdLst/>
              <a:ahLst/>
              <a:cxnLst/>
              <a:rect l="l" t="t" r="r" b="b"/>
              <a:pathLst>
                <a:path w="0" h="588010">
                  <a:moveTo>
                    <a:pt x="0" y="587482"/>
                  </a:moveTo>
                  <a:lnTo>
                    <a:pt x="0" y="0"/>
                  </a:lnTo>
                </a:path>
              </a:pathLst>
            </a:custGeom>
            <a:ln w="1863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66596" y="1199959"/>
              <a:ext cx="3796029" cy="0"/>
            </a:xfrm>
            <a:custGeom>
              <a:avLst/>
              <a:gdLst/>
              <a:ahLst/>
              <a:cxnLst/>
              <a:rect l="l" t="t" r="r" b="b"/>
              <a:pathLst>
                <a:path w="3796029" h="0">
                  <a:moveTo>
                    <a:pt x="3416109" y="0"/>
                  </a:moveTo>
                  <a:lnTo>
                    <a:pt x="3795687" y="0"/>
                  </a:lnTo>
                </a:path>
                <a:path w="3796029" h="0">
                  <a:moveTo>
                    <a:pt x="1581569" y="0"/>
                  </a:moveTo>
                  <a:lnTo>
                    <a:pt x="0" y="0"/>
                  </a:lnTo>
                </a:path>
              </a:pathLst>
            </a:custGeom>
            <a:ln w="936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48165" y="906221"/>
              <a:ext cx="1835150" cy="588010"/>
            </a:xfrm>
            <a:custGeom>
              <a:avLst/>
              <a:gdLst/>
              <a:ahLst/>
              <a:cxnLst/>
              <a:rect l="l" t="t" r="r" b="b"/>
              <a:pathLst>
                <a:path w="1835150" h="588010">
                  <a:moveTo>
                    <a:pt x="1834540" y="0"/>
                  </a:moveTo>
                  <a:lnTo>
                    <a:pt x="0" y="0"/>
                  </a:lnTo>
                  <a:lnTo>
                    <a:pt x="0" y="587476"/>
                  </a:lnTo>
                  <a:lnTo>
                    <a:pt x="1834540" y="587476"/>
                  </a:lnTo>
                  <a:lnTo>
                    <a:pt x="1834540" y="0"/>
                  </a:lnTo>
                  <a:close/>
                </a:path>
              </a:pathLst>
            </a:custGeom>
            <a:solidFill>
              <a:srgbClr val="F21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948165" y="906221"/>
              <a:ext cx="1835150" cy="588010"/>
            </a:xfrm>
            <a:custGeom>
              <a:avLst/>
              <a:gdLst/>
              <a:ahLst/>
              <a:cxnLst/>
              <a:rect l="l" t="t" r="r" b="b"/>
              <a:pathLst>
                <a:path w="1835150" h="588010">
                  <a:moveTo>
                    <a:pt x="1834540" y="587476"/>
                  </a:moveTo>
                  <a:lnTo>
                    <a:pt x="0" y="587476"/>
                  </a:lnTo>
                  <a:lnTo>
                    <a:pt x="0" y="0"/>
                  </a:lnTo>
                  <a:lnTo>
                    <a:pt x="1834540" y="0"/>
                  </a:lnTo>
                  <a:lnTo>
                    <a:pt x="1834540" y="587476"/>
                  </a:lnTo>
                  <a:close/>
                </a:path>
              </a:pathLst>
            </a:custGeom>
            <a:ln w="936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644061" y="906221"/>
              <a:ext cx="0" cy="588010"/>
            </a:xfrm>
            <a:custGeom>
              <a:avLst/>
              <a:gdLst/>
              <a:ahLst/>
              <a:cxnLst/>
              <a:rect l="l" t="t" r="r" b="b"/>
              <a:pathLst>
                <a:path w="0" h="588010">
                  <a:moveTo>
                    <a:pt x="0" y="587476"/>
                  </a:moveTo>
                  <a:lnTo>
                    <a:pt x="0" y="0"/>
                  </a:lnTo>
                </a:path>
              </a:pathLst>
            </a:custGeom>
            <a:ln w="18637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52837" y="1199959"/>
              <a:ext cx="3376929" cy="1277620"/>
            </a:xfrm>
            <a:custGeom>
              <a:avLst/>
              <a:gdLst/>
              <a:ahLst/>
              <a:cxnLst/>
              <a:rect l="l" t="t" r="r" b="b"/>
              <a:pathLst>
                <a:path w="3376929" h="1277620">
                  <a:moveTo>
                    <a:pt x="0" y="783305"/>
                  </a:moveTo>
                  <a:lnTo>
                    <a:pt x="23971" y="783305"/>
                  </a:lnTo>
                </a:path>
                <a:path w="3376929" h="1277620">
                  <a:moveTo>
                    <a:pt x="0" y="0"/>
                  </a:moveTo>
                  <a:lnTo>
                    <a:pt x="23971" y="0"/>
                  </a:lnTo>
                </a:path>
                <a:path w="3376929" h="1277620">
                  <a:moveTo>
                    <a:pt x="846396" y="1277245"/>
                  </a:moveTo>
                  <a:lnTo>
                    <a:pt x="846396" y="1253270"/>
                  </a:lnTo>
                </a:path>
                <a:path w="3376929" h="1277620">
                  <a:moveTo>
                    <a:pt x="2111646" y="1277245"/>
                  </a:moveTo>
                  <a:lnTo>
                    <a:pt x="2111646" y="1253270"/>
                  </a:lnTo>
                </a:path>
                <a:path w="3376929" h="1277620">
                  <a:moveTo>
                    <a:pt x="3376820" y="1277245"/>
                  </a:moveTo>
                  <a:lnTo>
                    <a:pt x="3376820" y="1253270"/>
                  </a:lnTo>
                </a:path>
              </a:pathLst>
            </a:custGeom>
            <a:ln w="936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40698" y="1920077"/>
            <a:ext cx="405765" cy="1200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>
                <a:solidFill>
                  <a:srgbClr val="4D4D4D"/>
                </a:solidFill>
                <a:latin typeface="Arial"/>
                <a:cs typeface="Arial"/>
              </a:rPr>
              <a:t>very</a:t>
            </a:r>
            <a:r>
              <a:rPr dirty="0" sz="600" spc="2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4D4D4D"/>
                </a:solidFill>
                <a:latin typeface="Arial"/>
                <a:cs typeface="Arial"/>
              </a:rPr>
              <a:t>liberal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509518" y="1136775"/>
            <a:ext cx="636905" cy="1200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>
                <a:solidFill>
                  <a:srgbClr val="4D4D4D"/>
                </a:solidFill>
                <a:latin typeface="Arial"/>
                <a:cs typeface="Arial"/>
              </a:rPr>
              <a:t>very</a:t>
            </a:r>
            <a:r>
              <a:rPr dirty="0" sz="600" spc="2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4D4D4D"/>
                </a:solidFill>
                <a:latin typeface="Arial"/>
                <a:cs typeface="Arial"/>
              </a:rPr>
              <a:t>conservative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64651" y="2461443"/>
            <a:ext cx="69215" cy="1200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495083" y="2461443"/>
            <a:ext cx="69215" cy="12001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680055" y="2461443"/>
            <a:ext cx="1169035" cy="23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750">
                <a:latin typeface="Arial"/>
                <a:cs typeface="Arial"/>
              </a:rPr>
              <a:t>Vaccine</a:t>
            </a:r>
            <a:r>
              <a:rPr dirty="0" sz="750" spc="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Acceptance</a:t>
            </a:r>
            <a:r>
              <a:rPr dirty="0" sz="750" spc="5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Score</a:t>
            </a:r>
            <a:endParaRPr sz="7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89998" y="1220219"/>
            <a:ext cx="121920" cy="7429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835"/>
              </a:lnSpc>
            </a:pPr>
            <a:r>
              <a:rPr dirty="0" sz="750">
                <a:latin typeface="Arial"/>
                <a:cs typeface="Arial"/>
              </a:rPr>
              <a:t>Political</a:t>
            </a:r>
            <a:r>
              <a:rPr dirty="0" sz="750" spc="5">
                <a:latin typeface="Arial"/>
                <a:cs typeface="Arial"/>
              </a:rPr>
              <a:t> </a:t>
            </a:r>
            <a:r>
              <a:rPr dirty="0" sz="750" spc="-10">
                <a:latin typeface="Arial"/>
                <a:cs typeface="Arial"/>
              </a:rPr>
              <a:t>Ideology</a:t>
            </a:r>
            <a:endParaRPr sz="7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64108" y="530571"/>
            <a:ext cx="2620010" cy="161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"/>
                <a:cs typeface="Arial"/>
              </a:rPr>
              <a:t>Vaccine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Acceptance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Score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versus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Political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Ideology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34080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204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204"/>
              <a:t> </a:t>
            </a:r>
            <a:r>
              <a:rPr dirty="0" cap="small"/>
              <a:t>comparing</a:t>
            </a:r>
            <a:r>
              <a:rPr dirty="0" spc="210"/>
              <a:t> </a:t>
            </a:r>
            <a:r>
              <a:rPr dirty="0" cap="small" spc="95"/>
              <a:t>two</a:t>
            </a:r>
            <a:r>
              <a:rPr dirty="0" spc="204"/>
              <a:t> </a:t>
            </a:r>
            <a:r>
              <a:rPr dirty="0" cap="small" spc="-10"/>
              <a:t>means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805266" y="2657019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84832" y="2657019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59995" y="279008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79499" y="307103"/>
            <a:ext cx="5170805" cy="2791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010" marR="104139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parameter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interest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VL</a:t>
            </a:r>
            <a:r>
              <a:rPr dirty="0" baseline="-11904" sz="1050" spc="67" i="1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30" i="1">
                <a:latin typeface="Verdana"/>
                <a:cs typeface="Verdana"/>
              </a:rPr>
              <a:t>µ</a:t>
            </a:r>
            <a:r>
              <a:rPr dirty="0" baseline="-11904" sz="1050" spc="-44" i="1">
                <a:latin typeface="Arial"/>
                <a:cs typeface="Arial"/>
              </a:rPr>
              <a:t>VC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difference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population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vaccine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acceptance </a:t>
            </a:r>
            <a:r>
              <a:rPr dirty="0" sz="1000" spc="-70">
                <a:latin typeface="Arial"/>
                <a:cs typeface="Arial"/>
              </a:rPr>
              <a:t>score</a:t>
            </a:r>
            <a:r>
              <a:rPr dirty="0" sz="1000">
                <a:latin typeface="Arial"/>
                <a:cs typeface="Arial"/>
              </a:rPr>
              <a:t> for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those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identifying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“very liberal” </a:t>
            </a:r>
            <a:r>
              <a:rPr dirty="0" sz="1000" spc="-70">
                <a:latin typeface="Arial"/>
                <a:cs typeface="Arial"/>
              </a:rPr>
              <a:t>versus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“very </a:t>
            </a:r>
            <a:r>
              <a:rPr dirty="0" sz="1000" spc="-10">
                <a:latin typeface="Arial"/>
                <a:cs typeface="Arial"/>
              </a:rPr>
              <a:t>conservative”.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670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null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alternative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hypotheses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are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00">
              <a:latin typeface="Arial"/>
              <a:cs typeface="Arial"/>
            </a:endParaRPr>
          </a:p>
          <a:p>
            <a:pPr marL="355600" marR="313055" indent="-130810">
              <a:lnSpc>
                <a:spcPct val="100000"/>
              </a:lnSpc>
              <a:buClr>
                <a:srgbClr val="3232B2"/>
              </a:buClr>
              <a:buFont typeface="Arial"/>
              <a:buChar char="•"/>
              <a:tabLst>
                <a:tab pos="357505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1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VL</a:t>
            </a:r>
            <a:r>
              <a:rPr dirty="0" baseline="-11904" sz="1050" spc="142" i="1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30" i="1">
                <a:latin typeface="Verdana"/>
                <a:cs typeface="Verdana"/>
              </a:rPr>
              <a:t>µ</a:t>
            </a:r>
            <a:r>
              <a:rPr dirty="0" baseline="-11904" sz="1050" spc="-44" i="1">
                <a:latin typeface="Arial"/>
                <a:cs typeface="Arial"/>
              </a:rPr>
              <a:t>VC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population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vaccine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acceptance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score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same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those 	identifying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“very liberal”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versus</a:t>
            </a:r>
            <a:r>
              <a:rPr dirty="0" sz="1000">
                <a:latin typeface="Arial"/>
                <a:cs typeface="Arial"/>
              </a:rPr>
              <a:t> “very </a:t>
            </a:r>
            <a:r>
              <a:rPr dirty="0" sz="1000" spc="-10">
                <a:latin typeface="Arial"/>
                <a:cs typeface="Arial"/>
              </a:rPr>
              <a:t>conservative”.</a:t>
            </a:r>
            <a:endParaRPr sz="1000">
              <a:latin typeface="Arial"/>
              <a:cs typeface="Arial"/>
            </a:endParaRPr>
          </a:p>
          <a:p>
            <a:pPr marL="355600" marR="289560" indent="-130810">
              <a:lnSpc>
                <a:spcPct val="100000"/>
              </a:lnSpc>
              <a:spcBef>
                <a:spcPts val="545"/>
              </a:spcBef>
              <a:buClr>
                <a:srgbClr val="3232B2"/>
              </a:buClr>
              <a:buFont typeface="Arial"/>
              <a:buChar char="•"/>
              <a:tabLst>
                <a:tab pos="357505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Arial"/>
                <a:cs typeface="Arial"/>
              </a:rPr>
              <a:t>A</a:t>
            </a:r>
            <a:r>
              <a:rPr dirty="0" baseline="-11904" sz="1050" spc="142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VL</a:t>
            </a:r>
            <a:r>
              <a:rPr dirty="0" baseline="-11904" sz="1050" spc="165" i="1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̸=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30" i="1">
                <a:latin typeface="Verdana"/>
                <a:cs typeface="Verdana"/>
              </a:rPr>
              <a:t>µ</a:t>
            </a:r>
            <a:r>
              <a:rPr dirty="0" baseline="-11904" sz="1050" spc="-44" i="1">
                <a:latin typeface="Arial"/>
                <a:cs typeface="Arial"/>
              </a:rPr>
              <a:t>VC</a:t>
            </a:r>
            <a:r>
              <a:rPr dirty="0" baseline="-11904" sz="1050" spc="-112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population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vaccine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acceptance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score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differs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those 	identifying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“very liberal”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versus</a:t>
            </a:r>
            <a:r>
              <a:rPr dirty="0" sz="1000">
                <a:latin typeface="Arial"/>
                <a:cs typeface="Arial"/>
              </a:rPr>
              <a:t> “very </a:t>
            </a:r>
            <a:r>
              <a:rPr dirty="0" sz="1000" spc="-10">
                <a:latin typeface="Arial"/>
                <a:cs typeface="Arial"/>
              </a:rPr>
              <a:t>conservative”.</a:t>
            </a:r>
            <a:endParaRPr sz="1000">
              <a:latin typeface="Arial"/>
              <a:cs typeface="Arial"/>
            </a:endParaRPr>
          </a:p>
          <a:p>
            <a:pPr marL="355600" indent="-130810">
              <a:lnSpc>
                <a:spcPct val="100000"/>
              </a:lnSpc>
              <a:spcBef>
                <a:spcPts val="545"/>
              </a:spcBef>
              <a:buClr>
                <a:srgbClr val="3232B2"/>
              </a:buClr>
              <a:buChar char="•"/>
              <a:tabLst>
                <a:tab pos="355600" algn="l"/>
              </a:tabLst>
            </a:pPr>
            <a:r>
              <a:rPr dirty="0" sz="1000" spc="-30">
                <a:latin typeface="Arial"/>
                <a:cs typeface="Arial"/>
              </a:rPr>
              <a:t>Equivalently,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1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VL</a:t>
            </a:r>
            <a:r>
              <a:rPr dirty="0" baseline="-11904" sz="1050" spc="82" i="1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VC</a:t>
            </a:r>
            <a:r>
              <a:rPr dirty="0" baseline="-11904" sz="1050" spc="262" i="1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0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Arial"/>
                <a:cs typeface="Arial"/>
              </a:rPr>
              <a:t>A</a:t>
            </a:r>
            <a:r>
              <a:rPr dirty="0" baseline="-11904" sz="1050" spc="16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VL</a:t>
            </a:r>
            <a:r>
              <a:rPr dirty="0" baseline="-11904" sz="1050" spc="75" i="1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VC</a:t>
            </a:r>
            <a:r>
              <a:rPr dirty="0" baseline="-11904" sz="1050" spc="254" i="1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̸=</a:t>
            </a:r>
            <a:r>
              <a:rPr dirty="0" sz="1000" spc="-25">
                <a:latin typeface="Arial"/>
                <a:cs typeface="Arial"/>
              </a:rPr>
              <a:t> 0.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3232B2"/>
              </a:buClr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In </a:t>
            </a:r>
            <a:r>
              <a:rPr dirty="0" sz="1000" spc="-40">
                <a:latin typeface="Arial"/>
                <a:cs typeface="Arial"/>
              </a:rPr>
              <a:t>general,</a:t>
            </a:r>
            <a:r>
              <a:rPr dirty="0" sz="1000">
                <a:latin typeface="Arial"/>
                <a:cs typeface="Arial"/>
              </a:rPr>
              <a:t> the </a:t>
            </a:r>
            <a:r>
              <a:rPr dirty="0" sz="1000" spc="-50">
                <a:latin typeface="Arial"/>
                <a:cs typeface="Arial"/>
              </a:rPr>
              <a:t>hypotheses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written in </a:t>
            </a:r>
            <a:r>
              <a:rPr dirty="0" sz="1000" spc="-25">
                <a:latin typeface="Arial"/>
                <a:cs typeface="Arial"/>
              </a:rPr>
              <a:t>terms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>
                <a:latin typeface="Arial"/>
                <a:cs typeface="Arial"/>
              </a:rPr>
              <a:t>1</a:t>
            </a:r>
            <a:r>
              <a:rPr dirty="0" baseline="-11904" sz="1050" spc="19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 i="1">
                <a:latin typeface="Verdana"/>
                <a:cs typeface="Verdana"/>
              </a:rPr>
              <a:t>µ</a:t>
            </a:r>
            <a:r>
              <a:rPr dirty="0" baseline="-11904" sz="1050" spc="-30">
                <a:latin typeface="Arial"/>
                <a:cs typeface="Arial"/>
              </a:rPr>
              <a:t>2</a:t>
            </a:r>
            <a:r>
              <a:rPr dirty="0" sz="1000" spc="-20">
                <a:latin typeface="Arial"/>
                <a:cs typeface="Arial"/>
              </a:rPr>
              <a:t>.</a:t>
            </a:r>
            <a:r>
              <a:rPr dirty="0" baseline="27777" sz="1050" spc="-30">
                <a:latin typeface="Arial"/>
                <a:cs typeface="Arial"/>
              </a:rPr>
              <a:t>2</a:t>
            </a:r>
            <a:endParaRPr baseline="27777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00">
              <a:latin typeface="Arial"/>
              <a:cs typeface="Arial"/>
            </a:endParaRPr>
          </a:p>
          <a:p>
            <a:pPr marL="351790" indent="-127000">
              <a:lnSpc>
                <a:spcPct val="100000"/>
              </a:lnSpc>
              <a:buClr>
                <a:srgbClr val="3232B2"/>
              </a:buClr>
              <a:buChar char="•"/>
              <a:tabLst>
                <a:tab pos="351790" algn="l"/>
              </a:tabLst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parameter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interest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>
                <a:latin typeface="Arial"/>
                <a:cs typeface="Arial"/>
              </a:rPr>
              <a:t>1</a:t>
            </a:r>
            <a:r>
              <a:rPr dirty="0" baseline="-11904" sz="1050" spc="44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25" i="1">
                <a:latin typeface="Verdana"/>
                <a:cs typeface="Verdana"/>
              </a:rPr>
              <a:t>µ</a:t>
            </a:r>
            <a:r>
              <a:rPr dirty="0" baseline="-11904" sz="1050" spc="-37">
                <a:latin typeface="Arial"/>
                <a:cs typeface="Arial"/>
              </a:rPr>
              <a:t>2</a:t>
            </a:r>
            <a:r>
              <a:rPr dirty="0" sz="1000" spc="-2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51790" indent="-127000">
              <a:lnSpc>
                <a:spcPct val="100000"/>
              </a:lnSpc>
              <a:spcBef>
                <a:spcPts val="550"/>
              </a:spcBef>
              <a:buClr>
                <a:srgbClr val="3232B2"/>
              </a:buClr>
              <a:buChar char="•"/>
              <a:tabLst>
                <a:tab pos="351790" algn="l"/>
              </a:tabLst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point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estimate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75" i="1">
                <a:latin typeface="Arial"/>
                <a:cs typeface="Arial"/>
              </a:rPr>
              <a:t> </a:t>
            </a:r>
            <a:r>
              <a:rPr dirty="0" baseline="-11904" sz="1050">
                <a:latin typeface="Arial"/>
                <a:cs typeface="Arial"/>
              </a:rPr>
              <a:t>1</a:t>
            </a:r>
            <a:r>
              <a:rPr dirty="0" baseline="-11904" sz="1050" spc="52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75" i="1">
                <a:latin typeface="Arial"/>
                <a:cs typeface="Arial"/>
              </a:rPr>
              <a:t> </a:t>
            </a:r>
            <a:r>
              <a:rPr dirty="0" baseline="-11904" sz="1050" spc="-37">
                <a:latin typeface="Arial"/>
                <a:cs typeface="Arial"/>
              </a:rPr>
              <a:t>2</a:t>
            </a:r>
            <a:r>
              <a:rPr dirty="0" sz="1000" spc="-2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77470" marR="43180" indent="166370">
              <a:lnSpc>
                <a:spcPct val="101499"/>
              </a:lnSpc>
              <a:spcBef>
                <a:spcPts val="405"/>
              </a:spcBef>
            </a:pPr>
            <a:r>
              <a:rPr dirty="0" baseline="37037" sz="900">
                <a:latin typeface="Arial"/>
                <a:cs typeface="Arial"/>
              </a:rPr>
              <a:t>2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20">
                <a:latin typeface="Arial"/>
                <a:cs typeface="Arial"/>
              </a:rPr>
              <a:t>numerical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labels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are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arbitrary,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so</a:t>
            </a:r>
            <a:r>
              <a:rPr dirty="0" sz="900">
                <a:latin typeface="Arial"/>
                <a:cs typeface="Arial"/>
              </a:rPr>
              <a:t> it is </a:t>
            </a:r>
            <a:r>
              <a:rPr dirty="0" sz="900" spc="-10">
                <a:latin typeface="Arial"/>
                <a:cs typeface="Arial"/>
              </a:rPr>
              <a:t>best</a:t>
            </a:r>
            <a:r>
              <a:rPr dirty="0" sz="900">
                <a:latin typeface="Arial"/>
                <a:cs typeface="Arial"/>
              </a:rPr>
              <a:t> to explicitly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specify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which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</a:t>
            </a:r>
            <a:r>
              <a:rPr dirty="0" sz="900">
                <a:latin typeface="Arial"/>
                <a:cs typeface="Arial"/>
              </a:rPr>
              <a:t> is </a:t>
            </a:r>
            <a:r>
              <a:rPr dirty="0" sz="900" spc="-40">
                <a:latin typeface="Arial"/>
                <a:cs typeface="Arial"/>
              </a:rPr>
              <a:t>considered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 </a:t>
            </a:r>
            <a:r>
              <a:rPr dirty="0" sz="900">
                <a:latin typeface="Arial"/>
                <a:cs typeface="Arial"/>
              </a:rPr>
              <a:t>1 </a:t>
            </a:r>
            <a:r>
              <a:rPr dirty="0" sz="900" spc="-45">
                <a:latin typeface="Arial"/>
                <a:cs typeface="Arial"/>
              </a:rPr>
              <a:t>versus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2.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22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220"/>
              <a:t> </a:t>
            </a:r>
            <a:r>
              <a:rPr dirty="0" cap="small"/>
              <a:t>comparing</a:t>
            </a:r>
            <a:r>
              <a:rPr dirty="0" spc="220"/>
              <a:t> </a:t>
            </a:r>
            <a:r>
              <a:rPr dirty="0" cap="small" spc="95"/>
              <a:t>two</a:t>
            </a:r>
            <a:r>
              <a:rPr dirty="0" spc="225"/>
              <a:t> </a:t>
            </a:r>
            <a:r>
              <a:rPr dirty="0" cap="small"/>
              <a:t>means</a:t>
            </a:r>
            <a:r>
              <a:rPr dirty="0"/>
              <a:t>.</a:t>
            </a:r>
            <a:r>
              <a:rPr dirty="0" spc="-140"/>
              <a:t> </a:t>
            </a:r>
            <a:r>
              <a:rPr dirty="0"/>
              <a:t>.</a:t>
            </a:r>
            <a:r>
              <a:rPr dirty="0" spc="-140"/>
              <a:t> </a:t>
            </a:r>
            <a:r>
              <a:rPr dirty="0" spc="-14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3316" y="438360"/>
            <a:ext cx="8718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70" i="1">
                <a:latin typeface="Arial"/>
                <a:cs typeface="Arial"/>
              </a:rPr>
              <a:t>t</a:t>
            </a:r>
            <a:r>
              <a:rPr dirty="0" sz="900" spc="70">
                <a:latin typeface="Arial"/>
                <a:cs typeface="Arial"/>
              </a:rPr>
              <a:t>-</a:t>
            </a:r>
            <a:r>
              <a:rPr dirty="0" sz="900">
                <a:latin typeface="Arial"/>
                <a:cs typeface="Arial"/>
              </a:rPr>
              <a:t>statistic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is: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13735" y="734186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8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369301" y="734186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8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30133" y="688244"/>
            <a:ext cx="11468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u="sng" baseline="6172" sz="13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dirty="0" u="sng" baseline="6172" sz="13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dirty="0" u="sng" baseline="6172" sz="1350" spc="-2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sng" sz="600" spc="1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6172" sz="1350" spc="202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−</a:t>
            </a:r>
            <a:r>
              <a:rPr dirty="0" u="sng" baseline="6172" sz="1350" spc="15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dirty="0" u="sng" baseline="6172" sz="1350" spc="-52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dirty="0" u="sng" baseline="6172" sz="1350" spc="-2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sng" baseline="6172" sz="13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r>
              <a:rPr dirty="0" u="sng" baseline="6172" sz="1350" spc="-3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6172" sz="1350" spc="202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−</a:t>
            </a:r>
            <a:r>
              <a:rPr dirty="0" u="sng" baseline="6172" sz="1350" spc="15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dirty="0" u="sng" baseline="6172" sz="13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dirty="0" u="sng" baseline="6172" sz="135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µ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sng" sz="600" spc="1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6172" sz="1350" spc="202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−</a:t>
            </a:r>
            <a:r>
              <a:rPr dirty="0" u="sng" baseline="6172" sz="1350" spc="15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dirty="0" u="sng" baseline="6172" sz="1350" spc="-37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µ</a:t>
            </a:r>
            <a:r>
              <a:rPr dirty="0" u="sng" sz="6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sng" baseline="6172" sz="1350" spc="-37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3348" y="737582"/>
            <a:ext cx="637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7205" algn="l"/>
              </a:tabLst>
            </a:pP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70" i="1">
                <a:latin typeface="Arial"/>
                <a:cs typeface="Arial"/>
              </a:rPr>
              <a:t> </a:t>
            </a:r>
            <a:r>
              <a:rPr dirty="0" sz="900" spc="125">
                <a:latin typeface="Arial"/>
                <a:cs typeface="Arial"/>
              </a:rPr>
              <a:t>=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1000" spc="595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457769" y="873645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 h="0">
                <a:moveTo>
                  <a:pt x="0" y="0"/>
                </a:moveTo>
                <a:lnTo>
                  <a:pt x="4179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608548" y="943042"/>
            <a:ext cx="1168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35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63624" y="869398"/>
            <a:ext cx="3511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dirty="0" u="sng" sz="9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sz="900" i="1">
                <a:latin typeface="Arial"/>
                <a:cs typeface="Arial"/>
              </a:rPr>
              <a:t>	</a:t>
            </a:r>
            <a:r>
              <a:rPr dirty="0" u="sng" sz="9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17321" y="858982"/>
            <a:ext cx="3467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dirty="0" sz="600" spc="-50">
                <a:latin typeface="Arial"/>
                <a:cs typeface="Arial"/>
              </a:rPr>
              <a:t>2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08495" y="929045"/>
            <a:ext cx="3651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sng" sz="6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sng" sz="600" spc="5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34846" y="1032935"/>
            <a:ext cx="45783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18135" algn="l"/>
              </a:tabLst>
            </a:pPr>
            <a:r>
              <a:rPr dirty="0" baseline="6172" sz="1350" spc="-37" i="1">
                <a:latin typeface="Arial"/>
                <a:cs typeface="Arial"/>
              </a:rPr>
              <a:t>n</a:t>
            </a:r>
            <a:r>
              <a:rPr dirty="0" sz="600" spc="-25">
                <a:latin typeface="Arial"/>
                <a:cs typeface="Arial"/>
              </a:rPr>
              <a:t>1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baseline="6172" sz="1350" spc="-37" i="1">
                <a:latin typeface="Arial"/>
                <a:cs typeface="Arial"/>
              </a:rPr>
              <a:t>n</a:t>
            </a:r>
            <a:r>
              <a:rPr dirty="0" sz="600" spc="-2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7913" y="1370551"/>
            <a:ext cx="2602865" cy="6432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41910" marR="45085" indent="-444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degrees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freedom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null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distribution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are </a:t>
            </a:r>
            <a:r>
              <a:rPr dirty="0" sz="900">
                <a:latin typeface="Arial"/>
                <a:cs typeface="Arial"/>
              </a:rPr>
              <a:t>different than for 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paired</a:t>
            </a:r>
            <a:r>
              <a:rPr dirty="0" sz="900">
                <a:latin typeface="Arial"/>
                <a:cs typeface="Arial"/>
              </a:rPr>
              <a:t> data </a:t>
            </a:r>
            <a:r>
              <a:rPr dirty="0" sz="900" spc="-10">
                <a:latin typeface="Arial"/>
                <a:cs typeface="Arial"/>
              </a:rPr>
              <a:t>setting.</a:t>
            </a:r>
            <a:endParaRPr sz="900">
              <a:latin typeface="Arial"/>
              <a:cs typeface="Arial"/>
            </a:endParaRPr>
          </a:p>
          <a:p>
            <a:pPr marL="315595" marR="30480" indent="-125095">
              <a:lnSpc>
                <a:spcPct val="110700"/>
              </a:lnSpc>
              <a:spcBef>
                <a:spcPts val="300"/>
              </a:spcBef>
              <a:buClr>
                <a:srgbClr val="3232B2"/>
              </a:buClr>
              <a:buFont typeface="Georgia"/>
              <a:buChar char="•"/>
              <a:tabLst>
                <a:tab pos="318770" algn="l"/>
              </a:tabLst>
            </a:pPr>
            <a:r>
              <a:rPr dirty="0" sz="900" spc="-70">
                <a:latin typeface="Arial"/>
                <a:cs typeface="Arial"/>
              </a:rPr>
              <a:t>Use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this </a:t>
            </a:r>
            <a:r>
              <a:rPr dirty="0" sz="900" spc="-30">
                <a:latin typeface="Arial"/>
                <a:cs typeface="Arial"/>
              </a:rPr>
              <a:t>approximation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when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doing</a:t>
            </a:r>
            <a:r>
              <a:rPr dirty="0" sz="900">
                <a:latin typeface="Arial"/>
                <a:cs typeface="Arial"/>
              </a:rPr>
              <a:t> 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by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baseline="6172" sz="1350">
                <a:latin typeface="Arial"/>
                <a:cs typeface="Arial"/>
              </a:rPr>
              <a:t>hand:</a:t>
            </a:r>
            <a:r>
              <a:rPr dirty="0" baseline="6172" sz="1350" spc="157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df</a:t>
            </a:r>
            <a:r>
              <a:rPr dirty="0" baseline="6172" sz="1350" spc="240" i="1">
                <a:latin typeface="Arial"/>
                <a:cs typeface="Arial"/>
              </a:rPr>
              <a:t> </a:t>
            </a:r>
            <a:r>
              <a:rPr dirty="0" baseline="6172" sz="1350" spc="277">
                <a:latin typeface="Arial"/>
                <a:cs typeface="Arial"/>
              </a:rPr>
              <a:t>=</a:t>
            </a:r>
            <a:r>
              <a:rPr dirty="0" baseline="6172" sz="1350" spc="-3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min(</a:t>
            </a:r>
            <a:r>
              <a:rPr dirty="0" baseline="6172" sz="1350" i="1">
                <a:latin typeface="Arial"/>
                <a:cs typeface="Arial"/>
              </a:rPr>
              <a:t>n</a:t>
            </a:r>
            <a:r>
              <a:rPr dirty="0" sz="600">
                <a:latin typeface="Arial"/>
                <a:cs typeface="Arial"/>
              </a:rPr>
              <a:t>1</a:t>
            </a:r>
            <a:r>
              <a:rPr dirty="0" sz="600" spc="60">
                <a:latin typeface="Arial"/>
                <a:cs typeface="Arial"/>
              </a:rPr>
              <a:t> </a:t>
            </a:r>
            <a:r>
              <a:rPr dirty="0" baseline="6172" sz="1350" spc="202">
                <a:latin typeface="Georgia"/>
                <a:cs typeface="Georgia"/>
              </a:rPr>
              <a:t>−</a:t>
            </a:r>
            <a:r>
              <a:rPr dirty="0" baseline="6172" sz="1350" spc="-52">
                <a:latin typeface="Georgia"/>
                <a:cs typeface="Georgia"/>
              </a:rPr>
              <a:t> </a:t>
            </a:r>
            <a:r>
              <a:rPr dirty="0" baseline="6172" sz="1350" spc="-60">
                <a:latin typeface="Arial"/>
                <a:cs typeface="Arial"/>
              </a:rPr>
              <a:t>1</a:t>
            </a:r>
            <a:r>
              <a:rPr dirty="0" baseline="6172" sz="1350" spc="-60" i="1">
                <a:latin typeface="Bookman Old Style"/>
                <a:cs typeface="Bookman Old Style"/>
              </a:rPr>
              <a:t>,</a:t>
            </a:r>
            <a:r>
              <a:rPr dirty="0" baseline="6172" sz="1350" spc="-179" i="1">
                <a:latin typeface="Bookman Old Style"/>
                <a:cs typeface="Bookman Old Style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n</a:t>
            </a:r>
            <a:r>
              <a:rPr dirty="0" sz="600">
                <a:latin typeface="Arial"/>
                <a:cs typeface="Arial"/>
              </a:rPr>
              <a:t>2</a:t>
            </a:r>
            <a:r>
              <a:rPr dirty="0" sz="600" spc="60">
                <a:latin typeface="Arial"/>
                <a:cs typeface="Arial"/>
              </a:rPr>
              <a:t> </a:t>
            </a:r>
            <a:r>
              <a:rPr dirty="0" baseline="6172" sz="1350" spc="202">
                <a:latin typeface="Georgia"/>
                <a:cs typeface="Georgia"/>
              </a:rPr>
              <a:t>−</a:t>
            </a:r>
            <a:r>
              <a:rPr dirty="0" baseline="6172" sz="1350" spc="-44">
                <a:latin typeface="Georgia"/>
                <a:cs typeface="Georgia"/>
              </a:rPr>
              <a:t> </a:t>
            </a:r>
            <a:r>
              <a:rPr dirty="0" baseline="6172" sz="1350" spc="-37">
                <a:latin typeface="Arial"/>
                <a:cs typeface="Arial"/>
              </a:rPr>
              <a:t>1).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6604" y="2028478"/>
            <a:ext cx="21348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70">
                <a:latin typeface="Arial"/>
                <a:cs typeface="Arial"/>
              </a:rPr>
              <a:t>uses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better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approximation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called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04393" y="2167657"/>
            <a:ext cx="14420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"/>
                <a:cs typeface="Arial"/>
              </a:rPr>
              <a:t>Satterthwaite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approximation: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04442" y="2520236"/>
            <a:ext cx="2705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i="1">
                <a:latin typeface="Arial"/>
                <a:cs typeface="Arial"/>
              </a:rPr>
              <a:t>df</a:t>
            </a:r>
            <a:r>
              <a:rPr dirty="0" sz="900" spc="204" i="1">
                <a:latin typeface="Arial"/>
                <a:cs typeface="Arial"/>
              </a:rPr>
              <a:t> </a:t>
            </a:r>
            <a:r>
              <a:rPr dirty="0" sz="900" spc="135">
                <a:latin typeface="Arial"/>
                <a:cs typeface="Arial"/>
              </a:rPr>
              <a:t>=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402917" y="248624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411743" y="2416182"/>
            <a:ext cx="5657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</a:tabLst>
            </a:pPr>
            <a:r>
              <a:rPr dirty="0" sz="600" spc="-50">
                <a:latin typeface="Arial"/>
                <a:cs typeface="Arial"/>
              </a:rPr>
              <a:t>2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02950" y="248624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577364" y="2477202"/>
            <a:ext cx="5657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2445" algn="l"/>
              </a:tabLst>
            </a:pPr>
            <a:r>
              <a:rPr dirty="0" sz="600" spc="-50">
                <a:latin typeface="Arial"/>
                <a:cs typeface="Arial"/>
              </a:rPr>
              <a:t>1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12544" y="2426598"/>
            <a:ext cx="8826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Arial"/>
                <a:cs typeface="Arial"/>
              </a:rPr>
              <a:t>s</a:t>
            </a:r>
            <a:r>
              <a:rPr dirty="0" sz="900" spc="85" i="1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/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55" i="1">
                <a:latin typeface="Arial"/>
                <a:cs typeface="Arial"/>
              </a:rPr>
              <a:t> </a:t>
            </a:r>
            <a:r>
              <a:rPr dirty="0" sz="900" spc="55">
                <a:latin typeface="Arial"/>
                <a:cs typeface="Arial"/>
              </a:rPr>
              <a:t>)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+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Arial"/>
                <a:cs typeface="Arial"/>
              </a:rPr>
              <a:t>s</a:t>
            </a:r>
            <a:r>
              <a:rPr dirty="0" sz="900" spc="120" i="1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/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60" i="1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59809" y="2314619"/>
            <a:ext cx="988060" cy="177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922019" algn="l"/>
              </a:tabLst>
            </a:pPr>
            <a:r>
              <a:rPr dirty="0" sz="1000">
                <a:latin typeface="Arial"/>
                <a:cs typeface="Arial"/>
              </a:rPr>
              <a:t>	 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22296" y="239145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09406" y="2618333"/>
            <a:ext cx="1935480" cy="0"/>
          </a:xfrm>
          <a:custGeom>
            <a:avLst/>
            <a:gdLst/>
            <a:ahLst/>
            <a:cxnLst/>
            <a:rect l="l" t="t" r="r" b="b"/>
            <a:pathLst>
              <a:path w="1935480" h="0">
                <a:moveTo>
                  <a:pt x="0" y="0"/>
                </a:moveTo>
                <a:lnTo>
                  <a:pt x="193536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930503" y="259724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21672" y="266731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88298" y="260378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96123" y="2649123"/>
            <a:ext cx="3695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595" algn="l"/>
              </a:tabLst>
            </a:pPr>
            <a:r>
              <a:rPr dirty="0" sz="600" spc="-50">
                <a:latin typeface="Arial"/>
                <a:cs typeface="Arial"/>
              </a:rPr>
              <a:t>1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sz="600" spc="-5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935400" y="2597246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926575" y="2667310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93200" y="260378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101036" y="2649123"/>
            <a:ext cx="3695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595" algn="l"/>
              </a:tabLst>
            </a:pPr>
            <a:r>
              <a:rPr dirty="0" sz="600" spc="-50">
                <a:latin typeface="Arial"/>
                <a:cs typeface="Arial"/>
              </a:rPr>
              <a:t>2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96706" y="2598515"/>
            <a:ext cx="19608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[(</a:t>
            </a:r>
            <a:r>
              <a:rPr dirty="0" sz="900" i="1">
                <a:latin typeface="Arial"/>
                <a:cs typeface="Arial"/>
              </a:rPr>
              <a:t>s</a:t>
            </a:r>
            <a:r>
              <a:rPr dirty="0" sz="900" spc="135" i="1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/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85" i="1">
                <a:latin typeface="Arial"/>
                <a:cs typeface="Arial"/>
              </a:rPr>
              <a:t> </a:t>
            </a:r>
            <a:r>
              <a:rPr dirty="0" sz="900" spc="55">
                <a:latin typeface="Arial"/>
                <a:cs typeface="Arial"/>
              </a:rPr>
              <a:t>)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/</a:t>
            </a: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270" i="1">
                <a:latin typeface="Arial"/>
                <a:cs typeface="Arial"/>
              </a:rPr>
              <a:t> </a:t>
            </a:r>
            <a:r>
              <a:rPr dirty="0" sz="900" spc="135">
                <a:latin typeface="Georgia"/>
                <a:cs typeface="Georgia"/>
              </a:rPr>
              <a:t>−</a:t>
            </a:r>
            <a:r>
              <a:rPr dirty="0" sz="900" spc="-35">
                <a:latin typeface="Georgia"/>
                <a:cs typeface="Georgia"/>
              </a:rPr>
              <a:t> </a:t>
            </a:r>
            <a:r>
              <a:rPr dirty="0" sz="900">
                <a:latin typeface="Arial"/>
                <a:cs typeface="Arial"/>
              </a:rPr>
              <a:t>1)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+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Arial"/>
                <a:cs typeface="Arial"/>
              </a:rPr>
              <a:t>s</a:t>
            </a:r>
            <a:r>
              <a:rPr dirty="0" sz="900" spc="150" i="1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/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80" i="1">
                <a:latin typeface="Arial"/>
                <a:cs typeface="Arial"/>
              </a:rPr>
              <a:t> </a:t>
            </a:r>
            <a:r>
              <a:rPr dirty="0" sz="900" spc="55">
                <a:latin typeface="Arial"/>
                <a:cs typeface="Arial"/>
              </a:rPr>
              <a:t>)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/</a:t>
            </a: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270" i="1">
                <a:latin typeface="Arial"/>
                <a:cs typeface="Arial"/>
              </a:rPr>
              <a:t> </a:t>
            </a:r>
            <a:r>
              <a:rPr dirty="0" sz="900" spc="135">
                <a:latin typeface="Georgia"/>
                <a:cs typeface="Georgia"/>
              </a:rPr>
              <a:t>−</a:t>
            </a:r>
            <a:r>
              <a:rPr dirty="0" sz="900" spc="-30">
                <a:latin typeface="Georgia"/>
                <a:cs typeface="Georgia"/>
              </a:rPr>
              <a:t> </a:t>
            </a:r>
            <a:r>
              <a:rPr dirty="0" sz="900" spc="-25">
                <a:latin typeface="Arial"/>
                <a:cs typeface="Arial"/>
              </a:rPr>
              <a:t>1)]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983318" y="898912"/>
            <a:ext cx="2416810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510" marR="5080" indent="-444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95%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confidence</a:t>
            </a:r>
            <a:r>
              <a:rPr dirty="0" sz="900">
                <a:latin typeface="Arial"/>
                <a:cs typeface="Arial"/>
              </a:rPr>
              <a:t> interval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 the </a:t>
            </a:r>
            <a:r>
              <a:rPr dirty="0" sz="900" spc="-25">
                <a:latin typeface="Arial"/>
                <a:cs typeface="Arial"/>
              </a:rPr>
              <a:t>difference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in </a:t>
            </a:r>
            <a:r>
              <a:rPr dirty="0" sz="900">
                <a:latin typeface="Arial"/>
                <a:cs typeface="Arial"/>
              </a:rPr>
              <a:t>population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means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has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form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3481603" y="1450974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 h="0">
                <a:moveTo>
                  <a:pt x="0" y="0"/>
                </a:moveTo>
                <a:lnTo>
                  <a:pt x="658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3737152" y="1450974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 h="0">
                <a:moveTo>
                  <a:pt x="0" y="0"/>
                </a:moveTo>
                <a:lnTo>
                  <a:pt x="658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4176632" y="1375630"/>
            <a:ext cx="742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Lucida Sans Unicode"/>
                <a:cs typeface="Lucida Sans Unicode"/>
              </a:rPr>
              <a:t>⋆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372583" y="1405022"/>
            <a:ext cx="102679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 i="1">
                <a:latin typeface="Arial"/>
                <a:cs typeface="Arial"/>
              </a:rPr>
              <a:t>x</a:t>
            </a:r>
            <a:r>
              <a:rPr dirty="0" baseline="6172" sz="1350" spc="-240" i="1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</a:t>
            </a:r>
            <a:r>
              <a:rPr dirty="0" sz="600" spc="90">
                <a:latin typeface="Arial"/>
                <a:cs typeface="Arial"/>
              </a:rPr>
              <a:t> </a:t>
            </a:r>
            <a:r>
              <a:rPr dirty="0" baseline="6172" sz="1350" spc="202">
                <a:latin typeface="Georgia"/>
                <a:cs typeface="Georgia"/>
              </a:rPr>
              <a:t>−</a:t>
            </a:r>
            <a:r>
              <a:rPr dirty="0" baseline="6172" sz="1350" spc="-7">
                <a:latin typeface="Georgia"/>
                <a:cs typeface="Georgia"/>
              </a:rPr>
              <a:t> </a:t>
            </a:r>
            <a:r>
              <a:rPr dirty="0" baseline="6172" sz="1350" spc="-52" i="1">
                <a:latin typeface="Arial"/>
                <a:cs typeface="Arial"/>
              </a:rPr>
              <a:t>x</a:t>
            </a:r>
            <a:r>
              <a:rPr dirty="0" baseline="6172" sz="1350" spc="-232" i="1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</a:t>
            </a:r>
            <a:r>
              <a:rPr dirty="0" baseline="6172" sz="1350">
                <a:latin typeface="Arial"/>
                <a:cs typeface="Arial"/>
              </a:rPr>
              <a:t>)</a:t>
            </a:r>
            <a:r>
              <a:rPr dirty="0" baseline="6172" sz="1350" spc="-60">
                <a:latin typeface="Arial"/>
                <a:cs typeface="Arial"/>
              </a:rPr>
              <a:t> </a:t>
            </a:r>
            <a:r>
              <a:rPr dirty="0" baseline="6172" sz="1350" spc="202">
                <a:latin typeface="Georgia"/>
                <a:cs typeface="Georgia"/>
              </a:rPr>
              <a:t>±</a:t>
            </a:r>
            <a:r>
              <a:rPr dirty="0" baseline="6172" sz="1350" spc="434">
                <a:latin typeface="Georgia"/>
                <a:cs typeface="Georgia"/>
              </a:rPr>
              <a:t>  </a:t>
            </a:r>
            <a:r>
              <a:rPr dirty="0" baseline="6172" sz="1350" spc="120" i="1">
                <a:latin typeface="Arial"/>
                <a:cs typeface="Arial"/>
              </a:rPr>
              <a:t>t</a:t>
            </a:r>
            <a:r>
              <a:rPr dirty="0" baseline="6172" sz="1350" spc="727" i="1">
                <a:latin typeface="Arial"/>
                <a:cs typeface="Arial"/>
              </a:rPr>
              <a:t> </a:t>
            </a:r>
            <a:r>
              <a:rPr dirty="0" baseline="6172" sz="1350" spc="127">
                <a:latin typeface="Georgia"/>
                <a:cs typeface="Georgia"/>
              </a:rPr>
              <a:t>×</a:t>
            </a:r>
            <a:endParaRPr baseline="6172" sz="1350">
              <a:latin typeface="Georgia"/>
              <a:cs typeface="Georgi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374514" y="1183669"/>
            <a:ext cx="1524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05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4513732" y="1320355"/>
            <a:ext cx="418465" cy="0"/>
          </a:xfrm>
          <a:custGeom>
            <a:avLst/>
            <a:gdLst/>
            <a:ahLst/>
            <a:cxnLst/>
            <a:rect l="l" t="t" r="r" b="b"/>
            <a:pathLst>
              <a:path w="418464" h="0">
                <a:moveTo>
                  <a:pt x="0" y="0"/>
                </a:moveTo>
                <a:lnTo>
                  <a:pt x="4179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4519599" y="1315346"/>
            <a:ext cx="3511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dirty="0" sz="900" spc="-50" i="1">
                <a:latin typeface="Arial"/>
                <a:cs typeface="Arial"/>
              </a:rPr>
              <a:t>s</a:t>
            </a:r>
            <a:r>
              <a:rPr dirty="0" sz="900" i="1">
                <a:latin typeface="Arial"/>
                <a:cs typeface="Arial"/>
              </a:rPr>
              <a:t>	</a:t>
            </a:r>
            <a:r>
              <a:rPr dirty="0" sz="900" spc="-50" i="1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43" name="object 43" descr=""/>
          <p:cNvSpPr txBox="1"/>
          <p:nvPr/>
        </p:nvSpPr>
        <p:spPr>
          <a:xfrm>
            <a:off x="4573297" y="1314083"/>
            <a:ext cx="3467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dirty="0" sz="600" spc="-50">
                <a:latin typeface="Arial"/>
                <a:cs typeface="Arial"/>
              </a:rPr>
              <a:t>2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sz="600" spc="-5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490821" y="1346178"/>
            <a:ext cx="46418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u="sng" sz="600" spc="2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dirty="0" u="sng" sz="6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600" spc="150">
                <a:latin typeface="Arial"/>
                <a:cs typeface="Arial"/>
              </a:rPr>
              <a:t> </a:t>
            </a:r>
            <a:r>
              <a:rPr dirty="0" baseline="-21604" sz="1350" spc="277">
                <a:latin typeface="Arial"/>
                <a:cs typeface="Arial"/>
              </a:rPr>
              <a:t>+</a:t>
            </a:r>
            <a:r>
              <a:rPr dirty="0" baseline="-21604" sz="1350" spc="97">
                <a:latin typeface="Arial"/>
                <a:cs typeface="Arial"/>
              </a:rPr>
              <a:t> </a:t>
            </a:r>
            <a:r>
              <a:rPr dirty="0" u="sng" sz="600" spc="2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-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r>
              <a:rPr dirty="0" u="sng" sz="600" spc="5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478121" y="1482246"/>
            <a:ext cx="48323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30835" algn="l"/>
              </a:tabLst>
            </a:pPr>
            <a:r>
              <a:rPr dirty="0" baseline="6172" sz="1350" spc="-37" i="1">
                <a:latin typeface="Arial"/>
                <a:cs typeface="Arial"/>
              </a:rPr>
              <a:t>n</a:t>
            </a:r>
            <a:r>
              <a:rPr dirty="0" sz="600" spc="-25">
                <a:latin typeface="Arial"/>
                <a:cs typeface="Arial"/>
              </a:rPr>
              <a:t>1</a:t>
            </a:r>
            <a:r>
              <a:rPr dirty="0" sz="600">
                <a:latin typeface="Arial"/>
                <a:cs typeface="Arial"/>
              </a:rPr>
              <a:t>	</a:t>
            </a:r>
            <a:r>
              <a:rPr dirty="0" baseline="6172" sz="1350" spc="-37" i="1">
                <a:latin typeface="Arial"/>
                <a:cs typeface="Arial"/>
              </a:rPr>
              <a:t>n</a:t>
            </a:r>
            <a:r>
              <a:rPr dirty="0" sz="600" spc="-2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025532" y="1166514"/>
            <a:ext cx="1019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5510" algn="l"/>
              </a:tabLst>
            </a:pPr>
            <a:r>
              <a:rPr dirty="0" sz="1000" spc="-50">
                <a:latin typeface="Arial"/>
                <a:cs typeface="Arial"/>
              </a:rPr>
              <a:t>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-155">
                <a:latin typeface="Arial"/>
                <a:cs typeface="Arial"/>
              </a:rPr>
              <a:t>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038699" y="1392369"/>
            <a:ext cx="5841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latin typeface="Bookman Old Style"/>
                <a:cs typeface="Bookman Old Style"/>
              </a:rPr>
              <a:t>,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957918" y="1751258"/>
            <a:ext cx="2515235" cy="5797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41910" marR="30480" indent="-4445">
              <a:lnSpc>
                <a:spcPct val="101499"/>
              </a:lnSpc>
              <a:spcBef>
                <a:spcPts val="80"/>
              </a:spcBef>
            </a:pPr>
            <a:r>
              <a:rPr dirty="0" sz="900" spc="-30">
                <a:latin typeface="Arial"/>
                <a:cs typeface="Arial"/>
              </a:rPr>
              <a:t>where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t</a:t>
            </a:r>
            <a:r>
              <a:rPr dirty="0" baseline="37037" sz="900">
                <a:latin typeface="Lucida Sans Unicode"/>
                <a:cs typeface="Lucida Sans Unicode"/>
              </a:rPr>
              <a:t>⋆</a:t>
            </a:r>
            <a:r>
              <a:rPr dirty="0" baseline="37037" sz="900" spc="209">
                <a:latin typeface="Lucida Sans Unicode"/>
                <a:cs typeface="Lucida Sans Unicode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point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10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distribution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has </a:t>
            </a:r>
            <a:r>
              <a:rPr dirty="0" sz="900" spc="-45">
                <a:latin typeface="Arial"/>
                <a:cs typeface="Arial"/>
              </a:rPr>
              <a:t>area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0.025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right,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same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degrees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of freedom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as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used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calculating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Arial"/>
                <a:cs typeface="Arial"/>
              </a:rPr>
              <a:t>-value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40">
                <a:latin typeface="Arial"/>
                <a:cs typeface="Arial"/>
              </a:rPr>
              <a:t>associated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test.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L</a:t>
            </a:r>
            <a:r>
              <a:rPr dirty="0" cap="small" spc="85"/>
              <a:t>etting</a:t>
            </a:r>
            <a:r>
              <a:rPr dirty="0" spc="100"/>
              <a:t> </a:t>
            </a:r>
            <a:r>
              <a:rPr dirty="0" spc="130"/>
              <a:t>R</a:t>
            </a:r>
            <a:r>
              <a:rPr dirty="0" spc="105"/>
              <a:t> </a:t>
            </a:r>
            <a:r>
              <a:rPr dirty="0" cap="small"/>
              <a:t>do</a:t>
            </a:r>
            <a:r>
              <a:rPr dirty="0" spc="105"/>
              <a:t> </a:t>
            </a:r>
            <a:r>
              <a:rPr dirty="0" cap="small" spc="50"/>
              <a:t>the</a:t>
            </a:r>
            <a:r>
              <a:rPr dirty="0" spc="100"/>
              <a:t> </a:t>
            </a:r>
            <a:r>
              <a:rPr dirty="0" cap="small" spc="-5"/>
              <a:t>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999" y="557090"/>
            <a:ext cx="506984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The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tilde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syntax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used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when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one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vector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contains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numerical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variable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one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vector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contains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grouping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variable.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1000430"/>
            <a:ext cx="5116195" cy="2794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spc="110" i="1">
                <a:solidFill>
                  <a:srgbClr val="8E5902"/>
                </a:solidFill>
                <a:latin typeface="Times New Roman"/>
                <a:cs typeface="Times New Roman"/>
              </a:rPr>
              <a:t>#tilde</a:t>
            </a:r>
            <a:r>
              <a:rPr dirty="0" sz="800" spc="229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65" i="1">
                <a:solidFill>
                  <a:srgbClr val="8E5902"/>
                </a:solidFill>
                <a:latin typeface="Times New Roman"/>
                <a:cs typeface="Times New Roman"/>
              </a:rPr>
              <a:t>syntax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55"/>
              </a:lnSpc>
            </a:pPr>
            <a:r>
              <a:rPr dirty="0" sz="800" spc="100" b="1">
                <a:solidFill>
                  <a:srgbClr val="214986"/>
                </a:solidFill>
                <a:latin typeface="Times New Roman"/>
                <a:cs typeface="Times New Roman"/>
              </a:rPr>
              <a:t>t.test</a:t>
            </a:r>
            <a:r>
              <a:rPr dirty="0" sz="800" spc="100">
                <a:latin typeface="Cambria"/>
                <a:cs typeface="Cambria"/>
              </a:rPr>
              <a:t>(vax</a:t>
            </a:r>
            <a:r>
              <a:rPr dirty="0" sz="800" spc="10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100">
                <a:latin typeface="Cambria"/>
                <a:cs typeface="Cambria"/>
              </a:rPr>
              <a:t>likely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b="1">
                <a:solidFill>
                  <a:srgbClr val="CE5B00"/>
                </a:solidFill>
                <a:latin typeface="Times New Roman"/>
                <a:cs typeface="Times New Roman"/>
              </a:rPr>
              <a:t>~</a:t>
            </a:r>
            <a:r>
              <a:rPr dirty="0" sz="800" spc="229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60">
                <a:latin typeface="Cambria"/>
                <a:cs typeface="Cambria"/>
              </a:rPr>
              <a:t>vax</a:t>
            </a:r>
            <a:r>
              <a:rPr dirty="0" sz="800" spc="6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60">
                <a:latin typeface="Cambria"/>
                <a:cs typeface="Cambria"/>
              </a:rPr>
              <a:t>ideology,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-65">
                <a:solidFill>
                  <a:srgbClr val="214986"/>
                </a:solidFill>
                <a:latin typeface="Cambria"/>
                <a:cs typeface="Cambria"/>
              </a:rPr>
              <a:t>mu</a:t>
            </a:r>
            <a:r>
              <a:rPr dirty="0" sz="800" spc="254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54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0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214986"/>
                </a:solidFill>
                <a:latin typeface="Cambria"/>
                <a:cs typeface="Cambria"/>
              </a:rPr>
              <a:t>paired</a:t>
            </a:r>
            <a:r>
              <a:rPr dirty="0" sz="800" spc="254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54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8E5902"/>
                </a:solidFill>
                <a:latin typeface="Cambria"/>
                <a:cs typeface="Cambria"/>
              </a:rPr>
              <a:t>FALSE</a:t>
            </a:r>
            <a:r>
              <a:rPr dirty="0" sz="800">
                <a:latin typeface="Cambria"/>
                <a:cs typeface="Cambria"/>
              </a:rPr>
              <a:t>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80">
                <a:solidFill>
                  <a:srgbClr val="214986"/>
                </a:solidFill>
                <a:latin typeface="Cambria"/>
                <a:cs typeface="Cambria"/>
              </a:rPr>
              <a:t>alternative</a:t>
            </a:r>
            <a:r>
              <a:rPr dirty="0" sz="800" spc="254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6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5">
                <a:solidFill>
                  <a:srgbClr val="4F9805"/>
                </a:solidFill>
                <a:latin typeface="Cambria"/>
                <a:cs typeface="Cambria"/>
              </a:rPr>
              <a:t>"two.sided"</a:t>
            </a:r>
            <a:r>
              <a:rPr dirty="0" sz="800" spc="55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371989"/>
            <a:ext cx="5400675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3928110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18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Welch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-45">
                <a:latin typeface="Cambria"/>
                <a:cs typeface="Cambria"/>
              </a:rPr>
              <a:t>Two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114">
                <a:latin typeface="Cambria"/>
                <a:cs typeface="Cambria"/>
              </a:rPr>
              <a:t>t-</a:t>
            </a:r>
            <a:r>
              <a:rPr dirty="0" sz="800" spc="95">
                <a:latin typeface="Cambria"/>
                <a:cs typeface="Cambria"/>
              </a:rPr>
              <a:t>test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29">
                <a:latin typeface="Cambria"/>
                <a:cs typeface="Cambria"/>
              </a:rPr>
              <a:t>  </a:t>
            </a:r>
            <a:r>
              <a:rPr dirty="0" sz="800" spc="75">
                <a:latin typeface="Cambria"/>
                <a:cs typeface="Cambria"/>
              </a:rPr>
              <a:t>vax$likely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by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vax$ideology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145">
                <a:latin typeface="Cambria"/>
                <a:cs typeface="Cambria"/>
              </a:rPr>
              <a:t>t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4.4389,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df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423.85,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p-value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1.154e-</a:t>
            </a:r>
            <a:r>
              <a:rPr dirty="0" sz="800" spc="-25">
                <a:latin typeface="Cambria"/>
                <a:cs typeface="Cambria"/>
              </a:rPr>
              <a:t>05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hypothesis: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true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difference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in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means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between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group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very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105">
                <a:latin typeface="Cambria"/>
                <a:cs typeface="Cambria"/>
              </a:rPr>
              <a:t>liberal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and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group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very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conser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95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percent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confidence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interval: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22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0.3873987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1.0031275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estimates:</a:t>
            </a:r>
            <a:endParaRPr sz="800">
              <a:latin typeface="Cambria"/>
              <a:cs typeface="Cambria"/>
            </a:endParaRPr>
          </a:p>
          <a:p>
            <a:pPr marL="12700" marR="1830705">
              <a:lnSpc>
                <a:spcPts val="950"/>
              </a:lnSpc>
              <a:spcBef>
                <a:spcPts val="35"/>
              </a:spcBef>
              <a:tabLst>
                <a:tab pos="442595" algn="l"/>
                <a:tab pos="1410335" algn="l"/>
                <a:tab pos="313118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25">
                <a:latin typeface="Cambria"/>
                <a:cs typeface="Cambria"/>
              </a:rPr>
              <a:t>mean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in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group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very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105">
                <a:latin typeface="Cambria"/>
                <a:cs typeface="Cambria"/>
              </a:rPr>
              <a:t>liberal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mean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in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group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very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45">
                <a:latin typeface="Cambria"/>
                <a:cs typeface="Cambria"/>
              </a:rPr>
              <a:t>conservative </a:t>
            </a: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	</a:t>
            </a:r>
            <a:r>
              <a:rPr dirty="0" sz="800" spc="-10">
                <a:latin typeface="Cambria"/>
                <a:cs typeface="Cambria"/>
              </a:rPr>
              <a:t>5.267829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4.572566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22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L</a:t>
            </a:r>
            <a:r>
              <a:rPr dirty="0" cap="small" spc="85"/>
              <a:t>etting</a:t>
            </a:r>
            <a:r>
              <a:rPr dirty="0" spc="105"/>
              <a:t> </a:t>
            </a:r>
            <a:r>
              <a:rPr dirty="0" spc="130"/>
              <a:t>R</a:t>
            </a:r>
            <a:r>
              <a:rPr dirty="0" spc="105"/>
              <a:t> </a:t>
            </a:r>
            <a:r>
              <a:rPr dirty="0" cap="small"/>
              <a:t>do</a:t>
            </a:r>
            <a:r>
              <a:rPr dirty="0" spc="105"/>
              <a:t> </a:t>
            </a:r>
            <a:r>
              <a:rPr dirty="0" cap="small" spc="50"/>
              <a:t>the</a:t>
            </a:r>
            <a:r>
              <a:rPr dirty="0" spc="105"/>
              <a:t> </a:t>
            </a:r>
            <a:r>
              <a:rPr dirty="0" cap="small" spc="55"/>
              <a:t>work</a:t>
            </a:r>
            <a:r>
              <a:rPr dirty="0" spc="55"/>
              <a:t>.</a:t>
            </a:r>
            <a:r>
              <a:rPr dirty="0" spc="-190"/>
              <a:t> </a:t>
            </a:r>
            <a:r>
              <a:rPr dirty="0"/>
              <a:t>.</a:t>
            </a:r>
            <a:r>
              <a:rPr dirty="0" spc="-195"/>
              <a:t> </a:t>
            </a:r>
            <a:r>
              <a:rPr dirty="0" spc="-27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2999" y="569739"/>
            <a:ext cx="39033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comma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syntax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used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when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there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vectors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numerical</a:t>
            </a:r>
            <a:r>
              <a:rPr dirty="0" sz="1000" spc="-10">
                <a:latin typeface="Arial"/>
                <a:cs typeface="Arial"/>
              </a:rPr>
              <a:t> data.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861250"/>
            <a:ext cx="5116195" cy="40005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spc="-20" i="1">
                <a:solidFill>
                  <a:srgbClr val="8E5902"/>
                </a:solidFill>
                <a:latin typeface="Times New Roman"/>
                <a:cs typeface="Times New Roman"/>
              </a:rPr>
              <a:t>#comma</a:t>
            </a:r>
            <a:r>
              <a:rPr dirty="0" sz="800" spc="114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65" i="1">
                <a:solidFill>
                  <a:srgbClr val="8E5902"/>
                </a:solidFill>
                <a:latin typeface="Times New Roman"/>
                <a:cs typeface="Times New Roman"/>
              </a:rPr>
              <a:t>syntax</a:t>
            </a:r>
            <a:endParaRPr sz="800">
              <a:latin typeface="Times New Roman"/>
              <a:cs typeface="Times New Roman"/>
            </a:endParaRPr>
          </a:p>
          <a:p>
            <a:pPr marL="414020" marR="2115185" indent="-376555">
              <a:lnSpc>
                <a:spcPts val="950"/>
              </a:lnSpc>
              <a:spcBef>
                <a:spcPts val="30"/>
              </a:spcBef>
            </a:pPr>
            <a:r>
              <a:rPr dirty="0" sz="800" spc="80" b="1">
                <a:solidFill>
                  <a:srgbClr val="214986"/>
                </a:solidFill>
                <a:latin typeface="Times New Roman"/>
                <a:cs typeface="Times New Roman"/>
              </a:rPr>
              <a:t>t.test</a:t>
            </a:r>
            <a:r>
              <a:rPr dirty="0" sz="800" spc="80">
                <a:latin typeface="Cambria"/>
                <a:cs typeface="Cambria"/>
              </a:rPr>
              <a:t>(vax</a:t>
            </a:r>
            <a:r>
              <a:rPr dirty="0" sz="800" spc="8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80">
                <a:latin typeface="Cambria"/>
                <a:cs typeface="Cambria"/>
              </a:rPr>
              <a:t>likely[vax</a:t>
            </a:r>
            <a:r>
              <a:rPr dirty="0" sz="800" spc="8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80">
                <a:latin typeface="Cambria"/>
                <a:cs typeface="Cambria"/>
              </a:rPr>
              <a:t>ideology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b="1">
                <a:solidFill>
                  <a:srgbClr val="CE5B00"/>
                </a:solidFill>
                <a:latin typeface="Times New Roman"/>
                <a:cs typeface="Times New Roman"/>
              </a:rPr>
              <a:t>==</a:t>
            </a:r>
            <a:r>
              <a:rPr dirty="0" sz="800" spc="215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50">
                <a:solidFill>
                  <a:srgbClr val="4F9805"/>
                </a:solidFill>
                <a:latin typeface="Cambria"/>
                <a:cs typeface="Cambria"/>
              </a:rPr>
              <a:t>"very</a:t>
            </a:r>
            <a:r>
              <a:rPr dirty="0" sz="800" spc="240">
                <a:solidFill>
                  <a:srgbClr val="4F9805"/>
                </a:solidFill>
                <a:latin typeface="Cambria"/>
                <a:cs typeface="Cambria"/>
              </a:rPr>
              <a:t> </a:t>
            </a:r>
            <a:r>
              <a:rPr dirty="0" sz="800" spc="114">
                <a:solidFill>
                  <a:srgbClr val="4F9805"/>
                </a:solidFill>
                <a:latin typeface="Cambria"/>
                <a:cs typeface="Cambria"/>
              </a:rPr>
              <a:t>liberal"</a:t>
            </a:r>
            <a:r>
              <a:rPr dirty="0" sz="800" spc="114">
                <a:latin typeface="Cambria"/>
                <a:cs typeface="Cambria"/>
              </a:rPr>
              <a:t>], </a:t>
            </a:r>
            <a:r>
              <a:rPr dirty="0" sz="800" spc="60">
                <a:latin typeface="Cambria"/>
                <a:cs typeface="Cambria"/>
              </a:rPr>
              <a:t>vax</a:t>
            </a:r>
            <a:r>
              <a:rPr dirty="0" sz="800" spc="6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60">
                <a:latin typeface="Cambria"/>
                <a:cs typeface="Cambria"/>
              </a:rPr>
              <a:t>likely[vax</a:t>
            </a:r>
            <a:r>
              <a:rPr dirty="0" sz="800" spc="6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60">
                <a:latin typeface="Cambria"/>
                <a:cs typeface="Cambria"/>
              </a:rPr>
              <a:t>ideology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b="1">
                <a:solidFill>
                  <a:srgbClr val="CE5B00"/>
                </a:solidFill>
                <a:latin typeface="Times New Roman"/>
                <a:cs typeface="Times New Roman"/>
              </a:rPr>
              <a:t>==</a:t>
            </a:r>
            <a:r>
              <a:rPr dirty="0" sz="800" spc="229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50">
                <a:solidFill>
                  <a:srgbClr val="4F9805"/>
                </a:solidFill>
                <a:latin typeface="Cambria"/>
                <a:cs typeface="Cambria"/>
              </a:rPr>
              <a:t>"very</a:t>
            </a:r>
            <a:r>
              <a:rPr dirty="0" sz="800" spc="254">
                <a:solidFill>
                  <a:srgbClr val="4F9805"/>
                </a:solidFill>
                <a:latin typeface="Cambria"/>
                <a:cs typeface="Cambria"/>
              </a:rPr>
              <a:t> </a:t>
            </a:r>
            <a:r>
              <a:rPr dirty="0" sz="800" spc="60">
                <a:solidFill>
                  <a:srgbClr val="4F9805"/>
                </a:solidFill>
                <a:latin typeface="Cambria"/>
                <a:cs typeface="Cambria"/>
              </a:rPr>
              <a:t>conservative"</a:t>
            </a:r>
            <a:r>
              <a:rPr dirty="0" sz="800" spc="60">
                <a:latin typeface="Cambria"/>
                <a:cs typeface="Cambria"/>
              </a:rPr>
              <a:t>])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353003"/>
            <a:ext cx="5400040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3928110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18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Welch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-45">
                <a:latin typeface="Cambria"/>
                <a:cs typeface="Cambria"/>
              </a:rPr>
              <a:t>Two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114">
                <a:latin typeface="Cambria"/>
                <a:cs typeface="Cambria"/>
              </a:rPr>
              <a:t>t-</a:t>
            </a:r>
            <a:r>
              <a:rPr dirty="0" sz="800" spc="95">
                <a:latin typeface="Cambria"/>
                <a:cs typeface="Cambria"/>
              </a:rPr>
              <a:t>test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29">
                <a:latin typeface="Cambria"/>
                <a:cs typeface="Cambria"/>
              </a:rPr>
              <a:t>  </a:t>
            </a:r>
            <a:r>
              <a:rPr dirty="0" sz="800" spc="65">
                <a:latin typeface="Cambria"/>
                <a:cs typeface="Cambria"/>
              </a:rPr>
              <a:t>vax$likely[vax$ideology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==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"very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110">
                <a:latin typeface="Cambria"/>
                <a:cs typeface="Cambria"/>
              </a:rPr>
              <a:t>liberal"]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and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65">
                <a:latin typeface="Cambria"/>
                <a:cs typeface="Cambria"/>
              </a:rPr>
              <a:t>vax$likely[vax$ideology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==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"very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conservati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145">
                <a:latin typeface="Cambria"/>
                <a:cs typeface="Cambria"/>
              </a:rPr>
              <a:t>t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4.4389,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df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423.85,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p-value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1.154e-</a:t>
            </a:r>
            <a:r>
              <a:rPr dirty="0" sz="800" spc="-25">
                <a:latin typeface="Cambria"/>
                <a:cs typeface="Cambria"/>
              </a:rPr>
              <a:t>05</a:t>
            </a:r>
            <a:endParaRPr sz="800">
              <a:latin typeface="Cambria"/>
              <a:cs typeface="Cambria"/>
            </a:endParaRPr>
          </a:p>
          <a:p>
            <a:pPr marL="12700" marR="1670685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hypothesis: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true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difference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in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means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135">
                <a:latin typeface="Cambria"/>
                <a:cs typeface="Cambria"/>
              </a:rPr>
              <a:t>is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not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equal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to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0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95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percent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confidence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interval: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22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0.3873987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1.0031275</a:t>
            </a:r>
            <a:endParaRPr sz="800">
              <a:latin typeface="Cambria"/>
              <a:cs typeface="Cambria"/>
            </a:endParaRPr>
          </a:p>
          <a:p>
            <a:pPr marL="12700" marR="4196715">
              <a:lnSpc>
                <a:spcPts val="950"/>
              </a:lnSpc>
              <a:spcBef>
                <a:spcPts val="3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estimates: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mean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1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x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mean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19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y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23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5.267829</a:t>
            </a:r>
            <a:r>
              <a:rPr dirty="0" sz="800" spc="235">
                <a:latin typeface="Cambria"/>
                <a:cs typeface="Cambria"/>
              </a:rPr>
              <a:t>  </a:t>
            </a:r>
            <a:r>
              <a:rPr dirty="0" sz="800" spc="-10">
                <a:latin typeface="Cambria"/>
                <a:cs typeface="Cambria"/>
              </a:rPr>
              <a:t>4.572566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22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639963" y="1078354"/>
            <a:ext cx="24803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Statistical</a:t>
            </a:r>
            <a:r>
              <a:rPr dirty="0" sz="1400" spc="12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3232B2"/>
                </a:solidFill>
                <a:latin typeface="Calibri"/>
                <a:cs typeface="Calibri"/>
              </a:rPr>
              <a:t>power</a:t>
            </a:r>
            <a:r>
              <a:rPr dirty="0" sz="1400" spc="12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and</a:t>
            </a:r>
            <a:r>
              <a:rPr dirty="0" sz="1400" spc="12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sample</a:t>
            </a:r>
            <a:r>
              <a:rPr dirty="0" sz="1400" spc="12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232B2"/>
                </a:solidFill>
                <a:latin typeface="Calibri"/>
                <a:cs typeface="Calibri"/>
              </a:rPr>
              <a:t>size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2592" y="96188"/>
            <a:ext cx="2596515" cy="2313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232B2"/>
                </a:solidFill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70">
                <a:solidFill>
                  <a:srgbClr val="3232B2"/>
                </a:solidFill>
                <a:latin typeface="Arial"/>
                <a:cs typeface="Arial"/>
              </a:rPr>
              <a:t>Two-</a:t>
            </a:r>
            <a:r>
              <a:rPr dirty="0" sz="1100" spc="-60">
                <a:solidFill>
                  <a:srgbClr val="3232B2"/>
                </a:solidFill>
                <a:latin typeface="Arial"/>
                <a:cs typeface="Arial"/>
              </a:rPr>
              <a:t>sample</a:t>
            </a:r>
            <a:r>
              <a:rPr dirty="0" sz="1100">
                <a:solidFill>
                  <a:srgbClr val="3232B2"/>
                </a:solidFill>
                <a:latin typeface="Arial"/>
                <a:cs typeface="Arial"/>
              </a:rPr>
              <a:t> test for </a:t>
            </a:r>
            <a:r>
              <a:rPr dirty="0" sz="1100" spc="-40">
                <a:solidFill>
                  <a:srgbClr val="3232B2"/>
                </a:solidFill>
                <a:latin typeface="Arial"/>
                <a:cs typeface="Arial"/>
              </a:rPr>
              <a:t>paired</a:t>
            </a:r>
            <a:r>
              <a:rPr dirty="0" sz="1100" spc="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232B2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17145" marR="5080" indent="-5080">
              <a:lnSpc>
                <a:spcPct val="256300"/>
              </a:lnSpc>
            </a:pPr>
            <a:r>
              <a:rPr dirty="0" sz="1100" spc="-70">
                <a:solidFill>
                  <a:srgbClr val="3232B2"/>
                </a:solidFill>
                <a:latin typeface="Arial"/>
                <a:cs typeface="Arial"/>
              </a:rPr>
              <a:t>Two-</a:t>
            </a:r>
            <a:r>
              <a:rPr dirty="0" sz="1100" spc="-60">
                <a:solidFill>
                  <a:srgbClr val="3232B2"/>
                </a:solidFill>
                <a:latin typeface="Arial"/>
                <a:cs typeface="Arial"/>
              </a:rPr>
              <a:t>sample</a:t>
            </a:r>
            <a:r>
              <a:rPr dirty="0" sz="1100" spc="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232B2"/>
                </a:solidFill>
                <a:latin typeface="Arial"/>
                <a:cs typeface="Arial"/>
              </a:rPr>
              <a:t>test</a:t>
            </a:r>
            <a:r>
              <a:rPr dirty="0" sz="1100" spc="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232B2"/>
                </a:solidFill>
                <a:latin typeface="Arial"/>
                <a:cs typeface="Arial"/>
              </a:rPr>
              <a:t>for</a:t>
            </a:r>
            <a:r>
              <a:rPr dirty="0" sz="1100" spc="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232B2"/>
                </a:solidFill>
                <a:latin typeface="Arial"/>
                <a:cs typeface="Arial"/>
              </a:rPr>
              <a:t>independent</a:t>
            </a:r>
            <a:r>
              <a:rPr dirty="0" sz="1100" spc="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30">
                <a:solidFill>
                  <a:srgbClr val="3232B2"/>
                </a:solidFill>
                <a:latin typeface="Arial"/>
                <a:cs typeface="Arial"/>
              </a:rPr>
              <a:t>group</a:t>
            </a:r>
            <a:r>
              <a:rPr dirty="0" sz="1100" spc="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232B2"/>
                </a:solidFill>
                <a:latin typeface="Arial"/>
                <a:cs typeface="Arial"/>
              </a:rPr>
              <a:t>data </a:t>
            </a:r>
            <a:r>
              <a:rPr dirty="0" sz="1100" spc="-10">
                <a:solidFill>
                  <a:srgbClr val="3232B2"/>
                </a:solidFill>
                <a:latin typeface="Arial"/>
                <a:cs typeface="Arial"/>
              </a:rPr>
              <a:t>Statistical</a:t>
            </a:r>
            <a:r>
              <a:rPr dirty="0" sz="1100" spc="-3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232B2"/>
                </a:solidFill>
                <a:latin typeface="Arial"/>
                <a:cs typeface="Arial"/>
              </a:rPr>
              <a:t>power</a:t>
            </a:r>
            <a:r>
              <a:rPr dirty="0" sz="1100" spc="-2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40">
                <a:solidFill>
                  <a:srgbClr val="3232B2"/>
                </a:solidFill>
                <a:latin typeface="Arial"/>
                <a:cs typeface="Arial"/>
              </a:rPr>
              <a:t>and</a:t>
            </a:r>
            <a:r>
              <a:rPr dirty="0" sz="1100" spc="-1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70">
                <a:solidFill>
                  <a:srgbClr val="3232B2"/>
                </a:solidFill>
                <a:latin typeface="Arial"/>
                <a:cs typeface="Arial"/>
              </a:rPr>
              <a:t>sample</a:t>
            </a:r>
            <a:r>
              <a:rPr dirty="0" sz="1100" spc="-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232B2"/>
                </a:solidFill>
                <a:latin typeface="Arial"/>
                <a:cs typeface="Arial"/>
              </a:rPr>
              <a:t>size</a:t>
            </a:r>
            <a:r>
              <a:rPr dirty="0" sz="1100" spc="-2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3232B2"/>
                </a:solidFill>
                <a:latin typeface="Arial"/>
                <a:cs typeface="Arial"/>
              </a:rPr>
              <a:t>Comparing</a:t>
            </a:r>
            <a:r>
              <a:rPr dirty="0" sz="1100" spc="3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75">
                <a:solidFill>
                  <a:srgbClr val="3232B2"/>
                </a:solidFill>
                <a:latin typeface="Arial"/>
                <a:cs typeface="Arial"/>
              </a:rPr>
              <a:t>several</a:t>
            </a:r>
            <a:r>
              <a:rPr dirty="0" sz="1100" spc="3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90">
                <a:solidFill>
                  <a:srgbClr val="3232B2"/>
                </a:solidFill>
                <a:latin typeface="Arial"/>
                <a:cs typeface="Arial"/>
              </a:rPr>
              <a:t>means</a:t>
            </a:r>
            <a:r>
              <a:rPr dirty="0" sz="1100" spc="3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232B2"/>
                </a:solidFill>
                <a:latin typeface="Arial"/>
                <a:cs typeface="Arial"/>
              </a:rPr>
              <a:t>with</a:t>
            </a:r>
            <a:r>
              <a:rPr dirty="0" sz="1100" spc="4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3232B2"/>
                </a:solidFill>
                <a:latin typeface="Arial"/>
                <a:cs typeface="Arial"/>
              </a:rPr>
              <a:t>ANOVA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232B2"/>
                </a:solidFill>
                <a:latin typeface="Arial"/>
                <a:cs typeface="Arial"/>
              </a:rPr>
              <a:t>A</a:t>
            </a:r>
            <a:r>
              <a:rPr dirty="0" sz="1100" spc="1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60">
                <a:solidFill>
                  <a:srgbClr val="3232B2"/>
                </a:solidFill>
                <a:latin typeface="Arial"/>
                <a:cs typeface="Arial"/>
              </a:rPr>
              <a:t>closer</a:t>
            </a:r>
            <a:r>
              <a:rPr dirty="0" sz="1100" spc="1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232B2"/>
                </a:solidFill>
                <a:latin typeface="Arial"/>
                <a:cs typeface="Arial"/>
              </a:rPr>
              <a:t>look</a:t>
            </a:r>
            <a:r>
              <a:rPr dirty="0" sz="1100" spc="1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232B2"/>
                </a:solidFill>
                <a:latin typeface="Arial"/>
                <a:cs typeface="Arial"/>
              </a:rPr>
              <a:t>at</a:t>
            </a:r>
            <a:r>
              <a:rPr dirty="0" sz="1100" spc="10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232B2"/>
                </a:solidFill>
                <a:latin typeface="Arial"/>
                <a:cs typeface="Arial"/>
              </a:rPr>
              <a:t>the</a:t>
            </a:r>
            <a:r>
              <a:rPr dirty="0" sz="1100" spc="15">
                <a:solidFill>
                  <a:srgbClr val="3232B2"/>
                </a:solidFill>
                <a:latin typeface="Arial"/>
                <a:cs typeface="Arial"/>
              </a:rPr>
              <a:t> </a:t>
            </a:r>
            <a:r>
              <a:rPr dirty="0" sz="1100" spc="-25" i="1">
                <a:solidFill>
                  <a:srgbClr val="3232B2"/>
                </a:solidFill>
                <a:latin typeface="Arial"/>
                <a:cs typeface="Arial"/>
              </a:rPr>
              <a:t>p</a:t>
            </a:r>
            <a:r>
              <a:rPr dirty="0" sz="1100" spc="-25">
                <a:solidFill>
                  <a:srgbClr val="3232B2"/>
                </a:solidFill>
                <a:latin typeface="Arial"/>
                <a:cs typeface="Arial"/>
              </a:rPr>
              <a:t>-</a:t>
            </a:r>
            <a:r>
              <a:rPr dirty="0" sz="1100" spc="-20">
                <a:solidFill>
                  <a:srgbClr val="3232B2"/>
                </a:solidFill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22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</a:t>
            </a:r>
            <a:r>
              <a:rPr dirty="0" cap="small"/>
              <a:t>utcomes</a:t>
            </a:r>
            <a:r>
              <a:rPr dirty="0" spc="180"/>
              <a:t> </a:t>
            </a:r>
            <a:r>
              <a:rPr dirty="0" cap="small" spc="65"/>
              <a:t>and</a:t>
            </a:r>
            <a:r>
              <a:rPr dirty="0" spc="180"/>
              <a:t> </a:t>
            </a:r>
            <a:r>
              <a:rPr dirty="0" cap="small"/>
              <a:t>errors</a:t>
            </a:r>
            <a:r>
              <a:rPr dirty="0" spc="180"/>
              <a:t> </a:t>
            </a:r>
            <a:r>
              <a:rPr dirty="0" cap="small" spc="55"/>
              <a:t>in</a:t>
            </a:r>
            <a:r>
              <a:rPr dirty="0" spc="180"/>
              <a:t> </a:t>
            </a:r>
            <a:r>
              <a:rPr dirty="0" cap="small" spc="20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3317" y="738512"/>
            <a:ext cx="2981960" cy="4406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3810">
              <a:lnSpc>
                <a:spcPct val="101499"/>
              </a:lnSpc>
              <a:spcBef>
                <a:spcPts val="80"/>
              </a:spcBef>
            </a:pPr>
            <a:r>
              <a:rPr dirty="0" sz="900" spc="-25">
                <a:latin typeface="Arial"/>
                <a:cs typeface="Arial"/>
              </a:rPr>
              <a:t>Hypothesis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tests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can</a:t>
            </a:r>
            <a:r>
              <a:rPr dirty="0" sz="900">
                <a:latin typeface="Arial"/>
                <a:cs typeface="Arial"/>
              </a:rPr>
              <a:t> potentially </a:t>
            </a:r>
            <a:r>
              <a:rPr dirty="0" sz="900" spc="-10">
                <a:latin typeface="Arial"/>
                <a:cs typeface="Arial"/>
              </a:rPr>
              <a:t>result</a:t>
            </a:r>
            <a:r>
              <a:rPr dirty="0" sz="900">
                <a:latin typeface="Arial"/>
                <a:cs typeface="Arial"/>
              </a:rPr>
              <a:t> in </a:t>
            </a:r>
            <a:r>
              <a:rPr dirty="0" sz="900" spc="-10">
                <a:latin typeface="Arial"/>
                <a:cs typeface="Arial"/>
              </a:rPr>
              <a:t>incorrect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decisions.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following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table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shows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four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possible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ways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conclusion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hypothesis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can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right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wrong.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37473" y="1295272"/>
          <a:ext cx="324294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960"/>
                <a:gridCol w="1103630"/>
                <a:gridCol w="1106805"/>
              </a:tblGrid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r>
                        <a:rPr dirty="0" sz="900" b="1">
                          <a:latin typeface="Gill Sans MT"/>
                          <a:cs typeface="Gill Sans MT"/>
                        </a:rPr>
                        <a:t>Result</a:t>
                      </a:r>
                      <a:r>
                        <a:rPr dirty="0" sz="900" spc="1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b="1">
                          <a:latin typeface="Gill Sans MT"/>
                          <a:cs typeface="Gill Sans MT"/>
                        </a:rPr>
                        <a:t>of</a:t>
                      </a:r>
                      <a:r>
                        <a:rPr dirty="0" sz="900" spc="1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20" b="1">
                          <a:latin typeface="Gill Sans MT"/>
                          <a:cs typeface="Gill Sans MT"/>
                        </a:rPr>
                        <a:t>test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4145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b="1">
                          <a:latin typeface="Gill Sans MT"/>
                          <a:cs typeface="Gill Sans MT"/>
                        </a:rPr>
                        <a:t>State</a:t>
                      </a:r>
                      <a:r>
                        <a:rPr dirty="0" sz="900" spc="4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b="1">
                          <a:latin typeface="Gill Sans MT"/>
                          <a:cs typeface="Gill Sans MT"/>
                        </a:rPr>
                        <a:t>of</a:t>
                      </a:r>
                      <a:r>
                        <a:rPr dirty="0" sz="900" spc="40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sz="900" spc="-10" b="1">
                          <a:latin typeface="Gill Sans MT"/>
                          <a:cs typeface="Gill Sans MT"/>
                        </a:rPr>
                        <a:t>nature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dirty="0" baseline="6172" sz="1350" b="1">
                          <a:latin typeface="Gill Sans MT"/>
                          <a:cs typeface="Gill Sans MT"/>
                        </a:rPr>
                        <a:t>Reject</a:t>
                      </a:r>
                      <a:r>
                        <a:rPr dirty="0" baseline="6172" sz="1350" spc="-15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baseline="6172" sz="1350" spc="-37" i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dirty="0" baseline="6172" sz="1350" b="1">
                          <a:latin typeface="Gill Sans MT"/>
                          <a:cs typeface="Gill Sans MT"/>
                        </a:rPr>
                        <a:t>Fail</a:t>
                      </a:r>
                      <a:r>
                        <a:rPr dirty="0" baseline="6172" sz="1350" spc="-7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baseline="6172" sz="1350" b="1">
                          <a:latin typeface="Gill Sans MT"/>
                          <a:cs typeface="Gill Sans MT"/>
                        </a:rPr>
                        <a:t>to </a:t>
                      </a:r>
                      <a:r>
                        <a:rPr dirty="0" baseline="6172" sz="1350" spc="-15" b="1">
                          <a:latin typeface="Gill Sans MT"/>
                          <a:cs typeface="Gill Sans MT"/>
                        </a:rPr>
                        <a:t>reject</a:t>
                      </a:r>
                      <a:r>
                        <a:rPr dirty="0" baseline="6172" sz="1350" spc="-7" b="1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dirty="0" baseline="6172" sz="1350" spc="-37" i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600" spc="-25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dirty="0" baseline="6172" sz="1350" i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600" spc="125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6172" sz="1350">
                          <a:latin typeface="Arial"/>
                          <a:cs typeface="Arial"/>
                        </a:rPr>
                        <a:t>is</a:t>
                      </a:r>
                      <a:r>
                        <a:rPr dirty="0" baseline="6172" sz="1350" spc="7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6172" sz="1350" spc="-30">
                          <a:latin typeface="Arial"/>
                          <a:cs typeface="Arial"/>
                        </a:rPr>
                        <a:t>true</a:t>
                      </a:r>
                      <a:endParaRPr baseline="6172" sz="135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Type</a:t>
                      </a:r>
                      <a:r>
                        <a:rPr dirty="0" sz="9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9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error,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probability</a:t>
                      </a:r>
                      <a:r>
                        <a:rPr dirty="0" sz="9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 i="1">
                          <a:latin typeface="Bookman Old Style"/>
                          <a:cs typeface="Bookman Old Style"/>
                        </a:rPr>
                        <a:t>α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(false</a:t>
                      </a:r>
                      <a:r>
                        <a:rPr dirty="0" sz="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positive)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9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error,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probability</a:t>
                      </a:r>
                      <a:r>
                        <a:rPr dirty="0" sz="9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4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35">
                          <a:latin typeface="Georgia"/>
                          <a:cs typeface="Georgia"/>
                        </a:rPr>
                        <a:t>−</a:t>
                      </a:r>
                      <a:r>
                        <a:rPr dirty="0" sz="900" spc="-15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900" spc="-50" i="1">
                          <a:latin typeface="Bookman Old Style"/>
                          <a:cs typeface="Bookman Old Style"/>
                        </a:rPr>
                        <a:t>α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(true</a:t>
                      </a:r>
                      <a:r>
                        <a:rPr dirty="0" sz="9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negative)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900" i="1">
                          <a:latin typeface="Arial"/>
                          <a:cs typeface="Arial"/>
                        </a:rPr>
                        <a:t>H</a:t>
                      </a:r>
                      <a:r>
                        <a:rPr dirty="0" baseline="-9259" sz="900" i="1">
                          <a:latin typeface="Arial"/>
                          <a:cs typeface="Arial"/>
                        </a:rPr>
                        <a:t>A</a:t>
                      </a:r>
                      <a:r>
                        <a:rPr dirty="0" baseline="-9259" sz="900" spc="217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9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true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1244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9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error,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probability</a:t>
                      </a:r>
                      <a:r>
                        <a:rPr dirty="0" sz="9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4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35">
                          <a:latin typeface="Georgia"/>
                          <a:cs typeface="Georgia"/>
                        </a:rPr>
                        <a:t>−</a:t>
                      </a:r>
                      <a:r>
                        <a:rPr dirty="0" sz="900" spc="-20"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900" spc="-50" i="1">
                          <a:latin typeface="Bookman Old Style"/>
                          <a:cs typeface="Bookman Old Style"/>
                        </a:rPr>
                        <a:t>β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>
                          <a:latin typeface="Arial"/>
                          <a:cs typeface="Arial"/>
                        </a:rPr>
                        <a:t>(true</a:t>
                      </a:r>
                      <a:r>
                        <a:rPr dirty="0" sz="900" spc="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positive)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Type</a:t>
                      </a:r>
                      <a:r>
                        <a:rPr dirty="0" sz="9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II</a:t>
                      </a:r>
                      <a:r>
                        <a:rPr dirty="0" sz="9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error,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probability</a:t>
                      </a:r>
                      <a:r>
                        <a:rPr dirty="0" sz="9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18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9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0" i="1">
                          <a:latin typeface="Bookman Old Style"/>
                          <a:cs typeface="Bookman Old Style"/>
                        </a:rPr>
                        <a:t>β</a:t>
                      </a:r>
                      <a:endParaRPr sz="900">
                        <a:latin typeface="Bookman Old Style"/>
                        <a:cs typeface="Bookman Old Style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(false</a:t>
                      </a:r>
                      <a:r>
                        <a:rPr dirty="0" sz="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negative)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491331" y="481883"/>
            <a:ext cx="2041525" cy="5797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trial,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defendant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either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innocent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guilty.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After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hearing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evidence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from </a:t>
            </a:r>
            <a:r>
              <a:rPr dirty="0" sz="900">
                <a:latin typeface="Arial"/>
                <a:cs typeface="Arial"/>
              </a:rPr>
              <a:t>both the </a:t>
            </a:r>
            <a:r>
              <a:rPr dirty="0" sz="900" spc="-35">
                <a:latin typeface="Arial"/>
                <a:cs typeface="Arial"/>
              </a:rPr>
              <a:t>prosecution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>
                <a:latin typeface="Arial"/>
                <a:cs typeface="Arial"/>
              </a:rPr>
              <a:t> 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defense,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>
                <a:latin typeface="Arial"/>
                <a:cs typeface="Arial"/>
              </a:rPr>
              <a:t>court must </a:t>
            </a:r>
            <a:r>
              <a:rPr dirty="0" sz="900" spc="-25">
                <a:latin typeface="Arial"/>
                <a:cs typeface="Arial"/>
              </a:rPr>
              <a:t>reach</a:t>
            </a:r>
            <a:r>
              <a:rPr dirty="0" sz="900">
                <a:latin typeface="Arial"/>
                <a:cs typeface="Arial"/>
              </a:rPr>
              <a:t> a </a:t>
            </a:r>
            <a:r>
              <a:rPr dirty="0" sz="900" spc="-10">
                <a:latin typeface="Arial"/>
                <a:cs typeface="Arial"/>
              </a:rPr>
              <a:t>verdict.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40531" y="1218597"/>
            <a:ext cx="2143125" cy="15081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63500" marR="55880">
              <a:lnSpc>
                <a:spcPct val="101499"/>
              </a:lnSpc>
              <a:spcBef>
                <a:spcPts val="80"/>
              </a:spcBef>
            </a:pPr>
            <a:r>
              <a:rPr dirty="0" sz="900" spc="-30">
                <a:latin typeface="Arial"/>
                <a:cs typeface="Arial"/>
              </a:rPr>
              <a:t>Under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many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legal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systems,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presumption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of </a:t>
            </a:r>
            <a:r>
              <a:rPr dirty="0" sz="900" spc="-35">
                <a:latin typeface="Arial"/>
                <a:cs typeface="Arial"/>
              </a:rPr>
              <a:t>innocence</a:t>
            </a:r>
            <a:r>
              <a:rPr dirty="0" sz="900">
                <a:latin typeface="Arial"/>
                <a:cs typeface="Arial"/>
              </a:rPr>
              <a:t> 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legal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right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accused.</a:t>
            </a:r>
            <a:endParaRPr sz="900">
              <a:latin typeface="Arial"/>
              <a:cs typeface="Arial"/>
            </a:endParaRPr>
          </a:p>
          <a:p>
            <a:pPr marL="337820" indent="-125095">
              <a:lnSpc>
                <a:spcPts val="1040"/>
              </a:lnSpc>
              <a:spcBef>
                <a:spcPts val="515"/>
              </a:spcBef>
              <a:buClr>
                <a:srgbClr val="3232B2"/>
              </a:buClr>
              <a:buFont typeface="Georgia"/>
              <a:buChar char="•"/>
              <a:tabLst>
                <a:tab pos="337820" algn="l"/>
              </a:tabLst>
            </a:pPr>
            <a:r>
              <a:rPr dirty="0" baseline="6172" sz="1350" i="1">
                <a:latin typeface="Arial"/>
                <a:cs typeface="Arial"/>
              </a:rPr>
              <a:t>H</a:t>
            </a:r>
            <a:r>
              <a:rPr dirty="0" sz="600">
                <a:latin typeface="Arial"/>
                <a:cs typeface="Arial"/>
              </a:rPr>
              <a:t>0</a:t>
            </a:r>
            <a:r>
              <a:rPr dirty="0" baseline="6172" sz="1350">
                <a:latin typeface="Arial"/>
                <a:cs typeface="Arial"/>
              </a:rPr>
              <a:t>:</a:t>
            </a:r>
            <a:r>
              <a:rPr dirty="0" baseline="6172" sz="1350" spc="172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The</a:t>
            </a:r>
            <a:r>
              <a:rPr dirty="0" baseline="6172" sz="1350" spc="44">
                <a:latin typeface="Arial"/>
                <a:cs typeface="Arial"/>
              </a:rPr>
              <a:t> </a:t>
            </a:r>
            <a:r>
              <a:rPr dirty="0" baseline="6172" sz="1350" spc="-37">
                <a:latin typeface="Arial"/>
                <a:cs typeface="Arial"/>
              </a:rPr>
              <a:t>defendant</a:t>
            </a:r>
            <a:r>
              <a:rPr dirty="0" baseline="6172" sz="1350" spc="44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is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innocent.</a:t>
            </a:r>
            <a:endParaRPr baseline="6172" sz="1350">
              <a:latin typeface="Arial"/>
              <a:cs typeface="Arial"/>
            </a:endParaRPr>
          </a:p>
          <a:p>
            <a:pPr marL="337820" indent="-125095">
              <a:lnSpc>
                <a:spcPts val="1040"/>
              </a:lnSpc>
              <a:buClr>
                <a:srgbClr val="3232B2"/>
              </a:buClr>
              <a:buFont typeface="Georgia"/>
              <a:buChar char="•"/>
              <a:tabLst>
                <a:tab pos="337820" algn="l"/>
              </a:tabLst>
            </a:pPr>
            <a:r>
              <a:rPr dirty="0" sz="900" i="1">
                <a:latin typeface="Arial"/>
                <a:cs typeface="Arial"/>
              </a:rPr>
              <a:t>H</a:t>
            </a:r>
            <a:r>
              <a:rPr dirty="0" baseline="-9259" sz="900" i="1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:</a:t>
            </a:r>
            <a:r>
              <a:rPr dirty="0" sz="900" spc="1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defendant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guilty.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900">
              <a:latin typeface="Arial"/>
              <a:cs typeface="Arial"/>
            </a:endParaRPr>
          </a:p>
          <a:p>
            <a:pPr marL="63500" marR="55244" indent="-5715">
              <a:lnSpc>
                <a:spcPct val="101499"/>
              </a:lnSpc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does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Type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error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represent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this </a:t>
            </a:r>
            <a:r>
              <a:rPr dirty="0" sz="900" spc="-10">
                <a:latin typeface="Arial"/>
                <a:cs typeface="Arial"/>
              </a:rPr>
              <a:t>context?</a:t>
            </a:r>
            <a:endParaRPr sz="900">
              <a:latin typeface="Arial"/>
              <a:cs typeface="Arial"/>
            </a:endParaRPr>
          </a:p>
          <a:p>
            <a:pPr marL="63500" marR="194310" indent="-5715">
              <a:lnSpc>
                <a:spcPct val="101499"/>
              </a:lnSpc>
              <a:spcBef>
                <a:spcPts val="705"/>
              </a:spcBef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does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Type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II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error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represent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in 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context?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22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</a:t>
            </a:r>
            <a:r>
              <a:rPr dirty="0" cap="small"/>
              <a:t>rror</a:t>
            </a:r>
            <a:r>
              <a:rPr dirty="0" spc="250"/>
              <a:t> </a:t>
            </a:r>
            <a:r>
              <a:rPr dirty="0" cap="small" spc="50"/>
              <a:t>probabilities</a:t>
            </a:r>
            <a:r>
              <a:rPr dirty="0" spc="250"/>
              <a:t> </a:t>
            </a:r>
            <a:r>
              <a:rPr dirty="0" cap="small" spc="55"/>
              <a:t>in</a:t>
            </a:r>
            <a:r>
              <a:rPr dirty="0" spc="250"/>
              <a:t> </a:t>
            </a:r>
            <a:r>
              <a:rPr dirty="0" cap="small"/>
              <a:t>hypothesis</a:t>
            </a:r>
            <a:r>
              <a:rPr dirty="0" spc="254"/>
              <a:t> </a:t>
            </a:r>
            <a:r>
              <a:rPr dirty="0" cap="small" spc="15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5" y="785144"/>
            <a:ext cx="5141595" cy="1498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Lab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2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0">
                <a:latin typeface="Arial"/>
                <a:cs typeface="Arial"/>
              </a:rPr>
              <a:t>uses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simulation</a:t>
            </a:r>
            <a:r>
              <a:rPr dirty="0" sz="1000">
                <a:latin typeface="Arial"/>
                <a:cs typeface="Arial"/>
              </a:rPr>
              <a:t> 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explore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how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>
                <a:latin typeface="Arial"/>
                <a:cs typeface="Arial"/>
              </a:rPr>
              <a:t> I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II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controlled.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21945" indent="-127000">
              <a:lnSpc>
                <a:spcPct val="100000"/>
              </a:lnSpc>
              <a:buClr>
                <a:srgbClr val="3232B2"/>
              </a:buClr>
              <a:buChar char="•"/>
              <a:tabLst>
                <a:tab pos="321945" algn="l"/>
              </a:tabLst>
            </a:pP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controlled </a:t>
            </a:r>
            <a:r>
              <a:rPr dirty="0" sz="1000">
                <a:latin typeface="Arial"/>
                <a:cs typeface="Arial"/>
              </a:rPr>
              <a:t>via</a:t>
            </a:r>
            <a:r>
              <a:rPr dirty="0" sz="1000" spc="-20">
                <a:latin typeface="Arial"/>
                <a:cs typeface="Arial"/>
              </a:rPr>
              <a:t> rejecting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157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only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when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p</a:t>
            </a:r>
            <a:r>
              <a:rPr dirty="0" sz="1000" spc="-20">
                <a:latin typeface="Arial"/>
                <a:cs typeface="Arial"/>
              </a:rPr>
              <a:t>-</a:t>
            </a:r>
            <a:r>
              <a:rPr dirty="0" sz="1000" spc="-30">
                <a:latin typeface="Arial"/>
                <a:cs typeface="Arial"/>
              </a:rPr>
              <a:t>value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smaller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 i="1">
                <a:latin typeface="Verdana"/>
                <a:cs typeface="Verdana"/>
              </a:rPr>
              <a:t>α</a:t>
            </a:r>
            <a:r>
              <a:rPr dirty="0" sz="1000" spc="-2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3232B2"/>
              </a:buClr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1000" spc="-25">
                <a:latin typeface="Arial"/>
                <a:cs typeface="Arial"/>
              </a:rPr>
              <a:t>Statisticians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most</a:t>
            </a:r>
            <a:r>
              <a:rPr dirty="0" sz="1000">
                <a:latin typeface="Arial"/>
                <a:cs typeface="Arial"/>
              </a:rPr>
              <a:t> often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concerned</a:t>
            </a:r>
            <a:r>
              <a:rPr dirty="0" sz="1000">
                <a:latin typeface="Arial"/>
                <a:cs typeface="Arial"/>
              </a:rPr>
              <a:t> with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complement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making</a:t>
            </a:r>
            <a:r>
              <a:rPr dirty="0" sz="1000">
                <a:latin typeface="Arial"/>
                <a:cs typeface="Arial"/>
              </a:rPr>
              <a:t> 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>
                <a:latin typeface="Arial"/>
                <a:cs typeface="Arial"/>
              </a:rPr>
              <a:t> II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error.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21945" marR="43180" indent="-127000">
              <a:lnSpc>
                <a:spcPct val="100000"/>
              </a:lnSpc>
              <a:buClr>
                <a:srgbClr val="3232B2"/>
              </a:buClr>
              <a:buChar char="•"/>
              <a:tabLst>
                <a:tab pos="323215" algn="l"/>
              </a:tabLst>
            </a:pPr>
            <a:r>
              <a:rPr dirty="0" sz="1000" spc="-1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60" b="1">
                <a:latin typeface="Gill Sans MT"/>
                <a:cs typeface="Gill Sans MT"/>
              </a:rPr>
              <a:t>power</a:t>
            </a:r>
            <a:r>
              <a:rPr dirty="0" sz="1000" spc="-5" b="1">
                <a:latin typeface="Gill Sans MT"/>
                <a:cs typeface="Gill Sans MT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statistical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probability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reject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null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hypothesis </a:t>
            </a:r>
            <a:r>
              <a:rPr dirty="0" sz="1000" spc="-30">
                <a:latin typeface="Arial"/>
                <a:cs typeface="Arial"/>
              </a:rPr>
              <a:t>	</a:t>
            </a:r>
            <a:r>
              <a:rPr dirty="0" sz="1000" spc="-50">
                <a:latin typeface="Arial"/>
                <a:cs typeface="Arial"/>
              </a:rPr>
              <a:t>when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alternative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hypothesis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true.</a:t>
            </a:r>
            <a:endParaRPr sz="1000">
              <a:latin typeface="Arial"/>
              <a:cs typeface="Arial"/>
            </a:endParaRPr>
          </a:p>
          <a:p>
            <a:pPr marL="325755" indent="-13081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25755" algn="l"/>
              </a:tabLst>
            </a:pP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10">
                <a:latin typeface="Arial"/>
                <a:cs typeface="Arial"/>
              </a:rPr>
              <a:t> other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words,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power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probability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correctly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rejecting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H</a:t>
            </a:r>
            <a:r>
              <a:rPr dirty="0" baseline="-11904" sz="1050" spc="-37">
                <a:latin typeface="Arial"/>
                <a:cs typeface="Arial"/>
              </a:rPr>
              <a:t>0</a:t>
            </a:r>
            <a:r>
              <a:rPr dirty="0" sz="1000" spc="-2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</a:t>
            </a:r>
            <a:r>
              <a:rPr dirty="0" cap="small"/>
              <a:t>actors</a:t>
            </a:r>
            <a:r>
              <a:rPr dirty="0" spc="210"/>
              <a:t> </a:t>
            </a:r>
            <a:r>
              <a:rPr dirty="0" cap="small" spc="120"/>
              <a:t>a</a:t>
            </a:r>
            <a:r>
              <a:rPr dirty="0" spc="120"/>
              <a:t>ff</a:t>
            </a:r>
            <a:r>
              <a:rPr dirty="0" cap="small" spc="120"/>
              <a:t>ecting</a:t>
            </a:r>
            <a:r>
              <a:rPr dirty="0" spc="215"/>
              <a:t> </a:t>
            </a:r>
            <a:r>
              <a:rPr dirty="0" cap="small"/>
              <a:t>power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9499" y="654766"/>
            <a:ext cx="5165090" cy="1802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power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statistical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determined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by</a:t>
            </a:r>
            <a:r>
              <a:rPr dirty="0" baseline="27777" sz="1050" spc="-37">
                <a:latin typeface="Arial"/>
                <a:cs typeface="Arial"/>
              </a:rPr>
              <a:t>3</a:t>
            </a:r>
            <a:endParaRPr baseline="27777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55600" indent="-130810">
              <a:lnSpc>
                <a:spcPts val="1200"/>
              </a:lnSpc>
              <a:buClr>
                <a:srgbClr val="3232B2"/>
              </a:buClr>
              <a:buChar char="•"/>
              <a:tabLst>
                <a:tab pos="355600" algn="l"/>
              </a:tabLst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hypothesized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difference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 </a:t>
            </a:r>
            <a:r>
              <a:rPr dirty="0" sz="1000" spc="-20">
                <a:latin typeface="Arial"/>
                <a:cs typeface="Arial"/>
              </a:rPr>
              <a:t>population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means,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also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known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population</a:t>
            </a:r>
            <a:endParaRPr sz="1000">
              <a:latin typeface="Arial"/>
              <a:cs typeface="Arial"/>
            </a:endParaRPr>
          </a:p>
          <a:p>
            <a:pPr marL="357505">
              <a:lnSpc>
                <a:spcPts val="1200"/>
              </a:lnSpc>
            </a:pPr>
            <a:r>
              <a:rPr dirty="0" sz="1000" b="1">
                <a:latin typeface="Gill Sans MT"/>
                <a:cs typeface="Gill Sans MT"/>
              </a:rPr>
              <a:t>effect</a:t>
            </a:r>
            <a:r>
              <a:rPr dirty="0" sz="1000" spc="-15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size</a:t>
            </a:r>
            <a:r>
              <a:rPr dirty="0" sz="1000" b="1">
                <a:latin typeface="Gill Sans MT"/>
                <a:cs typeface="Gill Sans MT"/>
              </a:rPr>
              <a:t> </a:t>
            </a:r>
            <a:r>
              <a:rPr dirty="0" sz="1000" spc="-100">
                <a:latin typeface="Arial"/>
                <a:cs typeface="Arial"/>
              </a:rPr>
              <a:t>(♣</a:t>
            </a:r>
            <a:r>
              <a:rPr dirty="0" sz="1000" spc="-100" i="1">
                <a:latin typeface="Verdana"/>
                <a:cs typeface="Verdana"/>
              </a:rPr>
              <a:t>µ</a:t>
            </a:r>
            <a:r>
              <a:rPr dirty="0" baseline="-11904" sz="1050" spc="-150">
                <a:latin typeface="Arial"/>
                <a:cs typeface="Arial"/>
              </a:rPr>
              <a:t>1</a:t>
            </a:r>
            <a:r>
              <a:rPr dirty="0" baseline="-11904" sz="1050" spc="7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20" i="1">
                <a:latin typeface="Verdana"/>
                <a:cs typeface="Verdana"/>
              </a:rPr>
              <a:t>µ</a:t>
            </a:r>
            <a:r>
              <a:rPr dirty="0" baseline="-11904" sz="1050" spc="-30">
                <a:latin typeface="Arial"/>
                <a:cs typeface="Arial"/>
              </a:rPr>
              <a:t>2</a:t>
            </a:r>
            <a:r>
              <a:rPr dirty="0" sz="1000" spc="-20">
                <a:latin typeface="Arial"/>
                <a:cs typeface="Arial"/>
              </a:rPr>
              <a:t>♣)</a:t>
            </a:r>
            <a:endParaRPr sz="1000">
              <a:latin typeface="Arial"/>
              <a:cs typeface="Arial"/>
            </a:endParaRPr>
          </a:p>
          <a:p>
            <a:pPr marL="355600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Char char="•"/>
              <a:tabLst>
                <a:tab pos="355600" algn="l"/>
              </a:tabLst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population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standard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deviation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group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(</a:t>
            </a:r>
            <a:r>
              <a:rPr dirty="0" sz="1000" spc="-25" i="1">
                <a:latin typeface="Verdana"/>
                <a:cs typeface="Verdana"/>
              </a:rPr>
              <a:t>σ</a:t>
            </a:r>
            <a:r>
              <a:rPr dirty="0" baseline="-11904" sz="1050" spc="-37">
                <a:latin typeface="Arial"/>
                <a:cs typeface="Arial"/>
              </a:rPr>
              <a:t>1</a:t>
            </a:r>
            <a:r>
              <a:rPr dirty="0" sz="1000" spc="-25" i="1">
                <a:latin typeface="Verdana"/>
                <a:cs typeface="Verdana"/>
              </a:rPr>
              <a:t>,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25" i="1">
                <a:latin typeface="Verdana"/>
                <a:cs typeface="Verdana"/>
              </a:rPr>
              <a:t>σ</a:t>
            </a:r>
            <a:r>
              <a:rPr dirty="0" baseline="-11904" sz="1050" spc="-37">
                <a:latin typeface="Arial"/>
                <a:cs typeface="Arial"/>
              </a:rPr>
              <a:t>2</a:t>
            </a:r>
            <a:r>
              <a:rPr dirty="0" sz="1000" spc="-2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55600" indent="-13081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55600" algn="l"/>
              </a:tabLst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sample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size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group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(</a:t>
            </a:r>
            <a:r>
              <a:rPr dirty="0" sz="1000" spc="-20" i="1">
                <a:latin typeface="Arial"/>
                <a:cs typeface="Arial"/>
              </a:rPr>
              <a:t>n</a:t>
            </a:r>
            <a:r>
              <a:rPr dirty="0" baseline="-11904" sz="1050" spc="-30">
                <a:latin typeface="Arial"/>
                <a:cs typeface="Arial"/>
              </a:rPr>
              <a:t>1</a:t>
            </a:r>
            <a:r>
              <a:rPr dirty="0" sz="1000" spc="-20" i="1">
                <a:latin typeface="Verdana"/>
                <a:cs typeface="Verdana"/>
              </a:rPr>
              <a:t>,</a:t>
            </a:r>
            <a:r>
              <a:rPr dirty="0" sz="1000" spc="-190" i="1">
                <a:latin typeface="Verdana"/>
                <a:cs typeface="Verdana"/>
              </a:rPr>
              <a:t> </a:t>
            </a:r>
            <a:r>
              <a:rPr dirty="0" sz="1000" spc="-25" i="1">
                <a:latin typeface="Arial"/>
                <a:cs typeface="Arial"/>
              </a:rPr>
              <a:t>n</a:t>
            </a:r>
            <a:r>
              <a:rPr dirty="0" baseline="-11904" sz="1050" spc="-37">
                <a:latin typeface="Arial"/>
                <a:cs typeface="Arial"/>
              </a:rPr>
              <a:t>2</a:t>
            </a:r>
            <a:r>
              <a:rPr dirty="0" sz="1000" spc="-2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80010" marR="324485" indent="-444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Think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about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power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measure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how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easy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distinguish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whether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groups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have </a:t>
            </a:r>
            <a:r>
              <a:rPr dirty="0" sz="1000" spc="-10">
                <a:latin typeface="Arial"/>
                <a:cs typeface="Arial"/>
              </a:rPr>
              <a:t>different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(population)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means.</a:t>
            </a:r>
            <a:endParaRPr sz="100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665"/>
              </a:spcBef>
            </a:pPr>
            <a:r>
              <a:rPr dirty="0" sz="1000" spc="-40">
                <a:latin typeface="Arial"/>
                <a:cs typeface="Arial"/>
              </a:rPr>
              <a:t>Usually,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study team </a:t>
            </a:r>
            <a:r>
              <a:rPr dirty="0" sz="1000" spc="-30">
                <a:latin typeface="Arial"/>
                <a:cs typeface="Arial"/>
              </a:rPr>
              <a:t>can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only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control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sample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size.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5899" y="2936310"/>
            <a:ext cx="35871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>
                <a:latin typeface="Arial"/>
                <a:cs typeface="Arial"/>
              </a:rPr>
              <a:t>3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30">
                <a:latin typeface="Arial"/>
                <a:cs typeface="Arial"/>
              </a:rPr>
              <a:t>significance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level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α</a:t>
            </a:r>
            <a:r>
              <a:rPr dirty="0" sz="900" spc="-25" i="1">
                <a:latin typeface="Bookman Old Style"/>
                <a:cs typeface="Bookman Old Style"/>
              </a:rPr>
              <a:t> </a:t>
            </a:r>
            <a:r>
              <a:rPr dirty="0" sz="900" spc="-25">
                <a:latin typeface="Arial"/>
                <a:cs typeface="Arial"/>
              </a:rPr>
              <a:t>also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influences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power.</a:t>
            </a:r>
            <a:r>
              <a:rPr dirty="0" sz="900" spc="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More on this in Lab </a:t>
            </a:r>
            <a:r>
              <a:rPr dirty="0" sz="900" spc="-20">
                <a:latin typeface="Arial"/>
                <a:cs typeface="Arial"/>
              </a:rPr>
              <a:t>2...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22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23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Ex</a:t>
            </a:r>
            <a:r>
              <a:rPr dirty="0" cap="small" spc="60"/>
              <a:t>ample</a:t>
            </a:r>
            <a:r>
              <a:rPr dirty="0" spc="60"/>
              <a:t>:</a:t>
            </a:r>
            <a:r>
              <a:rPr dirty="0" spc="280"/>
              <a:t> </a:t>
            </a:r>
            <a:r>
              <a:rPr dirty="0" spc="85"/>
              <a:t>T</a:t>
            </a:r>
            <a:r>
              <a:rPr dirty="0" cap="small" spc="85"/>
              <a:t>reatment</a:t>
            </a:r>
            <a:r>
              <a:rPr dirty="0" spc="105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05"/>
              <a:t> </a:t>
            </a:r>
            <a:r>
              <a:rPr dirty="0" spc="-10"/>
              <a:t>A</a:t>
            </a:r>
            <a:r>
              <a:rPr dirty="0" cap="small" spc="-10"/>
              <a:t>l</a:t>
            </a:r>
            <a:r>
              <a:rPr dirty="0" spc="-10"/>
              <a:t>z</a:t>
            </a:r>
            <a:r>
              <a:rPr dirty="0" cap="small" spc="-10"/>
              <a:t>heimer</a:t>
            </a:r>
            <a:r>
              <a:rPr dirty="0" spc="-10"/>
              <a:t>’</a:t>
            </a:r>
            <a:r>
              <a:rPr dirty="0" cap="small" spc="-10"/>
              <a:t>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1564" y="321556"/>
            <a:ext cx="5172075" cy="273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 marR="55880" indent="635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Arial"/>
                <a:cs typeface="Arial"/>
              </a:rPr>
              <a:t>Treatment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Alzheimer’s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95">
                <a:latin typeface="Arial"/>
                <a:cs typeface="Arial"/>
              </a:rPr>
              <a:t>disease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an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active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research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area.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The </a:t>
            </a:r>
            <a:r>
              <a:rPr dirty="0" sz="1000" spc="-40">
                <a:latin typeface="Arial"/>
                <a:cs typeface="Arial"/>
              </a:rPr>
              <a:t>Dementia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Severity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Rating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Scale (DSRS)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measures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impairment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severity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 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person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-30">
                <a:latin typeface="Arial"/>
                <a:cs typeface="Arial"/>
              </a:rPr>
              <a:t>Alzheimer’s.</a:t>
            </a:r>
            <a:r>
              <a:rPr dirty="0" sz="1000" spc="10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Scores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range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 </a:t>
            </a:r>
            <a:r>
              <a:rPr dirty="0" sz="1000" spc="-50">
                <a:latin typeface="Arial"/>
                <a:cs typeface="Arial"/>
              </a:rPr>
              <a:t>0 </a:t>
            </a:r>
            <a:r>
              <a:rPr dirty="0" sz="1000" spc="-10">
                <a:latin typeface="Arial"/>
                <a:cs typeface="Arial"/>
              </a:rPr>
              <a:t>(indicating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impairment)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54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(extreme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impairment).</a:t>
            </a:r>
            <a:endParaRPr sz="1000">
              <a:latin typeface="Arial"/>
              <a:cs typeface="Arial"/>
            </a:endParaRPr>
          </a:p>
          <a:p>
            <a:pPr marL="67945">
              <a:lnSpc>
                <a:spcPct val="100000"/>
              </a:lnSpc>
              <a:spcBef>
                <a:spcPts val="665"/>
              </a:spcBef>
            </a:pPr>
            <a:r>
              <a:rPr dirty="0" sz="1000" spc="-25">
                <a:latin typeface="Arial"/>
                <a:cs typeface="Arial"/>
              </a:rPr>
              <a:t>Cognitive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decline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over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several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years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 </a:t>
            </a:r>
            <a:r>
              <a:rPr dirty="0" sz="1000" spc="-70">
                <a:latin typeface="Arial"/>
                <a:cs typeface="Arial"/>
              </a:rPr>
              <a:t>measured</a:t>
            </a:r>
            <a:r>
              <a:rPr dirty="0" sz="1000">
                <a:latin typeface="Arial"/>
                <a:cs typeface="Arial"/>
              </a:rPr>
              <a:t> by </a:t>
            </a:r>
            <a:r>
              <a:rPr dirty="0" sz="1000" spc="-30">
                <a:latin typeface="Arial"/>
                <a:cs typeface="Arial"/>
              </a:rPr>
              <a:t>annual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rate in </a:t>
            </a:r>
            <a:r>
              <a:rPr dirty="0" sz="1000" spc="-60">
                <a:latin typeface="Arial"/>
                <a:cs typeface="Arial"/>
              </a:rPr>
              <a:t>change</a:t>
            </a:r>
            <a:r>
              <a:rPr dirty="0" sz="1000">
                <a:latin typeface="Arial"/>
                <a:cs typeface="Arial"/>
              </a:rPr>
              <a:t> in </a:t>
            </a:r>
            <a:r>
              <a:rPr dirty="0" sz="1000" spc="-70">
                <a:latin typeface="Arial"/>
                <a:cs typeface="Arial"/>
              </a:rPr>
              <a:t>DSRS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score.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43535" marR="93980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45440" algn="l"/>
              </a:tabLst>
            </a:pPr>
            <a:r>
              <a:rPr dirty="0" sz="1000" spc="-35">
                <a:latin typeface="Arial"/>
                <a:cs typeface="Arial"/>
              </a:rPr>
              <a:t>Example: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45">
                <a:latin typeface="Arial"/>
                <a:cs typeface="Arial"/>
              </a:rPr>
              <a:t>person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observed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 3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consecutive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years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whose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score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increased</a:t>
            </a:r>
            <a:r>
              <a:rPr dirty="0" sz="1000">
                <a:latin typeface="Arial"/>
                <a:cs typeface="Arial"/>
              </a:rPr>
              <a:t> from 7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20">
                <a:latin typeface="Arial"/>
                <a:cs typeface="Arial"/>
              </a:rPr>
              <a:t>14.5 </a:t>
            </a:r>
            <a:r>
              <a:rPr dirty="0" sz="1000" spc="-20">
                <a:latin typeface="Arial"/>
                <a:cs typeface="Arial"/>
              </a:rPr>
              <a:t>	</a:t>
            </a:r>
            <a:r>
              <a:rPr dirty="0" sz="1000" spc="-60">
                <a:latin typeface="Arial"/>
                <a:cs typeface="Arial"/>
              </a:rPr>
              <a:t>has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annual</a:t>
            </a:r>
            <a:r>
              <a:rPr dirty="0" sz="1000">
                <a:latin typeface="Arial"/>
                <a:cs typeface="Arial"/>
              </a:rPr>
              <a:t> rate of </a:t>
            </a:r>
            <a:r>
              <a:rPr dirty="0" sz="1000" spc="-60">
                <a:latin typeface="Arial"/>
                <a:cs typeface="Arial"/>
              </a:rPr>
              <a:t>change</a:t>
            </a:r>
            <a:r>
              <a:rPr dirty="0" sz="1000">
                <a:latin typeface="Arial"/>
                <a:cs typeface="Arial"/>
              </a:rPr>
              <a:t> of 7.5/3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>
                <a:latin typeface="Arial"/>
                <a:cs typeface="Arial"/>
              </a:rPr>
              <a:t> 2.5 </a:t>
            </a:r>
            <a:r>
              <a:rPr dirty="0" sz="1000" spc="-10">
                <a:latin typeface="Arial"/>
                <a:cs typeface="Arial"/>
              </a:rPr>
              <a:t>points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per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year.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3232B2"/>
              </a:buClr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67945" marR="200660">
              <a:lnSpc>
                <a:spcPct val="100000"/>
              </a:lnSpc>
            </a:pPr>
            <a:r>
              <a:rPr dirty="0" sz="1000" spc="-70">
                <a:latin typeface="Arial"/>
                <a:cs typeface="Arial"/>
              </a:rPr>
              <a:t>Suppose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pharmaceutical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company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developed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drug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slow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cognitive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decline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individuals </a:t>
            </a:r>
            <a:r>
              <a:rPr dirty="0" sz="1000" spc="-30">
                <a:latin typeface="Arial"/>
                <a:cs typeface="Arial"/>
              </a:rPr>
              <a:t>affected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Alzheimer’s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disease.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Arial"/>
              <a:cs typeface="Arial"/>
            </a:endParaRPr>
          </a:p>
          <a:p>
            <a:pPr marL="343535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43535" algn="l"/>
              </a:tabLst>
            </a:pPr>
            <a:r>
              <a:rPr dirty="0" sz="1000" spc="-25">
                <a:latin typeface="Arial"/>
                <a:cs typeface="Arial"/>
              </a:rPr>
              <a:t>Conduct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randomized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trial,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comparing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standard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drug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new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drug.</a:t>
            </a:r>
            <a:endParaRPr sz="1000">
              <a:latin typeface="Arial"/>
              <a:cs typeface="Arial"/>
            </a:endParaRPr>
          </a:p>
          <a:p>
            <a:pPr marL="343535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Char char="•"/>
              <a:tabLst>
                <a:tab pos="343535" algn="l"/>
              </a:tabLst>
            </a:pPr>
            <a:r>
              <a:rPr dirty="0" sz="1000" spc="-10">
                <a:latin typeface="Arial"/>
                <a:cs typeface="Arial"/>
              </a:rPr>
              <a:t>Enroll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newly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diagnosed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patients,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measure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DSRS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beginning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3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years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later.</a:t>
            </a:r>
            <a:endParaRPr sz="1000">
              <a:latin typeface="Arial"/>
              <a:cs typeface="Arial"/>
            </a:endParaRPr>
          </a:p>
          <a:p>
            <a:pPr marL="343535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Char char="•"/>
              <a:tabLst>
                <a:tab pos="343535" algn="l"/>
              </a:tabLst>
            </a:pPr>
            <a:r>
              <a:rPr dirty="0" sz="1000" spc="-65">
                <a:latin typeface="Arial"/>
                <a:cs typeface="Arial"/>
              </a:rPr>
              <a:t>Compare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average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annual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change</a:t>
            </a:r>
            <a:r>
              <a:rPr dirty="0" sz="1000">
                <a:latin typeface="Arial"/>
                <a:cs typeface="Arial"/>
              </a:rPr>
              <a:t> in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DSRS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score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>
                <a:latin typeface="Arial"/>
                <a:cs typeface="Arial"/>
              </a:rPr>
              <a:t> the two </a:t>
            </a:r>
            <a:r>
              <a:rPr dirty="0" sz="1000" spc="-10">
                <a:latin typeface="Arial"/>
                <a:cs typeface="Arial"/>
              </a:rPr>
              <a:t>groups.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dirty="0" sz="1000" spc="-20">
                <a:latin typeface="Arial"/>
                <a:cs typeface="Arial"/>
              </a:rPr>
              <a:t>Test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217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ctrl</a:t>
            </a:r>
            <a:r>
              <a:rPr dirty="0" baseline="-11904" sz="1050" spc="322" i="1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trt</a:t>
            </a:r>
            <a:r>
              <a:rPr dirty="0" baseline="-11904" sz="1050" spc="375" i="1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against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Arial"/>
                <a:cs typeface="Arial"/>
              </a:rPr>
              <a:t>A</a:t>
            </a:r>
            <a:r>
              <a:rPr dirty="0" baseline="-11904" sz="1050" spc="217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ctrl</a:t>
            </a:r>
            <a:r>
              <a:rPr dirty="0" baseline="-11904" sz="1050" spc="322" i="1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̸=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trt</a:t>
            </a:r>
            <a:r>
              <a:rPr dirty="0" baseline="-11904" sz="1050" spc="-135" i="1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I</a:t>
            </a:r>
            <a:r>
              <a:rPr dirty="0" cap="small" spc="75"/>
              <a:t>ntuition</a:t>
            </a:r>
            <a:r>
              <a:rPr dirty="0" spc="175"/>
              <a:t> </a:t>
            </a:r>
            <a:r>
              <a:rPr dirty="0" cap="small"/>
              <a:t>behind</a:t>
            </a:r>
            <a:r>
              <a:rPr dirty="0" spc="175"/>
              <a:t> </a:t>
            </a:r>
            <a:r>
              <a:rPr dirty="0" cap="small" spc="-10"/>
              <a:t>power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1204" y="597352"/>
            <a:ext cx="22466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63195" algn="l"/>
              </a:tabLst>
            </a:pPr>
            <a:r>
              <a:rPr dirty="0" sz="900" spc="-45">
                <a:latin typeface="Arial"/>
                <a:cs typeface="Arial"/>
              </a:rPr>
              <a:t>Suppose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H</a:t>
            </a:r>
            <a:r>
              <a:rPr dirty="0" baseline="-9259" sz="900" i="1">
                <a:latin typeface="Arial"/>
                <a:cs typeface="Arial"/>
              </a:rPr>
              <a:t>A</a:t>
            </a:r>
            <a:r>
              <a:rPr dirty="0" baseline="-9259" sz="900" spc="19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true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we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know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8993" y="736531"/>
            <a:ext cx="2297430" cy="6432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population distribution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DSRS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score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among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control </a:t>
            </a:r>
            <a:r>
              <a:rPr dirty="0" sz="900" spc="-10">
                <a:latin typeface="Arial"/>
                <a:cs typeface="Arial"/>
              </a:rPr>
              <a:t>group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treatment </a:t>
            </a:r>
            <a:r>
              <a:rPr dirty="0" sz="900" spc="-10">
                <a:latin typeface="Arial"/>
                <a:cs typeface="Arial"/>
              </a:rPr>
              <a:t>group:</a:t>
            </a:r>
            <a:endParaRPr sz="900">
              <a:latin typeface="Arial"/>
              <a:cs typeface="Arial"/>
            </a:endParaRPr>
          </a:p>
          <a:p>
            <a:pPr marL="313055" indent="-12128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313055" algn="l"/>
              </a:tabLst>
            </a:pPr>
            <a:r>
              <a:rPr dirty="0" sz="900">
                <a:latin typeface="Arial"/>
                <a:cs typeface="Arial"/>
              </a:rPr>
              <a:t>Control:</a:t>
            </a:r>
            <a:r>
              <a:rPr dirty="0" sz="900" spc="135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µ</a:t>
            </a:r>
            <a:r>
              <a:rPr dirty="0" baseline="-9259" sz="900" i="1">
                <a:latin typeface="Arial"/>
                <a:cs typeface="Arial"/>
              </a:rPr>
              <a:t>ctrl</a:t>
            </a:r>
            <a:r>
              <a:rPr dirty="0" baseline="-9259" sz="900" spc="262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</a:t>
            </a:r>
            <a:r>
              <a:rPr dirty="0" sz="900" i="1">
                <a:latin typeface="Bookman Old Style"/>
                <a:cs typeface="Bookman Old Style"/>
              </a:rPr>
              <a:t>.</a:t>
            </a:r>
            <a:r>
              <a:rPr dirty="0" sz="900">
                <a:latin typeface="Arial"/>
                <a:cs typeface="Arial"/>
              </a:rPr>
              <a:t>5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pts/yr</a:t>
            </a:r>
            <a:endParaRPr sz="900">
              <a:latin typeface="Arial"/>
              <a:cs typeface="Arial"/>
            </a:endParaRPr>
          </a:p>
          <a:p>
            <a:pPr marL="309245" indent="-117475">
              <a:lnSpc>
                <a:spcPct val="100000"/>
              </a:lnSpc>
              <a:spcBef>
                <a:spcPts val="3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309245" algn="l"/>
              </a:tabLst>
            </a:pPr>
            <a:r>
              <a:rPr dirty="0" baseline="6172" sz="1350">
                <a:latin typeface="Arial"/>
                <a:cs typeface="Arial"/>
              </a:rPr>
              <a:t>Treatment:</a:t>
            </a:r>
            <a:r>
              <a:rPr dirty="0" baseline="6172" sz="1350" spc="217">
                <a:latin typeface="Arial"/>
                <a:cs typeface="Arial"/>
              </a:rPr>
              <a:t> </a:t>
            </a:r>
            <a:r>
              <a:rPr dirty="0" baseline="6172" sz="1350" i="1">
                <a:latin typeface="Bookman Old Style"/>
                <a:cs typeface="Bookman Old Style"/>
              </a:rPr>
              <a:t>µ</a:t>
            </a:r>
            <a:r>
              <a:rPr dirty="0" sz="600" i="1">
                <a:latin typeface="Arial"/>
                <a:cs typeface="Arial"/>
              </a:rPr>
              <a:t>trt</a:t>
            </a:r>
            <a:r>
              <a:rPr dirty="0" sz="600" spc="165" i="1">
                <a:latin typeface="Arial"/>
                <a:cs typeface="Arial"/>
              </a:rPr>
              <a:t> </a:t>
            </a:r>
            <a:r>
              <a:rPr dirty="0" baseline="6172" sz="1350" spc="277">
                <a:latin typeface="Arial"/>
                <a:cs typeface="Arial"/>
              </a:rPr>
              <a:t>=</a:t>
            </a:r>
            <a:r>
              <a:rPr dirty="0" baseline="6172" sz="1350">
                <a:latin typeface="Arial"/>
                <a:cs typeface="Arial"/>
              </a:rPr>
              <a:t> 2</a:t>
            </a:r>
            <a:r>
              <a:rPr dirty="0" baseline="6172" sz="1350" i="1">
                <a:latin typeface="Bookman Old Style"/>
                <a:cs typeface="Bookman Old Style"/>
              </a:rPr>
              <a:t>.</a:t>
            </a:r>
            <a:r>
              <a:rPr dirty="0" baseline="6172" sz="1350">
                <a:latin typeface="Arial"/>
                <a:cs typeface="Arial"/>
              </a:rPr>
              <a:t>5</a:t>
            </a:r>
            <a:r>
              <a:rPr dirty="0" baseline="6172" sz="1350" spc="67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pts/yr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570619" y="1424254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16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51204" y="1407117"/>
            <a:ext cx="24352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8750" indent="-12065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58750" algn="l"/>
              </a:tabLst>
            </a:pPr>
            <a:r>
              <a:rPr dirty="0" baseline="6172" sz="1350">
                <a:latin typeface="Arial"/>
                <a:cs typeface="Arial"/>
              </a:rPr>
              <a:t>Wh</a:t>
            </a:r>
            <a:r>
              <a:rPr dirty="0" u="sng" baseline="6172" sz="13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</a:t>
            </a:r>
            <a:r>
              <a:rPr dirty="0" u="sng" baseline="6172" sz="1350" spc="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would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the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 spc="-37">
                <a:latin typeface="Arial"/>
                <a:cs typeface="Arial"/>
              </a:rPr>
              <a:t>sampling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distributions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of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X</a:t>
            </a:r>
            <a:r>
              <a:rPr dirty="0" baseline="6172" sz="1350" spc="-217" i="1">
                <a:latin typeface="Arial"/>
                <a:cs typeface="Arial"/>
              </a:rPr>
              <a:t> </a:t>
            </a:r>
            <a:r>
              <a:rPr dirty="0" sz="600" spc="-25" i="1">
                <a:latin typeface="Arial"/>
                <a:cs typeface="Arial"/>
              </a:rPr>
              <a:t>trt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8993" y="1533646"/>
            <a:ext cx="10096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X</a:t>
            </a:r>
            <a:r>
              <a:rPr dirty="0" sz="900" spc="-145" i="1">
                <a:latin typeface="Arial"/>
                <a:cs typeface="Arial"/>
              </a:rPr>
              <a:t> </a:t>
            </a:r>
            <a:r>
              <a:rPr dirty="0" baseline="-9259" sz="900" i="1">
                <a:latin typeface="Arial"/>
                <a:cs typeface="Arial"/>
              </a:rPr>
              <a:t>ctrl</a:t>
            </a:r>
            <a:r>
              <a:rPr dirty="0" baseline="-9259" sz="900" spc="322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look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like?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6604" y="1723435"/>
            <a:ext cx="23533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we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only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get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observe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one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random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sample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8993" y="1862614"/>
            <a:ext cx="2313305" cy="7442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12763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from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each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group,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how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likely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would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we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to </a:t>
            </a:r>
            <a:r>
              <a:rPr dirty="0" sz="900" spc="-30">
                <a:latin typeface="Arial"/>
                <a:cs typeface="Arial"/>
              </a:rPr>
              <a:t>conclude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population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means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are </a:t>
            </a:r>
            <a:r>
              <a:rPr dirty="0" sz="900" spc="-10">
                <a:latin typeface="Arial"/>
                <a:cs typeface="Arial"/>
              </a:rPr>
              <a:t>different?</a:t>
            </a:r>
            <a:endParaRPr sz="900">
              <a:latin typeface="Arial"/>
              <a:cs typeface="Arial"/>
            </a:endParaRPr>
          </a:p>
          <a:p>
            <a:pPr marL="191770">
              <a:lnSpc>
                <a:spcPts val="1040"/>
              </a:lnSpc>
              <a:spcBef>
                <a:spcPts val="315"/>
              </a:spcBef>
            </a:pPr>
            <a:r>
              <a:rPr dirty="0" baseline="6944" sz="12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baseline="6944" sz="1200" spc="247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baseline="6172" sz="1350">
                <a:latin typeface="Arial"/>
                <a:cs typeface="Arial"/>
              </a:rPr>
              <a:t>i.e.,</a:t>
            </a:r>
            <a:r>
              <a:rPr dirty="0" baseline="6172" sz="1350" spc="-7">
                <a:latin typeface="Arial"/>
                <a:cs typeface="Arial"/>
              </a:rPr>
              <a:t> </a:t>
            </a:r>
            <a:r>
              <a:rPr dirty="0" baseline="6172" sz="1350" spc="-30">
                <a:latin typeface="Arial"/>
                <a:cs typeface="Arial"/>
              </a:rPr>
              <a:t>How</a:t>
            </a:r>
            <a:r>
              <a:rPr dirty="0" baseline="6172" sz="1350" spc="-15">
                <a:latin typeface="Arial"/>
                <a:cs typeface="Arial"/>
              </a:rPr>
              <a:t> likely </a:t>
            </a:r>
            <a:r>
              <a:rPr dirty="0" baseline="6172" sz="1350" spc="-30">
                <a:latin typeface="Arial"/>
                <a:cs typeface="Arial"/>
              </a:rPr>
              <a:t>would</a:t>
            </a:r>
            <a:r>
              <a:rPr dirty="0" baseline="6172" sz="1350" spc="-15">
                <a:latin typeface="Arial"/>
                <a:cs typeface="Arial"/>
              </a:rPr>
              <a:t> </a:t>
            </a:r>
            <a:r>
              <a:rPr dirty="0" baseline="6172" sz="1350" spc="-97">
                <a:latin typeface="Arial"/>
                <a:cs typeface="Arial"/>
              </a:rPr>
              <a:t>we</a:t>
            </a:r>
            <a:r>
              <a:rPr dirty="0" baseline="6172" sz="1350" spc="7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be </a:t>
            </a:r>
            <a:r>
              <a:rPr dirty="0" baseline="6172" sz="1350">
                <a:latin typeface="Arial"/>
                <a:cs typeface="Arial"/>
              </a:rPr>
              <a:t>to</a:t>
            </a:r>
            <a:r>
              <a:rPr dirty="0" baseline="6172" sz="1350" spc="-22">
                <a:latin typeface="Arial"/>
                <a:cs typeface="Arial"/>
              </a:rPr>
              <a:t> </a:t>
            </a:r>
            <a:r>
              <a:rPr dirty="0" baseline="6172" sz="1350" spc="-37" b="1">
                <a:latin typeface="Gill Sans MT"/>
                <a:cs typeface="Gill Sans MT"/>
              </a:rPr>
              <a:t>reject</a:t>
            </a:r>
            <a:r>
              <a:rPr dirty="0" baseline="6172" sz="1350" spc="15" b="1">
                <a:latin typeface="Gill Sans MT"/>
                <a:cs typeface="Gill Sans MT"/>
              </a:rPr>
              <a:t> </a:t>
            </a:r>
            <a:r>
              <a:rPr dirty="0" baseline="6172" sz="1350" spc="-37" i="1">
                <a:latin typeface="Arial"/>
                <a:cs typeface="Arial"/>
              </a:rPr>
              <a:t>H</a:t>
            </a:r>
            <a:r>
              <a:rPr dirty="0" sz="600" spc="-25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  <a:p>
            <a:pPr marL="314960">
              <a:lnSpc>
                <a:spcPts val="1040"/>
              </a:lnSpc>
            </a:pPr>
            <a:r>
              <a:rPr dirty="0" sz="900" spc="-10" b="1">
                <a:latin typeface="Gill Sans MT"/>
                <a:cs typeface="Gill Sans MT"/>
              </a:rPr>
              <a:t>correctly</a:t>
            </a:r>
            <a:r>
              <a:rPr dirty="0" sz="900" spc="-10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165792" y="1059522"/>
            <a:ext cx="2332990" cy="832485"/>
            <a:chOff x="3165792" y="1059522"/>
            <a:chExt cx="2332990" cy="832485"/>
          </a:xfrm>
        </p:grpSpPr>
        <p:sp>
          <p:nvSpPr>
            <p:cNvPr id="11" name="object 11" descr=""/>
            <p:cNvSpPr/>
            <p:nvPr/>
          </p:nvSpPr>
          <p:spPr>
            <a:xfrm>
              <a:off x="3168332" y="1062060"/>
              <a:ext cx="2327910" cy="827405"/>
            </a:xfrm>
            <a:custGeom>
              <a:avLst/>
              <a:gdLst/>
              <a:ahLst/>
              <a:cxnLst/>
              <a:rect l="l" t="t" r="r" b="b"/>
              <a:pathLst>
                <a:path w="2327910" h="827405">
                  <a:moveTo>
                    <a:pt x="2327617" y="0"/>
                  </a:moveTo>
                  <a:lnTo>
                    <a:pt x="0" y="0"/>
                  </a:lnTo>
                  <a:lnTo>
                    <a:pt x="0" y="826899"/>
                  </a:lnTo>
                  <a:lnTo>
                    <a:pt x="2327617" y="826899"/>
                  </a:lnTo>
                  <a:lnTo>
                    <a:pt x="232761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68332" y="1062062"/>
              <a:ext cx="2327910" cy="827405"/>
            </a:xfrm>
            <a:custGeom>
              <a:avLst/>
              <a:gdLst/>
              <a:ahLst/>
              <a:cxnLst/>
              <a:rect l="l" t="t" r="r" b="b"/>
              <a:pathLst>
                <a:path w="2327910" h="827405">
                  <a:moveTo>
                    <a:pt x="0" y="648004"/>
                  </a:moveTo>
                  <a:lnTo>
                    <a:pt x="2327630" y="648004"/>
                  </a:lnTo>
                </a:path>
                <a:path w="2327910" h="827405">
                  <a:moveTo>
                    <a:pt x="0" y="365391"/>
                  </a:moveTo>
                  <a:lnTo>
                    <a:pt x="2327630" y="365391"/>
                  </a:lnTo>
                </a:path>
                <a:path w="2327910" h="827405">
                  <a:moveTo>
                    <a:pt x="0" y="82816"/>
                  </a:moveTo>
                  <a:lnTo>
                    <a:pt x="2327630" y="82816"/>
                  </a:lnTo>
                </a:path>
                <a:path w="2327910" h="827405">
                  <a:moveTo>
                    <a:pt x="90436" y="826897"/>
                  </a:moveTo>
                  <a:lnTo>
                    <a:pt x="90436" y="0"/>
                  </a:lnTo>
                </a:path>
                <a:path w="2327910" h="827405">
                  <a:moveTo>
                    <a:pt x="803148" y="826897"/>
                  </a:moveTo>
                  <a:lnTo>
                    <a:pt x="803148" y="0"/>
                  </a:lnTo>
                </a:path>
                <a:path w="2327910" h="827405">
                  <a:moveTo>
                    <a:pt x="1515859" y="826897"/>
                  </a:moveTo>
                  <a:lnTo>
                    <a:pt x="1515859" y="0"/>
                  </a:lnTo>
                </a:path>
                <a:path w="2327910" h="827405">
                  <a:moveTo>
                    <a:pt x="2228583" y="826897"/>
                  </a:moveTo>
                  <a:lnTo>
                    <a:pt x="222858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68332" y="1062062"/>
              <a:ext cx="2327910" cy="827405"/>
            </a:xfrm>
            <a:custGeom>
              <a:avLst/>
              <a:gdLst/>
              <a:ahLst/>
              <a:cxnLst/>
              <a:rect l="l" t="t" r="r" b="b"/>
              <a:pathLst>
                <a:path w="2327910" h="827405">
                  <a:moveTo>
                    <a:pt x="0" y="789317"/>
                  </a:moveTo>
                  <a:lnTo>
                    <a:pt x="2327630" y="789317"/>
                  </a:lnTo>
                </a:path>
                <a:path w="2327910" h="827405">
                  <a:moveTo>
                    <a:pt x="0" y="506691"/>
                  </a:moveTo>
                  <a:lnTo>
                    <a:pt x="2327630" y="506691"/>
                  </a:lnTo>
                </a:path>
                <a:path w="2327910" h="827405">
                  <a:moveTo>
                    <a:pt x="0" y="224116"/>
                  </a:moveTo>
                  <a:lnTo>
                    <a:pt x="2327630" y="224116"/>
                  </a:lnTo>
                </a:path>
                <a:path w="2327910" h="827405">
                  <a:moveTo>
                    <a:pt x="446811" y="826897"/>
                  </a:moveTo>
                  <a:lnTo>
                    <a:pt x="446811" y="0"/>
                  </a:lnTo>
                </a:path>
                <a:path w="2327910" h="827405">
                  <a:moveTo>
                    <a:pt x="1159535" y="826897"/>
                  </a:moveTo>
                  <a:lnTo>
                    <a:pt x="1159535" y="0"/>
                  </a:lnTo>
                </a:path>
                <a:path w="2327910" h="827405">
                  <a:moveTo>
                    <a:pt x="1872246" y="826897"/>
                  </a:moveTo>
                  <a:lnTo>
                    <a:pt x="1872246" y="0"/>
                  </a:lnTo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74123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74123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27057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27057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79952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79952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32848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432848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485743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82" y="0"/>
                  </a:moveTo>
                  <a:lnTo>
                    <a:pt x="0" y="0"/>
                  </a:lnTo>
                  <a:lnTo>
                    <a:pt x="528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485743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82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38626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38626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59156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59156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644455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44455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697351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697351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750246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82" y="0"/>
                  </a:moveTo>
                  <a:lnTo>
                    <a:pt x="0" y="0"/>
                  </a:lnTo>
                  <a:lnTo>
                    <a:pt x="528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750246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82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803129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803129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856024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56024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08971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82" y="0"/>
                  </a:moveTo>
                  <a:lnTo>
                    <a:pt x="0" y="0"/>
                  </a:lnTo>
                  <a:lnTo>
                    <a:pt x="528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908971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82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961854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961854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014749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52893" y="0"/>
                  </a:moveTo>
                  <a:lnTo>
                    <a:pt x="0" y="0"/>
                  </a:lnTo>
                  <a:lnTo>
                    <a:pt x="0" y="5645"/>
                  </a:lnTo>
                  <a:lnTo>
                    <a:pt x="52893" y="564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014749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0" y="5645"/>
                  </a:moveTo>
                  <a:lnTo>
                    <a:pt x="52893" y="564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6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067645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067645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12054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82" y="0"/>
                  </a:moveTo>
                  <a:lnTo>
                    <a:pt x="0" y="0"/>
                  </a:lnTo>
                  <a:lnTo>
                    <a:pt x="528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12054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82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173474" y="1817477"/>
              <a:ext cx="53340" cy="34290"/>
            </a:xfrm>
            <a:custGeom>
              <a:avLst/>
              <a:gdLst/>
              <a:ahLst/>
              <a:cxnLst/>
              <a:rect l="l" t="t" r="r" b="b"/>
              <a:pathLst>
                <a:path w="53339" h="34289">
                  <a:moveTo>
                    <a:pt x="52888" y="0"/>
                  </a:moveTo>
                  <a:lnTo>
                    <a:pt x="0" y="0"/>
                  </a:lnTo>
                  <a:lnTo>
                    <a:pt x="0" y="33903"/>
                  </a:lnTo>
                  <a:lnTo>
                    <a:pt x="52888" y="33903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173474" y="1817477"/>
              <a:ext cx="53340" cy="34290"/>
            </a:xfrm>
            <a:custGeom>
              <a:avLst/>
              <a:gdLst/>
              <a:ahLst/>
              <a:cxnLst/>
              <a:rect l="l" t="t" r="r" b="b"/>
              <a:pathLst>
                <a:path w="53339" h="34289">
                  <a:moveTo>
                    <a:pt x="0" y="33903"/>
                  </a:moveTo>
                  <a:lnTo>
                    <a:pt x="52888" y="33903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33903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226356" y="1840094"/>
              <a:ext cx="53340" cy="11430"/>
            </a:xfrm>
            <a:custGeom>
              <a:avLst/>
              <a:gdLst/>
              <a:ahLst/>
              <a:cxnLst/>
              <a:rect l="l" t="t" r="r" b="b"/>
              <a:pathLst>
                <a:path w="53339" h="11430">
                  <a:moveTo>
                    <a:pt x="52893" y="0"/>
                  </a:moveTo>
                  <a:lnTo>
                    <a:pt x="0" y="0"/>
                  </a:lnTo>
                  <a:lnTo>
                    <a:pt x="0" y="11286"/>
                  </a:lnTo>
                  <a:lnTo>
                    <a:pt x="52893" y="11286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226356" y="1840094"/>
              <a:ext cx="53340" cy="11430"/>
            </a:xfrm>
            <a:custGeom>
              <a:avLst/>
              <a:gdLst/>
              <a:ahLst/>
              <a:cxnLst/>
              <a:rect l="l" t="t" r="r" b="b"/>
              <a:pathLst>
                <a:path w="53339" h="11430">
                  <a:moveTo>
                    <a:pt x="0" y="11286"/>
                  </a:moveTo>
                  <a:lnTo>
                    <a:pt x="52893" y="11286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11286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279252" y="1772238"/>
              <a:ext cx="53340" cy="79375"/>
            </a:xfrm>
            <a:custGeom>
              <a:avLst/>
              <a:gdLst/>
              <a:ahLst/>
              <a:cxnLst/>
              <a:rect l="l" t="t" r="r" b="b"/>
              <a:pathLst>
                <a:path w="53339" h="79375">
                  <a:moveTo>
                    <a:pt x="52893" y="0"/>
                  </a:moveTo>
                  <a:lnTo>
                    <a:pt x="0" y="0"/>
                  </a:lnTo>
                  <a:lnTo>
                    <a:pt x="0" y="79141"/>
                  </a:lnTo>
                  <a:lnTo>
                    <a:pt x="52893" y="79141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279252" y="1772238"/>
              <a:ext cx="53340" cy="79375"/>
            </a:xfrm>
            <a:custGeom>
              <a:avLst/>
              <a:gdLst/>
              <a:ahLst/>
              <a:cxnLst/>
              <a:rect l="l" t="t" r="r" b="b"/>
              <a:pathLst>
                <a:path w="53339" h="79375">
                  <a:moveTo>
                    <a:pt x="0" y="79141"/>
                  </a:moveTo>
                  <a:lnTo>
                    <a:pt x="52893" y="79141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79141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332147" y="1693141"/>
              <a:ext cx="53340" cy="158750"/>
            </a:xfrm>
            <a:custGeom>
              <a:avLst/>
              <a:gdLst/>
              <a:ahLst/>
              <a:cxnLst/>
              <a:rect l="l" t="t" r="r" b="b"/>
              <a:pathLst>
                <a:path w="53339" h="158750">
                  <a:moveTo>
                    <a:pt x="52893" y="0"/>
                  </a:moveTo>
                  <a:lnTo>
                    <a:pt x="0" y="0"/>
                  </a:lnTo>
                  <a:lnTo>
                    <a:pt x="0" y="158239"/>
                  </a:lnTo>
                  <a:lnTo>
                    <a:pt x="52893" y="158239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332147" y="1693141"/>
              <a:ext cx="53340" cy="158750"/>
            </a:xfrm>
            <a:custGeom>
              <a:avLst/>
              <a:gdLst/>
              <a:ahLst/>
              <a:cxnLst/>
              <a:rect l="l" t="t" r="r" b="b"/>
              <a:pathLst>
                <a:path w="53339" h="158750">
                  <a:moveTo>
                    <a:pt x="0" y="158239"/>
                  </a:moveTo>
                  <a:lnTo>
                    <a:pt x="52893" y="158239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158239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385043" y="1704427"/>
              <a:ext cx="53340" cy="147320"/>
            </a:xfrm>
            <a:custGeom>
              <a:avLst/>
              <a:gdLst/>
              <a:ahLst/>
              <a:cxnLst/>
              <a:rect l="l" t="t" r="r" b="b"/>
              <a:pathLst>
                <a:path w="53339" h="147319">
                  <a:moveTo>
                    <a:pt x="52893" y="0"/>
                  </a:moveTo>
                  <a:lnTo>
                    <a:pt x="0" y="0"/>
                  </a:lnTo>
                  <a:lnTo>
                    <a:pt x="0" y="146952"/>
                  </a:lnTo>
                  <a:lnTo>
                    <a:pt x="52893" y="146952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385043" y="1704427"/>
              <a:ext cx="53340" cy="147320"/>
            </a:xfrm>
            <a:custGeom>
              <a:avLst/>
              <a:gdLst/>
              <a:ahLst/>
              <a:cxnLst/>
              <a:rect l="l" t="t" r="r" b="b"/>
              <a:pathLst>
                <a:path w="53339" h="147319">
                  <a:moveTo>
                    <a:pt x="0" y="146952"/>
                  </a:moveTo>
                  <a:lnTo>
                    <a:pt x="52893" y="146952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146952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437938" y="1523571"/>
              <a:ext cx="53340" cy="328295"/>
            </a:xfrm>
            <a:custGeom>
              <a:avLst/>
              <a:gdLst/>
              <a:ahLst/>
              <a:cxnLst/>
              <a:rect l="l" t="t" r="r" b="b"/>
              <a:pathLst>
                <a:path w="53339" h="328294">
                  <a:moveTo>
                    <a:pt x="52888" y="0"/>
                  </a:moveTo>
                  <a:lnTo>
                    <a:pt x="0" y="0"/>
                  </a:lnTo>
                  <a:lnTo>
                    <a:pt x="0" y="327808"/>
                  </a:lnTo>
                  <a:lnTo>
                    <a:pt x="52888" y="327808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437938" y="1523571"/>
              <a:ext cx="53340" cy="328295"/>
            </a:xfrm>
            <a:custGeom>
              <a:avLst/>
              <a:gdLst/>
              <a:ahLst/>
              <a:cxnLst/>
              <a:rect l="l" t="t" r="r" b="b"/>
              <a:pathLst>
                <a:path w="53339" h="328294">
                  <a:moveTo>
                    <a:pt x="0" y="327808"/>
                  </a:moveTo>
                  <a:lnTo>
                    <a:pt x="52888" y="327808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327808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490872" y="1427453"/>
              <a:ext cx="53340" cy="424180"/>
            </a:xfrm>
            <a:custGeom>
              <a:avLst/>
              <a:gdLst/>
              <a:ahLst/>
              <a:cxnLst/>
              <a:rect l="l" t="t" r="r" b="b"/>
              <a:pathLst>
                <a:path w="53339" h="424180">
                  <a:moveTo>
                    <a:pt x="52893" y="0"/>
                  </a:moveTo>
                  <a:lnTo>
                    <a:pt x="0" y="0"/>
                  </a:lnTo>
                  <a:lnTo>
                    <a:pt x="0" y="423927"/>
                  </a:lnTo>
                  <a:lnTo>
                    <a:pt x="52893" y="423927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490872" y="1427453"/>
              <a:ext cx="53340" cy="424180"/>
            </a:xfrm>
            <a:custGeom>
              <a:avLst/>
              <a:gdLst/>
              <a:ahLst/>
              <a:cxnLst/>
              <a:rect l="l" t="t" r="r" b="b"/>
              <a:pathLst>
                <a:path w="53339" h="424180">
                  <a:moveTo>
                    <a:pt x="0" y="423927"/>
                  </a:moveTo>
                  <a:lnTo>
                    <a:pt x="52893" y="423927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423927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543768" y="1325738"/>
              <a:ext cx="53340" cy="525780"/>
            </a:xfrm>
            <a:custGeom>
              <a:avLst/>
              <a:gdLst/>
              <a:ahLst/>
              <a:cxnLst/>
              <a:rect l="l" t="t" r="r" b="b"/>
              <a:pathLst>
                <a:path w="53339" h="525780">
                  <a:moveTo>
                    <a:pt x="52893" y="0"/>
                  </a:moveTo>
                  <a:lnTo>
                    <a:pt x="0" y="0"/>
                  </a:lnTo>
                  <a:lnTo>
                    <a:pt x="0" y="525641"/>
                  </a:lnTo>
                  <a:lnTo>
                    <a:pt x="52893" y="525641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543768" y="1325738"/>
              <a:ext cx="53340" cy="525780"/>
            </a:xfrm>
            <a:custGeom>
              <a:avLst/>
              <a:gdLst/>
              <a:ahLst/>
              <a:cxnLst/>
              <a:rect l="l" t="t" r="r" b="b"/>
              <a:pathLst>
                <a:path w="53339" h="525780">
                  <a:moveTo>
                    <a:pt x="0" y="525641"/>
                  </a:moveTo>
                  <a:lnTo>
                    <a:pt x="52893" y="525641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25641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596650" y="1218335"/>
              <a:ext cx="53340" cy="633095"/>
            </a:xfrm>
            <a:custGeom>
              <a:avLst/>
              <a:gdLst/>
              <a:ahLst/>
              <a:cxnLst/>
              <a:rect l="l" t="t" r="r" b="b"/>
              <a:pathLst>
                <a:path w="53339" h="633094">
                  <a:moveTo>
                    <a:pt x="52893" y="0"/>
                  </a:moveTo>
                  <a:lnTo>
                    <a:pt x="0" y="0"/>
                  </a:lnTo>
                  <a:lnTo>
                    <a:pt x="0" y="633045"/>
                  </a:lnTo>
                  <a:lnTo>
                    <a:pt x="52893" y="63304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596650" y="1218335"/>
              <a:ext cx="53340" cy="633095"/>
            </a:xfrm>
            <a:custGeom>
              <a:avLst/>
              <a:gdLst/>
              <a:ahLst/>
              <a:cxnLst/>
              <a:rect l="l" t="t" r="r" b="b"/>
              <a:pathLst>
                <a:path w="53339" h="633094">
                  <a:moveTo>
                    <a:pt x="0" y="633045"/>
                  </a:moveTo>
                  <a:lnTo>
                    <a:pt x="52893" y="63304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6330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649546" y="1291831"/>
              <a:ext cx="53340" cy="560070"/>
            </a:xfrm>
            <a:custGeom>
              <a:avLst/>
              <a:gdLst/>
              <a:ahLst/>
              <a:cxnLst/>
              <a:rect l="l" t="t" r="r" b="b"/>
              <a:pathLst>
                <a:path w="53339" h="560069">
                  <a:moveTo>
                    <a:pt x="52888" y="0"/>
                  </a:moveTo>
                  <a:lnTo>
                    <a:pt x="0" y="0"/>
                  </a:lnTo>
                  <a:lnTo>
                    <a:pt x="0" y="559549"/>
                  </a:lnTo>
                  <a:lnTo>
                    <a:pt x="52888" y="559549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649546" y="1291831"/>
              <a:ext cx="53340" cy="560070"/>
            </a:xfrm>
            <a:custGeom>
              <a:avLst/>
              <a:gdLst/>
              <a:ahLst/>
              <a:cxnLst/>
              <a:rect l="l" t="t" r="r" b="b"/>
              <a:pathLst>
                <a:path w="53339" h="560069">
                  <a:moveTo>
                    <a:pt x="0" y="559549"/>
                  </a:moveTo>
                  <a:lnTo>
                    <a:pt x="52888" y="559549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559549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702441" y="1099644"/>
              <a:ext cx="53340" cy="751840"/>
            </a:xfrm>
            <a:custGeom>
              <a:avLst/>
              <a:gdLst/>
              <a:ahLst/>
              <a:cxnLst/>
              <a:rect l="l" t="t" r="r" b="b"/>
              <a:pathLst>
                <a:path w="53339" h="751839">
                  <a:moveTo>
                    <a:pt x="52893" y="0"/>
                  </a:moveTo>
                  <a:lnTo>
                    <a:pt x="0" y="0"/>
                  </a:lnTo>
                  <a:lnTo>
                    <a:pt x="0" y="751735"/>
                  </a:lnTo>
                  <a:lnTo>
                    <a:pt x="52893" y="75173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702441" y="1099644"/>
              <a:ext cx="53340" cy="751840"/>
            </a:xfrm>
            <a:custGeom>
              <a:avLst/>
              <a:gdLst/>
              <a:ahLst/>
              <a:cxnLst/>
              <a:rect l="l" t="t" r="r" b="b"/>
              <a:pathLst>
                <a:path w="53339" h="751839">
                  <a:moveTo>
                    <a:pt x="0" y="751735"/>
                  </a:moveTo>
                  <a:lnTo>
                    <a:pt x="52893" y="75173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75173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755375" y="1195713"/>
              <a:ext cx="53340" cy="655955"/>
            </a:xfrm>
            <a:custGeom>
              <a:avLst/>
              <a:gdLst/>
              <a:ahLst/>
              <a:cxnLst/>
              <a:rect l="l" t="t" r="r" b="b"/>
              <a:pathLst>
                <a:path w="53339" h="655955">
                  <a:moveTo>
                    <a:pt x="52893" y="0"/>
                  </a:moveTo>
                  <a:lnTo>
                    <a:pt x="0" y="0"/>
                  </a:lnTo>
                  <a:lnTo>
                    <a:pt x="0" y="655666"/>
                  </a:lnTo>
                  <a:lnTo>
                    <a:pt x="52893" y="655666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755375" y="1195713"/>
              <a:ext cx="53340" cy="655955"/>
            </a:xfrm>
            <a:custGeom>
              <a:avLst/>
              <a:gdLst/>
              <a:ahLst/>
              <a:cxnLst/>
              <a:rect l="l" t="t" r="r" b="b"/>
              <a:pathLst>
                <a:path w="53339" h="655955">
                  <a:moveTo>
                    <a:pt x="0" y="655666"/>
                  </a:moveTo>
                  <a:lnTo>
                    <a:pt x="52893" y="655666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655666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808270" y="1387905"/>
              <a:ext cx="53340" cy="463550"/>
            </a:xfrm>
            <a:custGeom>
              <a:avLst/>
              <a:gdLst/>
              <a:ahLst/>
              <a:cxnLst/>
              <a:rect l="l" t="t" r="r" b="b"/>
              <a:pathLst>
                <a:path w="53339" h="463550">
                  <a:moveTo>
                    <a:pt x="52893" y="0"/>
                  </a:moveTo>
                  <a:lnTo>
                    <a:pt x="0" y="0"/>
                  </a:lnTo>
                  <a:lnTo>
                    <a:pt x="0" y="463475"/>
                  </a:lnTo>
                  <a:lnTo>
                    <a:pt x="52893" y="46347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808270" y="1387905"/>
              <a:ext cx="53340" cy="463550"/>
            </a:xfrm>
            <a:custGeom>
              <a:avLst/>
              <a:gdLst/>
              <a:ahLst/>
              <a:cxnLst/>
              <a:rect l="l" t="t" r="r" b="b"/>
              <a:pathLst>
                <a:path w="53339" h="463550">
                  <a:moveTo>
                    <a:pt x="0" y="463475"/>
                  </a:moveTo>
                  <a:lnTo>
                    <a:pt x="52893" y="46347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46347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861166" y="1540498"/>
              <a:ext cx="53340" cy="311150"/>
            </a:xfrm>
            <a:custGeom>
              <a:avLst/>
              <a:gdLst/>
              <a:ahLst/>
              <a:cxnLst/>
              <a:rect l="l" t="t" r="r" b="b"/>
              <a:pathLst>
                <a:path w="53339" h="311150">
                  <a:moveTo>
                    <a:pt x="52888" y="0"/>
                  </a:moveTo>
                  <a:lnTo>
                    <a:pt x="0" y="0"/>
                  </a:lnTo>
                  <a:lnTo>
                    <a:pt x="0" y="310882"/>
                  </a:lnTo>
                  <a:lnTo>
                    <a:pt x="52888" y="310882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861166" y="1540498"/>
              <a:ext cx="53340" cy="311150"/>
            </a:xfrm>
            <a:custGeom>
              <a:avLst/>
              <a:gdLst/>
              <a:ahLst/>
              <a:cxnLst/>
              <a:rect l="l" t="t" r="r" b="b"/>
              <a:pathLst>
                <a:path w="53339" h="311150">
                  <a:moveTo>
                    <a:pt x="0" y="310882"/>
                  </a:moveTo>
                  <a:lnTo>
                    <a:pt x="52888" y="310882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310882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914049" y="1647902"/>
              <a:ext cx="53340" cy="203835"/>
            </a:xfrm>
            <a:custGeom>
              <a:avLst/>
              <a:gdLst/>
              <a:ahLst/>
              <a:cxnLst/>
              <a:rect l="l" t="t" r="r" b="b"/>
              <a:pathLst>
                <a:path w="53339" h="203835">
                  <a:moveTo>
                    <a:pt x="52893" y="0"/>
                  </a:moveTo>
                  <a:lnTo>
                    <a:pt x="0" y="0"/>
                  </a:lnTo>
                  <a:lnTo>
                    <a:pt x="0" y="203478"/>
                  </a:lnTo>
                  <a:lnTo>
                    <a:pt x="52893" y="203478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914049" y="1647902"/>
              <a:ext cx="53340" cy="203835"/>
            </a:xfrm>
            <a:custGeom>
              <a:avLst/>
              <a:gdLst/>
              <a:ahLst/>
              <a:cxnLst/>
              <a:rect l="l" t="t" r="r" b="b"/>
              <a:pathLst>
                <a:path w="53339" h="203835">
                  <a:moveTo>
                    <a:pt x="0" y="203478"/>
                  </a:moveTo>
                  <a:lnTo>
                    <a:pt x="52893" y="203478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203478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966944" y="1715714"/>
              <a:ext cx="53340" cy="135890"/>
            </a:xfrm>
            <a:custGeom>
              <a:avLst/>
              <a:gdLst/>
              <a:ahLst/>
              <a:cxnLst/>
              <a:rect l="l" t="t" r="r" b="b"/>
              <a:pathLst>
                <a:path w="53339" h="135889">
                  <a:moveTo>
                    <a:pt x="52893" y="0"/>
                  </a:moveTo>
                  <a:lnTo>
                    <a:pt x="0" y="0"/>
                  </a:lnTo>
                  <a:lnTo>
                    <a:pt x="0" y="135666"/>
                  </a:lnTo>
                  <a:lnTo>
                    <a:pt x="52893" y="135666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966944" y="1715714"/>
              <a:ext cx="53340" cy="135890"/>
            </a:xfrm>
            <a:custGeom>
              <a:avLst/>
              <a:gdLst/>
              <a:ahLst/>
              <a:cxnLst/>
              <a:rect l="l" t="t" r="r" b="b"/>
              <a:pathLst>
                <a:path w="53339" h="135889">
                  <a:moveTo>
                    <a:pt x="0" y="135666"/>
                  </a:moveTo>
                  <a:lnTo>
                    <a:pt x="52893" y="135666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135666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019840" y="1749621"/>
              <a:ext cx="53340" cy="102235"/>
            </a:xfrm>
            <a:custGeom>
              <a:avLst/>
              <a:gdLst/>
              <a:ahLst/>
              <a:cxnLst/>
              <a:rect l="l" t="t" r="r" b="b"/>
              <a:pathLst>
                <a:path w="53339" h="102235">
                  <a:moveTo>
                    <a:pt x="52893" y="0"/>
                  </a:moveTo>
                  <a:lnTo>
                    <a:pt x="0" y="0"/>
                  </a:lnTo>
                  <a:lnTo>
                    <a:pt x="0" y="101758"/>
                  </a:lnTo>
                  <a:lnTo>
                    <a:pt x="52893" y="101758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5019840" y="1749621"/>
              <a:ext cx="53340" cy="102235"/>
            </a:xfrm>
            <a:custGeom>
              <a:avLst/>
              <a:gdLst/>
              <a:ahLst/>
              <a:cxnLst/>
              <a:rect l="l" t="t" r="r" b="b"/>
              <a:pathLst>
                <a:path w="53339" h="102235">
                  <a:moveTo>
                    <a:pt x="0" y="101758"/>
                  </a:moveTo>
                  <a:lnTo>
                    <a:pt x="52893" y="101758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101758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072773" y="1789215"/>
              <a:ext cx="53340" cy="62230"/>
            </a:xfrm>
            <a:custGeom>
              <a:avLst/>
              <a:gdLst/>
              <a:ahLst/>
              <a:cxnLst/>
              <a:rect l="l" t="t" r="r" b="b"/>
              <a:pathLst>
                <a:path w="53339" h="62230">
                  <a:moveTo>
                    <a:pt x="52888" y="0"/>
                  </a:moveTo>
                  <a:lnTo>
                    <a:pt x="0" y="0"/>
                  </a:lnTo>
                  <a:lnTo>
                    <a:pt x="0" y="62165"/>
                  </a:lnTo>
                  <a:lnTo>
                    <a:pt x="52888" y="62165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072773" y="1789215"/>
              <a:ext cx="53340" cy="62230"/>
            </a:xfrm>
            <a:custGeom>
              <a:avLst/>
              <a:gdLst/>
              <a:ahLst/>
              <a:cxnLst/>
              <a:rect l="l" t="t" r="r" b="b"/>
              <a:pathLst>
                <a:path w="53339" h="62230">
                  <a:moveTo>
                    <a:pt x="0" y="62165"/>
                  </a:moveTo>
                  <a:lnTo>
                    <a:pt x="52888" y="62165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6216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125669" y="1823118"/>
              <a:ext cx="53340" cy="28575"/>
            </a:xfrm>
            <a:custGeom>
              <a:avLst/>
              <a:gdLst/>
              <a:ahLst/>
              <a:cxnLst/>
              <a:rect l="l" t="t" r="r" b="b"/>
              <a:pathLst>
                <a:path w="53339" h="28575">
                  <a:moveTo>
                    <a:pt x="52893" y="0"/>
                  </a:moveTo>
                  <a:lnTo>
                    <a:pt x="0" y="0"/>
                  </a:lnTo>
                  <a:lnTo>
                    <a:pt x="0" y="28262"/>
                  </a:lnTo>
                  <a:lnTo>
                    <a:pt x="52893" y="28262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125669" y="1823118"/>
              <a:ext cx="53340" cy="28575"/>
            </a:xfrm>
            <a:custGeom>
              <a:avLst/>
              <a:gdLst/>
              <a:ahLst/>
              <a:cxnLst/>
              <a:rect l="l" t="t" r="r" b="b"/>
              <a:pathLst>
                <a:path w="53339" h="28575">
                  <a:moveTo>
                    <a:pt x="0" y="28262"/>
                  </a:moveTo>
                  <a:lnTo>
                    <a:pt x="52893" y="28262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28262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178564" y="1828763"/>
              <a:ext cx="53340" cy="22860"/>
            </a:xfrm>
            <a:custGeom>
              <a:avLst/>
              <a:gdLst/>
              <a:ahLst/>
              <a:cxnLst/>
              <a:rect l="l" t="t" r="r" b="b"/>
              <a:pathLst>
                <a:path w="53339" h="22860">
                  <a:moveTo>
                    <a:pt x="52893" y="0"/>
                  </a:moveTo>
                  <a:lnTo>
                    <a:pt x="0" y="0"/>
                  </a:lnTo>
                  <a:lnTo>
                    <a:pt x="0" y="22616"/>
                  </a:lnTo>
                  <a:lnTo>
                    <a:pt x="52893" y="22616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178564" y="1828763"/>
              <a:ext cx="53340" cy="22860"/>
            </a:xfrm>
            <a:custGeom>
              <a:avLst/>
              <a:gdLst/>
              <a:ahLst/>
              <a:cxnLst/>
              <a:rect l="l" t="t" r="r" b="b"/>
              <a:pathLst>
                <a:path w="53339" h="22860">
                  <a:moveTo>
                    <a:pt x="0" y="22616"/>
                  </a:moveTo>
                  <a:lnTo>
                    <a:pt x="52893" y="22616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22616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231447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231447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284343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52893" y="0"/>
                  </a:moveTo>
                  <a:lnTo>
                    <a:pt x="0" y="0"/>
                  </a:lnTo>
                  <a:lnTo>
                    <a:pt x="0" y="5645"/>
                  </a:lnTo>
                  <a:lnTo>
                    <a:pt x="52893" y="564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284343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0" y="5645"/>
                  </a:moveTo>
                  <a:lnTo>
                    <a:pt x="52893" y="564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6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337276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52893" y="0"/>
                  </a:moveTo>
                  <a:lnTo>
                    <a:pt x="0" y="0"/>
                  </a:lnTo>
                  <a:lnTo>
                    <a:pt x="0" y="5645"/>
                  </a:lnTo>
                  <a:lnTo>
                    <a:pt x="52893" y="564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337276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0" y="5645"/>
                  </a:moveTo>
                  <a:lnTo>
                    <a:pt x="52893" y="564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6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274123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52893" y="0"/>
                  </a:moveTo>
                  <a:lnTo>
                    <a:pt x="0" y="0"/>
                  </a:lnTo>
                  <a:lnTo>
                    <a:pt x="0" y="5645"/>
                  </a:lnTo>
                  <a:lnTo>
                    <a:pt x="52893" y="564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274123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0" y="5645"/>
                  </a:moveTo>
                  <a:lnTo>
                    <a:pt x="52893" y="564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6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3327057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52893" y="0"/>
                  </a:moveTo>
                  <a:lnTo>
                    <a:pt x="0" y="0"/>
                  </a:lnTo>
                  <a:lnTo>
                    <a:pt x="0" y="5645"/>
                  </a:lnTo>
                  <a:lnTo>
                    <a:pt x="52893" y="564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327057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0" y="5645"/>
                  </a:moveTo>
                  <a:lnTo>
                    <a:pt x="52893" y="564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6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379952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52893" y="0"/>
                  </a:moveTo>
                  <a:lnTo>
                    <a:pt x="0" y="0"/>
                  </a:lnTo>
                  <a:lnTo>
                    <a:pt x="0" y="5645"/>
                  </a:lnTo>
                  <a:lnTo>
                    <a:pt x="52893" y="564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379952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0" y="5645"/>
                  </a:moveTo>
                  <a:lnTo>
                    <a:pt x="52893" y="564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6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3432848" y="1840094"/>
              <a:ext cx="53340" cy="11430"/>
            </a:xfrm>
            <a:custGeom>
              <a:avLst/>
              <a:gdLst/>
              <a:ahLst/>
              <a:cxnLst/>
              <a:rect l="l" t="t" r="r" b="b"/>
              <a:pathLst>
                <a:path w="53339" h="11430">
                  <a:moveTo>
                    <a:pt x="52893" y="0"/>
                  </a:moveTo>
                  <a:lnTo>
                    <a:pt x="0" y="0"/>
                  </a:lnTo>
                  <a:lnTo>
                    <a:pt x="0" y="11286"/>
                  </a:lnTo>
                  <a:lnTo>
                    <a:pt x="52893" y="11286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3432848" y="1840094"/>
              <a:ext cx="53340" cy="11430"/>
            </a:xfrm>
            <a:custGeom>
              <a:avLst/>
              <a:gdLst/>
              <a:ahLst/>
              <a:cxnLst/>
              <a:rect l="l" t="t" r="r" b="b"/>
              <a:pathLst>
                <a:path w="53339" h="11430">
                  <a:moveTo>
                    <a:pt x="0" y="11286"/>
                  </a:moveTo>
                  <a:lnTo>
                    <a:pt x="52893" y="11286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11286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485743" y="1823118"/>
              <a:ext cx="53340" cy="28575"/>
            </a:xfrm>
            <a:custGeom>
              <a:avLst/>
              <a:gdLst/>
              <a:ahLst/>
              <a:cxnLst/>
              <a:rect l="l" t="t" r="r" b="b"/>
              <a:pathLst>
                <a:path w="53339" h="28575">
                  <a:moveTo>
                    <a:pt x="52893" y="0"/>
                  </a:moveTo>
                  <a:lnTo>
                    <a:pt x="0" y="0"/>
                  </a:lnTo>
                  <a:lnTo>
                    <a:pt x="0" y="28262"/>
                  </a:lnTo>
                  <a:lnTo>
                    <a:pt x="52893" y="28262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485743" y="1823118"/>
              <a:ext cx="53340" cy="28575"/>
            </a:xfrm>
            <a:custGeom>
              <a:avLst/>
              <a:gdLst/>
              <a:ahLst/>
              <a:cxnLst/>
              <a:rect l="l" t="t" r="r" b="b"/>
              <a:pathLst>
                <a:path w="53339" h="28575">
                  <a:moveTo>
                    <a:pt x="0" y="28262"/>
                  </a:moveTo>
                  <a:lnTo>
                    <a:pt x="52893" y="28262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28262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538626" y="1794855"/>
              <a:ext cx="53340" cy="57150"/>
            </a:xfrm>
            <a:custGeom>
              <a:avLst/>
              <a:gdLst/>
              <a:ahLst/>
              <a:cxnLst/>
              <a:rect l="l" t="t" r="r" b="b"/>
              <a:pathLst>
                <a:path w="53339" h="57150">
                  <a:moveTo>
                    <a:pt x="52888" y="0"/>
                  </a:moveTo>
                  <a:lnTo>
                    <a:pt x="0" y="0"/>
                  </a:lnTo>
                  <a:lnTo>
                    <a:pt x="0" y="56524"/>
                  </a:lnTo>
                  <a:lnTo>
                    <a:pt x="52888" y="56524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3538626" y="1794855"/>
              <a:ext cx="53340" cy="57150"/>
            </a:xfrm>
            <a:custGeom>
              <a:avLst/>
              <a:gdLst/>
              <a:ahLst/>
              <a:cxnLst/>
              <a:rect l="l" t="t" r="r" b="b"/>
              <a:pathLst>
                <a:path w="53339" h="57150">
                  <a:moveTo>
                    <a:pt x="0" y="56524"/>
                  </a:moveTo>
                  <a:lnTo>
                    <a:pt x="52888" y="56524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56524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3591560" y="1760952"/>
              <a:ext cx="53340" cy="90805"/>
            </a:xfrm>
            <a:custGeom>
              <a:avLst/>
              <a:gdLst/>
              <a:ahLst/>
              <a:cxnLst/>
              <a:rect l="l" t="t" r="r" b="b"/>
              <a:pathLst>
                <a:path w="53339" h="90805">
                  <a:moveTo>
                    <a:pt x="52893" y="0"/>
                  </a:moveTo>
                  <a:lnTo>
                    <a:pt x="0" y="0"/>
                  </a:lnTo>
                  <a:lnTo>
                    <a:pt x="0" y="90427"/>
                  </a:lnTo>
                  <a:lnTo>
                    <a:pt x="52893" y="90427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3591560" y="1760952"/>
              <a:ext cx="53340" cy="90805"/>
            </a:xfrm>
            <a:custGeom>
              <a:avLst/>
              <a:gdLst/>
              <a:ahLst/>
              <a:cxnLst/>
              <a:rect l="l" t="t" r="r" b="b"/>
              <a:pathLst>
                <a:path w="53339" h="90805">
                  <a:moveTo>
                    <a:pt x="0" y="90427"/>
                  </a:moveTo>
                  <a:lnTo>
                    <a:pt x="52893" y="90427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90427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3644455" y="1670524"/>
              <a:ext cx="53340" cy="180975"/>
            </a:xfrm>
            <a:custGeom>
              <a:avLst/>
              <a:gdLst/>
              <a:ahLst/>
              <a:cxnLst/>
              <a:rect l="l" t="t" r="r" b="b"/>
              <a:pathLst>
                <a:path w="53339" h="180975">
                  <a:moveTo>
                    <a:pt x="52893" y="0"/>
                  </a:moveTo>
                  <a:lnTo>
                    <a:pt x="0" y="0"/>
                  </a:lnTo>
                  <a:lnTo>
                    <a:pt x="0" y="180855"/>
                  </a:lnTo>
                  <a:lnTo>
                    <a:pt x="52893" y="18085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3644455" y="1670524"/>
              <a:ext cx="53340" cy="180975"/>
            </a:xfrm>
            <a:custGeom>
              <a:avLst/>
              <a:gdLst/>
              <a:ahLst/>
              <a:cxnLst/>
              <a:rect l="l" t="t" r="r" b="b"/>
              <a:pathLst>
                <a:path w="53339" h="180975">
                  <a:moveTo>
                    <a:pt x="0" y="180855"/>
                  </a:moveTo>
                  <a:lnTo>
                    <a:pt x="52893" y="18085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18085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3697351" y="1613999"/>
              <a:ext cx="53340" cy="237490"/>
            </a:xfrm>
            <a:custGeom>
              <a:avLst/>
              <a:gdLst/>
              <a:ahLst/>
              <a:cxnLst/>
              <a:rect l="l" t="t" r="r" b="b"/>
              <a:pathLst>
                <a:path w="53339" h="237489">
                  <a:moveTo>
                    <a:pt x="52893" y="0"/>
                  </a:moveTo>
                  <a:lnTo>
                    <a:pt x="0" y="0"/>
                  </a:lnTo>
                  <a:lnTo>
                    <a:pt x="0" y="237380"/>
                  </a:lnTo>
                  <a:lnTo>
                    <a:pt x="52893" y="237380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3697351" y="1613999"/>
              <a:ext cx="53340" cy="237490"/>
            </a:xfrm>
            <a:custGeom>
              <a:avLst/>
              <a:gdLst/>
              <a:ahLst/>
              <a:cxnLst/>
              <a:rect l="l" t="t" r="r" b="b"/>
              <a:pathLst>
                <a:path w="53339" h="237489">
                  <a:moveTo>
                    <a:pt x="0" y="237380"/>
                  </a:moveTo>
                  <a:lnTo>
                    <a:pt x="52893" y="237380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23738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3750246" y="1461401"/>
              <a:ext cx="53340" cy="390525"/>
            </a:xfrm>
            <a:custGeom>
              <a:avLst/>
              <a:gdLst/>
              <a:ahLst/>
              <a:cxnLst/>
              <a:rect l="l" t="t" r="r" b="b"/>
              <a:pathLst>
                <a:path w="53339" h="390525">
                  <a:moveTo>
                    <a:pt x="52888" y="0"/>
                  </a:moveTo>
                  <a:lnTo>
                    <a:pt x="0" y="0"/>
                  </a:lnTo>
                  <a:lnTo>
                    <a:pt x="0" y="389978"/>
                  </a:lnTo>
                  <a:lnTo>
                    <a:pt x="52888" y="389978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3750246" y="1461401"/>
              <a:ext cx="53340" cy="390525"/>
            </a:xfrm>
            <a:custGeom>
              <a:avLst/>
              <a:gdLst/>
              <a:ahLst/>
              <a:cxnLst/>
              <a:rect l="l" t="t" r="r" b="b"/>
              <a:pathLst>
                <a:path w="53339" h="390525">
                  <a:moveTo>
                    <a:pt x="0" y="389978"/>
                  </a:moveTo>
                  <a:lnTo>
                    <a:pt x="52888" y="389978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389978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3803129" y="1370928"/>
              <a:ext cx="53340" cy="480695"/>
            </a:xfrm>
            <a:custGeom>
              <a:avLst/>
              <a:gdLst/>
              <a:ahLst/>
              <a:cxnLst/>
              <a:rect l="l" t="t" r="r" b="b"/>
              <a:pathLst>
                <a:path w="53339" h="480694">
                  <a:moveTo>
                    <a:pt x="52893" y="0"/>
                  </a:moveTo>
                  <a:lnTo>
                    <a:pt x="0" y="0"/>
                  </a:lnTo>
                  <a:lnTo>
                    <a:pt x="0" y="480452"/>
                  </a:lnTo>
                  <a:lnTo>
                    <a:pt x="52893" y="480452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3803129" y="1370928"/>
              <a:ext cx="53340" cy="480695"/>
            </a:xfrm>
            <a:custGeom>
              <a:avLst/>
              <a:gdLst/>
              <a:ahLst/>
              <a:cxnLst/>
              <a:rect l="l" t="t" r="r" b="b"/>
              <a:pathLst>
                <a:path w="53339" h="480694">
                  <a:moveTo>
                    <a:pt x="0" y="480452"/>
                  </a:moveTo>
                  <a:lnTo>
                    <a:pt x="52893" y="480452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480452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3856024" y="1337025"/>
              <a:ext cx="53340" cy="514350"/>
            </a:xfrm>
            <a:custGeom>
              <a:avLst/>
              <a:gdLst/>
              <a:ahLst/>
              <a:cxnLst/>
              <a:rect l="l" t="t" r="r" b="b"/>
              <a:pathLst>
                <a:path w="53339" h="514350">
                  <a:moveTo>
                    <a:pt x="52893" y="0"/>
                  </a:moveTo>
                  <a:lnTo>
                    <a:pt x="0" y="0"/>
                  </a:lnTo>
                  <a:lnTo>
                    <a:pt x="0" y="514355"/>
                  </a:lnTo>
                  <a:lnTo>
                    <a:pt x="52893" y="51435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3856024" y="1337025"/>
              <a:ext cx="53340" cy="514350"/>
            </a:xfrm>
            <a:custGeom>
              <a:avLst/>
              <a:gdLst/>
              <a:ahLst/>
              <a:cxnLst/>
              <a:rect l="l" t="t" r="r" b="b"/>
              <a:pathLst>
                <a:path w="53339" h="514350">
                  <a:moveTo>
                    <a:pt x="0" y="514355"/>
                  </a:moveTo>
                  <a:lnTo>
                    <a:pt x="52893" y="51435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1435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3908971" y="1178785"/>
              <a:ext cx="53340" cy="673100"/>
            </a:xfrm>
            <a:custGeom>
              <a:avLst/>
              <a:gdLst/>
              <a:ahLst/>
              <a:cxnLst/>
              <a:rect l="l" t="t" r="r" b="b"/>
              <a:pathLst>
                <a:path w="53339" h="673100">
                  <a:moveTo>
                    <a:pt x="52893" y="0"/>
                  </a:moveTo>
                  <a:lnTo>
                    <a:pt x="0" y="0"/>
                  </a:lnTo>
                  <a:lnTo>
                    <a:pt x="0" y="672594"/>
                  </a:lnTo>
                  <a:lnTo>
                    <a:pt x="52893" y="672594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3908971" y="1178785"/>
              <a:ext cx="53340" cy="673100"/>
            </a:xfrm>
            <a:custGeom>
              <a:avLst/>
              <a:gdLst/>
              <a:ahLst/>
              <a:cxnLst/>
              <a:rect l="l" t="t" r="r" b="b"/>
              <a:pathLst>
                <a:path w="53339" h="673100">
                  <a:moveTo>
                    <a:pt x="0" y="672594"/>
                  </a:moveTo>
                  <a:lnTo>
                    <a:pt x="52893" y="672594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672594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3961854" y="1229666"/>
              <a:ext cx="53340" cy="622300"/>
            </a:xfrm>
            <a:custGeom>
              <a:avLst/>
              <a:gdLst/>
              <a:ahLst/>
              <a:cxnLst/>
              <a:rect l="l" t="t" r="r" b="b"/>
              <a:pathLst>
                <a:path w="53339" h="622300">
                  <a:moveTo>
                    <a:pt x="52888" y="0"/>
                  </a:moveTo>
                  <a:lnTo>
                    <a:pt x="0" y="0"/>
                  </a:lnTo>
                  <a:lnTo>
                    <a:pt x="0" y="621714"/>
                  </a:lnTo>
                  <a:lnTo>
                    <a:pt x="52888" y="621714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3961854" y="1229666"/>
              <a:ext cx="53340" cy="622300"/>
            </a:xfrm>
            <a:custGeom>
              <a:avLst/>
              <a:gdLst/>
              <a:ahLst/>
              <a:cxnLst/>
              <a:rect l="l" t="t" r="r" b="b"/>
              <a:pathLst>
                <a:path w="53339" h="622300">
                  <a:moveTo>
                    <a:pt x="0" y="621714"/>
                  </a:moveTo>
                  <a:lnTo>
                    <a:pt x="52888" y="621714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621714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4014749" y="1269215"/>
              <a:ext cx="53340" cy="582295"/>
            </a:xfrm>
            <a:custGeom>
              <a:avLst/>
              <a:gdLst/>
              <a:ahLst/>
              <a:cxnLst/>
              <a:rect l="l" t="t" r="r" b="b"/>
              <a:pathLst>
                <a:path w="53339" h="582294">
                  <a:moveTo>
                    <a:pt x="52893" y="0"/>
                  </a:moveTo>
                  <a:lnTo>
                    <a:pt x="0" y="0"/>
                  </a:lnTo>
                  <a:lnTo>
                    <a:pt x="0" y="582165"/>
                  </a:lnTo>
                  <a:lnTo>
                    <a:pt x="52893" y="58216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4014749" y="1269215"/>
              <a:ext cx="53340" cy="582295"/>
            </a:xfrm>
            <a:custGeom>
              <a:avLst/>
              <a:gdLst/>
              <a:ahLst/>
              <a:cxnLst/>
              <a:rect l="l" t="t" r="r" b="b"/>
              <a:pathLst>
                <a:path w="53339" h="582294">
                  <a:moveTo>
                    <a:pt x="0" y="582165"/>
                  </a:moveTo>
                  <a:lnTo>
                    <a:pt x="52893" y="58216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8216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4067645" y="1269215"/>
              <a:ext cx="53340" cy="582295"/>
            </a:xfrm>
            <a:custGeom>
              <a:avLst/>
              <a:gdLst/>
              <a:ahLst/>
              <a:cxnLst/>
              <a:rect l="l" t="t" r="r" b="b"/>
              <a:pathLst>
                <a:path w="53339" h="582294">
                  <a:moveTo>
                    <a:pt x="52893" y="0"/>
                  </a:moveTo>
                  <a:lnTo>
                    <a:pt x="0" y="0"/>
                  </a:lnTo>
                  <a:lnTo>
                    <a:pt x="0" y="582165"/>
                  </a:lnTo>
                  <a:lnTo>
                    <a:pt x="52893" y="58216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4067645" y="1269215"/>
              <a:ext cx="53340" cy="582295"/>
            </a:xfrm>
            <a:custGeom>
              <a:avLst/>
              <a:gdLst/>
              <a:ahLst/>
              <a:cxnLst/>
              <a:rect l="l" t="t" r="r" b="b"/>
              <a:pathLst>
                <a:path w="53339" h="582294">
                  <a:moveTo>
                    <a:pt x="0" y="582165"/>
                  </a:moveTo>
                  <a:lnTo>
                    <a:pt x="52893" y="58216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8216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4120540" y="1500949"/>
              <a:ext cx="53340" cy="350520"/>
            </a:xfrm>
            <a:custGeom>
              <a:avLst/>
              <a:gdLst/>
              <a:ahLst/>
              <a:cxnLst/>
              <a:rect l="l" t="t" r="r" b="b"/>
              <a:pathLst>
                <a:path w="53339" h="350519">
                  <a:moveTo>
                    <a:pt x="52893" y="0"/>
                  </a:moveTo>
                  <a:lnTo>
                    <a:pt x="0" y="0"/>
                  </a:lnTo>
                  <a:lnTo>
                    <a:pt x="0" y="350431"/>
                  </a:lnTo>
                  <a:lnTo>
                    <a:pt x="52893" y="350431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4120540" y="1500949"/>
              <a:ext cx="53340" cy="350520"/>
            </a:xfrm>
            <a:custGeom>
              <a:avLst/>
              <a:gdLst/>
              <a:ahLst/>
              <a:cxnLst/>
              <a:rect l="l" t="t" r="r" b="b"/>
              <a:pathLst>
                <a:path w="53339" h="350519">
                  <a:moveTo>
                    <a:pt x="0" y="350431"/>
                  </a:moveTo>
                  <a:lnTo>
                    <a:pt x="52893" y="350431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350431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4173474" y="1523571"/>
              <a:ext cx="53340" cy="328295"/>
            </a:xfrm>
            <a:custGeom>
              <a:avLst/>
              <a:gdLst/>
              <a:ahLst/>
              <a:cxnLst/>
              <a:rect l="l" t="t" r="r" b="b"/>
              <a:pathLst>
                <a:path w="53339" h="328294">
                  <a:moveTo>
                    <a:pt x="52888" y="0"/>
                  </a:moveTo>
                  <a:lnTo>
                    <a:pt x="0" y="0"/>
                  </a:lnTo>
                  <a:lnTo>
                    <a:pt x="0" y="327808"/>
                  </a:lnTo>
                  <a:lnTo>
                    <a:pt x="52888" y="327808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4173474" y="1523571"/>
              <a:ext cx="53340" cy="328295"/>
            </a:xfrm>
            <a:custGeom>
              <a:avLst/>
              <a:gdLst/>
              <a:ahLst/>
              <a:cxnLst/>
              <a:rect l="l" t="t" r="r" b="b"/>
              <a:pathLst>
                <a:path w="53339" h="328294">
                  <a:moveTo>
                    <a:pt x="0" y="327808"/>
                  </a:moveTo>
                  <a:lnTo>
                    <a:pt x="52888" y="327808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327808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4226356" y="1630931"/>
              <a:ext cx="53340" cy="220979"/>
            </a:xfrm>
            <a:custGeom>
              <a:avLst/>
              <a:gdLst/>
              <a:ahLst/>
              <a:cxnLst/>
              <a:rect l="l" t="t" r="r" b="b"/>
              <a:pathLst>
                <a:path w="53339" h="220980">
                  <a:moveTo>
                    <a:pt x="52893" y="0"/>
                  </a:moveTo>
                  <a:lnTo>
                    <a:pt x="0" y="0"/>
                  </a:lnTo>
                  <a:lnTo>
                    <a:pt x="0" y="220449"/>
                  </a:lnTo>
                  <a:lnTo>
                    <a:pt x="52893" y="220449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4226356" y="1630931"/>
              <a:ext cx="53340" cy="220979"/>
            </a:xfrm>
            <a:custGeom>
              <a:avLst/>
              <a:gdLst/>
              <a:ahLst/>
              <a:cxnLst/>
              <a:rect l="l" t="t" r="r" b="b"/>
              <a:pathLst>
                <a:path w="53339" h="220980">
                  <a:moveTo>
                    <a:pt x="0" y="220449"/>
                  </a:moveTo>
                  <a:lnTo>
                    <a:pt x="52893" y="220449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220449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4279252" y="1715714"/>
              <a:ext cx="53340" cy="135890"/>
            </a:xfrm>
            <a:custGeom>
              <a:avLst/>
              <a:gdLst/>
              <a:ahLst/>
              <a:cxnLst/>
              <a:rect l="l" t="t" r="r" b="b"/>
              <a:pathLst>
                <a:path w="53339" h="135889">
                  <a:moveTo>
                    <a:pt x="52893" y="0"/>
                  </a:moveTo>
                  <a:lnTo>
                    <a:pt x="0" y="0"/>
                  </a:lnTo>
                  <a:lnTo>
                    <a:pt x="0" y="135666"/>
                  </a:lnTo>
                  <a:lnTo>
                    <a:pt x="52893" y="135666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4279252" y="1715714"/>
              <a:ext cx="53340" cy="135890"/>
            </a:xfrm>
            <a:custGeom>
              <a:avLst/>
              <a:gdLst/>
              <a:ahLst/>
              <a:cxnLst/>
              <a:rect l="l" t="t" r="r" b="b"/>
              <a:pathLst>
                <a:path w="53339" h="135889">
                  <a:moveTo>
                    <a:pt x="0" y="135666"/>
                  </a:moveTo>
                  <a:lnTo>
                    <a:pt x="52893" y="135666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135666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4332147" y="1783569"/>
              <a:ext cx="53340" cy="67945"/>
            </a:xfrm>
            <a:custGeom>
              <a:avLst/>
              <a:gdLst/>
              <a:ahLst/>
              <a:cxnLst/>
              <a:rect l="l" t="t" r="r" b="b"/>
              <a:pathLst>
                <a:path w="53339" h="67944">
                  <a:moveTo>
                    <a:pt x="52893" y="0"/>
                  </a:moveTo>
                  <a:lnTo>
                    <a:pt x="0" y="0"/>
                  </a:lnTo>
                  <a:lnTo>
                    <a:pt x="0" y="67811"/>
                  </a:lnTo>
                  <a:lnTo>
                    <a:pt x="52893" y="67811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4332147" y="1783569"/>
              <a:ext cx="53340" cy="67945"/>
            </a:xfrm>
            <a:custGeom>
              <a:avLst/>
              <a:gdLst/>
              <a:ahLst/>
              <a:cxnLst/>
              <a:rect l="l" t="t" r="r" b="b"/>
              <a:pathLst>
                <a:path w="53339" h="67944">
                  <a:moveTo>
                    <a:pt x="0" y="67811"/>
                  </a:moveTo>
                  <a:lnTo>
                    <a:pt x="52893" y="67811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67811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4385043" y="1800501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52893" y="0"/>
                  </a:moveTo>
                  <a:lnTo>
                    <a:pt x="0" y="0"/>
                  </a:lnTo>
                  <a:lnTo>
                    <a:pt x="0" y="50879"/>
                  </a:lnTo>
                  <a:lnTo>
                    <a:pt x="52893" y="50879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4385043" y="1800501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0" y="50879"/>
                  </a:moveTo>
                  <a:lnTo>
                    <a:pt x="52893" y="50879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0879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4437938" y="1834404"/>
              <a:ext cx="53340" cy="17145"/>
            </a:xfrm>
            <a:custGeom>
              <a:avLst/>
              <a:gdLst/>
              <a:ahLst/>
              <a:cxnLst/>
              <a:rect l="l" t="t" r="r" b="b"/>
              <a:pathLst>
                <a:path w="53339" h="17144">
                  <a:moveTo>
                    <a:pt x="52888" y="0"/>
                  </a:moveTo>
                  <a:lnTo>
                    <a:pt x="0" y="0"/>
                  </a:lnTo>
                  <a:lnTo>
                    <a:pt x="0" y="16976"/>
                  </a:lnTo>
                  <a:lnTo>
                    <a:pt x="52888" y="16976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4437938" y="1834404"/>
              <a:ext cx="53340" cy="17145"/>
            </a:xfrm>
            <a:custGeom>
              <a:avLst/>
              <a:gdLst/>
              <a:ahLst/>
              <a:cxnLst/>
              <a:rect l="l" t="t" r="r" b="b"/>
              <a:pathLst>
                <a:path w="53339" h="17144">
                  <a:moveTo>
                    <a:pt x="0" y="16976"/>
                  </a:moveTo>
                  <a:lnTo>
                    <a:pt x="52888" y="16976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16976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4490872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52893" y="0"/>
                  </a:moveTo>
                  <a:lnTo>
                    <a:pt x="0" y="0"/>
                  </a:lnTo>
                  <a:lnTo>
                    <a:pt x="0" y="5645"/>
                  </a:lnTo>
                  <a:lnTo>
                    <a:pt x="52893" y="564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4490872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0" y="5645"/>
                  </a:moveTo>
                  <a:lnTo>
                    <a:pt x="52893" y="564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6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4543768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52893" y="0"/>
                  </a:moveTo>
                  <a:lnTo>
                    <a:pt x="0" y="0"/>
                  </a:lnTo>
                  <a:lnTo>
                    <a:pt x="0" y="5645"/>
                  </a:lnTo>
                  <a:lnTo>
                    <a:pt x="52893" y="5645"/>
                  </a:lnTo>
                  <a:lnTo>
                    <a:pt x="52893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4543768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0" y="5645"/>
                  </a:moveTo>
                  <a:lnTo>
                    <a:pt x="52893" y="5645"/>
                  </a:lnTo>
                  <a:lnTo>
                    <a:pt x="52893" y="0"/>
                  </a:lnTo>
                  <a:lnTo>
                    <a:pt x="0" y="0"/>
                  </a:lnTo>
                  <a:lnTo>
                    <a:pt x="0" y="56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459665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459665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4649546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52888" y="0"/>
                  </a:moveTo>
                  <a:lnTo>
                    <a:pt x="0" y="0"/>
                  </a:lnTo>
                  <a:lnTo>
                    <a:pt x="0" y="5645"/>
                  </a:lnTo>
                  <a:lnTo>
                    <a:pt x="52888" y="5645"/>
                  </a:lnTo>
                  <a:lnTo>
                    <a:pt x="52888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4649546" y="1845735"/>
              <a:ext cx="53340" cy="5715"/>
            </a:xfrm>
            <a:custGeom>
              <a:avLst/>
              <a:gdLst/>
              <a:ahLst/>
              <a:cxnLst/>
              <a:rect l="l" t="t" r="r" b="b"/>
              <a:pathLst>
                <a:path w="53339" h="5714">
                  <a:moveTo>
                    <a:pt x="0" y="5645"/>
                  </a:moveTo>
                  <a:lnTo>
                    <a:pt x="52888" y="5645"/>
                  </a:lnTo>
                  <a:lnTo>
                    <a:pt x="52888" y="0"/>
                  </a:lnTo>
                  <a:lnTo>
                    <a:pt x="0" y="0"/>
                  </a:lnTo>
                  <a:lnTo>
                    <a:pt x="0" y="5645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4702441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4702441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755375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4755375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480827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480827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4861166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82" y="0"/>
                  </a:moveTo>
                  <a:lnTo>
                    <a:pt x="0" y="0"/>
                  </a:lnTo>
                  <a:lnTo>
                    <a:pt x="528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4861166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82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4914049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4914049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4966944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4966944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501984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5019840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5072773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5072773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5125669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5125669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5178564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82" y="0"/>
                  </a:moveTo>
                  <a:lnTo>
                    <a:pt x="0" y="0"/>
                  </a:lnTo>
                  <a:lnTo>
                    <a:pt x="528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5178564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82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5231447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5231447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5284343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5284343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5337276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52895" y="0"/>
                  </a:moveTo>
                  <a:lnTo>
                    <a:pt x="0" y="0"/>
                  </a:lnTo>
                  <a:lnTo>
                    <a:pt x="52895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5337276" y="1851380"/>
              <a:ext cx="53340" cy="0"/>
            </a:xfrm>
            <a:custGeom>
              <a:avLst/>
              <a:gdLst/>
              <a:ahLst/>
              <a:cxnLst/>
              <a:rect l="l" t="t" r="r" b="b"/>
              <a:pathLst>
                <a:path w="53339" h="0">
                  <a:moveTo>
                    <a:pt x="0" y="0"/>
                  </a:moveTo>
                  <a:lnTo>
                    <a:pt x="52895" y="0"/>
                  </a:lnTo>
                  <a:lnTo>
                    <a:pt x="0" y="0"/>
                  </a:lnTo>
                  <a:close/>
                </a:path>
              </a:pathLst>
            </a:custGeom>
            <a:ln w="46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4" name="object 174" descr=""/>
          <p:cNvSpPr txBox="1"/>
          <p:nvPr/>
        </p:nvSpPr>
        <p:spPr>
          <a:xfrm>
            <a:off x="3112198" y="1813428"/>
            <a:ext cx="47625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</p:txBody>
      </p:sp>
      <p:sp>
        <p:nvSpPr>
          <p:cNvPr id="175" name="object 175" descr=""/>
          <p:cNvSpPr txBox="1"/>
          <p:nvPr/>
        </p:nvSpPr>
        <p:spPr>
          <a:xfrm>
            <a:off x="3090281" y="1530814"/>
            <a:ext cx="69215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300">
              <a:latin typeface="Arial"/>
              <a:cs typeface="Arial"/>
            </a:endParaRPr>
          </a:p>
        </p:txBody>
      </p:sp>
      <p:sp>
        <p:nvSpPr>
          <p:cNvPr id="176" name="object 176" descr=""/>
          <p:cNvSpPr txBox="1"/>
          <p:nvPr/>
        </p:nvSpPr>
        <p:spPr>
          <a:xfrm>
            <a:off x="3068408" y="1248239"/>
            <a:ext cx="91440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300">
              <a:latin typeface="Arial"/>
              <a:cs typeface="Arial"/>
            </a:endParaRPr>
          </a:p>
        </p:txBody>
      </p:sp>
      <p:sp>
        <p:nvSpPr>
          <p:cNvPr id="177" name="object 177" descr=""/>
          <p:cNvSpPr/>
          <p:nvPr/>
        </p:nvSpPr>
        <p:spPr>
          <a:xfrm>
            <a:off x="3156356" y="1286179"/>
            <a:ext cx="1884680" cy="615315"/>
          </a:xfrm>
          <a:custGeom>
            <a:avLst/>
            <a:gdLst/>
            <a:ahLst/>
            <a:cxnLst/>
            <a:rect l="l" t="t" r="r" b="b"/>
            <a:pathLst>
              <a:path w="1884679" h="615314">
                <a:moveTo>
                  <a:pt x="0" y="565200"/>
                </a:moveTo>
                <a:lnTo>
                  <a:pt x="11976" y="565200"/>
                </a:lnTo>
              </a:path>
              <a:path w="1884679" h="615314">
                <a:moveTo>
                  <a:pt x="0" y="282575"/>
                </a:moveTo>
                <a:lnTo>
                  <a:pt x="11976" y="282575"/>
                </a:lnTo>
              </a:path>
              <a:path w="1884679" h="615314">
                <a:moveTo>
                  <a:pt x="0" y="0"/>
                </a:moveTo>
                <a:lnTo>
                  <a:pt x="11976" y="0"/>
                </a:lnTo>
              </a:path>
              <a:path w="1884679" h="615314">
                <a:moveTo>
                  <a:pt x="458787" y="614768"/>
                </a:moveTo>
                <a:lnTo>
                  <a:pt x="458787" y="602780"/>
                </a:lnTo>
              </a:path>
              <a:path w="1884679" h="615314">
                <a:moveTo>
                  <a:pt x="1171511" y="614768"/>
                </a:moveTo>
                <a:lnTo>
                  <a:pt x="1171511" y="602780"/>
                </a:lnTo>
              </a:path>
              <a:path w="1884679" h="615314">
                <a:moveTo>
                  <a:pt x="1884222" y="614768"/>
                </a:moveTo>
                <a:lnTo>
                  <a:pt x="1884222" y="602780"/>
                </a:lnTo>
              </a:path>
            </a:pathLst>
          </a:custGeom>
          <a:ln w="4681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 txBox="1"/>
          <p:nvPr/>
        </p:nvSpPr>
        <p:spPr>
          <a:xfrm>
            <a:off x="3591471" y="1886758"/>
            <a:ext cx="47625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</p:txBody>
      </p:sp>
      <p:sp>
        <p:nvSpPr>
          <p:cNvPr id="179" name="object 179" descr=""/>
          <p:cNvSpPr txBox="1"/>
          <p:nvPr/>
        </p:nvSpPr>
        <p:spPr>
          <a:xfrm>
            <a:off x="5016941" y="1886758"/>
            <a:ext cx="47625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180" name="object 180" descr=""/>
          <p:cNvSpPr txBox="1"/>
          <p:nvPr/>
        </p:nvSpPr>
        <p:spPr>
          <a:xfrm>
            <a:off x="4239209" y="1886758"/>
            <a:ext cx="186055" cy="1301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110"/>
              </a:spcBef>
            </a:pPr>
            <a:r>
              <a:rPr dirty="0" sz="300" spc="-5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350" spc="-10">
                <a:latin typeface="Arial"/>
                <a:cs typeface="Arial"/>
              </a:rPr>
              <a:t>statistic</a:t>
            </a:r>
            <a:endParaRPr sz="350">
              <a:latin typeface="Arial"/>
              <a:cs typeface="Arial"/>
            </a:endParaRPr>
          </a:p>
        </p:txBody>
      </p:sp>
      <p:sp>
        <p:nvSpPr>
          <p:cNvPr id="181" name="object 181" descr=""/>
          <p:cNvSpPr txBox="1"/>
          <p:nvPr/>
        </p:nvSpPr>
        <p:spPr>
          <a:xfrm>
            <a:off x="3008643" y="1403964"/>
            <a:ext cx="73660" cy="143510"/>
          </a:xfrm>
          <a:prstGeom prst="rect">
            <a:avLst/>
          </a:prstGeom>
        </p:spPr>
        <p:txBody>
          <a:bodyPr wrap="square" lIns="0" tIns="508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350" spc="-10">
                <a:latin typeface="Arial"/>
                <a:cs typeface="Arial"/>
              </a:rPr>
              <a:t>count</a:t>
            </a:r>
            <a:endParaRPr sz="350">
              <a:latin typeface="Arial"/>
              <a:cs typeface="Arial"/>
            </a:endParaRPr>
          </a:p>
        </p:txBody>
      </p:sp>
      <p:sp>
        <p:nvSpPr>
          <p:cNvPr id="182" name="object 182" descr=""/>
          <p:cNvSpPr txBox="1"/>
          <p:nvPr/>
        </p:nvSpPr>
        <p:spPr>
          <a:xfrm>
            <a:off x="3992155" y="2070768"/>
            <a:ext cx="148590" cy="83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" spc="-10">
                <a:latin typeface="Arial"/>
                <a:cs typeface="Arial"/>
              </a:rPr>
              <a:t>group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183" name="object 183" descr=""/>
          <p:cNvGrpSpPr/>
          <p:nvPr/>
        </p:nvGrpSpPr>
        <p:grpSpPr>
          <a:xfrm>
            <a:off x="4151858" y="2076510"/>
            <a:ext cx="76200" cy="76200"/>
            <a:chOff x="4151858" y="2076510"/>
            <a:chExt cx="76200" cy="76200"/>
          </a:xfrm>
        </p:grpSpPr>
        <p:sp>
          <p:nvSpPr>
            <p:cNvPr id="184" name="object 184" descr=""/>
            <p:cNvSpPr/>
            <p:nvPr/>
          </p:nvSpPr>
          <p:spPr>
            <a:xfrm>
              <a:off x="4151858" y="207651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599" y="0"/>
                  </a:moveTo>
                  <a:lnTo>
                    <a:pt x="0" y="0"/>
                  </a:lnTo>
                  <a:lnTo>
                    <a:pt x="0" y="75599"/>
                  </a:lnTo>
                  <a:lnTo>
                    <a:pt x="75599" y="75599"/>
                  </a:lnTo>
                  <a:lnTo>
                    <a:pt x="7559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4154970" y="2079616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388" y="0"/>
                  </a:moveTo>
                  <a:lnTo>
                    <a:pt x="0" y="0"/>
                  </a:lnTo>
                  <a:lnTo>
                    <a:pt x="0" y="69388"/>
                  </a:lnTo>
                  <a:lnTo>
                    <a:pt x="69388" y="69388"/>
                  </a:lnTo>
                  <a:lnTo>
                    <a:pt x="69388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6" name="object 186" descr=""/>
          <p:cNvGrpSpPr/>
          <p:nvPr/>
        </p:nvGrpSpPr>
        <p:grpSpPr>
          <a:xfrm>
            <a:off x="4441736" y="2076510"/>
            <a:ext cx="76200" cy="76200"/>
            <a:chOff x="4441736" y="2076510"/>
            <a:chExt cx="76200" cy="76200"/>
          </a:xfrm>
        </p:grpSpPr>
        <p:sp>
          <p:nvSpPr>
            <p:cNvPr id="187" name="object 187" descr=""/>
            <p:cNvSpPr/>
            <p:nvPr/>
          </p:nvSpPr>
          <p:spPr>
            <a:xfrm>
              <a:off x="4441736" y="207651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594" y="0"/>
                  </a:moveTo>
                  <a:lnTo>
                    <a:pt x="0" y="0"/>
                  </a:lnTo>
                  <a:lnTo>
                    <a:pt x="0" y="75599"/>
                  </a:lnTo>
                  <a:lnTo>
                    <a:pt x="75594" y="75599"/>
                  </a:lnTo>
                  <a:lnTo>
                    <a:pt x="7559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4444847" y="2079616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383" y="0"/>
                  </a:moveTo>
                  <a:lnTo>
                    <a:pt x="0" y="0"/>
                  </a:lnTo>
                  <a:lnTo>
                    <a:pt x="0" y="69388"/>
                  </a:lnTo>
                  <a:lnTo>
                    <a:pt x="69383" y="69388"/>
                  </a:lnTo>
                  <a:lnTo>
                    <a:pt x="69383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9" name="object 189" descr=""/>
          <p:cNvSpPr txBox="1"/>
          <p:nvPr/>
        </p:nvSpPr>
        <p:spPr>
          <a:xfrm>
            <a:off x="4238726" y="2076367"/>
            <a:ext cx="433705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">
                <a:latin typeface="Arial"/>
                <a:cs typeface="Arial"/>
              </a:rPr>
              <a:t>treatment</a:t>
            </a:r>
            <a:r>
              <a:rPr dirty="0" sz="300" spc="440">
                <a:latin typeface="Arial"/>
                <a:cs typeface="Arial"/>
              </a:rPr>
              <a:t>  </a:t>
            </a:r>
            <a:r>
              <a:rPr dirty="0" sz="300" spc="-10">
                <a:latin typeface="Arial"/>
                <a:cs typeface="Arial"/>
              </a:rPr>
              <a:t>control</a:t>
            </a:r>
            <a:endParaRPr sz="300">
              <a:latin typeface="Arial"/>
              <a:cs typeface="Arial"/>
            </a:endParaRPr>
          </a:p>
        </p:txBody>
      </p:sp>
      <p:sp>
        <p:nvSpPr>
          <p:cNvPr id="190" name="object 190" descr=""/>
          <p:cNvSpPr/>
          <p:nvPr/>
        </p:nvSpPr>
        <p:spPr>
          <a:xfrm>
            <a:off x="4018559" y="96405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22" y="0"/>
                </a:lnTo>
              </a:path>
            </a:pathLst>
          </a:custGeom>
          <a:ln w="32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4214761" y="96405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934" y="0"/>
                </a:lnTo>
              </a:path>
            </a:pathLst>
          </a:custGeom>
          <a:ln w="32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 txBox="1"/>
          <p:nvPr/>
        </p:nvSpPr>
        <p:spPr>
          <a:xfrm>
            <a:off x="3130232" y="953893"/>
            <a:ext cx="1454785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2345" sz="675" spc="-15">
                <a:latin typeface="Arial"/>
                <a:cs typeface="Arial"/>
              </a:rPr>
              <a:t>Approx.</a:t>
            </a:r>
            <a:r>
              <a:rPr dirty="0" baseline="12345" sz="675" spc="15">
                <a:latin typeface="Arial"/>
                <a:cs typeface="Arial"/>
              </a:rPr>
              <a:t> </a:t>
            </a:r>
            <a:r>
              <a:rPr dirty="0" baseline="12345" sz="675" spc="-15">
                <a:latin typeface="Arial"/>
                <a:cs typeface="Arial"/>
              </a:rPr>
              <a:t>Sampling</a:t>
            </a:r>
            <a:r>
              <a:rPr dirty="0" baseline="12345" sz="675" spc="15">
                <a:latin typeface="Arial"/>
                <a:cs typeface="Arial"/>
              </a:rPr>
              <a:t> </a:t>
            </a:r>
            <a:r>
              <a:rPr dirty="0" baseline="12345" sz="675" spc="-15">
                <a:latin typeface="Arial"/>
                <a:cs typeface="Arial"/>
              </a:rPr>
              <a:t>Distributions</a:t>
            </a:r>
            <a:r>
              <a:rPr dirty="0" baseline="12345" sz="675" spc="15">
                <a:latin typeface="Arial"/>
                <a:cs typeface="Arial"/>
              </a:rPr>
              <a:t> </a:t>
            </a:r>
            <a:r>
              <a:rPr dirty="0" baseline="12345" sz="675">
                <a:latin typeface="Arial"/>
                <a:cs typeface="Arial"/>
              </a:rPr>
              <a:t>of</a:t>
            </a:r>
            <a:r>
              <a:rPr dirty="0" baseline="12345" sz="675" spc="15">
                <a:latin typeface="Arial"/>
                <a:cs typeface="Arial"/>
              </a:rPr>
              <a:t> </a:t>
            </a:r>
            <a:r>
              <a:rPr dirty="0" baseline="12345" sz="675">
                <a:latin typeface="Arial"/>
                <a:cs typeface="Arial"/>
              </a:rPr>
              <a:t>X</a:t>
            </a:r>
            <a:r>
              <a:rPr dirty="0" sz="300">
                <a:latin typeface="Arial"/>
                <a:cs typeface="Arial"/>
              </a:rPr>
              <a:t>trt</a:t>
            </a:r>
            <a:r>
              <a:rPr dirty="0" sz="300" spc="50">
                <a:latin typeface="Arial"/>
                <a:cs typeface="Arial"/>
              </a:rPr>
              <a:t> </a:t>
            </a:r>
            <a:r>
              <a:rPr dirty="0" baseline="12345" sz="675">
                <a:latin typeface="Arial"/>
                <a:cs typeface="Arial"/>
              </a:rPr>
              <a:t>and</a:t>
            </a:r>
            <a:r>
              <a:rPr dirty="0" baseline="12345" sz="675" spc="15">
                <a:latin typeface="Arial"/>
                <a:cs typeface="Arial"/>
              </a:rPr>
              <a:t> </a:t>
            </a:r>
            <a:r>
              <a:rPr dirty="0" baseline="12345" sz="675">
                <a:latin typeface="Arial"/>
                <a:cs typeface="Arial"/>
              </a:rPr>
              <a:t>X</a:t>
            </a:r>
            <a:r>
              <a:rPr dirty="0" sz="300">
                <a:latin typeface="Arial"/>
                <a:cs typeface="Arial"/>
              </a:rPr>
              <a:t>ctrl</a:t>
            </a:r>
            <a:r>
              <a:rPr dirty="0" sz="300" spc="50">
                <a:latin typeface="Arial"/>
                <a:cs typeface="Arial"/>
              </a:rPr>
              <a:t> </a:t>
            </a:r>
            <a:r>
              <a:rPr dirty="0" baseline="12345" sz="675" spc="-15">
                <a:latin typeface="Arial"/>
                <a:cs typeface="Arial"/>
              </a:rPr>
              <a:t>under</a:t>
            </a:r>
            <a:r>
              <a:rPr dirty="0" baseline="12345" sz="675" spc="15">
                <a:latin typeface="Arial"/>
                <a:cs typeface="Arial"/>
              </a:rPr>
              <a:t> </a:t>
            </a:r>
            <a:r>
              <a:rPr dirty="0" baseline="12345" sz="675" spc="-37">
                <a:latin typeface="Arial"/>
                <a:cs typeface="Arial"/>
              </a:rPr>
              <a:t>H</a:t>
            </a:r>
            <a:r>
              <a:rPr dirty="0" sz="300" spc="-25">
                <a:latin typeface="Arial"/>
                <a:cs typeface="Arial"/>
              </a:rPr>
              <a:t>A</a:t>
            </a:r>
            <a:endParaRPr sz="300">
              <a:latin typeface="Arial"/>
              <a:cs typeface="Arial"/>
            </a:endParaRPr>
          </a:p>
        </p:txBody>
      </p:sp>
      <p:sp>
        <p:nvSpPr>
          <p:cNvPr id="193" name="object 19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23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I</a:t>
            </a:r>
            <a:r>
              <a:rPr dirty="0" cap="small" spc="75"/>
              <a:t>ntuition</a:t>
            </a:r>
            <a:r>
              <a:rPr dirty="0" spc="135"/>
              <a:t> </a:t>
            </a:r>
            <a:r>
              <a:rPr dirty="0" cap="small"/>
              <a:t>behind</a:t>
            </a:r>
            <a:r>
              <a:rPr dirty="0" spc="135"/>
              <a:t> </a:t>
            </a:r>
            <a:r>
              <a:rPr dirty="0" cap="small" spc="50"/>
              <a:t>power</a:t>
            </a:r>
            <a:r>
              <a:rPr dirty="0" spc="50"/>
              <a:t>:</a:t>
            </a:r>
            <a:r>
              <a:rPr dirty="0" spc="320"/>
              <a:t> </a:t>
            </a:r>
            <a:r>
              <a:rPr dirty="0" cap="small" spc="135"/>
              <a:t>e</a:t>
            </a:r>
            <a:r>
              <a:rPr dirty="0" spc="135"/>
              <a:t>ff</a:t>
            </a:r>
            <a:r>
              <a:rPr dirty="0" cap="small" spc="135"/>
              <a:t>ect</a:t>
            </a:r>
            <a:r>
              <a:rPr dirty="0" spc="135"/>
              <a:t> </a:t>
            </a:r>
            <a:r>
              <a:rPr dirty="0" cap="small" spc="-65"/>
              <a:t>si</a:t>
            </a:r>
            <a:r>
              <a:rPr dirty="0" spc="-65"/>
              <a:t>z</a:t>
            </a:r>
            <a:r>
              <a:rPr dirty="0" cap="small" spc="-65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1204" y="423289"/>
            <a:ext cx="19513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63195" algn="l"/>
              </a:tabLst>
            </a:pPr>
            <a:r>
              <a:rPr dirty="0" baseline="6172" sz="1350" b="1">
                <a:latin typeface="Gill Sans MT"/>
                <a:cs typeface="Gill Sans MT"/>
              </a:rPr>
              <a:t>Effect</a:t>
            </a:r>
            <a:r>
              <a:rPr dirty="0" baseline="6172" sz="1350" spc="82" b="1">
                <a:latin typeface="Gill Sans MT"/>
                <a:cs typeface="Gill Sans MT"/>
              </a:rPr>
              <a:t> </a:t>
            </a:r>
            <a:r>
              <a:rPr dirty="0" baseline="6172" sz="1350" spc="-15" b="1">
                <a:latin typeface="Gill Sans MT"/>
                <a:cs typeface="Gill Sans MT"/>
              </a:rPr>
              <a:t>size</a:t>
            </a:r>
            <a:r>
              <a:rPr dirty="0" baseline="6172" sz="1350" spc="52" b="1">
                <a:latin typeface="Gill Sans MT"/>
                <a:cs typeface="Gill Sans MT"/>
              </a:rPr>
              <a:t> </a:t>
            </a: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>
                <a:latin typeface="Georgia"/>
                <a:cs typeface="Georgia"/>
              </a:rPr>
              <a:t>|</a:t>
            </a:r>
            <a:r>
              <a:rPr dirty="0" baseline="6172" sz="1350" i="1">
                <a:latin typeface="Bookman Old Style"/>
                <a:cs typeface="Bookman Old Style"/>
              </a:rPr>
              <a:t>µ</a:t>
            </a:r>
            <a:r>
              <a:rPr dirty="0" sz="600">
                <a:latin typeface="Arial"/>
                <a:cs typeface="Arial"/>
              </a:rPr>
              <a:t>1</a:t>
            </a:r>
            <a:r>
              <a:rPr dirty="0" sz="600" spc="65">
                <a:latin typeface="Arial"/>
                <a:cs typeface="Arial"/>
              </a:rPr>
              <a:t> </a:t>
            </a:r>
            <a:r>
              <a:rPr dirty="0" baseline="6172" sz="1350" spc="202">
                <a:latin typeface="Georgia"/>
                <a:cs typeface="Georgia"/>
              </a:rPr>
              <a:t>−</a:t>
            </a:r>
            <a:r>
              <a:rPr dirty="0" baseline="6172" sz="1350" spc="-37">
                <a:latin typeface="Georgia"/>
                <a:cs typeface="Georgia"/>
              </a:rPr>
              <a:t> </a:t>
            </a:r>
            <a:r>
              <a:rPr dirty="0" baseline="6172" sz="1350" i="1">
                <a:latin typeface="Bookman Old Style"/>
                <a:cs typeface="Bookman Old Style"/>
              </a:rPr>
              <a:t>µ</a:t>
            </a:r>
            <a:r>
              <a:rPr dirty="0" sz="600">
                <a:latin typeface="Arial"/>
                <a:cs typeface="Arial"/>
              </a:rPr>
              <a:t>2</a:t>
            </a:r>
            <a:r>
              <a:rPr dirty="0" baseline="6172" sz="1350">
                <a:latin typeface="Georgia"/>
                <a:cs typeface="Georgia"/>
              </a:rPr>
              <a:t>|</a:t>
            </a:r>
            <a:r>
              <a:rPr dirty="0" baseline="6172" sz="1350">
                <a:latin typeface="Arial"/>
                <a:cs typeface="Arial"/>
              </a:rPr>
              <a:t>)</a:t>
            </a:r>
            <a:r>
              <a:rPr dirty="0" baseline="6172" sz="1350" spc="52">
                <a:latin typeface="Arial"/>
                <a:cs typeface="Arial"/>
              </a:rPr>
              <a:t> </a:t>
            </a:r>
            <a:r>
              <a:rPr dirty="0" baseline="6172" sz="1350" spc="-44">
                <a:latin typeface="Arial"/>
                <a:cs typeface="Arial"/>
              </a:rPr>
              <a:t>refers</a:t>
            </a:r>
            <a:r>
              <a:rPr dirty="0" baseline="6172" sz="1350" spc="52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to</a:t>
            </a:r>
            <a:r>
              <a:rPr dirty="0" baseline="6172" sz="1350" spc="60">
                <a:latin typeface="Arial"/>
                <a:cs typeface="Arial"/>
              </a:rPr>
              <a:t> </a:t>
            </a:r>
            <a:r>
              <a:rPr dirty="0" baseline="6172" sz="1350" spc="-37">
                <a:latin typeface="Arial"/>
                <a:cs typeface="Arial"/>
              </a:rPr>
              <a:t>the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4392" y="549803"/>
            <a:ext cx="1805939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 spc="-30">
                <a:latin typeface="Arial"/>
                <a:cs typeface="Arial"/>
              </a:rPr>
              <a:t>hypothesized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difference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between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two </a:t>
            </a:r>
            <a:r>
              <a:rPr dirty="0" sz="900">
                <a:latin typeface="Arial"/>
                <a:cs typeface="Arial"/>
              </a:rPr>
              <a:t>population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means.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204" y="878771"/>
            <a:ext cx="23774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63195" algn="l"/>
              </a:tabLst>
            </a:pP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previous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slide,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we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supposed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 i="1">
                <a:latin typeface="Bookman Old Style"/>
                <a:cs typeface="Bookman Old Style"/>
              </a:rPr>
              <a:t>µ</a:t>
            </a:r>
            <a:r>
              <a:rPr dirty="0" baseline="-9259" sz="900" spc="-15" i="1">
                <a:latin typeface="Arial"/>
                <a:cs typeface="Arial"/>
              </a:rPr>
              <a:t>ctrl</a:t>
            </a:r>
            <a:endParaRPr baseline="-9259"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8992" y="1030600"/>
            <a:ext cx="2115820" cy="2889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38100" marR="30480">
              <a:lnSpc>
                <a:spcPts val="1000"/>
              </a:lnSpc>
              <a:spcBef>
                <a:spcPts val="195"/>
              </a:spcBef>
            </a:pPr>
            <a:r>
              <a:rPr dirty="0" baseline="6172" sz="1350" spc="277">
                <a:latin typeface="Arial"/>
                <a:cs typeface="Arial"/>
              </a:rPr>
              <a:t>=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3.5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pts/yr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and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 i="1">
                <a:latin typeface="Bookman Old Style"/>
                <a:cs typeface="Bookman Old Style"/>
              </a:rPr>
              <a:t>µ</a:t>
            </a:r>
            <a:r>
              <a:rPr dirty="0" sz="600" i="1">
                <a:latin typeface="Arial"/>
                <a:cs typeface="Arial"/>
              </a:rPr>
              <a:t>trt</a:t>
            </a:r>
            <a:r>
              <a:rPr dirty="0" sz="600" spc="200" i="1">
                <a:latin typeface="Arial"/>
                <a:cs typeface="Arial"/>
              </a:rPr>
              <a:t> </a:t>
            </a:r>
            <a:r>
              <a:rPr dirty="0" baseline="6172" sz="1350" spc="277">
                <a:latin typeface="Arial"/>
                <a:cs typeface="Arial"/>
              </a:rPr>
              <a:t>=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2</a:t>
            </a:r>
            <a:r>
              <a:rPr dirty="0" baseline="6172" sz="1350" i="1">
                <a:latin typeface="Bookman Old Style"/>
                <a:cs typeface="Bookman Old Style"/>
              </a:rPr>
              <a:t>.</a:t>
            </a:r>
            <a:r>
              <a:rPr dirty="0" baseline="6172" sz="1350">
                <a:latin typeface="Arial"/>
                <a:cs typeface="Arial"/>
              </a:rPr>
              <a:t>5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pts/yr,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which </a:t>
            </a:r>
            <a:r>
              <a:rPr dirty="0" sz="900" spc="-40">
                <a:latin typeface="Arial"/>
                <a:cs typeface="Arial"/>
              </a:rPr>
              <a:t>corresponds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effect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8995" y="1296309"/>
            <a:ext cx="21189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210">
                <a:latin typeface="Arial"/>
                <a:cs typeface="Arial"/>
              </a:rPr>
              <a:t>∆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Georgia"/>
                <a:cs typeface="Georgia"/>
              </a:rPr>
              <a:t>|</a:t>
            </a:r>
            <a:r>
              <a:rPr dirty="0" sz="900" i="1">
                <a:latin typeface="Bookman Old Style"/>
                <a:cs typeface="Bookman Old Style"/>
              </a:rPr>
              <a:t>µ</a:t>
            </a:r>
            <a:r>
              <a:rPr dirty="0" baseline="-9259" sz="900" i="1">
                <a:latin typeface="Arial"/>
                <a:cs typeface="Arial"/>
              </a:rPr>
              <a:t>ctrl</a:t>
            </a:r>
            <a:r>
              <a:rPr dirty="0" baseline="-9259" sz="900" spc="209" i="1">
                <a:latin typeface="Arial"/>
                <a:cs typeface="Arial"/>
              </a:rPr>
              <a:t> </a:t>
            </a:r>
            <a:r>
              <a:rPr dirty="0" sz="900" spc="135">
                <a:latin typeface="Georgia"/>
                <a:cs typeface="Georgia"/>
              </a:rPr>
              <a:t>−</a:t>
            </a:r>
            <a:r>
              <a:rPr dirty="0" sz="900" spc="-10">
                <a:latin typeface="Georgia"/>
                <a:cs typeface="Georgia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µ</a:t>
            </a:r>
            <a:r>
              <a:rPr dirty="0" baseline="-9259" sz="900" i="1">
                <a:latin typeface="Arial"/>
                <a:cs typeface="Arial"/>
              </a:rPr>
              <a:t>trt</a:t>
            </a:r>
            <a:r>
              <a:rPr dirty="0" baseline="-9259" sz="900" spc="-112" i="1">
                <a:latin typeface="Arial"/>
                <a:cs typeface="Arial"/>
              </a:rPr>
              <a:t> </a:t>
            </a:r>
            <a:r>
              <a:rPr dirty="0" sz="900">
                <a:latin typeface="Georgia"/>
                <a:cs typeface="Georgia"/>
              </a:rPr>
              <a:t>|</a:t>
            </a:r>
            <a:r>
              <a:rPr dirty="0" sz="900" spc="40">
                <a:latin typeface="Georgia"/>
                <a:cs typeface="Georgia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0">
                <a:latin typeface="Georgia"/>
                <a:cs typeface="Georgia"/>
              </a:rPr>
              <a:t>|</a:t>
            </a:r>
            <a:r>
              <a:rPr dirty="0" sz="900" spc="-50">
                <a:latin typeface="Arial"/>
                <a:cs typeface="Arial"/>
              </a:rPr>
              <a:t>3</a:t>
            </a:r>
            <a:r>
              <a:rPr dirty="0" sz="900" spc="-50" i="1">
                <a:latin typeface="Bookman Old Style"/>
                <a:cs typeface="Bookman Old Style"/>
              </a:rPr>
              <a:t>.</a:t>
            </a:r>
            <a:r>
              <a:rPr dirty="0" sz="900" spc="-50">
                <a:latin typeface="Arial"/>
                <a:cs typeface="Arial"/>
              </a:rPr>
              <a:t>5 </a:t>
            </a:r>
            <a:r>
              <a:rPr dirty="0" sz="900" spc="135">
                <a:latin typeface="Georgia"/>
                <a:cs typeface="Georgia"/>
              </a:rPr>
              <a:t>−</a:t>
            </a:r>
            <a:r>
              <a:rPr dirty="0" sz="900" spc="-10">
                <a:latin typeface="Georgia"/>
                <a:cs typeface="Georgia"/>
              </a:rPr>
              <a:t> </a:t>
            </a:r>
            <a:r>
              <a:rPr dirty="0" sz="900" spc="-30">
                <a:latin typeface="Arial"/>
                <a:cs typeface="Arial"/>
              </a:rPr>
              <a:t>2</a:t>
            </a:r>
            <a:r>
              <a:rPr dirty="0" sz="900" spc="-30" i="1">
                <a:latin typeface="Bookman Old Style"/>
                <a:cs typeface="Bookman Old Style"/>
              </a:rPr>
              <a:t>.</a:t>
            </a:r>
            <a:r>
              <a:rPr dirty="0" sz="900" spc="-30">
                <a:latin typeface="Arial"/>
                <a:cs typeface="Arial"/>
              </a:rPr>
              <a:t>5</a:t>
            </a:r>
            <a:r>
              <a:rPr dirty="0" sz="900" spc="-30">
                <a:latin typeface="Georgia"/>
                <a:cs typeface="Georgia"/>
              </a:rPr>
              <a:t>|</a:t>
            </a:r>
            <a:r>
              <a:rPr dirty="0" sz="900" spc="95">
                <a:latin typeface="Georgia"/>
                <a:cs typeface="Georgia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pt/yr.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6604" y="1486098"/>
            <a:ext cx="23501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0" indent="-12065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3350" algn="l"/>
              </a:tabLst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effect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size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were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larger;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i.e.,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8988" y="1584797"/>
            <a:ext cx="2324735" cy="54419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15"/>
              </a:spcBef>
            </a:pPr>
            <a:r>
              <a:rPr dirty="0" sz="900" spc="-20">
                <a:latin typeface="Arial"/>
                <a:cs typeface="Arial"/>
              </a:rPr>
              <a:t>new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drug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were</a:t>
            </a:r>
            <a:r>
              <a:rPr dirty="0" sz="900" spc="-10">
                <a:latin typeface="Arial"/>
                <a:cs typeface="Arial"/>
              </a:rPr>
              <a:t> actually </a:t>
            </a:r>
            <a:r>
              <a:rPr dirty="0" sz="900" spc="-25">
                <a:latin typeface="Arial"/>
                <a:cs typeface="Arial"/>
              </a:rPr>
              <a:t>more</a:t>
            </a:r>
            <a:r>
              <a:rPr dirty="0" sz="900" spc="-10">
                <a:latin typeface="Arial"/>
                <a:cs typeface="Arial"/>
              </a:rPr>
              <a:t> effective?</a:t>
            </a:r>
            <a:endParaRPr sz="900">
              <a:latin typeface="Arial"/>
              <a:cs typeface="Arial"/>
            </a:endParaRPr>
          </a:p>
          <a:p>
            <a:pPr marL="307975" indent="-116205">
              <a:lnSpc>
                <a:spcPct val="100000"/>
              </a:lnSpc>
              <a:spcBef>
                <a:spcPts val="3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307975" algn="l"/>
              </a:tabLst>
            </a:pPr>
            <a:r>
              <a:rPr dirty="0" baseline="6172" sz="1350">
                <a:latin typeface="Arial"/>
                <a:cs typeface="Arial"/>
              </a:rPr>
              <a:t>What</a:t>
            </a:r>
            <a:r>
              <a:rPr dirty="0" baseline="6172" sz="1350" spc="112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if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 i="1">
                <a:latin typeface="Bookman Old Style"/>
                <a:cs typeface="Bookman Old Style"/>
              </a:rPr>
              <a:t>µ</a:t>
            </a:r>
            <a:r>
              <a:rPr dirty="0" sz="600" i="1">
                <a:latin typeface="Arial"/>
                <a:cs typeface="Arial"/>
              </a:rPr>
              <a:t>trt</a:t>
            </a:r>
            <a:r>
              <a:rPr dirty="0" sz="600" spc="200" i="1">
                <a:latin typeface="Arial"/>
                <a:cs typeface="Arial"/>
              </a:rPr>
              <a:t> </a:t>
            </a:r>
            <a:r>
              <a:rPr dirty="0" baseline="6172" sz="1350" spc="262">
                <a:latin typeface="Arial"/>
                <a:cs typeface="Arial"/>
              </a:rPr>
              <a:t>=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1</a:t>
            </a:r>
            <a:r>
              <a:rPr dirty="0" baseline="6172" sz="1350" spc="-15" i="1">
                <a:latin typeface="Bookman Old Style"/>
                <a:cs typeface="Bookman Old Style"/>
              </a:rPr>
              <a:t>.</a:t>
            </a:r>
            <a:r>
              <a:rPr dirty="0" baseline="6172" sz="1350" spc="-15">
                <a:latin typeface="Arial"/>
                <a:cs typeface="Arial"/>
              </a:rPr>
              <a:t>5</a:t>
            </a:r>
            <a:r>
              <a:rPr dirty="0" baseline="6172" sz="1350" spc="112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pts/yr,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 spc="300">
                <a:latin typeface="Arial"/>
                <a:cs typeface="Arial"/>
              </a:rPr>
              <a:t>∆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 spc="262">
                <a:latin typeface="Arial"/>
                <a:cs typeface="Arial"/>
              </a:rPr>
              <a:t>=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2</a:t>
            </a:r>
            <a:r>
              <a:rPr dirty="0" baseline="6172" sz="1350" spc="112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pts/yr?</a:t>
            </a:r>
            <a:endParaRPr baseline="6172" sz="1350">
              <a:latin typeface="Arial"/>
              <a:cs typeface="Arial"/>
            </a:endParaRPr>
          </a:p>
          <a:p>
            <a:pPr marL="307975" indent="-11620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307975" algn="l"/>
              </a:tabLst>
            </a:pPr>
            <a:r>
              <a:rPr dirty="0" baseline="6172" sz="1350">
                <a:latin typeface="Arial"/>
                <a:cs typeface="Arial"/>
              </a:rPr>
              <a:t>What</a:t>
            </a:r>
            <a:r>
              <a:rPr dirty="0" baseline="6172" sz="1350" spc="112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if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 i="1">
                <a:latin typeface="Bookman Old Style"/>
                <a:cs typeface="Bookman Old Style"/>
              </a:rPr>
              <a:t>µ</a:t>
            </a:r>
            <a:r>
              <a:rPr dirty="0" sz="600" i="1">
                <a:latin typeface="Arial"/>
                <a:cs typeface="Arial"/>
              </a:rPr>
              <a:t>trt</a:t>
            </a:r>
            <a:r>
              <a:rPr dirty="0" sz="600" spc="200" i="1">
                <a:latin typeface="Arial"/>
                <a:cs typeface="Arial"/>
              </a:rPr>
              <a:t> </a:t>
            </a:r>
            <a:r>
              <a:rPr dirty="0" baseline="6172" sz="1350" spc="262">
                <a:latin typeface="Arial"/>
                <a:cs typeface="Arial"/>
              </a:rPr>
              <a:t>=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0</a:t>
            </a:r>
            <a:r>
              <a:rPr dirty="0" baseline="6172" sz="1350" spc="-15" i="1">
                <a:latin typeface="Bookman Old Style"/>
                <a:cs typeface="Bookman Old Style"/>
              </a:rPr>
              <a:t>.</a:t>
            </a:r>
            <a:r>
              <a:rPr dirty="0" baseline="6172" sz="1350" spc="-15">
                <a:latin typeface="Arial"/>
                <a:cs typeface="Arial"/>
              </a:rPr>
              <a:t>5</a:t>
            </a:r>
            <a:r>
              <a:rPr dirty="0" baseline="6172" sz="1350" spc="112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pts/yr,</a:t>
            </a:r>
            <a:r>
              <a:rPr dirty="0" baseline="6172" sz="1350" spc="120">
                <a:latin typeface="Arial"/>
                <a:cs typeface="Arial"/>
              </a:rPr>
              <a:t> </a:t>
            </a:r>
            <a:r>
              <a:rPr dirty="0" baseline="6172" sz="1350" spc="300">
                <a:latin typeface="Arial"/>
                <a:cs typeface="Arial"/>
              </a:rPr>
              <a:t>∆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 spc="262">
                <a:latin typeface="Arial"/>
                <a:cs typeface="Arial"/>
              </a:rPr>
              <a:t>=</a:t>
            </a:r>
            <a:r>
              <a:rPr dirty="0" baseline="6172" sz="1350" spc="37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3</a:t>
            </a:r>
            <a:r>
              <a:rPr dirty="0" baseline="6172" sz="1350" spc="112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pts/yr?</a:t>
            </a:r>
            <a:endParaRPr baseline="6172" sz="13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6604" y="2144034"/>
            <a:ext cx="23983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255" indent="-12255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5255" algn="l"/>
              </a:tabLst>
            </a:pPr>
            <a:r>
              <a:rPr dirty="0" sz="900">
                <a:latin typeface="Arial"/>
                <a:cs typeface="Arial"/>
              </a:rPr>
              <a:t>As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effect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size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increases,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does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power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increase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4393" y="2255362"/>
            <a:ext cx="2261870" cy="6330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10">
                <a:latin typeface="Arial"/>
                <a:cs typeface="Arial"/>
              </a:rPr>
              <a:t>decrease?</a:t>
            </a:r>
            <a:endParaRPr sz="900">
              <a:latin typeface="Arial"/>
              <a:cs typeface="Arial"/>
            </a:endParaRPr>
          </a:p>
          <a:p>
            <a:pPr marL="289560" marR="5080" indent="-123189">
              <a:lnSpc>
                <a:spcPct val="101499"/>
              </a:lnSpc>
              <a:spcBef>
                <a:spcPts val="200"/>
              </a:spcBef>
            </a:pPr>
            <a:r>
              <a:rPr dirty="0" sz="8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195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latin typeface="Arial"/>
                <a:cs typeface="Arial"/>
              </a:rPr>
              <a:t>As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effect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size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increases,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does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become </a:t>
            </a:r>
            <a:r>
              <a:rPr dirty="0" sz="900" spc="-45">
                <a:latin typeface="Arial"/>
                <a:cs typeface="Arial"/>
              </a:rPr>
              <a:t>easier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harder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detect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difference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in </a:t>
            </a:r>
            <a:r>
              <a:rPr dirty="0" sz="900">
                <a:latin typeface="Arial"/>
                <a:cs typeface="Arial"/>
              </a:rPr>
              <a:t>population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means?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240443" y="524408"/>
            <a:ext cx="2216150" cy="513715"/>
            <a:chOff x="3240443" y="524408"/>
            <a:chExt cx="2216150" cy="513715"/>
          </a:xfrm>
        </p:grpSpPr>
        <p:sp>
          <p:nvSpPr>
            <p:cNvPr id="13" name="object 13" descr=""/>
            <p:cNvSpPr/>
            <p:nvPr/>
          </p:nvSpPr>
          <p:spPr>
            <a:xfrm>
              <a:off x="3256432" y="524470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40">
                  <a:moveTo>
                    <a:pt x="2199640" y="0"/>
                  </a:moveTo>
                  <a:lnTo>
                    <a:pt x="0" y="0"/>
                  </a:lnTo>
                  <a:lnTo>
                    <a:pt x="0" y="497472"/>
                  </a:lnTo>
                  <a:lnTo>
                    <a:pt x="2199640" y="497472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56432" y="524408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40">
                  <a:moveTo>
                    <a:pt x="0" y="385876"/>
                  </a:moveTo>
                  <a:lnTo>
                    <a:pt x="2199640" y="385876"/>
                  </a:lnTo>
                </a:path>
                <a:path w="2199640" h="497840">
                  <a:moveTo>
                    <a:pt x="0" y="207784"/>
                  </a:moveTo>
                  <a:lnTo>
                    <a:pt x="2199640" y="207784"/>
                  </a:lnTo>
                </a:path>
                <a:path w="2199640" h="497840">
                  <a:moveTo>
                    <a:pt x="0" y="29743"/>
                  </a:moveTo>
                  <a:lnTo>
                    <a:pt x="2199640" y="29743"/>
                  </a:lnTo>
                </a:path>
                <a:path w="2199640" h="497840">
                  <a:moveTo>
                    <a:pt x="99974" y="497535"/>
                  </a:moveTo>
                  <a:lnTo>
                    <a:pt x="99974" y="0"/>
                  </a:lnTo>
                </a:path>
                <a:path w="2199640" h="497840">
                  <a:moveTo>
                    <a:pt x="715289" y="497535"/>
                  </a:moveTo>
                  <a:lnTo>
                    <a:pt x="715289" y="0"/>
                  </a:lnTo>
                </a:path>
                <a:path w="2199640" h="497840">
                  <a:moveTo>
                    <a:pt x="1330528" y="497535"/>
                  </a:moveTo>
                  <a:lnTo>
                    <a:pt x="1330528" y="0"/>
                  </a:lnTo>
                </a:path>
                <a:path w="2199640" h="497840">
                  <a:moveTo>
                    <a:pt x="1945830" y="497535"/>
                  </a:moveTo>
                  <a:lnTo>
                    <a:pt x="194583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56432" y="524408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40">
                  <a:moveTo>
                    <a:pt x="0" y="474891"/>
                  </a:moveTo>
                  <a:lnTo>
                    <a:pt x="2199640" y="474891"/>
                  </a:lnTo>
                </a:path>
                <a:path w="2199640" h="497840">
                  <a:moveTo>
                    <a:pt x="0" y="296862"/>
                  </a:moveTo>
                  <a:lnTo>
                    <a:pt x="2199640" y="296862"/>
                  </a:lnTo>
                </a:path>
                <a:path w="2199640" h="497840">
                  <a:moveTo>
                    <a:pt x="0" y="118770"/>
                  </a:moveTo>
                  <a:lnTo>
                    <a:pt x="2199640" y="118770"/>
                  </a:lnTo>
                </a:path>
                <a:path w="2199640" h="497840">
                  <a:moveTo>
                    <a:pt x="407631" y="497535"/>
                  </a:moveTo>
                  <a:lnTo>
                    <a:pt x="407631" y="0"/>
                  </a:lnTo>
                </a:path>
                <a:path w="2199640" h="497840">
                  <a:moveTo>
                    <a:pt x="1022934" y="497535"/>
                  </a:moveTo>
                  <a:lnTo>
                    <a:pt x="1022934" y="0"/>
                  </a:lnTo>
                </a:path>
                <a:path w="2199640" h="497840">
                  <a:moveTo>
                    <a:pt x="1638173" y="497535"/>
                  </a:moveTo>
                  <a:lnTo>
                    <a:pt x="1638173" y="0"/>
                  </a:lnTo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8711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8711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74095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74095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79222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79222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8435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8435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8947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947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4605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94605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99732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99732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04859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04859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0998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0998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15114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15114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20243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20243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25369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25369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30496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30496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35625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35625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40752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40752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458804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458804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510074" y="98862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51271" y="0"/>
                  </a:moveTo>
                  <a:lnTo>
                    <a:pt x="0" y="0"/>
                  </a:lnTo>
                  <a:lnTo>
                    <a:pt x="0" y="10675"/>
                  </a:lnTo>
                  <a:lnTo>
                    <a:pt x="51271" y="1067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510074" y="98862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0" y="10675"/>
                  </a:moveTo>
                  <a:lnTo>
                    <a:pt x="51271" y="1067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06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561344" y="919150"/>
              <a:ext cx="51435" cy="80645"/>
            </a:xfrm>
            <a:custGeom>
              <a:avLst/>
              <a:gdLst/>
              <a:ahLst/>
              <a:cxnLst/>
              <a:rect l="l" t="t" r="r" b="b"/>
              <a:pathLst>
                <a:path w="51435" h="80644">
                  <a:moveTo>
                    <a:pt x="51276" y="0"/>
                  </a:moveTo>
                  <a:lnTo>
                    <a:pt x="0" y="0"/>
                  </a:lnTo>
                  <a:lnTo>
                    <a:pt x="0" y="80148"/>
                  </a:lnTo>
                  <a:lnTo>
                    <a:pt x="51276" y="8014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561344" y="919150"/>
              <a:ext cx="51435" cy="80645"/>
            </a:xfrm>
            <a:custGeom>
              <a:avLst/>
              <a:gdLst/>
              <a:ahLst/>
              <a:cxnLst/>
              <a:rect l="l" t="t" r="r" b="b"/>
              <a:pathLst>
                <a:path w="51435" h="80644">
                  <a:moveTo>
                    <a:pt x="0" y="80148"/>
                  </a:moveTo>
                  <a:lnTo>
                    <a:pt x="51276" y="8014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014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612627" y="819461"/>
              <a:ext cx="51435" cy="180340"/>
            </a:xfrm>
            <a:custGeom>
              <a:avLst/>
              <a:gdLst/>
              <a:ahLst/>
              <a:cxnLst/>
              <a:rect l="l" t="t" r="r" b="b"/>
              <a:pathLst>
                <a:path w="51435" h="180340">
                  <a:moveTo>
                    <a:pt x="51276" y="0"/>
                  </a:moveTo>
                  <a:lnTo>
                    <a:pt x="0" y="0"/>
                  </a:lnTo>
                  <a:lnTo>
                    <a:pt x="0" y="179838"/>
                  </a:lnTo>
                  <a:lnTo>
                    <a:pt x="51276" y="17983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612627" y="819461"/>
              <a:ext cx="51435" cy="180340"/>
            </a:xfrm>
            <a:custGeom>
              <a:avLst/>
              <a:gdLst/>
              <a:ahLst/>
              <a:cxnLst/>
              <a:rect l="l" t="t" r="r" b="b"/>
              <a:pathLst>
                <a:path w="51435" h="180340">
                  <a:moveTo>
                    <a:pt x="0" y="179838"/>
                  </a:moveTo>
                  <a:lnTo>
                    <a:pt x="51276" y="17983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98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663897" y="621821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51276" y="0"/>
                  </a:moveTo>
                  <a:lnTo>
                    <a:pt x="0" y="0"/>
                  </a:lnTo>
                  <a:lnTo>
                    <a:pt x="0" y="377478"/>
                  </a:lnTo>
                  <a:lnTo>
                    <a:pt x="51276" y="37747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663897" y="621821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0" y="377478"/>
                  </a:moveTo>
                  <a:lnTo>
                    <a:pt x="51276" y="37747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747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715179" y="547040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51276" y="0"/>
                  </a:moveTo>
                  <a:lnTo>
                    <a:pt x="0" y="0"/>
                  </a:lnTo>
                  <a:lnTo>
                    <a:pt x="0" y="452258"/>
                  </a:lnTo>
                  <a:lnTo>
                    <a:pt x="51276" y="4522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715179" y="547040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0" y="452258"/>
                  </a:moveTo>
                  <a:lnTo>
                    <a:pt x="51276" y="4522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522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766449" y="595106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51271" y="0"/>
                  </a:moveTo>
                  <a:lnTo>
                    <a:pt x="0" y="0"/>
                  </a:lnTo>
                  <a:lnTo>
                    <a:pt x="0" y="404192"/>
                  </a:lnTo>
                  <a:lnTo>
                    <a:pt x="51271" y="40419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766449" y="595106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0" y="404192"/>
                  </a:moveTo>
                  <a:lnTo>
                    <a:pt x="51271" y="40419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041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817719" y="823017"/>
              <a:ext cx="51435" cy="176530"/>
            </a:xfrm>
            <a:custGeom>
              <a:avLst/>
              <a:gdLst/>
              <a:ahLst/>
              <a:cxnLst/>
              <a:rect l="l" t="t" r="r" b="b"/>
              <a:pathLst>
                <a:path w="51435" h="176530">
                  <a:moveTo>
                    <a:pt x="51276" y="0"/>
                  </a:moveTo>
                  <a:lnTo>
                    <a:pt x="0" y="0"/>
                  </a:lnTo>
                  <a:lnTo>
                    <a:pt x="0" y="176282"/>
                  </a:lnTo>
                  <a:lnTo>
                    <a:pt x="51276" y="17628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817719" y="823017"/>
              <a:ext cx="51435" cy="176530"/>
            </a:xfrm>
            <a:custGeom>
              <a:avLst/>
              <a:gdLst/>
              <a:ahLst/>
              <a:cxnLst/>
              <a:rect l="l" t="t" r="r" b="b"/>
              <a:pathLst>
                <a:path w="51435" h="176530">
                  <a:moveTo>
                    <a:pt x="0" y="176282"/>
                  </a:moveTo>
                  <a:lnTo>
                    <a:pt x="51276" y="17628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628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869002" y="931632"/>
              <a:ext cx="51435" cy="67945"/>
            </a:xfrm>
            <a:custGeom>
              <a:avLst/>
              <a:gdLst/>
              <a:ahLst/>
              <a:cxnLst/>
              <a:rect l="l" t="t" r="r" b="b"/>
              <a:pathLst>
                <a:path w="51435" h="67944">
                  <a:moveTo>
                    <a:pt x="51276" y="0"/>
                  </a:moveTo>
                  <a:lnTo>
                    <a:pt x="0" y="0"/>
                  </a:lnTo>
                  <a:lnTo>
                    <a:pt x="0" y="67667"/>
                  </a:lnTo>
                  <a:lnTo>
                    <a:pt x="51276" y="6766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869002" y="931632"/>
              <a:ext cx="51435" cy="67945"/>
            </a:xfrm>
            <a:custGeom>
              <a:avLst/>
              <a:gdLst/>
              <a:ahLst/>
              <a:cxnLst/>
              <a:rect l="l" t="t" r="r" b="b"/>
              <a:pathLst>
                <a:path w="51435" h="67944">
                  <a:moveTo>
                    <a:pt x="0" y="67667"/>
                  </a:moveTo>
                  <a:lnTo>
                    <a:pt x="51276" y="6766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6766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920272" y="972584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51276" y="0"/>
                  </a:moveTo>
                  <a:lnTo>
                    <a:pt x="0" y="0"/>
                  </a:lnTo>
                  <a:lnTo>
                    <a:pt x="0" y="26714"/>
                  </a:lnTo>
                  <a:lnTo>
                    <a:pt x="51276" y="2671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920272" y="972584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0" y="26714"/>
                  </a:moveTo>
                  <a:lnTo>
                    <a:pt x="51276" y="2671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671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971554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971554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022824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1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1" y="180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5022824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1" y="180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07410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07410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358711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358711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374095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374095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379222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379222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38435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38435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38947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38947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394605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394605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399732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399732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404859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404859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40998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40998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4151147" y="992185"/>
              <a:ext cx="51435" cy="7620"/>
            </a:xfrm>
            <a:custGeom>
              <a:avLst/>
              <a:gdLst/>
              <a:ahLst/>
              <a:cxnLst/>
              <a:rect l="l" t="t" r="r" b="b"/>
              <a:pathLst>
                <a:path w="51435" h="7619">
                  <a:moveTo>
                    <a:pt x="51276" y="0"/>
                  </a:moveTo>
                  <a:lnTo>
                    <a:pt x="0" y="0"/>
                  </a:lnTo>
                  <a:lnTo>
                    <a:pt x="0" y="7113"/>
                  </a:lnTo>
                  <a:lnTo>
                    <a:pt x="51276" y="711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4151147" y="992185"/>
              <a:ext cx="51435" cy="7620"/>
            </a:xfrm>
            <a:custGeom>
              <a:avLst/>
              <a:gdLst/>
              <a:ahLst/>
              <a:cxnLst/>
              <a:rect l="l" t="t" r="r" b="b"/>
              <a:pathLst>
                <a:path w="51435" h="7619">
                  <a:moveTo>
                    <a:pt x="0" y="7113"/>
                  </a:moveTo>
                  <a:lnTo>
                    <a:pt x="51276" y="711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11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4202430" y="985066"/>
              <a:ext cx="51435" cy="14604"/>
            </a:xfrm>
            <a:custGeom>
              <a:avLst/>
              <a:gdLst/>
              <a:ahLst/>
              <a:cxnLst/>
              <a:rect l="l" t="t" r="r" b="b"/>
              <a:pathLst>
                <a:path w="51435" h="14605">
                  <a:moveTo>
                    <a:pt x="51276" y="0"/>
                  </a:moveTo>
                  <a:lnTo>
                    <a:pt x="0" y="0"/>
                  </a:lnTo>
                  <a:lnTo>
                    <a:pt x="0" y="14232"/>
                  </a:lnTo>
                  <a:lnTo>
                    <a:pt x="51276" y="1423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4202430" y="985066"/>
              <a:ext cx="51435" cy="14604"/>
            </a:xfrm>
            <a:custGeom>
              <a:avLst/>
              <a:gdLst/>
              <a:ahLst/>
              <a:cxnLst/>
              <a:rect l="l" t="t" r="r" b="b"/>
              <a:pathLst>
                <a:path w="51435" h="14605">
                  <a:moveTo>
                    <a:pt x="0" y="14232"/>
                  </a:moveTo>
                  <a:lnTo>
                    <a:pt x="51276" y="1423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423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4253699" y="920961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40">
                  <a:moveTo>
                    <a:pt x="51271" y="0"/>
                  </a:moveTo>
                  <a:lnTo>
                    <a:pt x="0" y="0"/>
                  </a:lnTo>
                  <a:lnTo>
                    <a:pt x="0" y="78338"/>
                  </a:lnTo>
                  <a:lnTo>
                    <a:pt x="51271" y="78338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4253699" y="920961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40">
                  <a:moveTo>
                    <a:pt x="0" y="78338"/>
                  </a:moveTo>
                  <a:lnTo>
                    <a:pt x="51271" y="78338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783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4304969" y="806973"/>
              <a:ext cx="51435" cy="192405"/>
            </a:xfrm>
            <a:custGeom>
              <a:avLst/>
              <a:gdLst/>
              <a:ahLst/>
              <a:cxnLst/>
              <a:rect l="l" t="t" r="r" b="b"/>
              <a:pathLst>
                <a:path w="51435" h="192405">
                  <a:moveTo>
                    <a:pt x="51276" y="0"/>
                  </a:moveTo>
                  <a:lnTo>
                    <a:pt x="0" y="0"/>
                  </a:lnTo>
                  <a:lnTo>
                    <a:pt x="0" y="192326"/>
                  </a:lnTo>
                  <a:lnTo>
                    <a:pt x="51276" y="19232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4304969" y="806973"/>
              <a:ext cx="51435" cy="192405"/>
            </a:xfrm>
            <a:custGeom>
              <a:avLst/>
              <a:gdLst/>
              <a:ahLst/>
              <a:cxnLst/>
              <a:rect l="l" t="t" r="r" b="b"/>
              <a:pathLst>
                <a:path w="51435" h="192405">
                  <a:moveTo>
                    <a:pt x="0" y="192326"/>
                  </a:moveTo>
                  <a:lnTo>
                    <a:pt x="51276" y="19232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9232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4356252" y="637865"/>
              <a:ext cx="51435" cy="361950"/>
            </a:xfrm>
            <a:custGeom>
              <a:avLst/>
              <a:gdLst/>
              <a:ahLst/>
              <a:cxnLst/>
              <a:rect l="l" t="t" r="r" b="b"/>
              <a:pathLst>
                <a:path w="51435" h="361950">
                  <a:moveTo>
                    <a:pt x="51276" y="0"/>
                  </a:moveTo>
                  <a:lnTo>
                    <a:pt x="0" y="0"/>
                  </a:lnTo>
                  <a:lnTo>
                    <a:pt x="0" y="361434"/>
                  </a:lnTo>
                  <a:lnTo>
                    <a:pt x="51276" y="36143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4356252" y="637865"/>
              <a:ext cx="51435" cy="361950"/>
            </a:xfrm>
            <a:custGeom>
              <a:avLst/>
              <a:gdLst/>
              <a:ahLst/>
              <a:cxnLst/>
              <a:rect l="l" t="t" r="r" b="b"/>
              <a:pathLst>
                <a:path w="51435" h="361950">
                  <a:moveTo>
                    <a:pt x="0" y="361434"/>
                  </a:moveTo>
                  <a:lnTo>
                    <a:pt x="51276" y="36143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6143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4407522" y="550596"/>
              <a:ext cx="51435" cy="448945"/>
            </a:xfrm>
            <a:custGeom>
              <a:avLst/>
              <a:gdLst/>
              <a:ahLst/>
              <a:cxnLst/>
              <a:rect l="l" t="t" r="r" b="b"/>
              <a:pathLst>
                <a:path w="51435" h="448944">
                  <a:moveTo>
                    <a:pt x="51276" y="0"/>
                  </a:moveTo>
                  <a:lnTo>
                    <a:pt x="0" y="0"/>
                  </a:lnTo>
                  <a:lnTo>
                    <a:pt x="0" y="448702"/>
                  </a:lnTo>
                  <a:lnTo>
                    <a:pt x="51276" y="44870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4407522" y="550596"/>
              <a:ext cx="51435" cy="448945"/>
            </a:xfrm>
            <a:custGeom>
              <a:avLst/>
              <a:gdLst/>
              <a:ahLst/>
              <a:cxnLst/>
              <a:rect l="l" t="t" r="r" b="b"/>
              <a:pathLst>
                <a:path w="51435" h="448944">
                  <a:moveTo>
                    <a:pt x="0" y="448702"/>
                  </a:moveTo>
                  <a:lnTo>
                    <a:pt x="51276" y="44870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4870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4458804" y="632497"/>
              <a:ext cx="51435" cy="367030"/>
            </a:xfrm>
            <a:custGeom>
              <a:avLst/>
              <a:gdLst/>
              <a:ahLst/>
              <a:cxnLst/>
              <a:rect l="l" t="t" r="r" b="b"/>
              <a:pathLst>
                <a:path w="51435" h="367030">
                  <a:moveTo>
                    <a:pt x="51276" y="0"/>
                  </a:moveTo>
                  <a:lnTo>
                    <a:pt x="0" y="0"/>
                  </a:lnTo>
                  <a:lnTo>
                    <a:pt x="0" y="366801"/>
                  </a:lnTo>
                  <a:lnTo>
                    <a:pt x="51276" y="36680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4458804" y="632497"/>
              <a:ext cx="51435" cy="367030"/>
            </a:xfrm>
            <a:custGeom>
              <a:avLst/>
              <a:gdLst/>
              <a:ahLst/>
              <a:cxnLst/>
              <a:rect l="l" t="t" r="r" b="b"/>
              <a:pathLst>
                <a:path w="51435" h="367030">
                  <a:moveTo>
                    <a:pt x="0" y="366801"/>
                  </a:moveTo>
                  <a:lnTo>
                    <a:pt x="51276" y="36680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6680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4510074" y="792740"/>
              <a:ext cx="51435" cy="207010"/>
            </a:xfrm>
            <a:custGeom>
              <a:avLst/>
              <a:gdLst/>
              <a:ahLst/>
              <a:cxnLst/>
              <a:rect l="l" t="t" r="r" b="b"/>
              <a:pathLst>
                <a:path w="51435" h="207009">
                  <a:moveTo>
                    <a:pt x="51271" y="0"/>
                  </a:moveTo>
                  <a:lnTo>
                    <a:pt x="0" y="0"/>
                  </a:lnTo>
                  <a:lnTo>
                    <a:pt x="0" y="206559"/>
                  </a:lnTo>
                  <a:lnTo>
                    <a:pt x="51271" y="206559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4510074" y="792740"/>
              <a:ext cx="51435" cy="207010"/>
            </a:xfrm>
            <a:custGeom>
              <a:avLst/>
              <a:gdLst/>
              <a:ahLst/>
              <a:cxnLst/>
              <a:rect l="l" t="t" r="r" b="b"/>
              <a:pathLst>
                <a:path w="51435" h="207009">
                  <a:moveTo>
                    <a:pt x="0" y="206559"/>
                  </a:moveTo>
                  <a:lnTo>
                    <a:pt x="51271" y="206559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0655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4561344" y="920961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40">
                  <a:moveTo>
                    <a:pt x="51276" y="0"/>
                  </a:moveTo>
                  <a:lnTo>
                    <a:pt x="0" y="0"/>
                  </a:lnTo>
                  <a:lnTo>
                    <a:pt x="0" y="78338"/>
                  </a:lnTo>
                  <a:lnTo>
                    <a:pt x="51276" y="7833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4561344" y="920961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40">
                  <a:moveTo>
                    <a:pt x="0" y="78338"/>
                  </a:moveTo>
                  <a:lnTo>
                    <a:pt x="51276" y="7833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83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4612627" y="976141"/>
              <a:ext cx="51435" cy="23495"/>
            </a:xfrm>
            <a:custGeom>
              <a:avLst/>
              <a:gdLst/>
              <a:ahLst/>
              <a:cxnLst/>
              <a:rect l="l" t="t" r="r" b="b"/>
              <a:pathLst>
                <a:path w="51435" h="23494">
                  <a:moveTo>
                    <a:pt x="51276" y="0"/>
                  </a:moveTo>
                  <a:lnTo>
                    <a:pt x="0" y="0"/>
                  </a:lnTo>
                  <a:lnTo>
                    <a:pt x="0" y="23157"/>
                  </a:lnTo>
                  <a:lnTo>
                    <a:pt x="51276" y="2315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4612627" y="976141"/>
              <a:ext cx="51435" cy="23495"/>
            </a:xfrm>
            <a:custGeom>
              <a:avLst/>
              <a:gdLst/>
              <a:ahLst/>
              <a:cxnLst/>
              <a:rect l="l" t="t" r="r" b="b"/>
              <a:pathLst>
                <a:path w="51435" h="23494">
                  <a:moveTo>
                    <a:pt x="0" y="23157"/>
                  </a:moveTo>
                  <a:lnTo>
                    <a:pt x="51276" y="2315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315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4663897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4663897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4715179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4715179" y="997493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476644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476644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481771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481771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8690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48690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49202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49202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497155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497155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502282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502282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507410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507410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3240443" y="643178"/>
              <a:ext cx="1654175" cy="394970"/>
            </a:xfrm>
            <a:custGeom>
              <a:avLst/>
              <a:gdLst/>
              <a:ahLst/>
              <a:cxnLst/>
              <a:rect l="l" t="t" r="r" b="b"/>
              <a:pathLst>
                <a:path w="1654175" h="394969">
                  <a:moveTo>
                    <a:pt x="0" y="356120"/>
                  </a:moveTo>
                  <a:lnTo>
                    <a:pt x="15989" y="356120"/>
                  </a:lnTo>
                </a:path>
                <a:path w="1654175" h="394969">
                  <a:moveTo>
                    <a:pt x="0" y="178092"/>
                  </a:moveTo>
                  <a:lnTo>
                    <a:pt x="15989" y="178092"/>
                  </a:lnTo>
                </a:path>
                <a:path w="1654175" h="394969">
                  <a:moveTo>
                    <a:pt x="0" y="0"/>
                  </a:moveTo>
                  <a:lnTo>
                    <a:pt x="15989" y="0"/>
                  </a:lnTo>
                </a:path>
                <a:path w="1654175" h="394969">
                  <a:moveTo>
                    <a:pt x="423621" y="394741"/>
                  </a:moveTo>
                  <a:lnTo>
                    <a:pt x="423621" y="378764"/>
                  </a:lnTo>
                </a:path>
                <a:path w="1654175" h="394969">
                  <a:moveTo>
                    <a:pt x="1038923" y="394741"/>
                  </a:moveTo>
                  <a:lnTo>
                    <a:pt x="1038923" y="378764"/>
                  </a:lnTo>
                </a:path>
                <a:path w="1654175" h="394969">
                  <a:moveTo>
                    <a:pt x="1654162" y="394741"/>
                  </a:moveTo>
                  <a:lnTo>
                    <a:pt x="1654162" y="378764"/>
                  </a:lnTo>
                </a:path>
              </a:pathLst>
            </a:custGeom>
            <a:ln w="624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9" name="object 169" descr=""/>
          <p:cNvSpPr txBox="1"/>
          <p:nvPr/>
        </p:nvSpPr>
        <p:spPr>
          <a:xfrm>
            <a:off x="3185744" y="95294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0" name="object 170" descr=""/>
          <p:cNvSpPr txBox="1"/>
          <p:nvPr/>
        </p:nvSpPr>
        <p:spPr>
          <a:xfrm>
            <a:off x="3127408" y="774912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1" name="object 171" descr=""/>
          <p:cNvSpPr txBox="1"/>
          <p:nvPr/>
        </p:nvSpPr>
        <p:spPr>
          <a:xfrm>
            <a:off x="3127408" y="596820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2" name="object 172" descr=""/>
          <p:cNvSpPr txBox="1"/>
          <p:nvPr/>
        </p:nvSpPr>
        <p:spPr>
          <a:xfrm>
            <a:off x="3636784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3" name="object 173" descr=""/>
          <p:cNvSpPr txBox="1"/>
          <p:nvPr/>
        </p:nvSpPr>
        <p:spPr>
          <a:xfrm>
            <a:off x="4867333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74" name="object 174" descr=""/>
          <p:cNvSpPr txBox="1"/>
          <p:nvPr/>
        </p:nvSpPr>
        <p:spPr>
          <a:xfrm>
            <a:off x="4236567" y="1023176"/>
            <a:ext cx="23939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0">
                <a:latin typeface="Arial"/>
                <a:cs typeface="Arial"/>
              </a:rPr>
              <a:t>statistic</a:t>
            </a:r>
            <a:endParaRPr sz="500">
              <a:latin typeface="Arial"/>
              <a:cs typeface="Arial"/>
            </a:endParaRPr>
          </a:p>
        </p:txBody>
      </p:sp>
      <p:sp>
        <p:nvSpPr>
          <p:cNvPr id="175" name="object 175" descr=""/>
          <p:cNvSpPr txBox="1"/>
          <p:nvPr/>
        </p:nvSpPr>
        <p:spPr>
          <a:xfrm>
            <a:off x="3047733" y="682009"/>
            <a:ext cx="90170" cy="182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sp>
        <p:nvSpPr>
          <p:cNvPr id="176" name="object 176" descr=""/>
          <p:cNvSpPr txBox="1"/>
          <p:nvPr/>
        </p:nvSpPr>
        <p:spPr>
          <a:xfrm>
            <a:off x="3243732" y="387220"/>
            <a:ext cx="6883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</a:rPr>
              <a:t>Effect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Size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of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</a:t>
            </a:r>
            <a:r>
              <a:rPr dirty="0" sz="600" spc="-20">
                <a:latin typeface="Arial"/>
                <a:cs typeface="Arial"/>
              </a:rPr>
              <a:t> Unit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77" name="object 177" descr=""/>
          <p:cNvGrpSpPr/>
          <p:nvPr/>
        </p:nvGrpSpPr>
        <p:grpSpPr>
          <a:xfrm>
            <a:off x="3240443" y="1343113"/>
            <a:ext cx="2216150" cy="513715"/>
            <a:chOff x="3240443" y="1343113"/>
            <a:chExt cx="2216150" cy="513715"/>
          </a:xfrm>
        </p:grpSpPr>
        <p:sp>
          <p:nvSpPr>
            <p:cNvPr id="178" name="object 178" descr=""/>
            <p:cNvSpPr/>
            <p:nvPr/>
          </p:nvSpPr>
          <p:spPr>
            <a:xfrm>
              <a:off x="3256432" y="1343125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2199640" y="0"/>
                  </a:moveTo>
                  <a:lnTo>
                    <a:pt x="0" y="0"/>
                  </a:lnTo>
                  <a:lnTo>
                    <a:pt x="0" y="497472"/>
                  </a:lnTo>
                  <a:lnTo>
                    <a:pt x="2199640" y="497472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3256432" y="134311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385826"/>
                  </a:moveTo>
                  <a:lnTo>
                    <a:pt x="2199640" y="385826"/>
                  </a:lnTo>
                </a:path>
                <a:path w="2199640" h="497839">
                  <a:moveTo>
                    <a:pt x="0" y="207797"/>
                  </a:moveTo>
                  <a:lnTo>
                    <a:pt x="2199640" y="207797"/>
                  </a:lnTo>
                </a:path>
                <a:path w="2199640" h="497839">
                  <a:moveTo>
                    <a:pt x="0" y="29756"/>
                  </a:moveTo>
                  <a:lnTo>
                    <a:pt x="2199640" y="29756"/>
                  </a:lnTo>
                </a:path>
                <a:path w="2199640" h="497839">
                  <a:moveTo>
                    <a:pt x="99974" y="497484"/>
                  </a:moveTo>
                  <a:lnTo>
                    <a:pt x="99974" y="0"/>
                  </a:lnTo>
                </a:path>
                <a:path w="2199640" h="497839">
                  <a:moveTo>
                    <a:pt x="715289" y="497484"/>
                  </a:moveTo>
                  <a:lnTo>
                    <a:pt x="715289" y="0"/>
                  </a:lnTo>
                </a:path>
                <a:path w="2199640" h="497839">
                  <a:moveTo>
                    <a:pt x="1330528" y="497484"/>
                  </a:moveTo>
                  <a:lnTo>
                    <a:pt x="1330528" y="0"/>
                  </a:lnTo>
                </a:path>
                <a:path w="2199640" h="497839">
                  <a:moveTo>
                    <a:pt x="1945830" y="497484"/>
                  </a:moveTo>
                  <a:lnTo>
                    <a:pt x="194583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3256432" y="134311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474903"/>
                  </a:moveTo>
                  <a:lnTo>
                    <a:pt x="2199640" y="474903"/>
                  </a:lnTo>
                </a:path>
                <a:path w="2199640" h="497839">
                  <a:moveTo>
                    <a:pt x="0" y="296811"/>
                  </a:moveTo>
                  <a:lnTo>
                    <a:pt x="2199640" y="296811"/>
                  </a:lnTo>
                </a:path>
                <a:path w="2199640" h="497839">
                  <a:moveTo>
                    <a:pt x="0" y="118770"/>
                  </a:moveTo>
                  <a:lnTo>
                    <a:pt x="2199640" y="118770"/>
                  </a:lnTo>
                </a:path>
                <a:path w="2199640" h="497839">
                  <a:moveTo>
                    <a:pt x="407631" y="497484"/>
                  </a:moveTo>
                  <a:lnTo>
                    <a:pt x="407631" y="0"/>
                  </a:lnTo>
                </a:path>
                <a:path w="2199640" h="497839">
                  <a:moveTo>
                    <a:pt x="1022934" y="497484"/>
                  </a:moveTo>
                  <a:lnTo>
                    <a:pt x="1022934" y="0"/>
                  </a:lnTo>
                </a:path>
                <a:path w="2199640" h="497839">
                  <a:moveTo>
                    <a:pt x="1638173" y="497484"/>
                  </a:moveTo>
                  <a:lnTo>
                    <a:pt x="1638173" y="0"/>
                  </a:lnTo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379222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379222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38435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38435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38947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38947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394605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394605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399732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399732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404859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404859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40998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40998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415114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415114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420243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420243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425369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425369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430496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430496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435625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435625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440752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440752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4458804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4458804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4510074" y="1807341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51271" y="0"/>
                  </a:moveTo>
                  <a:lnTo>
                    <a:pt x="0" y="0"/>
                  </a:lnTo>
                  <a:lnTo>
                    <a:pt x="0" y="10675"/>
                  </a:lnTo>
                  <a:lnTo>
                    <a:pt x="51271" y="1067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4510074" y="1807341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0" y="10675"/>
                  </a:moveTo>
                  <a:lnTo>
                    <a:pt x="51271" y="1067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06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4561344" y="1737868"/>
              <a:ext cx="51435" cy="80645"/>
            </a:xfrm>
            <a:custGeom>
              <a:avLst/>
              <a:gdLst/>
              <a:ahLst/>
              <a:cxnLst/>
              <a:rect l="l" t="t" r="r" b="b"/>
              <a:pathLst>
                <a:path w="51435" h="80644">
                  <a:moveTo>
                    <a:pt x="51276" y="0"/>
                  </a:moveTo>
                  <a:lnTo>
                    <a:pt x="0" y="0"/>
                  </a:lnTo>
                  <a:lnTo>
                    <a:pt x="0" y="80148"/>
                  </a:lnTo>
                  <a:lnTo>
                    <a:pt x="51276" y="8014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4561344" y="1737868"/>
              <a:ext cx="51435" cy="80645"/>
            </a:xfrm>
            <a:custGeom>
              <a:avLst/>
              <a:gdLst/>
              <a:ahLst/>
              <a:cxnLst/>
              <a:rect l="l" t="t" r="r" b="b"/>
              <a:pathLst>
                <a:path w="51435" h="80644">
                  <a:moveTo>
                    <a:pt x="0" y="80148"/>
                  </a:moveTo>
                  <a:lnTo>
                    <a:pt x="51276" y="8014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014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4612627" y="1638174"/>
              <a:ext cx="51435" cy="180340"/>
            </a:xfrm>
            <a:custGeom>
              <a:avLst/>
              <a:gdLst/>
              <a:ahLst/>
              <a:cxnLst/>
              <a:rect l="l" t="t" r="r" b="b"/>
              <a:pathLst>
                <a:path w="51435" h="180339">
                  <a:moveTo>
                    <a:pt x="51276" y="0"/>
                  </a:moveTo>
                  <a:lnTo>
                    <a:pt x="0" y="0"/>
                  </a:lnTo>
                  <a:lnTo>
                    <a:pt x="0" y="179843"/>
                  </a:lnTo>
                  <a:lnTo>
                    <a:pt x="51276" y="17984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4612627" y="1638174"/>
              <a:ext cx="51435" cy="180340"/>
            </a:xfrm>
            <a:custGeom>
              <a:avLst/>
              <a:gdLst/>
              <a:ahLst/>
              <a:cxnLst/>
              <a:rect l="l" t="t" r="r" b="b"/>
              <a:pathLst>
                <a:path w="51435" h="180339">
                  <a:moveTo>
                    <a:pt x="0" y="179843"/>
                  </a:moveTo>
                  <a:lnTo>
                    <a:pt x="51276" y="17984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984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4663897" y="1440539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51276" y="0"/>
                  </a:moveTo>
                  <a:lnTo>
                    <a:pt x="0" y="0"/>
                  </a:lnTo>
                  <a:lnTo>
                    <a:pt x="0" y="377478"/>
                  </a:lnTo>
                  <a:lnTo>
                    <a:pt x="51276" y="37747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4663897" y="1440539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0" y="377478"/>
                  </a:moveTo>
                  <a:lnTo>
                    <a:pt x="51276" y="37747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747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4715179" y="1365759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51276" y="0"/>
                  </a:moveTo>
                  <a:lnTo>
                    <a:pt x="0" y="0"/>
                  </a:lnTo>
                  <a:lnTo>
                    <a:pt x="0" y="452258"/>
                  </a:lnTo>
                  <a:lnTo>
                    <a:pt x="51276" y="4522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4715179" y="1365759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0" y="452258"/>
                  </a:moveTo>
                  <a:lnTo>
                    <a:pt x="51276" y="4522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522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4766449" y="1413824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51271" y="0"/>
                  </a:moveTo>
                  <a:lnTo>
                    <a:pt x="0" y="0"/>
                  </a:lnTo>
                  <a:lnTo>
                    <a:pt x="0" y="404192"/>
                  </a:lnTo>
                  <a:lnTo>
                    <a:pt x="51271" y="40419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4766449" y="1413824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0" y="404192"/>
                  </a:moveTo>
                  <a:lnTo>
                    <a:pt x="51271" y="40419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041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4817719" y="1641735"/>
              <a:ext cx="51435" cy="176530"/>
            </a:xfrm>
            <a:custGeom>
              <a:avLst/>
              <a:gdLst/>
              <a:ahLst/>
              <a:cxnLst/>
              <a:rect l="l" t="t" r="r" b="b"/>
              <a:pathLst>
                <a:path w="51435" h="176530">
                  <a:moveTo>
                    <a:pt x="51276" y="0"/>
                  </a:moveTo>
                  <a:lnTo>
                    <a:pt x="0" y="0"/>
                  </a:lnTo>
                  <a:lnTo>
                    <a:pt x="0" y="176282"/>
                  </a:lnTo>
                  <a:lnTo>
                    <a:pt x="51276" y="17628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4817719" y="1641735"/>
              <a:ext cx="51435" cy="176530"/>
            </a:xfrm>
            <a:custGeom>
              <a:avLst/>
              <a:gdLst/>
              <a:ahLst/>
              <a:cxnLst/>
              <a:rect l="l" t="t" r="r" b="b"/>
              <a:pathLst>
                <a:path w="51435" h="176530">
                  <a:moveTo>
                    <a:pt x="0" y="176282"/>
                  </a:moveTo>
                  <a:lnTo>
                    <a:pt x="51276" y="17628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628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4869002" y="1750350"/>
              <a:ext cx="51435" cy="67945"/>
            </a:xfrm>
            <a:custGeom>
              <a:avLst/>
              <a:gdLst/>
              <a:ahLst/>
              <a:cxnLst/>
              <a:rect l="l" t="t" r="r" b="b"/>
              <a:pathLst>
                <a:path w="51435" h="67944">
                  <a:moveTo>
                    <a:pt x="51276" y="0"/>
                  </a:moveTo>
                  <a:lnTo>
                    <a:pt x="0" y="0"/>
                  </a:lnTo>
                  <a:lnTo>
                    <a:pt x="0" y="67667"/>
                  </a:lnTo>
                  <a:lnTo>
                    <a:pt x="51276" y="6766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4869002" y="1750350"/>
              <a:ext cx="51435" cy="67945"/>
            </a:xfrm>
            <a:custGeom>
              <a:avLst/>
              <a:gdLst/>
              <a:ahLst/>
              <a:cxnLst/>
              <a:rect l="l" t="t" r="r" b="b"/>
              <a:pathLst>
                <a:path w="51435" h="67944">
                  <a:moveTo>
                    <a:pt x="0" y="67667"/>
                  </a:moveTo>
                  <a:lnTo>
                    <a:pt x="51276" y="6766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6766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4920272" y="1791302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51276" y="0"/>
                  </a:moveTo>
                  <a:lnTo>
                    <a:pt x="0" y="0"/>
                  </a:lnTo>
                  <a:lnTo>
                    <a:pt x="0" y="26714"/>
                  </a:lnTo>
                  <a:lnTo>
                    <a:pt x="51276" y="2671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4920272" y="1791302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0" y="26714"/>
                  </a:moveTo>
                  <a:lnTo>
                    <a:pt x="51276" y="2671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671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4971554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4971554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5022824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1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1" y="180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5022824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1" y="180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507410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507410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379222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379222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 descr=""/>
            <p:cNvSpPr/>
            <p:nvPr/>
          </p:nvSpPr>
          <p:spPr>
            <a:xfrm>
              <a:off x="3843502" y="1810903"/>
              <a:ext cx="51435" cy="7620"/>
            </a:xfrm>
            <a:custGeom>
              <a:avLst/>
              <a:gdLst/>
              <a:ahLst/>
              <a:cxnLst/>
              <a:rect l="l" t="t" r="r" b="b"/>
              <a:pathLst>
                <a:path w="51435" h="7619">
                  <a:moveTo>
                    <a:pt x="51276" y="0"/>
                  </a:moveTo>
                  <a:lnTo>
                    <a:pt x="0" y="0"/>
                  </a:lnTo>
                  <a:lnTo>
                    <a:pt x="0" y="7113"/>
                  </a:lnTo>
                  <a:lnTo>
                    <a:pt x="51276" y="711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3843502" y="1810903"/>
              <a:ext cx="51435" cy="7620"/>
            </a:xfrm>
            <a:custGeom>
              <a:avLst/>
              <a:gdLst/>
              <a:ahLst/>
              <a:cxnLst/>
              <a:rect l="l" t="t" r="r" b="b"/>
              <a:pathLst>
                <a:path w="51435" h="7619">
                  <a:moveTo>
                    <a:pt x="0" y="7113"/>
                  </a:moveTo>
                  <a:lnTo>
                    <a:pt x="51276" y="711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11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3894772" y="1803784"/>
              <a:ext cx="51435" cy="14604"/>
            </a:xfrm>
            <a:custGeom>
              <a:avLst/>
              <a:gdLst/>
              <a:ahLst/>
              <a:cxnLst/>
              <a:rect l="l" t="t" r="r" b="b"/>
              <a:pathLst>
                <a:path w="51435" h="14605">
                  <a:moveTo>
                    <a:pt x="51276" y="0"/>
                  </a:moveTo>
                  <a:lnTo>
                    <a:pt x="0" y="0"/>
                  </a:lnTo>
                  <a:lnTo>
                    <a:pt x="0" y="14232"/>
                  </a:lnTo>
                  <a:lnTo>
                    <a:pt x="51276" y="1423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3894772" y="1803784"/>
              <a:ext cx="51435" cy="14604"/>
            </a:xfrm>
            <a:custGeom>
              <a:avLst/>
              <a:gdLst/>
              <a:ahLst/>
              <a:cxnLst/>
              <a:rect l="l" t="t" r="r" b="b"/>
              <a:pathLst>
                <a:path w="51435" h="14605">
                  <a:moveTo>
                    <a:pt x="0" y="14232"/>
                  </a:moveTo>
                  <a:lnTo>
                    <a:pt x="51276" y="1423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423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3946055" y="1739674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39">
                  <a:moveTo>
                    <a:pt x="51276" y="0"/>
                  </a:moveTo>
                  <a:lnTo>
                    <a:pt x="0" y="0"/>
                  </a:lnTo>
                  <a:lnTo>
                    <a:pt x="0" y="78343"/>
                  </a:lnTo>
                  <a:lnTo>
                    <a:pt x="51276" y="7834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3946055" y="1739674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39">
                  <a:moveTo>
                    <a:pt x="0" y="78343"/>
                  </a:moveTo>
                  <a:lnTo>
                    <a:pt x="51276" y="7834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834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 descr=""/>
            <p:cNvSpPr/>
            <p:nvPr/>
          </p:nvSpPr>
          <p:spPr>
            <a:xfrm>
              <a:off x="3997325" y="1625691"/>
              <a:ext cx="51435" cy="192405"/>
            </a:xfrm>
            <a:custGeom>
              <a:avLst/>
              <a:gdLst/>
              <a:ahLst/>
              <a:cxnLst/>
              <a:rect l="l" t="t" r="r" b="b"/>
              <a:pathLst>
                <a:path w="51435" h="192405">
                  <a:moveTo>
                    <a:pt x="51271" y="0"/>
                  </a:moveTo>
                  <a:lnTo>
                    <a:pt x="0" y="0"/>
                  </a:lnTo>
                  <a:lnTo>
                    <a:pt x="0" y="192326"/>
                  </a:lnTo>
                  <a:lnTo>
                    <a:pt x="51271" y="192326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 descr=""/>
            <p:cNvSpPr/>
            <p:nvPr/>
          </p:nvSpPr>
          <p:spPr>
            <a:xfrm>
              <a:off x="3997325" y="1625691"/>
              <a:ext cx="51435" cy="192405"/>
            </a:xfrm>
            <a:custGeom>
              <a:avLst/>
              <a:gdLst/>
              <a:ahLst/>
              <a:cxnLst/>
              <a:rect l="l" t="t" r="r" b="b"/>
              <a:pathLst>
                <a:path w="51435" h="192405">
                  <a:moveTo>
                    <a:pt x="0" y="192326"/>
                  </a:moveTo>
                  <a:lnTo>
                    <a:pt x="51271" y="192326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9232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4048594" y="1456583"/>
              <a:ext cx="51435" cy="361950"/>
            </a:xfrm>
            <a:custGeom>
              <a:avLst/>
              <a:gdLst/>
              <a:ahLst/>
              <a:cxnLst/>
              <a:rect l="l" t="t" r="r" b="b"/>
              <a:pathLst>
                <a:path w="51435" h="361950">
                  <a:moveTo>
                    <a:pt x="51276" y="0"/>
                  </a:moveTo>
                  <a:lnTo>
                    <a:pt x="0" y="0"/>
                  </a:lnTo>
                  <a:lnTo>
                    <a:pt x="0" y="361434"/>
                  </a:lnTo>
                  <a:lnTo>
                    <a:pt x="51276" y="36143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 descr=""/>
            <p:cNvSpPr/>
            <p:nvPr/>
          </p:nvSpPr>
          <p:spPr>
            <a:xfrm>
              <a:off x="4048594" y="1456583"/>
              <a:ext cx="51435" cy="361950"/>
            </a:xfrm>
            <a:custGeom>
              <a:avLst/>
              <a:gdLst/>
              <a:ahLst/>
              <a:cxnLst/>
              <a:rect l="l" t="t" r="r" b="b"/>
              <a:pathLst>
                <a:path w="51435" h="361950">
                  <a:moveTo>
                    <a:pt x="0" y="361434"/>
                  </a:moveTo>
                  <a:lnTo>
                    <a:pt x="51276" y="36143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6143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4099877" y="1369315"/>
              <a:ext cx="51435" cy="448945"/>
            </a:xfrm>
            <a:custGeom>
              <a:avLst/>
              <a:gdLst/>
              <a:ahLst/>
              <a:cxnLst/>
              <a:rect l="l" t="t" r="r" b="b"/>
              <a:pathLst>
                <a:path w="51435" h="448944">
                  <a:moveTo>
                    <a:pt x="51276" y="0"/>
                  </a:moveTo>
                  <a:lnTo>
                    <a:pt x="0" y="0"/>
                  </a:lnTo>
                  <a:lnTo>
                    <a:pt x="0" y="448702"/>
                  </a:lnTo>
                  <a:lnTo>
                    <a:pt x="51276" y="44870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4099877" y="1369315"/>
              <a:ext cx="51435" cy="448945"/>
            </a:xfrm>
            <a:custGeom>
              <a:avLst/>
              <a:gdLst/>
              <a:ahLst/>
              <a:cxnLst/>
              <a:rect l="l" t="t" r="r" b="b"/>
              <a:pathLst>
                <a:path w="51435" h="448944">
                  <a:moveTo>
                    <a:pt x="0" y="448702"/>
                  </a:moveTo>
                  <a:lnTo>
                    <a:pt x="51276" y="44870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4870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4151147" y="1451216"/>
              <a:ext cx="51435" cy="367030"/>
            </a:xfrm>
            <a:custGeom>
              <a:avLst/>
              <a:gdLst/>
              <a:ahLst/>
              <a:cxnLst/>
              <a:rect l="l" t="t" r="r" b="b"/>
              <a:pathLst>
                <a:path w="51435" h="367030">
                  <a:moveTo>
                    <a:pt x="51276" y="0"/>
                  </a:moveTo>
                  <a:lnTo>
                    <a:pt x="0" y="0"/>
                  </a:lnTo>
                  <a:lnTo>
                    <a:pt x="0" y="366801"/>
                  </a:lnTo>
                  <a:lnTo>
                    <a:pt x="51276" y="36680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4151147" y="1451216"/>
              <a:ext cx="51435" cy="367030"/>
            </a:xfrm>
            <a:custGeom>
              <a:avLst/>
              <a:gdLst/>
              <a:ahLst/>
              <a:cxnLst/>
              <a:rect l="l" t="t" r="r" b="b"/>
              <a:pathLst>
                <a:path w="51435" h="367030">
                  <a:moveTo>
                    <a:pt x="0" y="366801"/>
                  </a:moveTo>
                  <a:lnTo>
                    <a:pt x="51276" y="36680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6680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4202430" y="1611458"/>
              <a:ext cx="51435" cy="207010"/>
            </a:xfrm>
            <a:custGeom>
              <a:avLst/>
              <a:gdLst/>
              <a:ahLst/>
              <a:cxnLst/>
              <a:rect l="l" t="t" r="r" b="b"/>
              <a:pathLst>
                <a:path w="51435" h="207010">
                  <a:moveTo>
                    <a:pt x="51276" y="0"/>
                  </a:moveTo>
                  <a:lnTo>
                    <a:pt x="0" y="0"/>
                  </a:lnTo>
                  <a:lnTo>
                    <a:pt x="0" y="206559"/>
                  </a:lnTo>
                  <a:lnTo>
                    <a:pt x="51276" y="20655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4202430" y="1611458"/>
              <a:ext cx="51435" cy="207010"/>
            </a:xfrm>
            <a:custGeom>
              <a:avLst/>
              <a:gdLst/>
              <a:ahLst/>
              <a:cxnLst/>
              <a:rect l="l" t="t" r="r" b="b"/>
              <a:pathLst>
                <a:path w="51435" h="207010">
                  <a:moveTo>
                    <a:pt x="0" y="206559"/>
                  </a:moveTo>
                  <a:lnTo>
                    <a:pt x="51276" y="20655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655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4253699" y="1739674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39">
                  <a:moveTo>
                    <a:pt x="51271" y="0"/>
                  </a:moveTo>
                  <a:lnTo>
                    <a:pt x="0" y="0"/>
                  </a:lnTo>
                  <a:lnTo>
                    <a:pt x="0" y="78343"/>
                  </a:lnTo>
                  <a:lnTo>
                    <a:pt x="51271" y="78343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4253699" y="1739674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39">
                  <a:moveTo>
                    <a:pt x="0" y="78343"/>
                  </a:moveTo>
                  <a:lnTo>
                    <a:pt x="51271" y="78343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7834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4304969" y="1794859"/>
              <a:ext cx="51435" cy="23495"/>
            </a:xfrm>
            <a:custGeom>
              <a:avLst/>
              <a:gdLst/>
              <a:ahLst/>
              <a:cxnLst/>
              <a:rect l="l" t="t" r="r" b="b"/>
              <a:pathLst>
                <a:path w="51435" h="23494">
                  <a:moveTo>
                    <a:pt x="51276" y="0"/>
                  </a:moveTo>
                  <a:lnTo>
                    <a:pt x="0" y="0"/>
                  </a:lnTo>
                  <a:lnTo>
                    <a:pt x="0" y="23157"/>
                  </a:lnTo>
                  <a:lnTo>
                    <a:pt x="51276" y="2315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4304969" y="1794859"/>
              <a:ext cx="51435" cy="23495"/>
            </a:xfrm>
            <a:custGeom>
              <a:avLst/>
              <a:gdLst/>
              <a:ahLst/>
              <a:cxnLst/>
              <a:rect l="l" t="t" r="r" b="b"/>
              <a:pathLst>
                <a:path w="51435" h="23494">
                  <a:moveTo>
                    <a:pt x="0" y="23157"/>
                  </a:moveTo>
                  <a:lnTo>
                    <a:pt x="51276" y="2315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315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4356252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4356252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4407522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4407522" y="1816211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 descr=""/>
            <p:cNvSpPr/>
            <p:nvPr/>
          </p:nvSpPr>
          <p:spPr>
            <a:xfrm>
              <a:off x="445880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445880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451007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451007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456134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456134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461262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461262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46638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46638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471517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471517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476644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 descr=""/>
            <p:cNvSpPr/>
            <p:nvPr/>
          </p:nvSpPr>
          <p:spPr>
            <a:xfrm>
              <a:off x="476644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481771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481771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48690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48690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49202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49202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497155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 descr=""/>
            <p:cNvSpPr/>
            <p:nvPr/>
          </p:nvSpPr>
          <p:spPr>
            <a:xfrm>
              <a:off x="497155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 descr=""/>
            <p:cNvSpPr/>
            <p:nvPr/>
          </p:nvSpPr>
          <p:spPr>
            <a:xfrm>
              <a:off x="502282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 descr=""/>
            <p:cNvSpPr/>
            <p:nvPr/>
          </p:nvSpPr>
          <p:spPr>
            <a:xfrm>
              <a:off x="502282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 descr=""/>
            <p:cNvSpPr/>
            <p:nvPr/>
          </p:nvSpPr>
          <p:spPr>
            <a:xfrm>
              <a:off x="507410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 descr=""/>
            <p:cNvSpPr/>
            <p:nvPr/>
          </p:nvSpPr>
          <p:spPr>
            <a:xfrm>
              <a:off x="507410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3240443" y="1461884"/>
              <a:ext cx="1654175" cy="394970"/>
            </a:xfrm>
            <a:custGeom>
              <a:avLst/>
              <a:gdLst/>
              <a:ahLst/>
              <a:cxnLst/>
              <a:rect l="l" t="t" r="r" b="b"/>
              <a:pathLst>
                <a:path w="1654175" h="394969">
                  <a:moveTo>
                    <a:pt x="0" y="356133"/>
                  </a:moveTo>
                  <a:lnTo>
                    <a:pt x="15989" y="356133"/>
                  </a:lnTo>
                </a:path>
                <a:path w="1654175" h="394969">
                  <a:moveTo>
                    <a:pt x="0" y="178041"/>
                  </a:moveTo>
                  <a:lnTo>
                    <a:pt x="15989" y="178041"/>
                  </a:lnTo>
                </a:path>
                <a:path w="1654175" h="394969">
                  <a:moveTo>
                    <a:pt x="0" y="0"/>
                  </a:moveTo>
                  <a:lnTo>
                    <a:pt x="15989" y="0"/>
                  </a:lnTo>
                </a:path>
                <a:path w="1654175" h="394969">
                  <a:moveTo>
                    <a:pt x="423621" y="394690"/>
                  </a:moveTo>
                  <a:lnTo>
                    <a:pt x="423621" y="378714"/>
                  </a:lnTo>
                </a:path>
                <a:path w="1654175" h="394969">
                  <a:moveTo>
                    <a:pt x="1038923" y="394690"/>
                  </a:moveTo>
                  <a:lnTo>
                    <a:pt x="1038923" y="378714"/>
                  </a:lnTo>
                </a:path>
                <a:path w="1654175" h="394969">
                  <a:moveTo>
                    <a:pt x="1654162" y="394690"/>
                  </a:moveTo>
                  <a:lnTo>
                    <a:pt x="1654162" y="378714"/>
                  </a:lnTo>
                </a:path>
              </a:pathLst>
            </a:custGeom>
            <a:ln w="624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4" name="object 334" descr=""/>
          <p:cNvSpPr txBox="1"/>
          <p:nvPr/>
        </p:nvSpPr>
        <p:spPr>
          <a:xfrm>
            <a:off x="3185744" y="1771651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35" name="object 335" descr=""/>
          <p:cNvSpPr txBox="1"/>
          <p:nvPr/>
        </p:nvSpPr>
        <p:spPr>
          <a:xfrm>
            <a:off x="3127408" y="1593559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336" name="object 336" descr=""/>
          <p:cNvSpPr txBox="1"/>
          <p:nvPr/>
        </p:nvSpPr>
        <p:spPr>
          <a:xfrm>
            <a:off x="3127408" y="1415525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337" name="object 337" descr=""/>
          <p:cNvSpPr txBox="1"/>
          <p:nvPr/>
        </p:nvSpPr>
        <p:spPr>
          <a:xfrm>
            <a:off x="3636784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38" name="object 338" descr=""/>
          <p:cNvSpPr txBox="1"/>
          <p:nvPr/>
        </p:nvSpPr>
        <p:spPr>
          <a:xfrm>
            <a:off x="4867333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339" name="object 339" descr=""/>
          <p:cNvSpPr txBox="1"/>
          <p:nvPr/>
        </p:nvSpPr>
        <p:spPr>
          <a:xfrm>
            <a:off x="4236567" y="1841895"/>
            <a:ext cx="23939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0">
                <a:latin typeface="Arial"/>
                <a:cs typeface="Arial"/>
              </a:rPr>
              <a:t>statistic</a:t>
            </a:r>
            <a:endParaRPr sz="500">
              <a:latin typeface="Arial"/>
              <a:cs typeface="Arial"/>
            </a:endParaRPr>
          </a:p>
        </p:txBody>
      </p:sp>
      <p:sp>
        <p:nvSpPr>
          <p:cNvPr id="340" name="object 340" descr=""/>
          <p:cNvSpPr txBox="1"/>
          <p:nvPr/>
        </p:nvSpPr>
        <p:spPr>
          <a:xfrm>
            <a:off x="3047733" y="1500664"/>
            <a:ext cx="90170" cy="182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sp>
        <p:nvSpPr>
          <p:cNvPr id="341" name="object 341" descr=""/>
          <p:cNvSpPr txBox="1"/>
          <p:nvPr/>
        </p:nvSpPr>
        <p:spPr>
          <a:xfrm>
            <a:off x="3243732" y="1205939"/>
            <a:ext cx="7264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</a:rPr>
              <a:t>Effect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Size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of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2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Units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2" name="object 342" descr=""/>
          <p:cNvGrpSpPr/>
          <p:nvPr/>
        </p:nvGrpSpPr>
        <p:grpSpPr>
          <a:xfrm>
            <a:off x="3240443" y="2161833"/>
            <a:ext cx="2216150" cy="513715"/>
            <a:chOff x="3240443" y="2161833"/>
            <a:chExt cx="2216150" cy="513715"/>
          </a:xfrm>
        </p:grpSpPr>
        <p:sp>
          <p:nvSpPr>
            <p:cNvPr id="343" name="object 343" descr=""/>
            <p:cNvSpPr/>
            <p:nvPr/>
          </p:nvSpPr>
          <p:spPr>
            <a:xfrm>
              <a:off x="3256432" y="216183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2199640" y="0"/>
                  </a:moveTo>
                  <a:lnTo>
                    <a:pt x="0" y="0"/>
                  </a:lnTo>
                  <a:lnTo>
                    <a:pt x="0" y="497472"/>
                  </a:lnTo>
                  <a:lnTo>
                    <a:pt x="2199640" y="497472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 descr=""/>
            <p:cNvSpPr/>
            <p:nvPr/>
          </p:nvSpPr>
          <p:spPr>
            <a:xfrm>
              <a:off x="3256432" y="216183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385822"/>
                  </a:moveTo>
                  <a:lnTo>
                    <a:pt x="2199640" y="385822"/>
                  </a:lnTo>
                </a:path>
                <a:path w="2199640" h="497839">
                  <a:moveTo>
                    <a:pt x="0" y="207784"/>
                  </a:moveTo>
                  <a:lnTo>
                    <a:pt x="2199640" y="207784"/>
                  </a:lnTo>
                </a:path>
                <a:path w="2199640" h="497839">
                  <a:moveTo>
                    <a:pt x="0" y="29691"/>
                  </a:moveTo>
                  <a:lnTo>
                    <a:pt x="2199640" y="29691"/>
                  </a:lnTo>
                </a:path>
                <a:path w="2199640" h="497839">
                  <a:moveTo>
                    <a:pt x="99974" y="497472"/>
                  </a:moveTo>
                  <a:lnTo>
                    <a:pt x="99974" y="0"/>
                  </a:lnTo>
                </a:path>
                <a:path w="2199640" h="497839">
                  <a:moveTo>
                    <a:pt x="715289" y="497472"/>
                  </a:moveTo>
                  <a:lnTo>
                    <a:pt x="715289" y="0"/>
                  </a:lnTo>
                </a:path>
                <a:path w="2199640" h="497839">
                  <a:moveTo>
                    <a:pt x="1330528" y="497472"/>
                  </a:moveTo>
                  <a:lnTo>
                    <a:pt x="1330528" y="0"/>
                  </a:lnTo>
                </a:path>
                <a:path w="2199640" h="497839">
                  <a:moveTo>
                    <a:pt x="1945830" y="497472"/>
                  </a:moveTo>
                  <a:lnTo>
                    <a:pt x="194583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 descr=""/>
            <p:cNvSpPr/>
            <p:nvPr/>
          </p:nvSpPr>
          <p:spPr>
            <a:xfrm>
              <a:off x="3256432" y="216183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474836"/>
                  </a:moveTo>
                  <a:lnTo>
                    <a:pt x="2199640" y="474836"/>
                  </a:lnTo>
                </a:path>
                <a:path w="2199640" h="497839">
                  <a:moveTo>
                    <a:pt x="0" y="296802"/>
                  </a:moveTo>
                  <a:lnTo>
                    <a:pt x="2199640" y="296802"/>
                  </a:lnTo>
                </a:path>
                <a:path w="2199640" h="497839">
                  <a:moveTo>
                    <a:pt x="0" y="118770"/>
                  </a:moveTo>
                  <a:lnTo>
                    <a:pt x="2199640" y="118770"/>
                  </a:lnTo>
                </a:path>
                <a:path w="2199640" h="497839">
                  <a:moveTo>
                    <a:pt x="407631" y="497472"/>
                  </a:moveTo>
                  <a:lnTo>
                    <a:pt x="407631" y="0"/>
                  </a:lnTo>
                </a:path>
                <a:path w="2199640" h="497839">
                  <a:moveTo>
                    <a:pt x="1022934" y="497472"/>
                  </a:moveTo>
                  <a:lnTo>
                    <a:pt x="1022934" y="0"/>
                  </a:lnTo>
                </a:path>
                <a:path w="2199640" h="497839">
                  <a:moveTo>
                    <a:pt x="1638173" y="497472"/>
                  </a:moveTo>
                  <a:lnTo>
                    <a:pt x="1638173" y="0"/>
                  </a:lnTo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 descr=""/>
            <p:cNvSpPr/>
            <p:nvPr/>
          </p:nvSpPr>
          <p:spPr>
            <a:xfrm>
              <a:off x="374095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 descr=""/>
            <p:cNvSpPr/>
            <p:nvPr/>
          </p:nvSpPr>
          <p:spPr>
            <a:xfrm>
              <a:off x="374095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 descr=""/>
            <p:cNvSpPr/>
            <p:nvPr/>
          </p:nvSpPr>
          <p:spPr>
            <a:xfrm>
              <a:off x="379222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 descr=""/>
            <p:cNvSpPr/>
            <p:nvPr/>
          </p:nvSpPr>
          <p:spPr>
            <a:xfrm>
              <a:off x="379222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 descr=""/>
            <p:cNvSpPr/>
            <p:nvPr/>
          </p:nvSpPr>
          <p:spPr>
            <a:xfrm>
              <a:off x="38435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 descr=""/>
            <p:cNvSpPr/>
            <p:nvPr/>
          </p:nvSpPr>
          <p:spPr>
            <a:xfrm>
              <a:off x="38435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 descr=""/>
            <p:cNvSpPr/>
            <p:nvPr/>
          </p:nvSpPr>
          <p:spPr>
            <a:xfrm>
              <a:off x="38947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 descr=""/>
            <p:cNvSpPr/>
            <p:nvPr/>
          </p:nvSpPr>
          <p:spPr>
            <a:xfrm>
              <a:off x="38947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 descr=""/>
            <p:cNvSpPr/>
            <p:nvPr/>
          </p:nvSpPr>
          <p:spPr>
            <a:xfrm>
              <a:off x="394605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 descr=""/>
            <p:cNvSpPr/>
            <p:nvPr/>
          </p:nvSpPr>
          <p:spPr>
            <a:xfrm>
              <a:off x="394605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 descr=""/>
            <p:cNvSpPr/>
            <p:nvPr/>
          </p:nvSpPr>
          <p:spPr>
            <a:xfrm>
              <a:off x="399732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 descr=""/>
            <p:cNvSpPr/>
            <p:nvPr/>
          </p:nvSpPr>
          <p:spPr>
            <a:xfrm>
              <a:off x="399732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 descr=""/>
            <p:cNvSpPr/>
            <p:nvPr/>
          </p:nvSpPr>
          <p:spPr>
            <a:xfrm>
              <a:off x="404859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 descr=""/>
            <p:cNvSpPr/>
            <p:nvPr/>
          </p:nvSpPr>
          <p:spPr>
            <a:xfrm>
              <a:off x="404859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 descr=""/>
            <p:cNvSpPr/>
            <p:nvPr/>
          </p:nvSpPr>
          <p:spPr>
            <a:xfrm>
              <a:off x="40998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 descr=""/>
            <p:cNvSpPr/>
            <p:nvPr/>
          </p:nvSpPr>
          <p:spPr>
            <a:xfrm>
              <a:off x="40998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 descr=""/>
            <p:cNvSpPr/>
            <p:nvPr/>
          </p:nvSpPr>
          <p:spPr>
            <a:xfrm>
              <a:off x="415114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 descr=""/>
            <p:cNvSpPr/>
            <p:nvPr/>
          </p:nvSpPr>
          <p:spPr>
            <a:xfrm>
              <a:off x="415114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 descr=""/>
            <p:cNvSpPr/>
            <p:nvPr/>
          </p:nvSpPr>
          <p:spPr>
            <a:xfrm>
              <a:off x="420243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 descr=""/>
            <p:cNvSpPr/>
            <p:nvPr/>
          </p:nvSpPr>
          <p:spPr>
            <a:xfrm>
              <a:off x="420243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 descr=""/>
            <p:cNvSpPr/>
            <p:nvPr/>
          </p:nvSpPr>
          <p:spPr>
            <a:xfrm>
              <a:off x="425369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 descr=""/>
            <p:cNvSpPr/>
            <p:nvPr/>
          </p:nvSpPr>
          <p:spPr>
            <a:xfrm>
              <a:off x="425369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 descr=""/>
            <p:cNvSpPr/>
            <p:nvPr/>
          </p:nvSpPr>
          <p:spPr>
            <a:xfrm>
              <a:off x="430496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 descr=""/>
            <p:cNvSpPr/>
            <p:nvPr/>
          </p:nvSpPr>
          <p:spPr>
            <a:xfrm>
              <a:off x="430496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 descr=""/>
            <p:cNvSpPr/>
            <p:nvPr/>
          </p:nvSpPr>
          <p:spPr>
            <a:xfrm>
              <a:off x="435625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 descr=""/>
            <p:cNvSpPr/>
            <p:nvPr/>
          </p:nvSpPr>
          <p:spPr>
            <a:xfrm>
              <a:off x="435625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 descr=""/>
            <p:cNvSpPr/>
            <p:nvPr/>
          </p:nvSpPr>
          <p:spPr>
            <a:xfrm>
              <a:off x="440752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 descr=""/>
            <p:cNvSpPr/>
            <p:nvPr/>
          </p:nvSpPr>
          <p:spPr>
            <a:xfrm>
              <a:off x="440752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 descr=""/>
            <p:cNvSpPr/>
            <p:nvPr/>
          </p:nvSpPr>
          <p:spPr>
            <a:xfrm>
              <a:off x="4458804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 descr=""/>
            <p:cNvSpPr/>
            <p:nvPr/>
          </p:nvSpPr>
          <p:spPr>
            <a:xfrm>
              <a:off x="4458804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 descr=""/>
            <p:cNvSpPr/>
            <p:nvPr/>
          </p:nvSpPr>
          <p:spPr>
            <a:xfrm>
              <a:off x="4510074" y="262599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51271" y="0"/>
                  </a:moveTo>
                  <a:lnTo>
                    <a:pt x="0" y="0"/>
                  </a:lnTo>
                  <a:lnTo>
                    <a:pt x="0" y="10675"/>
                  </a:lnTo>
                  <a:lnTo>
                    <a:pt x="51271" y="1067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 descr=""/>
            <p:cNvSpPr/>
            <p:nvPr/>
          </p:nvSpPr>
          <p:spPr>
            <a:xfrm>
              <a:off x="4510074" y="262599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0" y="10675"/>
                  </a:moveTo>
                  <a:lnTo>
                    <a:pt x="51271" y="1067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06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 descr=""/>
            <p:cNvSpPr/>
            <p:nvPr/>
          </p:nvSpPr>
          <p:spPr>
            <a:xfrm>
              <a:off x="4561344" y="2556520"/>
              <a:ext cx="51435" cy="80645"/>
            </a:xfrm>
            <a:custGeom>
              <a:avLst/>
              <a:gdLst/>
              <a:ahLst/>
              <a:cxnLst/>
              <a:rect l="l" t="t" r="r" b="b"/>
              <a:pathLst>
                <a:path w="51435" h="80644">
                  <a:moveTo>
                    <a:pt x="51276" y="0"/>
                  </a:moveTo>
                  <a:lnTo>
                    <a:pt x="0" y="0"/>
                  </a:lnTo>
                  <a:lnTo>
                    <a:pt x="0" y="80148"/>
                  </a:lnTo>
                  <a:lnTo>
                    <a:pt x="51276" y="8014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 descr=""/>
            <p:cNvSpPr/>
            <p:nvPr/>
          </p:nvSpPr>
          <p:spPr>
            <a:xfrm>
              <a:off x="4561344" y="2556520"/>
              <a:ext cx="51435" cy="80645"/>
            </a:xfrm>
            <a:custGeom>
              <a:avLst/>
              <a:gdLst/>
              <a:ahLst/>
              <a:cxnLst/>
              <a:rect l="l" t="t" r="r" b="b"/>
              <a:pathLst>
                <a:path w="51435" h="80644">
                  <a:moveTo>
                    <a:pt x="0" y="80148"/>
                  </a:moveTo>
                  <a:lnTo>
                    <a:pt x="51276" y="8014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014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 descr=""/>
            <p:cNvSpPr/>
            <p:nvPr/>
          </p:nvSpPr>
          <p:spPr>
            <a:xfrm>
              <a:off x="4612627" y="2456826"/>
              <a:ext cx="51435" cy="180340"/>
            </a:xfrm>
            <a:custGeom>
              <a:avLst/>
              <a:gdLst/>
              <a:ahLst/>
              <a:cxnLst/>
              <a:rect l="l" t="t" r="r" b="b"/>
              <a:pathLst>
                <a:path w="51435" h="180339">
                  <a:moveTo>
                    <a:pt x="51276" y="0"/>
                  </a:moveTo>
                  <a:lnTo>
                    <a:pt x="0" y="0"/>
                  </a:lnTo>
                  <a:lnTo>
                    <a:pt x="0" y="179843"/>
                  </a:lnTo>
                  <a:lnTo>
                    <a:pt x="51276" y="17984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 descr=""/>
            <p:cNvSpPr/>
            <p:nvPr/>
          </p:nvSpPr>
          <p:spPr>
            <a:xfrm>
              <a:off x="4612627" y="2456826"/>
              <a:ext cx="51435" cy="180340"/>
            </a:xfrm>
            <a:custGeom>
              <a:avLst/>
              <a:gdLst/>
              <a:ahLst/>
              <a:cxnLst/>
              <a:rect l="l" t="t" r="r" b="b"/>
              <a:pathLst>
                <a:path w="51435" h="180339">
                  <a:moveTo>
                    <a:pt x="0" y="179843"/>
                  </a:moveTo>
                  <a:lnTo>
                    <a:pt x="51276" y="17984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984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 descr=""/>
            <p:cNvSpPr/>
            <p:nvPr/>
          </p:nvSpPr>
          <p:spPr>
            <a:xfrm>
              <a:off x="4663897" y="2259191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51276" y="0"/>
                  </a:moveTo>
                  <a:lnTo>
                    <a:pt x="0" y="0"/>
                  </a:lnTo>
                  <a:lnTo>
                    <a:pt x="0" y="377478"/>
                  </a:lnTo>
                  <a:lnTo>
                    <a:pt x="51276" y="37747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 descr=""/>
            <p:cNvSpPr/>
            <p:nvPr/>
          </p:nvSpPr>
          <p:spPr>
            <a:xfrm>
              <a:off x="4663897" y="2259191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0" y="377478"/>
                  </a:moveTo>
                  <a:lnTo>
                    <a:pt x="51276" y="37747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747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 descr=""/>
            <p:cNvSpPr/>
            <p:nvPr/>
          </p:nvSpPr>
          <p:spPr>
            <a:xfrm>
              <a:off x="4715179" y="2184411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51276" y="0"/>
                  </a:moveTo>
                  <a:lnTo>
                    <a:pt x="0" y="0"/>
                  </a:lnTo>
                  <a:lnTo>
                    <a:pt x="0" y="452258"/>
                  </a:lnTo>
                  <a:lnTo>
                    <a:pt x="51276" y="4522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 descr=""/>
            <p:cNvSpPr/>
            <p:nvPr/>
          </p:nvSpPr>
          <p:spPr>
            <a:xfrm>
              <a:off x="4715179" y="2184411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0" y="452258"/>
                  </a:moveTo>
                  <a:lnTo>
                    <a:pt x="51276" y="4522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522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 descr=""/>
            <p:cNvSpPr/>
            <p:nvPr/>
          </p:nvSpPr>
          <p:spPr>
            <a:xfrm>
              <a:off x="4766449" y="2232477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51271" y="0"/>
                  </a:moveTo>
                  <a:lnTo>
                    <a:pt x="0" y="0"/>
                  </a:lnTo>
                  <a:lnTo>
                    <a:pt x="0" y="404192"/>
                  </a:lnTo>
                  <a:lnTo>
                    <a:pt x="51271" y="40419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 descr=""/>
            <p:cNvSpPr/>
            <p:nvPr/>
          </p:nvSpPr>
          <p:spPr>
            <a:xfrm>
              <a:off x="4766449" y="2232477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0" y="404192"/>
                  </a:moveTo>
                  <a:lnTo>
                    <a:pt x="51271" y="40419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041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 descr=""/>
            <p:cNvSpPr/>
            <p:nvPr/>
          </p:nvSpPr>
          <p:spPr>
            <a:xfrm>
              <a:off x="4817719" y="2460387"/>
              <a:ext cx="51435" cy="176530"/>
            </a:xfrm>
            <a:custGeom>
              <a:avLst/>
              <a:gdLst/>
              <a:ahLst/>
              <a:cxnLst/>
              <a:rect l="l" t="t" r="r" b="b"/>
              <a:pathLst>
                <a:path w="51435" h="176530">
                  <a:moveTo>
                    <a:pt x="51276" y="0"/>
                  </a:moveTo>
                  <a:lnTo>
                    <a:pt x="0" y="0"/>
                  </a:lnTo>
                  <a:lnTo>
                    <a:pt x="0" y="176282"/>
                  </a:lnTo>
                  <a:lnTo>
                    <a:pt x="51276" y="17628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 descr=""/>
            <p:cNvSpPr/>
            <p:nvPr/>
          </p:nvSpPr>
          <p:spPr>
            <a:xfrm>
              <a:off x="4817719" y="2460387"/>
              <a:ext cx="51435" cy="176530"/>
            </a:xfrm>
            <a:custGeom>
              <a:avLst/>
              <a:gdLst/>
              <a:ahLst/>
              <a:cxnLst/>
              <a:rect l="l" t="t" r="r" b="b"/>
              <a:pathLst>
                <a:path w="51435" h="176530">
                  <a:moveTo>
                    <a:pt x="0" y="176282"/>
                  </a:moveTo>
                  <a:lnTo>
                    <a:pt x="51276" y="17628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628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 descr=""/>
            <p:cNvSpPr/>
            <p:nvPr/>
          </p:nvSpPr>
          <p:spPr>
            <a:xfrm>
              <a:off x="4869002" y="2569002"/>
              <a:ext cx="51435" cy="67945"/>
            </a:xfrm>
            <a:custGeom>
              <a:avLst/>
              <a:gdLst/>
              <a:ahLst/>
              <a:cxnLst/>
              <a:rect l="l" t="t" r="r" b="b"/>
              <a:pathLst>
                <a:path w="51435" h="67944">
                  <a:moveTo>
                    <a:pt x="51276" y="0"/>
                  </a:moveTo>
                  <a:lnTo>
                    <a:pt x="0" y="0"/>
                  </a:lnTo>
                  <a:lnTo>
                    <a:pt x="0" y="67667"/>
                  </a:lnTo>
                  <a:lnTo>
                    <a:pt x="51276" y="6766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 descr=""/>
            <p:cNvSpPr/>
            <p:nvPr/>
          </p:nvSpPr>
          <p:spPr>
            <a:xfrm>
              <a:off x="4869002" y="2569002"/>
              <a:ext cx="51435" cy="67945"/>
            </a:xfrm>
            <a:custGeom>
              <a:avLst/>
              <a:gdLst/>
              <a:ahLst/>
              <a:cxnLst/>
              <a:rect l="l" t="t" r="r" b="b"/>
              <a:pathLst>
                <a:path w="51435" h="67944">
                  <a:moveTo>
                    <a:pt x="0" y="67667"/>
                  </a:moveTo>
                  <a:lnTo>
                    <a:pt x="51276" y="6766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6766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 descr=""/>
            <p:cNvSpPr/>
            <p:nvPr/>
          </p:nvSpPr>
          <p:spPr>
            <a:xfrm>
              <a:off x="4920272" y="2609955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51276" y="0"/>
                  </a:moveTo>
                  <a:lnTo>
                    <a:pt x="0" y="0"/>
                  </a:lnTo>
                  <a:lnTo>
                    <a:pt x="0" y="26714"/>
                  </a:lnTo>
                  <a:lnTo>
                    <a:pt x="51276" y="2671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 descr=""/>
            <p:cNvSpPr/>
            <p:nvPr/>
          </p:nvSpPr>
          <p:spPr>
            <a:xfrm>
              <a:off x="4920272" y="2609955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0" y="26714"/>
                  </a:moveTo>
                  <a:lnTo>
                    <a:pt x="51276" y="2671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671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 descr=""/>
            <p:cNvSpPr/>
            <p:nvPr/>
          </p:nvSpPr>
          <p:spPr>
            <a:xfrm>
              <a:off x="4971554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 descr=""/>
            <p:cNvSpPr/>
            <p:nvPr/>
          </p:nvSpPr>
          <p:spPr>
            <a:xfrm>
              <a:off x="4971554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 descr=""/>
            <p:cNvSpPr/>
            <p:nvPr/>
          </p:nvSpPr>
          <p:spPr>
            <a:xfrm>
              <a:off x="5022824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1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1" y="180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 descr=""/>
            <p:cNvSpPr/>
            <p:nvPr/>
          </p:nvSpPr>
          <p:spPr>
            <a:xfrm>
              <a:off x="5022824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1" y="180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 descr=""/>
            <p:cNvSpPr/>
            <p:nvPr/>
          </p:nvSpPr>
          <p:spPr>
            <a:xfrm>
              <a:off x="3535845" y="2629555"/>
              <a:ext cx="51435" cy="7620"/>
            </a:xfrm>
            <a:custGeom>
              <a:avLst/>
              <a:gdLst/>
              <a:ahLst/>
              <a:cxnLst/>
              <a:rect l="l" t="t" r="r" b="b"/>
              <a:pathLst>
                <a:path w="51435" h="7619">
                  <a:moveTo>
                    <a:pt x="51276" y="0"/>
                  </a:moveTo>
                  <a:lnTo>
                    <a:pt x="0" y="0"/>
                  </a:lnTo>
                  <a:lnTo>
                    <a:pt x="0" y="7113"/>
                  </a:lnTo>
                  <a:lnTo>
                    <a:pt x="51276" y="711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 descr=""/>
            <p:cNvSpPr/>
            <p:nvPr/>
          </p:nvSpPr>
          <p:spPr>
            <a:xfrm>
              <a:off x="3535845" y="2629555"/>
              <a:ext cx="51435" cy="7620"/>
            </a:xfrm>
            <a:custGeom>
              <a:avLst/>
              <a:gdLst/>
              <a:ahLst/>
              <a:cxnLst/>
              <a:rect l="l" t="t" r="r" b="b"/>
              <a:pathLst>
                <a:path w="51435" h="7619">
                  <a:moveTo>
                    <a:pt x="0" y="7113"/>
                  </a:moveTo>
                  <a:lnTo>
                    <a:pt x="51276" y="711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11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 descr=""/>
            <p:cNvSpPr/>
            <p:nvPr/>
          </p:nvSpPr>
          <p:spPr>
            <a:xfrm>
              <a:off x="3587115" y="2622436"/>
              <a:ext cx="51435" cy="14604"/>
            </a:xfrm>
            <a:custGeom>
              <a:avLst/>
              <a:gdLst/>
              <a:ahLst/>
              <a:cxnLst/>
              <a:rect l="l" t="t" r="r" b="b"/>
              <a:pathLst>
                <a:path w="51435" h="14605">
                  <a:moveTo>
                    <a:pt x="51276" y="0"/>
                  </a:moveTo>
                  <a:lnTo>
                    <a:pt x="0" y="0"/>
                  </a:lnTo>
                  <a:lnTo>
                    <a:pt x="0" y="14232"/>
                  </a:lnTo>
                  <a:lnTo>
                    <a:pt x="51276" y="1423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 descr=""/>
            <p:cNvSpPr/>
            <p:nvPr/>
          </p:nvSpPr>
          <p:spPr>
            <a:xfrm>
              <a:off x="3587115" y="2622436"/>
              <a:ext cx="51435" cy="14604"/>
            </a:xfrm>
            <a:custGeom>
              <a:avLst/>
              <a:gdLst/>
              <a:ahLst/>
              <a:cxnLst/>
              <a:rect l="l" t="t" r="r" b="b"/>
              <a:pathLst>
                <a:path w="51435" h="14605">
                  <a:moveTo>
                    <a:pt x="0" y="14232"/>
                  </a:moveTo>
                  <a:lnTo>
                    <a:pt x="51276" y="1423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423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 descr=""/>
            <p:cNvSpPr/>
            <p:nvPr/>
          </p:nvSpPr>
          <p:spPr>
            <a:xfrm>
              <a:off x="3638397" y="2558326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39">
                  <a:moveTo>
                    <a:pt x="51276" y="0"/>
                  </a:moveTo>
                  <a:lnTo>
                    <a:pt x="0" y="0"/>
                  </a:lnTo>
                  <a:lnTo>
                    <a:pt x="0" y="78343"/>
                  </a:lnTo>
                  <a:lnTo>
                    <a:pt x="51276" y="7834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 descr=""/>
            <p:cNvSpPr/>
            <p:nvPr/>
          </p:nvSpPr>
          <p:spPr>
            <a:xfrm>
              <a:off x="3638397" y="2558326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39">
                  <a:moveTo>
                    <a:pt x="0" y="78343"/>
                  </a:moveTo>
                  <a:lnTo>
                    <a:pt x="51276" y="7834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834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 descr=""/>
            <p:cNvSpPr/>
            <p:nvPr/>
          </p:nvSpPr>
          <p:spPr>
            <a:xfrm>
              <a:off x="3689667" y="2444343"/>
              <a:ext cx="51435" cy="192405"/>
            </a:xfrm>
            <a:custGeom>
              <a:avLst/>
              <a:gdLst/>
              <a:ahLst/>
              <a:cxnLst/>
              <a:rect l="l" t="t" r="r" b="b"/>
              <a:pathLst>
                <a:path w="51435" h="192405">
                  <a:moveTo>
                    <a:pt x="51276" y="0"/>
                  </a:moveTo>
                  <a:lnTo>
                    <a:pt x="0" y="0"/>
                  </a:lnTo>
                  <a:lnTo>
                    <a:pt x="0" y="192326"/>
                  </a:lnTo>
                  <a:lnTo>
                    <a:pt x="51276" y="19232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 descr=""/>
            <p:cNvSpPr/>
            <p:nvPr/>
          </p:nvSpPr>
          <p:spPr>
            <a:xfrm>
              <a:off x="3689667" y="2444343"/>
              <a:ext cx="51435" cy="192405"/>
            </a:xfrm>
            <a:custGeom>
              <a:avLst/>
              <a:gdLst/>
              <a:ahLst/>
              <a:cxnLst/>
              <a:rect l="l" t="t" r="r" b="b"/>
              <a:pathLst>
                <a:path w="51435" h="192405">
                  <a:moveTo>
                    <a:pt x="0" y="192326"/>
                  </a:moveTo>
                  <a:lnTo>
                    <a:pt x="51276" y="19232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9232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 descr=""/>
            <p:cNvSpPr/>
            <p:nvPr/>
          </p:nvSpPr>
          <p:spPr>
            <a:xfrm>
              <a:off x="3740950" y="2275235"/>
              <a:ext cx="51435" cy="361950"/>
            </a:xfrm>
            <a:custGeom>
              <a:avLst/>
              <a:gdLst/>
              <a:ahLst/>
              <a:cxnLst/>
              <a:rect l="l" t="t" r="r" b="b"/>
              <a:pathLst>
                <a:path w="51435" h="361950">
                  <a:moveTo>
                    <a:pt x="51271" y="0"/>
                  </a:moveTo>
                  <a:lnTo>
                    <a:pt x="0" y="0"/>
                  </a:lnTo>
                  <a:lnTo>
                    <a:pt x="0" y="361434"/>
                  </a:lnTo>
                  <a:lnTo>
                    <a:pt x="51271" y="361434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 descr=""/>
            <p:cNvSpPr/>
            <p:nvPr/>
          </p:nvSpPr>
          <p:spPr>
            <a:xfrm>
              <a:off x="3740950" y="2275235"/>
              <a:ext cx="51435" cy="361950"/>
            </a:xfrm>
            <a:custGeom>
              <a:avLst/>
              <a:gdLst/>
              <a:ahLst/>
              <a:cxnLst/>
              <a:rect l="l" t="t" r="r" b="b"/>
              <a:pathLst>
                <a:path w="51435" h="361950">
                  <a:moveTo>
                    <a:pt x="0" y="361434"/>
                  </a:moveTo>
                  <a:lnTo>
                    <a:pt x="51271" y="361434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36143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 descr=""/>
            <p:cNvSpPr/>
            <p:nvPr/>
          </p:nvSpPr>
          <p:spPr>
            <a:xfrm>
              <a:off x="3792220" y="2187967"/>
              <a:ext cx="51435" cy="448945"/>
            </a:xfrm>
            <a:custGeom>
              <a:avLst/>
              <a:gdLst/>
              <a:ahLst/>
              <a:cxnLst/>
              <a:rect l="l" t="t" r="r" b="b"/>
              <a:pathLst>
                <a:path w="51435" h="448944">
                  <a:moveTo>
                    <a:pt x="51276" y="0"/>
                  </a:moveTo>
                  <a:lnTo>
                    <a:pt x="0" y="0"/>
                  </a:lnTo>
                  <a:lnTo>
                    <a:pt x="0" y="448702"/>
                  </a:lnTo>
                  <a:lnTo>
                    <a:pt x="51276" y="44870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 descr=""/>
            <p:cNvSpPr/>
            <p:nvPr/>
          </p:nvSpPr>
          <p:spPr>
            <a:xfrm>
              <a:off x="3792220" y="2187967"/>
              <a:ext cx="51435" cy="448945"/>
            </a:xfrm>
            <a:custGeom>
              <a:avLst/>
              <a:gdLst/>
              <a:ahLst/>
              <a:cxnLst/>
              <a:rect l="l" t="t" r="r" b="b"/>
              <a:pathLst>
                <a:path w="51435" h="448944">
                  <a:moveTo>
                    <a:pt x="0" y="448702"/>
                  </a:moveTo>
                  <a:lnTo>
                    <a:pt x="51276" y="44870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4870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 descr=""/>
            <p:cNvSpPr/>
            <p:nvPr/>
          </p:nvSpPr>
          <p:spPr>
            <a:xfrm>
              <a:off x="3843502" y="2269868"/>
              <a:ext cx="51435" cy="367030"/>
            </a:xfrm>
            <a:custGeom>
              <a:avLst/>
              <a:gdLst/>
              <a:ahLst/>
              <a:cxnLst/>
              <a:rect l="l" t="t" r="r" b="b"/>
              <a:pathLst>
                <a:path w="51435" h="367030">
                  <a:moveTo>
                    <a:pt x="51276" y="0"/>
                  </a:moveTo>
                  <a:lnTo>
                    <a:pt x="0" y="0"/>
                  </a:lnTo>
                  <a:lnTo>
                    <a:pt x="0" y="366801"/>
                  </a:lnTo>
                  <a:lnTo>
                    <a:pt x="51276" y="36680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 descr=""/>
            <p:cNvSpPr/>
            <p:nvPr/>
          </p:nvSpPr>
          <p:spPr>
            <a:xfrm>
              <a:off x="3843502" y="2269868"/>
              <a:ext cx="51435" cy="367030"/>
            </a:xfrm>
            <a:custGeom>
              <a:avLst/>
              <a:gdLst/>
              <a:ahLst/>
              <a:cxnLst/>
              <a:rect l="l" t="t" r="r" b="b"/>
              <a:pathLst>
                <a:path w="51435" h="367030">
                  <a:moveTo>
                    <a:pt x="0" y="366801"/>
                  </a:moveTo>
                  <a:lnTo>
                    <a:pt x="51276" y="36680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6680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 descr=""/>
            <p:cNvSpPr/>
            <p:nvPr/>
          </p:nvSpPr>
          <p:spPr>
            <a:xfrm>
              <a:off x="3894772" y="2430110"/>
              <a:ext cx="51435" cy="207010"/>
            </a:xfrm>
            <a:custGeom>
              <a:avLst/>
              <a:gdLst/>
              <a:ahLst/>
              <a:cxnLst/>
              <a:rect l="l" t="t" r="r" b="b"/>
              <a:pathLst>
                <a:path w="51435" h="207010">
                  <a:moveTo>
                    <a:pt x="51276" y="0"/>
                  </a:moveTo>
                  <a:lnTo>
                    <a:pt x="0" y="0"/>
                  </a:lnTo>
                  <a:lnTo>
                    <a:pt x="0" y="206559"/>
                  </a:lnTo>
                  <a:lnTo>
                    <a:pt x="51276" y="20655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 descr=""/>
            <p:cNvSpPr/>
            <p:nvPr/>
          </p:nvSpPr>
          <p:spPr>
            <a:xfrm>
              <a:off x="3894772" y="2430110"/>
              <a:ext cx="51435" cy="207010"/>
            </a:xfrm>
            <a:custGeom>
              <a:avLst/>
              <a:gdLst/>
              <a:ahLst/>
              <a:cxnLst/>
              <a:rect l="l" t="t" r="r" b="b"/>
              <a:pathLst>
                <a:path w="51435" h="207010">
                  <a:moveTo>
                    <a:pt x="0" y="206559"/>
                  </a:moveTo>
                  <a:lnTo>
                    <a:pt x="51276" y="20655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655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 descr=""/>
            <p:cNvSpPr/>
            <p:nvPr/>
          </p:nvSpPr>
          <p:spPr>
            <a:xfrm>
              <a:off x="3946055" y="2558326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39">
                  <a:moveTo>
                    <a:pt x="51276" y="0"/>
                  </a:moveTo>
                  <a:lnTo>
                    <a:pt x="0" y="0"/>
                  </a:lnTo>
                  <a:lnTo>
                    <a:pt x="0" y="78343"/>
                  </a:lnTo>
                  <a:lnTo>
                    <a:pt x="51276" y="7834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 descr=""/>
            <p:cNvSpPr/>
            <p:nvPr/>
          </p:nvSpPr>
          <p:spPr>
            <a:xfrm>
              <a:off x="3946055" y="2558326"/>
              <a:ext cx="51435" cy="78740"/>
            </a:xfrm>
            <a:custGeom>
              <a:avLst/>
              <a:gdLst/>
              <a:ahLst/>
              <a:cxnLst/>
              <a:rect l="l" t="t" r="r" b="b"/>
              <a:pathLst>
                <a:path w="51435" h="78739">
                  <a:moveTo>
                    <a:pt x="0" y="78343"/>
                  </a:moveTo>
                  <a:lnTo>
                    <a:pt x="51276" y="7834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834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 descr=""/>
            <p:cNvSpPr/>
            <p:nvPr/>
          </p:nvSpPr>
          <p:spPr>
            <a:xfrm>
              <a:off x="3997325" y="2613512"/>
              <a:ext cx="51435" cy="23495"/>
            </a:xfrm>
            <a:custGeom>
              <a:avLst/>
              <a:gdLst/>
              <a:ahLst/>
              <a:cxnLst/>
              <a:rect l="l" t="t" r="r" b="b"/>
              <a:pathLst>
                <a:path w="51435" h="23494">
                  <a:moveTo>
                    <a:pt x="51271" y="0"/>
                  </a:moveTo>
                  <a:lnTo>
                    <a:pt x="0" y="0"/>
                  </a:lnTo>
                  <a:lnTo>
                    <a:pt x="0" y="23157"/>
                  </a:lnTo>
                  <a:lnTo>
                    <a:pt x="51271" y="23157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 descr=""/>
            <p:cNvSpPr/>
            <p:nvPr/>
          </p:nvSpPr>
          <p:spPr>
            <a:xfrm>
              <a:off x="3997325" y="2613512"/>
              <a:ext cx="51435" cy="23495"/>
            </a:xfrm>
            <a:custGeom>
              <a:avLst/>
              <a:gdLst/>
              <a:ahLst/>
              <a:cxnLst/>
              <a:rect l="l" t="t" r="r" b="b"/>
              <a:pathLst>
                <a:path w="51435" h="23494">
                  <a:moveTo>
                    <a:pt x="0" y="23157"/>
                  </a:moveTo>
                  <a:lnTo>
                    <a:pt x="51271" y="23157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315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 descr=""/>
            <p:cNvSpPr/>
            <p:nvPr/>
          </p:nvSpPr>
          <p:spPr>
            <a:xfrm>
              <a:off x="4048594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 descr=""/>
            <p:cNvSpPr/>
            <p:nvPr/>
          </p:nvSpPr>
          <p:spPr>
            <a:xfrm>
              <a:off x="4048594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 descr=""/>
            <p:cNvSpPr/>
            <p:nvPr/>
          </p:nvSpPr>
          <p:spPr>
            <a:xfrm>
              <a:off x="4099877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6" y="0"/>
                  </a:moveTo>
                  <a:lnTo>
                    <a:pt x="0" y="0"/>
                  </a:lnTo>
                  <a:lnTo>
                    <a:pt x="0" y="1805"/>
                  </a:lnTo>
                  <a:lnTo>
                    <a:pt x="51276" y="1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 descr=""/>
            <p:cNvSpPr/>
            <p:nvPr/>
          </p:nvSpPr>
          <p:spPr>
            <a:xfrm>
              <a:off x="4099877" y="2634864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805"/>
                  </a:moveTo>
                  <a:lnTo>
                    <a:pt x="51276" y="1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 descr=""/>
            <p:cNvSpPr/>
            <p:nvPr/>
          </p:nvSpPr>
          <p:spPr>
            <a:xfrm>
              <a:off x="415114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 descr=""/>
            <p:cNvSpPr/>
            <p:nvPr/>
          </p:nvSpPr>
          <p:spPr>
            <a:xfrm>
              <a:off x="415114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 descr=""/>
            <p:cNvSpPr/>
            <p:nvPr/>
          </p:nvSpPr>
          <p:spPr>
            <a:xfrm>
              <a:off x="420243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 descr=""/>
            <p:cNvSpPr/>
            <p:nvPr/>
          </p:nvSpPr>
          <p:spPr>
            <a:xfrm>
              <a:off x="420243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 descr=""/>
            <p:cNvSpPr/>
            <p:nvPr/>
          </p:nvSpPr>
          <p:spPr>
            <a:xfrm>
              <a:off x="425369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 descr=""/>
            <p:cNvSpPr/>
            <p:nvPr/>
          </p:nvSpPr>
          <p:spPr>
            <a:xfrm>
              <a:off x="425369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 descr=""/>
            <p:cNvSpPr/>
            <p:nvPr/>
          </p:nvSpPr>
          <p:spPr>
            <a:xfrm>
              <a:off x="430496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 descr=""/>
            <p:cNvSpPr/>
            <p:nvPr/>
          </p:nvSpPr>
          <p:spPr>
            <a:xfrm>
              <a:off x="430496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 descr=""/>
            <p:cNvSpPr/>
            <p:nvPr/>
          </p:nvSpPr>
          <p:spPr>
            <a:xfrm>
              <a:off x="435625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 descr=""/>
            <p:cNvSpPr/>
            <p:nvPr/>
          </p:nvSpPr>
          <p:spPr>
            <a:xfrm>
              <a:off x="435625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 descr=""/>
            <p:cNvSpPr/>
            <p:nvPr/>
          </p:nvSpPr>
          <p:spPr>
            <a:xfrm>
              <a:off x="440752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 descr=""/>
            <p:cNvSpPr/>
            <p:nvPr/>
          </p:nvSpPr>
          <p:spPr>
            <a:xfrm>
              <a:off x="440752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 descr=""/>
            <p:cNvSpPr/>
            <p:nvPr/>
          </p:nvSpPr>
          <p:spPr>
            <a:xfrm>
              <a:off x="445880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 descr=""/>
            <p:cNvSpPr/>
            <p:nvPr/>
          </p:nvSpPr>
          <p:spPr>
            <a:xfrm>
              <a:off x="445880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 descr=""/>
            <p:cNvSpPr/>
            <p:nvPr/>
          </p:nvSpPr>
          <p:spPr>
            <a:xfrm>
              <a:off x="451007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 descr=""/>
            <p:cNvSpPr/>
            <p:nvPr/>
          </p:nvSpPr>
          <p:spPr>
            <a:xfrm>
              <a:off x="451007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 descr=""/>
            <p:cNvSpPr/>
            <p:nvPr/>
          </p:nvSpPr>
          <p:spPr>
            <a:xfrm>
              <a:off x="456134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 descr=""/>
            <p:cNvSpPr/>
            <p:nvPr/>
          </p:nvSpPr>
          <p:spPr>
            <a:xfrm>
              <a:off x="456134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 descr=""/>
            <p:cNvSpPr/>
            <p:nvPr/>
          </p:nvSpPr>
          <p:spPr>
            <a:xfrm>
              <a:off x="461262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 descr=""/>
            <p:cNvSpPr/>
            <p:nvPr/>
          </p:nvSpPr>
          <p:spPr>
            <a:xfrm>
              <a:off x="461262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 descr=""/>
            <p:cNvSpPr/>
            <p:nvPr/>
          </p:nvSpPr>
          <p:spPr>
            <a:xfrm>
              <a:off x="46638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 descr=""/>
            <p:cNvSpPr/>
            <p:nvPr/>
          </p:nvSpPr>
          <p:spPr>
            <a:xfrm>
              <a:off x="46638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 descr=""/>
            <p:cNvSpPr/>
            <p:nvPr/>
          </p:nvSpPr>
          <p:spPr>
            <a:xfrm>
              <a:off x="471517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 descr=""/>
            <p:cNvSpPr/>
            <p:nvPr/>
          </p:nvSpPr>
          <p:spPr>
            <a:xfrm>
              <a:off x="471517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 descr=""/>
            <p:cNvSpPr/>
            <p:nvPr/>
          </p:nvSpPr>
          <p:spPr>
            <a:xfrm>
              <a:off x="476644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 descr=""/>
            <p:cNvSpPr/>
            <p:nvPr/>
          </p:nvSpPr>
          <p:spPr>
            <a:xfrm>
              <a:off x="476644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 descr=""/>
            <p:cNvSpPr/>
            <p:nvPr/>
          </p:nvSpPr>
          <p:spPr>
            <a:xfrm>
              <a:off x="481771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 descr=""/>
            <p:cNvSpPr/>
            <p:nvPr/>
          </p:nvSpPr>
          <p:spPr>
            <a:xfrm>
              <a:off x="481771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 descr=""/>
            <p:cNvSpPr/>
            <p:nvPr/>
          </p:nvSpPr>
          <p:spPr>
            <a:xfrm>
              <a:off x="48690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 descr=""/>
            <p:cNvSpPr/>
            <p:nvPr/>
          </p:nvSpPr>
          <p:spPr>
            <a:xfrm>
              <a:off x="48690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 descr=""/>
            <p:cNvSpPr/>
            <p:nvPr/>
          </p:nvSpPr>
          <p:spPr>
            <a:xfrm>
              <a:off x="49202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 descr=""/>
            <p:cNvSpPr/>
            <p:nvPr/>
          </p:nvSpPr>
          <p:spPr>
            <a:xfrm>
              <a:off x="49202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 descr=""/>
            <p:cNvSpPr/>
            <p:nvPr/>
          </p:nvSpPr>
          <p:spPr>
            <a:xfrm>
              <a:off x="497155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 descr=""/>
            <p:cNvSpPr/>
            <p:nvPr/>
          </p:nvSpPr>
          <p:spPr>
            <a:xfrm>
              <a:off x="497155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 descr=""/>
            <p:cNvSpPr/>
            <p:nvPr/>
          </p:nvSpPr>
          <p:spPr>
            <a:xfrm>
              <a:off x="502282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 descr=""/>
            <p:cNvSpPr/>
            <p:nvPr/>
          </p:nvSpPr>
          <p:spPr>
            <a:xfrm>
              <a:off x="502282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 descr=""/>
            <p:cNvSpPr/>
            <p:nvPr/>
          </p:nvSpPr>
          <p:spPr>
            <a:xfrm>
              <a:off x="3240443" y="2280603"/>
              <a:ext cx="1654175" cy="394970"/>
            </a:xfrm>
            <a:custGeom>
              <a:avLst/>
              <a:gdLst/>
              <a:ahLst/>
              <a:cxnLst/>
              <a:rect l="l" t="t" r="r" b="b"/>
              <a:pathLst>
                <a:path w="1654175" h="394969">
                  <a:moveTo>
                    <a:pt x="0" y="356066"/>
                  </a:moveTo>
                  <a:lnTo>
                    <a:pt x="15989" y="356066"/>
                  </a:lnTo>
                </a:path>
                <a:path w="1654175" h="394969">
                  <a:moveTo>
                    <a:pt x="0" y="178032"/>
                  </a:moveTo>
                  <a:lnTo>
                    <a:pt x="15989" y="178032"/>
                  </a:lnTo>
                </a:path>
                <a:path w="1654175" h="394969">
                  <a:moveTo>
                    <a:pt x="0" y="0"/>
                  </a:moveTo>
                  <a:lnTo>
                    <a:pt x="15989" y="0"/>
                  </a:lnTo>
                </a:path>
                <a:path w="1654175" h="394969">
                  <a:moveTo>
                    <a:pt x="423621" y="394681"/>
                  </a:moveTo>
                  <a:lnTo>
                    <a:pt x="423621" y="378702"/>
                  </a:lnTo>
                </a:path>
                <a:path w="1654175" h="394969">
                  <a:moveTo>
                    <a:pt x="1038923" y="394681"/>
                  </a:moveTo>
                  <a:lnTo>
                    <a:pt x="1038923" y="378702"/>
                  </a:lnTo>
                </a:path>
                <a:path w="1654175" h="394969">
                  <a:moveTo>
                    <a:pt x="1654162" y="394681"/>
                  </a:moveTo>
                  <a:lnTo>
                    <a:pt x="1654162" y="378702"/>
                  </a:lnTo>
                </a:path>
              </a:pathLst>
            </a:custGeom>
            <a:ln w="624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9" name="object 499" descr=""/>
          <p:cNvSpPr txBox="1"/>
          <p:nvPr/>
        </p:nvSpPr>
        <p:spPr>
          <a:xfrm>
            <a:off x="3185744" y="2590311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7" name="object 50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23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500" name="object 500" descr=""/>
          <p:cNvSpPr txBox="1"/>
          <p:nvPr/>
        </p:nvSpPr>
        <p:spPr>
          <a:xfrm>
            <a:off x="3127408" y="2412277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1" name="object 501" descr=""/>
          <p:cNvSpPr txBox="1"/>
          <p:nvPr/>
        </p:nvSpPr>
        <p:spPr>
          <a:xfrm>
            <a:off x="3127408" y="2234243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2" name="object 502" descr=""/>
          <p:cNvSpPr txBox="1"/>
          <p:nvPr/>
        </p:nvSpPr>
        <p:spPr>
          <a:xfrm>
            <a:off x="3636784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3" name="object 503" descr=""/>
          <p:cNvSpPr txBox="1"/>
          <p:nvPr/>
        </p:nvSpPr>
        <p:spPr>
          <a:xfrm>
            <a:off x="4867333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504" name="object 504" descr=""/>
          <p:cNvSpPr txBox="1"/>
          <p:nvPr/>
        </p:nvSpPr>
        <p:spPr>
          <a:xfrm>
            <a:off x="4236567" y="2660548"/>
            <a:ext cx="23939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500" spc="-10">
                <a:latin typeface="Arial"/>
                <a:cs typeface="Arial"/>
              </a:rPr>
              <a:t>statistic</a:t>
            </a:r>
            <a:endParaRPr sz="500">
              <a:latin typeface="Arial"/>
              <a:cs typeface="Arial"/>
            </a:endParaRPr>
          </a:p>
        </p:txBody>
      </p:sp>
      <p:sp>
        <p:nvSpPr>
          <p:cNvPr id="505" name="object 505" descr=""/>
          <p:cNvSpPr txBox="1"/>
          <p:nvPr/>
        </p:nvSpPr>
        <p:spPr>
          <a:xfrm>
            <a:off x="3047733" y="2319374"/>
            <a:ext cx="90170" cy="182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sp>
        <p:nvSpPr>
          <p:cNvPr id="506" name="object 506" descr=""/>
          <p:cNvSpPr txBox="1"/>
          <p:nvPr/>
        </p:nvSpPr>
        <p:spPr>
          <a:xfrm>
            <a:off x="3243732" y="2024653"/>
            <a:ext cx="7264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>
                <a:latin typeface="Arial"/>
                <a:cs typeface="Arial"/>
              </a:rPr>
              <a:t>Effect</a:t>
            </a:r>
            <a:r>
              <a:rPr dirty="0" sz="600" spc="-2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Size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of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</a:t>
            </a:r>
            <a:r>
              <a:rPr dirty="0" sz="600" spc="-2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Units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I</a:t>
            </a:r>
            <a:r>
              <a:rPr dirty="0" cap="small" spc="75"/>
              <a:t>ntuition</a:t>
            </a:r>
            <a:r>
              <a:rPr dirty="0" spc="195"/>
              <a:t> </a:t>
            </a:r>
            <a:r>
              <a:rPr dirty="0" cap="small"/>
              <a:t>behind</a:t>
            </a:r>
            <a:r>
              <a:rPr dirty="0" spc="200"/>
              <a:t> </a:t>
            </a:r>
            <a:r>
              <a:rPr dirty="0" cap="small" spc="50"/>
              <a:t>power</a:t>
            </a:r>
            <a:r>
              <a:rPr dirty="0" spc="50"/>
              <a:t>:</a:t>
            </a:r>
            <a:r>
              <a:rPr dirty="0" spc="405"/>
              <a:t> </a:t>
            </a:r>
            <a:r>
              <a:rPr dirty="0" cap="small"/>
              <a:t>sample</a:t>
            </a:r>
            <a:r>
              <a:rPr dirty="0" spc="200"/>
              <a:t> </a:t>
            </a:r>
            <a:r>
              <a:rPr dirty="0" cap="small" spc="-60"/>
              <a:t>si</a:t>
            </a:r>
            <a:r>
              <a:rPr dirty="0" spc="-60"/>
              <a:t>z</a:t>
            </a:r>
            <a:r>
              <a:rPr dirty="0" cap="small" spc="-60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6604" y="606737"/>
            <a:ext cx="19500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>
                <a:latin typeface="Arial"/>
                <a:cs typeface="Arial"/>
              </a:rPr>
              <a:t>How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does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20" b="1">
                <a:latin typeface="Gill Sans MT"/>
                <a:cs typeface="Gill Sans MT"/>
              </a:rPr>
              <a:t>sample</a:t>
            </a:r>
            <a:r>
              <a:rPr dirty="0" sz="900" spc="-15" b="1">
                <a:latin typeface="Gill Sans MT"/>
                <a:cs typeface="Gill Sans MT"/>
              </a:rPr>
              <a:t> </a:t>
            </a:r>
            <a:r>
              <a:rPr dirty="0" sz="900" spc="-10" b="1">
                <a:latin typeface="Gill Sans MT"/>
                <a:cs typeface="Gill Sans MT"/>
              </a:rPr>
              <a:t>size</a:t>
            </a:r>
            <a:r>
              <a:rPr dirty="0" sz="900" spc="-25" b="1">
                <a:latin typeface="Gill Sans MT"/>
                <a:cs typeface="Gill Sans MT"/>
              </a:rPr>
              <a:t> </a:t>
            </a:r>
            <a:r>
              <a:rPr dirty="0" sz="900">
                <a:latin typeface="Arial"/>
                <a:cs typeface="Arial"/>
              </a:rPr>
              <a:t>affect</a:t>
            </a:r>
            <a:r>
              <a:rPr dirty="0" sz="900" spc="-25">
                <a:latin typeface="Arial"/>
                <a:cs typeface="Arial"/>
              </a:rPr>
              <a:t> power?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400338" y="826312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16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76604" y="796526"/>
            <a:ext cx="21151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>
                <a:latin typeface="Arial"/>
                <a:cs typeface="Arial"/>
              </a:rPr>
              <a:t>Hint:</a:t>
            </a:r>
            <a:r>
              <a:rPr dirty="0" sz="900" spc="1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recall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standard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error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0" i="1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4393" y="935705"/>
            <a:ext cx="7112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5">
                <a:latin typeface="Arial"/>
                <a:cs typeface="Arial"/>
              </a:rPr>
              <a:t>depends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5" i="1">
                <a:latin typeface="Arial"/>
                <a:cs typeface="Arial"/>
              </a:rPr>
              <a:t>n</a:t>
            </a:r>
            <a:r>
              <a:rPr dirty="0" sz="900" spc="-25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6604" y="1125494"/>
            <a:ext cx="21513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>
                <a:latin typeface="Arial"/>
                <a:cs typeface="Arial"/>
              </a:rPr>
              <a:t>Let’s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run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some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simulations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different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47810" y="1480610"/>
            <a:ext cx="4514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</a:tabLst>
            </a:pPr>
            <a:r>
              <a:rPr dirty="0" sz="600" spc="-25" i="1">
                <a:latin typeface="Arial"/>
                <a:cs typeface="Arial"/>
              </a:rPr>
              <a:t>trt</a:t>
            </a:r>
            <a:r>
              <a:rPr dirty="0" sz="600" i="1">
                <a:latin typeface="Arial"/>
                <a:cs typeface="Arial"/>
              </a:rPr>
              <a:t>	</a:t>
            </a:r>
            <a:r>
              <a:rPr dirty="0" sz="600" spc="-20" i="1">
                <a:latin typeface="Arial"/>
                <a:cs typeface="Arial"/>
              </a:rPr>
              <a:t>ctrl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4393" y="1236831"/>
            <a:ext cx="1536700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35">
                <a:latin typeface="Arial"/>
                <a:cs typeface="Arial"/>
              </a:rPr>
              <a:t>sample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size.</a:t>
            </a:r>
            <a:endParaRPr sz="9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215"/>
              </a:spcBef>
              <a:tabLst>
                <a:tab pos="885825" algn="l"/>
                <a:tab pos="1227455" algn="l"/>
              </a:tabLst>
            </a:pPr>
            <a:r>
              <a:rPr dirty="0" sz="8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245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50" i="1">
                <a:latin typeface="Arial"/>
                <a:cs typeface="Arial"/>
              </a:rPr>
              <a:t>n</a:t>
            </a:r>
            <a:r>
              <a:rPr dirty="0" sz="900" i="1">
                <a:latin typeface="Arial"/>
                <a:cs typeface="Arial"/>
              </a:rPr>
              <a:t>	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0" i="1">
                <a:latin typeface="Arial"/>
                <a:cs typeface="Arial"/>
              </a:rPr>
              <a:t>n</a:t>
            </a:r>
            <a:r>
              <a:rPr dirty="0" sz="900" i="1">
                <a:latin typeface="Arial"/>
                <a:cs typeface="Arial"/>
              </a:rPr>
              <a:t>	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50?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3030" y="1565811"/>
            <a:ext cx="1491615" cy="3549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54305" indent="-116205">
              <a:lnSpc>
                <a:spcPct val="100000"/>
              </a:lnSpc>
              <a:spcBef>
                <a:spcPts val="3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154305" algn="l"/>
              </a:tabLst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baseline="-9259" sz="900" i="1">
                <a:latin typeface="Arial"/>
                <a:cs typeface="Arial"/>
              </a:rPr>
              <a:t>trt</a:t>
            </a:r>
            <a:r>
              <a:rPr dirty="0" baseline="-9259" sz="900" spc="322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baseline="-9259" sz="900" i="1">
                <a:latin typeface="Arial"/>
                <a:cs typeface="Arial"/>
              </a:rPr>
              <a:t>ctrl</a:t>
            </a:r>
            <a:r>
              <a:rPr dirty="0" baseline="-9259" sz="900" spc="345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100?</a:t>
            </a:r>
            <a:endParaRPr sz="900">
              <a:latin typeface="Arial"/>
              <a:cs typeface="Arial"/>
            </a:endParaRPr>
          </a:p>
          <a:p>
            <a:pPr marL="154305" indent="-11620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154305" algn="l"/>
              </a:tabLst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baseline="-9259" sz="900" i="1">
                <a:latin typeface="Arial"/>
                <a:cs typeface="Arial"/>
              </a:rPr>
              <a:t>trt</a:t>
            </a:r>
            <a:r>
              <a:rPr dirty="0" baseline="-9259" sz="900" spc="322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baseline="-9259" sz="900" i="1">
                <a:latin typeface="Arial"/>
                <a:cs typeface="Arial"/>
              </a:rPr>
              <a:t>ctrl</a:t>
            </a:r>
            <a:r>
              <a:rPr dirty="0" baseline="-9259" sz="900" spc="345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300?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6604" y="1947908"/>
            <a:ext cx="23723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255" indent="-12255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5255" algn="l"/>
              </a:tabLst>
            </a:pPr>
            <a:r>
              <a:rPr dirty="0" sz="900">
                <a:latin typeface="Arial"/>
                <a:cs typeface="Arial"/>
              </a:rPr>
              <a:t>As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sample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size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increases,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does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power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increase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4393" y="2059246"/>
            <a:ext cx="2268855" cy="6330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15"/>
              </a:spcBef>
            </a:pP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decrease?</a:t>
            </a:r>
            <a:endParaRPr sz="900">
              <a:latin typeface="Arial"/>
              <a:cs typeface="Arial"/>
            </a:endParaRPr>
          </a:p>
          <a:p>
            <a:pPr algn="just" marL="289560" marR="5080" indent="-123189">
              <a:lnSpc>
                <a:spcPct val="101499"/>
              </a:lnSpc>
              <a:spcBef>
                <a:spcPts val="200"/>
              </a:spcBef>
            </a:pPr>
            <a:r>
              <a:rPr dirty="0" sz="8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20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latin typeface="Arial"/>
                <a:cs typeface="Arial"/>
              </a:rPr>
              <a:t>As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sample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size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increases,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does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become </a:t>
            </a:r>
            <a:r>
              <a:rPr dirty="0" sz="900" spc="-50">
                <a:latin typeface="Arial"/>
                <a:cs typeface="Arial"/>
              </a:rPr>
              <a:t>easier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harder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detect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difference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in </a:t>
            </a:r>
            <a:r>
              <a:rPr dirty="0" sz="900">
                <a:latin typeface="Arial"/>
                <a:cs typeface="Arial"/>
              </a:rPr>
              <a:t>population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means?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240443" y="524408"/>
            <a:ext cx="2216150" cy="513715"/>
            <a:chOff x="3240443" y="524408"/>
            <a:chExt cx="2216150" cy="513715"/>
          </a:xfrm>
        </p:grpSpPr>
        <p:sp>
          <p:nvSpPr>
            <p:cNvPr id="14" name="object 14" descr=""/>
            <p:cNvSpPr/>
            <p:nvPr/>
          </p:nvSpPr>
          <p:spPr>
            <a:xfrm>
              <a:off x="3256432" y="524470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40">
                  <a:moveTo>
                    <a:pt x="2199640" y="0"/>
                  </a:moveTo>
                  <a:lnTo>
                    <a:pt x="0" y="0"/>
                  </a:lnTo>
                  <a:lnTo>
                    <a:pt x="0" y="497472"/>
                  </a:lnTo>
                  <a:lnTo>
                    <a:pt x="2199640" y="497472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56432" y="524408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40">
                  <a:moveTo>
                    <a:pt x="0" y="421690"/>
                  </a:moveTo>
                  <a:lnTo>
                    <a:pt x="2199640" y="421690"/>
                  </a:lnTo>
                </a:path>
                <a:path w="2199640" h="497840">
                  <a:moveTo>
                    <a:pt x="0" y="315290"/>
                  </a:moveTo>
                  <a:lnTo>
                    <a:pt x="2199640" y="315290"/>
                  </a:lnTo>
                </a:path>
                <a:path w="2199640" h="497840">
                  <a:moveTo>
                    <a:pt x="0" y="208838"/>
                  </a:moveTo>
                  <a:lnTo>
                    <a:pt x="2199640" y="208838"/>
                  </a:lnTo>
                </a:path>
                <a:path w="2199640" h="497840">
                  <a:moveTo>
                    <a:pt x="0" y="102438"/>
                  </a:moveTo>
                  <a:lnTo>
                    <a:pt x="2199640" y="102438"/>
                  </a:lnTo>
                </a:path>
                <a:path w="2199640" h="497840">
                  <a:moveTo>
                    <a:pt x="407631" y="497535"/>
                  </a:moveTo>
                  <a:lnTo>
                    <a:pt x="407631" y="0"/>
                  </a:lnTo>
                </a:path>
                <a:path w="2199640" h="497840">
                  <a:moveTo>
                    <a:pt x="1022934" y="497535"/>
                  </a:moveTo>
                  <a:lnTo>
                    <a:pt x="1022934" y="0"/>
                  </a:lnTo>
                </a:path>
                <a:path w="2199640" h="497840">
                  <a:moveTo>
                    <a:pt x="1638173" y="497535"/>
                  </a:moveTo>
                  <a:lnTo>
                    <a:pt x="163817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256432" y="524408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40">
                  <a:moveTo>
                    <a:pt x="0" y="474891"/>
                  </a:moveTo>
                  <a:lnTo>
                    <a:pt x="2199640" y="474891"/>
                  </a:lnTo>
                </a:path>
                <a:path w="2199640" h="497840">
                  <a:moveTo>
                    <a:pt x="0" y="368490"/>
                  </a:moveTo>
                  <a:lnTo>
                    <a:pt x="2199640" y="368490"/>
                  </a:lnTo>
                </a:path>
                <a:path w="2199640" h="497840">
                  <a:moveTo>
                    <a:pt x="0" y="262039"/>
                  </a:moveTo>
                  <a:lnTo>
                    <a:pt x="2199640" y="262039"/>
                  </a:lnTo>
                </a:path>
                <a:path w="2199640" h="497840">
                  <a:moveTo>
                    <a:pt x="0" y="155638"/>
                  </a:moveTo>
                  <a:lnTo>
                    <a:pt x="2199640" y="155638"/>
                  </a:lnTo>
                </a:path>
                <a:path w="2199640" h="497840">
                  <a:moveTo>
                    <a:pt x="0" y="49237"/>
                  </a:moveTo>
                  <a:lnTo>
                    <a:pt x="2199640" y="49237"/>
                  </a:lnTo>
                </a:path>
                <a:path w="2199640" h="497840">
                  <a:moveTo>
                    <a:pt x="99974" y="497535"/>
                  </a:moveTo>
                  <a:lnTo>
                    <a:pt x="99974" y="0"/>
                  </a:lnTo>
                </a:path>
                <a:path w="2199640" h="497840">
                  <a:moveTo>
                    <a:pt x="715289" y="497535"/>
                  </a:moveTo>
                  <a:lnTo>
                    <a:pt x="715289" y="0"/>
                  </a:lnTo>
                </a:path>
                <a:path w="2199640" h="497840">
                  <a:moveTo>
                    <a:pt x="1330528" y="497535"/>
                  </a:moveTo>
                  <a:lnTo>
                    <a:pt x="1330528" y="0"/>
                  </a:lnTo>
                </a:path>
                <a:path w="2199640" h="497840">
                  <a:moveTo>
                    <a:pt x="1945830" y="497535"/>
                  </a:moveTo>
                  <a:lnTo>
                    <a:pt x="1945830" y="0"/>
                  </a:lnTo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87115" y="993991"/>
              <a:ext cx="51435" cy="5715"/>
            </a:xfrm>
            <a:custGeom>
              <a:avLst/>
              <a:gdLst/>
              <a:ahLst/>
              <a:cxnLst/>
              <a:rect l="l" t="t" r="r" b="b"/>
              <a:pathLst>
                <a:path w="51435" h="5715">
                  <a:moveTo>
                    <a:pt x="51276" y="0"/>
                  </a:moveTo>
                  <a:lnTo>
                    <a:pt x="0" y="0"/>
                  </a:lnTo>
                  <a:lnTo>
                    <a:pt x="0" y="5308"/>
                  </a:lnTo>
                  <a:lnTo>
                    <a:pt x="51276" y="530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587115" y="993991"/>
              <a:ext cx="51435" cy="5715"/>
            </a:xfrm>
            <a:custGeom>
              <a:avLst/>
              <a:gdLst/>
              <a:ahLst/>
              <a:cxnLst/>
              <a:rect l="l" t="t" r="r" b="b"/>
              <a:pathLst>
                <a:path w="51435" h="5715">
                  <a:moveTo>
                    <a:pt x="0" y="5308"/>
                  </a:moveTo>
                  <a:lnTo>
                    <a:pt x="51276" y="530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530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740950" y="978007"/>
              <a:ext cx="51435" cy="21590"/>
            </a:xfrm>
            <a:custGeom>
              <a:avLst/>
              <a:gdLst/>
              <a:ahLst/>
              <a:cxnLst/>
              <a:rect l="l" t="t" r="r" b="b"/>
              <a:pathLst>
                <a:path w="51435" h="21590">
                  <a:moveTo>
                    <a:pt x="51271" y="0"/>
                  </a:moveTo>
                  <a:lnTo>
                    <a:pt x="0" y="0"/>
                  </a:lnTo>
                  <a:lnTo>
                    <a:pt x="0" y="21292"/>
                  </a:lnTo>
                  <a:lnTo>
                    <a:pt x="51271" y="2129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740950" y="978007"/>
              <a:ext cx="51435" cy="21590"/>
            </a:xfrm>
            <a:custGeom>
              <a:avLst/>
              <a:gdLst/>
              <a:ahLst/>
              <a:cxnLst/>
              <a:rect l="l" t="t" r="r" b="b"/>
              <a:pathLst>
                <a:path w="51435" h="21590">
                  <a:moveTo>
                    <a:pt x="0" y="21292"/>
                  </a:moveTo>
                  <a:lnTo>
                    <a:pt x="51271" y="2129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12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792220" y="962082"/>
              <a:ext cx="51435" cy="37465"/>
            </a:xfrm>
            <a:custGeom>
              <a:avLst/>
              <a:gdLst/>
              <a:ahLst/>
              <a:cxnLst/>
              <a:rect l="l" t="t" r="r" b="b"/>
              <a:pathLst>
                <a:path w="51435" h="37465">
                  <a:moveTo>
                    <a:pt x="51276" y="0"/>
                  </a:moveTo>
                  <a:lnTo>
                    <a:pt x="0" y="0"/>
                  </a:lnTo>
                  <a:lnTo>
                    <a:pt x="0" y="37216"/>
                  </a:lnTo>
                  <a:lnTo>
                    <a:pt x="51276" y="3721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792220" y="962082"/>
              <a:ext cx="51435" cy="37465"/>
            </a:xfrm>
            <a:custGeom>
              <a:avLst/>
              <a:gdLst/>
              <a:ahLst/>
              <a:cxnLst/>
              <a:rect l="l" t="t" r="r" b="b"/>
              <a:pathLst>
                <a:path w="51435" h="37465">
                  <a:moveTo>
                    <a:pt x="0" y="37216"/>
                  </a:moveTo>
                  <a:lnTo>
                    <a:pt x="51276" y="3721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21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843502" y="930119"/>
              <a:ext cx="51435" cy="69215"/>
            </a:xfrm>
            <a:custGeom>
              <a:avLst/>
              <a:gdLst/>
              <a:ahLst/>
              <a:cxnLst/>
              <a:rect l="l" t="t" r="r" b="b"/>
              <a:pathLst>
                <a:path w="51435" h="69215">
                  <a:moveTo>
                    <a:pt x="51276" y="0"/>
                  </a:moveTo>
                  <a:lnTo>
                    <a:pt x="0" y="0"/>
                  </a:lnTo>
                  <a:lnTo>
                    <a:pt x="0" y="69180"/>
                  </a:lnTo>
                  <a:lnTo>
                    <a:pt x="51276" y="6918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843502" y="930119"/>
              <a:ext cx="51435" cy="69215"/>
            </a:xfrm>
            <a:custGeom>
              <a:avLst/>
              <a:gdLst/>
              <a:ahLst/>
              <a:cxnLst/>
              <a:rect l="l" t="t" r="r" b="b"/>
              <a:pathLst>
                <a:path w="51435" h="69215">
                  <a:moveTo>
                    <a:pt x="0" y="69180"/>
                  </a:moveTo>
                  <a:lnTo>
                    <a:pt x="51276" y="6918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6918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94772" y="924810"/>
              <a:ext cx="51435" cy="74930"/>
            </a:xfrm>
            <a:custGeom>
              <a:avLst/>
              <a:gdLst/>
              <a:ahLst/>
              <a:cxnLst/>
              <a:rect l="l" t="t" r="r" b="b"/>
              <a:pathLst>
                <a:path w="51435" h="74930">
                  <a:moveTo>
                    <a:pt x="51276" y="0"/>
                  </a:moveTo>
                  <a:lnTo>
                    <a:pt x="0" y="0"/>
                  </a:lnTo>
                  <a:lnTo>
                    <a:pt x="0" y="74488"/>
                  </a:lnTo>
                  <a:lnTo>
                    <a:pt x="51276" y="7448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894772" y="924810"/>
              <a:ext cx="51435" cy="74930"/>
            </a:xfrm>
            <a:custGeom>
              <a:avLst/>
              <a:gdLst/>
              <a:ahLst/>
              <a:cxnLst/>
              <a:rect l="l" t="t" r="r" b="b"/>
              <a:pathLst>
                <a:path w="51435" h="74930">
                  <a:moveTo>
                    <a:pt x="0" y="74488"/>
                  </a:moveTo>
                  <a:lnTo>
                    <a:pt x="51276" y="7448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448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946055" y="914194"/>
              <a:ext cx="51435" cy="85725"/>
            </a:xfrm>
            <a:custGeom>
              <a:avLst/>
              <a:gdLst/>
              <a:ahLst/>
              <a:cxnLst/>
              <a:rect l="l" t="t" r="r" b="b"/>
              <a:pathLst>
                <a:path w="51435" h="85725">
                  <a:moveTo>
                    <a:pt x="51276" y="0"/>
                  </a:moveTo>
                  <a:lnTo>
                    <a:pt x="0" y="0"/>
                  </a:lnTo>
                  <a:lnTo>
                    <a:pt x="0" y="85104"/>
                  </a:lnTo>
                  <a:lnTo>
                    <a:pt x="51276" y="8510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946055" y="914194"/>
              <a:ext cx="51435" cy="85725"/>
            </a:xfrm>
            <a:custGeom>
              <a:avLst/>
              <a:gdLst/>
              <a:ahLst/>
              <a:cxnLst/>
              <a:rect l="l" t="t" r="r" b="b"/>
              <a:pathLst>
                <a:path w="51435" h="85725">
                  <a:moveTo>
                    <a:pt x="0" y="85104"/>
                  </a:moveTo>
                  <a:lnTo>
                    <a:pt x="51276" y="8510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510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997325" y="882226"/>
              <a:ext cx="51435" cy="117475"/>
            </a:xfrm>
            <a:custGeom>
              <a:avLst/>
              <a:gdLst/>
              <a:ahLst/>
              <a:cxnLst/>
              <a:rect l="l" t="t" r="r" b="b"/>
              <a:pathLst>
                <a:path w="51435" h="117475">
                  <a:moveTo>
                    <a:pt x="51271" y="0"/>
                  </a:moveTo>
                  <a:lnTo>
                    <a:pt x="0" y="0"/>
                  </a:lnTo>
                  <a:lnTo>
                    <a:pt x="0" y="117073"/>
                  </a:lnTo>
                  <a:lnTo>
                    <a:pt x="51271" y="117073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997325" y="882226"/>
              <a:ext cx="51435" cy="117475"/>
            </a:xfrm>
            <a:custGeom>
              <a:avLst/>
              <a:gdLst/>
              <a:ahLst/>
              <a:cxnLst/>
              <a:rect l="l" t="t" r="r" b="b"/>
              <a:pathLst>
                <a:path w="51435" h="117475">
                  <a:moveTo>
                    <a:pt x="0" y="117073"/>
                  </a:moveTo>
                  <a:lnTo>
                    <a:pt x="51271" y="117073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1707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048594" y="802424"/>
              <a:ext cx="51435" cy="197485"/>
            </a:xfrm>
            <a:custGeom>
              <a:avLst/>
              <a:gdLst/>
              <a:ahLst/>
              <a:cxnLst/>
              <a:rect l="l" t="t" r="r" b="b"/>
              <a:pathLst>
                <a:path w="51435" h="197484">
                  <a:moveTo>
                    <a:pt x="51276" y="0"/>
                  </a:moveTo>
                  <a:lnTo>
                    <a:pt x="0" y="0"/>
                  </a:lnTo>
                  <a:lnTo>
                    <a:pt x="0" y="196875"/>
                  </a:lnTo>
                  <a:lnTo>
                    <a:pt x="51276" y="19687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048594" y="802424"/>
              <a:ext cx="51435" cy="197485"/>
            </a:xfrm>
            <a:custGeom>
              <a:avLst/>
              <a:gdLst/>
              <a:ahLst/>
              <a:cxnLst/>
              <a:rect l="l" t="t" r="r" b="b"/>
              <a:pathLst>
                <a:path w="51435" h="197484">
                  <a:moveTo>
                    <a:pt x="0" y="196875"/>
                  </a:moveTo>
                  <a:lnTo>
                    <a:pt x="51276" y="19687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968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099877" y="813100"/>
              <a:ext cx="51435" cy="186690"/>
            </a:xfrm>
            <a:custGeom>
              <a:avLst/>
              <a:gdLst/>
              <a:ahLst/>
              <a:cxnLst/>
              <a:rect l="l" t="t" r="r" b="b"/>
              <a:pathLst>
                <a:path w="51435" h="186690">
                  <a:moveTo>
                    <a:pt x="51276" y="0"/>
                  </a:moveTo>
                  <a:lnTo>
                    <a:pt x="0" y="0"/>
                  </a:lnTo>
                  <a:lnTo>
                    <a:pt x="0" y="186198"/>
                  </a:lnTo>
                  <a:lnTo>
                    <a:pt x="51276" y="18619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099877" y="813100"/>
              <a:ext cx="51435" cy="186690"/>
            </a:xfrm>
            <a:custGeom>
              <a:avLst/>
              <a:gdLst/>
              <a:ahLst/>
              <a:cxnLst/>
              <a:rect l="l" t="t" r="r" b="b"/>
              <a:pathLst>
                <a:path w="51435" h="186690">
                  <a:moveTo>
                    <a:pt x="0" y="186198"/>
                  </a:moveTo>
                  <a:lnTo>
                    <a:pt x="51276" y="18619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619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151147" y="754532"/>
              <a:ext cx="51435" cy="245110"/>
            </a:xfrm>
            <a:custGeom>
              <a:avLst/>
              <a:gdLst/>
              <a:ahLst/>
              <a:cxnLst/>
              <a:rect l="l" t="t" r="r" b="b"/>
              <a:pathLst>
                <a:path w="51435" h="245109">
                  <a:moveTo>
                    <a:pt x="51276" y="0"/>
                  </a:moveTo>
                  <a:lnTo>
                    <a:pt x="0" y="0"/>
                  </a:lnTo>
                  <a:lnTo>
                    <a:pt x="0" y="244767"/>
                  </a:lnTo>
                  <a:lnTo>
                    <a:pt x="51276" y="24476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151147" y="754532"/>
              <a:ext cx="51435" cy="245110"/>
            </a:xfrm>
            <a:custGeom>
              <a:avLst/>
              <a:gdLst/>
              <a:ahLst/>
              <a:cxnLst/>
              <a:rect l="l" t="t" r="r" b="b"/>
              <a:pathLst>
                <a:path w="51435" h="245109">
                  <a:moveTo>
                    <a:pt x="0" y="244767"/>
                  </a:moveTo>
                  <a:lnTo>
                    <a:pt x="51276" y="24476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4476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202430" y="621534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51276" y="0"/>
                  </a:moveTo>
                  <a:lnTo>
                    <a:pt x="0" y="0"/>
                  </a:lnTo>
                  <a:lnTo>
                    <a:pt x="0" y="377765"/>
                  </a:lnTo>
                  <a:lnTo>
                    <a:pt x="51276" y="37776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202430" y="621534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0" y="377765"/>
                  </a:moveTo>
                  <a:lnTo>
                    <a:pt x="51276" y="37776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776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253699" y="674734"/>
              <a:ext cx="51435" cy="325120"/>
            </a:xfrm>
            <a:custGeom>
              <a:avLst/>
              <a:gdLst/>
              <a:ahLst/>
              <a:cxnLst/>
              <a:rect l="l" t="t" r="r" b="b"/>
              <a:pathLst>
                <a:path w="51435" h="325119">
                  <a:moveTo>
                    <a:pt x="51271" y="0"/>
                  </a:moveTo>
                  <a:lnTo>
                    <a:pt x="0" y="0"/>
                  </a:lnTo>
                  <a:lnTo>
                    <a:pt x="0" y="324565"/>
                  </a:lnTo>
                  <a:lnTo>
                    <a:pt x="51271" y="32456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253699" y="674734"/>
              <a:ext cx="51435" cy="325120"/>
            </a:xfrm>
            <a:custGeom>
              <a:avLst/>
              <a:gdLst/>
              <a:ahLst/>
              <a:cxnLst/>
              <a:rect l="l" t="t" r="r" b="b"/>
              <a:pathLst>
                <a:path w="51435" h="325119">
                  <a:moveTo>
                    <a:pt x="0" y="324565"/>
                  </a:moveTo>
                  <a:lnTo>
                    <a:pt x="51271" y="32456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32456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304969" y="626842"/>
              <a:ext cx="51435" cy="372745"/>
            </a:xfrm>
            <a:custGeom>
              <a:avLst/>
              <a:gdLst/>
              <a:ahLst/>
              <a:cxnLst/>
              <a:rect l="l" t="t" r="r" b="b"/>
              <a:pathLst>
                <a:path w="51435" h="372744">
                  <a:moveTo>
                    <a:pt x="51276" y="0"/>
                  </a:moveTo>
                  <a:lnTo>
                    <a:pt x="0" y="0"/>
                  </a:lnTo>
                  <a:lnTo>
                    <a:pt x="0" y="372456"/>
                  </a:lnTo>
                  <a:lnTo>
                    <a:pt x="51276" y="37245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304969" y="626842"/>
              <a:ext cx="51435" cy="372745"/>
            </a:xfrm>
            <a:custGeom>
              <a:avLst/>
              <a:gdLst/>
              <a:ahLst/>
              <a:cxnLst/>
              <a:rect l="l" t="t" r="r" b="b"/>
              <a:pathLst>
                <a:path w="51435" h="372744">
                  <a:moveTo>
                    <a:pt x="0" y="372456"/>
                  </a:moveTo>
                  <a:lnTo>
                    <a:pt x="51276" y="37245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245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356252" y="632150"/>
              <a:ext cx="51435" cy="367665"/>
            </a:xfrm>
            <a:custGeom>
              <a:avLst/>
              <a:gdLst/>
              <a:ahLst/>
              <a:cxnLst/>
              <a:rect l="l" t="t" r="r" b="b"/>
              <a:pathLst>
                <a:path w="51435" h="367665">
                  <a:moveTo>
                    <a:pt x="51276" y="0"/>
                  </a:moveTo>
                  <a:lnTo>
                    <a:pt x="0" y="0"/>
                  </a:lnTo>
                  <a:lnTo>
                    <a:pt x="0" y="367149"/>
                  </a:lnTo>
                  <a:lnTo>
                    <a:pt x="51276" y="36714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356252" y="632150"/>
              <a:ext cx="51435" cy="367665"/>
            </a:xfrm>
            <a:custGeom>
              <a:avLst/>
              <a:gdLst/>
              <a:ahLst/>
              <a:cxnLst/>
              <a:rect l="l" t="t" r="r" b="b"/>
              <a:pathLst>
                <a:path w="51435" h="367665">
                  <a:moveTo>
                    <a:pt x="0" y="367149"/>
                  </a:moveTo>
                  <a:lnTo>
                    <a:pt x="51276" y="36714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6714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407522" y="616225"/>
              <a:ext cx="51435" cy="383540"/>
            </a:xfrm>
            <a:custGeom>
              <a:avLst/>
              <a:gdLst/>
              <a:ahLst/>
              <a:cxnLst/>
              <a:rect l="l" t="t" r="r" b="b"/>
              <a:pathLst>
                <a:path w="51435" h="383540">
                  <a:moveTo>
                    <a:pt x="51276" y="0"/>
                  </a:moveTo>
                  <a:lnTo>
                    <a:pt x="0" y="0"/>
                  </a:lnTo>
                  <a:lnTo>
                    <a:pt x="0" y="383073"/>
                  </a:lnTo>
                  <a:lnTo>
                    <a:pt x="51276" y="38307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407522" y="616225"/>
              <a:ext cx="51435" cy="383540"/>
            </a:xfrm>
            <a:custGeom>
              <a:avLst/>
              <a:gdLst/>
              <a:ahLst/>
              <a:cxnLst/>
              <a:rect l="l" t="t" r="r" b="b"/>
              <a:pathLst>
                <a:path w="51435" h="383540">
                  <a:moveTo>
                    <a:pt x="0" y="383073"/>
                  </a:moveTo>
                  <a:lnTo>
                    <a:pt x="51276" y="38307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8307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458804" y="658751"/>
              <a:ext cx="51435" cy="340995"/>
            </a:xfrm>
            <a:custGeom>
              <a:avLst/>
              <a:gdLst/>
              <a:ahLst/>
              <a:cxnLst/>
              <a:rect l="l" t="t" r="r" b="b"/>
              <a:pathLst>
                <a:path w="51435" h="340994">
                  <a:moveTo>
                    <a:pt x="51276" y="0"/>
                  </a:moveTo>
                  <a:lnTo>
                    <a:pt x="0" y="0"/>
                  </a:lnTo>
                  <a:lnTo>
                    <a:pt x="0" y="340547"/>
                  </a:lnTo>
                  <a:lnTo>
                    <a:pt x="51276" y="34054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458804" y="658751"/>
              <a:ext cx="51435" cy="340995"/>
            </a:xfrm>
            <a:custGeom>
              <a:avLst/>
              <a:gdLst/>
              <a:ahLst/>
              <a:cxnLst/>
              <a:rect l="l" t="t" r="r" b="b"/>
              <a:pathLst>
                <a:path w="51435" h="340994">
                  <a:moveTo>
                    <a:pt x="0" y="340547"/>
                  </a:moveTo>
                  <a:lnTo>
                    <a:pt x="51276" y="34054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4054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510074" y="547040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51271" y="0"/>
                  </a:moveTo>
                  <a:lnTo>
                    <a:pt x="0" y="0"/>
                  </a:lnTo>
                  <a:lnTo>
                    <a:pt x="0" y="452258"/>
                  </a:lnTo>
                  <a:lnTo>
                    <a:pt x="51271" y="452258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510074" y="547040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0" y="452258"/>
                  </a:moveTo>
                  <a:lnTo>
                    <a:pt x="51271" y="452258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522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561344" y="648134"/>
              <a:ext cx="51435" cy="351790"/>
            </a:xfrm>
            <a:custGeom>
              <a:avLst/>
              <a:gdLst/>
              <a:ahLst/>
              <a:cxnLst/>
              <a:rect l="l" t="t" r="r" b="b"/>
              <a:pathLst>
                <a:path w="51435" h="351790">
                  <a:moveTo>
                    <a:pt x="51276" y="0"/>
                  </a:moveTo>
                  <a:lnTo>
                    <a:pt x="0" y="0"/>
                  </a:lnTo>
                  <a:lnTo>
                    <a:pt x="0" y="351165"/>
                  </a:lnTo>
                  <a:lnTo>
                    <a:pt x="51276" y="35116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561344" y="648134"/>
              <a:ext cx="51435" cy="351790"/>
            </a:xfrm>
            <a:custGeom>
              <a:avLst/>
              <a:gdLst/>
              <a:ahLst/>
              <a:cxnLst/>
              <a:rect l="l" t="t" r="r" b="b"/>
              <a:pathLst>
                <a:path w="51435" h="351790">
                  <a:moveTo>
                    <a:pt x="0" y="351165"/>
                  </a:moveTo>
                  <a:lnTo>
                    <a:pt x="51276" y="35116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5116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612627" y="658751"/>
              <a:ext cx="51435" cy="340995"/>
            </a:xfrm>
            <a:custGeom>
              <a:avLst/>
              <a:gdLst/>
              <a:ahLst/>
              <a:cxnLst/>
              <a:rect l="l" t="t" r="r" b="b"/>
              <a:pathLst>
                <a:path w="51435" h="340994">
                  <a:moveTo>
                    <a:pt x="51276" y="0"/>
                  </a:moveTo>
                  <a:lnTo>
                    <a:pt x="0" y="0"/>
                  </a:lnTo>
                  <a:lnTo>
                    <a:pt x="0" y="340547"/>
                  </a:lnTo>
                  <a:lnTo>
                    <a:pt x="51276" y="34054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612627" y="658751"/>
              <a:ext cx="51435" cy="340995"/>
            </a:xfrm>
            <a:custGeom>
              <a:avLst/>
              <a:gdLst/>
              <a:ahLst/>
              <a:cxnLst/>
              <a:rect l="l" t="t" r="r" b="b"/>
              <a:pathLst>
                <a:path w="51435" h="340994">
                  <a:moveTo>
                    <a:pt x="0" y="340547"/>
                  </a:moveTo>
                  <a:lnTo>
                    <a:pt x="51276" y="34054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4054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663897" y="733239"/>
              <a:ext cx="51435" cy="266065"/>
            </a:xfrm>
            <a:custGeom>
              <a:avLst/>
              <a:gdLst/>
              <a:ahLst/>
              <a:cxnLst/>
              <a:rect l="l" t="t" r="r" b="b"/>
              <a:pathLst>
                <a:path w="51435" h="266065">
                  <a:moveTo>
                    <a:pt x="51276" y="0"/>
                  </a:moveTo>
                  <a:lnTo>
                    <a:pt x="0" y="0"/>
                  </a:lnTo>
                  <a:lnTo>
                    <a:pt x="0" y="266059"/>
                  </a:lnTo>
                  <a:lnTo>
                    <a:pt x="51276" y="26605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663897" y="733239"/>
              <a:ext cx="51435" cy="266065"/>
            </a:xfrm>
            <a:custGeom>
              <a:avLst/>
              <a:gdLst/>
              <a:ahLst/>
              <a:cxnLst/>
              <a:rect l="l" t="t" r="r" b="b"/>
              <a:pathLst>
                <a:path w="51435" h="266065">
                  <a:moveTo>
                    <a:pt x="0" y="266059"/>
                  </a:moveTo>
                  <a:lnTo>
                    <a:pt x="51276" y="26605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6605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715179" y="823716"/>
              <a:ext cx="51435" cy="175895"/>
            </a:xfrm>
            <a:custGeom>
              <a:avLst/>
              <a:gdLst/>
              <a:ahLst/>
              <a:cxnLst/>
              <a:rect l="l" t="t" r="r" b="b"/>
              <a:pathLst>
                <a:path w="51435" h="175894">
                  <a:moveTo>
                    <a:pt x="51276" y="0"/>
                  </a:moveTo>
                  <a:lnTo>
                    <a:pt x="0" y="0"/>
                  </a:lnTo>
                  <a:lnTo>
                    <a:pt x="0" y="175582"/>
                  </a:lnTo>
                  <a:lnTo>
                    <a:pt x="51276" y="17558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715179" y="823716"/>
              <a:ext cx="51435" cy="175895"/>
            </a:xfrm>
            <a:custGeom>
              <a:avLst/>
              <a:gdLst/>
              <a:ahLst/>
              <a:cxnLst/>
              <a:rect l="l" t="t" r="r" b="b"/>
              <a:pathLst>
                <a:path w="51435" h="175894">
                  <a:moveTo>
                    <a:pt x="0" y="175582"/>
                  </a:moveTo>
                  <a:lnTo>
                    <a:pt x="51276" y="17558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558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766449" y="845009"/>
              <a:ext cx="51435" cy="154305"/>
            </a:xfrm>
            <a:custGeom>
              <a:avLst/>
              <a:gdLst/>
              <a:ahLst/>
              <a:cxnLst/>
              <a:rect l="l" t="t" r="r" b="b"/>
              <a:pathLst>
                <a:path w="51435" h="154305">
                  <a:moveTo>
                    <a:pt x="51271" y="0"/>
                  </a:moveTo>
                  <a:lnTo>
                    <a:pt x="0" y="0"/>
                  </a:lnTo>
                  <a:lnTo>
                    <a:pt x="0" y="154289"/>
                  </a:lnTo>
                  <a:lnTo>
                    <a:pt x="51271" y="154289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766449" y="845009"/>
              <a:ext cx="51435" cy="154305"/>
            </a:xfrm>
            <a:custGeom>
              <a:avLst/>
              <a:gdLst/>
              <a:ahLst/>
              <a:cxnLst/>
              <a:rect l="l" t="t" r="r" b="b"/>
              <a:pathLst>
                <a:path w="51435" h="154305">
                  <a:moveTo>
                    <a:pt x="0" y="154289"/>
                  </a:moveTo>
                  <a:lnTo>
                    <a:pt x="51271" y="154289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5428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817719" y="855625"/>
              <a:ext cx="51435" cy="144145"/>
            </a:xfrm>
            <a:custGeom>
              <a:avLst/>
              <a:gdLst/>
              <a:ahLst/>
              <a:cxnLst/>
              <a:rect l="l" t="t" r="r" b="b"/>
              <a:pathLst>
                <a:path w="51435" h="144144">
                  <a:moveTo>
                    <a:pt x="51276" y="0"/>
                  </a:moveTo>
                  <a:lnTo>
                    <a:pt x="0" y="0"/>
                  </a:lnTo>
                  <a:lnTo>
                    <a:pt x="0" y="143673"/>
                  </a:lnTo>
                  <a:lnTo>
                    <a:pt x="51276" y="14367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817719" y="855625"/>
              <a:ext cx="51435" cy="144145"/>
            </a:xfrm>
            <a:custGeom>
              <a:avLst/>
              <a:gdLst/>
              <a:ahLst/>
              <a:cxnLst/>
              <a:rect l="l" t="t" r="r" b="b"/>
              <a:pathLst>
                <a:path w="51435" h="144144">
                  <a:moveTo>
                    <a:pt x="0" y="143673"/>
                  </a:moveTo>
                  <a:lnTo>
                    <a:pt x="51276" y="14367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4367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869002" y="919502"/>
              <a:ext cx="51435" cy="80010"/>
            </a:xfrm>
            <a:custGeom>
              <a:avLst/>
              <a:gdLst/>
              <a:ahLst/>
              <a:cxnLst/>
              <a:rect l="l" t="t" r="r" b="b"/>
              <a:pathLst>
                <a:path w="51435" h="80009">
                  <a:moveTo>
                    <a:pt x="51276" y="0"/>
                  </a:moveTo>
                  <a:lnTo>
                    <a:pt x="0" y="0"/>
                  </a:lnTo>
                  <a:lnTo>
                    <a:pt x="0" y="79796"/>
                  </a:lnTo>
                  <a:lnTo>
                    <a:pt x="51276" y="7979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869002" y="919502"/>
              <a:ext cx="51435" cy="80010"/>
            </a:xfrm>
            <a:custGeom>
              <a:avLst/>
              <a:gdLst/>
              <a:ahLst/>
              <a:cxnLst/>
              <a:rect l="l" t="t" r="r" b="b"/>
              <a:pathLst>
                <a:path w="51435" h="80009">
                  <a:moveTo>
                    <a:pt x="0" y="79796"/>
                  </a:moveTo>
                  <a:lnTo>
                    <a:pt x="51276" y="7979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979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920272" y="972698"/>
              <a:ext cx="51435" cy="26670"/>
            </a:xfrm>
            <a:custGeom>
              <a:avLst/>
              <a:gdLst/>
              <a:ahLst/>
              <a:cxnLst/>
              <a:rect l="l" t="t" r="r" b="b"/>
              <a:pathLst>
                <a:path w="51435" h="26669">
                  <a:moveTo>
                    <a:pt x="51276" y="0"/>
                  </a:moveTo>
                  <a:lnTo>
                    <a:pt x="0" y="0"/>
                  </a:lnTo>
                  <a:lnTo>
                    <a:pt x="0" y="26600"/>
                  </a:lnTo>
                  <a:lnTo>
                    <a:pt x="51276" y="2660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920272" y="972698"/>
              <a:ext cx="51435" cy="26670"/>
            </a:xfrm>
            <a:custGeom>
              <a:avLst/>
              <a:gdLst/>
              <a:ahLst/>
              <a:cxnLst/>
              <a:rect l="l" t="t" r="r" b="b"/>
              <a:pathLst>
                <a:path w="51435" h="26669">
                  <a:moveTo>
                    <a:pt x="0" y="26600"/>
                  </a:moveTo>
                  <a:lnTo>
                    <a:pt x="51276" y="2660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660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971554" y="946098"/>
              <a:ext cx="51435" cy="53340"/>
            </a:xfrm>
            <a:custGeom>
              <a:avLst/>
              <a:gdLst/>
              <a:ahLst/>
              <a:cxnLst/>
              <a:rect l="l" t="t" r="r" b="b"/>
              <a:pathLst>
                <a:path w="51435" h="53340">
                  <a:moveTo>
                    <a:pt x="51276" y="0"/>
                  </a:moveTo>
                  <a:lnTo>
                    <a:pt x="0" y="0"/>
                  </a:lnTo>
                  <a:lnTo>
                    <a:pt x="0" y="53201"/>
                  </a:lnTo>
                  <a:lnTo>
                    <a:pt x="51276" y="5320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971554" y="946098"/>
              <a:ext cx="51435" cy="53340"/>
            </a:xfrm>
            <a:custGeom>
              <a:avLst/>
              <a:gdLst/>
              <a:ahLst/>
              <a:cxnLst/>
              <a:rect l="l" t="t" r="r" b="b"/>
              <a:pathLst>
                <a:path w="51435" h="53340">
                  <a:moveTo>
                    <a:pt x="0" y="53201"/>
                  </a:moveTo>
                  <a:lnTo>
                    <a:pt x="51276" y="5320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5320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5022824" y="983315"/>
              <a:ext cx="51435" cy="16510"/>
            </a:xfrm>
            <a:custGeom>
              <a:avLst/>
              <a:gdLst/>
              <a:ahLst/>
              <a:cxnLst/>
              <a:rect l="l" t="t" r="r" b="b"/>
              <a:pathLst>
                <a:path w="51435" h="16509">
                  <a:moveTo>
                    <a:pt x="51271" y="0"/>
                  </a:moveTo>
                  <a:lnTo>
                    <a:pt x="0" y="0"/>
                  </a:lnTo>
                  <a:lnTo>
                    <a:pt x="0" y="15984"/>
                  </a:lnTo>
                  <a:lnTo>
                    <a:pt x="51271" y="15984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022824" y="983315"/>
              <a:ext cx="51435" cy="16510"/>
            </a:xfrm>
            <a:custGeom>
              <a:avLst/>
              <a:gdLst/>
              <a:ahLst/>
              <a:cxnLst/>
              <a:rect l="l" t="t" r="r" b="b"/>
              <a:pathLst>
                <a:path w="51435" h="16509">
                  <a:moveTo>
                    <a:pt x="0" y="15984"/>
                  </a:moveTo>
                  <a:lnTo>
                    <a:pt x="51271" y="15984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598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074107" y="972698"/>
              <a:ext cx="51435" cy="26670"/>
            </a:xfrm>
            <a:custGeom>
              <a:avLst/>
              <a:gdLst/>
              <a:ahLst/>
              <a:cxnLst/>
              <a:rect l="l" t="t" r="r" b="b"/>
              <a:pathLst>
                <a:path w="51435" h="26669">
                  <a:moveTo>
                    <a:pt x="51276" y="0"/>
                  </a:moveTo>
                  <a:lnTo>
                    <a:pt x="0" y="0"/>
                  </a:lnTo>
                  <a:lnTo>
                    <a:pt x="0" y="26600"/>
                  </a:lnTo>
                  <a:lnTo>
                    <a:pt x="51276" y="2660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074107" y="972698"/>
              <a:ext cx="51435" cy="26670"/>
            </a:xfrm>
            <a:custGeom>
              <a:avLst/>
              <a:gdLst/>
              <a:ahLst/>
              <a:cxnLst/>
              <a:rect l="l" t="t" r="r" b="b"/>
              <a:pathLst>
                <a:path w="51435" h="26669">
                  <a:moveTo>
                    <a:pt x="0" y="26600"/>
                  </a:moveTo>
                  <a:lnTo>
                    <a:pt x="51276" y="2660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660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125377" y="978007"/>
              <a:ext cx="51435" cy="21590"/>
            </a:xfrm>
            <a:custGeom>
              <a:avLst/>
              <a:gdLst/>
              <a:ahLst/>
              <a:cxnLst/>
              <a:rect l="l" t="t" r="r" b="b"/>
              <a:pathLst>
                <a:path w="51435" h="21590">
                  <a:moveTo>
                    <a:pt x="51276" y="0"/>
                  </a:moveTo>
                  <a:lnTo>
                    <a:pt x="0" y="0"/>
                  </a:lnTo>
                  <a:lnTo>
                    <a:pt x="0" y="21292"/>
                  </a:lnTo>
                  <a:lnTo>
                    <a:pt x="51276" y="2129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125377" y="978007"/>
              <a:ext cx="51435" cy="21590"/>
            </a:xfrm>
            <a:custGeom>
              <a:avLst/>
              <a:gdLst/>
              <a:ahLst/>
              <a:cxnLst/>
              <a:rect l="l" t="t" r="r" b="b"/>
              <a:pathLst>
                <a:path w="51435" h="21590">
                  <a:moveTo>
                    <a:pt x="0" y="21292"/>
                  </a:moveTo>
                  <a:lnTo>
                    <a:pt x="51276" y="2129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12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176659" y="98868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51276" y="0"/>
                  </a:moveTo>
                  <a:lnTo>
                    <a:pt x="0" y="0"/>
                  </a:lnTo>
                  <a:lnTo>
                    <a:pt x="0" y="10616"/>
                  </a:lnTo>
                  <a:lnTo>
                    <a:pt x="51276" y="1061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176659" y="98868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0" y="10616"/>
                  </a:moveTo>
                  <a:lnTo>
                    <a:pt x="51276" y="1061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061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382073" y="98868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51271" y="0"/>
                  </a:moveTo>
                  <a:lnTo>
                    <a:pt x="0" y="0"/>
                  </a:lnTo>
                  <a:lnTo>
                    <a:pt x="0" y="10616"/>
                  </a:lnTo>
                  <a:lnTo>
                    <a:pt x="51271" y="10616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382073" y="98868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0" y="10616"/>
                  </a:moveTo>
                  <a:lnTo>
                    <a:pt x="51271" y="10616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061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433292" y="956719"/>
              <a:ext cx="51435" cy="43180"/>
            </a:xfrm>
            <a:custGeom>
              <a:avLst/>
              <a:gdLst/>
              <a:ahLst/>
              <a:cxnLst/>
              <a:rect l="l" t="t" r="r" b="b"/>
              <a:pathLst>
                <a:path w="51435" h="43180">
                  <a:moveTo>
                    <a:pt x="51271" y="0"/>
                  </a:moveTo>
                  <a:lnTo>
                    <a:pt x="0" y="0"/>
                  </a:lnTo>
                  <a:lnTo>
                    <a:pt x="0" y="42579"/>
                  </a:lnTo>
                  <a:lnTo>
                    <a:pt x="51271" y="42579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3433292" y="956719"/>
              <a:ext cx="51435" cy="43180"/>
            </a:xfrm>
            <a:custGeom>
              <a:avLst/>
              <a:gdLst/>
              <a:ahLst/>
              <a:cxnLst/>
              <a:rect l="l" t="t" r="r" b="b"/>
              <a:pathLst>
                <a:path w="51435" h="43180">
                  <a:moveTo>
                    <a:pt x="0" y="42579"/>
                  </a:moveTo>
                  <a:lnTo>
                    <a:pt x="51271" y="42579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257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484575" y="946098"/>
              <a:ext cx="51435" cy="53340"/>
            </a:xfrm>
            <a:custGeom>
              <a:avLst/>
              <a:gdLst/>
              <a:ahLst/>
              <a:cxnLst/>
              <a:rect l="l" t="t" r="r" b="b"/>
              <a:pathLst>
                <a:path w="51435" h="53340">
                  <a:moveTo>
                    <a:pt x="51271" y="0"/>
                  </a:moveTo>
                  <a:lnTo>
                    <a:pt x="0" y="0"/>
                  </a:lnTo>
                  <a:lnTo>
                    <a:pt x="0" y="53201"/>
                  </a:lnTo>
                  <a:lnTo>
                    <a:pt x="51271" y="53201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484575" y="946098"/>
              <a:ext cx="51435" cy="53340"/>
            </a:xfrm>
            <a:custGeom>
              <a:avLst/>
              <a:gdLst/>
              <a:ahLst/>
              <a:cxnLst/>
              <a:rect l="l" t="t" r="r" b="b"/>
              <a:pathLst>
                <a:path w="51435" h="53340">
                  <a:moveTo>
                    <a:pt x="0" y="53201"/>
                  </a:moveTo>
                  <a:lnTo>
                    <a:pt x="51271" y="53201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5320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535845" y="972698"/>
              <a:ext cx="51435" cy="26670"/>
            </a:xfrm>
            <a:custGeom>
              <a:avLst/>
              <a:gdLst/>
              <a:ahLst/>
              <a:cxnLst/>
              <a:rect l="l" t="t" r="r" b="b"/>
              <a:pathLst>
                <a:path w="51435" h="26669">
                  <a:moveTo>
                    <a:pt x="51276" y="0"/>
                  </a:moveTo>
                  <a:lnTo>
                    <a:pt x="0" y="0"/>
                  </a:lnTo>
                  <a:lnTo>
                    <a:pt x="0" y="26600"/>
                  </a:lnTo>
                  <a:lnTo>
                    <a:pt x="51276" y="2660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3535845" y="972698"/>
              <a:ext cx="51435" cy="26670"/>
            </a:xfrm>
            <a:custGeom>
              <a:avLst/>
              <a:gdLst/>
              <a:ahLst/>
              <a:cxnLst/>
              <a:rect l="l" t="t" r="r" b="b"/>
              <a:pathLst>
                <a:path w="51435" h="26669">
                  <a:moveTo>
                    <a:pt x="0" y="26600"/>
                  </a:moveTo>
                  <a:lnTo>
                    <a:pt x="51276" y="2660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660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3587115" y="924810"/>
              <a:ext cx="51435" cy="74930"/>
            </a:xfrm>
            <a:custGeom>
              <a:avLst/>
              <a:gdLst/>
              <a:ahLst/>
              <a:cxnLst/>
              <a:rect l="l" t="t" r="r" b="b"/>
              <a:pathLst>
                <a:path w="51435" h="74930">
                  <a:moveTo>
                    <a:pt x="51276" y="0"/>
                  </a:moveTo>
                  <a:lnTo>
                    <a:pt x="0" y="0"/>
                  </a:lnTo>
                  <a:lnTo>
                    <a:pt x="0" y="74488"/>
                  </a:lnTo>
                  <a:lnTo>
                    <a:pt x="51276" y="7448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587115" y="924810"/>
              <a:ext cx="51435" cy="74930"/>
            </a:xfrm>
            <a:custGeom>
              <a:avLst/>
              <a:gdLst/>
              <a:ahLst/>
              <a:cxnLst/>
              <a:rect l="l" t="t" r="r" b="b"/>
              <a:pathLst>
                <a:path w="51435" h="74930">
                  <a:moveTo>
                    <a:pt x="0" y="74488"/>
                  </a:moveTo>
                  <a:lnTo>
                    <a:pt x="51276" y="7448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448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638397" y="940790"/>
              <a:ext cx="51435" cy="59055"/>
            </a:xfrm>
            <a:custGeom>
              <a:avLst/>
              <a:gdLst/>
              <a:ahLst/>
              <a:cxnLst/>
              <a:rect l="l" t="t" r="r" b="b"/>
              <a:pathLst>
                <a:path w="51435" h="59055">
                  <a:moveTo>
                    <a:pt x="51276" y="0"/>
                  </a:moveTo>
                  <a:lnTo>
                    <a:pt x="0" y="0"/>
                  </a:lnTo>
                  <a:lnTo>
                    <a:pt x="0" y="58509"/>
                  </a:lnTo>
                  <a:lnTo>
                    <a:pt x="51276" y="5850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638397" y="940790"/>
              <a:ext cx="51435" cy="59055"/>
            </a:xfrm>
            <a:custGeom>
              <a:avLst/>
              <a:gdLst/>
              <a:ahLst/>
              <a:cxnLst/>
              <a:rect l="l" t="t" r="r" b="b"/>
              <a:pathLst>
                <a:path w="51435" h="59055">
                  <a:moveTo>
                    <a:pt x="0" y="58509"/>
                  </a:moveTo>
                  <a:lnTo>
                    <a:pt x="51276" y="5850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5850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3689667" y="914194"/>
              <a:ext cx="51435" cy="85725"/>
            </a:xfrm>
            <a:custGeom>
              <a:avLst/>
              <a:gdLst/>
              <a:ahLst/>
              <a:cxnLst/>
              <a:rect l="l" t="t" r="r" b="b"/>
              <a:pathLst>
                <a:path w="51435" h="85725">
                  <a:moveTo>
                    <a:pt x="51276" y="0"/>
                  </a:moveTo>
                  <a:lnTo>
                    <a:pt x="0" y="0"/>
                  </a:lnTo>
                  <a:lnTo>
                    <a:pt x="0" y="85104"/>
                  </a:lnTo>
                  <a:lnTo>
                    <a:pt x="51276" y="8510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3689667" y="914194"/>
              <a:ext cx="51435" cy="85725"/>
            </a:xfrm>
            <a:custGeom>
              <a:avLst/>
              <a:gdLst/>
              <a:ahLst/>
              <a:cxnLst/>
              <a:rect l="l" t="t" r="r" b="b"/>
              <a:pathLst>
                <a:path w="51435" h="85725">
                  <a:moveTo>
                    <a:pt x="0" y="85104"/>
                  </a:moveTo>
                  <a:lnTo>
                    <a:pt x="51276" y="8510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510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3740950" y="855625"/>
              <a:ext cx="51435" cy="144145"/>
            </a:xfrm>
            <a:custGeom>
              <a:avLst/>
              <a:gdLst/>
              <a:ahLst/>
              <a:cxnLst/>
              <a:rect l="l" t="t" r="r" b="b"/>
              <a:pathLst>
                <a:path w="51435" h="144144">
                  <a:moveTo>
                    <a:pt x="51271" y="0"/>
                  </a:moveTo>
                  <a:lnTo>
                    <a:pt x="0" y="0"/>
                  </a:lnTo>
                  <a:lnTo>
                    <a:pt x="0" y="143673"/>
                  </a:lnTo>
                  <a:lnTo>
                    <a:pt x="51271" y="143673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3740950" y="855625"/>
              <a:ext cx="51435" cy="144145"/>
            </a:xfrm>
            <a:custGeom>
              <a:avLst/>
              <a:gdLst/>
              <a:ahLst/>
              <a:cxnLst/>
              <a:rect l="l" t="t" r="r" b="b"/>
              <a:pathLst>
                <a:path w="51435" h="144144">
                  <a:moveTo>
                    <a:pt x="0" y="143673"/>
                  </a:moveTo>
                  <a:lnTo>
                    <a:pt x="51271" y="143673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4367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3792220" y="791808"/>
              <a:ext cx="51435" cy="207645"/>
            </a:xfrm>
            <a:custGeom>
              <a:avLst/>
              <a:gdLst/>
              <a:ahLst/>
              <a:cxnLst/>
              <a:rect l="l" t="t" r="r" b="b"/>
              <a:pathLst>
                <a:path w="51435" h="207644">
                  <a:moveTo>
                    <a:pt x="51276" y="0"/>
                  </a:moveTo>
                  <a:lnTo>
                    <a:pt x="0" y="0"/>
                  </a:lnTo>
                  <a:lnTo>
                    <a:pt x="0" y="207491"/>
                  </a:lnTo>
                  <a:lnTo>
                    <a:pt x="51276" y="20749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3792220" y="791808"/>
              <a:ext cx="51435" cy="207645"/>
            </a:xfrm>
            <a:custGeom>
              <a:avLst/>
              <a:gdLst/>
              <a:ahLst/>
              <a:cxnLst/>
              <a:rect l="l" t="t" r="r" b="b"/>
              <a:pathLst>
                <a:path w="51435" h="207644">
                  <a:moveTo>
                    <a:pt x="0" y="207491"/>
                  </a:moveTo>
                  <a:lnTo>
                    <a:pt x="51276" y="20749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749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3843502" y="770515"/>
              <a:ext cx="51435" cy="229235"/>
            </a:xfrm>
            <a:custGeom>
              <a:avLst/>
              <a:gdLst/>
              <a:ahLst/>
              <a:cxnLst/>
              <a:rect l="l" t="t" r="r" b="b"/>
              <a:pathLst>
                <a:path w="51435" h="229234">
                  <a:moveTo>
                    <a:pt x="51276" y="0"/>
                  </a:moveTo>
                  <a:lnTo>
                    <a:pt x="0" y="0"/>
                  </a:lnTo>
                  <a:lnTo>
                    <a:pt x="0" y="228784"/>
                  </a:lnTo>
                  <a:lnTo>
                    <a:pt x="51276" y="22878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3843502" y="770515"/>
              <a:ext cx="51435" cy="229235"/>
            </a:xfrm>
            <a:custGeom>
              <a:avLst/>
              <a:gdLst/>
              <a:ahLst/>
              <a:cxnLst/>
              <a:rect l="l" t="t" r="r" b="b"/>
              <a:pathLst>
                <a:path w="51435" h="229234">
                  <a:moveTo>
                    <a:pt x="0" y="228784"/>
                  </a:moveTo>
                  <a:lnTo>
                    <a:pt x="51276" y="22878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2878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3894772" y="664113"/>
              <a:ext cx="51435" cy="335280"/>
            </a:xfrm>
            <a:custGeom>
              <a:avLst/>
              <a:gdLst/>
              <a:ahLst/>
              <a:cxnLst/>
              <a:rect l="l" t="t" r="r" b="b"/>
              <a:pathLst>
                <a:path w="51435" h="335280">
                  <a:moveTo>
                    <a:pt x="51276" y="0"/>
                  </a:moveTo>
                  <a:lnTo>
                    <a:pt x="0" y="0"/>
                  </a:lnTo>
                  <a:lnTo>
                    <a:pt x="0" y="335186"/>
                  </a:lnTo>
                  <a:lnTo>
                    <a:pt x="51276" y="33518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3894772" y="664113"/>
              <a:ext cx="51435" cy="335280"/>
            </a:xfrm>
            <a:custGeom>
              <a:avLst/>
              <a:gdLst/>
              <a:ahLst/>
              <a:cxnLst/>
              <a:rect l="l" t="t" r="r" b="b"/>
              <a:pathLst>
                <a:path w="51435" h="335280">
                  <a:moveTo>
                    <a:pt x="0" y="335186"/>
                  </a:moveTo>
                  <a:lnTo>
                    <a:pt x="51276" y="33518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3518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3946055" y="664113"/>
              <a:ext cx="51435" cy="335280"/>
            </a:xfrm>
            <a:custGeom>
              <a:avLst/>
              <a:gdLst/>
              <a:ahLst/>
              <a:cxnLst/>
              <a:rect l="l" t="t" r="r" b="b"/>
              <a:pathLst>
                <a:path w="51435" h="335280">
                  <a:moveTo>
                    <a:pt x="51276" y="0"/>
                  </a:moveTo>
                  <a:lnTo>
                    <a:pt x="0" y="0"/>
                  </a:lnTo>
                  <a:lnTo>
                    <a:pt x="0" y="335186"/>
                  </a:lnTo>
                  <a:lnTo>
                    <a:pt x="51276" y="33518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3946055" y="664113"/>
              <a:ext cx="51435" cy="335280"/>
            </a:xfrm>
            <a:custGeom>
              <a:avLst/>
              <a:gdLst/>
              <a:ahLst/>
              <a:cxnLst/>
              <a:rect l="l" t="t" r="r" b="b"/>
              <a:pathLst>
                <a:path w="51435" h="335280">
                  <a:moveTo>
                    <a:pt x="0" y="335186"/>
                  </a:moveTo>
                  <a:lnTo>
                    <a:pt x="51276" y="33518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3518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3997325" y="594933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51271" y="0"/>
                  </a:moveTo>
                  <a:lnTo>
                    <a:pt x="0" y="0"/>
                  </a:lnTo>
                  <a:lnTo>
                    <a:pt x="0" y="404365"/>
                  </a:lnTo>
                  <a:lnTo>
                    <a:pt x="51271" y="40436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3997325" y="594933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0" y="404365"/>
                  </a:moveTo>
                  <a:lnTo>
                    <a:pt x="51271" y="40436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0436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4048594" y="552348"/>
              <a:ext cx="51435" cy="447040"/>
            </a:xfrm>
            <a:custGeom>
              <a:avLst/>
              <a:gdLst/>
              <a:ahLst/>
              <a:cxnLst/>
              <a:rect l="l" t="t" r="r" b="b"/>
              <a:pathLst>
                <a:path w="51435" h="447040">
                  <a:moveTo>
                    <a:pt x="51276" y="0"/>
                  </a:moveTo>
                  <a:lnTo>
                    <a:pt x="0" y="0"/>
                  </a:lnTo>
                  <a:lnTo>
                    <a:pt x="0" y="446951"/>
                  </a:lnTo>
                  <a:lnTo>
                    <a:pt x="51276" y="44695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4048594" y="552348"/>
              <a:ext cx="51435" cy="447040"/>
            </a:xfrm>
            <a:custGeom>
              <a:avLst/>
              <a:gdLst/>
              <a:ahLst/>
              <a:cxnLst/>
              <a:rect l="l" t="t" r="r" b="b"/>
              <a:pathLst>
                <a:path w="51435" h="447040">
                  <a:moveTo>
                    <a:pt x="0" y="446951"/>
                  </a:moveTo>
                  <a:lnTo>
                    <a:pt x="51276" y="44695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4695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4099877" y="648134"/>
              <a:ext cx="51435" cy="351790"/>
            </a:xfrm>
            <a:custGeom>
              <a:avLst/>
              <a:gdLst/>
              <a:ahLst/>
              <a:cxnLst/>
              <a:rect l="l" t="t" r="r" b="b"/>
              <a:pathLst>
                <a:path w="51435" h="351790">
                  <a:moveTo>
                    <a:pt x="51276" y="0"/>
                  </a:moveTo>
                  <a:lnTo>
                    <a:pt x="0" y="0"/>
                  </a:lnTo>
                  <a:lnTo>
                    <a:pt x="0" y="351165"/>
                  </a:lnTo>
                  <a:lnTo>
                    <a:pt x="51276" y="35116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4099877" y="648134"/>
              <a:ext cx="51435" cy="351790"/>
            </a:xfrm>
            <a:custGeom>
              <a:avLst/>
              <a:gdLst/>
              <a:ahLst/>
              <a:cxnLst/>
              <a:rect l="l" t="t" r="r" b="b"/>
              <a:pathLst>
                <a:path w="51435" h="351790">
                  <a:moveTo>
                    <a:pt x="0" y="351165"/>
                  </a:moveTo>
                  <a:lnTo>
                    <a:pt x="51276" y="35116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5116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4151147" y="616225"/>
              <a:ext cx="51435" cy="383540"/>
            </a:xfrm>
            <a:custGeom>
              <a:avLst/>
              <a:gdLst/>
              <a:ahLst/>
              <a:cxnLst/>
              <a:rect l="l" t="t" r="r" b="b"/>
              <a:pathLst>
                <a:path w="51435" h="383540">
                  <a:moveTo>
                    <a:pt x="51276" y="0"/>
                  </a:moveTo>
                  <a:lnTo>
                    <a:pt x="0" y="0"/>
                  </a:lnTo>
                  <a:lnTo>
                    <a:pt x="0" y="383073"/>
                  </a:lnTo>
                  <a:lnTo>
                    <a:pt x="51276" y="38307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4151147" y="616225"/>
              <a:ext cx="51435" cy="383540"/>
            </a:xfrm>
            <a:custGeom>
              <a:avLst/>
              <a:gdLst/>
              <a:ahLst/>
              <a:cxnLst/>
              <a:rect l="l" t="t" r="r" b="b"/>
              <a:pathLst>
                <a:path w="51435" h="383540">
                  <a:moveTo>
                    <a:pt x="0" y="383073"/>
                  </a:moveTo>
                  <a:lnTo>
                    <a:pt x="51276" y="38307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8307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4202430" y="626842"/>
              <a:ext cx="51435" cy="372745"/>
            </a:xfrm>
            <a:custGeom>
              <a:avLst/>
              <a:gdLst/>
              <a:ahLst/>
              <a:cxnLst/>
              <a:rect l="l" t="t" r="r" b="b"/>
              <a:pathLst>
                <a:path w="51435" h="372744">
                  <a:moveTo>
                    <a:pt x="51276" y="0"/>
                  </a:moveTo>
                  <a:lnTo>
                    <a:pt x="0" y="0"/>
                  </a:lnTo>
                  <a:lnTo>
                    <a:pt x="0" y="372456"/>
                  </a:lnTo>
                  <a:lnTo>
                    <a:pt x="51276" y="37245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4202430" y="626842"/>
              <a:ext cx="51435" cy="372745"/>
            </a:xfrm>
            <a:custGeom>
              <a:avLst/>
              <a:gdLst/>
              <a:ahLst/>
              <a:cxnLst/>
              <a:rect l="l" t="t" r="r" b="b"/>
              <a:pathLst>
                <a:path w="51435" h="372744">
                  <a:moveTo>
                    <a:pt x="0" y="372456"/>
                  </a:moveTo>
                  <a:lnTo>
                    <a:pt x="51276" y="37245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245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4253699" y="626842"/>
              <a:ext cx="51435" cy="372745"/>
            </a:xfrm>
            <a:custGeom>
              <a:avLst/>
              <a:gdLst/>
              <a:ahLst/>
              <a:cxnLst/>
              <a:rect l="l" t="t" r="r" b="b"/>
              <a:pathLst>
                <a:path w="51435" h="372744">
                  <a:moveTo>
                    <a:pt x="51271" y="0"/>
                  </a:moveTo>
                  <a:lnTo>
                    <a:pt x="0" y="0"/>
                  </a:lnTo>
                  <a:lnTo>
                    <a:pt x="0" y="372456"/>
                  </a:lnTo>
                  <a:lnTo>
                    <a:pt x="51271" y="372456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4253699" y="626842"/>
              <a:ext cx="51435" cy="372745"/>
            </a:xfrm>
            <a:custGeom>
              <a:avLst/>
              <a:gdLst/>
              <a:ahLst/>
              <a:cxnLst/>
              <a:rect l="l" t="t" r="r" b="b"/>
              <a:pathLst>
                <a:path w="51435" h="372744">
                  <a:moveTo>
                    <a:pt x="0" y="372456"/>
                  </a:moveTo>
                  <a:lnTo>
                    <a:pt x="51271" y="372456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37245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4304969" y="722623"/>
              <a:ext cx="51435" cy="276860"/>
            </a:xfrm>
            <a:custGeom>
              <a:avLst/>
              <a:gdLst/>
              <a:ahLst/>
              <a:cxnLst/>
              <a:rect l="l" t="t" r="r" b="b"/>
              <a:pathLst>
                <a:path w="51435" h="276859">
                  <a:moveTo>
                    <a:pt x="51276" y="0"/>
                  </a:moveTo>
                  <a:lnTo>
                    <a:pt x="0" y="0"/>
                  </a:lnTo>
                  <a:lnTo>
                    <a:pt x="0" y="276675"/>
                  </a:lnTo>
                  <a:lnTo>
                    <a:pt x="51276" y="27667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4304969" y="722623"/>
              <a:ext cx="51435" cy="276860"/>
            </a:xfrm>
            <a:custGeom>
              <a:avLst/>
              <a:gdLst/>
              <a:ahLst/>
              <a:cxnLst/>
              <a:rect l="l" t="t" r="r" b="b"/>
              <a:pathLst>
                <a:path w="51435" h="276859">
                  <a:moveTo>
                    <a:pt x="0" y="276675"/>
                  </a:moveTo>
                  <a:lnTo>
                    <a:pt x="51276" y="27667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766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4356252" y="770515"/>
              <a:ext cx="51435" cy="229235"/>
            </a:xfrm>
            <a:custGeom>
              <a:avLst/>
              <a:gdLst/>
              <a:ahLst/>
              <a:cxnLst/>
              <a:rect l="l" t="t" r="r" b="b"/>
              <a:pathLst>
                <a:path w="51435" h="229234">
                  <a:moveTo>
                    <a:pt x="51276" y="0"/>
                  </a:moveTo>
                  <a:lnTo>
                    <a:pt x="0" y="0"/>
                  </a:lnTo>
                  <a:lnTo>
                    <a:pt x="0" y="228784"/>
                  </a:lnTo>
                  <a:lnTo>
                    <a:pt x="51276" y="22878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4356252" y="770515"/>
              <a:ext cx="51435" cy="229235"/>
            </a:xfrm>
            <a:custGeom>
              <a:avLst/>
              <a:gdLst/>
              <a:ahLst/>
              <a:cxnLst/>
              <a:rect l="l" t="t" r="r" b="b"/>
              <a:pathLst>
                <a:path w="51435" h="229234">
                  <a:moveTo>
                    <a:pt x="0" y="228784"/>
                  </a:moveTo>
                  <a:lnTo>
                    <a:pt x="51276" y="22878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2878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4407522" y="727930"/>
              <a:ext cx="51435" cy="271780"/>
            </a:xfrm>
            <a:custGeom>
              <a:avLst/>
              <a:gdLst/>
              <a:ahLst/>
              <a:cxnLst/>
              <a:rect l="l" t="t" r="r" b="b"/>
              <a:pathLst>
                <a:path w="51435" h="271780">
                  <a:moveTo>
                    <a:pt x="51276" y="0"/>
                  </a:moveTo>
                  <a:lnTo>
                    <a:pt x="0" y="0"/>
                  </a:lnTo>
                  <a:lnTo>
                    <a:pt x="0" y="271368"/>
                  </a:lnTo>
                  <a:lnTo>
                    <a:pt x="51276" y="27136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4407522" y="727930"/>
              <a:ext cx="51435" cy="271780"/>
            </a:xfrm>
            <a:custGeom>
              <a:avLst/>
              <a:gdLst/>
              <a:ahLst/>
              <a:cxnLst/>
              <a:rect l="l" t="t" r="r" b="b"/>
              <a:pathLst>
                <a:path w="51435" h="271780">
                  <a:moveTo>
                    <a:pt x="0" y="271368"/>
                  </a:moveTo>
                  <a:lnTo>
                    <a:pt x="51276" y="27136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7136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4458804" y="860934"/>
              <a:ext cx="51435" cy="138430"/>
            </a:xfrm>
            <a:custGeom>
              <a:avLst/>
              <a:gdLst/>
              <a:ahLst/>
              <a:cxnLst/>
              <a:rect l="l" t="t" r="r" b="b"/>
              <a:pathLst>
                <a:path w="51435" h="138430">
                  <a:moveTo>
                    <a:pt x="51276" y="0"/>
                  </a:moveTo>
                  <a:lnTo>
                    <a:pt x="0" y="0"/>
                  </a:lnTo>
                  <a:lnTo>
                    <a:pt x="0" y="138365"/>
                  </a:lnTo>
                  <a:lnTo>
                    <a:pt x="51276" y="13836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4458804" y="860934"/>
              <a:ext cx="51435" cy="138430"/>
            </a:xfrm>
            <a:custGeom>
              <a:avLst/>
              <a:gdLst/>
              <a:ahLst/>
              <a:cxnLst/>
              <a:rect l="l" t="t" r="r" b="b"/>
              <a:pathLst>
                <a:path w="51435" h="138430">
                  <a:moveTo>
                    <a:pt x="0" y="138365"/>
                  </a:moveTo>
                  <a:lnTo>
                    <a:pt x="51276" y="13836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3836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4510074" y="866301"/>
              <a:ext cx="51435" cy="133350"/>
            </a:xfrm>
            <a:custGeom>
              <a:avLst/>
              <a:gdLst/>
              <a:ahLst/>
              <a:cxnLst/>
              <a:rect l="l" t="t" r="r" b="b"/>
              <a:pathLst>
                <a:path w="51435" h="133350">
                  <a:moveTo>
                    <a:pt x="51271" y="0"/>
                  </a:moveTo>
                  <a:lnTo>
                    <a:pt x="0" y="0"/>
                  </a:lnTo>
                  <a:lnTo>
                    <a:pt x="0" y="132998"/>
                  </a:lnTo>
                  <a:lnTo>
                    <a:pt x="51271" y="132998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4510074" y="866301"/>
              <a:ext cx="51435" cy="133350"/>
            </a:xfrm>
            <a:custGeom>
              <a:avLst/>
              <a:gdLst/>
              <a:ahLst/>
              <a:cxnLst/>
              <a:rect l="l" t="t" r="r" b="b"/>
              <a:pathLst>
                <a:path w="51435" h="133350">
                  <a:moveTo>
                    <a:pt x="0" y="132998"/>
                  </a:moveTo>
                  <a:lnTo>
                    <a:pt x="51271" y="132998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3299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4561344" y="892902"/>
              <a:ext cx="51435" cy="106680"/>
            </a:xfrm>
            <a:custGeom>
              <a:avLst/>
              <a:gdLst/>
              <a:ahLst/>
              <a:cxnLst/>
              <a:rect l="l" t="t" r="r" b="b"/>
              <a:pathLst>
                <a:path w="51435" h="106680">
                  <a:moveTo>
                    <a:pt x="51276" y="0"/>
                  </a:moveTo>
                  <a:lnTo>
                    <a:pt x="0" y="0"/>
                  </a:lnTo>
                  <a:lnTo>
                    <a:pt x="0" y="106397"/>
                  </a:lnTo>
                  <a:lnTo>
                    <a:pt x="51276" y="10639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4561344" y="892902"/>
              <a:ext cx="51435" cy="106680"/>
            </a:xfrm>
            <a:custGeom>
              <a:avLst/>
              <a:gdLst/>
              <a:ahLst/>
              <a:cxnLst/>
              <a:rect l="l" t="t" r="r" b="b"/>
              <a:pathLst>
                <a:path w="51435" h="106680">
                  <a:moveTo>
                    <a:pt x="0" y="106397"/>
                  </a:moveTo>
                  <a:lnTo>
                    <a:pt x="51276" y="10639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0639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4612627" y="914194"/>
              <a:ext cx="51435" cy="85725"/>
            </a:xfrm>
            <a:custGeom>
              <a:avLst/>
              <a:gdLst/>
              <a:ahLst/>
              <a:cxnLst/>
              <a:rect l="l" t="t" r="r" b="b"/>
              <a:pathLst>
                <a:path w="51435" h="85725">
                  <a:moveTo>
                    <a:pt x="51276" y="0"/>
                  </a:moveTo>
                  <a:lnTo>
                    <a:pt x="0" y="0"/>
                  </a:lnTo>
                  <a:lnTo>
                    <a:pt x="0" y="85104"/>
                  </a:lnTo>
                  <a:lnTo>
                    <a:pt x="51276" y="8510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4612627" y="914194"/>
              <a:ext cx="51435" cy="85725"/>
            </a:xfrm>
            <a:custGeom>
              <a:avLst/>
              <a:gdLst/>
              <a:ahLst/>
              <a:cxnLst/>
              <a:rect l="l" t="t" r="r" b="b"/>
              <a:pathLst>
                <a:path w="51435" h="85725">
                  <a:moveTo>
                    <a:pt x="0" y="85104"/>
                  </a:moveTo>
                  <a:lnTo>
                    <a:pt x="51276" y="8510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510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4663897" y="914194"/>
              <a:ext cx="51435" cy="85725"/>
            </a:xfrm>
            <a:custGeom>
              <a:avLst/>
              <a:gdLst/>
              <a:ahLst/>
              <a:cxnLst/>
              <a:rect l="l" t="t" r="r" b="b"/>
              <a:pathLst>
                <a:path w="51435" h="85725">
                  <a:moveTo>
                    <a:pt x="51276" y="0"/>
                  </a:moveTo>
                  <a:lnTo>
                    <a:pt x="0" y="0"/>
                  </a:lnTo>
                  <a:lnTo>
                    <a:pt x="0" y="85104"/>
                  </a:lnTo>
                  <a:lnTo>
                    <a:pt x="51276" y="8510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4663897" y="914194"/>
              <a:ext cx="51435" cy="85725"/>
            </a:xfrm>
            <a:custGeom>
              <a:avLst/>
              <a:gdLst/>
              <a:ahLst/>
              <a:cxnLst/>
              <a:rect l="l" t="t" r="r" b="b"/>
              <a:pathLst>
                <a:path w="51435" h="85725">
                  <a:moveTo>
                    <a:pt x="0" y="85104"/>
                  </a:moveTo>
                  <a:lnTo>
                    <a:pt x="51276" y="8510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510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4715179" y="967390"/>
              <a:ext cx="51435" cy="32384"/>
            </a:xfrm>
            <a:custGeom>
              <a:avLst/>
              <a:gdLst/>
              <a:ahLst/>
              <a:cxnLst/>
              <a:rect l="l" t="t" r="r" b="b"/>
              <a:pathLst>
                <a:path w="51435" h="32384">
                  <a:moveTo>
                    <a:pt x="51276" y="0"/>
                  </a:moveTo>
                  <a:lnTo>
                    <a:pt x="0" y="0"/>
                  </a:lnTo>
                  <a:lnTo>
                    <a:pt x="0" y="31908"/>
                  </a:lnTo>
                  <a:lnTo>
                    <a:pt x="51276" y="3190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4715179" y="967390"/>
              <a:ext cx="51435" cy="32384"/>
            </a:xfrm>
            <a:custGeom>
              <a:avLst/>
              <a:gdLst/>
              <a:ahLst/>
              <a:cxnLst/>
              <a:rect l="l" t="t" r="r" b="b"/>
              <a:pathLst>
                <a:path w="51435" h="32384">
                  <a:moveTo>
                    <a:pt x="0" y="31908"/>
                  </a:moveTo>
                  <a:lnTo>
                    <a:pt x="51276" y="3190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190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4766449" y="98868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51271" y="0"/>
                  </a:moveTo>
                  <a:lnTo>
                    <a:pt x="0" y="0"/>
                  </a:lnTo>
                  <a:lnTo>
                    <a:pt x="0" y="10616"/>
                  </a:lnTo>
                  <a:lnTo>
                    <a:pt x="51271" y="10616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4766449" y="98868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0" y="10616"/>
                  </a:moveTo>
                  <a:lnTo>
                    <a:pt x="51271" y="10616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061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4817719" y="993991"/>
              <a:ext cx="51435" cy="5715"/>
            </a:xfrm>
            <a:custGeom>
              <a:avLst/>
              <a:gdLst/>
              <a:ahLst/>
              <a:cxnLst/>
              <a:rect l="l" t="t" r="r" b="b"/>
              <a:pathLst>
                <a:path w="51435" h="5715">
                  <a:moveTo>
                    <a:pt x="51276" y="0"/>
                  </a:moveTo>
                  <a:lnTo>
                    <a:pt x="0" y="0"/>
                  </a:lnTo>
                  <a:lnTo>
                    <a:pt x="0" y="5308"/>
                  </a:lnTo>
                  <a:lnTo>
                    <a:pt x="51276" y="530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817719" y="993991"/>
              <a:ext cx="51435" cy="5715"/>
            </a:xfrm>
            <a:custGeom>
              <a:avLst/>
              <a:gdLst/>
              <a:ahLst/>
              <a:cxnLst/>
              <a:rect l="l" t="t" r="r" b="b"/>
              <a:pathLst>
                <a:path w="51435" h="5715">
                  <a:moveTo>
                    <a:pt x="0" y="5308"/>
                  </a:moveTo>
                  <a:lnTo>
                    <a:pt x="51276" y="530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530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48690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48690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4920272" y="98868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51276" y="0"/>
                  </a:moveTo>
                  <a:lnTo>
                    <a:pt x="0" y="0"/>
                  </a:lnTo>
                  <a:lnTo>
                    <a:pt x="0" y="10616"/>
                  </a:lnTo>
                  <a:lnTo>
                    <a:pt x="51276" y="1061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4920272" y="988683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0" y="10616"/>
                  </a:moveTo>
                  <a:lnTo>
                    <a:pt x="51276" y="1061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061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497155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497155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502282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502282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5074107" y="993991"/>
              <a:ext cx="51435" cy="5715"/>
            </a:xfrm>
            <a:custGeom>
              <a:avLst/>
              <a:gdLst/>
              <a:ahLst/>
              <a:cxnLst/>
              <a:rect l="l" t="t" r="r" b="b"/>
              <a:pathLst>
                <a:path w="51435" h="5715">
                  <a:moveTo>
                    <a:pt x="51276" y="0"/>
                  </a:moveTo>
                  <a:lnTo>
                    <a:pt x="0" y="0"/>
                  </a:lnTo>
                  <a:lnTo>
                    <a:pt x="0" y="5308"/>
                  </a:lnTo>
                  <a:lnTo>
                    <a:pt x="51276" y="530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5074107" y="993991"/>
              <a:ext cx="51435" cy="5715"/>
            </a:xfrm>
            <a:custGeom>
              <a:avLst/>
              <a:gdLst/>
              <a:ahLst/>
              <a:cxnLst/>
              <a:rect l="l" t="t" r="r" b="b"/>
              <a:pathLst>
                <a:path w="51435" h="5715">
                  <a:moveTo>
                    <a:pt x="0" y="5308"/>
                  </a:moveTo>
                  <a:lnTo>
                    <a:pt x="51276" y="530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530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3240443" y="573646"/>
              <a:ext cx="1962150" cy="464820"/>
            </a:xfrm>
            <a:custGeom>
              <a:avLst/>
              <a:gdLst/>
              <a:ahLst/>
              <a:cxnLst/>
              <a:rect l="l" t="t" r="r" b="b"/>
              <a:pathLst>
                <a:path w="1962150" h="464819">
                  <a:moveTo>
                    <a:pt x="0" y="425653"/>
                  </a:moveTo>
                  <a:lnTo>
                    <a:pt x="15989" y="425653"/>
                  </a:lnTo>
                </a:path>
                <a:path w="1962150" h="464819">
                  <a:moveTo>
                    <a:pt x="0" y="319252"/>
                  </a:moveTo>
                  <a:lnTo>
                    <a:pt x="15989" y="319252"/>
                  </a:lnTo>
                </a:path>
                <a:path w="1962150" h="464819">
                  <a:moveTo>
                    <a:pt x="0" y="212801"/>
                  </a:moveTo>
                  <a:lnTo>
                    <a:pt x="15989" y="212801"/>
                  </a:lnTo>
                </a:path>
                <a:path w="1962150" h="464819">
                  <a:moveTo>
                    <a:pt x="0" y="106400"/>
                  </a:moveTo>
                  <a:lnTo>
                    <a:pt x="15989" y="106400"/>
                  </a:lnTo>
                </a:path>
                <a:path w="1962150" h="464819">
                  <a:moveTo>
                    <a:pt x="0" y="0"/>
                  </a:moveTo>
                  <a:lnTo>
                    <a:pt x="15989" y="0"/>
                  </a:lnTo>
                </a:path>
                <a:path w="1962150" h="464819">
                  <a:moveTo>
                    <a:pt x="115963" y="464273"/>
                  </a:moveTo>
                  <a:lnTo>
                    <a:pt x="115963" y="448297"/>
                  </a:lnTo>
                </a:path>
                <a:path w="1962150" h="464819">
                  <a:moveTo>
                    <a:pt x="731278" y="464273"/>
                  </a:moveTo>
                  <a:lnTo>
                    <a:pt x="731278" y="448297"/>
                  </a:lnTo>
                </a:path>
                <a:path w="1962150" h="464819">
                  <a:moveTo>
                    <a:pt x="1346517" y="464273"/>
                  </a:moveTo>
                  <a:lnTo>
                    <a:pt x="1346517" y="448297"/>
                  </a:lnTo>
                </a:path>
                <a:path w="1962150" h="464819">
                  <a:moveTo>
                    <a:pt x="1961819" y="464273"/>
                  </a:moveTo>
                  <a:lnTo>
                    <a:pt x="1961819" y="448297"/>
                  </a:lnTo>
                </a:path>
              </a:pathLst>
            </a:custGeom>
            <a:ln w="624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0" name="object 170" descr=""/>
          <p:cNvSpPr txBox="1"/>
          <p:nvPr/>
        </p:nvSpPr>
        <p:spPr>
          <a:xfrm>
            <a:off x="3185744" y="95294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1" name="object 171" descr=""/>
          <p:cNvSpPr txBox="1"/>
          <p:nvPr/>
        </p:nvSpPr>
        <p:spPr>
          <a:xfrm>
            <a:off x="3156573" y="740146"/>
            <a:ext cx="8382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2" name="object 172" descr=""/>
          <p:cNvSpPr txBox="1"/>
          <p:nvPr/>
        </p:nvSpPr>
        <p:spPr>
          <a:xfrm>
            <a:off x="3156573" y="633689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60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3" name="object 173" descr=""/>
          <p:cNvSpPr txBox="1"/>
          <p:nvPr/>
        </p:nvSpPr>
        <p:spPr>
          <a:xfrm>
            <a:off x="3329127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4" name="object 174" descr=""/>
          <p:cNvSpPr txBox="1"/>
          <p:nvPr/>
        </p:nvSpPr>
        <p:spPr>
          <a:xfrm>
            <a:off x="3944430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75" name="object 175" descr=""/>
          <p:cNvSpPr txBox="1"/>
          <p:nvPr/>
        </p:nvSpPr>
        <p:spPr>
          <a:xfrm>
            <a:off x="4559675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76" name="object 176" descr=""/>
          <p:cNvSpPr txBox="1"/>
          <p:nvPr/>
        </p:nvSpPr>
        <p:spPr>
          <a:xfrm>
            <a:off x="5174974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177" name="object 177" descr=""/>
          <p:cNvSpPr txBox="1"/>
          <p:nvPr/>
        </p:nvSpPr>
        <p:spPr>
          <a:xfrm>
            <a:off x="3156573" y="387220"/>
            <a:ext cx="1188720" cy="228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Arial"/>
                <a:cs typeface="Arial"/>
              </a:rPr>
              <a:t>Sample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Size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n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=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50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(Per Group)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8" name="object 178" descr=""/>
          <p:cNvSpPr txBox="1"/>
          <p:nvPr/>
        </p:nvSpPr>
        <p:spPr>
          <a:xfrm>
            <a:off x="4236567" y="1085132"/>
            <a:ext cx="23939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latin typeface="Arial"/>
                <a:cs typeface="Arial"/>
              </a:rPr>
              <a:t>statistic</a:t>
            </a:r>
            <a:endParaRPr sz="500">
              <a:latin typeface="Arial"/>
              <a:cs typeface="Arial"/>
            </a:endParaRPr>
          </a:p>
        </p:txBody>
      </p:sp>
      <p:sp>
        <p:nvSpPr>
          <p:cNvPr id="179" name="object 179" descr=""/>
          <p:cNvSpPr txBox="1"/>
          <p:nvPr/>
        </p:nvSpPr>
        <p:spPr>
          <a:xfrm>
            <a:off x="3047733" y="682009"/>
            <a:ext cx="90170" cy="182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180" name="object 180" descr=""/>
          <p:cNvGrpSpPr/>
          <p:nvPr/>
        </p:nvGrpSpPr>
        <p:grpSpPr>
          <a:xfrm>
            <a:off x="3240443" y="1343113"/>
            <a:ext cx="2216150" cy="513715"/>
            <a:chOff x="3240443" y="1343113"/>
            <a:chExt cx="2216150" cy="513715"/>
          </a:xfrm>
        </p:grpSpPr>
        <p:sp>
          <p:nvSpPr>
            <p:cNvPr id="181" name="object 181" descr=""/>
            <p:cNvSpPr/>
            <p:nvPr/>
          </p:nvSpPr>
          <p:spPr>
            <a:xfrm>
              <a:off x="3256432" y="1343125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2199640" y="0"/>
                  </a:moveTo>
                  <a:lnTo>
                    <a:pt x="0" y="0"/>
                  </a:lnTo>
                  <a:lnTo>
                    <a:pt x="0" y="497472"/>
                  </a:lnTo>
                  <a:lnTo>
                    <a:pt x="2199640" y="497472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3256432" y="134311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416915"/>
                  </a:moveTo>
                  <a:lnTo>
                    <a:pt x="2199640" y="416915"/>
                  </a:lnTo>
                </a:path>
                <a:path w="2199640" h="497839">
                  <a:moveTo>
                    <a:pt x="0" y="300951"/>
                  </a:moveTo>
                  <a:lnTo>
                    <a:pt x="2199640" y="300951"/>
                  </a:lnTo>
                </a:path>
                <a:path w="2199640" h="497839">
                  <a:moveTo>
                    <a:pt x="0" y="184988"/>
                  </a:moveTo>
                  <a:lnTo>
                    <a:pt x="2199640" y="184988"/>
                  </a:lnTo>
                </a:path>
                <a:path w="2199640" h="497839">
                  <a:moveTo>
                    <a:pt x="0" y="69011"/>
                  </a:moveTo>
                  <a:lnTo>
                    <a:pt x="2199640" y="69011"/>
                  </a:lnTo>
                </a:path>
                <a:path w="2199640" h="497839">
                  <a:moveTo>
                    <a:pt x="407631" y="497484"/>
                  </a:moveTo>
                  <a:lnTo>
                    <a:pt x="407631" y="0"/>
                  </a:lnTo>
                </a:path>
                <a:path w="2199640" h="497839">
                  <a:moveTo>
                    <a:pt x="1022934" y="497484"/>
                  </a:moveTo>
                  <a:lnTo>
                    <a:pt x="1022934" y="0"/>
                  </a:lnTo>
                </a:path>
                <a:path w="2199640" h="497839">
                  <a:moveTo>
                    <a:pt x="1638173" y="497484"/>
                  </a:moveTo>
                  <a:lnTo>
                    <a:pt x="163817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3256432" y="134311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474903"/>
                  </a:moveTo>
                  <a:lnTo>
                    <a:pt x="2199640" y="474903"/>
                  </a:lnTo>
                </a:path>
                <a:path w="2199640" h="497839">
                  <a:moveTo>
                    <a:pt x="0" y="358940"/>
                  </a:moveTo>
                  <a:lnTo>
                    <a:pt x="2199640" y="358940"/>
                  </a:lnTo>
                </a:path>
                <a:path w="2199640" h="497839">
                  <a:moveTo>
                    <a:pt x="0" y="242963"/>
                  </a:moveTo>
                  <a:lnTo>
                    <a:pt x="2199640" y="242963"/>
                  </a:lnTo>
                </a:path>
                <a:path w="2199640" h="497839">
                  <a:moveTo>
                    <a:pt x="0" y="127000"/>
                  </a:moveTo>
                  <a:lnTo>
                    <a:pt x="2199640" y="127000"/>
                  </a:lnTo>
                </a:path>
                <a:path w="2199640" h="497839">
                  <a:moveTo>
                    <a:pt x="0" y="11036"/>
                  </a:moveTo>
                  <a:lnTo>
                    <a:pt x="2199640" y="11036"/>
                  </a:lnTo>
                </a:path>
                <a:path w="2199640" h="497839">
                  <a:moveTo>
                    <a:pt x="99974" y="497484"/>
                  </a:moveTo>
                  <a:lnTo>
                    <a:pt x="99974" y="0"/>
                  </a:lnTo>
                </a:path>
                <a:path w="2199640" h="497839">
                  <a:moveTo>
                    <a:pt x="715289" y="497484"/>
                  </a:moveTo>
                  <a:lnTo>
                    <a:pt x="715289" y="0"/>
                  </a:lnTo>
                </a:path>
                <a:path w="2199640" h="497839">
                  <a:moveTo>
                    <a:pt x="1330528" y="497484"/>
                  </a:moveTo>
                  <a:lnTo>
                    <a:pt x="1330528" y="0"/>
                  </a:lnTo>
                </a:path>
                <a:path w="2199640" h="497839">
                  <a:moveTo>
                    <a:pt x="1945830" y="497484"/>
                  </a:moveTo>
                  <a:lnTo>
                    <a:pt x="1945830" y="0"/>
                  </a:lnTo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3792220" y="1810258"/>
              <a:ext cx="51435" cy="8255"/>
            </a:xfrm>
            <a:custGeom>
              <a:avLst/>
              <a:gdLst/>
              <a:ahLst/>
              <a:cxnLst/>
              <a:rect l="l" t="t" r="r" b="b"/>
              <a:pathLst>
                <a:path w="51435" h="8255">
                  <a:moveTo>
                    <a:pt x="51276" y="0"/>
                  </a:moveTo>
                  <a:lnTo>
                    <a:pt x="0" y="0"/>
                  </a:lnTo>
                  <a:lnTo>
                    <a:pt x="0" y="7758"/>
                  </a:lnTo>
                  <a:lnTo>
                    <a:pt x="51276" y="77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3792220" y="1810258"/>
              <a:ext cx="51435" cy="8255"/>
            </a:xfrm>
            <a:custGeom>
              <a:avLst/>
              <a:gdLst/>
              <a:ahLst/>
              <a:cxnLst/>
              <a:rect l="l" t="t" r="r" b="b"/>
              <a:pathLst>
                <a:path w="51435" h="8255">
                  <a:moveTo>
                    <a:pt x="0" y="7758"/>
                  </a:moveTo>
                  <a:lnTo>
                    <a:pt x="51276" y="77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7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3843502" y="1810258"/>
              <a:ext cx="51435" cy="8255"/>
            </a:xfrm>
            <a:custGeom>
              <a:avLst/>
              <a:gdLst/>
              <a:ahLst/>
              <a:cxnLst/>
              <a:rect l="l" t="t" r="r" b="b"/>
              <a:pathLst>
                <a:path w="51435" h="8255">
                  <a:moveTo>
                    <a:pt x="51276" y="0"/>
                  </a:moveTo>
                  <a:lnTo>
                    <a:pt x="0" y="0"/>
                  </a:lnTo>
                  <a:lnTo>
                    <a:pt x="0" y="7758"/>
                  </a:lnTo>
                  <a:lnTo>
                    <a:pt x="51276" y="77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3843502" y="1810258"/>
              <a:ext cx="51435" cy="8255"/>
            </a:xfrm>
            <a:custGeom>
              <a:avLst/>
              <a:gdLst/>
              <a:ahLst/>
              <a:cxnLst/>
              <a:rect l="l" t="t" r="r" b="b"/>
              <a:pathLst>
                <a:path w="51435" h="8255">
                  <a:moveTo>
                    <a:pt x="0" y="7758"/>
                  </a:moveTo>
                  <a:lnTo>
                    <a:pt x="51276" y="77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7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3894772" y="1802559"/>
              <a:ext cx="51435" cy="15875"/>
            </a:xfrm>
            <a:custGeom>
              <a:avLst/>
              <a:gdLst/>
              <a:ahLst/>
              <a:cxnLst/>
              <a:rect l="l" t="t" r="r" b="b"/>
              <a:pathLst>
                <a:path w="51435" h="15875">
                  <a:moveTo>
                    <a:pt x="51276" y="0"/>
                  </a:moveTo>
                  <a:lnTo>
                    <a:pt x="0" y="0"/>
                  </a:lnTo>
                  <a:lnTo>
                    <a:pt x="0" y="15458"/>
                  </a:lnTo>
                  <a:lnTo>
                    <a:pt x="51276" y="154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3894772" y="1802559"/>
              <a:ext cx="51435" cy="15875"/>
            </a:xfrm>
            <a:custGeom>
              <a:avLst/>
              <a:gdLst/>
              <a:ahLst/>
              <a:cxnLst/>
              <a:rect l="l" t="t" r="r" b="b"/>
              <a:pathLst>
                <a:path w="51435" h="15875">
                  <a:moveTo>
                    <a:pt x="0" y="15458"/>
                  </a:moveTo>
                  <a:lnTo>
                    <a:pt x="51276" y="154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54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3946055" y="1798709"/>
              <a:ext cx="51435" cy="19685"/>
            </a:xfrm>
            <a:custGeom>
              <a:avLst/>
              <a:gdLst/>
              <a:ahLst/>
              <a:cxnLst/>
              <a:rect l="l" t="t" r="r" b="b"/>
              <a:pathLst>
                <a:path w="51435" h="19685">
                  <a:moveTo>
                    <a:pt x="51276" y="0"/>
                  </a:moveTo>
                  <a:lnTo>
                    <a:pt x="0" y="0"/>
                  </a:lnTo>
                  <a:lnTo>
                    <a:pt x="0" y="19307"/>
                  </a:lnTo>
                  <a:lnTo>
                    <a:pt x="51276" y="1930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3946055" y="1798709"/>
              <a:ext cx="51435" cy="19685"/>
            </a:xfrm>
            <a:custGeom>
              <a:avLst/>
              <a:gdLst/>
              <a:ahLst/>
              <a:cxnLst/>
              <a:rect l="l" t="t" r="r" b="b"/>
              <a:pathLst>
                <a:path w="51435" h="19685">
                  <a:moveTo>
                    <a:pt x="0" y="19307"/>
                  </a:moveTo>
                  <a:lnTo>
                    <a:pt x="51276" y="1930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930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3997325" y="1790950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51271" y="0"/>
                  </a:moveTo>
                  <a:lnTo>
                    <a:pt x="0" y="0"/>
                  </a:lnTo>
                  <a:lnTo>
                    <a:pt x="0" y="27066"/>
                  </a:lnTo>
                  <a:lnTo>
                    <a:pt x="51271" y="27066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3997325" y="1790950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0" y="27066"/>
                  </a:moveTo>
                  <a:lnTo>
                    <a:pt x="51271" y="27066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706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4048594" y="1767793"/>
              <a:ext cx="51435" cy="50800"/>
            </a:xfrm>
            <a:custGeom>
              <a:avLst/>
              <a:gdLst/>
              <a:ahLst/>
              <a:cxnLst/>
              <a:rect l="l" t="t" r="r" b="b"/>
              <a:pathLst>
                <a:path w="51435" h="50800">
                  <a:moveTo>
                    <a:pt x="51276" y="0"/>
                  </a:moveTo>
                  <a:lnTo>
                    <a:pt x="0" y="0"/>
                  </a:lnTo>
                  <a:lnTo>
                    <a:pt x="0" y="50224"/>
                  </a:lnTo>
                  <a:lnTo>
                    <a:pt x="51276" y="5022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4048594" y="1767793"/>
              <a:ext cx="51435" cy="50800"/>
            </a:xfrm>
            <a:custGeom>
              <a:avLst/>
              <a:gdLst/>
              <a:ahLst/>
              <a:cxnLst/>
              <a:rect l="l" t="t" r="r" b="b"/>
              <a:pathLst>
                <a:path w="51435" h="50800">
                  <a:moveTo>
                    <a:pt x="0" y="50224"/>
                  </a:moveTo>
                  <a:lnTo>
                    <a:pt x="51276" y="5022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5022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4099877" y="1736817"/>
              <a:ext cx="51435" cy="81280"/>
            </a:xfrm>
            <a:custGeom>
              <a:avLst/>
              <a:gdLst/>
              <a:ahLst/>
              <a:cxnLst/>
              <a:rect l="l" t="t" r="r" b="b"/>
              <a:pathLst>
                <a:path w="51435" h="81280">
                  <a:moveTo>
                    <a:pt x="51276" y="0"/>
                  </a:moveTo>
                  <a:lnTo>
                    <a:pt x="0" y="0"/>
                  </a:lnTo>
                  <a:lnTo>
                    <a:pt x="0" y="81200"/>
                  </a:lnTo>
                  <a:lnTo>
                    <a:pt x="51276" y="8120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4099877" y="1736817"/>
              <a:ext cx="51435" cy="81280"/>
            </a:xfrm>
            <a:custGeom>
              <a:avLst/>
              <a:gdLst/>
              <a:ahLst/>
              <a:cxnLst/>
              <a:rect l="l" t="t" r="r" b="b"/>
              <a:pathLst>
                <a:path w="51435" h="81280">
                  <a:moveTo>
                    <a:pt x="0" y="81200"/>
                  </a:moveTo>
                  <a:lnTo>
                    <a:pt x="51276" y="8120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120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4151147" y="1686592"/>
              <a:ext cx="51435" cy="131445"/>
            </a:xfrm>
            <a:custGeom>
              <a:avLst/>
              <a:gdLst/>
              <a:ahLst/>
              <a:cxnLst/>
              <a:rect l="l" t="t" r="r" b="b"/>
              <a:pathLst>
                <a:path w="51435" h="131444">
                  <a:moveTo>
                    <a:pt x="51276" y="0"/>
                  </a:moveTo>
                  <a:lnTo>
                    <a:pt x="0" y="0"/>
                  </a:lnTo>
                  <a:lnTo>
                    <a:pt x="0" y="131424"/>
                  </a:lnTo>
                  <a:lnTo>
                    <a:pt x="51276" y="13142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4151147" y="1686592"/>
              <a:ext cx="51435" cy="131445"/>
            </a:xfrm>
            <a:custGeom>
              <a:avLst/>
              <a:gdLst/>
              <a:ahLst/>
              <a:cxnLst/>
              <a:rect l="l" t="t" r="r" b="b"/>
              <a:pathLst>
                <a:path w="51435" h="131444">
                  <a:moveTo>
                    <a:pt x="0" y="131424"/>
                  </a:moveTo>
                  <a:lnTo>
                    <a:pt x="51276" y="13142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3142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4202430" y="1613150"/>
              <a:ext cx="51435" cy="205104"/>
            </a:xfrm>
            <a:custGeom>
              <a:avLst/>
              <a:gdLst/>
              <a:ahLst/>
              <a:cxnLst/>
              <a:rect l="l" t="t" r="r" b="b"/>
              <a:pathLst>
                <a:path w="51435" h="205105">
                  <a:moveTo>
                    <a:pt x="51276" y="0"/>
                  </a:moveTo>
                  <a:lnTo>
                    <a:pt x="0" y="0"/>
                  </a:lnTo>
                  <a:lnTo>
                    <a:pt x="0" y="204867"/>
                  </a:lnTo>
                  <a:lnTo>
                    <a:pt x="51276" y="20486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4202430" y="1613150"/>
              <a:ext cx="51435" cy="205104"/>
            </a:xfrm>
            <a:custGeom>
              <a:avLst/>
              <a:gdLst/>
              <a:ahLst/>
              <a:cxnLst/>
              <a:rect l="l" t="t" r="r" b="b"/>
              <a:pathLst>
                <a:path w="51435" h="205105">
                  <a:moveTo>
                    <a:pt x="0" y="204867"/>
                  </a:moveTo>
                  <a:lnTo>
                    <a:pt x="51276" y="20486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486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4253699" y="1512642"/>
              <a:ext cx="51435" cy="305435"/>
            </a:xfrm>
            <a:custGeom>
              <a:avLst/>
              <a:gdLst/>
              <a:ahLst/>
              <a:cxnLst/>
              <a:rect l="l" t="t" r="r" b="b"/>
              <a:pathLst>
                <a:path w="51435" h="305435">
                  <a:moveTo>
                    <a:pt x="51271" y="0"/>
                  </a:moveTo>
                  <a:lnTo>
                    <a:pt x="0" y="0"/>
                  </a:lnTo>
                  <a:lnTo>
                    <a:pt x="0" y="305375"/>
                  </a:lnTo>
                  <a:lnTo>
                    <a:pt x="51271" y="30537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4253699" y="1512642"/>
              <a:ext cx="51435" cy="305435"/>
            </a:xfrm>
            <a:custGeom>
              <a:avLst/>
              <a:gdLst/>
              <a:ahLst/>
              <a:cxnLst/>
              <a:rect l="l" t="t" r="r" b="b"/>
              <a:pathLst>
                <a:path w="51435" h="305435">
                  <a:moveTo>
                    <a:pt x="0" y="305375"/>
                  </a:moveTo>
                  <a:lnTo>
                    <a:pt x="51271" y="30537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3053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4304969" y="1497183"/>
              <a:ext cx="51435" cy="321310"/>
            </a:xfrm>
            <a:custGeom>
              <a:avLst/>
              <a:gdLst/>
              <a:ahLst/>
              <a:cxnLst/>
              <a:rect l="l" t="t" r="r" b="b"/>
              <a:pathLst>
                <a:path w="51435" h="321310">
                  <a:moveTo>
                    <a:pt x="51276" y="0"/>
                  </a:moveTo>
                  <a:lnTo>
                    <a:pt x="0" y="0"/>
                  </a:lnTo>
                  <a:lnTo>
                    <a:pt x="0" y="320833"/>
                  </a:lnTo>
                  <a:lnTo>
                    <a:pt x="51276" y="32083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4304969" y="1497183"/>
              <a:ext cx="51435" cy="321310"/>
            </a:xfrm>
            <a:custGeom>
              <a:avLst/>
              <a:gdLst/>
              <a:ahLst/>
              <a:cxnLst/>
              <a:rect l="l" t="t" r="r" b="b"/>
              <a:pathLst>
                <a:path w="51435" h="321310">
                  <a:moveTo>
                    <a:pt x="0" y="320833"/>
                  </a:moveTo>
                  <a:lnTo>
                    <a:pt x="51276" y="32083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2083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4356252" y="1365759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51276" y="0"/>
                  </a:moveTo>
                  <a:lnTo>
                    <a:pt x="0" y="0"/>
                  </a:lnTo>
                  <a:lnTo>
                    <a:pt x="0" y="452258"/>
                  </a:lnTo>
                  <a:lnTo>
                    <a:pt x="51276" y="4522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4356252" y="1365759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0" y="452258"/>
                  </a:moveTo>
                  <a:lnTo>
                    <a:pt x="51276" y="4522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522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4407522" y="1377367"/>
              <a:ext cx="51435" cy="440690"/>
            </a:xfrm>
            <a:custGeom>
              <a:avLst/>
              <a:gdLst/>
              <a:ahLst/>
              <a:cxnLst/>
              <a:rect l="l" t="t" r="r" b="b"/>
              <a:pathLst>
                <a:path w="51435" h="440689">
                  <a:moveTo>
                    <a:pt x="51276" y="0"/>
                  </a:moveTo>
                  <a:lnTo>
                    <a:pt x="0" y="0"/>
                  </a:lnTo>
                  <a:lnTo>
                    <a:pt x="0" y="440650"/>
                  </a:lnTo>
                  <a:lnTo>
                    <a:pt x="51276" y="44065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4407522" y="1377367"/>
              <a:ext cx="51435" cy="440690"/>
            </a:xfrm>
            <a:custGeom>
              <a:avLst/>
              <a:gdLst/>
              <a:ahLst/>
              <a:cxnLst/>
              <a:rect l="l" t="t" r="r" b="b"/>
              <a:pathLst>
                <a:path w="51435" h="440689">
                  <a:moveTo>
                    <a:pt x="0" y="440650"/>
                  </a:moveTo>
                  <a:lnTo>
                    <a:pt x="51276" y="44065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4065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4458804" y="1373457"/>
              <a:ext cx="51435" cy="445134"/>
            </a:xfrm>
            <a:custGeom>
              <a:avLst/>
              <a:gdLst/>
              <a:ahLst/>
              <a:cxnLst/>
              <a:rect l="l" t="t" r="r" b="b"/>
              <a:pathLst>
                <a:path w="51435" h="445135">
                  <a:moveTo>
                    <a:pt x="51276" y="0"/>
                  </a:moveTo>
                  <a:lnTo>
                    <a:pt x="0" y="0"/>
                  </a:lnTo>
                  <a:lnTo>
                    <a:pt x="0" y="444559"/>
                  </a:lnTo>
                  <a:lnTo>
                    <a:pt x="51276" y="44455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4458804" y="1373457"/>
              <a:ext cx="51435" cy="445134"/>
            </a:xfrm>
            <a:custGeom>
              <a:avLst/>
              <a:gdLst/>
              <a:ahLst/>
              <a:cxnLst/>
              <a:rect l="l" t="t" r="r" b="b"/>
              <a:pathLst>
                <a:path w="51435" h="445135">
                  <a:moveTo>
                    <a:pt x="0" y="444559"/>
                  </a:moveTo>
                  <a:lnTo>
                    <a:pt x="51276" y="44455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4455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4510074" y="1408283"/>
              <a:ext cx="51435" cy="410209"/>
            </a:xfrm>
            <a:custGeom>
              <a:avLst/>
              <a:gdLst/>
              <a:ahLst/>
              <a:cxnLst/>
              <a:rect l="l" t="t" r="r" b="b"/>
              <a:pathLst>
                <a:path w="51435" h="410210">
                  <a:moveTo>
                    <a:pt x="51271" y="0"/>
                  </a:moveTo>
                  <a:lnTo>
                    <a:pt x="0" y="0"/>
                  </a:lnTo>
                  <a:lnTo>
                    <a:pt x="0" y="409733"/>
                  </a:lnTo>
                  <a:lnTo>
                    <a:pt x="51271" y="409733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4510074" y="1408283"/>
              <a:ext cx="51435" cy="410209"/>
            </a:xfrm>
            <a:custGeom>
              <a:avLst/>
              <a:gdLst/>
              <a:ahLst/>
              <a:cxnLst/>
              <a:rect l="l" t="t" r="r" b="b"/>
              <a:pathLst>
                <a:path w="51435" h="410210">
                  <a:moveTo>
                    <a:pt x="0" y="409733"/>
                  </a:moveTo>
                  <a:lnTo>
                    <a:pt x="51271" y="409733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0973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4561344" y="1489425"/>
              <a:ext cx="51435" cy="328930"/>
            </a:xfrm>
            <a:custGeom>
              <a:avLst/>
              <a:gdLst/>
              <a:ahLst/>
              <a:cxnLst/>
              <a:rect l="l" t="t" r="r" b="b"/>
              <a:pathLst>
                <a:path w="51435" h="328930">
                  <a:moveTo>
                    <a:pt x="51276" y="0"/>
                  </a:moveTo>
                  <a:lnTo>
                    <a:pt x="0" y="0"/>
                  </a:lnTo>
                  <a:lnTo>
                    <a:pt x="0" y="328592"/>
                  </a:lnTo>
                  <a:lnTo>
                    <a:pt x="51276" y="32859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4561344" y="1489425"/>
              <a:ext cx="51435" cy="328930"/>
            </a:xfrm>
            <a:custGeom>
              <a:avLst/>
              <a:gdLst/>
              <a:ahLst/>
              <a:cxnLst/>
              <a:rect l="l" t="t" r="r" b="b"/>
              <a:pathLst>
                <a:path w="51435" h="328930">
                  <a:moveTo>
                    <a:pt x="0" y="328592"/>
                  </a:moveTo>
                  <a:lnTo>
                    <a:pt x="51276" y="32859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285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4612627" y="1632459"/>
              <a:ext cx="51435" cy="186055"/>
            </a:xfrm>
            <a:custGeom>
              <a:avLst/>
              <a:gdLst/>
              <a:ahLst/>
              <a:cxnLst/>
              <a:rect l="l" t="t" r="r" b="b"/>
              <a:pathLst>
                <a:path w="51435" h="186055">
                  <a:moveTo>
                    <a:pt x="51276" y="0"/>
                  </a:moveTo>
                  <a:lnTo>
                    <a:pt x="0" y="0"/>
                  </a:lnTo>
                  <a:lnTo>
                    <a:pt x="0" y="185558"/>
                  </a:lnTo>
                  <a:lnTo>
                    <a:pt x="51276" y="1855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4612627" y="1632459"/>
              <a:ext cx="51435" cy="186055"/>
            </a:xfrm>
            <a:custGeom>
              <a:avLst/>
              <a:gdLst/>
              <a:ahLst/>
              <a:cxnLst/>
              <a:rect l="l" t="t" r="r" b="b"/>
              <a:pathLst>
                <a:path w="51435" h="186055">
                  <a:moveTo>
                    <a:pt x="0" y="185558"/>
                  </a:moveTo>
                  <a:lnTo>
                    <a:pt x="51276" y="1855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55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4663897" y="1617000"/>
              <a:ext cx="51435" cy="201295"/>
            </a:xfrm>
            <a:custGeom>
              <a:avLst/>
              <a:gdLst/>
              <a:ahLst/>
              <a:cxnLst/>
              <a:rect l="l" t="t" r="r" b="b"/>
              <a:pathLst>
                <a:path w="51435" h="201294">
                  <a:moveTo>
                    <a:pt x="51276" y="0"/>
                  </a:moveTo>
                  <a:lnTo>
                    <a:pt x="0" y="0"/>
                  </a:lnTo>
                  <a:lnTo>
                    <a:pt x="0" y="201016"/>
                  </a:lnTo>
                  <a:lnTo>
                    <a:pt x="51276" y="20101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4663897" y="1617000"/>
              <a:ext cx="51435" cy="201295"/>
            </a:xfrm>
            <a:custGeom>
              <a:avLst/>
              <a:gdLst/>
              <a:ahLst/>
              <a:cxnLst/>
              <a:rect l="l" t="t" r="r" b="b"/>
              <a:pathLst>
                <a:path w="51435" h="201294">
                  <a:moveTo>
                    <a:pt x="0" y="201016"/>
                  </a:moveTo>
                  <a:lnTo>
                    <a:pt x="51276" y="20101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101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4715179" y="1721358"/>
              <a:ext cx="51435" cy="97155"/>
            </a:xfrm>
            <a:custGeom>
              <a:avLst/>
              <a:gdLst/>
              <a:ahLst/>
              <a:cxnLst/>
              <a:rect l="l" t="t" r="r" b="b"/>
              <a:pathLst>
                <a:path w="51435" h="97155">
                  <a:moveTo>
                    <a:pt x="51276" y="0"/>
                  </a:moveTo>
                  <a:lnTo>
                    <a:pt x="0" y="0"/>
                  </a:lnTo>
                  <a:lnTo>
                    <a:pt x="0" y="96658"/>
                  </a:lnTo>
                  <a:lnTo>
                    <a:pt x="51276" y="966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4715179" y="1721358"/>
              <a:ext cx="51435" cy="97155"/>
            </a:xfrm>
            <a:custGeom>
              <a:avLst/>
              <a:gdLst/>
              <a:ahLst/>
              <a:cxnLst/>
              <a:rect l="l" t="t" r="r" b="b"/>
              <a:pathLst>
                <a:path w="51435" h="97155">
                  <a:moveTo>
                    <a:pt x="0" y="96658"/>
                  </a:moveTo>
                  <a:lnTo>
                    <a:pt x="51276" y="966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966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4766449" y="1763883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10">
                  <a:moveTo>
                    <a:pt x="51271" y="0"/>
                  </a:moveTo>
                  <a:lnTo>
                    <a:pt x="0" y="0"/>
                  </a:lnTo>
                  <a:lnTo>
                    <a:pt x="0" y="54133"/>
                  </a:lnTo>
                  <a:lnTo>
                    <a:pt x="51271" y="54133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4766449" y="1763883"/>
              <a:ext cx="51435" cy="54610"/>
            </a:xfrm>
            <a:custGeom>
              <a:avLst/>
              <a:gdLst/>
              <a:ahLst/>
              <a:cxnLst/>
              <a:rect l="l" t="t" r="r" b="b"/>
              <a:pathLst>
                <a:path w="51435" h="54610">
                  <a:moveTo>
                    <a:pt x="0" y="54133"/>
                  </a:moveTo>
                  <a:lnTo>
                    <a:pt x="51271" y="54133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5413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4817719" y="1779342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5">
                  <a:moveTo>
                    <a:pt x="51276" y="0"/>
                  </a:moveTo>
                  <a:lnTo>
                    <a:pt x="0" y="0"/>
                  </a:lnTo>
                  <a:lnTo>
                    <a:pt x="0" y="38675"/>
                  </a:lnTo>
                  <a:lnTo>
                    <a:pt x="51276" y="3867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4817719" y="1779342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5">
                  <a:moveTo>
                    <a:pt x="0" y="38675"/>
                  </a:moveTo>
                  <a:lnTo>
                    <a:pt x="51276" y="3867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86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4869002" y="1798709"/>
              <a:ext cx="51435" cy="19685"/>
            </a:xfrm>
            <a:custGeom>
              <a:avLst/>
              <a:gdLst/>
              <a:ahLst/>
              <a:cxnLst/>
              <a:rect l="l" t="t" r="r" b="b"/>
              <a:pathLst>
                <a:path w="51435" h="19685">
                  <a:moveTo>
                    <a:pt x="51276" y="0"/>
                  </a:moveTo>
                  <a:lnTo>
                    <a:pt x="0" y="0"/>
                  </a:lnTo>
                  <a:lnTo>
                    <a:pt x="0" y="19307"/>
                  </a:lnTo>
                  <a:lnTo>
                    <a:pt x="51276" y="1930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4869002" y="1798709"/>
              <a:ext cx="51435" cy="19685"/>
            </a:xfrm>
            <a:custGeom>
              <a:avLst/>
              <a:gdLst/>
              <a:ahLst/>
              <a:cxnLst/>
              <a:rect l="l" t="t" r="r" b="b"/>
              <a:pathLst>
                <a:path w="51435" h="19685">
                  <a:moveTo>
                    <a:pt x="0" y="19307"/>
                  </a:moveTo>
                  <a:lnTo>
                    <a:pt x="51276" y="1930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930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4920272" y="1806409"/>
              <a:ext cx="51435" cy="12065"/>
            </a:xfrm>
            <a:custGeom>
              <a:avLst/>
              <a:gdLst/>
              <a:ahLst/>
              <a:cxnLst/>
              <a:rect l="l" t="t" r="r" b="b"/>
              <a:pathLst>
                <a:path w="51435" h="12064">
                  <a:moveTo>
                    <a:pt x="51276" y="0"/>
                  </a:moveTo>
                  <a:lnTo>
                    <a:pt x="0" y="0"/>
                  </a:lnTo>
                  <a:lnTo>
                    <a:pt x="0" y="11608"/>
                  </a:lnTo>
                  <a:lnTo>
                    <a:pt x="51276" y="1160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4920272" y="1806409"/>
              <a:ext cx="51435" cy="12065"/>
            </a:xfrm>
            <a:custGeom>
              <a:avLst/>
              <a:gdLst/>
              <a:ahLst/>
              <a:cxnLst/>
              <a:rect l="l" t="t" r="r" b="b"/>
              <a:pathLst>
                <a:path w="51435" h="12064">
                  <a:moveTo>
                    <a:pt x="0" y="11608"/>
                  </a:moveTo>
                  <a:lnTo>
                    <a:pt x="51276" y="1160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160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4971554" y="1810258"/>
              <a:ext cx="51435" cy="8255"/>
            </a:xfrm>
            <a:custGeom>
              <a:avLst/>
              <a:gdLst/>
              <a:ahLst/>
              <a:cxnLst/>
              <a:rect l="l" t="t" r="r" b="b"/>
              <a:pathLst>
                <a:path w="51435" h="8255">
                  <a:moveTo>
                    <a:pt x="51276" y="0"/>
                  </a:moveTo>
                  <a:lnTo>
                    <a:pt x="0" y="0"/>
                  </a:lnTo>
                  <a:lnTo>
                    <a:pt x="0" y="7758"/>
                  </a:lnTo>
                  <a:lnTo>
                    <a:pt x="51276" y="77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4971554" y="1810258"/>
              <a:ext cx="51435" cy="8255"/>
            </a:xfrm>
            <a:custGeom>
              <a:avLst/>
              <a:gdLst/>
              <a:ahLst/>
              <a:cxnLst/>
              <a:rect l="l" t="t" r="r" b="b"/>
              <a:pathLst>
                <a:path w="51435" h="8255">
                  <a:moveTo>
                    <a:pt x="0" y="7758"/>
                  </a:moveTo>
                  <a:lnTo>
                    <a:pt x="51276" y="77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7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502282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502282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5074107" y="1814167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51276" y="0"/>
                  </a:moveTo>
                  <a:lnTo>
                    <a:pt x="0" y="0"/>
                  </a:lnTo>
                  <a:lnTo>
                    <a:pt x="0" y="3849"/>
                  </a:lnTo>
                  <a:lnTo>
                    <a:pt x="51276" y="384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5074107" y="1814167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0" y="3849"/>
                  </a:moveTo>
                  <a:lnTo>
                    <a:pt x="51276" y="384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84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3535845" y="1814167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51276" y="0"/>
                  </a:moveTo>
                  <a:lnTo>
                    <a:pt x="0" y="0"/>
                  </a:lnTo>
                  <a:lnTo>
                    <a:pt x="0" y="3849"/>
                  </a:lnTo>
                  <a:lnTo>
                    <a:pt x="51276" y="384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3535845" y="1814167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0" y="3849"/>
                  </a:moveTo>
                  <a:lnTo>
                    <a:pt x="51276" y="384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84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3587115" y="1798709"/>
              <a:ext cx="51435" cy="19685"/>
            </a:xfrm>
            <a:custGeom>
              <a:avLst/>
              <a:gdLst/>
              <a:ahLst/>
              <a:cxnLst/>
              <a:rect l="l" t="t" r="r" b="b"/>
              <a:pathLst>
                <a:path w="51435" h="19685">
                  <a:moveTo>
                    <a:pt x="51276" y="0"/>
                  </a:moveTo>
                  <a:lnTo>
                    <a:pt x="0" y="0"/>
                  </a:lnTo>
                  <a:lnTo>
                    <a:pt x="0" y="19307"/>
                  </a:lnTo>
                  <a:lnTo>
                    <a:pt x="51276" y="1930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3587115" y="1798709"/>
              <a:ext cx="51435" cy="19685"/>
            </a:xfrm>
            <a:custGeom>
              <a:avLst/>
              <a:gdLst/>
              <a:ahLst/>
              <a:cxnLst/>
              <a:rect l="l" t="t" r="r" b="b"/>
              <a:pathLst>
                <a:path w="51435" h="19685">
                  <a:moveTo>
                    <a:pt x="0" y="19307"/>
                  </a:moveTo>
                  <a:lnTo>
                    <a:pt x="51276" y="1930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930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3638397" y="1794800"/>
              <a:ext cx="51435" cy="23495"/>
            </a:xfrm>
            <a:custGeom>
              <a:avLst/>
              <a:gdLst/>
              <a:ahLst/>
              <a:cxnLst/>
              <a:rect l="l" t="t" r="r" b="b"/>
              <a:pathLst>
                <a:path w="51435" h="23494">
                  <a:moveTo>
                    <a:pt x="51276" y="0"/>
                  </a:moveTo>
                  <a:lnTo>
                    <a:pt x="0" y="0"/>
                  </a:lnTo>
                  <a:lnTo>
                    <a:pt x="0" y="23217"/>
                  </a:lnTo>
                  <a:lnTo>
                    <a:pt x="51276" y="2321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3638397" y="1794800"/>
              <a:ext cx="51435" cy="23495"/>
            </a:xfrm>
            <a:custGeom>
              <a:avLst/>
              <a:gdLst/>
              <a:ahLst/>
              <a:cxnLst/>
              <a:rect l="l" t="t" r="r" b="b"/>
              <a:pathLst>
                <a:path w="51435" h="23494">
                  <a:moveTo>
                    <a:pt x="0" y="23217"/>
                  </a:moveTo>
                  <a:lnTo>
                    <a:pt x="51276" y="2321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321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3689667" y="1760034"/>
              <a:ext cx="51435" cy="58419"/>
            </a:xfrm>
            <a:custGeom>
              <a:avLst/>
              <a:gdLst/>
              <a:ahLst/>
              <a:cxnLst/>
              <a:rect l="l" t="t" r="r" b="b"/>
              <a:pathLst>
                <a:path w="51435" h="58419">
                  <a:moveTo>
                    <a:pt x="51276" y="0"/>
                  </a:moveTo>
                  <a:lnTo>
                    <a:pt x="0" y="0"/>
                  </a:lnTo>
                  <a:lnTo>
                    <a:pt x="0" y="57983"/>
                  </a:lnTo>
                  <a:lnTo>
                    <a:pt x="51276" y="5798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3689667" y="1760034"/>
              <a:ext cx="51435" cy="58419"/>
            </a:xfrm>
            <a:custGeom>
              <a:avLst/>
              <a:gdLst/>
              <a:ahLst/>
              <a:cxnLst/>
              <a:rect l="l" t="t" r="r" b="b"/>
              <a:pathLst>
                <a:path w="51435" h="58419">
                  <a:moveTo>
                    <a:pt x="0" y="57983"/>
                  </a:moveTo>
                  <a:lnTo>
                    <a:pt x="51276" y="5798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5798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3740950" y="1744575"/>
              <a:ext cx="51435" cy="73660"/>
            </a:xfrm>
            <a:custGeom>
              <a:avLst/>
              <a:gdLst/>
              <a:ahLst/>
              <a:cxnLst/>
              <a:rect l="l" t="t" r="r" b="b"/>
              <a:pathLst>
                <a:path w="51435" h="73660">
                  <a:moveTo>
                    <a:pt x="51271" y="0"/>
                  </a:moveTo>
                  <a:lnTo>
                    <a:pt x="0" y="0"/>
                  </a:lnTo>
                  <a:lnTo>
                    <a:pt x="0" y="73441"/>
                  </a:lnTo>
                  <a:lnTo>
                    <a:pt x="51271" y="73441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 descr=""/>
            <p:cNvSpPr/>
            <p:nvPr/>
          </p:nvSpPr>
          <p:spPr>
            <a:xfrm>
              <a:off x="3740950" y="1744575"/>
              <a:ext cx="51435" cy="73660"/>
            </a:xfrm>
            <a:custGeom>
              <a:avLst/>
              <a:gdLst/>
              <a:ahLst/>
              <a:cxnLst/>
              <a:rect l="l" t="t" r="r" b="b"/>
              <a:pathLst>
                <a:path w="51435" h="73660">
                  <a:moveTo>
                    <a:pt x="0" y="73441"/>
                  </a:moveTo>
                  <a:lnTo>
                    <a:pt x="51271" y="73441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7344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3792220" y="1702050"/>
              <a:ext cx="51435" cy="116205"/>
            </a:xfrm>
            <a:custGeom>
              <a:avLst/>
              <a:gdLst/>
              <a:ahLst/>
              <a:cxnLst/>
              <a:rect l="l" t="t" r="r" b="b"/>
              <a:pathLst>
                <a:path w="51435" h="116205">
                  <a:moveTo>
                    <a:pt x="51276" y="0"/>
                  </a:moveTo>
                  <a:lnTo>
                    <a:pt x="0" y="0"/>
                  </a:lnTo>
                  <a:lnTo>
                    <a:pt x="0" y="115966"/>
                  </a:lnTo>
                  <a:lnTo>
                    <a:pt x="51276" y="11596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3792220" y="1702050"/>
              <a:ext cx="51435" cy="116205"/>
            </a:xfrm>
            <a:custGeom>
              <a:avLst/>
              <a:gdLst/>
              <a:ahLst/>
              <a:cxnLst/>
              <a:rect l="l" t="t" r="r" b="b"/>
              <a:pathLst>
                <a:path w="51435" h="116205">
                  <a:moveTo>
                    <a:pt x="0" y="115966"/>
                  </a:moveTo>
                  <a:lnTo>
                    <a:pt x="51276" y="11596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1596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3843502" y="1663374"/>
              <a:ext cx="51435" cy="154940"/>
            </a:xfrm>
            <a:custGeom>
              <a:avLst/>
              <a:gdLst/>
              <a:ahLst/>
              <a:cxnLst/>
              <a:rect l="l" t="t" r="r" b="b"/>
              <a:pathLst>
                <a:path w="51435" h="154939">
                  <a:moveTo>
                    <a:pt x="51276" y="0"/>
                  </a:moveTo>
                  <a:lnTo>
                    <a:pt x="0" y="0"/>
                  </a:lnTo>
                  <a:lnTo>
                    <a:pt x="0" y="154642"/>
                  </a:lnTo>
                  <a:lnTo>
                    <a:pt x="51276" y="15464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3843502" y="1663374"/>
              <a:ext cx="51435" cy="154940"/>
            </a:xfrm>
            <a:custGeom>
              <a:avLst/>
              <a:gdLst/>
              <a:ahLst/>
              <a:cxnLst/>
              <a:rect l="l" t="t" r="r" b="b"/>
              <a:pathLst>
                <a:path w="51435" h="154939">
                  <a:moveTo>
                    <a:pt x="0" y="154642"/>
                  </a:moveTo>
                  <a:lnTo>
                    <a:pt x="51276" y="15464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5464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3894772" y="1574474"/>
              <a:ext cx="51435" cy="243840"/>
            </a:xfrm>
            <a:custGeom>
              <a:avLst/>
              <a:gdLst/>
              <a:ahLst/>
              <a:cxnLst/>
              <a:rect l="l" t="t" r="r" b="b"/>
              <a:pathLst>
                <a:path w="51435" h="243839">
                  <a:moveTo>
                    <a:pt x="51276" y="0"/>
                  </a:moveTo>
                  <a:lnTo>
                    <a:pt x="0" y="0"/>
                  </a:lnTo>
                  <a:lnTo>
                    <a:pt x="0" y="243542"/>
                  </a:lnTo>
                  <a:lnTo>
                    <a:pt x="51276" y="24354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 descr=""/>
            <p:cNvSpPr/>
            <p:nvPr/>
          </p:nvSpPr>
          <p:spPr>
            <a:xfrm>
              <a:off x="3894772" y="1574474"/>
              <a:ext cx="51435" cy="243840"/>
            </a:xfrm>
            <a:custGeom>
              <a:avLst/>
              <a:gdLst/>
              <a:ahLst/>
              <a:cxnLst/>
              <a:rect l="l" t="t" r="r" b="b"/>
              <a:pathLst>
                <a:path w="51435" h="243839">
                  <a:moveTo>
                    <a:pt x="0" y="243542"/>
                  </a:moveTo>
                  <a:lnTo>
                    <a:pt x="51276" y="24354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4354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 descr=""/>
            <p:cNvSpPr/>
            <p:nvPr/>
          </p:nvSpPr>
          <p:spPr>
            <a:xfrm>
              <a:off x="3946055" y="1528100"/>
              <a:ext cx="51435" cy="290195"/>
            </a:xfrm>
            <a:custGeom>
              <a:avLst/>
              <a:gdLst/>
              <a:ahLst/>
              <a:cxnLst/>
              <a:rect l="l" t="t" r="r" b="b"/>
              <a:pathLst>
                <a:path w="51435" h="290194">
                  <a:moveTo>
                    <a:pt x="51276" y="0"/>
                  </a:moveTo>
                  <a:lnTo>
                    <a:pt x="0" y="0"/>
                  </a:lnTo>
                  <a:lnTo>
                    <a:pt x="0" y="289916"/>
                  </a:lnTo>
                  <a:lnTo>
                    <a:pt x="51276" y="28991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3946055" y="1528100"/>
              <a:ext cx="51435" cy="290195"/>
            </a:xfrm>
            <a:custGeom>
              <a:avLst/>
              <a:gdLst/>
              <a:ahLst/>
              <a:cxnLst/>
              <a:rect l="l" t="t" r="r" b="b"/>
              <a:pathLst>
                <a:path w="51435" h="290194">
                  <a:moveTo>
                    <a:pt x="0" y="289916"/>
                  </a:moveTo>
                  <a:lnTo>
                    <a:pt x="51276" y="28991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8991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 descr=""/>
            <p:cNvSpPr/>
            <p:nvPr/>
          </p:nvSpPr>
          <p:spPr>
            <a:xfrm>
              <a:off x="3997325" y="1450808"/>
              <a:ext cx="51435" cy="367665"/>
            </a:xfrm>
            <a:custGeom>
              <a:avLst/>
              <a:gdLst/>
              <a:ahLst/>
              <a:cxnLst/>
              <a:rect l="l" t="t" r="r" b="b"/>
              <a:pathLst>
                <a:path w="51435" h="367664">
                  <a:moveTo>
                    <a:pt x="51271" y="0"/>
                  </a:moveTo>
                  <a:lnTo>
                    <a:pt x="0" y="0"/>
                  </a:lnTo>
                  <a:lnTo>
                    <a:pt x="0" y="367209"/>
                  </a:lnTo>
                  <a:lnTo>
                    <a:pt x="51271" y="367209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3997325" y="1450808"/>
              <a:ext cx="51435" cy="367665"/>
            </a:xfrm>
            <a:custGeom>
              <a:avLst/>
              <a:gdLst/>
              <a:ahLst/>
              <a:cxnLst/>
              <a:rect l="l" t="t" r="r" b="b"/>
              <a:pathLst>
                <a:path w="51435" h="367664">
                  <a:moveTo>
                    <a:pt x="0" y="367209"/>
                  </a:moveTo>
                  <a:lnTo>
                    <a:pt x="51271" y="367209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36720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4048594" y="1477876"/>
              <a:ext cx="51435" cy="340360"/>
            </a:xfrm>
            <a:custGeom>
              <a:avLst/>
              <a:gdLst/>
              <a:ahLst/>
              <a:cxnLst/>
              <a:rect l="l" t="t" r="r" b="b"/>
              <a:pathLst>
                <a:path w="51435" h="340360">
                  <a:moveTo>
                    <a:pt x="51276" y="0"/>
                  </a:moveTo>
                  <a:lnTo>
                    <a:pt x="0" y="0"/>
                  </a:lnTo>
                  <a:lnTo>
                    <a:pt x="0" y="340141"/>
                  </a:lnTo>
                  <a:lnTo>
                    <a:pt x="51276" y="34014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4048594" y="1477876"/>
              <a:ext cx="51435" cy="340360"/>
            </a:xfrm>
            <a:custGeom>
              <a:avLst/>
              <a:gdLst/>
              <a:ahLst/>
              <a:cxnLst/>
              <a:rect l="l" t="t" r="r" b="b"/>
              <a:pathLst>
                <a:path w="51435" h="340360">
                  <a:moveTo>
                    <a:pt x="0" y="340141"/>
                  </a:moveTo>
                  <a:lnTo>
                    <a:pt x="51276" y="34014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4014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4099877" y="1404434"/>
              <a:ext cx="51435" cy="414020"/>
            </a:xfrm>
            <a:custGeom>
              <a:avLst/>
              <a:gdLst/>
              <a:ahLst/>
              <a:cxnLst/>
              <a:rect l="l" t="t" r="r" b="b"/>
              <a:pathLst>
                <a:path w="51435" h="414019">
                  <a:moveTo>
                    <a:pt x="51276" y="0"/>
                  </a:moveTo>
                  <a:lnTo>
                    <a:pt x="0" y="0"/>
                  </a:lnTo>
                  <a:lnTo>
                    <a:pt x="0" y="413583"/>
                  </a:lnTo>
                  <a:lnTo>
                    <a:pt x="51276" y="41358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4099877" y="1404434"/>
              <a:ext cx="51435" cy="414020"/>
            </a:xfrm>
            <a:custGeom>
              <a:avLst/>
              <a:gdLst/>
              <a:ahLst/>
              <a:cxnLst/>
              <a:rect l="l" t="t" r="r" b="b"/>
              <a:pathLst>
                <a:path w="51435" h="414019">
                  <a:moveTo>
                    <a:pt x="0" y="413583"/>
                  </a:moveTo>
                  <a:lnTo>
                    <a:pt x="51276" y="41358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1358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4151147" y="1392825"/>
              <a:ext cx="51435" cy="425450"/>
            </a:xfrm>
            <a:custGeom>
              <a:avLst/>
              <a:gdLst/>
              <a:ahLst/>
              <a:cxnLst/>
              <a:rect l="l" t="t" r="r" b="b"/>
              <a:pathLst>
                <a:path w="51435" h="425450">
                  <a:moveTo>
                    <a:pt x="51276" y="0"/>
                  </a:moveTo>
                  <a:lnTo>
                    <a:pt x="0" y="0"/>
                  </a:lnTo>
                  <a:lnTo>
                    <a:pt x="0" y="425192"/>
                  </a:lnTo>
                  <a:lnTo>
                    <a:pt x="51276" y="42519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4151147" y="1392825"/>
              <a:ext cx="51435" cy="425450"/>
            </a:xfrm>
            <a:custGeom>
              <a:avLst/>
              <a:gdLst/>
              <a:ahLst/>
              <a:cxnLst/>
              <a:rect l="l" t="t" r="r" b="b"/>
              <a:pathLst>
                <a:path w="51435" h="425450">
                  <a:moveTo>
                    <a:pt x="0" y="425192"/>
                  </a:moveTo>
                  <a:lnTo>
                    <a:pt x="51276" y="42519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251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4202430" y="1501033"/>
              <a:ext cx="51435" cy="317500"/>
            </a:xfrm>
            <a:custGeom>
              <a:avLst/>
              <a:gdLst/>
              <a:ahLst/>
              <a:cxnLst/>
              <a:rect l="l" t="t" r="r" b="b"/>
              <a:pathLst>
                <a:path w="51435" h="317500">
                  <a:moveTo>
                    <a:pt x="51276" y="0"/>
                  </a:moveTo>
                  <a:lnTo>
                    <a:pt x="0" y="0"/>
                  </a:lnTo>
                  <a:lnTo>
                    <a:pt x="0" y="316984"/>
                  </a:lnTo>
                  <a:lnTo>
                    <a:pt x="51276" y="31698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4202430" y="1501033"/>
              <a:ext cx="51435" cy="317500"/>
            </a:xfrm>
            <a:custGeom>
              <a:avLst/>
              <a:gdLst/>
              <a:ahLst/>
              <a:cxnLst/>
              <a:rect l="l" t="t" r="r" b="b"/>
              <a:pathLst>
                <a:path w="51435" h="317500">
                  <a:moveTo>
                    <a:pt x="0" y="316984"/>
                  </a:moveTo>
                  <a:lnTo>
                    <a:pt x="51276" y="31698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1698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4253699" y="1485574"/>
              <a:ext cx="51435" cy="332740"/>
            </a:xfrm>
            <a:custGeom>
              <a:avLst/>
              <a:gdLst/>
              <a:ahLst/>
              <a:cxnLst/>
              <a:rect l="l" t="t" r="r" b="b"/>
              <a:pathLst>
                <a:path w="51435" h="332739">
                  <a:moveTo>
                    <a:pt x="51271" y="0"/>
                  </a:moveTo>
                  <a:lnTo>
                    <a:pt x="0" y="0"/>
                  </a:lnTo>
                  <a:lnTo>
                    <a:pt x="0" y="332442"/>
                  </a:lnTo>
                  <a:lnTo>
                    <a:pt x="51271" y="33244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4253699" y="1485574"/>
              <a:ext cx="51435" cy="332740"/>
            </a:xfrm>
            <a:custGeom>
              <a:avLst/>
              <a:gdLst/>
              <a:ahLst/>
              <a:cxnLst/>
              <a:rect l="l" t="t" r="r" b="b"/>
              <a:pathLst>
                <a:path w="51435" h="332739">
                  <a:moveTo>
                    <a:pt x="0" y="332442"/>
                  </a:moveTo>
                  <a:lnTo>
                    <a:pt x="51271" y="33244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33244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4304969" y="1601542"/>
              <a:ext cx="51435" cy="216535"/>
            </a:xfrm>
            <a:custGeom>
              <a:avLst/>
              <a:gdLst/>
              <a:ahLst/>
              <a:cxnLst/>
              <a:rect l="l" t="t" r="r" b="b"/>
              <a:pathLst>
                <a:path w="51435" h="216535">
                  <a:moveTo>
                    <a:pt x="51276" y="0"/>
                  </a:moveTo>
                  <a:lnTo>
                    <a:pt x="0" y="0"/>
                  </a:lnTo>
                  <a:lnTo>
                    <a:pt x="0" y="216475"/>
                  </a:lnTo>
                  <a:lnTo>
                    <a:pt x="51276" y="21647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4304969" y="1601542"/>
              <a:ext cx="51435" cy="216535"/>
            </a:xfrm>
            <a:custGeom>
              <a:avLst/>
              <a:gdLst/>
              <a:ahLst/>
              <a:cxnLst/>
              <a:rect l="l" t="t" r="r" b="b"/>
              <a:pathLst>
                <a:path w="51435" h="216535">
                  <a:moveTo>
                    <a:pt x="0" y="216475"/>
                  </a:moveTo>
                  <a:lnTo>
                    <a:pt x="51276" y="21647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164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4356252" y="1640217"/>
              <a:ext cx="51435" cy="177800"/>
            </a:xfrm>
            <a:custGeom>
              <a:avLst/>
              <a:gdLst/>
              <a:ahLst/>
              <a:cxnLst/>
              <a:rect l="l" t="t" r="r" b="b"/>
              <a:pathLst>
                <a:path w="51435" h="177800">
                  <a:moveTo>
                    <a:pt x="51276" y="0"/>
                  </a:moveTo>
                  <a:lnTo>
                    <a:pt x="0" y="0"/>
                  </a:lnTo>
                  <a:lnTo>
                    <a:pt x="0" y="177800"/>
                  </a:lnTo>
                  <a:lnTo>
                    <a:pt x="51276" y="17780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 descr=""/>
            <p:cNvSpPr/>
            <p:nvPr/>
          </p:nvSpPr>
          <p:spPr>
            <a:xfrm>
              <a:off x="4356252" y="1640217"/>
              <a:ext cx="51435" cy="177800"/>
            </a:xfrm>
            <a:custGeom>
              <a:avLst/>
              <a:gdLst/>
              <a:ahLst/>
              <a:cxnLst/>
              <a:rect l="l" t="t" r="r" b="b"/>
              <a:pathLst>
                <a:path w="51435" h="177800">
                  <a:moveTo>
                    <a:pt x="0" y="177800"/>
                  </a:moveTo>
                  <a:lnTo>
                    <a:pt x="51276" y="17780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780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4407522" y="1690442"/>
              <a:ext cx="51435" cy="127635"/>
            </a:xfrm>
            <a:custGeom>
              <a:avLst/>
              <a:gdLst/>
              <a:ahLst/>
              <a:cxnLst/>
              <a:rect l="l" t="t" r="r" b="b"/>
              <a:pathLst>
                <a:path w="51435" h="127635">
                  <a:moveTo>
                    <a:pt x="51276" y="0"/>
                  </a:moveTo>
                  <a:lnTo>
                    <a:pt x="0" y="0"/>
                  </a:lnTo>
                  <a:lnTo>
                    <a:pt x="0" y="127575"/>
                  </a:lnTo>
                  <a:lnTo>
                    <a:pt x="51276" y="12757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4407522" y="1690442"/>
              <a:ext cx="51435" cy="127635"/>
            </a:xfrm>
            <a:custGeom>
              <a:avLst/>
              <a:gdLst/>
              <a:ahLst/>
              <a:cxnLst/>
              <a:rect l="l" t="t" r="r" b="b"/>
              <a:pathLst>
                <a:path w="51435" h="127635">
                  <a:moveTo>
                    <a:pt x="0" y="127575"/>
                  </a:moveTo>
                  <a:lnTo>
                    <a:pt x="51276" y="12757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275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4458804" y="1740726"/>
              <a:ext cx="51435" cy="77470"/>
            </a:xfrm>
            <a:custGeom>
              <a:avLst/>
              <a:gdLst/>
              <a:ahLst/>
              <a:cxnLst/>
              <a:rect l="l" t="t" r="r" b="b"/>
              <a:pathLst>
                <a:path w="51435" h="77469">
                  <a:moveTo>
                    <a:pt x="51276" y="0"/>
                  </a:moveTo>
                  <a:lnTo>
                    <a:pt x="0" y="0"/>
                  </a:lnTo>
                  <a:lnTo>
                    <a:pt x="0" y="77291"/>
                  </a:lnTo>
                  <a:lnTo>
                    <a:pt x="51276" y="7729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4458804" y="1740726"/>
              <a:ext cx="51435" cy="77470"/>
            </a:xfrm>
            <a:custGeom>
              <a:avLst/>
              <a:gdLst/>
              <a:ahLst/>
              <a:cxnLst/>
              <a:rect l="l" t="t" r="r" b="b"/>
              <a:pathLst>
                <a:path w="51435" h="77469">
                  <a:moveTo>
                    <a:pt x="0" y="77291"/>
                  </a:moveTo>
                  <a:lnTo>
                    <a:pt x="51276" y="7729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729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4510074" y="1775492"/>
              <a:ext cx="51435" cy="42545"/>
            </a:xfrm>
            <a:custGeom>
              <a:avLst/>
              <a:gdLst/>
              <a:ahLst/>
              <a:cxnLst/>
              <a:rect l="l" t="t" r="r" b="b"/>
              <a:pathLst>
                <a:path w="51435" h="42544">
                  <a:moveTo>
                    <a:pt x="51271" y="0"/>
                  </a:moveTo>
                  <a:lnTo>
                    <a:pt x="0" y="0"/>
                  </a:lnTo>
                  <a:lnTo>
                    <a:pt x="0" y="42525"/>
                  </a:lnTo>
                  <a:lnTo>
                    <a:pt x="51271" y="42525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4510074" y="1775492"/>
              <a:ext cx="51435" cy="42545"/>
            </a:xfrm>
            <a:custGeom>
              <a:avLst/>
              <a:gdLst/>
              <a:ahLst/>
              <a:cxnLst/>
              <a:rect l="l" t="t" r="r" b="b"/>
              <a:pathLst>
                <a:path w="51435" h="42544">
                  <a:moveTo>
                    <a:pt x="0" y="42525"/>
                  </a:moveTo>
                  <a:lnTo>
                    <a:pt x="51271" y="42525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252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4561344" y="1806409"/>
              <a:ext cx="51435" cy="12065"/>
            </a:xfrm>
            <a:custGeom>
              <a:avLst/>
              <a:gdLst/>
              <a:ahLst/>
              <a:cxnLst/>
              <a:rect l="l" t="t" r="r" b="b"/>
              <a:pathLst>
                <a:path w="51435" h="12064">
                  <a:moveTo>
                    <a:pt x="51276" y="0"/>
                  </a:moveTo>
                  <a:lnTo>
                    <a:pt x="0" y="0"/>
                  </a:lnTo>
                  <a:lnTo>
                    <a:pt x="0" y="11608"/>
                  </a:lnTo>
                  <a:lnTo>
                    <a:pt x="51276" y="1160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4561344" y="1806409"/>
              <a:ext cx="51435" cy="12065"/>
            </a:xfrm>
            <a:custGeom>
              <a:avLst/>
              <a:gdLst/>
              <a:ahLst/>
              <a:cxnLst/>
              <a:rect l="l" t="t" r="r" b="b"/>
              <a:pathLst>
                <a:path w="51435" h="12064">
                  <a:moveTo>
                    <a:pt x="0" y="11608"/>
                  </a:moveTo>
                  <a:lnTo>
                    <a:pt x="51276" y="1160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160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4612627" y="1787101"/>
              <a:ext cx="51435" cy="31115"/>
            </a:xfrm>
            <a:custGeom>
              <a:avLst/>
              <a:gdLst/>
              <a:ahLst/>
              <a:cxnLst/>
              <a:rect l="l" t="t" r="r" b="b"/>
              <a:pathLst>
                <a:path w="51435" h="31114">
                  <a:moveTo>
                    <a:pt x="51276" y="0"/>
                  </a:moveTo>
                  <a:lnTo>
                    <a:pt x="0" y="0"/>
                  </a:lnTo>
                  <a:lnTo>
                    <a:pt x="0" y="30916"/>
                  </a:lnTo>
                  <a:lnTo>
                    <a:pt x="51276" y="3091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4612627" y="1787101"/>
              <a:ext cx="51435" cy="31115"/>
            </a:xfrm>
            <a:custGeom>
              <a:avLst/>
              <a:gdLst/>
              <a:ahLst/>
              <a:cxnLst/>
              <a:rect l="l" t="t" r="r" b="b"/>
              <a:pathLst>
                <a:path w="51435" h="31114">
                  <a:moveTo>
                    <a:pt x="0" y="30916"/>
                  </a:moveTo>
                  <a:lnTo>
                    <a:pt x="51276" y="3091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091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46638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46638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 descr=""/>
            <p:cNvSpPr/>
            <p:nvPr/>
          </p:nvSpPr>
          <p:spPr>
            <a:xfrm>
              <a:off x="471517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471517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4766449" y="1814167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51271" y="0"/>
                  </a:moveTo>
                  <a:lnTo>
                    <a:pt x="0" y="0"/>
                  </a:lnTo>
                  <a:lnTo>
                    <a:pt x="0" y="3849"/>
                  </a:lnTo>
                  <a:lnTo>
                    <a:pt x="51271" y="3849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4766449" y="1814167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0" y="3849"/>
                  </a:moveTo>
                  <a:lnTo>
                    <a:pt x="51271" y="3849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384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481771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481771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48690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48690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 descr=""/>
            <p:cNvSpPr/>
            <p:nvPr/>
          </p:nvSpPr>
          <p:spPr>
            <a:xfrm>
              <a:off x="49202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 descr=""/>
            <p:cNvSpPr/>
            <p:nvPr/>
          </p:nvSpPr>
          <p:spPr>
            <a:xfrm>
              <a:off x="49202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 descr=""/>
            <p:cNvSpPr/>
            <p:nvPr/>
          </p:nvSpPr>
          <p:spPr>
            <a:xfrm>
              <a:off x="497155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 descr=""/>
            <p:cNvSpPr/>
            <p:nvPr/>
          </p:nvSpPr>
          <p:spPr>
            <a:xfrm>
              <a:off x="497155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 descr=""/>
            <p:cNvSpPr/>
            <p:nvPr/>
          </p:nvSpPr>
          <p:spPr>
            <a:xfrm>
              <a:off x="502282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 descr=""/>
            <p:cNvSpPr/>
            <p:nvPr/>
          </p:nvSpPr>
          <p:spPr>
            <a:xfrm>
              <a:off x="502282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 descr=""/>
            <p:cNvSpPr/>
            <p:nvPr/>
          </p:nvSpPr>
          <p:spPr>
            <a:xfrm>
              <a:off x="507410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 descr=""/>
            <p:cNvSpPr/>
            <p:nvPr/>
          </p:nvSpPr>
          <p:spPr>
            <a:xfrm>
              <a:off x="507410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 descr=""/>
            <p:cNvSpPr/>
            <p:nvPr/>
          </p:nvSpPr>
          <p:spPr>
            <a:xfrm>
              <a:off x="3240443" y="1354150"/>
              <a:ext cx="1962150" cy="502920"/>
            </a:xfrm>
            <a:custGeom>
              <a:avLst/>
              <a:gdLst/>
              <a:ahLst/>
              <a:cxnLst/>
              <a:rect l="l" t="t" r="r" b="b"/>
              <a:pathLst>
                <a:path w="1962150" h="502919">
                  <a:moveTo>
                    <a:pt x="0" y="463867"/>
                  </a:moveTo>
                  <a:lnTo>
                    <a:pt x="15989" y="463867"/>
                  </a:lnTo>
                </a:path>
                <a:path w="1962150" h="502919">
                  <a:moveTo>
                    <a:pt x="0" y="347903"/>
                  </a:moveTo>
                  <a:lnTo>
                    <a:pt x="15989" y="347903"/>
                  </a:lnTo>
                </a:path>
                <a:path w="1962150" h="502919">
                  <a:moveTo>
                    <a:pt x="0" y="231927"/>
                  </a:moveTo>
                  <a:lnTo>
                    <a:pt x="15989" y="231927"/>
                  </a:lnTo>
                </a:path>
                <a:path w="1962150" h="502919">
                  <a:moveTo>
                    <a:pt x="0" y="115963"/>
                  </a:moveTo>
                  <a:lnTo>
                    <a:pt x="15989" y="115963"/>
                  </a:lnTo>
                </a:path>
                <a:path w="1962150" h="502919">
                  <a:moveTo>
                    <a:pt x="0" y="0"/>
                  </a:moveTo>
                  <a:lnTo>
                    <a:pt x="15989" y="0"/>
                  </a:lnTo>
                </a:path>
                <a:path w="1962150" h="502919">
                  <a:moveTo>
                    <a:pt x="115963" y="502424"/>
                  </a:moveTo>
                  <a:lnTo>
                    <a:pt x="115963" y="486448"/>
                  </a:lnTo>
                </a:path>
                <a:path w="1962150" h="502919">
                  <a:moveTo>
                    <a:pt x="731278" y="502424"/>
                  </a:moveTo>
                  <a:lnTo>
                    <a:pt x="731278" y="486448"/>
                  </a:lnTo>
                </a:path>
                <a:path w="1962150" h="502919">
                  <a:moveTo>
                    <a:pt x="1346517" y="502424"/>
                  </a:moveTo>
                  <a:lnTo>
                    <a:pt x="1346517" y="486448"/>
                  </a:lnTo>
                </a:path>
                <a:path w="1962150" h="502919">
                  <a:moveTo>
                    <a:pt x="1961819" y="502424"/>
                  </a:moveTo>
                  <a:lnTo>
                    <a:pt x="1961819" y="486448"/>
                  </a:lnTo>
                </a:path>
              </a:pathLst>
            </a:custGeom>
            <a:ln w="624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7" name="object 337" descr=""/>
          <p:cNvSpPr txBox="1"/>
          <p:nvPr/>
        </p:nvSpPr>
        <p:spPr>
          <a:xfrm>
            <a:off x="3185744" y="1771651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38" name="object 338" descr=""/>
          <p:cNvSpPr txBox="1"/>
          <p:nvPr/>
        </p:nvSpPr>
        <p:spPr>
          <a:xfrm>
            <a:off x="3156573" y="1655684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400">
              <a:latin typeface="Arial"/>
              <a:cs typeface="Arial"/>
            </a:endParaRPr>
          </a:p>
        </p:txBody>
      </p:sp>
      <p:sp>
        <p:nvSpPr>
          <p:cNvPr id="339" name="object 339" descr=""/>
          <p:cNvSpPr txBox="1"/>
          <p:nvPr/>
        </p:nvSpPr>
        <p:spPr>
          <a:xfrm>
            <a:off x="3156573" y="1539717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60</a:t>
            </a:r>
            <a:endParaRPr sz="400">
              <a:latin typeface="Arial"/>
              <a:cs typeface="Arial"/>
            </a:endParaRPr>
          </a:p>
        </p:txBody>
      </p:sp>
      <p:sp>
        <p:nvSpPr>
          <p:cNvPr id="340" name="object 340" descr=""/>
          <p:cNvSpPr txBox="1"/>
          <p:nvPr/>
        </p:nvSpPr>
        <p:spPr>
          <a:xfrm>
            <a:off x="3156573" y="1423750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90</a:t>
            </a:r>
            <a:endParaRPr sz="400">
              <a:latin typeface="Arial"/>
              <a:cs typeface="Arial"/>
            </a:endParaRPr>
          </a:p>
        </p:txBody>
      </p:sp>
      <p:sp>
        <p:nvSpPr>
          <p:cNvPr id="341" name="object 341" descr=""/>
          <p:cNvSpPr txBox="1"/>
          <p:nvPr/>
        </p:nvSpPr>
        <p:spPr>
          <a:xfrm>
            <a:off x="3127408" y="1307783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120</a:t>
            </a:r>
            <a:endParaRPr sz="400">
              <a:latin typeface="Arial"/>
              <a:cs typeface="Arial"/>
            </a:endParaRPr>
          </a:p>
        </p:txBody>
      </p:sp>
      <p:sp>
        <p:nvSpPr>
          <p:cNvPr id="342" name="object 342" descr=""/>
          <p:cNvSpPr txBox="1"/>
          <p:nvPr/>
        </p:nvSpPr>
        <p:spPr>
          <a:xfrm>
            <a:off x="3329127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43" name="object 343" descr=""/>
          <p:cNvSpPr txBox="1"/>
          <p:nvPr/>
        </p:nvSpPr>
        <p:spPr>
          <a:xfrm>
            <a:off x="3944430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344" name="object 344" descr=""/>
          <p:cNvSpPr txBox="1"/>
          <p:nvPr/>
        </p:nvSpPr>
        <p:spPr>
          <a:xfrm>
            <a:off x="4559675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345" name="object 345" descr=""/>
          <p:cNvSpPr txBox="1"/>
          <p:nvPr/>
        </p:nvSpPr>
        <p:spPr>
          <a:xfrm>
            <a:off x="5174974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346" name="object 346" descr=""/>
          <p:cNvSpPr txBox="1"/>
          <p:nvPr/>
        </p:nvSpPr>
        <p:spPr>
          <a:xfrm>
            <a:off x="4236567" y="1903783"/>
            <a:ext cx="23939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latin typeface="Arial"/>
                <a:cs typeface="Arial"/>
              </a:rPr>
              <a:t>statistic</a:t>
            </a:r>
            <a:endParaRPr sz="500">
              <a:latin typeface="Arial"/>
              <a:cs typeface="Arial"/>
            </a:endParaRPr>
          </a:p>
        </p:txBody>
      </p:sp>
      <p:sp>
        <p:nvSpPr>
          <p:cNvPr id="347" name="object 347" descr=""/>
          <p:cNvSpPr txBox="1"/>
          <p:nvPr/>
        </p:nvSpPr>
        <p:spPr>
          <a:xfrm>
            <a:off x="3047733" y="1500664"/>
            <a:ext cx="90170" cy="182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sp>
        <p:nvSpPr>
          <p:cNvPr id="348" name="object 348" descr=""/>
          <p:cNvSpPr txBox="1"/>
          <p:nvPr/>
        </p:nvSpPr>
        <p:spPr>
          <a:xfrm>
            <a:off x="3243732" y="1205939"/>
            <a:ext cx="11442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Arial"/>
                <a:cs typeface="Arial"/>
              </a:rPr>
              <a:t>Sample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Size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n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=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100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(Per Group)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9" name="object 349" descr=""/>
          <p:cNvGrpSpPr/>
          <p:nvPr/>
        </p:nvGrpSpPr>
        <p:grpSpPr>
          <a:xfrm>
            <a:off x="3240443" y="2161833"/>
            <a:ext cx="2216150" cy="513715"/>
            <a:chOff x="3240443" y="2161833"/>
            <a:chExt cx="2216150" cy="513715"/>
          </a:xfrm>
        </p:grpSpPr>
        <p:sp>
          <p:nvSpPr>
            <p:cNvPr id="350" name="object 350" descr=""/>
            <p:cNvSpPr/>
            <p:nvPr/>
          </p:nvSpPr>
          <p:spPr>
            <a:xfrm>
              <a:off x="3256432" y="216183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2199640" y="0"/>
                  </a:moveTo>
                  <a:lnTo>
                    <a:pt x="0" y="0"/>
                  </a:lnTo>
                  <a:lnTo>
                    <a:pt x="0" y="497472"/>
                  </a:lnTo>
                  <a:lnTo>
                    <a:pt x="2199640" y="497472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 descr=""/>
            <p:cNvSpPr/>
            <p:nvPr/>
          </p:nvSpPr>
          <p:spPr>
            <a:xfrm>
              <a:off x="3256432" y="216183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418311"/>
                  </a:moveTo>
                  <a:lnTo>
                    <a:pt x="2199640" y="418311"/>
                  </a:lnTo>
                </a:path>
                <a:path w="2199640" h="497839">
                  <a:moveTo>
                    <a:pt x="0" y="305262"/>
                  </a:moveTo>
                  <a:lnTo>
                    <a:pt x="2199640" y="305262"/>
                  </a:lnTo>
                </a:path>
                <a:path w="2199640" h="497839">
                  <a:moveTo>
                    <a:pt x="0" y="192211"/>
                  </a:moveTo>
                  <a:lnTo>
                    <a:pt x="2199640" y="192211"/>
                  </a:lnTo>
                </a:path>
                <a:path w="2199640" h="497839">
                  <a:moveTo>
                    <a:pt x="0" y="79101"/>
                  </a:moveTo>
                  <a:lnTo>
                    <a:pt x="2199640" y="79101"/>
                  </a:lnTo>
                </a:path>
                <a:path w="2199640" h="497839">
                  <a:moveTo>
                    <a:pt x="407631" y="497472"/>
                  </a:moveTo>
                  <a:lnTo>
                    <a:pt x="407631" y="0"/>
                  </a:lnTo>
                </a:path>
                <a:path w="2199640" h="497839">
                  <a:moveTo>
                    <a:pt x="1022934" y="497472"/>
                  </a:moveTo>
                  <a:lnTo>
                    <a:pt x="1022934" y="0"/>
                  </a:lnTo>
                </a:path>
                <a:path w="2199640" h="497839">
                  <a:moveTo>
                    <a:pt x="1638173" y="497472"/>
                  </a:moveTo>
                  <a:lnTo>
                    <a:pt x="1638173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 descr=""/>
            <p:cNvSpPr/>
            <p:nvPr/>
          </p:nvSpPr>
          <p:spPr>
            <a:xfrm>
              <a:off x="3256432" y="216183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474836"/>
                  </a:moveTo>
                  <a:lnTo>
                    <a:pt x="2199640" y="474836"/>
                  </a:lnTo>
                </a:path>
                <a:path w="2199640" h="497839">
                  <a:moveTo>
                    <a:pt x="0" y="361786"/>
                  </a:moveTo>
                  <a:lnTo>
                    <a:pt x="2199640" y="361786"/>
                  </a:lnTo>
                </a:path>
                <a:path w="2199640" h="497839">
                  <a:moveTo>
                    <a:pt x="0" y="248737"/>
                  </a:moveTo>
                  <a:lnTo>
                    <a:pt x="2199640" y="248737"/>
                  </a:lnTo>
                </a:path>
                <a:path w="2199640" h="497839">
                  <a:moveTo>
                    <a:pt x="0" y="135686"/>
                  </a:moveTo>
                  <a:lnTo>
                    <a:pt x="2199640" y="135686"/>
                  </a:lnTo>
                </a:path>
                <a:path w="2199640" h="497839">
                  <a:moveTo>
                    <a:pt x="0" y="22578"/>
                  </a:moveTo>
                  <a:lnTo>
                    <a:pt x="2199640" y="22578"/>
                  </a:lnTo>
                </a:path>
                <a:path w="2199640" h="497839">
                  <a:moveTo>
                    <a:pt x="99974" y="497472"/>
                  </a:moveTo>
                  <a:lnTo>
                    <a:pt x="99974" y="0"/>
                  </a:lnTo>
                </a:path>
                <a:path w="2199640" h="497839">
                  <a:moveTo>
                    <a:pt x="715289" y="497472"/>
                  </a:moveTo>
                  <a:lnTo>
                    <a:pt x="715289" y="0"/>
                  </a:lnTo>
                </a:path>
                <a:path w="2199640" h="497839">
                  <a:moveTo>
                    <a:pt x="1330528" y="497472"/>
                  </a:moveTo>
                  <a:lnTo>
                    <a:pt x="1330528" y="0"/>
                  </a:lnTo>
                </a:path>
                <a:path w="2199640" h="497839">
                  <a:moveTo>
                    <a:pt x="1945830" y="497472"/>
                  </a:moveTo>
                  <a:lnTo>
                    <a:pt x="1945830" y="0"/>
                  </a:lnTo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 descr=""/>
            <p:cNvSpPr/>
            <p:nvPr/>
          </p:nvSpPr>
          <p:spPr>
            <a:xfrm>
              <a:off x="374095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 descr=""/>
            <p:cNvSpPr/>
            <p:nvPr/>
          </p:nvSpPr>
          <p:spPr>
            <a:xfrm>
              <a:off x="374095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 descr=""/>
            <p:cNvSpPr/>
            <p:nvPr/>
          </p:nvSpPr>
          <p:spPr>
            <a:xfrm>
              <a:off x="379222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 descr=""/>
            <p:cNvSpPr/>
            <p:nvPr/>
          </p:nvSpPr>
          <p:spPr>
            <a:xfrm>
              <a:off x="379222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 descr=""/>
            <p:cNvSpPr/>
            <p:nvPr/>
          </p:nvSpPr>
          <p:spPr>
            <a:xfrm>
              <a:off x="38435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 descr=""/>
            <p:cNvSpPr/>
            <p:nvPr/>
          </p:nvSpPr>
          <p:spPr>
            <a:xfrm>
              <a:off x="38435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 descr=""/>
            <p:cNvSpPr/>
            <p:nvPr/>
          </p:nvSpPr>
          <p:spPr>
            <a:xfrm>
              <a:off x="38947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 descr=""/>
            <p:cNvSpPr/>
            <p:nvPr/>
          </p:nvSpPr>
          <p:spPr>
            <a:xfrm>
              <a:off x="38947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 descr=""/>
            <p:cNvSpPr/>
            <p:nvPr/>
          </p:nvSpPr>
          <p:spPr>
            <a:xfrm>
              <a:off x="394605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 descr=""/>
            <p:cNvSpPr/>
            <p:nvPr/>
          </p:nvSpPr>
          <p:spPr>
            <a:xfrm>
              <a:off x="394605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 descr=""/>
            <p:cNvSpPr/>
            <p:nvPr/>
          </p:nvSpPr>
          <p:spPr>
            <a:xfrm>
              <a:off x="399732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 descr=""/>
            <p:cNvSpPr/>
            <p:nvPr/>
          </p:nvSpPr>
          <p:spPr>
            <a:xfrm>
              <a:off x="399732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 descr=""/>
            <p:cNvSpPr/>
            <p:nvPr/>
          </p:nvSpPr>
          <p:spPr>
            <a:xfrm>
              <a:off x="4048594" y="2634397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6" y="0"/>
                  </a:moveTo>
                  <a:lnTo>
                    <a:pt x="0" y="0"/>
                  </a:lnTo>
                  <a:lnTo>
                    <a:pt x="0" y="2272"/>
                  </a:lnTo>
                  <a:lnTo>
                    <a:pt x="51276" y="227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 descr=""/>
            <p:cNvSpPr/>
            <p:nvPr/>
          </p:nvSpPr>
          <p:spPr>
            <a:xfrm>
              <a:off x="4048594" y="2634397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272"/>
                  </a:moveTo>
                  <a:lnTo>
                    <a:pt x="51276" y="227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27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 descr=""/>
            <p:cNvSpPr/>
            <p:nvPr/>
          </p:nvSpPr>
          <p:spPr>
            <a:xfrm>
              <a:off x="4099877" y="2634397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6" y="0"/>
                  </a:moveTo>
                  <a:lnTo>
                    <a:pt x="0" y="0"/>
                  </a:lnTo>
                  <a:lnTo>
                    <a:pt x="0" y="2272"/>
                  </a:lnTo>
                  <a:lnTo>
                    <a:pt x="51276" y="227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 descr=""/>
            <p:cNvSpPr/>
            <p:nvPr/>
          </p:nvSpPr>
          <p:spPr>
            <a:xfrm>
              <a:off x="4099877" y="2634397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272"/>
                  </a:moveTo>
                  <a:lnTo>
                    <a:pt x="51276" y="227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27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 descr=""/>
            <p:cNvSpPr/>
            <p:nvPr/>
          </p:nvSpPr>
          <p:spPr>
            <a:xfrm>
              <a:off x="4151147" y="2609543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51276" y="0"/>
                  </a:moveTo>
                  <a:lnTo>
                    <a:pt x="0" y="0"/>
                  </a:lnTo>
                  <a:lnTo>
                    <a:pt x="0" y="27126"/>
                  </a:lnTo>
                  <a:lnTo>
                    <a:pt x="51276" y="2712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 descr=""/>
            <p:cNvSpPr/>
            <p:nvPr/>
          </p:nvSpPr>
          <p:spPr>
            <a:xfrm>
              <a:off x="4151147" y="2609543"/>
              <a:ext cx="51435" cy="27305"/>
            </a:xfrm>
            <a:custGeom>
              <a:avLst/>
              <a:gdLst/>
              <a:ahLst/>
              <a:cxnLst/>
              <a:rect l="l" t="t" r="r" b="b"/>
              <a:pathLst>
                <a:path w="51435" h="27305">
                  <a:moveTo>
                    <a:pt x="0" y="27126"/>
                  </a:moveTo>
                  <a:lnTo>
                    <a:pt x="51276" y="2712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712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 descr=""/>
            <p:cNvSpPr/>
            <p:nvPr/>
          </p:nvSpPr>
          <p:spPr>
            <a:xfrm>
              <a:off x="4202430" y="2562062"/>
              <a:ext cx="51435" cy="74930"/>
            </a:xfrm>
            <a:custGeom>
              <a:avLst/>
              <a:gdLst/>
              <a:ahLst/>
              <a:cxnLst/>
              <a:rect l="l" t="t" r="r" b="b"/>
              <a:pathLst>
                <a:path w="51435" h="74930">
                  <a:moveTo>
                    <a:pt x="51276" y="0"/>
                  </a:moveTo>
                  <a:lnTo>
                    <a:pt x="0" y="0"/>
                  </a:lnTo>
                  <a:lnTo>
                    <a:pt x="0" y="74607"/>
                  </a:lnTo>
                  <a:lnTo>
                    <a:pt x="51276" y="7460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 descr=""/>
            <p:cNvSpPr/>
            <p:nvPr/>
          </p:nvSpPr>
          <p:spPr>
            <a:xfrm>
              <a:off x="4202430" y="2562062"/>
              <a:ext cx="51435" cy="74930"/>
            </a:xfrm>
            <a:custGeom>
              <a:avLst/>
              <a:gdLst/>
              <a:ahLst/>
              <a:cxnLst/>
              <a:rect l="l" t="t" r="r" b="b"/>
              <a:pathLst>
                <a:path w="51435" h="74930">
                  <a:moveTo>
                    <a:pt x="0" y="74607"/>
                  </a:moveTo>
                  <a:lnTo>
                    <a:pt x="51276" y="7460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460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 descr=""/>
            <p:cNvSpPr/>
            <p:nvPr/>
          </p:nvSpPr>
          <p:spPr>
            <a:xfrm>
              <a:off x="4253699" y="2489672"/>
              <a:ext cx="51435" cy="147320"/>
            </a:xfrm>
            <a:custGeom>
              <a:avLst/>
              <a:gdLst/>
              <a:ahLst/>
              <a:cxnLst/>
              <a:rect l="l" t="t" r="r" b="b"/>
              <a:pathLst>
                <a:path w="51435" h="147319">
                  <a:moveTo>
                    <a:pt x="51271" y="0"/>
                  </a:moveTo>
                  <a:lnTo>
                    <a:pt x="0" y="0"/>
                  </a:lnTo>
                  <a:lnTo>
                    <a:pt x="0" y="146997"/>
                  </a:lnTo>
                  <a:lnTo>
                    <a:pt x="51271" y="146997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 descr=""/>
            <p:cNvSpPr/>
            <p:nvPr/>
          </p:nvSpPr>
          <p:spPr>
            <a:xfrm>
              <a:off x="4253699" y="2489672"/>
              <a:ext cx="51435" cy="147320"/>
            </a:xfrm>
            <a:custGeom>
              <a:avLst/>
              <a:gdLst/>
              <a:ahLst/>
              <a:cxnLst/>
              <a:rect l="l" t="t" r="r" b="b"/>
              <a:pathLst>
                <a:path w="51435" h="147319">
                  <a:moveTo>
                    <a:pt x="0" y="146997"/>
                  </a:moveTo>
                  <a:lnTo>
                    <a:pt x="51271" y="146997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4699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 descr=""/>
            <p:cNvSpPr/>
            <p:nvPr/>
          </p:nvSpPr>
          <p:spPr>
            <a:xfrm>
              <a:off x="4304969" y="2399254"/>
              <a:ext cx="51435" cy="237490"/>
            </a:xfrm>
            <a:custGeom>
              <a:avLst/>
              <a:gdLst/>
              <a:ahLst/>
              <a:cxnLst/>
              <a:rect l="l" t="t" r="r" b="b"/>
              <a:pathLst>
                <a:path w="51435" h="237489">
                  <a:moveTo>
                    <a:pt x="51276" y="0"/>
                  </a:moveTo>
                  <a:lnTo>
                    <a:pt x="0" y="0"/>
                  </a:lnTo>
                  <a:lnTo>
                    <a:pt x="0" y="237415"/>
                  </a:lnTo>
                  <a:lnTo>
                    <a:pt x="51276" y="23741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 descr=""/>
            <p:cNvSpPr/>
            <p:nvPr/>
          </p:nvSpPr>
          <p:spPr>
            <a:xfrm>
              <a:off x="4304969" y="2399254"/>
              <a:ext cx="51435" cy="237490"/>
            </a:xfrm>
            <a:custGeom>
              <a:avLst/>
              <a:gdLst/>
              <a:ahLst/>
              <a:cxnLst/>
              <a:rect l="l" t="t" r="r" b="b"/>
              <a:pathLst>
                <a:path w="51435" h="237489">
                  <a:moveTo>
                    <a:pt x="0" y="237415"/>
                  </a:moveTo>
                  <a:lnTo>
                    <a:pt x="51276" y="23741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3741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 descr=""/>
            <p:cNvSpPr/>
            <p:nvPr/>
          </p:nvSpPr>
          <p:spPr>
            <a:xfrm>
              <a:off x="4356252" y="2236445"/>
              <a:ext cx="51435" cy="400685"/>
            </a:xfrm>
            <a:custGeom>
              <a:avLst/>
              <a:gdLst/>
              <a:ahLst/>
              <a:cxnLst/>
              <a:rect l="l" t="t" r="r" b="b"/>
              <a:pathLst>
                <a:path w="51435" h="400685">
                  <a:moveTo>
                    <a:pt x="51276" y="0"/>
                  </a:moveTo>
                  <a:lnTo>
                    <a:pt x="0" y="0"/>
                  </a:lnTo>
                  <a:lnTo>
                    <a:pt x="0" y="400223"/>
                  </a:lnTo>
                  <a:lnTo>
                    <a:pt x="51276" y="40022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 descr=""/>
            <p:cNvSpPr/>
            <p:nvPr/>
          </p:nvSpPr>
          <p:spPr>
            <a:xfrm>
              <a:off x="4356252" y="2236445"/>
              <a:ext cx="51435" cy="400685"/>
            </a:xfrm>
            <a:custGeom>
              <a:avLst/>
              <a:gdLst/>
              <a:ahLst/>
              <a:cxnLst/>
              <a:rect l="l" t="t" r="r" b="b"/>
              <a:pathLst>
                <a:path w="51435" h="400685">
                  <a:moveTo>
                    <a:pt x="0" y="400223"/>
                  </a:moveTo>
                  <a:lnTo>
                    <a:pt x="51276" y="40022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0022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 descr=""/>
            <p:cNvSpPr/>
            <p:nvPr/>
          </p:nvSpPr>
          <p:spPr>
            <a:xfrm>
              <a:off x="4407522" y="2216086"/>
              <a:ext cx="51435" cy="421005"/>
            </a:xfrm>
            <a:custGeom>
              <a:avLst/>
              <a:gdLst/>
              <a:ahLst/>
              <a:cxnLst/>
              <a:rect l="l" t="t" r="r" b="b"/>
              <a:pathLst>
                <a:path w="51435" h="421005">
                  <a:moveTo>
                    <a:pt x="51276" y="0"/>
                  </a:moveTo>
                  <a:lnTo>
                    <a:pt x="0" y="0"/>
                  </a:lnTo>
                  <a:lnTo>
                    <a:pt x="0" y="420583"/>
                  </a:lnTo>
                  <a:lnTo>
                    <a:pt x="51276" y="42058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 descr=""/>
            <p:cNvSpPr/>
            <p:nvPr/>
          </p:nvSpPr>
          <p:spPr>
            <a:xfrm>
              <a:off x="4407522" y="2216086"/>
              <a:ext cx="51435" cy="421005"/>
            </a:xfrm>
            <a:custGeom>
              <a:avLst/>
              <a:gdLst/>
              <a:ahLst/>
              <a:cxnLst/>
              <a:rect l="l" t="t" r="r" b="b"/>
              <a:pathLst>
                <a:path w="51435" h="421005">
                  <a:moveTo>
                    <a:pt x="0" y="420583"/>
                  </a:moveTo>
                  <a:lnTo>
                    <a:pt x="51276" y="42058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2058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 descr=""/>
            <p:cNvSpPr/>
            <p:nvPr/>
          </p:nvSpPr>
          <p:spPr>
            <a:xfrm>
              <a:off x="4458804" y="2259018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51276" y="0"/>
                  </a:moveTo>
                  <a:lnTo>
                    <a:pt x="0" y="0"/>
                  </a:lnTo>
                  <a:lnTo>
                    <a:pt x="0" y="377651"/>
                  </a:lnTo>
                  <a:lnTo>
                    <a:pt x="51276" y="37765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 descr=""/>
            <p:cNvSpPr/>
            <p:nvPr/>
          </p:nvSpPr>
          <p:spPr>
            <a:xfrm>
              <a:off x="4458804" y="2259018"/>
              <a:ext cx="51435" cy="377825"/>
            </a:xfrm>
            <a:custGeom>
              <a:avLst/>
              <a:gdLst/>
              <a:ahLst/>
              <a:cxnLst/>
              <a:rect l="l" t="t" r="r" b="b"/>
              <a:pathLst>
                <a:path w="51435" h="377825">
                  <a:moveTo>
                    <a:pt x="0" y="377651"/>
                  </a:moveTo>
                  <a:lnTo>
                    <a:pt x="51276" y="37765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765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 descr=""/>
            <p:cNvSpPr/>
            <p:nvPr/>
          </p:nvSpPr>
          <p:spPr>
            <a:xfrm>
              <a:off x="4510074" y="2338175"/>
              <a:ext cx="51435" cy="299085"/>
            </a:xfrm>
            <a:custGeom>
              <a:avLst/>
              <a:gdLst/>
              <a:ahLst/>
              <a:cxnLst/>
              <a:rect l="l" t="t" r="r" b="b"/>
              <a:pathLst>
                <a:path w="51435" h="299085">
                  <a:moveTo>
                    <a:pt x="51271" y="0"/>
                  </a:moveTo>
                  <a:lnTo>
                    <a:pt x="0" y="0"/>
                  </a:lnTo>
                  <a:lnTo>
                    <a:pt x="0" y="298494"/>
                  </a:lnTo>
                  <a:lnTo>
                    <a:pt x="51271" y="298494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 descr=""/>
            <p:cNvSpPr/>
            <p:nvPr/>
          </p:nvSpPr>
          <p:spPr>
            <a:xfrm>
              <a:off x="4510074" y="2338175"/>
              <a:ext cx="51435" cy="299085"/>
            </a:xfrm>
            <a:custGeom>
              <a:avLst/>
              <a:gdLst/>
              <a:ahLst/>
              <a:cxnLst/>
              <a:rect l="l" t="t" r="r" b="b"/>
              <a:pathLst>
                <a:path w="51435" h="299085">
                  <a:moveTo>
                    <a:pt x="0" y="298494"/>
                  </a:moveTo>
                  <a:lnTo>
                    <a:pt x="51271" y="298494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9849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 descr=""/>
            <p:cNvSpPr/>
            <p:nvPr/>
          </p:nvSpPr>
          <p:spPr>
            <a:xfrm>
              <a:off x="4561344" y="2476139"/>
              <a:ext cx="51435" cy="160655"/>
            </a:xfrm>
            <a:custGeom>
              <a:avLst/>
              <a:gdLst/>
              <a:ahLst/>
              <a:cxnLst/>
              <a:rect l="l" t="t" r="r" b="b"/>
              <a:pathLst>
                <a:path w="51435" h="160655">
                  <a:moveTo>
                    <a:pt x="51276" y="0"/>
                  </a:moveTo>
                  <a:lnTo>
                    <a:pt x="0" y="0"/>
                  </a:lnTo>
                  <a:lnTo>
                    <a:pt x="0" y="160530"/>
                  </a:lnTo>
                  <a:lnTo>
                    <a:pt x="51276" y="16053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 descr=""/>
            <p:cNvSpPr/>
            <p:nvPr/>
          </p:nvSpPr>
          <p:spPr>
            <a:xfrm>
              <a:off x="4561344" y="2476139"/>
              <a:ext cx="51435" cy="160655"/>
            </a:xfrm>
            <a:custGeom>
              <a:avLst/>
              <a:gdLst/>
              <a:ahLst/>
              <a:cxnLst/>
              <a:rect l="l" t="t" r="r" b="b"/>
              <a:pathLst>
                <a:path w="51435" h="160655">
                  <a:moveTo>
                    <a:pt x="0" y="160530"/>
                  </a:moveTo>
                  <a:lnTo>
                    <a:pt x="51276" y="16053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6053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 descr=""/>
            <p:cNvSpPr/>
            <p:nvPr/>
          </p:nvSpPr>
          <p:spPr>
            <a:xfrm>
              <a:off x="4612627" y="2564339"/>
              <a:ext cx="51435" cy="72390"/>
            </a:xfrm>
            <a:custGeom>
              <a:avLst/>
              <a:gdLst/>
              <a:ahLst/>
              <a:cxnLst/>
              <a:rect l="l" t="t" r="r" b="b"/>
              <a:pathLst>
                <a:path w="51435" h="72389">
                  <a:moveTo>
                    <a:pt x="51276" y="0"/>
                  </a:moveTo>
                  <a:lnTo>
                    <a:pt x="0" y="0"/>
                  </a:lnTo>
                  <a:lnTo>
                    <a:pt x="0" y="72330"/>
                  </a:lnTo>
                  <a:lnTo>
                    <a:pt x="51276" y="7233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 descr=""/>
            <p:cNvSpPr/>
            <p:nvPr/>
          </p:nvSpPr>
          <p:spPr>
            <a:xfrm>
              <a:off x="4612627" y="2564339"/>
              <a:ext cx="51435" cy="72390"/>
            </a:xfrm>
            <a:custGeom>
              <a:avLst/>
              <a:gdLst/>
              <a:ahLst/>
              <a:cxnLst/>
              <a:rect l="l" t="t" r="r" b="b"/>
              <a:pathLst>
                <a:path w="51435" h="72389">
                  <a:moveTo>
                    <a:pt x="0" y="72330"/>
                  </a:moveTo>
                  <a:lnTo>
                    <a:pt x="51276" y="7233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233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 descr=""/>
            <p:cNvSpPr/>
            <p:nvPr/>
          </p:nvSpPr>
          <p:spPr>
            <a:xfrm>
              <a:off x="4663897" y="2620864"/>
              <a:ext cx="51435" cy="15875"/>
            </a:xfrm>
            <a:custGeom>
              <a:avLst/>
              <a:gdLst/>
              <a:ahLst/>
              <a:cxnLst/>
              <a:rect l="l" t="t" r="r" b="b"/>
              <a:pathLst>
                <a:path w="51435" h="15875">
                  <a:moveTo>
                    <a:pt x="51276" y="0"/>
                  </a:moveTo>
                  <a:lnTo>
                    <a:pt x="0" y="0"/>
                  </a:lnTo>
                  <a:lnTo>
                    <a:pt x="0" y="15805"/>
                  </a:lnTo>
                  <a:lnTo>
                    <a:pt x="51276" y="15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 descr=""/>
            <p:cNvSpPr/>
            <p:nvPr/>
          </p:nvSpPr>
          <p:spPr>
            <a:xfrm>
              <a:off x="4663897" y="2620864"/>
              <a:ext cx="51435" cy="15875"/>
            </a:xfrm>
            <a:custGeom>
              <a:avLst/>
              <a:gdLst/>
              <a:ahLst/>
              <a:cxnLst/>
              <a:rect l="l" t="t" r="r" b="b"/>
              <a:pathLst>
                <a:path w="51435" h="15875">
                  <a:moveTo>
                    <a:pt x="0" y="15805"/>
                  </a:moveTo>
                  <a:lnTo>
                    <a:pt x="51276" y="15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5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 descr=""/>
            <p:cNvSpPr/>
            <p:nvPr/>
          </p:nvSpPr>
          <p:spPr>
            <a:xfrm>
              <a:off x="4715179" y="2618587"/>
              <a:ext cx="51435" cy="18415"/>
            </a:xfrm>
            <a:custGeom>
              <a:avLst/>
              <a:gdLst/>
              <a:ahLst/>
              <a:cxnLst/>
              <a:rect l="l" t="t" r="r" b="b"/>
              <a:pathLst>
                <a:path w="51435" h="18414">
                  <a:moveTo>
                    <a:pt x="51276" y="0"/>
                  </a:moveTo>
                  <a:lnTo>
                    <a:pt x="0" y="0"/>
                  </a:lnTo>
                  <a:lnTo>
                    <a:pt x="0" y="18082"/>
                  </a:lnTo>
                  <a:lnTo>
                    <a:pt x="51276" y="1808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 descr=""/>
            <p:cNvSpPr/>
            <p:nvPr/>
          </p:nvSpPr>
          <p:spPr>
            <a:xfrm>
              <a:off x="4715179" y="2618587"/>
              <a:ext cx="51435" cy="18415"/>
            </a:xfrm>
            <a:custGeom>
              <a:avLst/>
              <a:gdLst/>
              <a:ahLst/>
              <a:cxnLst/>
              <a:rect l="l" t="t" r="r" b="b"/>
              <a:pathLst>
                <a:path w="51435" h="18414">
                  <a:moveTo>
                    <a:pt x="0" y="18082"/>
                  </a:moveTo>
                  <a:lnTo>
                    <a:pt x="51276" y="1808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808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 descr=""/>
            <p:cNvSpPr/>
            <p:nvPr/>
          </p:nvSpPr>
          <p:spPr>
            <a:xfrm>
              <a:off x="4766449" y="2629903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51271" y="0"/>
                  </a:moveTo>
                  <a:lnTo>
                    <a:pt x="0" y="0"/>
                  </a:lnTo>
                  <a:lnTo>
                    <a:pt x="0" y="6766"/>
                  </a:lnTo>
                  <a:lnTo>
                    <a:pt x="51271" y="6766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 descr=""/>
            <p:cNvSpPr/>
            <p:nvPr/>
          </p:nvSpPr>
          <p:spPr>
            <a:xfrm>
              <a:off x="4766449" y="2629903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0" y="6766"/>
                  </a:moveTo>
                  <a:lnTo>
                    <a:pt x="51271" y="6766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676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 descr=""/>
            <p:cNvSpPr/>
            <p:nvPr/>
          </p:nvSpPr>
          <p:spPr>
            <a:xfrm>
              <a:off x="481771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 descr=""/>
            <p:cNvSpPr/>
            <p:nvPr/>
          </p:nvSpPr>
          <p:spPr>
            <a:xfrm>
              <a:off x="481771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 descr=""/>
            <p:cNvSpPr/>
            <p:nvPr/>
          </p:nvSpPr>
          <p:spPr>
            <a:xfrm>
              <a:off x="48690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 descr=""/>
            <p:cNvSpPr/>
            <p:nvPr/>
          </p:nvSpPr>
          <p:spPr>
            <a:xfrm>
              <a:off x="48690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 descr=""/>
            <p:cNvSpPr/>
            <p:nvPr/>
          </p:nvSpPr>
          <p:spPr>
            <a:xfrm>
              <a:off x="49202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 descr=""/>
            <p:cNvSpPr/>
            <p:nvPr/>
          </p:nvSpPr>
          <p:spPr>
            <a:xfrm>
              <a:off x="49202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 descr=""/>
            <p:cNvSpPr/>
            <p:nvPr/>
          </p:nvSpPr>
          <p:spPr>
            <a:xfrm>
              <a:off x="497155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 descr=""/>
            <p:cNvSpPr/>
            <p:nvPr/>
          </p:nvSpPr>
          <p:spPr>
            <a:xfrm>
              <a:off x="497155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 descr=""/>
            <p:cNvSpPr/>
            <p:nvPr/>
          </p:nvSpPr>
          <p:spPr>
            <a:xfrm>
              <a:off x="502282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 descr=""/>
            <p:cNvSpPr/>
            <p:nvPr/>
          </p:nvSpPr>
          <p:spPr>
            <a:xfrm>
              <a:off x="502282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 descr=""/>
            <p:cNvSpPr/>
            <p:nvPr/>
          </p:nvSpPr>
          <p:spPr>
            <a:xfrm>
              <a:off x="3740950" y="2634397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1" y="0"/>
                  </a:moveTo>
                  <a:lnTo>
                    <a:pt x="0" y="0"/>
                  </a:lnTo>
                  <a:lnTo>
                    <a:pt x="0" y="2272"/>
                  </a:lnTo>
                  <a:lnTo>
                    <a:pt x="51271" y="227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 descr=""/>
            <p:cNvSpPr/>
            <p:nvPr/>
          </p:nvSpPr>
          <p:spPr>
            <a:xfrm>
              <a:off x="3740950" y="2634397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272"/>
                  </a:moveTo>
                  <a:lnTo>
                    <a:pt x="51271" y="227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27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 descr=""/>
            <p:cNvSpPr/>
            <p:nvPr/>
          </p:nvSpPr>
          <p:spPr>
            <a:xfrm>
              <a:off x="3792220" y="2623076"/>
              <a:ext cx="51435" cy="13970"/>
            </a:xfrm>
            <a:custGeom>
              <a:avLst/>
              <a:gdLst/>
              <a:ahLst/>
              <a:cxnLst/>
              <a:rect l="l" t="t" r="r" b="b"/>
              <a:pathLst>
                <a:path w="51435" h="13969">
                  <a:moveTo>
                    <a:pt x="51276" y="0"/>
                  </a:moveTo>
                  <a:lnTo>
                    <a:pt x="0" y="0"/>
                  </a:lnTo>
                  <a:lnTo>
                    <a:pt x="0" y="13592"/>
                  </a:lnTo>
                  <a:lnTo>
                    <a:pt x="51276" y="1359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 descr=""/>
            <p:cNvSpPr/>
            <p:nvPr/>
          </p:nvSpPr>
          <p:spPr>
            <a:xfrm>
              <a:off x="3792220" y="2623076"/>
              <a:ext cx="51435" cy="13970"/>
            </a:xfrm>
            <a:custGeom>
              <a:avLst/>
              <a:gdLst/>
              <a:ahLst/>
              <a:cxnLst/>
              <a:rect l="l" t="t" r="r" b="b"/>
              <a:pathLst>
                <a:path w="51435" h="13969">
                  <a:moveTo>
                    <a:pt x="0" y="13592"/>
                  </a:moveTo>
                  <a:lnTo>
                    <a:pt x="51276" y="1359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35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 descr=""/>
            <p:cNvSpPr/>
            <p:nvPr/>
          </p:nvSpPr>
          <p:spPr>
            <a:xfrm>
              <a:off x="3843502" y="2620864"/>
              <a:ext cx="51435" cy="15875"/>
            </a:xfrm>
            <a:custGeom>
              <a:avLst/>
              <a:gdLst/>
              <a:ahLst/>
              <a:cxnLst/>
              <a:rect l="l" t="t" r="r" b="b"/>
              <a:pathLst>
                <a:path w="51435" h="15875">
                  <a:moveTo>
                    <a:pt x="51276" y="0"/>
                  </a:moveTo>
                  <a:lnTo>
                    <a:pt x="0" y="0"/>
                  </a:lnTo>
                  <a:lnTo>
                    <a:pt x="0" y="15805"/>
                  </a:lnTo>
                  <a:lnTo>
                    <a:pt x="51276" y="1580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 descr=""/>
            <p:cNvSpPr/>
            <p:nvPr/>
          </p:nvSpPr>
          <p:spPr>
            <a:xfrm>
              <a:off x="3843502" y="2620864"/>
              <a:ext cx="51435" cy="15875"/>
            </a:xfrm>
            <a:custGeom>
              <a:avLst/>
              <a:gdLst/>
              <a:ahLst/>
              <a:cxnLst/>
              <a:rect l="l" t="t" r="r" b="b"/>
              <a:pathLst>
                <a:path w="51435" h="15875">
                  <a:moveTo>
                    <a:pt x="0" y="15805"/>
                  </a:moveTo>
                  <a:lnTo>
                    <a:pt x="51276" y="1580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580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 descr=""/>
            <p:cNvSpPr/>
            <p:nvPr/>
          </p:nvSpPr>
          <p:spPr>
            <a:xfrm>
              <a:off x="3894772" y="2553018"/>
              <a:ext cx="51435" cy="83820"/>
            </a:xfrm>
            <a:custGeom>
              <a:avLst/>
              <a:gdLst/>
              <a:ahLst/>
              <a:cxnLst/>
              <a:rect l="l" t="t" r="r" b="b"/>
              <a:pathLst>
                <a:path w="51435" h="83819">
                  <a:moveTo>
                    <a:pt x="51276" y="0"/>
                  </a:moveTo>
                  <a:lnTo>
                    <a:pt x="0" y="0"/>
                  </a:lnTo>
                  <a:lnTo>
                    <a:pt x="0" y="83651"/>
                  </a:lnTo>
                  <a:lnTo>
                    <a:pt x="51276" y="8365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 descr=""/>
            <p:cNvSpPr/>
            <p:nvPr/>
          </p:nvSpPr>
          <p:spPr>
            <a:xfrm>
              <a:off x="3894772" y="2553018"/>
              <a:ext cx="51435" cy="83820"/>
            </a:xfrm>
            <a:custGeom>
              <a:avLst/>
              <a:gdLst/>
              <a:ahLst/>
              <a:cxnLst/>
              <a:rect l="l" t="t" r="r" b="b"/>
              <a:pathLst>
                <a:path w="51435" h="83819">
                  <a:moveTo>
                    <a:pt x="0" y="83651"/>
                  </a:moveTo>
                  <a:lnTo>
                    <a:pt x="51276" y="8365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365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 descr=""/>
            <p:cNvSpPr/>
            <p:nvPr/>
          </p:nvSpPr>
          <p:spPr>
            <a:xfrm>
              <a:off x="3946055" y="2510026"/>
              <a:ext cx="51435" cy="127000"/>
            </a:xfrm>
            <a:custGeom>
              <a:avLst/>
              <a:gdLst/>
              <a:ahLst/>
              <a:cxnLst/>
              <a:rect l="l" t="t" r="r" b="b"/>
              <a:pathLst>
                <a:path w="51435" h="127000">
                  <a:moveTo>
                    <a:pt x="51276" y="0"/>
                  </a:moveTo>
                  <a:lnTo>
                    <a:pt x="0" y="0"/>
                  </a:lnTo>
                  <a:lnTo>
                    <a:pt x="0" y="126642"/>
                  </a:lnTo>
                  <a:lnTo>
                    <a:pt x="51276" y="12664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 descr=""/>
            <p:cNvSpPr/>
            <p:nvPr/>
          </p:nvSpPr>
          <p:spPr>
            <a:xfrm>
              <a:off x="3946055" y="2510026"/>
              <a:ext cx="51435" cy="127000"/>
            </a:xfrm>
            <a:custGeom>
              <a:avLst/>
              <a:gdLst/>
              <a:ahLst/>
              <a:cxnLst/>
              <a:rect l="l" t="t" r="r" b="b"/>
              <a:pathLst>
                <a:path w="51435" h="127000">
                  <a:moveTo>
                    <a:pt x="0" y="126642"/>
                  </a:moveTo>
                  <a:lnTo>
                    <a:pt x="51276" y="12664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2664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 descr=""/>
            <p:cNvSpPr/>
            <p:nvPr/>
          </p:nvSpPr>
          <p:spPr>
            <a:xfrm>
              <a:off x="3997325" y="2372067"/>
              <a:ext cx="51435" cy="264795"/>
            </a:xfrm>
            <a:custGeom>
              <a:avLst/>
              <a:gdLst/>
              <a:ahLst/>
              <a:cxnLst/>
              <a:rect l="l" t="t" r="r" b="b"/>
              <a:pathLst>
                <a:path w="51435" h="264794">
                  <a:moveTo>
                    <a:pt x="51271" y="0"/>
                  </a:moveTo>
                  <a:lnTo>
                    <a:pt x="0" y="0"/>
                  </a:lnTo>
                  <a:lnTo>
                    <a:pt x="0" y="264601"/>
                  </a:lnTo>
                  <a:lnTo>
                    <a:pt x="51271" y="264601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 descr=""/>
            <p:cNvSpPr/>
            <p:nvPr/>
          </p:nvSpPr>
          <p:spPr>
            <a:xfrm>
              <a:off x="3997325" y="2372067"/>
              <a:ext cx="51435" cy="264795"/>
            </a:xfrm>
            <a:custGeom>
              <a:avLst/>
              <a:gdLst/>
              <a:ahLst/>
              <a:cxnLst/>
              <a:rect l="l" t="t" r="r" b="b"/>
              <a:pathLst>
                <a:path w="51435" h="264794">
                  <a:moveTo>
                    <a:pt x="0" y="264601"/>
                  </a:moveTo>
                  <a:lnTo>
                    <a:pt x="51271" y="264601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6460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 descr=""/>
            <p:cNvSpPr/>
            <p:nvPr/>
          </p:nvSpPr>
          <p:spPr>
            <a:xfrm>
              <a:off x="4048594" y="2184411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51276" y="0"/>
                  </a:moveTo>
                  <a:lnTo>
                    <a:pt x="0" y="0"/>
                  </a:lnTo>
                  <a:lnTo>
                    <a:pt x="0" y="452258"/>
                  </a:lnTo>
                  <a:lnTo>
                    <a:pt x="51276" y="4522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 descr=""/>
            <p:cNvSpPr/>
            <p:nvPr/>
          </p:nvSpPr>
          <p:spPr>
            <a:xfrm>
              <a:off x="4048594" y="2184411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0" y="452258"/>
                  </a:moveTo>
                  <a:lnTo>
                    <a:pt x="51276" y="4522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522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 descr=""/>
            <p:cNvSpPr/>
            <p:nvPr/>
          </p:nvSpPr>
          <p:spPr>
            <a:xfrm>
              <a:off x="4099877" y="2243212"/>
              <a:ext cx="51435" cy="393700"/>
            </a:xfrm>
            <a:custGeom>
              <a:avLst/>
              <a:gdLst/>
              <a:ahLst/>
              <a:cxnLst/>
              <a:rect l="l" t="t" r="r" b="b"/>
              <a:pathLst>
                <a:path w="51435" h="393700">
                  <a:moveTo>
                    <a:pt x="51276" y="0"/>
                  </a:moveTo>
                  <a:lnTo>
                    <a:pt x="0" y="0"/>
                  </a:lnTo>
                  <a:lnTo>
                    <a:pt x="0" y="393457"/>
                  </a:lnTo>
                  <a:lnTo>
                    <a:pt x="51276" y="39345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 descr=""/>
            <p:cNvSpPr/>
            <p:nvPr/>
          </p:nvSpPr>
          <p:spPr>
            <a:xfrm>
              <a:off x="4099877" y="2243212"/>
              <a:ext cx="51435" cy="393700"/>
            </a:xfrm>
            <a:custGeom>
              <a:avLst/>
              <a:gdLst/>
              <a:ahLst/>
              <a:cxnLst/>
              <a:rect l="l" t="t" r="r" b="b"/>
              <a:pathLst>
                <a:path w="51435" h="393700">
                  <a:moveTo>
                    <a:pt x="0" y="393457"/>
                  </a:moveTo>
                  <a:lnTo>
                    <a:pt x="51276" y="39345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9345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 descr=""/>
            <p:cNvSpPr/>
            <p:nvPr/>
          </p:nvSpPr>
          <p:spPr>
            <a:xfrm>
              <a:off x="4151147" y="2263567"/>
              <a:ext cx="51435" cy="373380"/>
            </a:xfrm>
            <a:custGeom>
              <a:avLst/>
              <a:gdLst/>
              <a:ahLst/>
              <a:cxnLst/>
              <a:rect l="l" t="t" r="r" b="b"/>
              <a:pathLst>
                <a:path w="51435" h="373380">
                  <a:moveTo>
                    <a:pt x="51276" y="0"/>
                  </a:moveTo>
                  <a:lnTo>
                    <a:pt x="0" y="0"/>
                  </a:lnTo>
                  <a:lnTo>
                    <a:pt x="0" y="373101"/>
                  </a:lnTo>
                  <a:lnTo>
                    <a:pt x="51276" y="37310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 descr=""/>
            <p:cNvSpPr/>
            <p:nvPr/>
          </p:nvSpPr>
          <p:spPr>
            <a:xfrm>
              <a:off x="4151147" y="2263567"/>
              <a:ext cx="51435" cy="373380"/>
            </a:xfrm>
            <a:custGeom>
              <a:avLst/>
              <a:gdLst/>
              <a:ahLst/>
              <a:cxnLst/>
              <a:rect l="l" t="t" r="r" b="b"/>
              <a:pathLst>
                <a:path w="51435" h="373380">
                  <a:moveTo>
                    <a:pt x="0" y="373101"/>
                  </a:moveTo>
                  <a:lnTo>
                    <a:pt x="51276" y="37310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310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 descr=""/>
            <p:cNvSpPr/>
            <p:nvPr/>
          </p:nvSpPr>
          <p:spPr>
            <a:xfrm>
              <a:off x="4202430" y="2369850"/>
              <a:ext cx="51435" cy="267335"/>
            </a:xfrm>
            <a:custGeom>
              <a:avLst/>
              <a:gdLst/>
              <a:ahLst/>
              <a:cxnLst/>
              <a:rect l="l" t="t" r="r" b="b"/>
              <a:pathLst>
                <a:path w="51435" h="267335">
                  <a:moveTo>
                    <a:pt x="51276" y="0"/>
                  </a:moveTo>
                  <a:lnTo>
                    <a:pt x="0" y="0"/>
                  </a:lnTo>
                  <a:lnTo>
                    <a:pt x="0" y="266819"/>
                  </a:lnTo>
                  <a:lnTo>
                    <a:pt x="51276" y="26681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 descr=""/>
            <p:cNvSpPr/>
            <p:nvPr/>
          </p:nvSpPr>
          <p:spPr>
            <a:xfrm>
              <a:off x="4202430" y="2369850"/>
              <a:ext cx="51435" cy="267335"/>
            </a:xfrm>
            <a:custGeom>
              <a:avLst/>
              <a:gdLst/>
              <a:ahLst/>
              <a:cxnLst/>
              <a:rect l="l" t="t" r="r" b="b"/>
              <a:pathLst>
                <a:path w="51435" h="267335">
                  <a:moveTo>
                    <a:pt x="0" y="266819"/>
                  </a:moveTo>
                  <a:lnTo>
                    <a:pt x="51276" y="26681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6681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 descr=""/>
            <p:cNvSpPr/>
            <p:nvPr/>
          </p:nvSpPr>
          <p:spPr>
            <a:xfrm>
              <a:off x="4253699" y="2482905"/>
              <a:ext cx="51435" cy="154305"/>
            </a:xfrm>
            <a:custGeom>
              <a:avLst/>
              <a:gdLst/>
              <a:ahLst/>
              <a:cxnLst/>
              <a:rect l="l" t="t" r="r" b="b"/>
              <a:pathLst>
                <a:path w="51435" h="154305">
                  <a:moveTo>
                    <a:pt x="51271" y="0"/>
                  </a:moveTo>
                  <a:lnTo>
                    <a:pt x="0" y="0"/>
                  </a:lnTo>
                  <a:lnTo>
                    <a:pt x="0" y="153763"/>
                  </a:lnTo>
                  <a:lnTo>
                    <a:pt x="51271" y="153763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 descr=""/>
            <p:cNvSpPr/>
            <p:nvPr/>
          </p:nvSpPr>
          <p:spPr>
            <a:xfrm>
              <a:off x="4253699" y="2482905"/>
              <a:ext cx="51435" cy="154305"/>
            </a:xfrm>
            <a:custGeom>
              <a:avLst/>
              <a:gdLst/>
              <a:ahLst/>
              <a:cxnLst/>
              <a:rect l="l" t="t" r="r" b="b"/>
              <a:pathLst>
                <a:path w="51435" h="154305">
                  <a:moveTo>
                    <a:pt x="0" y="153763"/>
                  </a:moveTo>
                  <a:lnTo>
                    <a:pt x="51271" y="153763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5376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 descr=""/>
            <p:cNvSpPr/>
            <p:nvPr/>
          </p:nvSpPr>
          <p:spPr>
            <a:xfrm>
              <a:off x="4304969" y="2559785"/>
              <a:ext cx="51435" cy="77470"/>
            </a:xfrm>
            <a:custGeom>
              <a:avLst/>
              <a:gdLst/>
              <a:ahLst/>
              <a:cxnLst/>
              <a:rect l="l" t="t" r="r" b="b"/>
              <a:pathLst>
                <a:path w="51435" h="77469">
                  <a:moveTo>
                    <a:pt x="51276" y="0"/>
                  </a:moveTo>
                  <a:lnTo>
                    <a:pt x="0" y="0"/>
                  </a:lnTo>
                  <a:lnTo>
                    <a:pt x="0" y="76884"/>
                  </a:lnTo>
                  <a:lnTo>
                    <a:pt x="51276" y="7688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 descr=""/>
            <p:cNvSpPr/>
            <p:nvPr/>
          </p:nvSpPr>
          <p:spPr>
            <a:xfrm>
              <a:off x="4304969" y="2559785"/>
              <a:ext cx="51435" cy="77470"/>
            </a:xfrm>
            <a:custGeom>
              <a:avLst/>
              <a:gdLst/>
              <a:ahLst/>
              <a:cxnLst/>
              <a:rect l="l" t="t" r="r" b="b"/>
              <a:pathLst>
                <a:path w="51435" h="77469">
                  <a:moveTo>
                    <a:pt x="0" y="76884"/>
                  </a:moveTo>
                  <a:lnTo>
                    <a:pt x="51276" y="7688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7688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 descr=""/>
            <p:cNvSpPr/>
            <p:nvPr/>
          </p:nvSpPr>
          <p:spPr>
            <a:xfrm>
              <a:off x="4356252" y="2607271"/>
              <a:ext cx="51435" cy="29845"/>
            </a:xfrm>
            <a:custGeom>
              <a:avLst/>
              <a:gdLst/>
              <a:ahLst/>
              <a:cxnLst/>
              <a:rect l="l" t="t" r="r" b="b"/>
              <a:pathLst>
                <a:path w="51435" h="29844">
                  <a:moveTo>
                    <a:pt x="51276" y="0"/>
                  </a:moveTo>
                  <a:lnTo>
                    <a:pt x="0" y="0"/>
                  </a:lnTo>
                  <a:lnTo>
                    <a:pt x="0" y="29398"/>
                  </a:lnTo>
                  <a:lnTo>
                    <a:pt x="51276" y="2939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 descr=""/>
            <p:cNvSpPr/>
            <p:nvPr/>
          </p:nvSpPr>
          <p:spPr>
            <a:xfrm>
              <a:off x="4356252" y="2607271"/>
              <a:ext cx="51435" cy="29845"/>
            </a:xfrm>
            <a:custGeom>
              <a:avLst/>
              <a:gdLst/>
              <a:ahLst/>
              <a:cxnLst/>
              <a:rect l="l" t="t" r="r" b="b"/>
              <a:pathLst>
                <a:path w="51435" h="29844">
                  <a:moveTo>
                    <a:pt x="0" y="29398"/>
                  </a:moveTo>
                  <a:lnTo>
                    <a:pt x="51276" y="2939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939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 descr=""/>
            <p:cNvSpPr/>
            <p:nvPr/>
          </p:nvSpPr>
          <p:spPr>
            <a:xfrm>
              <a:off x="4407522" y="2629903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51276" y="0"/>
                  </a:moveTo>
                  <a:lnTo>
                    <a:pt x="0" y="0"/>
                  </a:lnTo>
                  <a:lnTo>
                    <a:pt x="0" y="6766"/>
                  </a:lnTo>
                  <a:lnTo>
                    <a:pt x="51276" y="676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 descr=""/>
            <p:cNvSpPr/>
            <p:nvPr/>
          </p:nvSpPr>
          <p:spPr>
            <a:xfrm>
              <a:off x="4407522" y="2629903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0" y="6766"/>
                  </a:moveTo>
                  <a:lnTo>
                    <a:pt x="51276" y="676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676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 descr=""/>
            <p:cNvSpPr/>
            <p:nvPr/>
          </p:nvSpPr>
          <p:spPr>
            <a:xfrm>
              <a:off x="445880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 descr=""/>
            <p:cNvSpPr/>
            <p:nvPr/>
          </p:nvSpPr>
          <p:spPr>
            <a:xfrm>
              <a:off x="445880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 descr=""/>
            <p:cNvSpPr/>
            <p:nvPr/>
          </p:nvSpPr>
          <p:spPr>
            <a:xfrm>
              <a:off x="4510074" y="2634397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1" y="0"/>
                  </a:moveTo>
                  <a:lnTo>
                    <a:pt x="0" y="0"/>
                  </a:lnTo>
                  <a:lnTo>
                    <a:pt x="0" y="2272"/>
                  </a:lnTo>
                  <a:lnTo>
                    <a:pt x="51271" y="227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 descr=""/>
            <p:cNvSpPr/>
            <p:nvPr/>
          </p:nvSpPr>
          <p:spPr>
            <a:xfrm>
              <a:off x="4510074" y="2634397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272"/>
                  </a:moveTo>
                  <a:lnTo>
                    <a:pt x="51271" y="227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27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 descr=""/>
            <p:cNvSpPr/>
            <p:nvPr/>
          </p:nvSpPr>
          <p:spPr>
            <a:xfrm>
              <a:off x="456134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 descr=""/>
            <p:cNvSpPr/>
            <p:nvPr/>
          </p:nvSpPr>
          <p:spPr>
            <a:xfrm>
              <a:off x="456134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 descr=""/>
            <p:cNvSpPr/>
            <p:nvPr/>
          </p:nvSpPr>
          <p:spPr>
            <a:xfrm>
              <a:off x="461262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 descr=""/>
            <p:cNvSpPr/>
            <p:nvPr/>
          </p:nvSpPr>
          <p:spPr>
            <a:xfrm>
              <a:off x="461262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 descr=""/>
            <p:cNvSpPr/>
            <p:nvPr/>
          </p:nvSpPr>
          <p:spPr>
            <a:xfrm>
              <a:off x="46638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 descr=""/>
            <p:cNvSpPr/>
            <p:nvPr/>
          </p:nvSpPr>
          <p:spPr>
            <a:xfrm>
              <a:off x="46638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 descr=""/>
            <p:cNvSpPr/>
            <p:nvPr/>
          </p:nvSpPr>
          <p:spPr>
            <a:xfrm>
              <a:off x="471517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 descr=""/>
            <p:cNvSpPr/>
            <p:nvPr/>
          </p:nvSpPr>
          <p:spPr>
            <a:xfrm>
              <a:off x="471517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 descr=""/>
            <p:cNvSpPr/>
            <p:nvPr/>
          </p:nvSpPr>
          <p:spPr>
            <a:xfrm>
              <a:off x="476644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 descr=""/>
            <p:cNvSpPr/>
            <p:nvPr/>
          </p:nvSpPr>
          <p:spPr>
            <a:xfrm>
              <a:off x="476644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 descr=""/>
            <p:cNvSpPr/>
            <p:nvPr/>
          </p:nvSpPr>
          <p:spPr>
            <a:xfrm>
              <a:off x="481771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 descr=""/>
            <p:cNvSpPr/>
            <p:nvPr/>
          </p:nvSpPr>
          <p:spPr>
            <a:xfrm>
              <a:off x="481771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 descr=""/>
            <p:cNvSpPr/>
            <p:nvPr/>
          </p:nvSpPr>
          <p:spPr>
            <a:xfrm>
              <a:off x="48690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 descr=""/>
            <p:cNvSpPr/>
            <p:nvPr/>
          </p:nvSpPr>
          <p:spPr>
            <a:xfrm>
              <a:off x="48690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 descr=""/>
            <p:cNvSpPr/>
            <p:nvPr/>
          </p:nvSpPr>
          <p:spPr>
            <a:xfrm>
              <a:off x="49202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 descr=""/>
            <p:cNvSpPr/>
            <p:nvPr/>
          </p:nvSpPr>
          <p:spPr>
            <a:xfrm>
              <a:off x="49202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 descr=""/>
            <p:cNvSpPr/>
            <p:nvPr/>
          </p:nvSpPr>
          <p:spPr>
            <a:xfrm>
              <a:off x="497155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 descr=""/>
            <p:cNvSpPr/>
            <p:nvPr/>
          </p:nvSpPr>
          <p:spPr>
            <a:xfrm>
              <a:off x="497155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 descr=""/>
            <p:cNvSpPr/>
            <p:nvPr/>
          </p:nvSpPr>
          <p:spPr>
            <a:xfrm>
              <a:off x="502282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 descr=""/>
            <p:cNvSpPr/>
            <p:nvPr/>
          </p:nvSpPr>
          <p:spPr>
            <a:xfrm>
              <a:off x="502282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 descr=""/>
            <p:cNvSpPr/>
            <p:nvPr/>
          </p:nvSpPr>
          <p:spPr>
            <a:xfrm>
              <a:off x="3240443" y="2184411"/>
              <a:ext cx="1962150" cy="491490"/>
            </a:xfrm>
            <a:custGeom>
              <a:avLst/>
              <a:gdLst/>
              <a:ahLst/>
              <a:cxnLst/>
              <a:rect l="l" t="t" r="r" b="b"/>
              <a:pathLst>
                <a:path w="1962150" h="491489">
                  <a:moveTo>
                    <a:pt x="0" y="452258"/>
                  </a:moveTo>
                  <a:lnTo>
                    <a:pt x="15989" y="452258"/>
                  </a:lnTo>
                </a:path>
                <a:path w="1962150" h="491489">
                  <a:moveTo>
                    <a:pt x="0" y="339208"/>
                  </a:moveTo>
                  <a:lnTo>
                    <a:pt x="15989" y="339208"/>
                  </a:lnTo>
                </a:path>
                <a:path w="1962150" h="491489">
                  <a:moveTo>
                    <a:pt x="0" y="226159"/>
                  </a:moveTo>
                  <a:lnTo>
                    <a:pt x="15989" y="226159"/>
                  </a:lnTo>
                </a:path>
                <a:path w="1962150" h="491489">
                  <a:moveTo>
                    <a:pt x="0" y="113108"/>
                  </a:moveTo>
                  <a:lnTo>
                    <a:pt x="15989" y="113108"/>
                  </a:lnTo>
                </a:path>
                <a:path w="1962150" h="491489">
                  <a:moveTo>
                    <a:pt x="0" y="0"/>
                  </a:moveTo>
                  <a:lnTo>
                    <a:pt x="15989" y="0"/>
                  </a:lnTo>
                </a:path>
                <a:path w="1962150" h="491489">
                  <a:moveTo>
                    <a:pt x="115963" y="490874"/>
                  </a:moveTo>
                  <a:lnTo>
                    <a:pt x="115963" y="474894"/>
                  </a:lnTo>
                </a:path>
                <a:path w="1962150" h="491489">
                  <a:moveTo>
                    <a:pt x="731278" y="490874"/>
                  </a:moveTo>
                  <a:lnTo>
                    <a:pt x="731278" y="474894"/>
                  </a:lnTo>
                </a:path>
                <a:path w="1962150" h="491489">
                  <a:moveTo>
                    <a:pt x="1346517" y="490874"/>
                  </a:moveTo>
                  <a:lnTo>
                    <a:pt x="1346517" y="474894"/>
                  </a:lnTo>
                </a:path>
                <a:path w="1962150" h="491489">
                  <a:moveTo>
                    <a:pt x="1961819" y="490874"/>
                  </a:moveTo>
                  <a:lnTo>
                    <a:pt x="1961819" y="474894"/>
                  </a:lnTo>
                </a:path>
              </a:pathLst>
            </a:custGeom>
            <a:ln w="624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6" name="object 506" descr=""/>
          <p:cNvSpPr txBox="1"/>
          <p:nvPr/>
        </p:nvSpPr>
        <p:spPr>
          <a:xfrm>
            <a:off x="3185744" y="2590311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518" name="object 5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23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507" name="object 507" descr=""/>
          <p:cNvSpPr txBox="1"/>
          <p:nvPr/>
        </p:nvSpPr>
        <p:spPr>
          <a:xfrm>
            <a:off x="3156573" y="2477261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8" name="object 508" descr=""/>
          <p:cNvSpPr txBox="1"/>
          <p:nvPr/>
        </p:nvSpPr>
        <p:spPr>
          <a:xfrm>
            <a:off x="3127408" y="2364211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9" name="object 509" descr=""/>
          <p:cNvSpPr txBox="1"/>
          <p:nvPr/>
        </p:nvSpPr>
        <p:spPr>
          <a:xfrm>
            <a:off x="3127408" y="2251161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150</a:t>
            </a:r>
            <a:endParaRPr sz="400">
              <a:latin typeface="Arial"/>
              <a:cs typeface="Arial"/>
            </a:endParaRPr>
          </a:p>
        </p:txBody>
      </p:sp>
      <p:sp>
        <p:nvSpPr>
          <p:cNvPr id="510" name="object 510" descr=""/>
          <p:cNvSpPr txBox="1"/>
          <p:nvPr/>
        </p:nvSpPr>
        <p:spPr>
          <a:xfrm>
            <a:off x="3127408" y="2138052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11" name="object 511" descr=""/>
          <p:cNvSpPr txBox="1"/>
          <p:nvPr/>
        </p:nvSpPr>
        <p:spPr>
          <a:xfrm>
            <a:off x="3329127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512" name="object 512" descr=""/>
          <p:cNvSpPr txBox="1"/>
          <p:nvPr/>
        </p:nvSpPr>
        <p:spPr>
          <a:xfrm>
            <a:off x="3944430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513" name="object 513" descr=""/>
          <p:cNvSpPr txBox="1"/>
          <p:nvPr/>
        </p:nvSpPr>
        <p:spPr>
          <a:xfrm>
            <a:off x="4559675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514" name="object 514" descr=""/>
          <p:cNvSpPr txBox="1"/>
          <p:nvPr/>
        </p:nvSpPr>
        <p:spPr>
          <a:xfrm>
            <a:off x="5174974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515" name="object 515" descr=""/>
          <p:cNvSpPr txBox="1"/>
          <p:nvPr/>
        </p:nvSpPr>
        <p:spPr>
          <a:xfrm>
            <a:off x="4236567" y="2722496"/>
            <a:ext cx="23939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latin typeface="Arial"/>
                <a:cs typeface="Arial"/>
              </a:rPr>
              <a:t>statistic</a:t>
            </a:r>
            <a:endParaRPr sz="500">
              <a:latin typeface="Arial"/>
              <a:cs typeface="Arial"/>
            </a:endParaRPr>
          </a:p>
        </p:txBody>
      </p:sp>
      <p:sp>
        <p:nvSpPr>
          <p:cNvPr id="516" name="object 516" descr=""/>
          <p:cNvSpPr txBox="1"/>
          <p:nvPr/>
        </p:nvSpPr>
        <p:spPr>
          <a:xfrm>
            <a:off x="3047733" y="2319374"/>
            <a:ext cx="90170" cy="182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sp>
        <p:nvSpPr>
          <p:cNvPr id="517" name="object 517" descr=""/>
          <p:cNvSpPr txBox="1"/>
          <p:nvPr/>
        </p:nvSpPr>
        <p:spPr>
          <a:xfrm>
            <a:off x="3243732" y="2024653"/>
            <a:ext cx="11442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Arial"/>
                <a:cs typeface="Arial"/>
              </a:rPr>
              <a:t>Sample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Size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n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=</a:t>
            </a:r>
            <a:r>
              <a:rPr dirty="0" sz="600" spc="-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300</a:t>
            </a:r>
            <a:r>
              <a:rPr dirty="0" sz="600" spc="-1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(Per Group)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I</a:t>
            </a:r>
            <a:r>
              <a:rPr dirty="0" cap="small" spc="75"/>
              <a:t>ntuition</a:t>
            </a:r>
            <a:r>
              <a:rPr dirty="0" spc="210"/>
              <a:t> </a:t>
            </a:r>
            <a:r>
              <a:rPr dirty="0" cap="small"/>
              <a:t>behind</a:t>
            </a:r>
            <a:r>
              <a:rPr dirty="0" spc="215"/>
              <a:t> </a:t>
            </a:r>
            <a:r>
              <a:rPr dirty="0" cap="small" spc="50"/>
              <a:t>power</a:t>
            </a:r>
            <a:r>
              <a:rPr dirty="0" spc="50"/>
              <a:t>:</a:t>
            </a:r>
            <a:r>
              <a:rPr dirty="0" spc="425"/>
              <a:t> </a:t>
            </a:r>
            <a:r>
              <a:rPr dirty="0" cap="small"/>
              <a:t>standard</a:t>
            </a:r>
            <a:r>
              <a:rPr dirty="0" spc="215"/>
              <a:t> </a:t>
            </a:r>
            <a:r>
              <a:rPr dirty="0" cap="small" spc="25"/>
              <a:t>deviation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1204" y="537154"/>
            <a:ext cx="22136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63195" algn="l"/>
              </a:tabLst>
            </a:pPr>
            <a:r>
              <a:rPr dirty="0" sz="900">
                <a:latin typeface="Arial"/>
                <a:cs typeface="Arial"/>
              </a:rPr>
              <a:t>How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does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 b="1">
                <a:latin typeface="Gill Sans MT"/>
                <a:cs typeface="Gill Sans MT"/>
              </a:rPr>
              <a:t>standard</a:t>
            </a:r>
            <a:r>
              <a:rPr dirty="0" sz="900" spc="25" b="1">
                <a:latin typeface="Gill Sans MT"/>
                <a:cs typeface="Gill Sans MT"/>
              </a:rPr>
              <a:t> </a:t>
            </a:r>
            <a:r>
              <a:rPr dirty="0" sz="900" spc="-10" b="1">
                <a:latin typeface="Gill Sans MT"/>
                <a:cs typeface="Gill Sans MT"/>
              </a:rPr>
              <a:t>deviation</a:t>
            </a:r>
            <a:r>
              <a:rPr dirty="0" sz="900" spc="15" b="1">
                <a:latin typeface="Gill Sans MT"/>
                <a:cs typeface="Gill Sans MT"/>
              </a:rPr>
              <a:t> </a:t>
            </a:r>
            <a:r>
              <a:rPr dirty="0" sz="900" spc="50">
                <a:latin typeface="Arial"/>
                <a:cs typeface="Arial"/>
              </a:rPr>
              <a:t>(</a:t>
            </a:r>
            <a:r>
              <a:rPr dirty="0" sz="900" spc="50" i="1">
                <a:latin typeface="Bookman Old Style"/>
                <a:cs typeface="Bookman Old Style"/>
              </a:rPr>
              <a:t>σ</a:t>
            </a:r>
            <a:r>
              <a:rPr dirty="0" baseline="-9259" sz="900" spc="75" i="1">
                <a:latin typeface="Arial"/>
                <a:cs typeface="Arial"/>
              </a:rPr>
              <a:t>trt</a:t>
            </a:r>
            <a:r>
              <a:rPr dirty="0" sz="900" spc="50" i="1">
                <a:latin typeface="Bookman Old Style"/>
                <a:cs typeface="Bookman Old Style"/>
              </a:rPr>
              <a:t>,</a:t>
            </a:r>
            <a:r>
              <a:rPr dirty="0" sz="900" spc="-120" i="1">
                <a:latin typeface="Bookman Old Style"/>
                <a:cs typeface="Bookman Old Style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σ</a:t>
            </a:r>
            <a:r>
              <a:rPr dirty="0" baseline="-9259" sz="900" i="1">
                <a:latin typeface="Arial"/>
                <a:cs typeface="Arial"/>
              </a:rPr>
              <a:t>ctrl</a:t>
            </a:r>
            <a:r>
              <a:rPr dirty="0" baseline="-9259" sz="900" spc="-97" i="1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4391" y="676333"/>
            <a:ext cx="6788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affect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power?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400338" y="89590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16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76604" y="866122"/>
            <a:ext cx="21151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>
                <a:latin typeface="Arial"/>
                <a:cs typeface="Arial"/>
              </a:rPr>
              <a:t>Hint:</a:t>
            </a:r>
            <a:r>
              <a:rPr dirty="0" sz="900" spc="1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recall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standard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error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0" i="1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4393" y="1005301"/>
            <a:ext cx="7200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5">
                <a:latin typeface="Arial"/>
                <a:cs typeface="Arial"/>
              </a:rPr>
              <a:t>depends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5" i="1">
                <a:latin typeface="Bookman Old Style"/>
                <a:cs typeface="Bookman Old Style"/>
              </a:rPr>
              <a:t>σ</a:t>
            </a:r>
            <a:r>
              <a:rPr dirty="0" sz="900" spc="-25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6604" y="1195090"/>
            <a:ext cx="21513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>
                <a:latin typeface="Arial"/>
                <a:cs typeface="Arial"/>
              </a:rPr>
              <a:t>Let’s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run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some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simulations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different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8993" y="1306439"/>
            <a:ext cx="1751330" cy="6838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dirty="0" sz="900" spc="-25">
                <a:latin typeface="Arial"/>
                <a:cs typeface="Arial"/>
              </a:rPr>
              <a:t>standard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deviation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DSRS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score.</a:t>
            </a:r>
            <a:endParaRPr sz="900">
              <a:latin typeface="Arial"/>
              <a:cs typeface="Arial"/>
            </a:endParaRPr>
          </a:p>
          <a:p>
            <a:pPr marL="307975" indent="-11620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307975" algn="l"/>
              </a:tabLst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114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114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σ</a:t>
            </a:r>
            <a:r>
              <a:rPr dirty="0" baseline="-9259" sz="900" i="1">
                <a:latin typeface="Arial"/>
                <a:cs typeface="Arial"/>
              </a:rPr>
              <a:t>trt</a:t>
            </a:r>
            <a:r>
              <a:rPr dirty="0" baseline="-9259" sz="900" spc="367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σ</a:t>
            </a:r>
            <a:r>
              <a:rPr dirty="0" baseline="-9259" sz="900" i="1">
                <a:latin typeface="Arial"/>
                <a:cs typeface="Arial"/>
              </a:rPr>
              <a:t>ctrl</a:t>
            </a:r>
            <a:r>
              <a:rPr dirty="0" baseline="-9259" sz="900" spc="382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4?</a:t>
            </a:r>
            <a:endParaRPr sz="900">
              <a:latin typeface="Arial"/>
              <a:cs typeface="Arial"/>
            </a:endParaRPr>
          </a:p>
          <a:p>
            <a:pPr marL="307975" indent="-11620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307975" algn="l"/>
              </a:tabLst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114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114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σ</a:t>
            </a:r>
            <a:r>
              <a:rPr dirty="0" baseline="-9259" sz="900" i="1">
                <a:latin typeface="Arial"/>
                <a:cs typeface="Arial"/>
              </a:rPr>
              <a:t>trt</a:t>
            </a:r>
            <a:r>
              <a:rPr dirty="0" baseline="-9259" sz="900" spc="367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σ</a:t>
            </a:r>
            <a:r>
              <a:rPr dirty="0" baseline="-9259" sz="900" i="1">
                <a:latin typeface="Arial"/>
                <a:cs typeface="Arial"/>
              </a:rPr>
              <a:t>ctrl</a:t>
            </a:r>
            <a:r>
              <a:rPr dirty="0" baseline="-9259" sz="900" spc="382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6?</a:t>
            </a:r>
            <a:endParaRPr sz="900">
              <a:latin typeface="Arial"/>
              <a:cs typeface="Arial"/>
            </a:endParaRPr>
          </a:p>
          <a:p>
            <a:pPr marL="307975" indent="-116205">
              <a:lnSpc>
                <a:spcPct val="100000"/>
              </a:lnSpc>
              <a:spcBef>
                <a:spcPts val="215"/>
              </a:spcBef>
              <a:buClr>
                <a:srgbClr val="3232B2"/>
              </a:buClr>
              <a:buSzPct val="88888"/>
              <a:buFont typeface="Lucida Sans Unicode"/>
              <a:buChar char="o"/>
              <a:tabLst>
                <a:tab pos="307975" algn="l"/>
              </a:tabLst>
            </a:pPr>
            <a:r>
              <a:rPr dirty="0" sz="900">
                <a:latin typeface="Arial"/>
                <a:cs typeface="Arial"/>
              </a:rPr>
              <a:t>What</a:t>
            </a:r>
            <a:r>
              <a:rPr dirty="0" sz="900" spc="114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114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σ</a:t>
            </a:r>
            <a:r>
              <a:rPr dirty="0" baseline="-9259" sz="900" i="1">
                <a:latin typeface="Arial"/>
                <a:cs typeface="Arial"/>
              </a:rPr>
              <a:t>trt</a:t>
            </a:r>
            <a:r>
              <a:rPr dirty="0" baseline="-9259" sz="900" spc="367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σ</a:t>
            </a:r>
            <a:r>
              <a:rPr dirty="0" baseline="-9259" sz="900" i="1">
                <a:latin typeface="Arial"/>
                <a:cs typeface="Arial"/>
              </a:rPr>
              <a:t>ctrl</a:t>
            </a:r>
            <a:r>
              <a:rPr dirty="0" baseline="-9259" sz="900" spc="382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10?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6604" y="2017505"/>
            <a:ext cx="22948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255" indent="-12255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5255" algn="l"/>
              </a:tabLst>
            </a:pPr>
            <a:r>
              <a:rPr dirty="0" sz="900">
                <a:latin typeface="Arial"/>
                <a:cs typeface="Arial"/>
              </a:rPr>
              <a:t>As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standard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deviation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increases,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does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power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4393" y="2128858"/>
            <a:ext cx="2226945" cy="63309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900" spc="-40">
                <a:latin typeface="Arial"/>
                <a:cs typeface="Arial"/>
              </a:rPr>
              <a:t>increase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 </a:t>
            </a:r>
            <a:r>
              <a:rPr dirty="0" sz="900" spc="-10">
                <a:latin typeface="Arial"/>
                <a:cs typeface="Arial"/>
              </a:rPr>
              <a:t>decrease?</a:t>
            </a:r>
            <a:endParaRPr sz="900">
              <a:latin typeface="Arial"/>
              <a:cs typeface="Arial"/>
            </a:endParaRPr>
          </a:p>
          <a:p>
            <a:pPr marL="289560" marR="5080" indent="-123189">
              <a:lnSpc>
                <a:spcPct val="101499"/>
              </a:lnSpc>
              <a:spcBef>
                <a:spcPts val="200"/>
              </a:spcBef>
            </a:pPr>
            <a:r>
              <a:rPr dirty="0" sz="8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165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sz="900">
                <a:latin typeface="Arial"/>
                <a:cs typeface="Arial"/>
              </a:rPr>
              <a:t>As </a:t>
            </a:r>
            <a:r>
              <a:rPr dirty="0" sz="900" spc="-25">
                <a:latin typeface="Arial"/>
                <a:cs typeface="Arial"/>
              </a:rPr>
              <a:t>standard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deviation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increases,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does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it </a:t>
            </a:r>
            <a:r>
              <a:rPr dirty="0" sz="900" spc="-40">
                <a:latin typeface="Arial"/>
                <a:cs typeface="Arial"/>
              </a:rPr>
              <a:t>become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easier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harder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detect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a</a:t>
            </a:r>
            <a:r>
              <a:rPr dirty="0" sz="900" spc="-30">
                <a:latin typeface="Arial"/>
                <a:cs typeface="Arial"/>
              </a:rPr>
              <a:t> difference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population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means?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240443" y="524408"/>
            <a:ext cx="2216150" cy="513715"/>
            <a:chOff x="3240443" y="524408"/>
            <a:chExt cx="2216150" cy="513715"/>
          </a:xfrm>
        </p:grpSpPr>
        <p:sp>
          <p:nvSpPr>
            <p:cNvPr id="13" name="object 13" descr=""/>
            <p:cNvSpPr/>
            <p:nvPr/>
          </p:nvSpPr>
          <p:spPr>
            <a:xfrm>
              <a:off x="3256432" y="524470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40">
                  <a:moveTo>
                    <a:pt x="2199640" y="0"/>
                  </a:moveTo>
                  <a:lnTo>
                    <a:pt x="0" y="0"/>
                  </a:lnTo>
                  <a:lnTo>
                    <a:pt x="0" y="497472"/>
                  </a:lnTo>
                  <a:lnTo>
                    <a:pt x="2199640" y="497472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56432" y="524408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40">
                  <a:moveTo>
                    <a:pt x="0" y="398767"/>
                  </a:moveTo>
                  <a:lnTo>
                    <a:pt x="2199640" y="398767"/>
                  </a:lnTo>
                </a:path>
                <a:path w="2199640" h="497840">
                  <a:moveTo>
                    <a:pt x="0" y="246468"/>
                  </a:moveTo>
                  <a:lnTo>
                    <a:pt x="2199640" y="246468"/>
                  </a:lnTo>
                </a:path>
                <a:path w="2199640" h="497840">
                  <a:moveTo>
                    <a:pt x="0" y="94208"/>
                  </a:moveTo>
                  <a:lnTo>
                    <a:pt x="2199640" y="94208"/>
                  </a:lnTo>
                </a:path>
                <a:path w="2199640" h="497840">
                  <a:moveTo>
                    <a:pt x="299948" y="497535"/>
                  </a:moveTo>
                  <a:lnTo>
                    <a:pt x="299948" y="0"/>
                  </a:lnTo>
                </a:path>
                <a:path w="2199640" h="497840">
                  <a:moveTo>
                    <a:pt x="699884" y="497535"/>
                  </a:moveTo>
                  <a:lnTo>
                    <a:pt x="699884" y="0"/>
                  </a:lnTo>
                </a:path>
                <a:path w="2199640" h="497840">
                  <a:moveTo>
                    <a:pt x="1099820" y="497535"/>
                  </a:moveTo>
                  <a:lnTo>
                    <a:pt x="1099820" y="0"/>
                  </a:lnTo>
                </a:path>
                <a:path w="2199640" h="497840">
                  <a:moveTo>
                    <a:pt x="1499755" y="497535"/>
                  </a:moveTo>
                  <a:lnTo>
                    <a:pt x="1499755" y="0"/>
                  </a:lnTo>
                </a:path>
                <a:path w="2199640" h="497840">
                  <a:moveTo>
                    <a:pt x="1899691" y="497535"/>
                  </a:moveTo>
                  <a:lnTo>
                    <a:pt x="189969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56432" y="524408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40">
                  <a:moveTo>
                    <a:pt x="0" y="474891"/>
                  </a:moveTo>
                  <a:lnTo>
                    <a:pt x="2199640" y="474891"/>
                  </a:lnTo>
                </a:path>
                <a:path w="2199640" h="497840">
                  <a:moveTo>
                    <a:pt x="0" y="322592"/>
                  </a:moveTo>
                  <a:lnTo>
                    <a:pt x="2199640" y="322592"/>
                  </a:lnTo>
                </a:path>
                <a:path w="2199640" h="497840">
                  <a:moveTo>
                    <a:pt x="0" y="170332"/>
                  </a:moveTo>
                  <a:lnTo>
                    <a:pt x="2199640" y="170332"/>
                  </a:lnTo>
                </a:path>
                <a:path w="2199640" h="497840">
                  <a:moveTo>
                    <a:pt x="0" y="18084"/>
                  </a:moveTo>
                  <a:lnTo>
                    <a:pt x="2199640" y="18084"/>
                  </a:lnTo>
                </a:path>
                <a:path w="2199640" h="497840">
                  <a:moveTo>
                    <a:pt x="99974" y="497535"/>
                  </a:moveTo>
                  <a:lnTo>
                    <a:pt x="99974" y="0"/>
                  </a:lnTo>
                </a:path>
                <a:path w="2199640" h="497840">
                  <a:moveTo>
                    <a:pt x="499910" y="497535"/>
                  </a:moveTo>
                  <a:lnTo>
                    <a:pt x="499910" y="0"/>
                  </a:lnTo>
                </a:path>
                <a:path w="2199640" h="497840">
                  <a:moveTo>
                    <a:pt x="899845" y="497535"/>
                  </a:moveTo>
                  <a:lnTo>
                    <a:pt x="899845" y="0"/>
                  </a:lnTo>
                </a:path>
                <a:path w="2199640" h="497840">
                  <a:moveTo>
                    <a:pt x="1299781" y="497535"/>
                  </a:moveTo>
                  <a:lnTo>
                    <a:pt x="1299781" y="0"/>
                  </a:lnTo>
                </a:path>
                <a:path w="2199640" h="497840">
                  <a:moveTo>
                    <a:pt x="1699717" y="497535"/>
                  </a:moveTo>
                  <a:lnTo>
                    <a:pt x="1699717" y="0"/>
                  </a:lnTo>
                </a:path>
                <a:path w="2199640" h="497840">
                  <a:moveTo>
                    <a:pt x="2099652" y="497535"/>
                  </a:moveTo>
                  <a:lnTo>
                    <a:pt x="2099652" y="0"/>
                  </a:lnTo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58711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8711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74095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74095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79222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79222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8435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8435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8947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947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4605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94605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99732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99732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04859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04859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0998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0998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15114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15114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20243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20243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25369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25369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30496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30496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35625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35625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40752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40752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45880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45880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510074" y="997786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51271" y="0"/>
                  </a:moveTo>
                  <a:lnTo>
                    <a:pt x="0" y="0"/>
                  </a:lnTo>
                  <a:lnTo>
                    <a:pt x="0" y="1513"/>
                  </a:lnTo>
                  <a:lnTo>
                    <a:pt x="51271" y="1513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510074" y="997786"/>
              <a:ext cx="51435" cy="1905"/>
            </a:xfrm>
            <a:custGeom>
              <a:avLst/>
              <a:gdLst/>
              <a:ahLst/>
              <a:cxnLst/>
              <a:rect l="l" t="t" r="r" b="b"/>
              <a:pathLst>
                <a:path w="51435" h="1905">
                  <a:moveTo>
                    <a:pt x="0" y="1513"/>
                  </a:moveTo>
                  <a:lnTo>
                    <a:pt x="51271" y="1513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51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561344" y="982561"/>
              <a:ext cx="51435" cy="17145"/>
            </a:xfrm>
            <a:custGeom>
              <a:avLst/>
              <a:gdLst/>
              <a:ahLst/>
              <a:cxnLst/>
              <a:rect l="l" t="t" r="r" b="b"/>
              <a:pathLst>
                <a:path w="51435" h="17144">
                  <a:moveTo>
                    <a:pt x="51276" y="0"/>
                  </a:moveTo>
                  <a:lnTo>
                    <a:pt x="0" y="0"/>
                  </a:lnTo>
                  <a:lnTo>
                    <a:pt x="0" y="16738"/>
                  </a:lnTo>
                  <a:lnTo>
                    <a:pt x="51276" y="1673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561344" y="982561"/>
              <a:ext cx="51435" cy="17145"/>
            </a:xfrm>
            <a:custGeom>
              <a:avLst/>
              <a:gdLst/>
              <a:ahLst/>
              <a:cxnLst/>
              <a:rect l="l" t="t" r="r" b="b"/>
              <a:pathLst>
                <a:path w="51435" h="17144">
                  <a:moveTo>
                    <a:pt x="0" y="16738"/>
                  </a:moveTo>
                  <a:lnTo>
                    <a:pt x="51276" y="1673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67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612627" y="900308"/>
              <a:ext cx="51435" cy="99060"/>
            </a:xfrm>
            <a:custGeom>
              <a:avLst/>
              <a:gdLst/>
              <a:ahLst/>
              <a:cxnLst/>
              <a:rect l="l" t="t" r="r" b="b"/>
              <a:pathLst>
                <a:path w="51435" h="99059">
                  <a:moveTo>
                    <a:pt x="51276" y="0"/>
                  </a:moveTo>
                  <a:lnTo>
                    <a:pt x="0" y="0"/>
                  </a:lnTo>
                  <a:lnTo>
                    <a:pt x="0" y="98990"/>
                  </a:lnTo>
                  <a:lnTo>
                    <a:pt x="51276" y="9899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612627" y="900308"/>
              <a:ext cx="51435" cy="99060"/>
            </a:xfrm>
            <a:custGeom>
              <a:avLst/>
              <a:gdLst/>
              <a:ahLst/>
              <a:cxnLst/>
              <a:rect l="l" t="t" r="r" b="b"/>
              <a:pathLst>
                <a:path w="51435" h="99059">
                  <a:moveTo>
                    <a:pt x="0" y="98990"/>
                  </a:moveTo>
                  <a:lnTo>
                    <a:pt x="51276" y="9899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9899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663897" y="712998"/>
              <a:ext cx="51435" cy="286385"/>
            </a:xfrm>
            <a:custGeom>
              <a:avLst/>
              <a:gdLst/>
              <a:ahLst/>
              <a:cxnLst/>
              <a:rect l="l" t="t" r="r" b="b"/>
              <a:pathLst>
                <a:path w="51435" h="286384">
                  <a:moveTo>
                    <a:pt x="51276" y="0"/>
                  </a:moveTo>
                  <a:lnTo>
                    <a:pt x="0" y="0"/>
                  </a:lnTo>
                  <a:lnTo>
                    <a:pt x="0" y="286301"/>
                  </a:lnTo>
                  <a:lnTo>
                    <a:pt x="51276" y="28630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663897" y="712998"/>
              <a:ext cx="51435" cy="286385"/>
            </a:xfrm>
            <a:custGeom>
              <a:avLst/>
              <a:gdLst/>
              <a:ahLst/>
              <a:cxnLst/>
              <a:rect l="l" t="t" r="r" b="b"/>
              <a:pathLst>
                <a:path w="51435" h="286384">
                  <a:moveTo>
                    <a:pt x="0" y="286301"/>
                  </a:moveTo>
                  <a:lnTo>
                    <a:pt x="51276" y="28630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8630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715179" y="592715"/>
              <a:ext cx="51435" cy="407034"/>
            </a:xfrm>
            <a:custGeom>
              <a:avLst/>
              <a:gdLst/>
              <a:ahLst/>
              <a:cxnLst/>
              <a:rect l="l" t="t" r="r" b="b"/>
              <a:pathLst>
                <a:path w="51435" h="407034">
                  <a:moveTo>
                    <a:pt x="51276" y="0"/>
                  </a:moveTo>
                  <a:lnTo>
                    <a:pt x="0" y="0"/>
                  </a:lnTo>
                  <a:lnTo>
                    <a:pt x="0" y="406584"/>
                  </a:lnTo>
                  <a:lnTo>
                    <a:pt x="51276" y="40658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715179" y="592715"/>
              <a:ext cx="51435" cy="407034"/>
            </a:xfrm>
            <a:custGeom>
              <a:avLst/>
              <a:gdLst/>
              <a:ahLst/>
              <a:cxnLst/>
              <a:rect l="l" t="t" r="r" b="b"/>
              <a:pathLst>
                <a:path w="51435" h="407034">
                  <a:moveTo>
                    <a:pt x="0" y="406584"/>
                  </a:moveTo>
                  <a:lnTo>
                    <a:pt x="51276" y="40658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0658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766449" y="547040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51271" y="0"/>
                  </a:moveTo>
                  <a:lnTo>
                    <a:pt x="0" y="0"/>
                  </a:lnTo>
                  <a:lnTo>
                    <a:pt x="0" y="452258"/>
                  </a:lnTo>
                  <a:lnTo>
                    <a:pt x="51271" y="452258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766449" y="547040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0" y="452258"/>
                  </a:moveTo>
                  <a:lnTo>
                    <a:pt x="51271" y="452258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522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817719" y="819633"/>
              <a:ext cx="51435" cy="179705"/>
            </a:xfrm>
            <a:custGeom>
              <a:avLst/>
              <a:gdLst/>
              <a:ahLst/>
              <a:cxnLst/>
              <a:rect l="l" t="t" r="r" b="b"/>
              <a:pathLst>
                <a:path w="51435" h="179705">
                  <a:moveTo>
                    <a:pt x="51276" y="0"/>
                  </a:moveTo>
                  <a:lnTo>
                    <a:pt x="0" y="0"/>
                  </a:lnTo>
                  <a:lnTo>
                    <a:pt x="0" y="179665"/>
                  </a:lnTo>
                  <a:lnTo>
                    <a:pt x="51276" y="17966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817719" y="819633"/>
              <a:ext cx="51435" cy="179705"/>
            </a:xfrm>
            <a:custGeom>
              <a:avLst/>
              <a:gdLst/>
              <a:ahLst/>
              <a:cxnLst/>
              <a:rect l="l" t="t" r="r" b="b"/>
              <a:pathLst>
                <a:path w="51435" h="179705">
                  <a:moveTo>
                    <a:pt x="0" y="179665"/>
                  </a:moveTo>
                  <a:lnTo>
                    <a:pt x="51276" y="17966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966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869002" y="935367"/>
              <a:ext cx="51435" cy="64135"/>
            </a:xfrm>
            <a:custGeom>
              <a:avLst/>
              <a:gdLst/>
              <a:ahLst/>
              <a:cxnLst/>
              <a:rect l="l" t="t" r="r" b="b"/>
              <a:pathLst>
                <a:path w="51435" h="64134">
                  <a:moveTo>
                    <a:pt x="51276" y="0"/>
                  </a:moveTo>
                  <a:lnTo>
                    <a:pt x="0" y="0"/>
                  </a:lnTo>
                  <a:lnTo>
                    <a:pt x="0" y="63931"/>
                  </a:lnTo>
                  <a:lnTo>
                    <a:pt x="51276" y="6393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869002" y="935367"/>
              <a:ext cx="51435" cy="64135"/>
            </a:xfrm>
            <a:custGeom>
              <a:avLst/>
              <a:gdLst/>
              <a:ahLst/>
              <a:cxnLst/>
              <a:rect l="l" t="t" r="r" b="b"/>
              <a:pathLst>
                <a:path w="51435" h="64134">
                  <a:moveTo>
                    <a:pt x="0" y="63931"/>
                  </a:moveTo>
                  <a:lnTo>
                    <a:pt x="51276" y="6393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6393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920272" y="985592"/>
              <a:ext cx="51435" cy="13970"/>
            </a:xfrm>
            <a:custGeom>
              <a:avLst/>
              <a:gdLst/>
              <a:ahLst/>
              <a:cxnLst/>
              <a:rect l="l" t="t" r="r" b="b"/>
              <a:pathLst>
                <a:path w="51435" h="13969">
                  <a:moveTo>
                    <a:pt x="51276" y="0"/>
                  </a:moveTo>
                  <a:lnTo>
                    <a:pt x="0" y="0"/>
                  </a:lnTo>
                  <a:lnTo>
                    <a:pt x="0" y="13707"/>
                  </a:lnTo>
                  <a:lnTo>
                    <a:pt x="51276" y="1370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920272" y="985592"/>
              <a:ext cx="51435" cy="13970"/>
            </a:xfrm>
            <a:custGeom>
              <a:avLst/>
              <a:gdLst/>
              <a:ahLst/>
              <a:cxnLst/>
              <a:rect l="l" t="t" r="r" b="b"/>
              <a:pathLst>
                <a:path w="51435" h="13969">
                  <a:moveTo>
                    <a:pt x="0" y="13707"/>
                  </a:moveTo>
                  <a:lnTo>
                    <a:pt x="51276" y="1370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370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971554" y="996268"/>
              <a:ext cx="51435" cy="3175"/>
            </a:xfrm>
            <a:custGeom>
              <a:avLst/>
              <a:gdLst/>
              <a:ahLst/>
              <a:cxnLst/>
              <a:rect l="l" t="t" r="r" b="b"/>
              <a:pathLst>
                <a:path w="51435" h="3175">
                  <a:moveTo>
                    <a:pt x="51276" y="0"/>
                  </a:moveTo>
                  <a:lnTo>
                    <a:pt x="0" y="0"/>
                  </a:lnTo>
                  <a:lnTo>
                    <a:pt x="0" y="3031"/>
                  </a:lnTo>
                  <a:lnTo>
                    <a:pt x="51276" y="303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971554" y="996268"/>
              <a:ext cx="51435" cy="3175"/>
            </a:xfrm>
            <a:custGeom>
              <a:avLst/>
              <a:gdLst/>
              <a:ahLst/>
              <a:cxnLst/>
              <a:rect l="l" t="t" r="r" b="b"/>
              <a:pathLst>
                <a:path w="51435" h="3175">
                  <a:moveTo>
                    <a:pt x="0" y="3031"/>
                  </a:moveTo>
                  <a:lnTo>
                    <a:pt x="51276" y="303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03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02282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502282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07410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07410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382073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43329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48457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53584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358711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358711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6383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368966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374095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374095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379222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3792220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38435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38435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38947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38947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394605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394605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399732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3997325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404859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404859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4099877" y="994750"/>
              <a:ext cx="51435" cy="5080"/>
            </a:xfrm>
            <a:custGeom>
              <a:avLst/>
              <a:gdLst/>
              <a:ahLst/>
              <a:cxnLst/>
              <a:rect l="l" t="t" r="r" b="b"/>
              <a:pathLst>
                <a:path w="51435" h="5080">
                  <a:moveTo>
                    <a:pt x="51276" y="0"/>
                  </a:moveTo>
                  <a:lnTo>
                    <a:pt x="0" y="0"/>
                  </a:lnTo>
                  <a:lnTo>
                    <a:pt x="0" y="4549"/>
                  </a:lnTo>
                  <a:lnTo>
                    <a:pt x="51276" y="454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4099877" y="994750"/>
              <a:ext cx="51435" cy="5080"/>
            </a:xfrm>
            <a:custGeom>
              <a:avLst/>
              <a:gdLst/>
              <a:ahLst/>
              <a:cxnLst/>
              <a:rect l="l" t="t" r="r" b="b"/>
              <a:pathLst>
                <a:path w="51435" h="5080">
                  <a:moveTo>
                    <a:pt x="0" y="4549"/>
                  </a:moveTo>
                  <a:lnTo>
                    <a:pt x="51276" y="454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54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4151147" y="984074"/>
              <a:ext cx="51435" cy="15240"/>
            </a:xfrm>
            <a:custGeom>
              <a:avLst/>
              <a:gdLst/>
              <a:ahLst/>
              <a:cxnLst/>
              <a:rect l="l" t="t" r="r" b="b"/>
              <a:pathLst>
                <a:path w="51435" h="15240">
                  <a:moveTo>
                    <a:pt x="51276" y="0"/>
                  </a:moveTo>
                  <a:lnTo>
                    <a:pt x="0" y="0"/>
                  </a:lnTo>
                  <a:lnTo>
                    <a:pt x="0" y="15225"/>
                  </a:lnTo>
                  <a:lnTo>
                    <a:pt x="51276" y="1522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4151147" y="984074"/>
              <a:ext cx="51435" cy="15240"/>
            </a:xfrm>
            <a:custGeom>
              <a:avLst/>
              <a:gdLst/>
              <a:ahLst/>
              <a:cxnLst/>
              <a:rect l="l" t="t" r="r" b="b"/>
              <a:pathLst>
                <a:path w="51435" h="15240">
                  <a:moveTo>
                    <a:pt x="0" y="15225"/>
                  </a:moveTo>
                  <a:lnTo>
                    <a:pt x="51276" y="1522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522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4202430" y="915534"/>
              <a:ext cx="51435" cy="83820"/>
            </a:xfrm>
            <a:custGeom>
              <a:avLst/>
              <a:gdLst/>
              <a:ahLst/>
              <a:cxnLst/>
              <a:rect l="l" t="t" r="r" b="b"/>
              <a:pathLst>
                <a:path w="51435" h="83819">
                  <a:moveTo>
                    <a:pt x="51276" y="0"/>
                  </a:moveTo>
                  <a:lnTo>
                    <a:pt x="0" y="0"/>
                  </a:lnTo>
                  <a:lnTo>
                    <a:pt x="0" y="83765"/>
                  </a:lnTo>
                  <a:lnTo>
                    <a:pt x="51276" y="8376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4202430" y="915534"/>
              <a:ext cx="51435" cy="83820"/>
            </a:xfrm>
            <a:custGeom>
              <a:avLst/>
              <a:gdLst/>
              <a:ahLst/>
              <a:cxnLst/>
              <a:rect l="l" t="t" r="r" b="b"/>
              <a:pathLst>
                <a:path w="51435" h="83819">
                  <a:moveTo>
                    <a:pt x="0" y="83765"/>
                  </a:moveTo>
                  <a:lnTo>
                    <a:pt x="51276" y="8376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376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4253699" y="752606"/>
              <a:ext cx="51435" cy="247015"/>
            </a:xfrm>
            <a:custGeom>
              <a:avLst/>
              <a:gdLst/>
              <a:ahLst/>
              <a:cxnLst/>
              <a:rect l="l" t="t" r="r" b="b"/>
              <a:pathLst>
                <a:path w="51435" h="247015">
                  <a:moveTo>
                    <a:pt x="51271" y="0"/>
                  </a:moveTo>
                  <a:lnTo>
                    <a:pt x="0" y="0"/>
                  </a:lnTo>
                  <a:lnTo>
                    <a:pt x="0" y="246692"/>
                  </a:lnTo>
                  <a:lnTo>
                    <a:pt x="51271" y="24669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4253699" y="752606"/>
              <a:ext cx="51435" cy="247015"/>
            </a:xfrm>
            <a:custGeom>
              <a:avLst/>
              <a:gdLst/>
              <a:ahLst/>
              <a:cxnLst/>
              <a:rect l="l" t="t" r="r" b="b"/>
              <a:pathLst>
                <a:path w="51435" h="247015">
                  <a:moveTo>
                    <a:pt x="0" y="246692"/>
                  </a:moveTo>
                  <a:lnTo>
                    <a:pt x="51271" y="24669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466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4304969" y="598843"/>
              <a:ext cx="51435" cy="400685"/>
            </a:xfrm>
            <a:custGeom>
              <a:avLst/>
              <a:gdLst/>
              <a:ahLst/>
              <a:cxnLst/>
              <a:rect l="l" t="t" r="r" b="b"/>
              <a:pathLst>
                <a:path w="51435" h="400684">
                  <a:moveTo>
                    <a:pt x="51276" y="0"/>
                  </a:moveTo>
                  <a:lnTo>
                    <a:pt x="0" y="0"/>
                  </a:lnTo>
                  <a:lnTo>
                    <a:pt x="0" y="400456"/>
                  </a:lnTo>
                  <a:lnTo>
                    <a:pt x="51276" y="40045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4304969" y="598843"/>
              <a:ext cx="51435" cy="400685"/>
            </a:xfrm>
            <a:custGeom>
              <a:avLst/>
              <a:gdLst/>
              <a:ahLst/>
              <a:cxnLst/>
              <a:rect l="l" t="t" r="r" b="b"/>
              <a:pathLst>
                <a:path w="51435" h="400684">
                  <a:moveTo>
                    <a:pt x="0" y="400456"/>
                  </a:moveTo>
                  <a:lnTo>
                    <a:pt x="51276" y="40045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0045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4356252" y="588166"/>
              <a:ext cx="51435" cy="411480"/>
            </a:xfrm>
            <a:custGeom>
              <a:avLst/>
              <a:gdLst/>
              <a:ahLst/>
              <a:cxnLst/>
              <a:rect l="l" t="t" r="r" b="b"/>
              <a:pathLst>
                <a:path w="51435" h="411480">
                  <a:moveTo>
                    <a:pt x="51276" y="0"/>
                  </a:moveTo>
                  <a:lnTo>
                    <a:pt x="0" y="0"/>
                  </a:lnTo>
                  <a:lnTo>
                    <a:pt x="0" y="411133"/>
                  </a:lnTo>
                  <a:lnTo>
                    <a:pt x="51276" y="41113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4356252" y="588166"/>
              <a:ext cx="51435" cy="411480"/>
            </a:xfrm>
            <a:custGeom>
              <a:avLst/>
              <a:gdLst/>
              <a:ahLst/>
              <a:cxnLst/>
              <a:rect l="l" t="t" r="r" b="b"/>
              <a:pathLst>
                <a:path w="51435" h="411480">
                  <a:moveTo>
                    <a:pt x="0" y="411133"/>
                  </a:moveTo>
                  <a:lnTo>
                    <a:pt x="51276" y="41113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1113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4407522" y="758673"/>
              <a:ext cx="51435" cy="240665"/>
            </a:xfrm>
            <a:custGeom>
              <a:avLst/>
              <a:gdLst/>
              <a:ahLst/>
              <a:cxnLst/>
              <a:rect l="l" t="t" r="r" b="b"/>
              <a:pathLst>
                <a:path w="51435" h="240665">
                  <a:moveTo>
                    <a:pt x="51276" y="0"/>
                  </a:moveTo>
                  <a:lnTo>
                    <a:pt x="0" y="0"/>
                  </a:lnTo>
                  <a:lnTo>
                    <a:pt x="0" y="240625"/>
                  </a:lnTo>
                  <a:lnTo>
                    <a:pt x="51276" y="24062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4407522" y="758673"/>
              <a:ext cx="51435" cy="240665"/>
            </a:xfrm>
            <a:custGeom>
              <a:avLst/>
              <a:gdLst/>
              <a:ahLst/>
              <a:cxnLst/>
              <a:rect l="l" t="t" r="r" b="b"/>
              <a:pathLst>
                <a:path w="51435" h="240665">
                  <a:moveTo>
                    <a:pt x="0" y="240625"/>
                  </a:moveTo>
                  <a:lnTo>
                    <a:pt x="51276" y="24062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4062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4458804" y="904917"/>
              <a:ext cx="51435" cy="94615"/>
            </a:xfrm>
            <a:custGeom>
              <a:avLst/>
              <a:gdLst/>
              <a:ahLst/>
              <a:cxnLst/>
              <a:rect l="l" t="t" r="r" b="b"/>
              <a:pathLst>
                <a:path w="51435" h="94615">
                  <a:moveTo>
                    <a:pt x="51276" y="0"/>
                  </a:moveTo>
                  <a:lnTo>
                    <a:pt x="0" y="0"/>
                  </a:lnTo>
                  <a:lnTo>
                    <a:pt x="0" y="94381"/>
                  </a:lnTo>
                  <a:lnTo>
                    <a:pt x="51276" y="9438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4458804" y="904917"/>
              <a:ext cx="51435" cy="94615"/>
            </a:xfrm>
            <a:custGeom>
              <a:avLst/>
              <a:gdLst/>
              <a:ahLst/>
              <a:cxnLst/>
              <a:rect l="l" t="t" r="r" b="b"/>
              <a:pathLst>
                <a:path w="51435" h="94615">
                  <a:moveTo>
                    <a:pt x="0" y="94381"/>
                  </a:moveTo>
                  <a:lnTo>
                    <a:pt x="51276" y="9438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9438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4510074" y="976434"/>
              <a:ext cx="51435" cy="22860"/>
            </a:xfrm>
            <a:custGeom>
              <a:avLst/>
              <a:gdLst/>
              <a:ahLst/>
              <a:cxnLst/>
              <a:rect l="l" t="t" r="r" b="b"/>
              <a:pathLst>
                <a:path w="51435" h="22859">
                  <a:moveTo>
                    <a:pt x="51271" y="0"/>
                  </a:moveTo>
                  <a:lnTo>
                    <a:pt x="0" y="0"/>
                  </a:lnTo>
                  <a:lnTo>
                    <a:pt x="0" y="22864"/>
                  </a:lnTo>
                  <a:lnTo>
                    <a:pt x="51271" y="22864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4510074" y="976434"/>
              <a:ext cx="51435" cy="22860"/>
            </a:xfrm>
            <a:custGeom>
              <a:avLst/>
              <a:gdLst/>
              <a:ahLst/>
              <a:cxnLst/>
              <a:rect l="l" t="t" r="r" b="b"/>
              <a:pathLst>
                <a:path w="51435" h="22859">
                  <a:moveTo>
                    <a:pt x="0" y="22864"/>
                  </a:moveTo>
                  <a:lnTo>
                    <a:pt x="51271" y="22864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286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4561344" y="996268"/>
              <a:ext cx="51435" cy="3175"/>
            </a:xfrm>
            <a:custGeom>
              <a:avLst/>
              <a:gdLst/>
              <a:ahLst/>
              <a:cxnLst/>
              <a:rect l="l" t="t" r="r" b="b"/>
              <a:pathLst>
                <a:path w="51435" h="3175">
                  <a:moveTo>
                    <a:pt x="51276" y="0"/>
                  </a:moveTo>
                  <a:lnTo>
                    <a:pt x="0" y="0"/>
                  </a:lnTo>
                  <a:lnTo>
                    <a:pt x="0" y="3031"/>
                  </a:lnTo>
                  <a:lnTo>
                    <a:pt x="51276" y="303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4561344" y="996268"/>
              <a:ext cx="51435" cy="3175"/>
            </a:xfrm>
            <a:custGeom>
              <a:avLst/>
              <a:gdLst/>
              <a:ahLst/>
              <a:cxnLst/>
              <a:rect l="l" t="t" r="r" b="b"/>
              <a:pathLst>
                <a:path w="51435" h="3175">
                  <a:moveTo>
                    <a:pt x="0" y="3031"/>
                  </a:moveTo>
                  <a:lnTo>
                    <a:pt x="51276" y="303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03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461262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461262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46638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466389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471517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471517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476644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476644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481771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481771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8690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486900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49202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492027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497155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497155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502282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5022824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507410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507410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5125377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517665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5227929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5279212" y="99929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3240443" y="542493"/>
              <a:ext cx="2115820" cy="495934"/>
            </a:xfrm>
            <a:custGeom>
              <a:avLst/>
              <a:gdLst/>
              <a:ahLst/>
              <a:cxnLst/>
              <a:rect l="l" t="t" r="r" b="b"/>
              <a:pathLst>
                <a:path w="2115820" h="495934">
                  <a:moveTo>
                    <a:pt x="0" y="456806"/>
                  </a:moveTo>
                  <a:lnTo>
                    <a:pt x="15989" y="456806"/>
                  </a:lnTo>
                </a:path>
                <a:path w="2115820" h="495934">
                  <a:moveTo>
                    <a:pt x="0" y="304507"/>
                  </a:moveTo>
                  <a:lnTo>
                    <a:pt x="15989" y="304507"/>
                  </a:lnTo>
                </a:path>
                <a:path w="2115820" h="495934">
                  <a:moveTo>
                    <a:pt x="0" y="152247"/>
                  </a:moveTo>
                  <a:lnTo>
                    <a:pt x="15989" y="152247"/>
                  </a:lnTo>
                </a:path>
                <a:path w="2115820" h="495934">
                  <a:moveTo>
                    <a:pt x="0" y="0"/>
                  </a:moveTo>
                  <a:lnTo>
                    <a:pt x="15989" y="0"/>
                  </a:lnTo>
                </a:path>
                <a:path w="2115820" h="495934">
                  <a:moveTo>
                    <a:pt x="115963" y="495427"/>
                  </a:moveTo>
                  <a:lnTo>
                    <a:pt x="115963" y="479450"/>
                  </a:lnTo>
                </a:path>
                <a:path w="2115820" h="495934">
                  <a:moveTo>
                    <a:pt x="515899" y="495427"/>
                  </a:moveTo>
                  <a:lnTo>
                    <a:pt x="515899" y="479450"/>
                  </a:lnTo>
                </a:path>
                <a:path w="2115820" h="495934">
                  <a:moveTo>
                    <a:pt x="915835" y="495427"/>
                  </a:moveTo>
                  <a:lnTo>
                    <a:pt x="915835" y="479450"/>
                  </a:lnTo>
                </a:path>
                <a:path w="2115820" h="495934">
                  <a:moveTo>
                    <a:pt x="1315770" y="495427"/>
                  </a:moveTo>
                  <a:lnTo>
                    <a:pt x="1315770" y="479450"/>
                  </a:lnTo>
                </a:path>
                <a:path w="2115820" h="495934">
                  <a:moveTo>
                    <a:pt x="1715706" y="495427"/>
                  </a:moveTo>
                  <a:lnTo>
                    <a:pt x="1715706" y="479450"/>
                  </a:lnTo>
                </a:path>
                <a:path w="2115820" h="495934">
                  <a:moveTo>
                    <a:pt x="2115642" y="495427"/>
                  </a:moveTo>
                  <a:lnTo>
                    <a:pt x="2115642" y="479450"/>
                  </a:lnTo>
                </a:path>
              </a:pathLst>
            </a:custGeom>
            <a:ln w="624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9" name="object 169" descr=""/>
          <p:cNvSpPr txBox="1"/>
          <p:nvPr/>
        </p:nvSpPr>
        <p:spPr>
          <a:xfrm>
            <a:off x="3185744" y="95294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0" name="object 170" descr=""/>
          <p:cNvSpPr txBox="1"/>
          <p:nvPr/>
        </p:nvSpPr>
        <p:spPr>
          <a:xfrm>
            <a:off x="3127408" y="800694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1" name="object 171" descr=""/>
          <p:cNvSpPr txBox="1"/>
          <p:nvPr/>
        </p:nvSpPr>
        <p:spPr>
          <a:xfrm>
            <a:off x="3127408" y="648388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2" name="object 172" descr=""/>
          <p:cNvSpPr txBox="1"/>
          <p:nvPr/>
        </p:nvSpPr>
        <p:spPr>
          <a:xfrm>
            <a:off x="3127408" y="496137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300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3" name="object 173" descr=""/>
          <p:cNvSpPr txBox="1"/>
          <p:nvPr/>
        </p:nvSpPr>
        <p:spPr>
          <a:xfrm>
            <a:off x="3329127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74" name="object 174" descr=""/>
          <p:cNvSpPr txBox="1"/>
          <p:nvPr/>
        </p:nvSpPr>
        <p:spPr>
          <a:xfrm>
            <a:off x="3729063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75" name="object 175" descr=""/>
          <p:cNvSpPr txBox="1"/>
          <p:nvPr/>
        </p:nvSpPr>
        <p:spPr>
          <a:xfrm>
            <a:off x="4128999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76" name="object 176" descr=""/>
          <p:cNvSpPr txBox="1"/>
          <p:nvPr/>
        </p:nvSpPr>
        <p:spPr>
          <a:xfrm>
            <a:off x="4528935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77" name="object 177" descr=""/>
          <p:cNvSpPr txBox="1"/>
          <p:nvPr/>
        </p:nvSpPr>
        <p:spPr>
          <a:xfrm>
            <a:off x="4928871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78" name="object 178" descr=""/>
          <p:cNvSpPr txBox="1"/>
          <p:nvPr/>
        </p:nvSpPr>
        <p:spPr>
          <a:xfrm>
            <a:off x="5328807" y="1023176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79" name="object 179" descr=""/>
          <p:cNvSpPr txBox="1"/>
          <p:nvPr/>
        </p:nvSpPr>
        <p:spPr>
          <a:xfrm>
            <a:off x="4236567" y="1085132"/>
            <a:ext cx="23939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latin typeface="Arial"/>
                <a:cs typeface="Arial"/>
              </a:rPr>
              <a:t>statistic</a:t>
            </a:r>
            <a:endParaRPr sz="500">
              <a:latin typeface="Arial"/>
              <a:cs typeface="Arial"/>
            </a:endParaRPr>
          </a:p>
        </p:txBody>
      </p:sp>
      <p:sp>
        <p:nvSpPr>
          <p:cNvPr id="180" name="object 180" descr=""/>
          <p:cNvSpPr txBox="1"/>
          <p:nvPr/>
        </p:nvSpPr>
        <p:spPr>
          <a:xfrm>
            <a:off x="3047733" y="682009"/>
            <a:ext cx="90170" cy="182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sp>
        <p:nvSpPr>
          <p:cNvPr id="181" name="object 181" descr=""/>
          <p:cNvSpPr txBox="1"/>
          <p:nvPr/>
        </p:nvSpPr>
        <p:spPr>
          <a:xfrm>
            <a:off x="3243732" y="387220"/>
            <a:ext cx="10096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Arial"/>
                <a:cs typeface="Arial"/>
              </a:rPr>
              <a:t>Standard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Deviation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of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4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Units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82" name="object 182" descr=""/>
          <p:cNvGrpSpPr/>
          <p:nvPr/>
        </p:nvGrpSpPr>
        <p:grpSpPr>
          <a:xfrm>
            <a:off x="3240443" y="1343113"/>
            <a:ext cx="2216150" cy="513715"/>
            <a:chOff x="3240443" y="1343113"/>
            <a:chExt cx="2216150" cy="513715"/>
          </a:xfrm>
        </p:grpSpPr>
        <p:sp>
          <p:nvSpPr>
            <p:cNvPr id="183" name="object 183" descr=""/>
            <p:cNvSpPr/>
            <p:nvPr/>
          </p:nvSpPr>
          <p:spPr>
            <a:xfrm>
              <a:off x="3256432" y="1343125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2199640" y="0"/>
                  </a:moveTo>
                  <a:lnTo>
                    <a:pt x="0" y="0"/>
                  </a:lnTo>
                  <a:lnTo>
                    <a:pt x="0" y="497472"/>
                  </a:lnTo>
                  <a:lnTo>
                    <a:pt x="2199640" y="497472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3256432" y="134311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423976"/>
                  </a:moveTo>
                  <a:lnTo>
                    <a:pt x="2199640" y="423976"/>
                  </a:lnTo>
                </a:path>
                <a:path w="2199640" h="497839">
                  <a:moveTo>
                    <a:pt x="0" y="322072"/>
                  </a:moveTo>
                  <a:lnTo>
                    <a:pt x="2199640" y="322072"/>
                  </a:lnTo>
                </a:path>
                <a:path w="2199640" h="497839">
                  <a:moveTo>
                    <a:pt x="0" y="220218"/>
                  </a:moveTo>
                  <a:lnTo>
                    <a:pt x="2199640" y="220218"/>
                  </a:lnTo>
                </a:path>
                <a:path w="2199640" h="497839">
                  <a:moveTo>
                    <a:pt x="0" y="118364"/>
                  </a:moveTo>
                  <a:lnTo>
                    <a:pt x="2199640" y="118364"/>
                  </a:lnTo>
                </a:path>
                <a:path w="2199640" h="497839">
                  <a:moveTo>
                    <a:pt x="0" y="16510"/>
                  </a:moveTo>
                  <a:lnTo>
                    <a:pt x="2199640" y="16510"/>
                  </a:lnTo>
                </a:path>
                <a:path w="2199640" h="497839">
                  <a:moveTo>
                    <a:pt x="299948" y="497484"/>
                  </a:moveTo>
                  <a:lnTo>
                    <a:pt x="299948" y="0"/>
                  </a:lnTo>
                </a:path>
                <a:path w="2199640" h="497839">
                  <a:moveTo>
                    <a:pt x="699884" y="497484"/>
                  </a:moveTo>
                  <a:lnTo>
                    <a:pt x="699884" y="0"/>
                  </a:lnTo>
                </a:path>
                <a:path w="2199640" h="497839">
                  <a:moveTo>
                    <a:pt x="1099820" y="497484"/>
                  </a:moveTo>
                  <a:lnTo>
                    <a:pt x="1099820" y="0"/>
                  </a:lnTo>
                </a:path>
                <a:path w="2199640" h="497839">
                  <a:moveTo>
                    <a:pt x="1499755" y="497484"/>
                  </a:moveTo>
                  <a:lnTo>
                    <a:pt x="1499755" y="0"/>
                  </a:lnTo>
                </a:path>
                <a:path w="2199640" h="497839">
                  <a:moveTo>
                    <a:pt x="1899691" y="497484"/>
                  </a:moveTo>
                  <a:lnTo>
                    <a:pt x="189969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3256432" y="134311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474903"/>
                  </a:moveTo>
                  <a:lnTo>
                    <a:pt x="2199640" y="474903"/>
                  </a:lnTo>
                </a:path>
                <a:path w="2199640" h="497839">
                  <a:moveTo>
                    <a:pt x="0" y="372999"/>
                  </a:moveTo>
                  <a:lnTo>
                    <a:pt x="2199640" y="372999"/>
                  </a:lnTo>
                </a:path>
                <a:path w="2199640" h="497839">
                  <a:moveTo>
                    <a:pt x="0" y="271145"/>
                  </a:moveTo>
                  <a:lnTo>
                    <a:pt x="2199640" y="271145"/>
                  </a:lnTo>
                </a:path>
                <a:path w="2199640" h="497839">
                  <a:moveTo>
                    <a:pt x="0" y="169291"/>
                  </a:moveTo>
                  <a:lnTo>
                    <a:pt x="2199640" y="169291"/>
                  </a:lnTo>
                </a:path>
                <a:path w="2199640" h="497839">
                  <a:moveTo>
                    <a:pt x="0" y="67437"/>
                  </a:moveTo>
                  <a:lnTo>
                    <a:pt x="2199640" y="67437"/>
                  </a:lnTo>
                </a:path>
                <a:path w="2199640" h="497839">
                  <a:moveTo>
                    <a:pt x="99974" y="497484"/>
                  </a:moveTo>
                  <a:lnTo>
                    <a:pt x="99974" y="0"/>
                  </a:lnTo>
                </a:path>
                <a:path w="2199640" h="497839">
                  <a:moveTo>
                    <a:pt x="499910" y="497484"/>
                  </a:moveTo>
                  <a:lnTo>
                    <a:pt x="499910" y="0"/>
                  </a:lnTo>
                </a:path>
                <a:path w="2199640" h="497839">
                  <a:moveTo>
                    <a:pt x="899845" y="497484"/>
                  </a:moveTo>
                  <a:lnTo>
                    <a:pt x="899845" y="0"/>
                  </a:lnTo>
                </a:path>
                <a:path w="2199640" h="497839">
                  <a:moveTo>
                    <a:pt x="1299781" y="497484"/>
                  </a:moveTo>
                  <a:lnTo>
                    <a:pt x="1299781" y="0"/>
                  </a:lnTo>
                </a:path>
                <a:path w="2199640" h="497839">
                  <a:moveTo>
                    <a:pt x="1699717" y="497484"/>
                  </a:moveTo>
                  <a:lnTo>
                    <a:pt x="1699717" y="0"/>
                  </a:lnTo>
                </a:path>
                <a:path w="2199640" h="497839">
                  <a:moveTo>
                    <a:pt x="2099652" y="497484"/>
                  </a:moveTo>
                  <a:lnTo>
                    <a:pt x="2099652" y="0"/>
                  </a:lnTo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379222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379222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38435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38435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38947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38947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394605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394605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399732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399732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404859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404859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40998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40998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415114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415114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420243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420243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425369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425369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430496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430496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4356252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6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51276" y="203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4356252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038"/>
                  </a:moveTo>
                  <a:lnTo>
                    <a:pt x="51276" y="203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440752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440752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4458804" y="1805769"/>
              <a:ext cx="51435" cy="12700"/>
            </a:xfrm>
            <a:custGeom>
              <a:avLst/>
              <a:gdLst/>
              <a:ahLst/>
              <a:cxnLst/>
              <a:rect l="l" t="t" r="r" b="b"/>
              <a:pathLst>
                <a:path w="51435" h="12700">
                  <a:moveTo>
                    <a:pt x="51276" y="0"/>
                  </a:moveTo>
                  <a:lnTo>
                    <a:pt x="0" y="0"/>
                  </a:lnTo>
                  <a:lnTo>
                    <a:pt x="0" y="12248"/>
                  </a:lnTo>
                  <a:lnTo>
                    <a:pt x="51276" y="1224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4458804" y="1805769"/>
              <a:ext cx="51435" cy="12700"/>
            </a:xfrm>
            <a:custGeom>
              <a:avLst/>
              <a:gdLst/>
              <a:ahLst/>
              <a:cxnLst/>
              <a:rect l="l" t="t" r="r" b="b"/>
              <a:pathLst>
                <a:path w="51435" h="12700">
                  <a:moveTo>
                    <a:pt x="0" y="12248"/>
                  </a:moveTo>
                  <a:lnTo>
                    <a:pt x="51276" y="1224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224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4510074" y="1783370"/>
              <a:ext cx="51435" cy="34925"/>
            </a:xfrm>
            <a:custGeom>
              <a:avLst/>
              <a:gdLst/>
              <a:ahLst/>
              <a:cxnLst/>
              <a:rect l="l" t="t" r="r" b="b"/>
              <a:pathLst>
                <a:path w="51435" h="34925">
                  <a:moveTo>
                    <a:pt x="51271" y="0"/>
                  </a:moveTo>
                  <a:lnTo>
                    <a:pt x="0" y="0"/>
                  </a:lnTo>
                  <a:lnTo>
                    <a:pt x="0" y="34647"/>
                  </a:lnTo>
                  <a:lnTo>
                    <a:pt x="51271" y="34647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4510074" y="1783370"/>
              <a:ext cx="51435" cy="34925"/>
            </a:xfrm>
            <a:custGeom>
              <a:avLst/>
              <a:gdLst/>
              <a:ahLst/>
              <a:cxnLst/>
              <a:rect l="l" t="t" r="r" b="b"/>
              <a:pathLst>
                <a:path w="51435" h="34925">
                  <a:moveTo>
                    <a:pt x="0" y="34647"/>
                  </a:moveTo>
                  <a:lnTo>
                    <a:pt x="51271" y="34647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3464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4561344" y="1724335"/>
              <a:ext cx="51435" cy="93980"/>
            </a:xfrm>
            <a:custGeom>
              <a:avLst/>
              <a:gdLst/>
              <a:ahLst/>
              <a:cxnLst/>
              <a:rect l="l" t="t" r="r" b="b"/>
              <a:pathLst>
                <a:path w="51435" h="93980">
                  <a:moveTo>
                    <a:pt x="51276" y="0"/>
                  </a:moveTo>
                  <a:lnTo>
                    <a:pt x="0" y="0"/>
                  </a:lnTo>
                  <a:lnTo>
                    <a:pt x="0" y="93682"/>
                  </a:lnTo>
                  <a:lnTo>
                    <a:pt x="51276" y="9368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4561344" y="1724335"/>
              <a:ext cx="51435" cy="93980"/>
            </a:xfrm>
            <a:custGeom>
              <a:avLst/>
              <a:gdLst/>
              <a:ahLst/>
              <a:cxnLst/>
              <a:rect l="l" t="t" r="r" b="b"/>
              <a:pathLst>
                <a:path w="51435" h="93980">
                  <a:moveTo>
                    <a:pt x="0" y="93682"/>
                  </a:moveTo>
                  <a:lnTo>
                    <a:pt x="51276" y="9368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9368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4612627" y="1608189"/>
              <a:ext cx="51435" cy="210185"/>
            </a:xfrm>
            <a:custGeom>
              <a:avLst/>
              <a:gdLst/>
              <a:ahLst/>
              <a:cxnLst/>
              <a:rect l="l" t="t" r="r" b="b"/>
              <a:pathLst>
                <a:path w="51435" h="210185">
                  <a:moveTo>
                    <a:pt x="51276" y="0"/>
                  </a:moveTo>
                  <a:lnTo>
                    <a:pt x="0" y="0"/>
                  </a:lnTo>
                  <a:lnTo>
                    <a:pt x="0" y="209828"/>
                  </a:lnTo>
                  <a:lnTo>
                    <a:pt x="51276" y="20982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4612627" y="1608189"/>
              <a:ext cx="51435" cy="210185"/>
            </a:xfrm>
            <a:custGeom>
              <a:avLst/>
              <a:gdLst/>
              <a:ahLst/>
              <a:cxnLst/>
              <a:rect l="l" t="t" r="r" b="b"/>
              <a:pathLst>
                <a:path w="51435" h="210185">
                  <a:moveTo>
                    <a:pt x="0" y="209828"/>
                  </a:moveTo>
                  <a:lnTo>
                    <a:pt x="51276" y="20982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982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4663897" y="1485922"/>
              <a:ext cx="51435" cy="332105"/>
            </a:xfrm>
            <a:custGeom>
              <a:avLst/>
              <a:gdLst/>
              <a:ahLst/>
              <a:cxnLst/>
              <a:rect l="l" t="t" r="r" b="b"/>
              <a:pathLst>
                <a:path w="51435" h="332105">
                  <a:moveTo>
                    <a:pt x="51276" y="0"/>
                  </a:moveTo>
                  <a:lnTo>
                    <a:pt x="0" y="0"/>
                  </a:lnTo>
                  <a:lnTo>
                    <a:pt x="0" y="332094"/>
                  </a:lnTo>
                  <a:lnTo>
                    <a:pt x="51276" y="33209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4663897" y="1485922"/>
              <a:ext cx="51435" cy="332105"/>
            </a:xfrm>
            <a:custGeom>
              <a:avLst/>
              <a:gdLst/>
              <a:ahLst/>
              <a:cxnLst/>
              <a:rect l="l" t="t" r="r" b="b"/>
              <a:pathLst>
                <a:path w="51435" h="332105">
                  <a:moveTo>
                    <a:pt x="0" y="332094"/>
                  </a:moveTo>
                  <a:lnTo>
                    <a:pt x="51276" y="33209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3209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4715179" y="1455417"/>
              <a:ext cx="51435" cy="363220"/>
            </a:xfrm>
            <a:custGeom>
              <a:avLst/>
              <a:gdLst/>
              <a:ahLst/>
              <a:cxnLst/>
              <a:rect l="l" t="t" r="r" b="b"/>
              <a:pathLst>
                <a:path w="51435" h="363219">
                  <a:moveTo>
                    <a:pt x="51276" y="0"/>
                  </a:moveTo>
                  <a:lnTo>
                    <a:pt x="0" y="0"/>
                  </a:lnTo>
                  <a:lnTo>
                    <a:pt x="0" y="362600"/>
                  </a:lnTo>
                  <a:lnTo>
                    <a:pt x="51276" y="36260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4715179" y="1455417"/>
              <a:ext cx="51435" cy="363220"/>
            </a:xfrm>
            <a:custGeom>
              <a:avLst/>
              <a:gdLst/>
              <a:ahLst/>
              <a:cxnLst/>
              <a:rect l="l" t="t" r="r" b="b"/>
              <a:pathLst>
                <a:path w="51435" h="363219">
                  <a:moveTo>
                    <a:pt x="0" y="362600"/>
                  </a:moveTo>
                  <a:lnTo>
                    <a:pt x="51276" y="36260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6260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4766449" y="1365759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51271" y="0"/>
                  </a:moveTo>
                  <a:lnTo>
                    <a:pt x="0" y="0"/>
                  </a:lnTo>
                  <a:lnTo>
                    <a:pt x="0" y="452258"/>
                  </a:lnTo>
                  <a:lnTo>
                    <a:pt x="51271" y="452258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4766449" y="1365759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0" y="452258"/>
                  </a:moveTo>
                  <a:lnTo>
                    <a:pt x="51271" y="452258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522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4817719" y="1534867"/>
              <a:ext cx="51435" cy="283210"/>
            </a:xfrm>
            <a:custGeom>
              <a:avLst/>
              <a:gdLst/>
              <a:ahLst/>
              <a:cxnLst/>
              <a:rect l="l" t="t" r="r" b="b"/>
              <a:pathLst>
                <a:path w="51435" h="283210">
                  <a:moveTo>
                    <a:pt x="51276" y="0"/>
                  </a:moveTo>
                  <a:lnTo>
                    <a:pt x="0" y="0"/>
                  </a:lnTo>
                  <a:lnTo>
                    <a:pt x="0" y="283150"/>
                  </a:lnTo>
                  <a:lnTo>
                    <a:pt x="51276" y="28315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4817719" y="1534867"/>
              <a:ext cx="51435" cy="283210"/>
            </a:xfrm>
            <a:custGeom>
              <a:avLst/>
              <a:gdLst/>
              <a:ahLst/>
              <a:cxnLst/>
              <a:rect l="l" t="t" r="r" b="b"/>
              <a:pathLst>
                <a:path w="51435" h="283210">
                  <a:moveTo>
                    <a:pt x="0" y="283150"/>
                  </a:moveTo>
                  <a:lnTo>
                    <a:pt x="51276" y="28315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8315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4869002" y="1681518"/>
              <a:ext cx="51435" cy="136525"/>
            </a:xfrm>
            <a:custGeom>
              <a:avLst/>
              <a:gdLst/>
              <a:ahLst/>
              <a:cxnLst/>
              <a:rect l="l" t="t" r="r" b="b"/>
              <a:pathLst>
                <a:path w="51435" h="136525">
                  <a:moveTo>
                    <a:pt x="51276" y="0"/>
                  </a:moveTo>
                  <a:lnTo>
                    <a:pt x="0" y="0"/>
                  </a:lnTo>
                  <a:lnTo>
                    <a:pt x="0" y="136499"/>
                  </a:lnTo>
                  <a:lnTo>
                    <a:pt x="51276" y="13649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4869002" y="1681518"/>
              <a:ext cx="51435" cy="136525"/>
            </a:xfrm>
            <a:custGeom>
              <a:avLst/>
              <a:gdLst/>
              <a:ahLst/>
              <a:cxnLst/>
              <a:rect l="l" t="t" r="r" b="b"/>
              <a:pathLst>
                <a:path w="51435" h="136525">
                  <a:moveTo>
                    <a:pt x="0" y="136499"/>
                  </a:moveTo>
                  <a:lnTo>
                    <a:pt x="51276" y="13649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3649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4920272" y="1750816"/>
              <a:ext cx="51435" cy="67310"/>
            </a:xfrm>
            <a:custGeom>
              <a:avLst/>
              <a:gdLst/>
              <a:ahLst/>
              <a:cxnLst/>
              <a:rect l="l" t="t" r="r" b="b"/>
              <a:pathLst>
                <a:path w="51435" h="67310">
                  <a:moveTo>
                    <a:pt x="51276" y="0"/>
                  </a:moveTo>
                  <a:lnTo>
                    <a:pt x="0" y="0"/>
                  </a:lnTo>
                  <a:lnTo>
                    <a:pt x="0" y="67200"/>
                  </a:lnTo>
                  <a:lnTo>
                    <a:pt x="51276" y="6720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4920272" y="1750816"/>
              <a:ext cx="51435" cy="67310"/>
            </a:xfrm>
            <a:custGeom>
              <a:avLst/>
              <a:gdLst/>
              <a:ahLst/>
              <a:cxnLst/>
              <a:rect l="l" t="t" r="r" b="b"/>
              <a:pathLst>
                <a:path w="51435" h="67310">
                  <a:moveTo>
                    <a:pt x="0" y="67200"/>
                  </a:moveTo>
                  <a:lnTo>
                    <a:pt x="51276" y="6720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6720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4971554" y="1785409"/>
              <a:ext cx="51435" cy="33020"/>
            </a:xfrm>
            <a:custGeom>
              <a:avLst/>
              <a:gdLst/>
              <a:ahLst/>
              <a:cxnLst/>
              <a:rect l="l" t="t" r="r" b="b"/>
              <a:pathLst>
                <a:path w="51435" h="33019">
                  <a:moveTo>
                    <a:pt x="51276" y="0"/>
                  </a:moveTo>
                  <a:lnTo>
                    <a:pt x="0" y="0"/>
                  </a:lnTo>
                  <a:lnTo>
                    <a:pt x="0" y="32608"/>
                  </a:lnTo>
                  <a:lnTo>
                    <a:pt x="51276" y="3260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4971554" y="1785409"/>
              <a:ext cx="51435" cy="33020"/>
            </a:xfrm>
            <a:custGeom>
              <a:avLst/>
              <a:gdLst/>
              <a:ahLst/>
              <a:cxnLst/>
              <a:rect l="l" t="t" r="r" b="b"/>
              <a:pathLst>
                <a:path w="51435" h="33019">
                  <a:moveTo>
                    <a:pt x="0" y="32608"/>
                  </a:moveTo>
                  <a:lnTo>
                    <a:pt x="51276" y="3260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260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5022824" y="1803784"/>
              <a:ext cx="51435" cy="14604"/>
            </a:xfrm>
            <a:custGeom>
              <a:avLst/>
              <a:gdLst/>
              <a:ahLst/>
              <a:cxnLst/>
              <a:rect l="l" t="t" r="r" b="b"/>
              <a:pathLst>
                <a:path w="51435" h="14605">
                  <a:moveTo>
                    <a:pt x="51271" y="0"/>
                  </a:moveTo>
                  <a:lnTo>
                    <a:pt x="0" y="0"/>
                  </a:lnTo>
                  <a:lnTo>
                    <a:pt x="0" y="14232"/>
                  </a:lnTo>
                  <a:lnTo>
                    <a:pt x="51271" y="1423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5022824" y="1803784"/>
              <a:ext cx="51435" cy="14604"/>
            </a:xfrm>
            <a:custGeom>
              <a:avLst/>
              <a:gdLst/>
              <a:ahLst/>
              <a:cxnLst/>
              <a:rect l="l" t="t" r="r" b="b"/>
              <a:pathLst>
                <a:path w="51435" h="14605">
                  <a:moveTo>
                    <a:pt x="0" y="14232"/>
                  </a:moveTo>
                  <a:lnTo>
                    <a:pt x="51271" y="1423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423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5074107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6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51276" y="203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5074107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038"/>
                  </a:moveTo>
                  <a:lnTo>
                    <a:pt x="51276" y="203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 descr=""/>
            <p:cNvSpPr/>
            <p:nvPr/>
          </p:nvSpPr>
          <p:spPr>
            <a:xfrm>
              <a:off x="5125377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6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51276" y="203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5125377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038"/>
                  </a:moveTo>
                  <a:lnTo>
                    <a:pt x="51276" y="203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3382073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343329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348457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353584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3587115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363839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 descr=""/>
            <p:cNvSpPr/>
            <p:nvPr/>
          </p:nvSpPr>
          <p:spPr>
            <a:xfrm>
              <a:off x="368966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374095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379222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3792220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38435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 descr=""/>
            <p:cNvSpPr/>
            <p:nvPr/>
          </p:nvSpPr>
          <p:spPr>
            <a:xfrm>
              <a:off x="38435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 descr=""/>
            <p:cNvSpPr/>
            <p:nvPr/>
          </p:nvSpPr>
          <p:spPr>
            <a:xfrm>
              <a:off x="38947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38947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 descr=""/>
            <p:cNvSpPr/>
            <p:nvPr/>
          </p:nvSpPr>
          <p:spPr>
            <a:xfrm>
              <a:off x="3946055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6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51276" y="203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3946055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038"/>
                  </a:moveTo>
                  <a:lnTo>
                    <a:pt x="51276" y="203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3997325" y="1813934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51271" y="0"/>
                  </a:moveTo>
                  <a:lnTo>
                    <a:pt x="0" y="0"/>
                  </a:lnTo>
                  <a:lnTo>
                    <a:pt x="0" y="4082"/>
                  </a:lnTo>
                  <a:lnTo>
                    <a:pt x="51271" y="408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3997325" y="1813934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0" y="4082"/>
                  </a:moveTo>
                  <a:lnTo>
                    <a:pt x="51271" y="408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08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4048594" y="1813934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51276" y="0"/>
                  </a:moveTo>
                  <a:lnTo>
                    <a:pt x="0" y="0"/>
                  </a:lnTo>
                  <a:lnTo>
                    <a:pt x="0" y="4082"/>
                  </a:lnTo>
                  <a:lnTo>
                    <a:pt x="51276" y="408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4048594" y="1813934"/>
              <a:ext cx="51435" cy="4445"/>
            </a:xfrm>
            <a:custGeom>
              <a:avLst/>
              <a:gdLst/>
              <a:ahLst/>
              <a:cxnLst/>
              <a:rect l="l" t="t" r="r" b="b"/>
              <a:pathLst>
                <a:path w="51435" h="4444">
                  <a:moveTo>
                    <a:pt x="0" y="4082"/>
                  </a:moveTo>
                  <a:lnTo>
                    <a:pt x="51276" y="408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08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4099877" y="1779282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5">
                  <a:moveTo>
                    <a:pt x="51276" y="0"/>
                  </a:moveTo>
                  <a:lnTo>
                    <a:pt x="0" y="0"/>
                  </a:lnTo>
                  <a:lnTo>
                    <a:pt x="0" y="38735"/>
                  </a:lnTo>
                  <a:lnTo>
                    <a:pt x="51276" y="3873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4099877" y="1779282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5">
                  <a:moveTo>
                    <a:pt x="0" y="38735"/>
                  </a:moveTo>
                  <a:lnTo>
                    <a:pt x="51276" y="3873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873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4151147" y="1728358"/>
              <a:ext cx="51435" cy="90170"/>
            </a:xfrm>
            <a:custGeom>
              <a:avLst/>
              <a:gdLst/>
              <a:ahLst/>
              <a:cxnLst/>
              <a:rect l="l" t="t" r="r" b="b"/>
              <a:pathLst>
                <a:path w="51435" h="90169">
                  <a:moveTo>
                    <a:pt x="51276" y="0"/>
                  </a:moveTo>
                  <a:lnTo>
                    <a:pt x="0" y="0"/>
                  </a:lnTo>
                  <a:lnTo>
                    <a:pt x="0" y="89659"/>
                  </a:lnTo>
                  <a:lnTo>
                    <a:pt x="51276" y="8965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4151147" y="1728358"/>
              <a:ext cx="51435" cy="90170"/>
            </a:xfrm>
            <a:custGeom>
              <a:avLst/>
              <a:gdLst/>
              <a:ahLst/>
              <a:cxnLst/>
              <a:rect l="l" t="t" r="r" b="b"/>
              <a:pathLst>
                <a:path w="51435" h="90169">
                  <a:moveTo>
                    <a:pt x="0" y="89659"/>
                  </a:moveTo>
                  <a:lnTo>
                    <a:pt x="51276" y="8965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965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4202430" y="1640803"/>
              <a:ext cx="51435" cy="177800"/>
            </a:xfrm>
            <a:custGeom>
              <a:avLst/>
              <a:gdLst/>
              <a:ahLst/>
              <a:cxnLst/>
              <a:rect l="l" t="t" r="r" b="b"/>
              <a:pathLst>
                <a:path w="51435" h="177800">
                  <a:moveTo>
                    <a:pt x="51276" y="0"/>
                  </a:moveTo>
                  <a:lnTo>
                    <a:pt x="0" y="0"/>
                  </a:lnTo>
                  <a:lnTo>
                    <a:pt x="0" y="177214"/>
                  </a:lnTo>
                  <a:lnTo>
                    <a:pt x="51276" y="17721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4202430" y="1640803"/>
              <a:ext cx="51435" cy="177800"/>
            </a:xfrm>
            <a:custGeom>
              <a:avLst/>
              <a:gdLst/>
              <a:ahLst/>
              <a:cxnLst/>
              <a:rect l="l" t="t" r="r" b="b"/>
              <a:pathLst>
                <a:path w="51435" h="177800">
                  <a:moveTo>
                    <a:pt x="0" y="177214"/>
                  </a:moveTo>
                  <a:lnTo>
                    <a:pt x="51276" y="17721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721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4253699" y="1522618"/>
              <a:ext cx="51435" cy="295910"/>
            </a:xfrm>
            <a:custGeom>
              <a:avLst/>
              <a:gdLst/>
              <a:ahLst/>
              <a:cxnLst/>
              <a:rect l="l" t="t" r="r" b="b"/>
              <a:pathLst>
                <a:path w="51435" h="295910">
                  <a:moveTo>
                    <a:pt x="51271" y="0"/>
                  </a:moveTo>
                  <a:lnTo>
                    <a:pt x="0" y="0"/>
                  </a:lnTo>
                  <a:lnTo>
                    <a:pt x="0" y="295399"/>
                  </a:lnTo>
                  <a:lnTo>
                    <a:pt x="51271" y="295399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4253699" y="1522618"/>
              <a:ext cx="51435" cy="295910"/>
            </a:xfrm>
            <a:custGeom>
              <a:avLst/>
              <a:gdLst/>
              <a:ahLst/>
              <a:cxnLst/>
              <a:rect l="l" t="t" r="r" b="b"/>
              <a:pathLst>
                <a:path w="51435" h="295910">
                  <a:moveTo>
                    <a:pt x="0" y="295399"/>
                  </a:moveTo>
                  <a:lnTo>
                    <a:pt x="51271" y="295399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9539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4304969" y="1424848"/>
              <a:ext cx="51435" cy="393700"/>
            </a:xfrm>
            <a:custGeom>
              <a:avLst/>
              <a:gdLst/>
              <a:ahLst/>
              <a:cxnLst/>
              <a:rect l="l" t="t" r="r" b="b"/>
              <a:pathLst>
                <a:path w="51435" h="393700">
                  <a:moveTo>
                    <a:pt x="51276" y="0"/>
                  </a:moveTo>
                  <a:lnTo>
                    <a:pt x="0" y="0"/>
                  </a:lnTo>
                  <a:lnTo>
                    <a:pt x="0" y="393169"/>
                  </a:lnTo>
                  <a:lnTo>
                    <a:pt x="51276" y="39316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 descr=""/>
            <p:cNvSpPr/>
            <p:nvPr/>
          </p:nvSpPr>
          <p:spPr>
            <a:xfrm>
              <a:off x="4304969" y="1424848"/>
              <a:ext cx="51435" cy="393700"/>
            </a:xfrm>
            <a:custGeom>
              <a:avLst/>
              <a:gdLst/>
              <a:ahLst/>
              <a:cxnLst/>
              <a:rect l="l" t="t" r="r" b="b"/>
              <a:pathLst>
                <a:path w="51435" h="393700">
                  <a:moveTo>
                    <a:pt x="0" y="393169"/>
                  </a:moveTo>
                  <a:lnTo>
                    <a:pt x="51276" y="39316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9316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4356252" y="1439081"/>
              <a:ext cx="51435" cy="379095"/>
            </a:xfrm>
            <a:custGeom>
              <a:avLst/>
              <a:gdLst/>
              <a:ahLst/>
              <a:cxnLst/>
              <a:rect l="l" t="t" r="r" b="b"/>
              <a:pathLst>
                <a:path w="51435" h="379094">
                  <a:moveTo>
                    <a:pt x="51276" y="0"/>
                  </a:moveTo>
                  <a:lnTo>
                    <a:pt x="0" y="0"/>
                  </a:lnTo>
                  <a:lnTo>
                    <a:pt x="0" y="378936"/>
                  </a:lnTo>
                  <a:lnTo>
                    <a:pt x="51276" y="37893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4356252" y="1439081"/>
              <a:ext cx="51435" cy="379095"/>
            </a:xfrm>
            <a:custGeom>
              <a:avLst/>
              <a:gdLst/>
              <a:ahLst/>
              <a:cxnLst/>
              <a:rect l="l" t="t" r="r" b="b"/>
              <a:pathLst>
                <a:path w="51435" h="379094">
                  <a:moveTo>
                    <a:pt x="0" y="378936"/>
                  </a:moveTo>
                  <a:lnTo>
                    <a:pt x="51276" y="37893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893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4407522" y="1500215"/>
              <a:ext cx="51435" cy="318135"/>
            </a:xfrm>
            <a:custGeom>
              <a:avLst/>
              <a:gdLst/>
              <a:ahLst/>
              <a:cxnLst/>
              <a:rect l="l" t="t" r="r" b="b"/>
              <a:pathLst>
                <a:path w="51435" h="318135">
                  <a:moveTo>
                    <a:pt x="51276" y="0"/>
                  </a:moveTo>
                  <a:lnTo>
                    <a:pt x="0" y="0"/>
                  </a:lnTo>
                  <a:lnTo>
                    <a:pt x="0" y="317802"/>
                  </a:lnTo>
                  <a:lnTo>
                    <a:pt x="51276" y="31780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4407522" y="1500215"/>
              <a:ext cx="51435" cy="318135"/>
            </a:xfrm>
            <a:custGeom>
              <a:avLst/>
              <a:gdLst/>
              <a:ahLst/>
              <a:cxnLst/>
              <a:rect l="l" t="t" r="r" b="b"/>
              <a:pathLst>
                <a:path w="51435" h="318135">
                  <a:moveTo>
                    <a:pt x="0" y="317802"/>
                  </a:moveTo>
                  <a:lnTo>
                    <a:pt x="51276" y="31780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1780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4458804" y="1642841"/>
              <a:ext cx="51435" cy="175260"/>
            </a:xfrm>
            <a:custGeom>
              <a:avLst/>
              <a:gdLst/>
              <a:ahLst/>
              <a:cxnLst/>
              <a:rect l="l" t="t" r="r" b="b"/>
              <a:pathLst>
                <a:path w="51435" h="175260">
                  <a:moveTo>
                    <a:pt x="51276" y="0"/>
                  </a:moveTo>
                  <a:lnTo>
                    <a:pt x="0" y="0"/>
                  </a:lnTo>
                  <a:lnTo>
                    <a:pt x="0" y="175176"/>
                  </a:lnTo>
                  <a:lnTo>
                    <a:pt x="51276" y="17517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4458804" y="1642841"/>
              <a:ext cx="51435" cy="175260"/>
            </a:xfrm>
            <a:custGeom>
              <a:avLst/>
              <a:gdLst/>
              <a:ahLst/>
              <a:cxnLst/>
              <a:rect l="l" t="t" r="r" b="b"/>
              <a:pathLst>
                <a:path w="51435" h="175260">
                  <a:moveTo>
                    <a:pt x="0" y="175176"/>
                  </a:moveTo>
                  <a:lnTo>
                    <a:pt x="51276" y="17517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517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4510074" y="1701877"/>
              <a:ext cx="51435" cy="116205"/>
            </a:xfrm>
            <a:custGeom>
              <a:avLst/>
              <a:gdLst/>
              <a:ahLst/>
              <a:cxnLst/>
              <a:rect l="l" t="t" r="r" b="b"/>
              <a:pathLst>
                <a:path w="51435" h="116205">
                  <a:moveTo>
                    <a:pt x="51271" y="0"/>
                  </a:moveTo>
                  <a:lnTo>
                    <a:pt x="0" y="0"/>
                  </a:lnTo>
                  <a:lnTo>
                    <a:pt x="0" y="116140"/>
                  </a:lnTo>
                  <a:lnTo>
                    <a:pt x="51271" y="116140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4510074" y="1701877"/>
              <a:ext cx="51435" cy="116205"/>
            </a:xfrm>
            <a:custGeom>
              <a:avLst/>
              <a:gdLst/>
              <a:ahLst/>
              <a:cxnLst/>
              <a:rect l="l" t="t" r="r" b="b"/>
              <a:pathLst>
                <a:path w="51435" h="116205">
                  <a:moveTo>
                    <a:pt x="0" y="116140"/>
                  </a:moveTo>
                  <a:lnTo>
                    <a:pt x="51271" y="116140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1614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4561344" y="1785409"/>
              <a:ext cx="51435" cy="33020"/>
            </a:xfrm>
            <a:custGeom>
              <a:avLst/>
              <a:gdLst/>
              <a:ahLst/>
              <a:cxnLst/>
              <a:rect l="l" t="t" r="r" b="b"/>
              <a:pathLst>
                <a:path w="51435" h="33019">
                  <a:moveTo>
                    <a:pt x="51276" y="0"/>
                  </a:moveTo>
                  <a:lnTo>
                    <a:pt x="0" y="0"/>
                  </a:lnTo>
                  <a:lnTo>
                    <a:pt x="0" y="32608"/>
                  </a:lnTo>
                  <a:lnTo>
                    <a:pt x="51276" y="3260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4561344" y="1785409"/>
              <a:ext cx="51435" cy="33020"/>
            </a:xfrm>
            <a:custGeom>
              <a:avLst/>
              <a:gdLst/>
              <a:ahLst/>
              <a:cxnLst/>
              <a:rect l="l" t="t" r="r" b="b"/>
              <a:pathLst>
                <a:path w="51435" h="33019">
                  <a:moveTo>
                    <a:pt x="0" y="32608"/>
                  </a:moveTo>
                  <a:lnTo>
                    <a:pt x="51276" y="3260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260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4612627" y="1809851"/>
              <a:ext cx="51435" cy="8255"/>
            </a:xfrm>
            <a:custGeom>
              <a:avLst/>
              <a:gdLst/>
              <a:ahLst/>
              <a:cxnLst/>
              <a:rect l="l" t="t" r="r" b="b"/>
              <a:pathLst>
                <a:path w="51435" h="8255">
                  <a:moveTo>
                    <a:pt x="51276" y="0"/>
                  </a:moveTo>
                  <a:lnTo>
                    <a:pt x="0" y="0"/>
                  </a:lnTo>
                  <a:lnTo>
                    <a:pt x="0" y="8165"/>
                  </a:lnTo>
                  <a:lnTo>
                    <a:pt x="51276" y="816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4612627" y="1809851"/>
              <a:ext cx="51435" cy="8255"/>
            </a:xfrm>
            <a:custGeom>
              <a:avLst/>
              <a:gdLst/>
              <a:ahLst/>
              <a:cxnLst/>
              <a:rect l="l" t="t" r="r" b="b"/>
              <a:pathLst>
                <a:path w="51435" h="8255">
                  <a:moveTo>
                    <a:pt x="0" y="8165"/>
                  </a:moveTo>
                  <a:lnTo>
                    <a:pt x="51276" y="816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16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 descr=""/>
            <p:cNvSpPr/>
            <p:nvPr/>
          </p:nvSpPr>
          <p:spPr>
            <a:xfrm>
              <a:off x="4663897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6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51276" y="203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4663897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038"/>
                  </a:moveTo>
                  <a:lnTo>
                    <a:pt x="51276" y="203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4715179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51276" y="0"/>
                  </a:moveTo>
                  <a:lnTo>
                    <a:pt x="0" y="0"/>
                  </a:lnTo>
                  <a:lnTo>
                    <a:pt x="0" y="2038"/>
                  </a:lnTo>
                  <a:lnTo>
                    <a:pt x="51276" y="203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4715179" y="1815978"/>
              <a:ext cx="51435" cy="2540"/>
            </a:xfrm>
            <a:custGeom>
              <a:avLst/>
              <a:gdLst/>
              <a:ahLst/>
              <a:cxnLst/>
              <a:rect l="l" t="t" r="r" b="b"/>
              <a:pathLst>
                <a:path w="51435" h="2539">
                  <a:moveTo>
                    <a:pt x="0" y="2038"/>
                  </a:moveTo>
                  <a:lnTo>
                    <a:pt x="51276" y="203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3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476644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476644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481771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481771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 descr=""/>
            <p:cNvSpPr/>
            <p:nvPr/>
          </p:nvSpPr>
          <p:spPr>
            <a:xfrm>
              <a:off x="48690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 descr=""/>
            <p:cNvSpPr/>
            <p:nvPr/>
          </p:nvSpPr>
          <p:spPr>
            <a:xfrm>
              <a:off x="486900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 descr=""/>
            <p:cNvSpPr/>
            <p:nvPr/>
          </p:nvSpPr>
          <p:spPr>
            <a:xfrm>
              <a:off x="49202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 descr=""/>
            <p:cNvSpPr/>
            <p:nvPr/>
          </p:nvSpPr>
          <p:spPr>
            <a:xfrm>
              <a:off x="492027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 descr=""/>
            <p:cNvSpPr/>
            <p:nvPr/>
          </p:nvSpPr>
          <p:spPr>
            <a:xfrm>
              <a:off x="497155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 descr=""/>
            <p:cNvSpPr/>
            <p:nvPr/>
          </p:nvSpPr>
          <p:spPr>
            <a:xfrm>
              <a:off x="497155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 descr=""/>
            <p:cNvSpPr/>
            <p:nvPr/>
          </p:nvSpPr>
          <p:spPr>
            <a:xfrm>
              <a:off x="502282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 descr=""/>
            <p:cNvSpPr/>
            <p:nvPr/>
          </p:nvSpPr>
          <p:spPr>
            <a:xfrm>
              <a:off x="5022824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 descr=""/>
            <p:cNvSpPr/>
            <p:nvPr/>
          </p:nvSpPr>
          <p:spPr>
            <a:xfrm>
              <a:off x="507410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 descr=""/>
            <p:cNvSpPr/>
            <p:nvPr/>
          </p:nvSpPr>
          <p:spPr>
            <a:xfrm>
              <a:off x="507410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 descr=""/>
            <p:cNvSpPr/>
            <p:nvPr/>
          </p:nvSpPr>
          <p:spPr>
            <a:xfrm>
              <a:off x="5125377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517665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 descr=""/>
            <p:cNvSpPr/>
            <p:nvPr/>
          </p:nvSpPr>
          <p:spPr>
            <a:xfrm>
              <a:off x="5227929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 descr=""/>
            <p:cNvSpPr/>
            <p:nvPr/>
          </p:nvSpPr>
          <p:spPr>
            <a:xfrm>
              <a:off x="5279212" y="181801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 descr=""/>
            <p:cNvSpPr/>
            <p:nvPr/>
          </p:nvSpPr>
          <p:spPr>
            <a:xfrm>
              <a:off x="3240443" y="1410550"/>
              <a:ext cx="2115820" cy="446405"/>
            </a:xfrm>
            <a:custGeom>
              <a:avLst/>
              <a:gdLst/>
              <a:ahLst/>
              <a:cxnLst/>
              <a:rect l="l" t="t" r="r" b="b"/>
              <a:pathLst>
                <a:path w="2115820" h="446405">
                  <a:moveTo>
                    <a:pt x="0" y="407466"/>
                  </a:moveTo>
                  <a:lnTo>
                    <a:pt x="15989" y="407466"/>
                  </a:lnTo>
                </a:path>
                <a:path w="2115820" h="446405">
                  <a:moveTo>
                    <a:pt x="0" y="305562"/>
                  </a:moveTo>
                  <a:lnTo>
                    <a:pt x="15989" y="305562"/>
                  </a:lnTo>
                </a:path>
                <a:path w="2115820" h="446405">
                  <a:moveTo>
                    <a:pt x="0" y="203708"/>
                  </a:moveTo>
                  <a:lnTo>
                    <a:pt x="15989" y="203708"/>
                  </a:lnTo>
                </a:path>
                <a:path w="2115820" h="446405">
                  <a:moveTo>
                    <a:pt x="0" y="101854"/>
                  </a:moveTo>
                  <a:lnTo>
                    <a:pt x="15989" y="101854"/>
                  </a:lnTo>
                </a:path>
                <a:path w="2115820" h="446405">
                  <a:moveTo>
                    <a:pt x="0" y="0"/>
                  </a:moveTo>
                  <a:lnTo>
                    <a:pt x="15989" y="0"/>
                  </a:lnTo>
                </a:path>
                <a:path w="2115820" h="446405">
                  <a:moveTo>
                    <a:pt x="115963" y="446024"/>
                  </a:moveTo>
                  <a:lnTo>
                    <a:pt x="115963" y="430047"/>
                  </a:lnTo>
                </a:path>
                <a:path w="2115820" h="446405">
                  <a:moveTo>
                    <a:pt x="515899" y="446024"/>
                  </a:moveTo>
                  <a:lnTo>
                    <a:pt x="515899" y="430047"/>
                  </a:lnTo>
                </a:path>
                <a:path w="2115820" h="446405">
                  <a:moveTo>
                    <a:pt x="915835" y="446024"/>
                  </a:moveTo>
                  <a:lnTo>
                    <a:pt x="915835" y="430047"/>
                  </a:lnTo>
                </a:path>
                <a:path w="2115820" h="446405">
                  <a:moveTo>
                    <a:pt x="1315770" y="446024"/>
                  </a:moveTo>
                  <a:lnTo>
                    <a:pt x="1315770" y="430047"/>
                  </a:lnTo>
                </a:path>
                <a:path w="2115820" h="446405">
                  <a:moveTo>
                    <a:pt x="1715706" y="446024"/>
                  </a:moveTo>
                  <a:lnTo>
                    <a:pt x="1715706" y="430047"/>
                  </a:lnTo>
                </a:path>
                <a:path w="2115820" h="446405">
                  <a:moveTo>
                    <a:pt x="2115642" y="446024"/>
                  </a:moveTo>
                  <a:lnTo>
                    <a:pt x="2115642" y="430047"/>
                  </a:lnTo>
                </a:path>
              </a:pathLst>
            </a:custGeom>
            <a:ln w="624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9" name="object 339" descr=""/>
          <p:cNvSpPr txBox="1"/>
          <p:nvPr/>
        </p:nvSpPr>
        <p:spPr>
          <a:xfrm>
            <a:off x="3127408" y="1364189"/>
            <a:ext cx="113030" cy="49593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200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150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32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32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40" name="object 340" descr=""/>
          <p:cNvSpPr txBox="1"/>
          <p:nvPr/>
        </p:nvSpPr>
        <p:spPr>
          <a:xfrm>
            <a:off x="3329127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341" name="object 341" descr=""/>
          <p:cNvSpPr txBox="1"/>
          <p:nvPr/>
        </p:nvSpPr>
        <p:spPr>
          <a:xfrm>
            <a:off x="3729063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342" name="object 342" descr=""/>
          <p:cNvSpPr txBox="1"/>
          <p:nvPr/>
        </p:nvSpPr>
        <p:spPr>
          <a:xfrm>
            <a:off x="4928871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343" name="object 343" descr=""/>
          <p:cNvSpPr txBox="1"/>
          <p:nvPr/>
        </p:nvSpPr>
        <p:spPr>
          <a:xfrm>
            <a:off x="5328807" y="1841895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344" name="object 344" descr=""/>
          <p:cNvSpPr txBox="1"/>
          <p:nvPr/>
        </p:nvSpPr>
        <p:spPr>
          <a:xfrm>
            <a:off x="4128999" y="1841895"/>
            <a:ext cx="454659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2115" algn="l"/>
              </a:tabLst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r>
              <a:rPr dirty="0" sz="400">
                <a:solidFill>
                  <a:srgbClr val="4D4D4D"/>
                </a:solidFill>
                <a:latin typeface="Arial"/>
                <a:cs typeface="Arial"/>
              </a:rPr>
              <a:t>	</a:t>
            </a: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</a:pPr>
            <a:r>
              <a:rPr dirty="0" sz="500" spc="-10">
                <a:latin typeface="Arial"/>
                <a:cs typeface="Arial"/>
              </a:rPr>
              <a:t>statistic</a:t>
            </a:r>
            <a:endParaRPr sz="500">
              <a:latin typeface="Arial"/>
              <a:cs typeface="Arial"/>
            </a:endParaRPr>
          </a:p>
        </p:txBody>
      </p:sp>
      <p:sp>
        <p:nvSpPr>
          <p:cNvPr id="345" name="object 345" descr=""/>
          <p:cNvSpPr txBox="1"/>
          <p:nvPr/>
        </p:nvSpPr>
        <p:spPr>
          <a:xfrm>
            <a:off x="3047733" y="1500664"/>
            <a:ext cx="90170" cy="182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sp>
        <p:nvSpPr>
          <p:cNvPr id="346" name="object 346" descr=""/>
          <p:cNvSpPr txBox="1"/>
          <p:nvPr/>
        </p:nvSpPr>
        <p:spPr>
          <a:xfrm>
            <a:off x="3243732" y="1205939"/>
            <a:ext cx="10096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Arial"/>
                <a:cs typeface="Arial"/>
              </a:rPr>
              <a:t>Standard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Deviation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of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6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Units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47" name="object 347" descr=""/>
          <p:cNvGrpSpPr/>
          <p:nvPr/>
        </p:nvGrpSpPr>
        <p:grpSpPr>
          <a:xfrm>
            <a:off x="3240443" y="2161833"/>
            <a:ext cx="2216150" cy="513715"/>
            <a:chOff x="3240443" y="2161833"/>
            <a:chExt cx="2216150" cy="513715"/>
          </a:xfrm>
        </p:grpSpPr>
        <p:sp>
          <p:nvSpPr>
            <p:cNvPr id="348" name="object 348" descr=""/>
            <p:cNvSpPr/>
            <p:nvPr/>
          </p:nvSpPr>
          <p:spPr>
            <a:xfrm>
              <a:off x="3256432" y="216183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2199640" y="0"/>
                  </a:moveTo>
                  <a:lnTo>
                    <a:pt x="0" y="0"/>
                  </a:lnTo>
                  <a:lnTo>
                    <a:pt x="0" y="497472"/>
                  </a:lnTo>
                  <a:lnTo>
                    <a:pt x="2199640" y="497472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 descr=""/>
            <p:cNvSpPr/>
            <p:nvPr/>
          </p:nvSpPr>
          <p:spPr>
            <a:xfrm>
              <a:off x="3256432" y="216183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388560"/>
                  </a:moveTo>
                  <a:lnTo>
                    <a:pt x="2199640" y="388560"/>
                  </a:lnTo>
                </a:path>
                <a:path w="2199640" h="497839">
                  <a:moveTo>
                    <a:pt x="0" y="215954"/>
                  </a:moveTo>
                  <a:lnTo>
                    <a:pt x="2199640" y="215954"/>
                  </a:lnTo>
                </a:path>
                <a:path w="2199640" h="497839">
                  <a:moveTo>
                    <a:pt x="0" y="43284"/>
                  </a:moveTo>
                  <a:lnTo>
                    <a:pt x="2199640" y="43284"/>
                  </a:lnTo>
                </a:path>
                <a:path w="2199640" h="497839">
                  <a:moveTo>
                    <a:pt x="299948" y="497472"/>
                  </a:moveTo>
                  <a:lnTo>
                    <a:pt x="299948" y="0"/>
                  </a:lnTo>
                </a:path>
                <a:path w="2199640" h="497839">
                  <a:moveTo>
                    <a:pt x="699884" y="497472"/>
                  </a:moveTo>
                  <a:lnTo>
                    <a:pt x="699884" y="0"/>
                  </a:lnTo>
                </a:path>
                <a:path w="2199640" h="497839">
                  <a:moveTo>
                    <a:pt x="1099820" y="497472"/>
                  </a:moveTo>
                  <a:lnTo>
                    <a:pt x="1099820" y="0"/>
                  </a:lnTo>
                </a:path>
                <a:path w="2199640" h="497839">
                  <a:moveTo>
                    <a:pt x="1499755" y="497472"/>
                  </a:moveTo>
                  <a:lnTo>
                    <a:pt x="1499755" y="0"/>
                  </a:lnTo>
                </a:path>
                <a:path w="2199640" h="497839">
                  <a:moveTo>
                    <a:pt x="1899691" y="497472"/>
                  </a:moveTo>
                  <a:lnTo>
                    <a:pt x="189969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 descr=""/>
            <p:cNvSpPr/>
            <p:nvPr/>
          </p:nvSpPr>
          <p:spPr>
            <a:xfrm>
              <a:off x="3256432" y="2161833"/>
              <a:ext cx="2199640" cy="497840"/>
            </a:xfrm>
            <a:custGeom>
              <a:avLst/>
              <a:gdLst/>
              <a:ahLst/>
              <a:cxnLst/>
              <a:rect l="l" t="t" r="r" b="b"/>
              <a:pathLst>
                <a:path w="2199640" h="497839">
                  <a:moveTo>
                    <a:pt x="0" y="474836"/>
                  </a:moveTo>
                  <a:lnTo>
                    <a:pt x="2199640" y="474836"/>
                  </a:lnTo>
                </a:path>
                <a:path w="2199640" h="497839">
                  <a:moveTo>
                    <a:pt x="0" y="302230"/>
                  </a:moveTo>
                  <a:lnTo>
                    <a:pt x="2199640" y="302230"/>
                  </a:lnTo>
                </a:path>
                <a:path w="2199640" h="497839">
                  <a:moveTo>
                    <a:pt x="0" y="129620"/>
                  </a:moveTo>
                  <a:lnTo>
                    <a:pt x="2199640" y="129620"/>
                  </a:lnTo>
                </a:path>
                <a:path w="2199640" h="497839">
                  <a:moveTo>
                    <a:pt x="99974" y="497472"/>
                  </a:moveTo>
                  <a:lnTo>
                    <a:pt x="99974" y="0"/>
                  </a:lnTo>
                </a:path>
                <a:path w="2199640" h="497839">
                  <a:moveTo>
                    <a:pt x="499910" y="497472"/>
                  </a:moveTo>
                  <a:lnTo>
                    <a:pt x="499910" y="0"/>
                  </a:lnTo>
                </a:path>
                <a:path w="2199640" h="497839">
                  <a:moveTo>
                    <a:pt x="899845" y="497472"/>
                  </a:moveTo>
                  <a:lnTo>
                    <a:pt x="899845" y="0"/>
                  </a:lnTo>
                </a:path>
                <a:path w="2199640" h="497839">
                  <a:moveTo>
                    <a:pt x="1299781" y="497472"/>
                  </a:moveTo>
                  <a:lnTo>
                    <a:pt x="1299781" y="0"/>
                  </a:lnTo>
                </a:path>
                <a:path w="2199640" h="497839">
                  <a:moveTo>
                    <a:pt x="1699717" y="497472"/>
                  </a:moveTo>
                  <a:lnTo>
                    <a:pt x="1699717" y="0"/>
                  </a:lnTo>
                </a:path>
                <a:path w="2199640" h="497839">
                  <a:moveTo>
                    <a:pt x="2099652" y="497472"/>
                  </a:moveTo>
                  <a:lnTo>
                    <a:pt x="2099652" y="0"/>
                  </a:lnTo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 descr=""/>
            <p:cNvSpPr/>
            <p:nvPr/>
          </p:nvSpPr>
          <p:spPr>
            <a:xfrm>
              <a:off x="374095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 descr=""/>
            <p:cNvSpPr/>
            <p:nvPr/>
          </p:nvSpPr>
          <p:spPr>
            <a:xfrm>
              <a:off x="374095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 descr=""/>
            <p:cNvSpPr/>
            <p:nvPr/>
          </p:nvSpPr>
          <p:spPr>
            <a:xfrm>
              <a:off x="379222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 descr=""/>
            <p:cNvSpPr/>
            <p:nvPr/>
          </p:nvSpPr>
          <p:spPr>
            <a:xfrm>
              <a:off x="379222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 descr=""/>
            <p:cNvSpPr/>
            <p:nvPr/>
          </p:nvSpPr>
          <p:spPr>
            <a:xfrm>
              <a:off x="38435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 descr=""/>
            <p:cNvSpPr/>
            <p:nvPr/>
          </p:nvSpPr>
          <p:spPr>
            <a:xfrm>
              <a:off x="384350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 descr=""/>
            <p:cNvSpPr/>
            <p:nvPr/>
          </p:nvSpPr>
          <p:spPr>
            <a:xfrm>
              <a:off x="38947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 descr=""/>
            <p:cNvSpPr/>
            <p:nvPr/>
          </p:nvSpPr>
          <p:spPr>
            <a:xfrm>
              <a:off x="38947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 descr=""/>
            <p:cNvSpPr/>
            <p:nvPr/>
          </p:nvSpPr>
          <p:spPr>
            <a:xfrm>
              <a:off x="394605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 descr=""/>
            <p:cNvSpPr/>
            <p:nvPr/>
          </p:nvSpPr>
          <p:spPr>
            <a:xfrm>
              <a:off x="394605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 descr=""/>
            <p:cNvSpPr/>
            <p:nvPr/>
          </p:nvSpPr>
          <p:spPr>
            <a:xfrm>
              <a:off x="399732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 descr=""/>
            <p:cNvSpPr/>
            <p:nvPr/>
          </p:nvSpPr>
          <p:spPr>
            <a:xfrm>
              <a:off x="399732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 descr=""/>
            <p:cNvSpPr/>
            <p:nvPr/>
          </p:nvSpPr>
          <p:spPr>
            <a:xfrm>
              <a:off x="404859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 descr=""/>
            <p:cNvSpPr/>
            <p:nvPr/>
          </p:nvSpPr>
          <p:spPr>
            <a:xfrm>
              <a:off x="404859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 descr=""/>
            <p:cNvSpPr/>
            <p:nvPr/>
          </p:nvSpPr>
          <p:spPr>
            <a:xfrm>
              <a:off x="40998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 descr=""/>
            <p:cNvSpPr/>
            <p:nvPr/>
          </p:nvSpPr>
          <p:spPr>
            <a:xfrm>
              <a:off x="40998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 descr=""/>
            <p:cNvSpPr/>
            <p:nvPr/>
          </p:nvSpPr>
          <p:spPr>
            <a:xfrm>
              <a:off x="4151147" y="2633226"/>
              <a:ext cx="51435" cy="3810"/>
            </a:xfrm>
            <a:custGeom>
              <a:avLst/>
              <a:gdLst/>
              <a:ahLst/>
              <a:cxnLst/>
              <a:rect l="l" t="t" r="r" b="b"/>
              <a:pathLst>
                <a:path w="51435" h="3810">
                  <a:moveTo>
                    <a:pt x="51276" y="0"/>
                  </a:moveTo>
                  <a:lnTo>
                    <a:pt x="0" y="0"/>
                  </a:lnTo>
                  <a:lnTo>
                    <a:pt x="0" y="3442"/>
                  </a:lnTo>
                  <a:lnTo>
                    <a:pt x="51276" y="344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 descr=""/>
            <p:cNvSpPr/>
            <p:nvPr/>
          </p:nvSpPr>
          <p:spPr>
            <a:xfrm>
              <a:off x="4151147" y="2633226"/>
              <a:ext cx="51435" cy="3810"/>
            </a:xfrm>
            <a:custGeom>
              <a:avLst/>
              <a:gdLst/>
              <a:ahLst/>
              <a:cxnLst/>
              <a:rect l="l" t="t" r="r" b="b"/>
              <a:pathLst>
                <a:path w="51435" h="3810">
                  <a:moveTo>
                    <a:pt x="0" y="3442"/>
                  </a:moveTo>
                  <a:lnTo>
                    <a:pt x="51276" y="344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44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 descr=""/>
            <p:cNvSpPr/>
            <p:nvPr/>
          </p:nvSpPr>
          <p:spPr>
            <a:xfrm>
              <a:off x="420243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 descr=""/>
            <p:cNvSpPr/>
            <p:nvPr/>
          </p:nvSpPr>
          <p:spPr>
            <a:xfrm>
              <a:off x="4202430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 descr=""/>
            <p:cNvSpPr/>
            <p:nvPr/>
          </p:nvSpPr>
          <p:spPr>
            <a:xfrm>
              <a:off x="4253699" y="2629789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51271" y="0"/>
                  </a:moveTo>
                  <a:lnTo>
                    <a:pt x="0" y="0"/>
                  </a:lnTo>
                  <a:lnTo>
                    <a:pt x="0" y="6880"/>
                  </a:lnTo>
                  <a:lnTo>
                    <a:pt x="51271" y="6880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 descr=""/>
            <p:cNvSpPr/>
            <p:nvPr/>
          </p:nvSpPr>
          <p:spPr>
            <a:xfrm>
              <a:off x="4253699" y="2629789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0" y="6880"/>
                  </a:moveTo>
                  <a:lnTo>
                    <a:pt x="51271" y="6880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688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 descr=""/>
            <p:cNvSpPr/>
            <p:nvPr/>
          </p:nvSpPr>
          <p:spPr>
            <a:xfrm>
              <a:off x="4304969" y="2622843"/>
              <a:ext cx="51435" cy="13970"/>
            </a:xfrm>
            <a:custGeom>
              <a:avLst/>
              <a:gdLst/>
              <a:ahLst/>
              <a:cxnLst/>
              <a:rect l="l" t="t" r="r" b="b"/>
              <a:pathLst>
                <a:path w="51435" h="13969">
                  <a:moveTo>
                    <a:pt x="51276" y="0"/>
                  </a:moveTo>
                  <a:lnTo>
                    <a:pt x="0" y="0"/>
                  </a:lnTo>
                  <a:lnTo>
                    <a:pt x="0" y="13826"/>
                  </a:lnTo>
                  <a:lnTo>
                    <a:pt x="51276" y="1382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 descr=""/>
            <p:cNvSpPr/>
            <p:nvPr/>
          </p:nvSpPr>
          <p:spPr>
            <a:xfrm>
              <a:off x="4304969" y="2622843"/>
              <a:ext cx="51435" cy="13970"/>
            </a:xfrm>
            <a:custGeom>
              <a:avLst/>
              <a:gdLst/>
              <a:ahLst/>
              <a:cxnLst/>
              <a:rect l="l" t="t" r="r" b="b"/>
              <a:pathLst>
                <a:path w="51435" h="13969">
                  <a:moveTo>
                    <a:pt x="0" y="13826"/>
                  </a:moveTo>
                  <a:lnTo>
                    <a:pt x="51276" y="1382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382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 descr=""/>
            <p:cNvSpPr/>
            <p:nvPr/>
          </p:nvSpPr>
          <p:spPr>
            <a:xfrm>
              <a:off x="4356252" y="2612520"/>
              <a:ext cx="51435" cy="24765"/>
            </a:xfrm>
            <a:custGeom>
              <a:avLst/>
              <a:gdLst/>
              <a:ahLst/>
              <a:cxnLst/>
              <a:rect l="l" t="t" r="r" b="b"/>
              <a:pathLst>
                <a:path w="51435" h="24764">
                  <a:moveTo>
                    <a:pt x="51276" y="0"/>
                  </a:moveTo>
                  <a:lnTo>
                    <a:pt x="0" y="0"/>
                  </a:lnTo>
                  <a:lnTo>
                    <a:pt x="0" y="24149"/>
                  </a:lnTo>
                  <a:lnTo>
                    <a:pt x="51276" y="2414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 descr=""/>
            <p:cNvSpPr/>
            <p:nvPr/>
          </p:nvSpPr>
          <p:spPr>
            <a:xfrm>
              <a:off x="4356252" y="2612520"/>
              <a:ext cx="51435" cy="24765"/>
            </a:xfrm>
            <a:custGeom>
              <a:avLst/>
              <a:gdLst/>
              <a:ahLst/>
              <a:cxnLst/>
              <a:rect l="l" t="t" r="r" b="b"/>
              <a:pathLst>
                <a:path w="51435" h="24764">
                  <a:moveTo>
                    <a:pt x="0" y="24149"/>
                  </a:moveTo>
                  <a:lnTo>
                    <a:pt x="51276" y="2414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414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 descr=""/>
            <p:cNvSpPr/>
            <p:nvPr/>
          </p:nvSpPr>
          <p:spPr>
            <a:xfrm>
              <a:off x="4407522" y="2529627"/>
              <a:ext cx="51435" cy="107314"/>
            </a:xfrm>
            <a:custGeom>
              <a:avLst/>
              <a:gdLst/>
              <a:ahLst/>
              <a:cxnLst/>
              <a:rect l="l" t="t" r="r" b="b"/>
              <a:pathLst>
                <a:path w="51435" h="107314">
                  <a:moveTo>
                    <a:pt x="51276" y="0"/>
                  </a:moveTo>
                  <a:lnTo>
                    <a:pt x="0" y="0"/>
                  </a:lnTo>
                  <a:lnTo>
                    <a:pt x="0" y="107042"/>
                  </a:lnTo>
                  <a:lnTo>
                    <a:pt x="51276" y="10704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 descr=""/>
            <p:cNvSpPr/>
            <p:nvPr/>
          </p:nvSpPr>
          <p:spPr>
            <a:xfrm>
              <a:off x="4407522" y="2529627"/>
              <a:ext cx="51435" cy="107314"/>
            </a:xfrm>
            <a:custGeom>
              <a:avLst/>
              <a:gdLst/>
              <a:ahLst/>
              <a:cxnLst/>
              <a:rect l="l" t="t" r="r" b="b"/>
              <a:pathLst>
                <a:path w="51435" h="107314">
                  <a:moveTo>
                    <a:pt x="0" y="107042"/>
                  </a:moveTo>
                  <a:lnTo>
                    <a:pt x="51276" y="10704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0704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 descr=""/>
            <p:cNvSpPr/>
            <p:nvPr/>
          </p:nvSpPr>
          <p:spPr>
            <a:xfrm>
              <a:off x="4458804" y="2550334"/>
              <a:ext cx="51435" cy="86360"/>
            </a:xfrm>
            <a:custGeom>
              <a:avLst/>
              <a:gdLst/>
              <a:ahLst/>
              <a:cxnLst/>
              <a:rect l="l" t="t" r="r" b="b"/>
              <a:pathLst>
                <a:path w="51435" h="86360">
                  <a:moveTo>
                    <a:pt x="51276" y="0"/>
                  </a:moveTo>
                  <a:lnTo>
                    <a:pt x="0" y="0"/>
                  </a:lnTo>
                  <a:lnTo>
                    <a:pt x="0" y="86335"/>
                  </a:lnTo>
                  <a:lnTo>
                    <a:pt x="51276" y="8633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 descr=""/>
            <p:cNvSpPr/>
            <p:nvPr/>
          </p:nvSpPr>
          <p:spPr>
            <a:xfrm>
              <a:off x="4458804" y="2550334"/>
              <a:ext cx="51435" cy="86360"/>
            </a:xfrm>
            <a:custGeom>
              <a:avLst/>
              <a:gdLst/>
              <a:ahLst/>
              <a:cxnLst/>
              <a:rect l="l" t="t" r="r" b="b"/>
              <a:pathLst>
                <a:path w="51435" h="86360">
                  <a:moveTo>
                    <a:pt x="0" y="86335"/>
                  </a:moveTo>
                  <a:lnTo>
                    <a:pt x="51276" y="8633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8633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 descr=""/>
            <p:cNvSpPr/>
            <p:nvPr/>
          </p:nvSpPr>
          <p:spPr>
            <a:xfrm>
              <a:off x="4510074" y="2470945"/>
              <a:ext cx="51435" cy="165735"/>
            </a:xfrm>
            <a:custGeom>
              <a:avLst/>
              <a:gdLst/>
              <a:ahLst/>
              <a:cxnLst/>
              <a:rect l="l" t="t" r="r" b="b"/>
              <a:pathLst>
                <a:path w="51435" h="165735">
                  <a:moveTo>
                    <a:pt x="51271" y="0"/>
                  </a:moveTo>
                  <a:lnTo>
                    <a:pt x="0" y="0"/>
                  </a:lnTo>
                  <a:lnTo>
                    <a:pt x="0" y="165724"/>
                  </a:lnTo>
                  <a:lnTo>
                    <a:pt x="51271" y="165724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 descr=""/>
            <p:cNvSpPr/>
            <p:nvPr/>
          </p:nvSpPr>
          <p:spPr>
            <a:xfrm>
              <a:off x="4510074" y="2470945"/>
              <a:ext cx="51435" cy="165735"/>
            </a:xfrm>
            <a:custGeom>
              <a:avLst/>
              <a:gdLst/>
              <a:ahLst/>
              <a:cxnLst/>
              <a:rect l="l" t="t" r="r" b="b"/>
              <a:pathLst>
                <a:path w="51435" h="165735">
                  <a:moveTo>
                    <a:pt x="0" y="165724"/>
                  </a:moveTo>
                  <a:lnTo>
                    <a:pt x="51271" y="165724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16572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 descr=""/>
            <p:cNvSpPr/>
            <p:nvPr/>
          </p:nvSpPr>
          <p:spPr>
            <a:xfrm>
              <a:off x="4561344" y="2388111"/>
              <a:ext cx="51435" cy="248920"/>
            </a:xfrm>
            <a:custGeom>
              <a:avLst/>
              <a:gdLst/>
              <a:ahLst/>
              <a:cxnLst/>
              <a:rect l="l" t="t" r="r" b="b"/>
              <a:pathLst>
                <a:path w="51435" h="248919">
                  <a:moveTo>
                    <a:pt x="51276" y="0"/>
                  </a:moveTo>
                  <a:lnTo>
                    <a:pt x="0" y="0"/>
                  </a:lnTo>
                  <a:lnTo>
                    <a:pt x="0" y="248558"/>
                  </a:lnTo>
                  <a:lnTo>
                    <a:pt x="51276" y="2485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 descr=""/>
            <p:cNvSpPr/>
            <p:nvPr/>
          </p:nvSpPr>
          <p:spPr>
            <a:xfrm>
              <a:off x="4561344" y="2388111"/>
              <a:ext cx="51435" cy="248920"/>
            </a:xfrm>
            <a:custGeom>
              <a:avLst/>
              <a:gdLst/>
              <a:ahLst/>
              <a:cxnLst/>
              <a:rect l="l" t="t" r="r" b="b"/>
              <a:pathLst>
                <a:path w="51435" h="248919">
                  <a:moveTo>
                    <a:pt x="0" y="248558"/>
                  </a:moveTo>
                  <a:lnTo>
                    <a:pt x="51276" y="2485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485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 descr=""/>
            <p:cNvSpPr/>
            <p:nvPr/>
          </p:nvSpPr>
          <p:spPr>
            <a:xfrm>
              <a:off x="4612627" y="2325926"/>
              <a:ext cx="51435" cy="311150"/>
            </a:xfrm>
            <a:custGeom>
              <a:avLst/>
              <a:gdLst/>
              <a:ahLst/>
              <a:cxnLst/>
              <a:rect l="l" t="t" r="r" b="b"/>
              <a:pathLst>
                <a:path w="51435" h="311150">
                  <a:moveTo>
                    <a:pt x="51276" y="0"/>
                  </a:moveTo>
                  <a:lnTo>
                    <a:pt x="0" y="0"/>
                  </a:lnTo>
                  <a:lnTo>
                    <a:pt x="0" y="310743"/>
                  </a:lnTo>
                  <a:lnTo>
                    <a:pt x="51276" y="31074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 descr=""/>
            <p:cNvSpPr/>
            <p:nvPr/>
          </p:nvSpPr>
          <p:spPr>
            <a:xfrm>
              <a:off x="4612627" y="2325926"/>
              <a:ext cx="51435" cy="311150"/>
            </a:xfrm>
            <a:custGeom>
              <a:avLst/>
              <a:gdLst/>
              <a:ahLst/>
              <a:cxnLst/>
              <a:rect l="l" t="t" r="r" b="b"/>
              <a:pathLst>
                <a:path w="51435" h="311150">
                  <a:moveTo>
                    <a:pt x="0" y="310743"/>
                  </a:moveTo>
                  <a:lnTo>
                    <a:pt x="51276" y="31074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1074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 descr=""/>
            <p:cNvSpPr/>
            <p:nvPr/>
          </p:nvSpPr>
          <p:spPr>
            <a:xfrm>
              <a:off x="4663897" y="2236208"/>
              <a:ext cx="51435" cy="400685"/>
            </a:xfrm>
            <a:custGeom>
              <a:avLst/>
              <a:gdLst/>
              <a:ahLst/>
              <a:cxnLst/>
              <a:rect l="l" t="t" r="r" b="b"/>
              <a:pathLst>
                <a:path w="51435" h="400685">
                  <a:moveTo>
                    <a:pt x="51276" y="0"/>
                  </a:moveTo>
                  <a:lnTo>
                    <a:pt x="0" y="0"/>
                  </a:lnTo>
                  <a:lnTo>
                    <a:pt x="0" y="400461"/>
                  </a:lnTo>
                  <a:lnTo>
                    <a:pt x="51276" y="40046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 descr=""/>
            <p:cNvSpPr/>
            <p:nvPr/>
          </p:nvSpPr>
          <p:spPr>
            <a:xfrm>
              <a:off x="4663897" y="2236208"/>
              <a:ext cx="51435" cy="400685"/>
            </a:xfrm>
            <a:custGeom>
              <a:avLst/>
              <a:gdLst/>
              <a:ahLst/>
              <a:cxnLst/>
              <a:rect l="l" t="t" r="r" b="b"/>
              <a:pathLst>
                <a:path w="51435" h="400685">
                  <a:moveTo>
                    <a:pt x="0" y="400461"/>
                  </a:moveTo>
                  <a:lnTo>
                    <a:pt x="51276" y="40046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0046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 descr=""/>
            <p:cNvSpPr/>
            <p:nvPr/>
          </p:nvSpPr>
          <p:spPr>
            <a:xfrm>
              <a:off x="4715179" y="2260362"/>
              <a:ext cx="51435" cy="376555"/>
            </a:xfrm>
            <a:custGeom>
              <a:avLst/>
              <a:gdLst/>
              <a:ahLst/>
              <a:cxnLst/>
              <a:rect l="l" t="t" r="r" b="b"/>
              <a:pathLst>
                <a:path w="51435" h="376555">
                  <a:moveTo>
                    <a:pt x="51276" y="0"/>
                  </a:moveTo>
                  <a:lnTo>
                    <a:pt x="0" y="0"/>
                  </a:lnTo>
                  <a:lnTo>
                    <a:pt x="0" y="376307"/>
                  </a:lnTo>
                  <a:lnTo>
                    <a:pt x="51276" y="37630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 descr=""/>
            <p:cNvSpPr/>
            <p:nvPr/>
          </p:nvSpPr>
          <p:spPr>
            <a:xfrm>
              <a:off x="4715179" y="2260362"/>
              <a:ext cx="51435" cy="376555"/>
            </a:xfrm>
            <a:custGeom>
              <a:avLst/>
              <a:gdLst/>
              <a:ahLst/>
              <a:cxnLst/>
              <a:rect l="l" t="t" r="r" b="b"/>
              <a:pathLst>
                <a:path w="51435" h="376555">
                  <a:moveTo>
                    <a:pt x="0" y="376307"/>
                  </a:moveTo>
                  <a:lnTo>
                    <a:pt x="51276" y="37630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630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 descr=""/>
            <p:cNvSpPr/>
            <p:nvPr/>
          </p:nvSpPr>
          <p:spPr>
            <a:xfrm>
              <a:off x="4766449" y="2205117"/>
              <a:ext cx="51435" cy="431800"/>
            </a:xfrm>
            <a:custGeom>
              <a:avLst/>
              <a:gdLst/>
              <a:ahLst/>
              <a:cxnLst/>
              <a:rect l="l" t="t" r="r" b="b"/>
              <a:pathLst>
                <a:path w="51435" h="431800">
                  <a:moveTo>
                    <a:pt x="51271" y="0"/>
                  </a:moveTo>
                  <a:lnTo>
                    <a:pt x="0" y="0"/>
                  </a:lnTo>
                  <a:lnTo>
                    <a:pt x="0" y="431552"/>
                  </a:lnTo>
                  <a:lnTo>
                    <a:pt x="51271" y="43155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 descr=""/>
            <p:cNvSpPr/>
            <p:nvPr/>
          </p:nvSpPr>
          <p:spPr>
            <a:xfrm>
              <a:off x="4766449" y="2205117"/>
              <a:ext cx="51435" cy="431800"/>
            </a:xfrm>
            <a:custGeom>
              <a:avLst/>
              <a:gdLst/>
              <a:ahLst/>
              <a:cxnLst/>
              <a:rect l="l" t="t" r="r" b="b"/>
              <a:pathLst>
                <a:path w="51435" h="431800">
                  <a:moveTo>
                    <a:pt x="0" y="431552"/>
                  </a:moveTo>
                  <a:lnTo>
                    <a:pt x="51271" y="43155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43155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 descr=""/>
            <p:cNvSpPr/>
            <p:nvPr/>
          </p:nvSpPr>
          <p:spPr>
            <a:xfrm>
              <a:off x="4817719" y="2184411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51276" y="0"/>
                  </a:moveTo>
                  <a:lnTo>
                    <a:pt x="0" y="0"/>
                  </a:lnTo>
                  <a:lnTo>
                    <a:pt x="0" y="452258"/>
                  </a:lnTo>
                  <a:lnTo>
                    <a:pt x="51276" y="45225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 descr=""/>
            <p:cNvSpPr/>
            <p:nvPr/>
          </p:nvSpPr>
          <p:spPr>
            <a:xfrm>
              <a:off x="4817719" y="2184411"/>
              <a:ext cx="51435" cy="452755"/>
            </a:xfrm>
            <a:custGeom>
              <a:avLst/>
              <a:gdLst/>
              <a:ahLst/>
              <a:cxnLst/>
              <a:rect l="l" t="t" r="r" b="b"/>
              <a:pathLst>
                <a:path w="51435" h="452755">
                  <a:moveTo>
                    <a:pt x="0" y="452258"/>
                  </a:moveTo>
                  <a:lnTo>
                    <a:pt x="51276" y="45225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5225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 descr=""/>
            <p:cNvSpPr/>
            <p:nvPr/>
          </p:nvSpPr>
          <p:spPr>
            <a:xfrm>
              <a:off x="4869002" y="2360460"/>
              <a:ext cx="51435" cy="276225"/>
            </a:xfrm>
            <a:custGeom>
              <a:avLst/>
              <a:gdLst/>
              <a:ahLst/>
              <a:cxnLst/>
              <a:rect l="l" t="t" r="r" b="b"/>
              <a:pathLst>
                <a:path w="51435" h="276225">
                  <a:moveTo>
                    <a:pt x="51276" y="0"/>
                  </a:moveTo>
                  <a:lnTo>
                    <a:pt x="0" y="0"/>
                  </a:lnTo>
                  <a:lnTo>
                    <a:pt x="0" y="276209"/>
                  </a:lnTo>
                  <a:lnTo>
                    <a:pt x="51276" y="27620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 descr=""/>
            <p:cNvSpPr/>
            <p:nvPr/>
          </p:nvSpPr>
          <p:spPr>
            <a:xfrm>
              <a:off x="4869002" y="2360460"/>
              <a:ext cx="51435" cy="276225"/>
            </a:xfrm>
            <a:custGeom>
              <a:avLst/>
              <a:gdLst/>
              <a:ahLst/>
              <a:cxnLst/>
              <a:rect l="l" t="t" r="r" b="b"/>
              <a:pathLst>
                <a:path w="51435" h="276225">
                  <a:moveTo>
                    <a:pt x="0" y="276209"/>
                  </a:moveTo>
                  <a:lnTo>
                    <a:pt x="51276" y="27620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7620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 descr=""/>
            <p:cNvSpPr/>
            <p:nvPr/>
          </p:nvSpPr>
          <p:spPr>
            <a:xfrm>
              <a:off x="4920272" y="2432968"/>
              <a:ext cx="51435" cy="203835"/>
            </a:xfrm>
            <a:custGeom>
              <a:avLst/>
              <a:gdLst/>
              <a:ahLst/>
              <a:cxnLst/>
              <a:rect l="l" t="t" r="r" b="b"/>
              <a:pathLst>
                <a:path w="51435" h="203835">
                  <a:moveTo>
                    <a:pt x="51276" y="0"/>
                  </a:moveTo>
                  <a:lnTo>
                    <a:pt x="0" y="0"/>
                  </a:lnTo>
                  <a:lnTo>
                    <a:pt x="0" y="203701"/>
                  </a:lnTo>
                  <a:lnTo>
                    <a:pt x="51276" y="20370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 descr=""/>
            <p:cNvSpPr/>
            <p:nvPr/>
          </p:nvSpPr>
          <p:spPr>
            <a:xfrm>
              <a:off x="4920272" y="2432968"/>
              <a:ext cx="51435" cy="203835"/>
            </a:xfrm>
            <a:custGeom>
              <a:avLst/>
              <a:gdLst/>
              <a:ahLst/>
              <a:cxnLst/>
              <a:rect l="l" t="t" r="r" b="b"/>
              <a:pathLst>
                <a:path w="51435" h="203835">
                  <a:moveTo>
                    <a:pt x="0" y="203701"/>
                  </a:moveTo>
                  <a:lnTo>
                    <a:pt x="51276" y="20370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0370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 descr=""/>
            <p:cNvSpPr/>
            <p:nvPr/>
          </p:nvSpPr>
          <p:spPr>
            <a:xfrm>
              <a:off x="4971554" y="2505477"/>
              <a:ext cx="51435" cy="131445"/>
            </a:xfrm>
            <a:custGeom>
              <a:avLst/>
              <a:gdLst/>
              <a:ahLst/>
              <a:cxnLst/>
              <a:rect l="l" t="t" r="r" b="b"/>
              <a:pathLst>
                <a:path w="51435" h="131444">
                  <a:moveTo>
                    <a:pt x="51276" y="0"/>
                  </a:moveTo>
                  <a:lnTo>
                    <a:pt x="0" y="0"/>
                  </a:lnTo>
                  <a:lnTo>
                    <a:pt x="0" y="131192"/>
                  </a:lnTo>
                  <a:lnTo>
                    <a:pt x="51276" y="13119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 descr=""/>
            <p:cNvSpPr/>
            <p:nvPr/>
          </p:nvSpPr>
          <p:spPr>
            <a:xfrm>
              <a:off x="4971554" y="2505477"/>
              <a:ext cx="51435" cy="131445"/>
            </a:xfrm>
            <a:custGeom>
              <a:avLst/>
              <a:gdLst/>
              <a:ahLst/>
              <a:cxnLst/>
              <a:rect l="l" t="t" r="r" b="b"/>
              <a:pathLst>
                <a:path w="51435" h="131444">
                  <a:moveTo>
                    <a:pt x="0" y="131192"/>
                  </a:moveTo>
                  <a:lnTo>
                    <a:pt x="51276" y="13119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3119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 descr=""/>
            <p:cNvSpPr/>
            <p:nvPr/>
          </p:nvSpPr>
          <p:spPr>
            <a:xfrm>
              <a:off x="5022824" y="2553837"/>
              <a:ext cx="51435" cy="83185"/>
            </a:xfrm>
            <a:custGeom>
              <a:avLst/>
              <a:gdLst/>
              <a:ahLst/>
              <a:cxnLst/>
              <a:rect l="l" t="t" r="r" b="b"/>
              <a:pathLst>
                <a:path w="51435" h="83185">
                  <a:moveTo>
                    <a:pt x="51271" y="0"/>
                  </a:moveTo>
                  <a:lnTo>
                    <a:pt x="0" y="0"/>
                  </a:lnTo>
                  <a:lnTo>
                    <a:pt x="0" y="82832"/>
                  </a:lnTo>
                  <a:lnTo>
                    <a:pt x="51271" y="82832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 descr=""/>
            <p:cNvSpPr/>
            <p:nvPr/>
          </p:nvSpPr>
          <p:spPr>
            <a:xfrm>
              <a:off x="5022824" y="2553837"/>
              <a:ext cx="51435" cy="83185"/>
            </a:xfrm>
            <a:custGeom>
              <a:avLst/>
              <a:gdLst/>
              <a:ahLst/>
              <a:cxnLst/>
              <a:rect l="l" t="t" r="r" b="b"/>
              <a:pathLst>
                <a:path w="51435" h="83185">
                  <a:moveTo>
                    <a:pt x="0" y="82832"/>
                  </a:moveTo>
                  <a:lnTo>
                    <a:pt x="51271" y="82832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8283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 descr=""/>
            <p:cNvSpPr/>
            <p:nvPr/>
          </p:nvSpPr>
          <p:spPr>
            <a:xfrm>
              <a:off x="5074107" y="2581429"/>
              <a:ext cx="51435" cy="55244"/>
            </a:xfrm>
            <a:custGeom>
              <a:avLst/>
              <a:gdLst/>
              <a:ahLst/>
              <a:cxnLst/>
              <a:rect l="l" t="t" r="r" b="b"/>
              <a:pathLst>
                <a:path w="51435" h="55244">
                  <a:moveTo>
                    <a:pt x="51276" y="0"/>
                  </a:moveTo>
                  <a:lnTo>
                    <a:pt x="0" y="0"/>
                  </a:lnTo>
                  <a:lnTo>
                    <a:pt x="0" y="55240"/>
                  </a:lnTo>
                  <a:lnTo>
                    <a:pt x="51276" y="5524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 descr=""/>
            <p:cNvSpPr/>
            <p:nvPr/>
          </p:nvSpPr>
          <p:spPr>
            <a:xfrm>
              <a:off x="5074107" y="2581429"/>
              <a:ext cx="51435" cy="55244"/>
            </a:xfrm>
            <a:custGeom>
              <a:avLst/>
              <a:gdLst/>
              <a:ahLst/>
              <a:cxnLst/>
              <a:rect l="l" t="t" r="r" b="b"/>
              <a:pathLst>
                <a:path w="51435" h="55244">
                  <a:moveTo>
                    <a:pt x="0" y="55240"/>
                  </a:moveTo>
                  <a:lnTo>
                    <a:pt x="51276" y="5524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5524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 descr=""/>
            <p:cNvSpPr/>
            <p:nvPr/>
          </p:nvSpPr>
          <p:spPr>
            <a:xfrm>
              <a:off x="5125377" y="2598693"/>
              <a:ext cx="51435" cy="38100"/>
            </a:xfrm>
            <a:custGeom>
              <a:avLst/>
              <a:gdLst/>
              <a:ahLst/>
              <a:cxnLst/>
              <a:rect l="l" t="t" r="r" b="b"/>
              <a:pathLst>
                <a:path w="51435" h="38100">
                  <a:moveTo>
                    <a:pt x="51276" y="0"/>
                  </a:moveTo>
                  <a:lnTo>
                    <a:pt x="0" y="0"/>
                  </a:lnTo>
                  <a:lnTo>
                    <a:pt x="0" y="37975"/>
                  </a:lnTo>
                  <a:lnTo>
                    <a:pt x="51276" y="3797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0" name="object 420" descr=""/>
            <p:cNvSpPr/>
            <p:nvPr/>
          </p:nvSpPr>
          <p:spPr>
            <a:xfrm>
              <a:off x="5125377" y="2598693"/>
              <a:ext cx="51435" cy="38100"/>
            </a:xfrm>
            <a:custGeom>
              <a:avLst/>
              <a:gdLst/>
              <a:ahLst/>
              <a:cxnLst/>
              <a:rect l="l" t="t" r="r" b="b"/>
              <a:pathLst>
                <a:path w="51435" h="38100">
                  <a:moveTo>
                    <a:pt x="0" y="37975"/>
                  </a:moveTo>
                  <a:lnTo>
                    <a:pt x="51276" y="3797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797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 descr=""/>
            <p:cNvSpPr/>
            <p:nvPr/>
          </p:nvSpPr>
          <p:spPr>
            <a:xfrm>
              <a:off x="5176659" y="2619405"/>
              <a:ext cx="51435" cy="17780"/>
            </a:xfrm>
            <a:custGeom>
              <a:avLst/>
              <a:gdLst/>
              <a:ahLst/>
              <a:cxnLst/>
              <a:rect l="l" t="t" r="r" b="b"/>
              <a:pathLst>
                <a:path w="51435" h="17780">
                  <a:moveTo>
                    <a:pt x="51276" y="0"/>
                  </a:moveTo>
                  <a:lnTo>
                    <a:pt x="0" y="0"/>
                  </a:lnTo>
                  <a:lnTo>
                    <a:pt x="0" y="17264"/>
                  </a:lnTo>
                  <a:lnTo>
                    <a:pt x="51276" y="17264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 descr=""/>
            <p:cNvSpPr/>
            <p:nvPr/>
          </p:nvSpPr>
          <p:spPr>
            <a:xfrm>
              <a:off x="5176659" y="2619405"/>
              <a:ext cx="51435" cy="17780"/>
            </a:xfrm>
            <a:custGeom>
              <a:avLst/>
              <a:gdLst/>
              <a:ahLst/>
              <a:cxnLst/>
              <a:rect l="l" t="t" r="r" b="b"/>
              <a:pathLst>
                <a:path w="51435" h="17780">
                  <a:moveTo>
                    <a:pt x="0" y="17264"/>
                  </a:moveTo>
                  <a:lnTo>
                    <a:pt x="51276" y="17264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726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 descr=""/>
            <p:cNvSpPr/>
            <p:nvPr/>
          </p:nvSpPr>
          <p:spPr>
            <a:xfrm>
              <a:off x="5227929" y="2622843"/>
              <a:ext cx="51435" cy="13970"/>
            </a:xfrm>
            <a:custGeom>
              <a:avLst/>
              <a:gdLst/>
              <a:ahLst/>
              <a:cxnLst/>
              <a:rect l="l" t="t" r="r" b="b"/>
              <a:pathLst>
                <a:path w="51435" h="13969">
                  <a:moveTo>
                    <a:pt x="51276" y="0"/>
                  </a:moveTo>
                  <a:lnTo>
                    <a:pt x="0" y="0"/>
                  </a:lnTo>
                  <a:lnTo>
                    <a:pt x="0" y="13826"/>
                  </a:lnTo>
                  <a:lnTo>
                    <a:pt x="51276" y="13826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 descr=""/>
            <p:cNvSpPr/>
            <p:nvPr/>
          </p:nvSpPr>
          <p:spPr>
            <a:xfrm>
              <a:off x="5227929" y="2622843"/>
              <a:ext cx="51435" cy="13970"/>
            </a:xfrm>
            <a:custGeom>
              <a:avLst/>
              <a:gdLst/>
              <a:ahLst/>
              <a:cxnLst/>
              <a:rect l="l" t="t" r="r" b="b"/>
              <a:pathLst>
                <a:path w="51435" h="13969">
                  <a:moveTo>
                    <a:pt x="0" y="13826"/>
                  </a:moveTo>
                  <a:lnTo>
                    <a:pt x="51276" y="13826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3826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F8766D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 descr=""/>
            <p:cNvSpPr/>
            <p:nvPr/>
          </p:nvSpPr>
          <p:spPr>
            <a:xfrm>
              <a:off x="3382073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 descr=""/>
            <p:cNvSpPr/>
            <p:nvPr/>
          </p:nvSpPr>
          <p:spPr>
            <a:xfrm>
              <a:off x="343329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 descr=""/>
            <p:cNvSpPr/>
            <p:nvPr/>
          </p:nvSpPr>
          <p:spPr>
            <a:xfrm>
              <a:off x="348457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 descr=""/>
            <p:cNvSpPr/>
            <p:nvPr/>
          </p:nvSpPr>
          <p:spPr>
            <a:xfrm>
              <a:off x="353584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 descr=""/>
            <p:cNvSpPr/>
            <p:nvPr/>
          </p:nvSpPr>
          <p:spPr>
            <a:xfrm>
              <a:off x="3587115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 descr=""/>
            <p:cNvSpPr/>
            <p:nvPr/>
          </p:nvSpPr>
          <p:spPr>
            <a:xfrm>
              <a:off x="363839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 descr=""/>
            <p:cNvSpPr/>
            <p:nvPr/>
          </p:nvSpPr>
          <p:spPr>
            <a:xfrm>
              <a:off x="368966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 descr=""/>
            <p:cNvSpPr/>
            <p:nvPr/>
          </p:nvSpPr>
          <p:spPr>
            <a:xfrm>
              <a:off x="3740950" y="2629789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51271" y="0"/>
                  </a:moveTo>
                  <a:lnTo>
                    <a:pt x="0" y="0"/>
                  </a:lnTo>
                  <a:lnTo>
                    <a:pt x="0" y="6880"/>
                  </a:lnTo>
                  <a:lnTo>
                    <a:pt x="51271" y="6880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 descr=""/>
            <p:cNvSpPr/>
            <p:nvPr/>
          </p:nvSpPr>
          <p:spPr>
            <a:xfrm>
              <a:off x="3740950" y="2629789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0" y="6880"/>
                  </a:moveTo>
                  <a:lnTo>
                    <a:pt x="51271" y="6880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688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 descr=""/>
            <p:cNvSpPr/>
            <p:nvPr/>
          </p:nvSpPr>
          <p:spPr>
            <a:xfrm>
              <a:off x="3792220" y="2633226"/>
              <a:ext cx="51435" cy="3810"/>
            </a:xfrm>
            <a:custGeom>
              <a:avLst/>
              <a:gdLst/>
              <a:ahLst/>
              <a:cxnLst/>
              <a:rect l="l" t="t" r="r" b="b"/>
              <a:pathLst>
                <a:path w="51435" h="3810">
                  <a:moveTo>
                    <a:pt x="51276" y="0"/>
                  </a:moveTo>
                  <a:lnTo>
                    <a:pt x="0" y="0"/>
                  </a:lnTo>
                  <a:lnTo>
                    <a:pt x="0" y="3442"/>
                  </a:lnTo>
                  <a:lnTo>
                    <a:pt x="51276" y="344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 descr=""/>
            <p:cNvSpPr/>
            <p:nvPr/>
          </p:nvSpPr>
          <p:spPr>
            <a:xfrm>
              <a:off x="3792220" y="2633226"/>
              <a:ext cx="51435" cy="3810"/>
            </a:xfrm>
            <a:custGeom>
              <a:avLst/>
              <a:gdLst/>
              <a:ahLst/>
              <a:cxnLst/>
              <a:rect l="l" t="t" r="r" b="b"/>
              <a:pathLst>
                <a:path w="51435" h="3810">
                  <a:moveTo>
                    <a:pt x="0" y="3442"/>
                  </a:moveTo>
                  <a:lnTo>
                    <a:pt x="51276" y="344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44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 descr=""/>
            <p:cNvSpPr/>
            <p:nvPr/>
          </p:nvSpPr>
          <p:spPr>
            <a:xfrm>
              <a:off x="3843502" y="2629789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51276" y="0"/>
                  </a:moveTo>
                  <a:lnTo>
                    <a:pt x="0" y="0"/>
                  </a:lnTo>
                  <a:lnTo>
                    <a:pt x="0" y="6880"/>
                  </a:lnTo>
                  <a:lnTo>
                    <a:pt x="51276" y="688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 descr=""/>
            <p:cNvSpPr/>
            <p:nvPr/>
          </p:nvSpPr>
          <p:spPr>
            <a:xfrm>
              <a:off x="3843502" y="2629789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0" y="6880"/>
                  </a:moveTo>
                  <a:lnTo>
                    <a:pt x="51276" y="688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688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 descr=""/>
            <p:cNvSpPr/>
            <p:nvPr/>
          </p:nvSpPr>
          <p:spPr>
            <a:xfrm>
              <a:off x="3894772" y="2626286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51276" y="0"/>
                  </a:moveTo>
                  <a:lnTo>
                    <a:pt x="0" y="0"/>
                  </a:lnTo>
                  <a:lnTo>
                    <a:pt x="0" y="10383"/>
                  </a:lnTo>
                  <a:lnTo>
                    <a:pt x="51276" y="1038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 descr=""/>
            <p:cNvSpPr/>
            <p:nvPr/>
          </p:nvSpPr>
          <p:spPr>
            <a:xfrm>
              <a:off x="3894772" y="2626286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0" y="10383"/>
                  </a:moveTo>
                  <a:lnTo>
                    <a:pt x="51276" y="1038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038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 descr=""/>
            <p:cNvSpPr/>
            <p:nvPr/>
          </p:nvSpPr>
          <p:spPr>
            <a:xfrm>
              <a:off x="3946055" y="2595255"/>
              <a:ext cx="51435" cy="41910"/>
            </a:xfrm>
            <a:custGeom>
              <a:avLst/>
              <a:gdLst/>
              <a:ahLst/>
              <a:cxnLst/>
              <a:rect l="l" t="t" r="r" b="b"/>
              <a:pathLst>
                <a:path w="51435" h="41910">
                  <a:moveTo>
                    <a:pt x="51276" y="0"/>
                  </a:moveTo>
                  <a:lnTo>
                    <a:pt x="0" y="0"/>
                  </a:lnTo>
                  <a:lnTo>
                    <a:pt x="0" y="41413"/>
                  </a:lnTo>
                  <a:lnTo>
                    <a:pt x="51276" y="4141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 descr=""/>
            <p:cNvSpPr/>
            <p:nvPr/>
          </p:nvSpPr>
          <p:spPr>
            <a:xfrm>
              <a:off x="3946055" y="2595255"/>
              <a:ext cx="51435" cy="41910"/>
            </a:xfrm>
            <a:custGeom>
              <a:avLst/>
              <a:gdLst/>
              <a:ahLst/>
              <a:cxnLst/>
              <a:rect l="l" t="t" r="r" b="b"/>
              <a:pathLst>
                <a:path w="51435" h="41910">
                  <a:moveTo>
                    <a:pt x="0" y="41413"/>
                  </a:moveTo>
                  <a:lnTo>
                    <a:pt x="51276" y="4141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141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 descr=""/>
            <p:cNvSpPr/>
            <p:nvPr/>
          </p:nvSpPr>
          <p:spPr>
            <a:xfrm>
              <a:off x="3997325" y="2581429"/>
              <a:ext cx="51435" cy="55244"/>
            </a:xfrm>
            <a:custGeom>
              <a:avLst/>
              <a:gdLst/>
              <a:ahLst/>
              <a:cxnLst/>
              <a:rect l="l" t="t" r="r" b="b"/>
              <a:pathLst>
                <a:path w="51435" h="55244">
                  <a:moveTo>
                    <a:pt x="51271" y="0"/>
                  </a:moveTo>
                  <a:lnTo>
                    <a:pt x="0" y="0"/>
                  </a:lnTo>
                  <a:lnTo>
                    <a:pt x="0" y="55240"/>
                  </a:lnTo>
                  <a:lnTo>
                    <a:pt x="51271" y="55240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 descr=""/>
            <p:cNvSpPr/>
            <p:nvPr/>
          </p:nvSpPr>
          <p:spPr>
            <a:xfrm>
              <a:off x="3997325" y="2581429"/>
              <a:ext cx="51435" cy="55244"/>
            </a:xfrm>
            <a:custGeom>
              <a:avLst/>
              <a:gdLst/>
              <a:ahLst/>
              <a:cxnLst/>
              <a:rect l="l" t="t" r="r" b="b"/>
              <a:pathLst>
                <a:path w="51435" h="55244">
                  <a:moveTo>
                    <a:pt x="0" y="55240"/>
                  </a:moveTo>
                  <a:lnTo>
                    <a:pt x="51271" y="55240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5524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 descr=""/>
            <p:cNvSpPr/>
            <p:nvPr/>
          </p:nvSpPr>
          <p:spPr>
            <a:xfrm>
              <a:off x="4048594" y="2526184"/>
              <a:ext cx="51435" cy="110489"/>
            </a:xfrm>
            <a:custGeom>
              <a:avLst/>
              <a:gdLst/>
              <a:ahLst/>
              <a:cxnLst/>
              <a:rect l="l" t="t" r="r" b="b"/>
              <a:pathLst>
                <a:path w="51435" h="110489">
                  <a:moveTo>
                    <a:pt x="51276" y="0"/>
                  </a:moveTo>
                  <a:lnTo>
                    <a:pt x="0" y="0"/>
                  </a:lnTo>
                  <a:lnTo>
                    <a:pt x="0" y="110485"/>
                  </a:lnTo>
                  <a:lnTo>
                    <a:pt x="51276" y="110485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 descr=""/>
            <p:cNvSpPr/>
            <p:nvPr/>
          </p:nvSpPr>
          <p:spPr>
            <a:xfrm>
              <a:off x="4048594" y="2526184"/>
              <a:ext cx="51435" cy="110489"/>
            </a:xfrm>
            <a:custGeom>
              <a:avLst/>
              <a:gdLst/>
              <a:ahLst/>
              <a:cxnLst/>
              <a:rect l="l" t="t" r="r" b="b"/>
              <a:pathLst>
                <a:path w="51435" h="110489">
                  <a:moveTo>
                    <a:pt x="0" y="110485"/>
                  </a:moveTo>
                  <a:lnTo>
                    <a:pt x="51276" y="110485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10485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 descr=""/>
            <p:cNvSpPr/>
            <p:nvPr/>
          </p:nvSpPr>
          <p:spPr>
            <a:xfrm>
              <a:off x="4099877" y="2484771"/>
              <a:ext cx="51435" cy="152400"/>
            </a:xfrm>
            <a:custGeom>
              <a:avLst/>
              <a:gdLst/>
              <a:ahLst/>
              <a:cxnLst/>
              <a:rect l="l" t="t" r="r" b="b"/>
              <a:pathLst>
                <a:path w="51435" h="152400">
                  <a:moveTo>
                    <a:pt x="51276" y="0"/>
                  </a:moveTo>
                  <a:lnTo>
                    <a:pt x="0" y="0"/>
                  </a:lnTo>
                  <a:lnTo>
                    <a:pt x="0" y="151898"/>
                  </a:lnTo>
                  <a:lnTo>
                    <a:pt x="51276" y="15189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 descr=""/>
            <p:cNvSpPr/>
            <p:nvPr/>
          </p:nvSpPr>
          <p:spPr>
            <a:xfrm>
              <a:off x="4099877" y="2484771"/>
              <a:ext cx="51435" cy="152400"/>
            </a:xfrm>
            <a:custGeom>
              <a:avLst/>
              <a:gdLst/>
              <a:ahLst/>
              <a:cxnLst/>
              <a:rect l="l" t="t" r="r" b="b"/>
              <a:pathLst>
                <a:path w="51435" h="152400">
                  <a:moveTo>
                    <a:pt x="0" y="151898"/>
                  </a:moveTo>
                  <a:lnTo>
                    <a:pt x="51276" y="15189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5189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 descr=""/>
            <p:cNvSpPr/>
            <p:nvPr/>
          </p:nvSpPr>
          <p:spPr>
            <a:xfrm>
              <a:off x="4151147" y="2394992"/>
              <a:ext cx="51435" cy="241935"/>
            </a:xfrm>
            <a:custGeom>
              <a:avLst/>
              <a:gdLst/>
              <a:ahLst/>
              <a:cxnLst/>
              <a:rect l="l" t="t" r="r" b="b"/>
              <a:pathLst>
                <a:path w="51435" h="241935">
                  <a:moveTo>
                    <a:pt x="51276" y="0"/>
                  </a:moveTo>
                  <a:lnTo>
                    <a:pt x="0" y="0"/>
                  </a:lnTo>
                  <a:lnTo>
                    <a:pt x="0" y="241677"/>
                  </a:lnTo>
                  <a:lnTo>
                    <a:pt x="51276" y="24167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 descr=""/>
            <p:cNvSpPr/>
            <p:nvPr/>
          </p:nvSpPr>
          <p:spPr>
            <a:xfrm>
              <a:off x="4151147" y="2394992"/>
              <a:ext cx="51435" cy="241935"/>
            </a:xfrm>
            <a:custGeom>
              <a:avLst/>
              <a:gdLst/>
              <a:ahLst/>
              <a:cxnLst/>
              <a:rect l="l" t="t" r="r" b="b"/>
              <a:pathLst>
                <a:path w="51435" h="241935">
                  <a:moveTo>
                    <a:pt x="0" y="241677"/>
                  </a:moveTo>
                  <a:lnTo>
                    <a:pt x="51276" y="24167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24167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 descr=""/>
            <p:cNvSpPr/>
            <p:nvPr/>
          </p:nvSpPr>
          <p:spPr>
            <a:xfrm>
              <a:off x="4202430" y="2305220"/>
              <a:ext cx="51435" cy="331470"/>
            </a:xfrm>
            <a:custGeom>
              <a:avLst/>
              <a:gdLst/>
              <a:ahLst/>
              <a:cxnLst/>
              <a:rect l="l" t="t" r="r" b="b"/>
              <a:pathLst>
                <a:path w="51435" h="331469">
                  <a:moveTo>
                    <a:pt x="51276" y="0"/>
                  </a:moveTo>
                  <a:lnTo>
                    <a:pt x="0" y="0"/>
                  </a:lnTo>
                  <a:lnTo>
                    <a:pt x="0" y="331449"/>
                  </a:lnTo>
                  <a:lnTo>
                    <a:pt x="51276" y="33144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 descr=""/>
            <p:cNvSpPr/>
            <p:nvPr/>
          </p:nvSpPr>
          <p:spPr>
            <a:xfrm>
              <a:off x="4202430" y="2305220"/>
              <a:ext cx="51435" cy="331470"/>
            </a:xfrm>
            <a:custGeom>
              <a:avLst/>
              <a:gdLst/>
              <a:ahLst/>
              <a:cxnLst/>
              <a:rect l="l" t="t" r="r" b="b"/>
              <a:pathLst>
                <a:path w="51435" h="331469">
                  <a:moveTo>
                    <a:pt x="0" y="331449"/>
                  </a:moveTo>
                  <a:lnTo>
                    <a:pt x="51276" y="33144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3144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 descr=""/>
            <p:cNvSpPr/>
            <p:nvPr/>
          </p:nvSpPr>
          <p:spPr>
            <a:xfrm>
              <a:off x="4253699" y="2294896"/>
              <a:ext cx="51435" cy="342265"/>
            </a:xfrm>
            <a:custGeom>
              <a:avLst/>
              <a:gdLst/>
              <a:ahLst/>
              <a:cxnLst/>
              <a:rect l="l" t="t" r="r" b="b"/>
              <a:pathLst>
                <a:path w="51435" h="342264">
                  <a:moveTo>
                    <a:pt x="51271" y="0"/>
                  </a:moveTo>
                  <a:lnTo>
                    <a:pt x="0" y="0"/>
                  </a:lnTo>
                  <a:lnTo>
                    <a:pt x="0" y="341773"/>
                  </a:lnTo>
                  <a:lnTo>
                    <a:pt x="51271" y="341773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 descr=""/>
            <p:cNvSpPr/>
            <p:nvPr/>
          </p:nvSpPr>
          <p:spPr>
            <a:xfrm>
              <a:off x="4253699" y="2294896"/>
              <a:ext cx="51435" cy="342265"/>
            </a:xfrm>
            <a:custGeom>
              <a:avLst/>
              <a:gdLst/>
              <a:ahLst/>
              <a:cxnLst/>
              <a:rect l="l" t="t" r="r" b="b"/>
              <a:pathLst>
                <a:path w="51435" h="342264">
                  <a:moveTo>
                    <a:pt x="0" y="341773"/>
                  </a:moveTo>
                  <a:lnTo>
                    <a:pt x="51271" y="341773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34177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 descr=""/>
            <p:cNvSpPr/>
            <p:nvPr/>
          </p:nvSpPr>
          <p:spPr>
            <a:xfrm>
              <a:off x="4304969" y="2236208"/>
              <a:ext cx="51435" cy="400685"/>
            </a:xfrm>
            <a:custGeom>
              <a:avLst/>
              <a:gdLst/>
              <a:ahLst/>
              <a:cxnLst/>
              <a:rect l="l" t="t" r="r" b="b"/>
              <a:pathLst>
                <a:path w="51435" h="400685">
                  <a:moveTo>
                    <a:pt x="51276" y="0"/>
                  </a:moveTo>
                  <a:lnTo>
                    <a:pt x="0" y="0"/>
                  </a:lnTo>
                  <a:lnTo>
                    <a:pt x="0" y="400461"/>
                  </a:lnTo>
                  <a:lnTo>
                    <a:pt x="51276" y="400461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 descr=""/>
            <p:cNvSpPr/>
            <p:nvPr/>
          </p:nvSpPr>
          <p:spPr>
            <a:xfrm>
              <a:off x="4304969" y="2236208"/>
              <a:ext cx="51435" cy="400685"/>
            </a:xfrm>
            <a:custGeom>
              <a:avLst/>
              <a:gdLst/>
              <a:ahLst/>
              <a:cxnLst/>
              <a:rect l="l" t="t" r="r" b="b"/>
              <a:pathLst>
                <a:path w="51435" h="400685">
                  <a:moveTo>
                    <a:pt x="0" y="400461"/>
                  </a:moveTo>
                  <a:lnTo>
                    <a:pt x="51276" y="400461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00461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 descr=""/>
            <p:cNvSpPr/>
            <p:nvPr/>
          </p:nvSpPr>
          <p:spPr>
            <a:xfrm>
              <a:off x="4356252" y="2232770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51276" y="0"/>
                  </a:moveTo>
                  <a:lnTo>
                    <a:pt x="0" y="0"/>
                  </a:lnTo>
                  <a:lnTo>
                    <a:pt x="0" y="403899"/>
                  </a:lnTo>
                  <a:lnTo>
                    <a:pt x="51276" y="40389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 descr=""/>
            <p:cNvSpPr/>
            <p:nvPr/>
          </p:nvSpPr>
          <p:spPr>
            <a:xfrm>
              <a:off x="4356252" y="2232770"/>
              <a:ext cx="51435" cy="404495"/>
            </a:xfrm>
            <a:custGeom>
              <a:avLst/>
              <a:gdLst/>
              <a:ahLst/>
              <a:cxnLst/>
              <a:rect l="l" t="t" r="r" b="b"/>
              <a:pathLst>
                <a:path w="51435" h="404494">
                  <a:moveTo>
                    <a:pt x="0" y="403899"/>
                  </a:moveTo>
                  <a:lnTo>
                    <a:pt x="51276" y="40389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0389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 descr=""/>
            <p:cNvSpPr/>
            <p:nvPr/>
          </p:nvSpPr>
          <p:spPr>
            <a:xfrm>
              <a:off x="4407522" y="2270746"/>
              <a:ext cx="51435" cy="366395"/>
            </a:xfrm>
            <a:custGeom>
              <a:avLst/>
              <a:gdLst/>
              <a:ahLst/>
              <a:cxnLst/>
              <a:rect l="l" t="t" r="r" b="b"/>
              <a:pathLst>
                <a:path w="51435" h="366394">
                  <a:moveTo>
                    <a:pt x="51276" y="0"/>
                  </a:moveTo>
                  <a:lnTo>
                    <a:pt x="0" y="0"/>
                  </a:lnTo>
                  <a:lnTo>
                    <a:pt x="0" y="365923"/>
                  </a:lnTo>
                  <a:lnTo>
                    <a:pt x="51276" y="36592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 descr=""/>
            <p:cNvSpPr/>
            <p:nvPr/>
          </p:nvSpPr>
          <p:spPr>
            <a:xfrm>
              <a:off x="4407522" y="2270746"/>
              <a:ext cx="51435" cy="366395"/>
            </a:xfrm>
            <a:custGeom>
              <a:avLst/>
              <a:gdLst/>
              <a:ahLst/>
              <a:cxnLst/>
              <a:rect l="l" t="t" r="r" b="b"/>
              <a:pathLst>
                <a:path w="51435" h="366394">
                  <a:moveTo>
                    <a:pt x="0" y="365923"/>
                  </a:moveTo>
                  <a:lnTo>
                    <a:pt x="51276" y="36592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6592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 descr=""/>
            <p:cNvSpPr/>
            <p:nvPr/>
          </p:nvSpPr>
          <p:spPr>
            <a:xfrm>
              <a:off x="4458804" y="2336309"/>
              <a:ext cx="51435" cy="300355"/>
            </a:xfrm>
            <a:custGeom>
              <a:avLst/>
              <a:gdLst/>
              <a:ahLst/>
              <a:cxnLst/>
              <a:rect l="l" t="t" r="r" b="b"/>
              <a:pathLst>
                <a:path w="51435" h="300355">
                  <a:moveTo>
                    <a:pt x="51276" y="0"/>
                  </a:moveTo>
                  <a:lnTo>
                    <a:pt x="0" y="0"/>
                  </a:lnTo>
                  <a:lnTo>
                    <a:pt x="0" y="300360"/>
                  </a:lnTo>
                  <a:lnTo>
                    <a:pt x="51276" y="30036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 descr=""/>
            <p:cNvSpPr/>
            <p:nvPr/>
          </p:nvSpPr>
          <p:spPr>
            <a:xfrm>
              <a:off x="4458804" y="2336309"/>
              <a:ext cx="51435" cy="300355"/>
            </a:xfrm>
            <a:custGeom>
              <a:avLst/>
              <a:gdLst/>
              <a:ahLst/>
              <a:cxnLst/>
              <a:rect l="l" t="t" r="r" b="b"/>
              <a:pathLst>
                <a:path w="51435" h="300355">
                  <a:moveTo>
                    <a:pt x="0" y="300360"/>
                  </a:moveTo>
                  <a:lnTo>
                    <a:pt x="51276" y="30036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0036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 descr=""/>
            <p:cNvSpPr/>
            <p:nvPr/>
          </p:nvSpPr>
          <p:spPr>
            <a:xfrm>
              <a:off x="4510074" y="2398435"/>
              <a:ext cx="51435" cy="238760"/>
            </a:xfrm>
            <a:custGeom>
              <a:avLst/>
              <a:gdLst/>
              <a:ahLst/>
              <a:cxnLst/>
              <a:rect l="l" t="t" r="r" b="b"/>
              <a:pathLst>
                <a:path w="51435" h="238760">
                  <a:moveTo>
                    <a:pt x="51271" y="0"/>
                  </a:moveTo>
                  <a:lnTo>
                    <a:pt x="0" y="0"/>
                  </a:lnTo>
                  <a:lnTo>
                    <a:pt x="0" y="238234"/>
                  </a:lnTo>
                  <a:lnTo>
                    <a:pt x="51271" y="238234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 descr=""/>
            <p:cNvSpPr/>
            <p:nvPr/>
          </p:nvSpPr>
          <p:spPr>
            <a:xfrm>
              <a:off x="4510074" y="2398435"/>
              <a:ext cx="51435" cy="238760"/>
            </a:xfrm>
            <a:custGeom>
              <a:avLst/>
              <a:gdLst/>
              <a:ahLst/>
              <a:cxnLst/>
              <a:rect l="l" t="t" r="r" b="b"/>
              <a:pathLst>
                <a:path w="51435" h="238760">
                  <a:moveTo>
                    <a:pt x="0" y="238234"/>
                  </a:moveTo>
                  <a:lnTo>
                    <a:pt x="51271" y="238234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238234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 descr=""/>
            <p:cNvSpPr/>
            <p:nvPr/>
          </p:nvSpPr>
          <p:spPr>
            <a:xfrm>
              <a:off x="4561344" y="2467502"/>
              <a:ext cx="51435" cy="169545"/>
            </a:xfrm>
            <a:custGeom>
              <a:avLst/>
              <a:gdLst/>
              <a:ahLst/>
              <a:cxnLst/>
              <a:rect l="l" t="t" r="r" b="b"/>
              <a:pathLst>
                <a:path w="51435" h="169544">
                  <a:moveTo>
                    <a:pt x="51276" y="0"/>
                  </a:moveTo>
                  <a:lnTo>
                    <a:pt x="0" y="0"/>
                  </a:lnTo>
                  <a:lnTo>
                    <a:pt x="0" y="169167"/>
                  </a:lnTo>
                  <a:lnTo>
                    <a:pt x="51276" y="169167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 descr=""/>
            <p:cNvSpPr/>
            <p:nvPr/>
          </p:nvSpPr>
          <p:spPr>
            <a:xfrm>
              <a:off x="4561344" y="2467502"/>
              <a:ext cx="51435" cy="169545"/>
            </a:xfrm>
            <a:custGeom>
              <a:avLst/>
              <a:gdLst/>
              <a:ahLst/>
              <a:cxnLst/>
              <a:rect l="l" t="t" r="r" b="b"/>
              <a:pathLst>
                <a:path w="51435" h="169544">
                  <a:moveTo>
                    <a:pt x="0" y="169167"/>
                  </a:moveTo>
                  <a:lnTo>
                    <a:pt x="51276" y="169167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69167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 descr=""/>
            <p:cNvSpPr/>
            <p:nvPr/>
          </p:nvSpPr>
          <p:spPr>
            <a:xfrm>
              <a:off x="4612627" y="2491651"/>
              <a:ext cx="51435" cy="145415"/>
            </a:xfrm>
            <a:custGeom>
              <a:avLst/>
              <a:gdLst/>
              <a:ahLst/>
              <a:cxnLst/>
              <a:rect l="l" t="t" r="r" b="b"/>
              <a:pathLst>
                <a:path w="51435" h="145414">
                  <a:moveTo>
                    <a:pt x="51276" y="0"/>
                  </a:moveTo>
                  <a:lnTo>
                    <a:pt x="0" y="0"/>
                  </a:lnTo>
                  <a:lnTo>
                    <a:pt x="0" y="145018"/>
                  </a:lnTo>
                  <a:lnTo>
                    <a:pt x="51276" y="145018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 descr=""/>
            <p:cNvSpPr/>
            <p:nvPr/>
          </p:nvSpPr>
          <p:spPr>
            <a:xfrm>
              <a:off x="4612627" y="2491651"/>
              <a:ext cx="51435" cy="145415"/>
            </a:xfrm>
            <a:custGeom>
              <a:avLst/>
              <a:gdLst/>
              <a:ahLst/>
              <a:cxnLst/>
              <a:rect l="l" t="t" r="r" b="b"/>
              <a:pathLst>
                <a:path w="51435" h="145414">
                  <a:moveTo>
                    <a:pt x="0" y="145018"/>
                  </a:moveTo>
                  <a:lnTo>
                    <a:pt x="51276" y="145018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45018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 descr=""/>
            <p:cNvSpPr/>
            <p:nvPr/>
          </p:nvSpPr>
          <p:spPr>
            <a:xfrm>
              <a:off x="4663897" y="2581429"/>
              <a:ext cx="51435" cy="55244"/>
            </a:xfrm>
            <a:custGeom>
              <a:avLst/>
              <a:gdLst/>
              <a:ahLst/>
              <a:cxnLst/>
              <a:rect l="l" t="t" r="r" b="b"/>
              <a:pathLst>
                <a:path w="51435" h="55244">
                  <a:moveTo>
                    <a:pt x="51276" y="0"/>
                  </a:moveTo>
                  <a:lnTo>
                    <a:pt x="0" y="0"/>
                  </a:lnTo>
                  <a:lnTo>
                    <a:pt x="0" y="55240"/>
                  </a:lnTo>
                  <a:lnTo>
                    <a:pt x="51276" y="55240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 descr=""/>
            <p:cNvSpPr/>
            <p:nvPr/>
          </p:nvSpPr>
          <p:spPr>
            <a:xfrm>
              <a:off x="4663897" y="2581429"/>
              <a:ext cx="51435" cy="55244"/>
            </a:xfrm>
            <a:custGeom>
              <a:avLst/>
              <a:gdLst/>
              <a:ahLst/>
              <a:cxnLst/>
              <a:rect l="l" t="t" r="r" b="b"/>
              <a:pathLst>
                <a:path w="51435" h="55244">
                  <a:moveTo>
                    <a:pt x="0" y="55240"/>
                  </a:moveTo>
                  <a:lnTo>
                    <a:pt x="51276" y="55240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5524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 descr=""/>
            <p:cNvSpPr/>
            <p:nvPr/>
          </p:nvSpPr>
          <p:spPr>
            <a:xfrm>
              <a:off x="4715179" y="2588310"/>
              <a:ext cx="51435" cy="48895"/>
            </a:xfrm>
            <a:custGeom>
              <a:avLst/>
              <a:gdLst/>
              <a:ahLst/>
              <a:cxnLst/>
              <a:rect l="l" t="t" r="r" b="b"/>
              <a:pathLst>
                <a:path w="51435" h="48894">
                  <a:moveTo>
                    <a:pt x="51276" y="0"/>
                  </a:moveTo>
                  <a:lnTo>
                    <a:pt x="0" y="0"/>
                  </a:lnTo>
                  <a:lnTo>
                    <a:pt x="0" y="48359"/>
                  </a:lnTo>
                  <a:lnTo>
                    <a:pt x="51276" y="48359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 descr=""/>
            <p:cNvSpPr/>
            <p:nvPr/>
          </p:nvSpPr>
          <p:spPr>
            <a:xfrm>
              <a:off x="4715179" y="2588310"/>
              <a:ext cx="51435" cy="48895"/>
            </a:xfrm>
            <a:custGeom>
              <a:avLst/>
              <a:gdLst/>
              <a:ahLst/>
              <a:cxnLst/>
              <a:rect l="l" t="t" r="r" b="b"/>
              <a:pathLst>
                <a:path w="51435" h="48894">
                  <a:moveTo>
                    <a:pt x="0" y="48359"/>
                  </a:moveTo>
                  <a:lnTo>
                    <a:pt x="51276" y="48359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48359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 descr=""/>
            <p:cNvSpPr/>
            <p:nvPr/>
          </p:nvSpPr>
          <p:spPr>
            <a:xfrm>
              <a:off x="4766449" y="2629789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51271" y="0"/>
                  </a:moveTo>
                  <a:lnTo>
                    <a:pt x="0" y="0"/>
                  </a:lnTo>
                  <a:lnTo>
                    <a:pt x="0" y="6880"/>
                  </a:lnTo>
                  <a:lnTo>
                    <a:pt x="51271" y="6880"/>
                  </a:lnTo>
                  <a:lnTo>
                    <a:pt x="51271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 descr=""/>
            <p:cNvSpPr/>
            <p:nvPr/>
          </p:nvSpPr>
          <p:spPr>
            <a:xfrm>
              <a:off x="4766449" y="2629789"/>
              <a:ext cx="51435" cy="6985"/>
            </a:xfrm>
            <a:custGeom>
              <a:avLst/>
              <a:gdLst/>
              <a:ahLst/>
              <a:cxnLst/>
              <a:rect l="l" t="t" r="r" b="b"/>
              <a:pathLst>
                <a:path w="51435" h="6985">
                  <a:moveTo>
                    <a:pt x="0" y="6880"/>
                  </a:moveTo>
                  <a:lnTo>
                    <a:pt x="51271" y="6880"/>
                  </a:lnTo>
                  <a:lnTo>
                    <a:pt x="51271" y="0"/>
                  </a:lnTo>
                  <a:lnTo>
                    <a:pt x="0" y="0"/>
                  </a:lnTo>
                  <a:lnTo>
                    <a:pt x="0" y="688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 descr=""/>
            <p:cNvSpPr/>
            <p:nvPr/>
          </p:nvSpPr>
          <p:spPr>
            <a:xfrm>
              <a:off x="4817719" y="2626286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51276" y="0"/>
                  </a:moveTo>
                  <a:lnTo>
                    <a:pt x="0" y="0"/>
                  </a:lnTo>
                  <a:lnTo>
                    <a:pt x="0" y="10383"/>
                  </a:lnTo>
                  <a:lnTo>
                    <a:pt x="51276" y="10383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 descr=""/>
            <p:cNvSpPr/>
            <p:nvPr/>
          </p:nvSpPr>
          <p:spPr>
            <a:xfrm>
              <a:off x="4817719" y="2626286"/>
              <a:ext cx="51435" cy="10795"/>
            </a:xfrm>
            <a:custGeom>
              <a:avLst/>
              <a:gdLst/>
              <a:ahLst/>
              <a:cxnLst/>
              <a:rect l="l" t="t" r="r" b="b"/>
              <a:pathLst>
                <a:path w="51435" h="10794">
                  <a:moveTo>
                    <a:pt x="0" y="10383"/>
                  </a:moveTo>
                  <a:lnTo>
                    <a:pt x="51276" y="10383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10383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 descr=""/>
            <p:cNvSpPr/>
            <p:nvPr/>
          </p:nvSpPr>
          <p:spPr>
            <a:xfrm>
              <a:off x="4869002" y="2633226"/>
              <a:ext cx="51435" cy="3810"/>
            </a:xfrm>
            <a:custGeom>
              <a:avLst/>
              <a:gdLst/>
              <a:ahLst/>
              <a:cxnLst/>
              <a:rect l="l" t="t" r="r" b="b"/>
              <a:pathLst>
                <a:path w="51435" h="3810">
                  <a:moveTo>
                    <a:pt x="51276" y="0"/>
                  </a:moveTo>
                  <a:lnTo>
                    <a:pt x="0" y="0"/>
                  </a:lnTo>
                  <a:lnTo>
                    <a:pt x="0" y="3442"/>
                  </a:lnTo>
                  <a:lnTo>
                    <a:pt x="51276" y="344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 descr=""/>
            <p:cNvSpPr/>
            <p:nvPr/>
          </p:nvSpPr>
          <p:spPr>
            <a:xfrm>
              <a:off x="4869002" y="2633226"/>
              <a:ext cx="51435" cy="3810"/>
            </a:xfrm>
            <a:custGeom>
              <a:avLst/>
              <a:gdLst/>
              <a:ahLst/>
              <a:cxnLst/>
              <a:rect l="l" t="t" r="r" b="b"/>
              <a:pathLst>
                <a:path w="51435" h="3810">
                  <a:moveTo>
                    <a:pt x="0" y="3442"/>
                  </a:moveTo>
                  <a:lnTo>
                    <a:pt x="51276" y="344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44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 descr=""/>
            <p:cNvSpPr/>
            <p:nvPr/>
          </p:nvSpPr>
          <p:spPr>
            <a:xfrm>
              <a:off x="49202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 descr=""/>
            <p:cNvSpPr/>
            <p:nvPr/>
          </p:nvSpPr>
          <p:spPr>
            <a:xfrm>
              <a:off x="492027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 descr=""/>
            <p:cNvSpPr/>
            <p:nvPr/>
          </p:nvSpPr>
          <p:spPr>
            <a:xfrm>
              <a:off x="4971554" y="2633226"/>
              <a:ext cx="51435" cy="3810"/>
            </a:xfrm>
            <a:custGeom>
              <a:avLst/>
              <a:gdLst/>
              <a:ahLst/>
              <a:cxnLst/>
              <a:rect l="l" t="t" r="r" b="b"/>
              <a:pathLst>
                <a:path w="51435" h="3810">
                  <a:moveTo>
                    <a:pt x="51276" y="0"/>
                  </a:moveTo>
                  <a:lnTo>
                    <a:pt x="0" y="0"/>
                  </a:lnTo>
                  <a:lnTo>
                    <a:pt x="0" y="3442"/>
                  </a:lnTo>
                  <a:lnTo>
                    <a:pt x="51276" y="3442"/>
                  </a:lnTo>
                  <a:lnTo>
                    <a:pt x="51276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 descr=""/>
            <p:cNvSpPr/>
            <p:nvPr/>
          </p:nvSpPr>
          <p:spPr>
            <a:xfrm>
              <a:off x="4971554" y="2633226"/>
              <a:ext cx="51435" cy="3810"/>
            </a:xfrm>
            <a:custGeom>
              <a:avLst/>
              <a:gdLst/>
              <a:ahLst/>
              <a:cxnLst/>
              <a:rect l="l" t="t" r="r" b="b"/>
              <a:pathLst>
                <a:path w="51435" h="3810">
                  <a:moveTo>
                    <a:pt x="0" y="3442"/>
                  </a:moveTo>
                  <a:lnTo>
                    <a:pt x="51276" y="3442"/>
                  </a:lnTo>
                  <a:lnTo>
                    <a:pt x="51276" y="0"/>
                  </a:lnTo>
                  <a:lnTo>
                    <a:pt x="0" y="0"/>
                  </a:lnTo>
                  <a:lnTo>
                    <a:pt x="0" y="3442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 descr=""/>
            <p:cNvSpPr/>
            <p:nvPr/>
          </p:nvSpPr>
          <p:spPr>
            <a:xfrm>
              <a:off x="502282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 descr=""/>
            <p:cNvSpPr/>
            <p:nvPr/>
          </p:nvSpPr>
          <p:spPr>
            <a:xfrm>
              <a:off x="5022824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 descr=""/>
            <p:cNvSpPr/>
            <p:nvPr/>
          </p:nvSpPr>
          <p:spPr>
            <a:xfrm>
              <a:off x="507410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 descr=""/>
            <p:cNvSpPr/>
            <p:nvPr/>
          </p:nvSpPr>
          <p:spPr>
            <a:xfrm>
              <a:off x="5125377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 descr=""/>
            <p:cNvSpPr/>
            <p:nvPr/>
          </p:nvSpPr>
          <p:spPr>
            <a:xfrm>
              <a:off x="517665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82" y="0"/>
                  </a:moveTo>
                  <a:lnTo>
                    <a:pt x="0" y="0"/>
                  </a:lnTo>
                  <a:lnTo>
                    <a:pt x="51282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 descr=""/>
            <p:cNvSpPr/>
            <p:nvPr/>
          </p:nvSpPr>
          <p:spPr>
            <a:xfrm>
              <a:off x="5227929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2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51269" y="0"/>
                  </a:moveTo>
                  <a:lnTo>
                    <a:pt x="0" y="0"/>
                  </a:lnTo>
                  <a:lnTo>
                    <a:pt x="51269" y="0"/>
                  </a:lnTo>
                  <a:close/>
                </a:path>
              </a:pathLst>
            </a:custGeom>
            <a:solidFill>
              <a:srgbClr val="00BFC4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 descr=""/>
            <p:cNvSpPr/>
            <p:nvPr/>
          </p:nvSpPr>
          <p:spPr>
            <a:xfrm>
              <a:off x="5279212" y="263666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69" y="0"/>
                  </a:lnTo>
                  <a:lnTo>
                    <a:pt x="0" y="0"/>
                  </a:lnTo>
                  <a:close/>
                </a:path>
              </a:pathLst>
            </a:custGeom>
            <a:ln w="62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 descr=""/>
            <p:cNvSpPr/>
            <p:nvPr/>
          </p:nvSpPr>
          <p:spPr>
            <a:xfrm>
              <a:off x="3240443" y="2291453"/>
              <a:ext cx="2115820" cy="384175"/>
            </a:xfrm>
            <a:custGeom>
              <a:avLst/>
              <a:gdLst/>
              <a:ahLst/>
              <a:cxnLst/>
              <a:rect l="l" t="t" r="r" b="b"/>
              <a:pathLst>
                <a:path w="2115820" h="384175">
                  <a:moveTo>
                    <a:pt x="0" y="345216"/>
                  </a:moveTo>
                  <a:lnTo>
                    <a:pt x="15989" y="345216"/>
                  </a:lnTo>
                </a:path>
                <a:path w="2115820" h="384175">
                  <a:moveTo>
                    <a:pt x="0" y="172610"/>
                  </a:moveTo>
                  <a:lnTo>
                    <a:pt x="15989" y="172610"/>
                  </a:lnTo>
                </a:path>
                <a:path w="2115820" h="384175">
                  <a:moveTo>
                    <a:pt x="0" y="0"/>
                  </a:moveTo>
                  <a:lnTo>
                    <a:pt x="15989" y="0"/>
                  </a:lnTo>
                </a:path>
                <a:path w="2115820" h="384175">
                  <a:moveTo>
                    <a:pt x="115963" y="383832"/>
                  </a:moveTo>
                  <a:lnTo>
                    <a:pt x="115963" y="367852"/>
                  </a:lnTo>
                </a:path>
                <a:path w="2115820" h="384175">
                  <a:moveTo>
                    <a:pt x="515899" y="383832"/>
                  </a:moveTo>
                  <a:lnTo>
                    <a:pt x="515899" y="367852"/>
                  </a:lnTo>
                </a:path>
                <a:path w="2115820" h="384175">
                  <a:moveTo>
                    <a:pt x="915835" y="383832"/>
                  </a:moveTo>
                  <a:lnTo>
                    <a:pt x="915835" y="367852"/>
                  </a:lnTo>
                </a:path>
                <a:path w="2115820" h="384175">
                  <a:moveTo>
                    <a:pt x="1315770" y="383832"/>
                  </a:moveTo>
                  <a:lnTo>
                    <a:pt x="1315770" y="367852"/>
                  </a:lnTo>
                </a:path>
                <a:path w="2115820" h="384175">
                  <a:moveTo>
                    <a:pt x="1715706" y="383832"/>
                  </a:moveTo>
                  <a:lnTo>
                    <a:pt x="1715706" y="367852"/>
                  </a:lnTo>
                </a:path>
                <a:path w="2115820" h="384175">
                  <a:moveTo>
                    <a:pt x="2115642" y="383832"/>
                  </a:moveTo>
                  <a:lnTo>
                    <a:pt x="2115642" y="367852"/>
                  </a:lnTo>
                </a:path>
              </a:pathLst>
            </a:custGeom>
            <a:ln w="6241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4" name="object 504" descr=""/>
          <p:cNvSpPr txBox="1"/>
          <p:nvPr/>
        </p:nvSpPr>
        <p:spPr>
          <a:xfrm>
            <a:off x="3185744" y="2590311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516" name="object 5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27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505" name="object 505" descr=""/>
          <p:cNvSpPr txBox="1"/>
          <p:nvPr/>
        </p:nvSpPr>
        <p:spPr>
          <a:xfrm>
            <a:off x="3156573" y="2417705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6" name="object 506" descr=""/>
          <p:cNvSpPr txBox="1"/>
          <p:nvPr/>
        </p:nvSpPr>
        <p:spPr>
          <a:xfrm>
            <a:off x="3127408" y="2245094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7" name="object 507" descr=""/>
          <p:cNvSpPr txBox="1"/>
          <p:nvPr/>
        </p:nvSpPr>
        <p:spPr>
          <a:xfrm>
            <a:off x="3329127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508" name="object 508" descr=""/>
          <p:cNvSpPr txBox="1"/>
          <p:nvPr/>
        </p:nvSpPr>
        <p:spPr>
          <a:xfrm>
            <a:off x="3729063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509" name="object 509" descr=""/>
          <p:cNvSpPr txBox="1"/>
          <p:nvPr/>
        </p:nvSpPr>
        <p:spPr>
          <a:xfrm>
            <a:off x="4128999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510" name="object 510" descr=""/>
          <p:cNvSpPr txBox="1"/>
          <p:nvPr/>
        </p:nvSpPr>
        <p:spPr>
          <a:xfrm>
            <a:off x="4528935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511" name="object 511" descr=""/>
          <p:cNvSpPr txBox="1"/>
          <p:nvPr/>
        </p:nvSpPr>
        <p:spPr>
          <a:xfrm>
            <a:off x="4928871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512" name="object 512" descr=""/>
          <p:cNvSpPr txBox="1"/>
          <p:nvPr/>
        </p:nvSpPr>
        <p:spPr>
          <a:xfrm>
            <a:off x="5328807" y="2660548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513" name="object 513" descr=""/>
          <p:cNvSpPr txBox="1"/>
          <p:nvPr/>
        </p:nvSpPr>
        <p:spPr>
          <a:xfrm>
            <a:off x="4236567" y="2722496"/>
            <a:ext cx="23939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latin typeface="Arial"/>
                <a:cs typeface="Arial"/>
              </a:rPr>
              <a:t>statistic</a:t>
            </a:r>
            <a:endParaRPr sz="500">
              <a:latin typeface="Arial"/>
              <a:cs typeface="Arial"/>
            </a:endParaRPr>
          </a:p>
        </p:txBody>
      </p:sp>
      <p:sp>
        <p:nvSpPr>
          <p:cNvPr id="514" name="object 514" descr=""/>
          <p:cNvSpPr txBox="1"/>
          <p:nvPr/>
        </p:nvSpPr>
        <p:spPr>
          <a:xfrm>
            <a:off x="3047733" y="2319374"/>
            <a:ext cx="90170" cy="1828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590"/>
              </a:lnSpc>
            </a:pPr>
            <a:r>
              <a:rPr dirty="0" sz="500" spc="-10">
                <a:latin typeface="Arial"/>
                <a:cs typeface="Arial"/>
              </a:rPr>
              <a:t>count</a:t>
            </a:r>
            <a:endParaRPr sz="500">
              <a:latin typeface="Arial"/>
              <a:cs typeface="Arial"/>
            </a:endParaRPr>
          </a:p>
        </p:txBody>
      </p:sp>
      <p:sp>
        <p:nvSpPr>
          <p:cNvPr id="515" name="object 515" descr=""/>
          <p:cNvSpPr txBox="1"/>
          <p:nvPr/>
        </p:nvSpPr>
        <p:spPr>
          <a:xfrm>
            <a:off x="3243732" y="2024653"/>
            <a:ext cx="10521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latin typeface="Arial"/>
                <a:cs typeface="Arial"/>
              </a:rPr>
              <a:t>Standard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Deviation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of 10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Units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27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5801"/>
            <a:ext cx="3858895" cy="428625"/>
          </a:xfrm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/>
              <a:t>B</a:t>
            </a:r>
            <a:r>
              <a:rPr dirty="0" cap="small"/>
              <a:t>ackground</a:t>
            </a:r>
            <a:r>
              <a:rPr dirty="0" spc="27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275"/>
              <a:t> </a:t>
            </a:r>
            <a:r>
              <a:rPr dirty="0" cap="small" spc="60"/>
              <a:t>power</a:t>
            </a:r>
            <a:r>
              <a:rPr dirty="0" spc="275"/>
              <a:t> </a:t>
            </a:r>
            <a:r>
              <a:rPr dirty="0" cap="small"/>
              <a:t>simulation</a:t>
            </a:r>
            <a:r>
              <a:rPr dirty="0" spc="275"/>
              <a:t> </a:t>
            </a:r>
            <a:r>
              <a:rPr dirty="0" cap="small" spc="55"/>
              <a:t>lab</a:t>
            </a:r>
            <a:r>
              <a:rPr dirty="0" spc="55"/>
              <a:t>.</a:t>
            </a:r>
            <a:r>
              <a:rPr dirty="0" spc="-114"/>
              <a:t> </a:t>
            </a:r>
            <a:r>
              <a:rPr dirty="0"/>
              <a:t>.</a:t>
            </a:r>
            <a:r>
              <a:rPr dirty="0" spc="-114"/>
              <a:t> </a:t>
            </a:r>
            <a:r>
              <a:rPr dirty="0" spc="-204"/>
              <a:t>.</a:t>
            </a:r>
          </a:p>
          <a:p>
            <a:pPr marL="26416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solidFill>
                  <a:srgbClr val="000000"/>
                </a:solidFill>
                <a:latin typeface="Arial"/>
                <a:cs typeface="Arial"/>
              </a:rPr>
              <a:t>Part I: </a:t>
            </a:r>
            <a:r>
              <a:rPr dirty="0" sz="1000" spc="-10">
                <a:solidFill>
                  <a:srgbClr val="000000"/>
                </a:solidFill>
                <a:latin typeface="Arial"/>
                <a:cs typeface="Arial"/>
              </a:rPr>
              <a:t>Controlling</a:t>
            </a:r>
            <a:r>
              <a:rPr dirty="0" sz="10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000000"/>
                </a:solidFill>
                <a:latin typeface="Arial"/>
                <a:cs typeface="Arial"/>
              </a:rPr>
              <a:t>Type</a:t>
            </a:r>
            <a:r>
              <a:rPr dirty="0" sz="1000">
                <a:solidFill>
                  <a:srgbClr val="000000"/>
                </a:solidFill>
                <a:latin typeface="Arial"/>
                <a:cs typeface="Arial"/>
              </a:rPr>
              <a:t> I </a:t>
            </a:r>
            <a:r>
              <a:rPr dirty="0" sz="1000" spc="-20">
                <a:solidFill>
                  <a:srgbClr val="000000"/>
                </a:solidFill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1890" y="544963"/>
            <a:ext cx="4939030" cy="249047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09245" indent="-127000">
              <a:lnSpc>
                <a:spcPct val="100000"/>
              </a:lnSpc>
              <a:spcBef>
                <a:spcPts val="610"/>
              </a:spcBef>
              <a:buClr>
                <a:srgbClr val="3232B2"/>
              </a:buClr>
              <a:buChar char="•"/>
              <a:tabLst>
                <a:tab pos="309245" algn="l"/>
              </a:tabLst>
            </a:pPr>
            <a:r>
              <a:rPr dirty="0" sz="1000" spc="-70">
                <a:latin typeface="Arial"/>
                <a:cs typeface="Arial"/>
              </a:rPr>
              <a:t>Assume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209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ctrl</a:t>
            </a:r>
            <a:r>
              <a:rPr dirty="0" baseline="-11904" sz="1050" spc="307" i="1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trt</a:t>
            </a:r>
            <a:r>
              <a:rPr dirty="0" baseline="-11904" sz="1050" spc="37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true.</a:t>
            </a:r>
            <a:endParaRPr sz="1000">
              <a:latin typeface="Arial"/>
              <a:cs typeface="Arial"/>
            </a:endParaRPr>
          </a:p>
          <a:p>
            <a:pPr marL="313055" indent="-130810">
              <a:lnSpc>
                <a:spcPct val="100000"/>
              </a:lnSpc>
              <a:spcBef>
                <a:spcPts val="515"/>
              </a:spcBef>
              <a:buClr>
                <a:srgbClr val="3232B2"/>
              </a:buClr>
              <a:buChar char="•"/>
              <a:tabLst>
                <a:tab pos="313055" algn="l"/>
              </a:tabLst>
            </a:pPr>
            <a:r>
              <a:rPr dirty="0" sz="1000" spc="-20">
                <a:latin typeface="Arial"/>
                <a:cs typeface="Arial"/>
              </a:rPr>
              <a:t>Draw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repeated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samples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simulated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control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treatment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populations.</a:t>
            </a:r>
            <a:endParaRPr sz="1000">
              <a:latin typeface="Arial"/>
              <a:cs typeface="Arial"/>
            </a:endParaRPr>
          </a:p>
          <a:p>
            <a:pPr marL="313055" indent="-130810">
              <a:lnSpc>
                <a:spcPct val="100000"/>
              </a:lnSpc>
              <a:spcBef>
                <a:spcPts val="509"/>
              </a:spcBef>
              <a:buClr>
                <a:srgbClr val="3232B2"/>
              </a:buClr>
              <a:buChar char="•"/>
              <a:tabLst>
                <a:tab pos="313055" algn="l"/>
              </a:tabLst>
            </a:pPr>
            <a:r>
              <a:rPr dirty="0" sz="1000" spc="-25">
                <a:latin typeface="Arial"/>
                <a:cs typeface="Arial"/>
              </a:rPr>
              <a:t>Conduct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hypothesis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set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samples.</a:t>
            </a:r>
            <a:endParaRPr sz="1000">
              <a:latin typeface="Arial"/>
              <a:cs typeface="Arial"/>
            </a:endParaRPr>
          </a:p>
          <a:p>
            <a:pPr marL="313055" indent="-130810">
              <a:lnSpc>
                <a:spcPct val="100000"/>
              </a:lnSpc>
              <a:spcBef>
                <a:spcPts val="509"/>
              </a:spcBef>
              <a:buClr>
                <a:srgbClr val="3232B2"/>
              </a:buClr>
              <a:buChar char="•"/>
              <a:tabLst>
                <a:tab pos="313055" algn="l"/>
              </a:tabLst>
            </a:pPr>
            <a:r>
              <a:rPr dirty="0" sz="1000" spc="-20">
                <a:latin typeface="Arial"/>
                <a:cs typeface="Arial"/>
              </a:rPr>
              <a:t>How </a:t>
            </a:r>
            <a:r>
              <a:rPr dirty="0" sz="1000" spc="-35">
                <a:latin typeface="Arial"/>
                <a:cs typeface="Arial"/>
              </a:rPr>
              <a:t>many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samples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resulted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35" b="1">
                <a:latin typeface="Gill Sans MT"/>
                <a:cs typeface="Gill Sans MT"/>
              </a:rPr>
              <a:t>correct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decision</a:t>
            </a:r>
            <a:r>
              <a:rPr dirty="0" sz="1000" spc="-1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32B2"/>
              </a:buClr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Part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II: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Controlling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II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error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309245" indent="-127000">
              <a:lnSpc>
                <a:spcPct val="100000"/>
              </a:lnSpc>
              <a:buClr>
                <a:srgbClr val="3232B2"/>
              </a:buClr>
              <a:buChar char="•"/>
              <a:tabLst>
                <a:tab pos="309245" algn="l"/>
              </a:tabLst>
            </a:pPr>
            <a:r>
              <a:rPr dirty="0" sz="1000" spc="-70">
                <a:latin typeface="Arial"/>
                <a:cs typeface="Arial"/>
              </a:rPr>
              <a:t>Assume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Arial"/>
                <a:cs typeface="Arial"/>
              </a:rPr>
              <a:t>A</a:t>
            </a:r>
            <a:r>
              <a:rPr dirty="0" baseline="-11904" sz="1050" spc="22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ctrl</a:t>
            </a:r>
            <a:r>
              <a:rPr dirty="0" baseline="-11904" sz="1050" spc="322" i="1">
                <a:latin typeface="Arial"/>
                <a:cs typeface="Arial"/>
              </a:rPr>
              <a:t> </a:t>
            </a:r>
            <a:r>
              <a:rPr dirty="0" sz="1000" spc="90">
                <a:latin typeface="Arial"/>
                <a:cs typeface="Arial"/>
              </a:rPr>
              <a:t≯=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 i="1">
                <a:latin typeface="Arial"/>
                <a:cs typeface="Arial"/>
              </a:rPr>
              <a:t>trt</a:t>
            </a:r>
            <a:r>
              <a:rPr dirty="0" baseline="-11904" sz="1050" spc="382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true.</a:t>
            </a:r>
            <a:endParaRPr sz="1000">
              <a:latin typeface="Arial"/>
              <a:cs typeface="Arial"/>
            </a:endParaRPr>
          </a:p>
          <a:p>
            <a:pPr marL="313055" indent="-130810">
              <a:lnSpc>
                <a:spcPct val="100000"/>
              </a:lnSpc>
              <a:spcBef>
                <a:spcPts val="509"/>
              </a:spcBef>
              <a:buClr>
                <a:srgbClr val="3232B2"/>
              </a:buClr>
              <a:buChar char="•"/>
              <a:tabLst>
                <a:tab pos="313055" algn="l"/>
              </a:tabLst>
            </a:pPr>
            <a:r>
              <a:rPr dirty="0" sz="1000" spc="-20">
                <a:latin typeface="Arial"/>
                <a:cs typeface="Arial"/>
              </a:rPr>
              <a:t>Draw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repeated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samples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simulated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control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treatment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populations.</a:t>
            </a:r>
            <a:endParaRPr sz="1000">
              <a:latin typeface="Arial"/>
              <a:cs typeface="Arial"/>
            </a:endParaRPr>
          </a:p>
          <a:p>
            <a:pPr marL="313055" indent="-130810">
              <a:lnSpc>
                <a:spcPct val="100000"/>
              </a:lnSpc>
              <a:spcBef>
                <a:spcPts val="515"/>
              </a:spcBef>
              <a:buClr>
                <a:srgbClr val="3232B2"/>
              </a:buClr>
              <a:buChar char="•"/>
              <a:tabLst>
                <a:tab pos="313055" algn="l"/>
              </a:tabLst>
            </a:pPr>
            <a:r>
              <a:rPr dirty="0" sz="1000" spc="-25">
                <a:latin typeface="Arial"/>
                <a:cs typeface="Arial"/>
              </a:rPr>
              <a:t>Conduct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hypothesis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set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samples.</a:t>
            </a:r>
            <a:endParaRPr sz="1000">
              <a:latin typeface="Arial"/>
              <a:cs typeface="Arial"/>
            </a:endParaRPr>
          </a:p>
          <a:p>
            <a:pPr marL="313055" indent="-130810">
              <a:lnSpc>
                <a:spcPct val="100000"/>
              </a:lnSpc>
              <a:spcBef>
                <a:spcPts val="509"/>
              </a:spcBef>
              <a:buClr>
                <a:srgbClr val="3232B2"/>
              </a:buClr>
              <a:buChar char="•"/>
              <a:tabLst>
                <a:tab pos="313055" algn="l"/>
              </a:tabLst>
            </a:pPr>
            <a:r>
              <a:rPr dirty="0" sz="1000" spc="-20">
                <a:latin typeface="Arial"/>
                <a:cs typeface="Arial"/>
              </a:rPr>
              <a:t>How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many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samples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resulted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35" b="1">
                <a:latin typeface="Gill Sans MT"/>
                <a:cs typeface="Gill Sans MT"/>
              </a:rPr>
              <a:t>correct</a:t>
            </a:r>
            <a:r>
              <a:rPr dirty="0" sz="1000" spc="20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decision</a:t>
            </a:r>
            <a:r>
              <a:rPr dirty="0" sz="1000" spc="-1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591820" marR="43180" indent="-123189">
              <a:lnSpc>
                <a:spcPct val="100000"/>
              </a:lnSpc>
              <a:spcBef>
                <a:spcPts val="254"/>
              </a:spcBef>
            </a:pPr>
            <a:r>
              <a:rPr dirty="0" sz="8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135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Arial"/>
                <a:cs typeface="Arial"/>
              </a:rPr>
              <a:t>How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does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this </a:t>
            </a:r>
            <a:r>
              <a:rPr dirty="0" sz="1000" spc="-30">
                <a:latin typeface="Arial"/>
                <a:cs typeface="Arial"/>
              </a:rPr>
              <a:t>number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change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when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we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change</a:t>
            </a:r>
            <a:r>
              <a:rPr dirty="0" sz="1000">
                <a:latin typeface="Arial"/>
                <a:cs typeface="Arial"/>
              </a:rPr>
              <a:t> 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sample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size?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standard </a:t>
            </a:r>
            <a:r>
              <a:rPr dirty="0" sz="1000" spc="-25">
                <a:latin typeface="Arial"/>
                <a:cs typeface="Arial"/>
              </a:rPr>
              <a:t>deviation?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effect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size?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27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</a:t>
            </a:r>
            <a:r>
              <a:rPr dirty="0" cap="small"/>
              <a:t>hoosing</a:t>
            </a:r>
            <a:r>
              <a:rPr dirty="0" spc="220"/>
              <a:t> </a:t>
            </a:r>
            <a:r>
              <a:rPr dirty="0" cap="small" spc="50"/>
              <a:t>the</a:t>
            </a:r>
            <a:r>
              <a:rPr dirty="0" spc="225"/>
              <a:t> </a:t>
            </a:r>
            <a:r>
              <a:rPr dirty="0" cap="small" spc="60"/>
              <a:t>right</a:t>
            </a:r>
            <a:r>
              <a:rPr dirty="0" spc="220"/>
              <a:t> </a:t>
            </a:r>
            <a:r>
              <a:rPr dirty="0" cap="small"/>
              <a:t>sample</a:t>
            </a:r>
            <a:r>
              <a:rPr dirty="0" spc="225"/>
              <a:t> </a:t>
            </a:r>
            <a:r>
              <a:rPr dirty="0" cap="small" spc="-70"/>
              <a:t>si</a:t>
            </a:r>
            <a:r>
              <a:rPr dirty="0" spc="-70"/>
              <a:t>z</a:t>
            </a:r>
            <a:r>
              <a:rPr dirty="0" cap="small" spc="-70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4595" y="880292"/>
            <a:ext cx="5090160" cy="1260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design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often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includes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calculating</a:t>
            </a:r>
            <a:r>
              <a:rPr dirty="0" sz="1000">
                <a:latin typeface="Arial"/>
                <a:cs typeface="Arial"/>
              </a:rPr>
              <a:t> a </a:t>
            </a:r>
            <a:r>
              <a:rPr dirty="0" sz="1000" spc="-70">
                <a:latin typeface="Arial"/>
                <a:cs typeface="Arial"/>
              </a:rPr>
              <a:t>sample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size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such</a:t>
            </a:r>
            <a:r>
              <a:rPr dirty="0" sz="1000">
                <a:latin typeface="Arial"/>
                <a:cs typeface="Arial"/>
              </a:rPr>
              <a:t> that the </a:t>
            </a:r>
            <a:r>
              <a:rPr dirty="0" sz="1000" spc="-25">
                <a:latin typeface="Arial"/>
                <a:cs typeface="Arial"/>
              </a:rPr>
              <a:t>probability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 </a:t>
            </a:r>
            <a:r>
              <a:rPr dirty="0" sz="1000" spc="-25">
                <a:latin typeface="Arial"/>
                <a:cs typeface="Arial"/>
              </a:rPr>
              <a:t>rejecting</a:t>
            </a:r>
            <a:r>
              <a:rPr dirty="0" sz="1000">
                <a:latin typeface="Arial"/>
                <a:cs typeface="Arial"/>
              </a:rPr>
              <a:t> a </a:t>
            </a:r>
            <a:r>
              <a:rPr dirty="0" sz="1000" spc="-20">
                <a:latin typeface="Arial"/>
                <a:cs typeface="Arial"/>
              </a:rPr>
              <a:t>null </a:t>
            </a:r>
            <a:r>
              <a:rPr dirty="0" sz="1000" spc="-40">
                <a:latin typeface="Arial"/>
                <a:cs typeface="Arial"/>
              </a:rPr>
              <a:t>hypothesis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correctly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acceptably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large,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typically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-20">
                <a:latin typeface="Arial"/>
                <a:cs typeface="Arial"/>
              </a:rPr>
              <a:t> 0.80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 </a:t>
            </a:r>
            <a:r>
              <a:rPr dirty="0" sz="1000" spc="-10">
                <a:latin typeface="Arial"/>
                <a:cs typeface="Arial"/>
              </a:rPr>
              <a:t>0.90.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70"/>
              </a:spcBef>
            </a:pPr>
            <a:r>
              <a:rPr dirty="0" sz="1000">
                <a:latin typeface="Arial"/>
                <a:cs typeface="Arial"/>
              </a:rPr>
              <a:t>It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important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have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precise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estimate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appropriate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size.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296545" marR="330835" indent="-127000">
              <a:lnSpc>
                <a:spcPct val="100000"/>
              </a:lnSpc>
              <a:buClr>
                <a:srgbClr val="3232B2"/>
              </a:buClr>
              <a:buChar char="•"/>
              <a:tabLst>
                <a:tab pos="302260" algn="l"/>
              </a:tabLst>
            </a:pP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needs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large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enough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allow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sufficient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power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detect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difference </a:t>
            </a:r>
            <a:r>
              <a:rPr dirty="0" sz="1000" spc="-20">
                <a:latin typeface="Arial"/>
                <a:cs typeface="Arial"/>
              </a:rPr>
              <a:t>	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groups.</a:t>
            </a:r>
            <a:endParaRPr sz="1000">
              <a:latin typeface="Arial"/>
              <a:cs typeface="Arial"/>
            </a:endParaRPr>
          </a:p>
          <a:p>
            <a:pPr marL="300355" indent="-13081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00355" algn="l"/>
              </a:tabLst>
            </a:pPr>
            <a:r>
              <a:rPr dirty="0" sz="1000" spc="-50">
                <a:latin typeface="Arial"/>
                <a:cs typeface="Arial"/>
              </a:rPr>
              <a:t>However,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unnecessarily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large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studies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expensive,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even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 unethical.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2412961" y="1092515"/>
            <a:ext cx="934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Introduction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27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4"/>
              <a:t>A</a:t>
            </a:r>
            <a:r>
              <a:rPr dirty="0" spc="170"/>
              <a:t> </a:t>
            </a:r>
            <a:r>
              <a:rPr dirty="0" cap="small" spc="105"/>
              <a:t>typical</a:t>
            </a:r>
            <a:r>
              <a:rPr dirty="0" spc="175"/>
              <a:t> </a:t>
            </a:r>
            <a:r>
              <a:rPr dirty="0" cap="small"/>
              <a:t>sample</a:t>
            </a:r>
            <a:r>
              <a:rPr dirty="0" spc="175"/>
              <a:t> </a:t>
            </a:r>
            <a:r>
              <a:rPr dirty="0" cap="small"/>
              <a:t>si</a:t>
            </a:r>
            <a:r>
              <a:rPr dirty="0"/>
              <a:t>z</a:t>
            </a:r>
            <a:r>
              <a:rPr dirty="0" cap="small"/>
              <a:t>e</a:t>
            </a:r>
            <a:r>
              <a:rPr dirty="0" spc="170"/>
              <a:t> </a:t>
            </a:r>
            <a:r>
              <a:rPr dirty="0" cap="small" spc="-10"/>
              <a:t>question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028" y="569777"/>
            <a:ext cx="5161280" cy="210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" marR="5715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pharmaceutical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company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has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developed</a:t>
            </a:r>
            <a:r>
              <a:rPr dirty="0" sz="1000">
                <a:latin typeface="Arial"/>
                <a:cs typeface="Arial"/>
              </a:rPr>
              <a:t> a </a:t>
            </a:r>
            <a:r>
              <a:rPr dirty="0" sz="1000" spc="-50">
                <a:latin typeface="Arial"/>
                <a:cs typeface="Arial"/>
              </a:rPr>
              <a:t>new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drug</a:t>
            </a:r>
            <a:r>
              <a:rPr dirty="0" sz="1000">
                <a:latin typeface="Arial"/>
                <a:cs typeface="Arial"/>
              </a:rPr>
              <a:t> 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lower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blood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pressure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and</a:t>
            </a:r>
            <a:r>
              <a:rPr dirty="0" sz="1000">
                <a:latin typeface="Arial"/>
                <a:cs typeface="Arial"/>
              </a:rPr>
              <a:t> is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planning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 </a:t>
            </a:r>
            <a:r>
              <a:rPr dirty="0" sz="1000" spc="-20">
                <a:latin typeface="Arial"/>
                <a:cs typeface="Arial"/>
              </a:rPr>
              <a:t>clinical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trial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its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effectiveness.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Arial"/>
              <a:cs typeface="Arial"/>
            </a:endParaRPr>
          </a:p>
          <a:p>
            <a:pPr marL="330200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30200" algn="l"/>
              </a:tabLst>
            </a:pPr>
            <a:r>
              <a:rPr dirty="0" sz="1000" spc="-30">
                <a:latin typeface="Arial"/>
                <a:cs typeface="Arial"/>
              </a:rPr>
              <a:t>Individuals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whose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systolic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blood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pressure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140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180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mmHg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recruited.</a:t>
            </a:r>
            <a:endParaRPr sz="1000">
              <a:latin typeface="Arial"/>
              <a:cs typeface="Arial"/>
            </a:endParaRPr>
          </a:p>
          <a:p>
            <a:pPr marL="329565" marR="259715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Char char="•"/>
              <a:tabLst>
                <a:tab pos="331470" algn="l"/>
              </a:tabLst>
            </a:pPr>
            <a:r>
              <a:rPr dirty="0" sz="1000" spc="-65">
                <a:latin typeface="Arial"/>
                <a:cs typeface="Arial"/>
              </a:rPr>
              <a:t>Based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previous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studies,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blood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pressures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 </a:t>
            </a:r>
            <a:r>
              <a:rPr dirty="0" sz="1000" spc="-55">
                <a:latin typeface="Arial"/>
                <a:cs typeface="Arial"/>
              </a:rPr>
              <a:t>such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individuals</a:t>
            </a:r>
            <a:r>
              <a:rPr dirty="0" sz="1000">
                <a:latin typeface="Arial"/>
                <a:cs typeface="Arial"/>
              </a:rPr>
              <a:t> will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approximately 	normally</a:t>
            </a:r>
            <a:r>
              <a:rPr dirty="0" sz="1000" spc="-10">
                <a:latin typeface="Arial"/>
                <a:cs typeface="Arial"/>
              </a:rPr>
              <a:t> distributed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standard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deviation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about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12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mmHg.</a:t>
            </a:r>
            <a:endParaRPr sz="1000">
              <a:latin typeface="Arial"/>
              <a:cs typeface="Arial"/>
            </a:endParaRPr>
          </a:p>
          <a:p>
            <a:pPr marL="329565" marR="211454" indent="-13081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31470" algn="l"/>
              </a:tabLst>
            </a:pPr>
            <a:r>
              <a:rPr dirty="0" sz="1000" spc="-25">
                <a:latin typeface="Arial"/>
                <a:cs typeface="Arial"/>
              </a:rPr>
              <a:t>Participants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will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randomly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assigned</a:t>
            </a:r>
            <a:r>
              <a:rPr dirty="0" sz="1000">
                <a:latin typeface="Arial"/>
                <a:cs typeface="Arial"/>
              </a:rPr>
              <a:t> to 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new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drug</a:t>
            </a:r>
            <a:r>
              <a:rPr dirty="0" sz="1000">
                <a:latin typeface="Arial"/>
                <a:cs typeface="Arial"/>
              </a:rPr>
              <a:t> or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35">
                <a:latin typeface="Arial"/>
                <a:cs typeface="Arial"/>
              </a:rPr>
              <a:t>standard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drug,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 spc="-45">
                <a:latin typeface="Arial"/>
                <a:cs typeface="Arial"/>
              </a:rPr>
              <a:t>company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will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measure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difference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blood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pressure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levels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groups.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Arial"/>
              <a:cs typeface="Arial"/>
            </a:endParaRPr>
          </a:p>
          <a:p>
            <a:pPr marL="54610" marR="179070" indent="-444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company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expects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50">
                <a:latin typeface="Arial"/>
                <a:cs typeface="Arial"/>
              </a:rPr>
              <a:t>receive</a:t>
            </a:r>
            <a:r>
              <a:rPr dirty="0" sz="1000">
                <a:latin typeface="Arial"/>
                <a:cs typeface="Arial"/>
              </a:rPr>
              <a:t> FDA </a:t>
            </a:r>
            <a:r>
              <a:rPr dirty="0" sz="1000" spc="-35">
                <a:latin typeface="Arial"/>
                <a:cs typeface="Arial"/>
              </a:rPr>
              <a:t>approval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 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drug</a:t>
            </a:r>
            <a:r>
              <a:rPr dirty="0" sz="1000">
                <a:latin typeface="Arial"/>
                <a:cs typeface="Arial"/>
              </a:rPr>
              <a:t> if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there</a:t>
            </a:r>
            <a:r>
              <a:rPr dirty="0" sz="1000">
                <a:latin typeface="Arial"/>
                <a:cs typeface="Arial"/>
              </a:rPr>
              <a:t> 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evidence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20">
                <a:latin typeface="Arial"/>
                <a:cs typeface="Arial"/>
              </a:rPr>
              <a:t>drug </a:t>
            </a:r>
            <a:r>
              <a:rPr dirty="0" sz="1000" spc="-55">
                <a:latin typeface="Arial"/>
                <a:cs typeface="Arial"/>
              </a:rPr>
              <a:t>lowers</a:t>
            </a:r>
            <a:r>
              <a:rPr dirty="0" sz="1000" spc="-10">
                <a:latin typeface="Arial"/>
                <a:cs typeface="Arial"/>
              </a:rPr>
              <a:t> blood </a:t>
            </a:r>
            <a:r>
              <a:rPr dirty="0" sz="1000" spc="-60">
                <a:latin typeface="Arial"/>
                <a:cs typeface="Arial"/>
              </a:rPr>
              <a:t>pressure,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average,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least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3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mmHg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more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standard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drug.</a:t>
            </a:r>
            <a:endParaRPr sz="1000">
              <a:latin typeface="Arial"/>
              <a:cs typeface="Arial"/>
            </a:endParaRPr>
          </a:p>
          <a:p>
            <a:pPr marL="54610">
              <a:lnSpc>
                <a:spcPct val="100000"/>
              </a:lnSpc>
              <a:spcBef>
                <a:spcPts val="670"/>
              </a:spcBef>
            </a:pPr>
            <a:r>
              <a:rPr dirty="0" sz="1000" spc="-20">
                <a:latin typeface="Arial"/>
                <a:cs typeface="Arial"/>
              </a:rPr>
              <a:t>How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large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should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-10">
                <a:latin typeface="Arial"/>
                <a:cs typeface="Arial"/>
              </a:rPr>
              <a:t> be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company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wants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power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 </a:t>
            </a:r>
            <a:r>
              <a:rPr dirty="0" sz="1000" spc="-20">
                <a:latin typeface="Arial"/>
                <a:cs typeface="Arial"/>
              </a:rPr>
              <a:t>0.80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(80%)?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4"/>
              <a:t>A</a:t>
            </a:r>
            <a:r>
              <a:rPr dirty="0" spc="195"/>
              <a:t> </a:t>
            </a:r>
            <a:r>
              <a:rPr dirty="0" cap="small" spc="105"/>
              <a:t>typical</a:t>
            </a:r>
            <a:r>
              <a:rPr dirty="0" spc="195"/>
              <a:t> </a:t>
            </a:r>
            <a:r>
              <a:rPr dirty="0" cap="small"/>
              <a:t>sample</a:t>
            </a:r>
            <a:r>
              <a:rPr dirty="0" spc="195"/>
              <a:t> </a:t>
            </a:r>
            <a:r>
              <a:rPr dirty="0" cap="small"/>
              <a:t>si</a:t>
            </a:r>
            <a:r>
              <a:rPr dirty="0"/>
              <a:t>z</a:t>
            </a:r>
            <a:r>
              <a:rPr dirty="0" cap="small"/>
              <a:t>e</a:t>
            </a:r>
            <a:r>
              <a:rPr dirty="0" spc="200"/>
              <a:t> </a:t>
            </a:r>
            <a:r>
              <a:rPr dirty="0" cap="small"/>
              <a:t>question</a:t>
            </a:r>
            <a:r>
              <a:rPr dirty="0" spc="195"/>
              <a:t> </a:t>
            </a:r>
            <a:r>
              <a:rPr dirty="0"/>
              <a:t>.</a:t>
            </a:r>
            <a:r>
              <a:rPr dirty="0" spc="-150"/>
              <a:t> </a:t>
            </a:r>
            <a:r>
              <a:rPr dirty="0"/>
              <a:t>.</a:t>
            </a:r>
            <a:r>
              <a:rPr dirty="0" spc="-150"/>
              <a:t> </a:t>
            </a:r>
            <a:r>
              <a:rPr dirty="0" spc="-33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5951" y="359786"/>
            <a:ext cx="5050790" cy="65341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1000" spc="-40">
                <a:latin typeface="Arial"/>
                <a:cs typeface="Arial"/>
              </a:rPr>
              <a:t>We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will </a:t>
            </a:r>
            <a:r>
              <a:rPr dirty="0" sz="1000" spc="-85">
                <a:latin typeface="Arial"/>
                <a:cs typeface="Arial"/>
              </a:rPr>
              <a:t>use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80">
                <a:latin typeface="Century"/>
                <a:cs typeface="Century"/>
              </a:rPr>
              <a:t>power.t.test()</a:t>
            </a:r>
            <a:r>
              <a:rPr dirty="0" sz="1000" spc="5">
                <a:latin typeface="Century"/>
                <a:cs typeface="Century"/>
              </a:rPr>
              <a:t> </a:t>
            </a:r>
            <a:r>
              <a:rPr dirty="0" sz="1000">
                <a:latin typeface="Arial"/>
                <a:cs typeface="Arial"/>
              </a:rPr>
              <a:t>function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power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sample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size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calculations.</a:t>
            </a:r>
            <a:r>
              <a:rPr dirty="0" baseline="27777" sz="1050" spc="-15">
                <a:latin typeface="Arial"/>
                <a:cs typeface="Arial"/>
              </a:rPr>
              <a:t>4</a:t>
            </a:r>
            <a:endParaRPr baseline="27777" sz="1050">
              <a:latin typeface="Arial"/>
              <a:cs typeface="Arial"/>
            </a:endParaRPr>
          </a:p>
          <a:p>
            <a:pPr marL="43815" marR="30480" indent="-4445">
              <a:lnSpc>
                <a:spcPct val="100000"/>
              </a:lnSpc>
              <a:spcBef>
                <a:spcPts val="675"/>
              </a:spcBef>
            </a:pP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achieve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power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least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0.80,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company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should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recruit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least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253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patients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each </a:t>
            </a:r>
            <a:r>
              <a:rPr dirty="0" sz="1000" spc="-10">
                <a:latin typeface="Arial"/>
                <a:cs typeface="Arial"/>
              </a:rPr>
              <a:t>group;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i.e., a total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 at </a:t>
            </a:r>
            <a:r>
              <a:rPr dirty="0" sz="1000" spc="-30">
                <a:latin typeface="Arial"/>
                <a:cs typeface="Arial"/>
              </a:rPr>
              <a:t>least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506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patients.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1019011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80" b="1">
                <a:solidFill>
                  <a:srgbClr val="214986"/>
                </a:solidFill>
                <a:latin typeface="Times New Roman"/>
                <a:cs typeface="Times New Roman"/>
              </a:rPr>
              <a:t>power.t.test</a:t>
            </a:r>
            <a:r>
              <a:rPr dirty="0" sz="800" spc="80">
                <a:latin typeface="Cambria"/>
                <a:cs typeface="Cambria"/>
              </a:rPr>
              <a:t>(</a:t>
            </a:r>
            <a:r>
              <a:rPr dirty="0" sz="800" spc="80">
                <a:solidFill>
                  <a:srgbClr val="214986"/>
                </a:solidFill>
                <a:latin typeface="Cambria"/>
                <a:cs typeface="Cambria"/>
              </a:rPr>
              <a:t>n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8E5902"/>
                </a:solidFill>
                <a:latin typeface="Cambria"/>
                <a:cs typeface="Cambria"/>
              </a:rPr>
              <a:t>NULL</a:t>
            </a:r>
            <a:r>
              <a:rPr dirty="0" sz="800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214986"/>
                </a:solidFill>
                <a:latin typeface="Cambria"/>
                <a:cs typeface="Cambria"/>
              </a:rPr>
              <a:t>delta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3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sd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12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114">
                <a:solidFill>
                  <a:srgbClr val="214986"/>
                </a:solidFill>
                <a:latin typeface="Cambria"/>
                <a:cs typeface="Cambria"/>
              </a:rPr>
              <a:t>sig.level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90">
                <a:solidFill>
                  <a:srgbClr val="0000CE"/>
                </a:solidFill>
                <a:latin typeface="Cambria"/>
                <a:cs typeface="Cambria"/>
              </a:rPr>
              <a:t>0.05</a:t>
            </a:r>
            <a:r>
              <a:rPr dirty="0" sz="800" spc="90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power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5">
                <a:solidFill>
                  <a:srgbClr val="0000CE"/>
                </a:solidFill>
                <a:latin typeface="Cambria"/>
                <a:cs typeface="Cambria"/>
              </a:rPr>
              <a:t>0.80</a:t>
            </a:r>
            <a:r>
              <a:rPr dirty="0" sz="800" spc="55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279051"/>
            <a:ext cx="133350" cy="1228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ts val="950"/>
              </a:lnSpc>
              <a:spcBef>
                <a:spcPts val="135"/>
              </a:spcBef>
            </a:pPr>
            <a:r>
              <a:rPr dirty="0" sz="800" spc="-9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9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9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9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9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9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9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9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9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9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7381" y="1399244"/>
            <a:ext cx="19069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Two-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145">
                <a:latin typeface="Cambria"/>
                <a:cs typeface="Cambria"/>
              </a:rPr>
              <a:t>t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test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power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calculation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3630" y="1639641"/>
            <a:ext cx="1261745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9910">
              <a:lnSpc>
                <a:spcPts val="955"/>
              </a:lnSpc>
              <a:spcBef>
                <a:spcPts val="95"/>
              </a:spcBef>
            </a:pPr>
            <a:r>
              <a:rPr dirty="0" sz="800">
                <a:latin typeface="Cambria"/>
                <a:cs typeface="Cambria"/>
              </a:rPr>
              <a:t>n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252.1281</a:t>
            </a:r>
            <a:endParaRPr sz="800">
              <a:latin typeface="Cambria"/>
              <a:cs typeface="Cambria"/>
            </a:endParaRPr>
          </a:p>
          <a:p>
            <a:pPr algn="r" marR="434340">
              <a:lnSpc>
                <a:spcPts val="944"/>
              </a:lnSpc>
            </a:pPr>
            <a:r>
              <a:rPr dirty="0" sz="800" spc="75">
                <a:latin typeface="Cambria"/>
                <a:cs typeface="Cambria"/>
              </a:rPr>
              <a:t>delta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3</a:t>
            </a:r>
            <a:endParaRPr sz="800">
              <a:latin typeface="Cambria"/>
              <a:cs typeface="Cambria"/>
            </a:endParaRPr>
          </a:p>
          <a:p>
            <a:pPr algn="r" marR="381000">
              <a:lnSpc>
                <a:spcPts val="944"/>
              </a:lnSpc>
            </a:pPr>
            <a:r>
              <a:rPr dirty="0" sz="800">
                <a:latin typeface="Cambria"/>
                <a:cs typeface="Cambria"/>
              </a:rPr>
              <a:t>sd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12</a:t>
            </a:r>
            <a:endParaRPr sz="800">
              <a:latin typeface="Cambria"/>
              <a:cs typeface="Cambria"/>
            </a:endParaRPr>
          </a:p>
          <a:p>
            <a:pPr marL="120014">
              <a:lnSpc>
                <a:spcPts val="944"/>
              </a:lnSpc>
            </a:pPr>
            <a:r>
              <a:rPr dirty="0" sz="800" spc="114">
                <a:latin typeface="Cambria"/>
                <a:cs typeface="Cambria"/>
              </a:rPr>
              <a:t>sig.level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0.05</a:t>
            </a:r>
            <a:endParaRPr sz="800">
              <a:latin typeface="Cambria"/>
              <a:cs typeface="Cambria"/>
            </a:endParaRPr>
          </a:p>
          <a:p>
            <a:pPr marL="12700" marR="5080" indent="322580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power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0.8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two.sided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59995" y="279008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09195" y="2481041"/>
            <a:ext cx="4729480" cy="61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NOTE: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n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135">
                <a:latin typeface="Cambria"/>
                <a:cs typeface="Cambria"/>
              </a:rPr>
              <a:t>is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number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in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*each*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group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800">
              <a:latin typeface="Cambria"/>
              <a:cs typeface="Cambria"/>
            </a:endParaRPr>
          </a:p>
          <a:p>
            <a:pPr marL="50800" marR="43180" indent="163830">
              <a:lnSpc>
                <a:spcPct val="101499"/>
              </a:lnSpc>
            </a:pPr>
            <a:r>
              <a:rPr dirty="0" baseline="37037" sz="900">
                <a:latin typeface="Arial"/>
                <a:cs typeface="Arial"/>
              </a:rPr>
              <a:t>4</a:t>
            </a:r>
            <a:r>
              <a:rPr dirty="0" sz="900" i="1">
                <a:latin typeface="Arial"/>
                <a:cs typeface="Arial"/>
              </a:rPr>
              <a:t>OI</a:t>
            </a:r>
            <a:r>
              <a:rPr dirty="0" sz="900" spc="2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Biostat</a:t>
            </a:r>
            <a:r>
              <a:rPr dirty="0" sz="900" spc="85" i="1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Section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5.4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has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extended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discussion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example,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formulas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hand </a:t>
            </a:r>
            <a:r>
              <a:rPr dirty="0" sz="900" spc="-10">
                <a:latin typeface="Arial"/>
                <a:cs typeface="Arial"/>
              </a:rPr>
              <a:t>calculations.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31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31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412671" y="1078354"/>
            <a:ext cx="29349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Comparing</a:t>
            </a:r>
            <a:r>
              <a:rPr dirty="0" sz="1400" spc="8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several</a:t>
            </a:r>
            <a:r>
              <a:rPr dirty="0" sz="1400" spc="8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means</a:t>
            </a:r>
            <a:r>
              <a:rPr dirty="0" sz="1400" spc="8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with</a:t>
            </a:r>
            <a:r>
              <a:rPr dirty="0" sz="1400" spc="8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60">
                <a:solidFill>
                  <a:srgbClr val="3232B2"/>
                </a:solidFill>
                <a:latin typeface="Calibri"/>
                <a:cs typeface="Calibri"/>
              </a:rPr>
              <a:t>ANOVA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31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35"/>
              <a:t>T</a:t>
            </a:r>
            <a:r>
              <a:rPr dirty="0" cap="small" spc="135"/>
              <a:t>ype</a:t>
            </a:r>
            <a:r>
              <a:rPr dirty="0" spc="140"/>
              <a:t> </a:t>
            </a:r>
            <a:r>
              <a:rPr dirty="0" spc="100"/>
              <a:t>I</a:t>
            </a:r>
            <a:r>
              <a:rPr dirty="0" spc="140"/>
              <a:t> </a:t>
            </a:r>
            <a:r>
              <a:rPr dirty="0" cap="small"/>
              <a:t>error</a:t>
            </a:r>
            <a:r>
              <a:rPr dirty="0" spc="140"/>
              <a:t> </a:t>
            </a:r>
            <a:r>
              <a:rPr dirty="0" cap="small" spc="65"/>
              <a:t>rate</a:t>
            </a:r>
            <a:r>
              <a:rPr dirty="0" spc="14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40"/>
              <a:t> </a:t>
            </a:r>
            <a:r>
              <a:rPr dirty="0" cap="small" spc="125"/>
              <a:t>a</a:t>
            </a:r>
            <a:r>
              <a:rPr dirty="0" spc="145"/>
              <a:t> </a:t>
            </a:r>
            <a:r>
              <a:rPr dirty="0" cap="small"/>
              <a:t>single</a:t>
            </a:r>
            <a:r>
              <a:rPr dirty="0" spc="140"/>
              <a:t> </a:t>
            </a:r>
            <a:r>
              <a:rPr dirty="0" cap="small" spc="-5"/>
              <a:t>test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5" y="536935"/>
            <a:ext cx="506476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70">
                <a:latin typeface="Arial"/>
                <a:cs typeface="Arial"/>
              </a:rPr>
              <a:t>Suppose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we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interested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comparing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means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across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more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groups.</a:t>
            </a:r>
            <a:r>
              <a:rPr dirty="0" sz="1000" spc="1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Why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conduct </a:t>
            </a:r>
            <a:r>
              <a:rPr dirty="0" sz="1000" spc="-65">
                <a:latin typeface="Arial"/>
                <a:cs typeface="Arial"/>
              </a:rPr>
              <a:t>several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two-sample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70" i="1">
                <a:latin typeface="Arial"/>
                <a:cs typeface="Arial"/>
              </a:rPr>
              <a:t>t</a:t>
            </a:r>
            <a:r>
              <a:rPr dirty="0" sz="1000" spc="70">
                <a:latin typeface="Arial"/>
                <a:cs typeface="Arial"/>
              </a:rPr>
              <a:t>-</a:t>
            </a:r>
            <a:r>
              <a:rPr dirty="0" sz="1000" spc="-10">
                <a:latin typeface="Arial"/>
                <a:cs typeface="Arial"/>
              </a:rPr>
              <a:t>tests?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1857" y="999952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5">
                <a:solidFill>
                  <a:srgbClr val="3232B2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63700" y="913275"/>
            <a:ext cx="194945" cy="177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000">
                <a:latin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4392" y="1015763"/>
            <a:ext cx="176783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55445" algn="l"/>
              </a:tabLst>
            </a:pPr>
            <a:r>
              <a:rPr dirty="0" sz="1000">
                <a:latin typeface="Arial"/>
                <a:cs typeface="Arial"/>
              </a:rPr>
              <a:t>If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there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90" i="1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groups,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then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12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21688" y="997578"/>
            <a:ext cx="62611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340" algn="l"/>
              </a:tabLst>
            </a:pPr>
            <a:r>
              <a:rPr dirty="0" sz="700" spc="-50" i="1">
                <a:latin typeface="Arial"/>
                <a:cs typeface="Arial"/>
              </a:rPr>
              <a:t>k</a:t>
            </a:r>
            <a:r>
              <a:rPr dirty="0" sz="700" i="1">
                <a:latin typeface="Arial"/>
                <a:cs typeface="Arial"/>
              </a:rPr>
              <a:t>	</a:t>
            </a:r>
            <a:r>
              <a:rPr dirty="0" u="sng" baseline="3968" sz="1050" spc="82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dirty="0" u="sng" baseline="3968" sz="1050" spc="8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dirty="0" u="sng" baseline="3968" sz="1050" spc="82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dirty="0" u="sng" baseline="3968" sz="1050" spc="82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−1)</a:t>
            </a:r>
            <a:endParaRPr baseline="3968" sz="1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24660" y="1097347"/>
            <a:ext cx="49403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3070" algn="l"/>
              </a:tabLst>
            </a:pPr>
            <a:r>
              <a:rPr dirty="0" sz="700" spc="-50">
                <a:latin typeface="Arial"/>
                <a:cs typeface="Arial"/>
              </a:rPr>
              <a:t>2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700" spc="-5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79218" y="1015761"/>
            <a:ext cx="10090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95" i="1">
                <a:latin typeface="Arial"/>
                <a:cs typeface="Arial"/>
              </a:rPr>
              <a:t>t</a:t>
            </a:r>
            <a:r>
              <a:rPr dirty="0" sz="1000" spc="95">
                <a:latin typeface="Arial"/>
                <a:cs typeface="Arial"/>
              </a:rPr>
              <a:t>-</a:t>
            </a:r>
            <a:r>
              <a:rPr dirty="0" sz="1000" spc="-30">
                <a:latin typeface="Arial"/>
                <a:cs typeface="Arial"/>
              </a:rPr>
              <a:t>tests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needed.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6494" y="1243512"/>
            <a:ext cx="4946650" cy="1412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8455" indent="-13081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Char char="•"/>
              <a:tabLst>
                <a:tab pos="338455" algn="l"/>
              </a:tabLst>
            </a:pPr>
            <a:r>
              <a:rPr dirty="0" sz="1000" spc="-25">
                <a:latin typeface="Arial"/>
                <a:cs typeface="Arial"/>
              </a:rPr>
              <a:t>Conducting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multiple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tests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same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increases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overall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rate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error.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3232B2"/>
              </a:buClr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sz="1000" spc="-40">
                <a:latin typeface="Arial"/>
                <a:cs typeface="Arial"/>
              </a:rPr>
              <a:t>Recall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making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(rejecting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202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when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202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true)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occurs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probability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 i="1">
                <a:latin typeface="Verdana"/>
                <a:cs typeface="Verdana"/>
              </a:rPr>
              <a:t>α</a:t>
            </a:r>
            <a:r>
              <a:rPr dirty="0" sz="1000" spc="-2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34645" indent="-127000">
              <a:lnSpc>
                <a:spcPct val="100000"/>
              </a:lnSpc>
              <a:buClr>
                <a:srgbClr val="3232B2"/>
              </a:buClr>
              <a:buChar char="•"/>
              <a:tabLst>
                <a:tab pos="334645" algn="l"/>
              </a:tabLst>
            </a:pPr>
            <a:r>
              <a:rPr dirty="0" sz="1000" spc="-25">
                <a:latin typeface="Arial"/>
                <a:cs typeface="Arial"/>
              </a:rPr>
              <a:t>Type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25">
                <a:latin typeface="Arial"/>
                <a:cs typeface="Arial"/>
              </a:rPr>
              <a:t> error </a:t>
            </a:r>
            <a:r>
              <a:rPr dirty="0" sz="1000">
                <a:latin typeface="Arial"/>
                <a:cs typeface="Arial"/>
              </a:rPr>
              <a:t>rate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controlled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rejecting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only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when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p</a:t>
            </a:r>
            <a:r>
              <a:rPr dirty="0" sz="1000" spc="-20">
                <a:latin typeface="Arial"/>
                <a:cs typeface="Arial"/>
              </a:rPr>
              <a:t>-</a:t>
            </a:r>
            <a:r>
              <a:rPr dirty="0" sz="1000" spc="-30">
                <a:latin typeface="Arial"/>
                <a:cs typeface="Arial"/>
              </a:rPr>
              <a:t>value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smaller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25" i="1">
                <a:latin typeface="Verdana"/>
                <a:cs typeface="Verdana"/>
              </a:rPr>
              <a:t>α</a:t>
            </a:r>
            <a:r>
              <a:rPr dirty="0" sz="1000" spc="-2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38455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Arial"/>
              <a:buChar char="•"/>
              <a:tabLst>
                <a:tab pos="338455" algn="l"/>
              </a:tabLst>
            </a:pPr>
            <a:r>
              <a:rPr dirty="0" sz="1000" i="1">
                <a:latin typeface="Verdana"/>
                <a:cs typeface="Verdana"/>
              </a:rPr>
              <a:t>α</a:t>
            </a:r>
            <a:r>
              <a:rPr dirty="0" sz="1000" spc="-90" i="1">
                <a:latin typeface="Verdana"/>
                <a:cs typeface="Verdana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typically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kept</a:t>
            </a:r>
            <a:r>
              <a:rPr dirty="0" sz="1000" spc="-20">
                <a:latin typeface="Arial"/>
                <a:cs typeface="Arial"/>
              </a:rPr>
              <a:t> low.</a:t>
            </a:r>
            <a:endParaRPr sz="1000">
              <a:latin typeface="Arial"/>
              <a:cs typeface="Arial"/>
            </a:endParaRPr>
          </a:p>
          <a:p>
            <a:pPr marL="332740" marR="117475" indent="-125095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Char char="•"/>
              <a:tabLst>
                <a:tab pos="340360" algn="l"/>
              </a:tabLst>
            </a:pP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single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two-</a:t>
            </a:r>
            <a:r>
              <a:rPr dirty="0" sz="1000" spc="-20">
                <a:latin typeface="Arial"/>
                <a:cs typeface="Arial"/>
              </a:rPr>
              <a:t>group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comparison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α</a:t>
            </a:r>
            <a:r>
              <a:rPr dirty="0" sz="1000" spc="-85" i="1">
                <a:latin typeface="Verdana"/>
                <a:cs typeface="Verdana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0</a:t>
            </a:r>
            <a:r>
              <a:rPr dirty="0" sz="1000" spc="-45" i="1">
                <a:latin typeface="Verdana"/>
                <a:cs typeface="Verdana"/>
              </a:rPr>
              <a:t>.</a:t>
            </a:r>
            <a:r>
              <a:rPr dirty="0" sz="1000" spc="-45">
                <a:latin typeface="Arial"/>
                <a:cs typeface="Arial"/>
              </a:rPr>
              <a:t>05,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there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5%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chance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incorrectly 	identifying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association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where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none</a:t>
            </a:r>
            <a:r>
              <a:rPr dirty="0" sz="1000" spc="-10">
                <a:latin typeface="Arial"/>
                <a:cs typeface="Arial"/>
              </a:rPr>
              <a:t> actually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exists.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31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/>
              <a:t>W</a:t>
            </a:r>
            <a:r>
              <a:rPr dirty="0" cap="small" spc="100"/>
              <a:t>hat</a:t>
            </a:r>
            <a:r>
              <a:rPr dirty="0" spc="195"/>
              <a:t> </a:t>
            </a:r>
            <a:r>
              <a:rPr dirty="0" cap="small" spc="70"/>
              <a:t>about</a:t>
            </a:r>
            <a:r>
              <a:rPr dirty="0" spc="200"/>
              <a:t> </a:t>
            </a:r>
            <a:r>
              <a:rPr dirty="0" cap="small"/>
              <a:t>several</a:t>
            </a:r>
            <a:r>
              <a:rPr dirty="0" spc="200"/>
              <a:t> </a:t>
            </a:r>
            <a:r>
              <a:rPr dirty="0" cap="small" spc="-40"/>
              <a:t>tests</a:t>
            </a:r>
            <a:r>
              <a:rPr dirty="0" spc="-40"/>
              <a:t>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8651" y="763885"/>
            <a:ext cx="5140325" cy="142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645920">
              <a:lnSpc>
                <a:spcPct val="1561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What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happens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when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making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several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comparisons? </a:t>
            </a:r>
            <a:r>
              <a:rPr dirty="0" sz="1000" spc="-30">
                <a:latin typeface="Arial"/>
                <a:cs typeface="Arial"/>
              </a:rPr>
              <a:t>When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conducting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more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one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70" i="1">
                <a:latin typeface="Arial"/>
                <a:cs typeface="Arial"/>
              </a:rPr>
              <a:t>t</a:t>
            </a:r>
            <a:r>
              <a:rPr dirty="0" sz="1000" spc="70">
                <a:latin typeface="Arial"/>
                <a:cs typeface="Arial"/>
              </a:rPr>
              <a:t>-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analysis.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02895" indent="-127000">
              <a:lnSpc>
                <a:spcPct val="100000"/>
              </a:lnSpc>
              <a:buClr>
                <a:srgbClr val="3232B2"/>
              </a:buClr>
              <a:buChar char="•"/>
              <a:tabLst>
                <a:tab pos="302895" algn="l"/>
              </a:tabLst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significance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level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</a:t>
            </a:r>
            <a:r>
              <a:rPr dirty="0" sz="1000" i="1">
                <a:latin typeface="Verdana"/>
                <a:cs typeface="Verdana"/>
              </a:rPr>
              <a:t>α</a:t>
            </a:r>
            <a:r>
              <a:rPr dirty="0" sz="1000">
                <a:latin typeface="Arial"/>
                <a:cs typeface="Arial"/>
              </a:rPr>
              <a:t>)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used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controls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rate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test.</a:t>
            </a:r>
            <a:endParaRPr sz="1000">
              <a:latin typeface="Arial"/>
              <a:cs typeface="Arial"/>
            </a:endParaRPr>
          </a:p>
          <a:p>
            <a:pPr marL="302895" indent="-127000">
              <a:lnSpc>
                <a:spcPts val="1200"/>
              </a:lnSpc>
              <a:spcBef>
                <a:spcPts val="595"/>
              </a:spcBef>
              <a:buClr>
                <a:srgbClr val="3232B2"/>
              </a:buClr>
              <a:buChar char="•"/>
              <a:tabLst>
                <a:tab pos="302895" algn="l"/>
              </a:tabLst>
            </a:pP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0" b="1">
                <a:latin typeface="Gill Sans MT"/>
                <a:cs typeface="Gill Sans MT"/>
              </a:rPr>
              <a:t>experiment-</a:t>
            </a:r>
            <a:r>
              <a:rPr dirty="0" sz="1000" spc="-10" b="1">
                <a:latin typeface="Gill Sans MT"/>
                <a:cs typeface="Gill Sans MT"/>
              </a:rPr>
              <a:t>wise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spc="-65" b="1">
                <a:latin typeface="Gill Sans MT"/>
                <a:cs typeface="Gill Sans MT"/>
              </a:rPr>
              <a:t>error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rate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10">
                <a:latin typeface="Arial"/>
                <a:cs typeface="Arial"/>
              </a:rPr>
              <a:t>is</a:t>
            </a:r>
            <a:r>
              <a:rPr dirty="0" sz="1000">
                <a:latin typeface="Arial"/>
                <a:cs typeface="Arial"/>
              </a:rPr>
              <a:t> the </a:t>
            </a:r>
            <a:r>
              <a:rPr dirty="0" sz="1000" spc="-65">
                <a:latin typeface="Arial"/>
                <a:cs typeface="Arial"/>
              </a:rPr>
              <a:t>chance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 at </a:t>
            </a:r>
            <a:r>
              <a:rPr dirty="0" sz="1000" spc="-30">
                <a:latin typeface="Arial"/>
                <a:cs typeface="Arial"/>
              </a:rPr>
              <a:t>least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one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 will </a:t>
            </a:r>
            <a:r>
              <a:rPr dirty="0" sz="1000" spc="-30">
                <a:latin typeface="Arial"/>
                <a:cs typeface="Arial"/>
              </a:rPr>
              <a:t>incorrectly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reject</a:t>
            </a:r>
            <a:endParaRPr sz="1000">
              <a:latin typeface="Arial"/>
              <a:cs typeface="Arial"/>
            </a:endParaRPr>
          </a:p>
          <a:p>
            <a:pPr marL="307975">
              <a:lnSpc>
                <a:spcPts val="1200"/>
              </a:lnSpc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187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when</a:t>
            </a:r>
            <a:r>
              <a:rPr dirty="0" sz="1000">
                <a:latin typeface="Arial"/>
                <a:cs typeface="Arial"/>
              </a:rPr>
              <a:t> all </a:t>
            </a:r>
            <a:r>
              <a:rPr dirty="0" sz="1000" spc="-25">
                <a:latin typeface="Arial"/>
                <a:cs typeface="Arial"/>
              </a:rPr>
              <a:t>tested</a:t>
            </a:r>
            <a:r>
              <a:rPr dirty="0" sz="1000">
                <a:latin typeface="Arial"/>
                <a:cs typeface="Arial"/>
              </a:rPr>
              <a:t> null </a:t>
            </a:r>
            <a:r>
              <a:rPr dirty="0" sz="1000" spc="-50">
                <a:latin typeface="Arial"/>
                <a:cs typeface="Arial"/>
              </a:rPr>
              <a:t>hypotheses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true.</a:t>
            </a:r>
            <a:endParaRPr sz="1000">
              <a:latin typeface="Arial"/>
              <a:cs typeface="Arial"/>
            </a:endParaRPr>
          </a:p>
          <a:p>
            <a:pPr marL="306705" indent="-13081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06705" algn="l"/>
              </a:tabLst>
            </a:pPr>
            <a:r>
              <a:rPr dirty="0" sz="1000" spc="-10">
                <a:latin typeface="Arial"/>
                <a:cs typeface="Arial"/>
              </a:rPr>
              <a:t>Controlling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experiment-</a:t>
            </a:r>
            <a:r>
              <a:rPr dirty="0" sz="1000" spc="-10">
                <a:latin typeface="Arial"/>
                <a:cs typeface="Arial"/>
              </a:rPr>
              <a:t>wise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rate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one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specific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approach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10">
                <a:latin typeface="Arial"/>
                <a:cs typeface="Arial"/>
              </a:rPr>
              <a:t> controlling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error.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31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P</a:t>
            </a:r>
            <a:r>
              <a:rPr dirty="0" cap="small" spc="80"/>
              <a:t>robability</a:t>
            </a:r>
            <a:r>
              <a:rPr dirty="0" spc="150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55"/>
              <a:t> </a:t>
            </a:r>
            <a:r>
              <a:rPr dirty="0" cap="small" spc="50"/>
              <a:t>e</a:t>
            </a:r>
            <a:r>
              <a:rPr dirty="0" spc="50"/>
              <a:t>x</a:t>
            </a:r>
            <a:r>
              <a:rPr dirty="0" cap="small" spc="50"/>
              <a:t>periment</a:t>
            </a:r>
            <a:r>
              <a:rPr dirty="0" spc="50"/>
              <a:t>-</a:t>
            </a:r>
            <a:r>
              <a:rPr dirty="0" cap="small"/>
              <a:t>wise</a:t>
            </a:r>
            <a:r>
              <a:rPr dirty="0" spc="155"/>
              <a:t> </a:t>
            </a:r>
            <a:r>
              <a:rPr dirty="0" cap="small" spc="-10"/>
              <a:t>error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599" y="592828"/>
            <a:ext cx="5121275" cy="2055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10" marR="94615">
              <a:lnSpc>
                <a:spcPct val="100000"/>
              </a:lnSpc>
              <a:spcBef>
                <a:spcPts val="95"/>
              </a:spcBef>
            </a:pPr>
            <a:r>
              <a:rPr dirty="0" sz="1000" spc="-70">
                <a:latin typeface="Arial"/>
                <a:cs typeface="Arial"/>
              </a:rPr>
              <a:t>Suppose</a:t>
            </a:r>
            <a:r>
              <a:rPr dirty="0" sz="1000">
                <a:latin typeface="Arial"/>
                <a:cs typeface="Arial"/>
              </a:rPr>
              <a:t> that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0" i="1">
                <a:latin typeface="Arial"/>
                <a:cs typeface="Arial"/>
              </a:rPr>
              <a:t>t</a:t>
            </a:r>
            <a:r>
              <a:rPr dirty="0" sz="1000" spc="70">
                <a:latin typeface="Arial"/>
                <a:cs typeface="Arial"/>
              </a:rPr>
              <a:t>-</a:t>
            </a:r>
            <a:r>
              <a:rPr dirty="0" sz="1000" spc="-20">
                <a:latin typeface="Arial"/>
                <a:cs typeface="Arial"/>
              </a:rPr>
              <a:t>tests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conducted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assess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whether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new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drug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candidates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are </a:t>
            </a:r>
            <a:r>
              <a:rPr dirty="0" sz="1000" spc="-50">
                <a:latin typeface="Arial"/>
                <a:cs typeface="Arial"/>
              </a:rPr>
              <a:t>associated</a:t>
            </a:r>
            <a:r>
              <a:rPr dirty="0" sz="1000">
                <a:latin typeface="Arial"/>
                <a:cs typeface="Arial"/>
              </a:rPr>
              <a:t> with better </a:t>
            </a:r>
            <a:r>
              <a:rPr dirty="0" sz="1000" spc="-25">
                <a:latin typeface="Arial"/>
                <a:cs typeface="Arial"/>
              </a:rPr>
              <a:t>outcome.</a:t>
            </a:r>
            <a:r>
              <a:rPr dirty="0" sz="1000" spc="9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Assume</a:t>
            </a:r>
            <a:r>
              <a:rPr dirty="0" sz="1000">
                <a:latin typeface="Arial"/>
                <a:cs typeface="Arial"/>
              </a:rPr>
              <a:t> 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tests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independent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conducted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at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α</a:t>
            </a:r>
            <a:r>
              <a:rPr dirty="0" sz="1000" spc="-85" i="1">
                <a:latin typeface="Verdana"/>
                <a:cs typeface="Verdana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0</a:t>
            </a:r>
            <a:r>
              <a:rPr dirty="0" sz="1000" spc="-55" i="1">
                <a:latin typeface="Verdana"/>
                <a:cs typeface="Verdana"/>
              </a:rPr>
              <a:t>.</a:t>
            </a:r>
            <a:r>
              <a:rPr dirty="0" sz="1000" spc="-55">
                <a:latin typeface="Arial"/>
                <a:cs typeface="Arial"/>
              </a:rPr>
              <a:t>05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significance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level.</a:t>
            </a:r>
            <a:endParaRPr sz="1000">
              <a:latin typeface="Arial"/>
              <a:cs typeface="Arial"/>
            </a:endParaRPr>
          </a:p>
          <a:p>
            <a:pPr marL="38100" marR="93980" indent="3810">
              <a:lnSpc>
                <a:spcPct val="100000"/>
              </a:lnSpc>
              <a:spcBef>
                <a:spcPts val="665"/>
              </a:spcBef>
            </a:pPr>
            <a:r>
              <a:rPr dirty="0" sz="1000">
                <a:latin typeface="Arial"/>
                <a:cs typeface="Arial"/>
              </a:rPr>
              <a:t>Let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event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making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first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sz="1000" spc="45" i="1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event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making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second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test,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where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Arial"/>
                <a:cs typeface="Arial"/>
              </a:rPr>
              <a:t>(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)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Arial"/>
                <a:cs typeface="Arial"/>
              </a:rPr>
              <a:t>(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sz="1000">
                <a:latin typeface="Arial"/>
                <a:cs typeface="Arial"/>
              </a:rPr>
              <a:t>)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0</a:t>
            </a:r>
            <a:r>
              <a:rPr dirty="0" sz="1000" spc="-10" i="1">
                <a:latin typeface="Verdana"/>
                <a:cs typeface="Verdana"/>
              </a:rPr>
              <a:t>.</a:t>
            </a:r>
            <a:r>
              <a:rPr dirty="0" sz="1000" spc="-10">
                <a:latin typeface="Arial"/>
                <a:cs typeface="Arial"/>
              </a:rPr>
              <a:t>05.</a:t>
            </a:r>
            <a:endParaRPr sz="1000">
              <a:latin typeface="Arial"/>
              <a:cs typeface="Arial"/>
            </a:endParaRPr>
          </a:p>
          <a:p>
            <a:pPr marL="41910" marR="30480" indent="-4445">
              <a:lnSpc>
                <a:spcPct val="100000"/>
              </a:lnSpc>
              <a:spcBef>
                <a:spcPts val="665"/>
              </a:spcBef>
            </a:pPr>
            <a:r>
              <a:rPr dirty="0" sz="1000" spc="-1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probability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making</a:t>
            </a:r>
            <a:r>
              <a:rPr dirty="0" sz="1000">
                <a:latin typeface="Arial"/>
                <a:cs typeface="Arial"/>
              </a:rPr>
              <a:t> 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least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one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error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equal</a:t>
            </a:r>
            <a:r>
              <a:rPr dirty="0" sz="1000">
                <a:latin typeface="Arial"/>
                <a:cs typeface="Arial"/>
              </a:rPr>
              <a:t> to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complement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 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event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 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Type </a:t>
            </a:r>
            <a:r>
              <a:rPr dirty="0" sz="1000">
                <a:latin typeface="Arial"/>
                <a:cs typeface="Arial"/>
              </a:rPr>
              <a:t>I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made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either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test.</a:t>
            </a:r>
            <a:endParaRPr sz="1000">
              <a:latin typeface="Arial"/>
              <a:cs typeface="Arial"/>
            </a:endParaRPr>
          </a:p>
          <a:p>
            <a:pPr algn="ctr" marL="3810">
              <a:lnSpc>
                <a:spcPct val="100000"/>
              </a:lnSpc>
              <a:spcBef>
                <a:spcPts val="990"/>
              </a:spcBef>
            </a:pPr>
            <a:r>
              <a:rPr dirty="0" sz="1000" spc="-55">
                <a:latin typeface="Arial"/>
                <a:cs typeface="Arial"/>
              </a:rPr>
              <a:t>1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[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Arial"/>
                <a:cs typeface="Arial"/>
              </a:rPr>
              <a:t>(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baseline="31746" sz="1050" i="1">
                <a:latin typeface="Arial"/>
                <a:cs typeface="Arial"/>
              </a:rPr>
              <a:t>C</a:t>
            </a:r>
            <a:r>
              <a:rPr dirty="0" baseline="31746" sz="1050" spc="-97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)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Arial"/>
                <a:cs typeface="Arial"/>
              </a:rPr>
              <a:t>(</a:t>
            </a:r>
            <a:r>
              <a:rPr dirty="0" sz="1000" i="1">
                <a:latin typeface="Arial"/>
                <a:cs typeface="Arial"/>
              </a:rPr>
              <a:t>B</a:t>
            </a:r>
            <a:r>
              <a:rPr dirty="0" baseline="31746" sz="1050" i="1">
                <a:latin typeface="Arial"/>
                <a:cs typeface="Arial"/>
              </a:rPr>
              <a:t>C</a:t>
            </a:r>
            <a:r>
              <a:rPr dirty="0" baseline="31746" sz="1050" spc="-97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)]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1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(1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0</a:t>
            </a:r>
            <a:r>
              <a:rPr dirty="0" sz="1000" spc="-25" i="1">
                <a:latin typeface="Verdana"/>
                <a:cs typeface="Verdana"/>
              </a:rPr>
              <a:t>.</a:t>
            </a:r>
            <a:r>
              <a:rPr dirty="0" sz="1000" spc="-25">
                <a:latin typeface="Arial"/>
                <a:cs typeface="Arial"/>
              </a:rPr>
              <a:t>05)</a:t>
            </a:r>
            <a:r>
              <a:rPr dirty="0" baseline="31746" sz="1050" spc="-37">
                <a:latin typeface="Arial"/>
                <a:cs typeface="Arial"/>
              </a:rPr>
              <a:t>2</a:t>
            </a:r>
            <a:r>
              <a:rPr dirty="0" baseline="31746" sz="1050" spc="240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0</a:t>
            </a:r>
            <a:r>
              <a:rPr dirty="0" sz="1000" spc="-10" i="1">
                <a:latin typeface="Verdana"/>
                <a:cs typeface="Verdana"/>
              </a:rPr>
              <a:t>.</a:t>
            </a:r>
            <a:r>
              <a:rPr dirty="0" sz="1000" spc="-10">
                <a:latin typeface="Arial"/>
                <a:cs typeface="Arial"/>
              </a:rPr>
              <a:t>0975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</a:pPr>
            <a:r>
              <a:rPr dirty="0" sz="1000" spc="-20">
                <a:latin typeface="Arial"/>
                <a:cs typeface="Arial"/>
              </a:rPr>
              <a:t>Thus, </a:t>
            </a:r>
            <a:r>
              <a:rPr dirty="0" sz="1000" spc="-60">
                <a:latin typeface="Arial"/>
                <a:cs typeface="Arial"/>
              </a:rPr>
              <a:t>when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making</a:t>
            </a:r>
            <a:r>
              <a:rPr dirty="0" sz="1000" spc="-10">
                <a:latin typeface="Arial"/>
                <a:cs typeface="Arial"/>
              </a:rPr>
              <a:t> two </a:t>
            </a:r>
            <a:r>
              <a:rPr dirty="0" sz="1000" spc="-45">
                <a:latin typeface="Arial"/>
                <a:cs typeface="Arial"/>
              </a:rPr>
              <a:t>independent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65" i="1">
                <a:latin typeface="Arial"/>
                <a:cs typeface="Arial"/>
              </a:rPr>
              <a:t>t</a:t>
            </a:r>
            <a:r>
              <a:rPr dirty="0" sz="1000" spc="65">
                <a:latin typeface="Arial"/>
                <a:cs typeface="Arial"/>
              </a:rPr>
              <a:t>-</a:t>
            </a:r>
            <a:r>
              <a:rPr dirty="0" sz="1000" spc="-25">
                <a:latin typeface="Arial"/>
                <a:cs typeface="Arial"/>
              </a:rPr>
              <a:t>tests,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there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about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10%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chance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making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least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one Type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error;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experiment-</a:t>
            </a:r>
            <a:r>
              <a:rPr dirty="0" sz="1000" spc="-10">
                <a:latin typeface="Arial"/>
                <a:cs typeface="Arial"/>
              </a:rPr>
              <a:t>wise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10%.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31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P</a:t>
            </a:r>
            <a:r>
              <a:rPr dirty="0" cap="small" spc="80"/>
              <a:t>robability</a:t>
            </a:r>
            <a:r>
              <a:rPr dirty="0" spc="180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85"/>
              <a:t> </a:t>
            </a:r>
            <a:r>
              <a:rPr dirty="0" cap="small" spc="50"/>
              <a:t>e</a:t>
            </a:r>
            <a:r>
              <a:rPr dirty="0" spc="50"/>
              <a:t>x</a:t>
            </a:r>
            <a:r>
              <a:rPr dirty="0" cap="small" spc="50"/>
              <a:t>periment</a:t>
            </a:r>
            <a:r>
              <a:rPr dirty="0" spc="50"/>
              <a:t>-</a:t>
            </a:r>
            <a:r>
              <a:rPr dirty="0" cap="small"/>
              <a:t>wise</a:t>
            </a:r>
            <a:r>
              <a:rPr dirty="0" spc="185"/>
              <a:t> </a:t>
            </a:r>
            <a:r>
              <a:rPr dirty="0" cap="small"/>
              <a:t>error</a:t>
            </a:r>
            <a:r>
              <a:rPr dirty="0"/>
              <a:t>.</a:t>
            </a:r>
            <a:r>
              <a:rPr dirty="0" spc="-155"/>
              <a:t> </a:t>
            </a:r>
            <a:r>
              <a:rPr dirty="0"/>
              <a:t>.</a:t>
            </a:r>
            <a:r>
              <a:rPr dirty="0" spc="-155"/>
              <a:t> </a:t>
            </a:r>
            <a:r>
              <a:rPr dirty="0" spc="-17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2451" y="436948"/>
            <a:ext cx="5184775" cy="2369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600">
              <a:lnSpc>
                <a:spcPts val="12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With 10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tests.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algn="ctr" marL="70485">
              <a:lnSpc>
                <a:spcPts val="1200"/>
              </a:lnSpc>
            </a:pPr>
            <a:r>
              <a:rPr dirty="0" sz="1000" spc="-55">
                <a:latin typeface="Arial"/>
                <a:cs typeface="Arial"/>
              </a:rPr>
              <a:t>experiment-</a:t>
            </a:r>
            <a:r>
              <a:rPr dirty="0" sz="1000" spc="-25">
                <a:latin typeface="Arial"/>
                <a:cs typeface="Arial"/>
              </a:rPr>
              <a:t>wise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error</a:t>
            </a:r>
            <a:r>
              <a:rPr dirty="0" sz="1000" spc="270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1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(1</a:t>
            </a:r>
            <a:r>
              <a:rPr dirty="0" sz="1000" spc="-6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0</a:t>
            </a:r>
            <a:r>
              <a:rPr dirty="0" sz="1000" spc="-25" i="1">
                <a:latin typeface="Verdana"/>
                <a:cs typeface="Verdana"/>
              </a:rPr>
              <a:t>.</a:t>
            </a:r>
            <a:r>
              <a:rPr dirty="0" sz="1000" spc="-25">
                <a:latin typeface="Arial"/>
                <a:cs typeface="Arial"/>
              </a:rPr>
              <a:t>05)</a:t>
            </a:r>
            <a:r>
              <a:rPr dirty="0" baseline="31746" sz="1050" spc="-37">
                <a:latin typeface="Arial"/>
                <a:cs typeface="Arial"/>
              </a:rPr>
              <a:t>10</a:t>
            </a:r>
            <a:r>
              <a:rPr dirty="0" baseline="31746" sz="1050" spc="157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0</a:t>
            </a:r>
            <a:r>
              <a:rPr dirty="0" sz="1000" spc="-20" i="1">
                <a:latin typeface="Verdana"/>
                <a:cs typeface="Verdana"/>
              </a:rPr>
              <a:t>.</a:t>
            </a:r>
            <a:r>
              <a:rPr dirty="0" sz="1000" spc="-20">
                <a:latin typeface="Arial"/>
                <a:cs typeface="Arial"/>
              </a:rPr>
              <a:t>401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101600">
              <a:lnSpc>
                <a:spcPts val="1200"/>
              </a:lnSpc>
            </a:pPr>
            <a:r>
              <a:rPr dirty="0" sz="1000">
                <a:latin typeface="Arial"/>
                <a:cs typeface="Arial"/>
              </a:rPr>
              <a:t>With 25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tests.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algn="ctr" marL="70485">
              <a:lnSpc>
                <a:spcPts val="1200"/>
              </a:lnSpc>
            </a:pPr>
            <a:r>
              <a:rPr dirty="0" sz="1000" spc="-55">
                <a:latin typeface="Arial"/>
                <a:cs typeface="Arial"/>
              </a:rPr>
              <a:t>experiment-</a:t>
            </a:r>
            <a:r>
              <a:rPr dirty="0" sz="1000" spc="-25">
                <a:latin typeface="Arial"/>
                <a:cs typeface="Arial"/>
              </a:rPr>
              <a:t>wise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error</a:t>
            </a:r>
            <a:r>
              <a:rPr dirty="0" sz="1000" spc="27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1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(1</a:t>
            </a:r>
            <a:r>
              <a:rPr dirty="0" sz="1000" spc="-60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0</a:t>
            </a:r>
            <a:r>
              <a:rPr dirty="0" sz="1000" spc="-25" i="1">
                <a:latin typeface="Verdana"/>
                <a:cs typeface="Verdana"/>
              </a:rPr>
              <a:t>.</a:t>
            </a:r>
            <a:r>
              <a:rPr dirty="0" sz="1000" spc="-25">
                <a:latin typeface="Arial"/>
                <a:cs typeface="Arial"/>
              </a:rPr>
              <a:t>05)</a:t>
            </a:r>
            <a:r>
              <a:rPr dirty="0" baseline="31746" sz="1050" spc="-37">
                <a:latin typeface="Arial"/>
                <a:cs typeface="Arial"/>
              </a:rPr>
              <a:t>25</a:t>
            </a:r>
            <a:r>
              <a:rPr dirty="0" baseline="31746" sz="1050" spc="16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0</a:t>
            </a:r>
            <a:r>
              <a:rPr dirty="0" sz="1000" spc="-20" i="1">
                <a:latin typeface="Verdana"/>
                <a:cs typeface="Verdana"/>
              </a:rPr>
              <a:t>.</a:t>
            </a:r>
            <a:r>
              <a:rPr dirty="0" sz="1000" spc="-20">
                <a:latin typeface="Arial"/>
                <a:cs typeface="Arial"/>
              </a:rPr>
              <a:t>723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100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tests.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algn="ctr" marL="70485">
              <a:lnSpc>
                <a:spcPct val="100000"/>
              </a:lnSpc>
              <a:spcBef>
                <a:spcPts val="995"/>
              </a:spcBef>
            </a:pPr>
            <a:r>
              <a:rPr dirty="0" sz="1000" spc="-55">
                <a:latin typeface="Arial"/>
                <a:cs typeface="Arial"/>
              </a:rPr>
              <a:t>experiment-</a:t>
            </a:r>
            <a:r>
              <a:rPr dirty="0" sz="1000" spc="-10">
                <a:latin typeface="Arial"/>
                <a:cs typeface="Arial"/>
              </a:rPr>
              <a:t>wise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error</a:t>
            </a:r>
            <a:r>
              <a:rPr dirty="0" sz="1000" spc="26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1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(1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−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0</a:t>
            </a:r>
            <a:r>
              <a:rPr dirty="0" sz="1000" spc="-25" i="1">
                <a:latin typeface="Verdana"/>
                <a:cs typeface="Verdana"/>
              </a:rPr>
              <a:t>.</a:t>
            </a:r>
            <a:r>
              <a:rPr dirty="0" sz="1000" spc="-25">
                <a:latin typeface="Arial"/>
                <a:cs typeface="Arial"/>
              </a:rPr>
              <a:t>05)</a:t>
            </a:r>
            <a:r>
              <a:rPr dirty="0" baseline="31746" sz="1050" spc="-37">
                <a:latin typeface="Arial"/>
                <a:cs typeface="Arial"/>
              </a:rPr>
              <a:t>100</a:t>
            </a:r>
            <a:r>
              <a:rPr dirty="0" baseline="31746" sz="1050" spc="157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0</a:t>
            </a:r>
            <a:r>
              <a:rPr dirty="0" sz="1000" spc="-10" i="1">
                <a:latin typeface="Verdana"/>
                <a:cs typeface="Verdana"/>
              </a:rPr>
              <a:t>.</a:t>
            </a:r>
            <a:r>
              <a:rPr dirty="0" sz="1000" spc="-10">
                <a:latin typeface="Arial"/>
                <a:cs typeface="Arial"/>
              </a:rPr>
              <a:t>994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000">
              <a:latin typeface="Arial"/>
              <a:cs typeface="Arial"/>
            </a:endParaRPr>
          </a:p>
          <a:p>
            <a:pPr marL="107314" marR="30480" indent="-635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100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independent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tests,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99.4%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chance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investigator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will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make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least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one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Type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error!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Arial"/>
              <a:cs typeface="Arial"/>
            </a:endParaRPr>
          </a:p>
          <a:p>
            <a:pPr marL="382270" marR="66040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84175" algn="l"/>
              </a:tabLst>
            </a:pPr>
            <a:r>
              <a:rPr dirty="0" sz="1000">
                <a:latin typeface="Arial"/>
                <a:cs typeface="Arial"/>
              </a:rPr>
              <a:t>If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company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tested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100</a:t>
            </a:r>
            <a:r>
              <a:rPr dirty="0" sz="1000" spc="-10">
                <a:latin typeface="Arial"/>
                <a:cs typeface="Arial"/>
              </a:rPr>
              <a:t> drug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candidates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(that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actually </a:t>
            </a:r>
            <a:r>
              <a:rPr dirty="0" sz="1000">
                <a:latin typeface="Arial"/>
                <a:cs typeface="Arial"/>
              </a:rPr>
              <a:t>aren’t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effective),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there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99.4% </a:t>
            </a:r>
            <a:r>
              <a:rPr dirty="0" sz="1000" spc="-10">
                <a:latin typeface="Arial"/>
                <a:cs typeface="Arial"/>
              </a:rPr>
              <a:t>	</a:t>
            </a:r>
            <a:r>
              <a:rPr dirty="0" sz="1000" spc="-60">
                <a:latin typeface="Arial"/>
                <a:cs typeface="Arial"/>
              </a:rPr>
              <a:t>chance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incorrectly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concluding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least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one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candidate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effective.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31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A</a:t>
            </a:r>
            <a:r>
              <a:rPr dirty="0" cap="small" spc="55"/>
              <a:t>nalysis</a:t>
            </a:r>
            <a:r>
              <a:rPr dirty="0" spc="105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05"/>
              <a:t> </a:t>
            </a:r>
            <a:r>
              <a:rPr dirty="0" spc="55"/>
              <a:t>V</a:t>
            </a:r>
            <a:r>
              <a:rPr dirty="0" cap="small" spc="55"/>
              <a:t>ariance</a:t>
            </a:r>
            <a:r>
              <a:rPr dirty="0" spc="110"/>
              <a:t> </a:t>
            </a:r>
            <a:r>
              <a:rPr dirty="0" spc="95"/>
              <a:t>(ANOVA)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728" y="1001755"/>
            <a:ext cx="5071110" cy="10331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Arial"/>
                <a:cs typeface="Arial"/>
              </a:rPr>
              <a:t>ANOVA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00">
                <a:latin typeface="Arial"/>
                <a:cs typeface="Arial"/>
              </a:rPr>
              <a:t>uses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single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hypothesis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14">
                <a:latin typeface="Arial"/>
                <a:cs typeface="Arial"/>
              </a:rPr>
              <a:t>assess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whether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means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across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several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groups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equal: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17500" indent="-130810">
              <a:lnSpc>
                <a:spcPct val="100000"/>
              </a:lnSpc>
              <a:buClr>
                <a:srgbClr val="3232B2"/>
              </a:buClr>
              <a:buFont typeface="Arial"/>
              <a:buChar char="•"/>
              <a:tabLst>
                <a:tab pos="31750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sz="1000">
                <a:latin typeface="Arial"/>
                <a:cs typeface="Arial"/>
              </a:rPr>
              <a:t>: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outcome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same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across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all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groups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>
                <a:latin typeface="Arial"/>
                <a:cs typeface="Arial"/>
              </a:rPr>
              <a:t>1</a:t>
            </a:r>
            <a:r>
              <a:rPr dirty="0" baseline="-11904" sz="1050" spc="157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>
                <a:latin typeface="Arial"/>
                <a:cs typeface="Arial"/>
              </a:rPr>
              <a:t>2</a:t>
            </a:r>
            <a:r>
              <a:rPr dirty="0" baseline="-11904" sz="1050" spc="157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µ</a:t>
            </a:r>
            <a:r>
              <a:rPr dirty="0" baseline="-11904" sz="1050">
                <a:latin typeface="Arial"/>
                <a:cs typeface="Arial"/>
              </a:rPr>
              <a:t>3</a:t>
            </a:r>
            <a:r>
              <a:rPr dirty="0" baseline="-11904" sz="1050" spc="157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90" i="1">
                <a:latin typeface="Verdana"/>
                <a:cs typeface="Verdana"/>
              </a:rPr>
              <a:t>...</a:t>
            </a:r>
            <a:r>
              <a:rPr dirty="0" sz="1000" spc="-80" i="1">
                <a:latin typeface="Verdana"/>
                <a:cs typeface="Verdana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5" i="1">
                <a:latin typeface="Verdana"/>
                <a:cs typeface="Verdana"/>
              </a:rPr>
              <a:t>µ</a:t>
            </a:r>
            <a:r>
              <a:rPr dirty="0" baseline="-11904" sz="1050" spc="-37" i="1">
                <a:latin typeface="Arial"/>
                <a:cs typeface="Arial"/>
              </a:rPr>
              <a:t>k</a:t>
            </a:r>
            <a:r>
              <a:rPr dirty="0" baseline="-11904" sz="1050" spc="-135" i="1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17500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Arial"/>
              <a:buChar char="•"/>
              <a:tabLst>
                <a:tab pos="31750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: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 </a:t>
            </a:r>
            <a:r>
              <a:rPr dirty="0" sz="1000" spc="-30">
                <a:latin typeface="Arial"/>
                <a:cs typeface="Arial"/>
              </a:rPr>
              <a:t>least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one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>
                <a:latin typeface="Arial"/>
                <a:cs typeface="Arial"/>
              </a:rPr>
              <a:t> is </a:t>
            </a:r>
            <a:r>
              <a:rPr dirty="0" sz="1000" spc="-10">
                <a:latin typeface="Arial"/>
                <a:cs typeface="Arial"/>
              </a:rPr>
              <a:t>different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 the </a:t>
            </a:r>
            <a:r>
              <a:rPr dirty="0" sz="1000" spc="-25">
                <a:latin typeface="Arial"/>
                <a:cs typeface="Arial"/>
              </a:rPr>
              <a:t>others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(i.e., </a:t>
            </a:r>
            <a:r>
              <a:rPr dirty="0" sz="1000" spc="-75">
                <a:latin typeface="Arial"/>
                <a:cs typeface="Arial"/>
              </a:rPr>
              <a:t>means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not all </a:t>
            </a:r>
            <a:r>
              <a:rPr dirty="0" sz="1000" spc="-10">
                <a:latin typeface="Arial"/>
                <a:cs typeface="Arial"/>
              </a:rPr>
              <a:t>equal)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using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single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error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rate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still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maintained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 i="1">
                <a:latin typeface="Verdana"/>
                <a:cs typeface="Verdana"/>
              </a:rPr>
              <a:t>α</a:t>
            </a:r>
            <a:r>
              <a:rPr dirty="0" sz="1000" spc="-2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31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I</a:t>
            </a:r>
            <a:r>
              <a:rPr dirty="0" cap="small" spc="55"/>
              <a:t>dea</a:t>
            </a:r>
            <a:r>
              <a:rPr dirty="0" spc="160"/>
              <a:t> </a:t>
            </a:r>
            <a:r>
              <a:rPr dirty="0" cap="small"/>
              <a:t>behind</a:t>
            </a:r>
            <a:r>
              <a:rPr dirty="0" spc="165"/>
              <a:t> </a:t>
            </a:r>
            <a:r>
              <a:rPr dirty="0" spc="60"/>
              <a:t>ANOVA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6928" y="588497"/>
            <a:ext cx="5214620" cy="2087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Are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sample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means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different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enough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209">
                <a:latin typeface="Arial"/>
                <a:cs typeface="Arial"/>
              </a:rPr>
              <a:t> </a:t>
            </a:r>
            <a:r>
              <a:rPr dirty="0" sz="1000" spc="-105">
                <a:latin typeface="Arial"/>
                <a:cs typeface="Arial"/>
              </a:rPr>
              <a:t>seems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unlikely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true?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67665" marR="226695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69570" algn="l"/>
              </a:tabLst>
            </a:pPr>
            <a:r>
              <a:rPr dirty="0" sz="1000">
                <a:latin typeface="Arial"/>
                <a:cs typeface="Arial"/>
              </a:rPr>
              <a:t>i.e.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Does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0">
                <a:latin typeface="Arial"/>
                <a:cs typeface="Arial"/>
              </a:rPr>
              <a:t>seem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like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sample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means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come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different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populations,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could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be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 spc="-40">
                <a:latin typeface="Arial"/>
                <a:cs typeface="Arial"/>
              </a:rPr>
              <a:t>plausible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they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simply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different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samples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drawn</a:t>
            </a:r>
            <a:r>
              <a:rPr dirty="0" sz="1000">
                <a:latin typeface="Arial"/>
                <a:cs typeface="Arial"/>
              </a:rPr>
              <a:t> from </a:t>
            </a:r>
            <a:r>
              <a:rPr dirty="0" sz="1000" spc="-45">
                <a:latin typeface="Arial"/>
                <a:cs typeface="Arial"/>
              </a:rPr>
              <a:t>one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population?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3232B2"/>
              </a:buClr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dirty="0" sz="1000" spc="-65">
                <a:latin typeface="Arial"/>
                <a:cs typeface="Arial"/>
              </a:rPr>
              <a:t>Compare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quantities: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63855" marR="55880" indent="-127000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Char char="•"/>
              <a:tabLst>
                <a:tab pos="369570" algn="l"/>
              </a:tabLst>
            </a:pPr>
            <a:r>
              <a:rPr dirty="0" sz="1000" spc="-20">
                <a:latin typeface="Arial"/>
                <a:cs typeface="Arial"/>
              </a:rPr>
              <a:t>Variability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between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groups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(</a:t>
            </a:r>
            <a:r>
              <a:rPr dirty="0" sz="1000" spc="-55" i="1">
                <a:latin typeface="Arial"/>
                <a:cs typeface="Arial"/>
              </a:rPr>
              <a:t>MSG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):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how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different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the </a:t>
            </a:r>
            <a:r>
              <a:rPr dirty="0" sz="1000" spc="-30">
                <a:latin typeface="Arial"/>
                <a:cs typeface="Arial"/>
              </a:rPr>
              <a:t>group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means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from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each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other,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i.e., </a:t>
            </a:r>
            <a:r>
              <a:rPr dirty="0" sz="1000" spc="-10">
                <a:latin typeface="Arial"/>
                <a:cs typeface="Arial"/>
              </a:rPr>
              <a:t>	</a:t>
            </a:r>
            <a:r>
              <a:rPr dirty="0" sz="1000" spc="-25">
                <a:latin typeface="Arial"/>
                <a:cs typeface="Arial"/>
              </a:rPr>
              <a:t>how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much </a:t>
            </a:r>
            <a:r>
              <a:rPr dirty="0" sz="1000" spc="-60">
                <a:latin typeface="Arial"/>
                <a:cs typeface="Arial"/>
              </a:rPr>
              <a:t>does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group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vary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overall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mean?</a:t>
            </a:r>
            <a:endParaRPr sz="1000">
              <a:latin typeface="Arial"/>
              <a:cs typeface="Arial"/>
            </a:endParaRPr>
          </a:p>
          <a:p>
            <a:pPr marL="364490" indent="-127000">
              <a:lnSpc>
                <a:spcPct val="100000"/>
              </a:lnSpc>
              <a:spcBef>
                <a:spcPts val="585"/>
              </a:spcBef>
              <a:buClr>
                <a:srgbClr val="3232B2"/>
              </a:buClr>
              <a:buChar char="•"/>
              <a:tabLst>
                <a:tab pos="364490" algn="l"/>
              </a:tabLst>
            </a:pPr>
            <a:r>
              <a:rPr dirty="0" sz="1000" spc="-10">
                <a:latin typeface="Arial"/>
                <a:cs typeface="Arial"/>
              </a:rPr>
              <a:t>Variability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within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groups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(</a:t>
            </a:r>
            <a:r>
              <a:rPr dirty="0" sz="1000" spc="-35" i="1">
                <a:latin typeface="Arial"/>
                <a:cs typeface="Arial"/>
              </a:rPr>
              <a:t>MSE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):</a:t>
            </a:r>
            <a:r>
              <a:rPr dirty="0" sz="1000" spc="1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how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variable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 within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group?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dirty="0" sz="900" spc="-10" i="1">
                <a:latin typeface="Arial"/>
                <a:cs typeface="Arial"/>
              </a:rPr>
              <a:t>MSG</a:t>
            </a:r>
            <a:r>
              <a:rPr dirty="0" sz="900" spc="60" i="1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denotes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mean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square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between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groups,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while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MSE</a:t>
            </a:r>
            <a:r>
              <a:rPr dirty="0" sz="900" spc="85" i="1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denotes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mean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square</a:t>
            </a:r>
            <a:r>
              <a:rPr dirty="0" sz="900">
                <a:latin typeface="Arial"/>
                <a:cs typeface="Arial"/>
              </a:rPr>
              <a:t> error.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Refer</a:t>
            </a:r>
            <a:r>
              <a:rPr dirty="0" sz="900">
                <a:latin typeface="Arial"/>
                <a:cs typeface="Arial"/>
              </a:rPr>
              <a:t> to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OI </a:t>
            </a:r>
            <a:r>
              <a:rPr dirty="0" sz="900" spc="-10" i="1">
                <a:latin typeface="Arial"/>
                <a:cs typeface="Arial"/>
              </a:rPr>
              <a:t>Biostat</a:t>
            </a:r>
            <a:endParaRPr sz="9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5"/>
              </a:spcBef>
            </a:pPr>
            <a:r>
              <a:rPr dirty="0" sz="900" spc="-20">
                <a:latin typeface="Arial"/>
                <a:cs typeface="Arial"/>
              </a:rPr>
              <a:t>Section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5.5.1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details.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I</a:t>
            </a:r>
            <a:r>
              <a:rPr dirty="0" cap="small" spc="55"/>
              <a:t>dea</a:t>
            </a:r>
            <a:r>
              <a:rPr dirty="0" spc="150"/>
              <a:t> </a:t>
            </a:r>
            <a:r>
              <a:rPr dirty="0" cap="small"/>
              <a:t>behind</a:t>
            </a:r>
            <a:r>
              <a:rPr dirty="0" spc="150"/>
              <a:t> </a:t>
            </a:r>
            <a:r>
              <a:rPr dirty="0" spc="95"/>
              <a:t>ANOVA.</a:t>
            </a:r>
            <a:r>
              <a:rPr dirty="0" spc="-170"/>
              <a:t> </a:t>
            </a:r>
            <a:r>
              <a:rPr dirty="0"/>
              <a:t>.</a:t>
            </a:r>
            <a:r>
              <a:rPr dirty="0" spc="-170"/>
              <a:t> </a:t>
            </a:r>
            <a:r>
              <a:rPr dirty="0" spc="-31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97947" y="1025812"/>
            <a:ext cx="125730" cy="4089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750" spc="-10">
                <a:latin typeface="Arial"/>
                <a:cs typeface="Arial"/>
              </a:rPr>
              <a:t>outcome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715935" y="459116"/>
            <a:ext cx="2607310" cy="1587500"/>
            <a:chOff x="1715935" y="459116"/>
            <a:chExt cx="2607310" cy="1587500"/>
          </a:xfrm>
        </p:grpSpPr>
        <p:sp>
          <p:nvSpPr>
            <p:cNvPr id="5" name="object 5" descr=""/>
            <p:cNvSpPr/>
            <p:nvPr/>
          </p:nvSpPr>
          <p:spPr>
            <a:xfrm>
              <a:off x="1751939" y="462233"/>
              <a:ext cx="2568575" cy="1536700"/>
            </a:xfrm>
            <a:custGeom>
              <a:avLst/>
              <a:gdLst/>
              <a:ahLst/>
              <a:cxnLst/>
              <a:rect l="l" t="t" r="r" b="b"/>
              <a:pathLst>
                <a:path w="2568575" h="1536700">
                  <a:moveTo>
                    <a:pt x="2568130" y="0"/>
                  </a:moveTo>
                  <a:lnTo>
                    <a:pt x="0" y="0"/>
                  </a:lnTo>
                  <a:lnTo>
                    <a:pt x="0" y="1536077"/>
                  </a:lnTo>
                  <a:lnTo>
                    <a:pt x="2568130" y="1536077"/>
                  </a:lnTo>
                  <a:lnTo>
                    <a:pt x="2568130" y="0"/>
                  </a:lnTo>
                  <a:close/>
                </a:path>
              </a:pathLst>
            </a:custGeom>
            <a:solidFill>
              <a:srgbClr val="D9D9D9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51939" y="662863"/>
              <a:ext cx="2568575" cy="988060"/>
            </a:xfrm>
            <a:custGeom>
              <a:avLst/>
              <a:gdLst/>
              <a:ahLst/>
              <a:cxnLst/>
              <a:rect l="l" t="t" r="r" b="b"/>
              <a:pathLst>
                <a:path w="2568575" h="988060">
                  <a:moveTo>
                    <a:pt x="2568130" y="969137"/>
                  </a:moveTo>
                  <a:lnTo>
                    <a:pt x="0" y="969137"/>
                  </a:lnTo>
                  <a:lnTo>
                    <a:pt x="0" y="987894"/>
                  </a:lnTo>
                  <a:lnTo>
                    <a:pt x="2568130" y="987894"/>
                  </a:lnTo>
                  <a:lnTo>
                    <a:pt x="2568130" y="969137"/>
                  </a:lnTo>
                  <a:close/>
                </a:path>
                <a:path w="2568575" h="988060">
                  <a:moveTo>
                    <a:pt x="2568130" y="484530"/>
                  </a:moveTo>
                  <a:lnTo>
                    <a:pt x="0" y="484530"/>
                  </a:lnTo>
                  <a:lnTo>
                    <a:pt x="0" y="503288"/>
                  </a:lnTo>
                  <a:lnTo>
                    <a:pt x="2568130" y="503288"/>
                  </a:lnTo>
                  <a:lnTo>
                    <a:pt x="2568130" y="484530"/>
                  </a:lnTo>
                  <a:close/>
                </a:path>
                <a:path w="2568575" h="988060">
                  <a:moveTo>
                    <a:pt x="2568130" y="0"/>
                  </a:moveTo>
                  <a:lnTo>
                    <a:pt x="0" y="0"/>
                  </a:lnTo>
                  <a:lnTo>
                    <a:pt x="0" y="18757"/>
                  </a:lnTo>
                  <a:lnTo>
                    <a:pt x="2568130" y="18757"/>
                  </a:lnTo>
                  <a:lnTo>
                    <a:pt x="256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51939" y="672236"/>
              <a:ext cx="2568575" cy="1211580"/>
            </a:xfrm>
            <a:custGeom>
              <a:avLst/>
              <a:gdLst/>
              <a:ahLst/>
              <a:cxnLst/>
              <a:rect l="l" t="t" r="r" b="b"/>
              <a:pathLst>
                <a:path w="2568575" h="1211580">
                  <a:moveTo>
                    <a:pt x="0" y="1211402"/>
                  </a:moveTo>
                  <a:lnTo>
                    <a:pt x="2568130" y="1211402"/>
                  </a:lnTo>
                </a:path>
                <a:path w="2568575" h="1211580">
                  <a:moveTo>
                    <a:pt x="0" y="969137"/>
                  </a:moveTo>
                  <a:lnTo>
                    <a:pt x="2568130" y="969137"/>
                  </a:lnTo>
                </a:path>
                <a:path w="2568575" h="1211580">
                  <a:moveTo>
                    <a:pt x="0" y="726871"/>
                  </a:moveTo>
                  <a:lnTo>
                    <a:pt x="2568130" y="726871"/>
                  </a:lnTo>
                </a:path>
                <a:path w="2568575" h="1211580">
                  <a:moveTo>
                    <a:pt x="0" y="484530"/>
                  </a:moveTo>
                  <a:lnTo>
                    <a:pt x="2568130" y="484530"/>
                  </a:lnTo>
                </a:path>
                <a:path w="2568575" h="1211580">
                  <a:moveTo>
                    <a:pt x="0" y="242265"/>
                  </a:moveTo>
                  <a:lnTo>
                    <a:pt x="2568130" y="242265"/>
                  </a:lnTo>
                </a:path>
                <a:path w="2568575" h="1211580">
                  <a:moveTo>
                    <a:pt x="0" y="0"/>
                  </a:moveTo>
                  <a:lnTo>
                    <a:pt x="2568130" y="0"/>
                  </a:lnTo>
                </a:path>
              </a:pathLst>
            </a:custGeom>
            <a:ln w="50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024951" y="65498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5"/>
                  </a:lnTo>
                  <a:lnTo>
                    <a:pt x="5935" y="5942"/>
                  </a:lnTo>
                  <a:lnTo>
                    <a:pt x="1593" y="12381"/>
                  </a:lnTo>
                  <a:lnTo>
                    <a:pt x="0" y="20256"/>
                  </a:lnTo>
                  <a:lnTo>
                    <a:pt x="1593" y="28091"/>
                  </a:lnTo>
                  <a:lnTo>
                    <a:pt x="5935" y="34531"/>
                  </a:lnTo>
                  <a:lnTo>
                    <a:pt x="12371" y="38894"/>
                  </a:lnTo>
                  <a:lnTo>
                    <a:pt x="20243" y="40500"/>
                  </a:lnTo>
                  <a:lnTo>
                    <a:pt x="28123" y="38894"/>
                  </a:lnTo>
                  <a:lnTo>
                    <a:pt x="34563" y="34531"/>
                  </a:lnTo>
                  <a:lnTo>
                    <a:pt x="38906" y="28091"/>
                  </a:lnTo>
                  <a:lnTo>
                    <a:pt x="40500" y="20256"/>
                  </a:lnTo>
                  <a:lnTo>
                    <a:pt x="38906" y="12381"/>
                  </a:lnTo>
                  <a:lnTo>
                    <a:pt x="34563" y="5942"/>
                  </a:lnTo>
                  <a:lnTo>
                    <a:pt x="28123" y="1595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024951" y="65498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593" y="12381"/>
                  </a:lnTo>
                  <a:lnTo>
                    <a:pt x="5935" y="5942"/>
                  </a:lnTo>
                  <a:lnTo>
                    <a:pt x="12371" y="1595"/>
                  </a:lnTo>
                  <a:lnTo>
                    <a:pt x="20243" y="0"/>
                  </a:lnTo>
                  <a:lnTo>
                    <a:pt x="28123" y="1595"/>
                  </a:lnTo>
                  <a:lnTo>
                    <a:pt x="34563" y="5942"/>
                  </a:lnTo>
                  <a:lnTo>
                    <a:pt x="38906" y="12381"/>
                  </a:lnTo>
                  <a:lnTo>
                    <a:pt x="40500" y="20256"/>
                  </a:lnTo>
                  <a:lnTo>
                    <a:pt x="38906" y="28091"/>
                  </a:lnTo>
                  <a:lnTo>
                    <a:pt x="34563" y="34531"/>
                  </a:lnTo>
                  <a:lnTo>
                    <a:pt x="28123" y="38894"/>
                  </a:lnTo>
                  <a:lnTo>
                    <a:pt x="20243" y="40500"/>
                  </a:lnTo>
                  <a:lnTo>
                    <a:pt x="12371" y="38894"/>
                  </a:lnTo>
                  <a:lnTo>
                    <a:pt x="5935" y="34531"/>
                  </a:lnTo>
                  <a:lnTo>
                    <a:pt x="1593" y="28091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24951" y="69033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3"/>
                  </a:lnTo>
                  <a:lnTo>
                    <a:pt x="5935" y="5935"/>
                  </a:lnTo>
                  <a:lnTo>
                    <a:pt x="1593" y="12371"/>
                  </a:lnTo>
                  <a:lnTo>
                    <a:pt x="0" y="20243"/>
                  </a:lnTo>
                  <a:lnTo>
                    <a:pt x="1593" y="28123"/>
                  </a:lnTo>
                  <a:lnTo>
                    <a:pt x="5935" y="34563"/>
                  </a:lnTo>
                  <a:lnTo>
                    <a:pt x="12371" y="38906"/>
                  </a:lnTo>
                  <a:lnTo>
                    <a:pt x="20243" y="40500"/>
                  </a:lnTo>
                  <a:lnTo>
                    <a:pt x="28123" y="38906"/>
                  </a:lnTo>
                  <a:lnTo>
                    <a:pt x="34563" y="34563"/>
                  </a:lnTo>
                  <a:lnTo>
                    <a:pt x="38906" y="28123"/>
                  </a:lnTo>
                  <a:lnTo>
                    <a:pt x="40500" y="20243"/>
                  </a:lnTo>
                  <a:lnTo>
                    <a:pt x="38906" y="12371"/>
                  </a:lnTo>
                  <a:lnTo>
                    <a:pt x="34563" y="5935"/>
                  </a:lnTo>
                  <a:lnTo>
                    <a:pt x="28123" y="1593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024951" y="690333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593" y="12371"/>
                  </a:lnTo>
                  <a:lnTo>
                    <a:pt x="5935" y="5935"/>
                  </a:lnTo>
                  <a:lnTo>
                    <a:pt x="12371" y="1593"/>
                  </a:lnTo>
                  <a:lnTo>
                    <a:pt x="20243" y="0"/>
                  </a:lnTo>
                  <a:lnTo>
                    <a:pt x="28123" y="1593"/>
                  </a:lnTo>
                  <a:lnTo>
                    <a:pt x="34563" y="5935"/>
                  </a:lnTo>
                  <a:lnTo>
                    <a:pt x="38906" y="12371"/>
                  </a:lnTo>
                  <a:lnTo>
                    <a:pt x="40500" y="20243"/>
                  </a:lnTo>
                  <a:lnTo>
                    <a:pt x="38906" y="28123"/>
                  </a:lnTo>
                  <a:lnTo>
                    <a:pt x="34563" y="34563"/>
                  </a:lnTo>
                  <a:lnTo>
                    <a:pt x="28123" y="38906"/>
                  </a:lnTo>
                  <a:lnTo>
                    <a:pt x="20243" y="40500"/>
                  </a:lnTo>
                  <a:lnTo>
                    <a:pt x="12371" y="38906"/>
                  </a:lnTo>
                  <a:lnTo>
                    <a:pt x="5935" y="34563"/>
                  </a:lnTo>
                  <a:lnTo>
                    <a:pt x="1593" y="28123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1826" y="1123974"/>
              <a:ext cx="46750" cy="84079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024951" y="49890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3"/>
                  </a:lnTo>
                  <a:lnTo>
                    <a:pt x="5935" y="5935"/>
                  </a:lnTo>
                  <a:lnTo>
                    <a:pt x="1593" y="12371"/>
                  </a:lnTo>
                  <a:lnTo>
                    <a:pt x="0" y="20243"/>
                  </a:lnTo>
                  <a:lnTo>
                    <a:pt x="1593" y="28086"/>
                  </a:lnTo>
                  <a:lnTo>
                    <a:pt x="5935" y="34529"/>
                  </a:lnTo>
                  <a:lnTo>
                    <a:pt x="12371" y="38894"/>
                  </a:lnTo>
                  <a:lnTo>
                    <a:pt x="20243" y="40500"/>
                  </a:lnTo>
                  <a:lnTo>
                    <a:pt x="28123" y="38894"/>
                  </a:lnTo>
                  <a:lnTo>
                    <a:pt x="34563" y="34529"/>
                  </a:lnTo>
                  <a:lnTo>
                    <a:pt x="38906" y="28086"/>
                  </a:lnTo>
                  <a:lnTo>
                    <a:pt x="40500" y="20243"/>
                  </a:lnTo>
                  <a:lnTo>
                    <a:pt x="38906" y="12371"/>
                  </a:lnTo>
                  <a:lnTo>
                    <a:pt x="34563" y="5935"/>
                  </a:lnTo>
                  <a:lnTo>
                    <a:pt x="28123" y="1593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024951" y="49890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593" y="12371"/>
                  </a:lnTo>
                  <a:lnTo>
                    <a:pt x="5935" y="5935"/>
                  </a:lnTo>
                  <a:lnTo>
                    <a:pt x="12371" y="1593"/>
                  </a:lnTo>
                  <a:lnTo>
                    <a:pt x="20243" y="0"/>
                  </a:lnTo>
                  <a:lnTo>
                    <a:pt x="28123" y="1593"/>
                  </a:lnTo>
                  <a:lnTo>
                    <a:pt x="34563" y="5935"/>
                  </a:lnTo>
                  <a:lnTo>
                    <a:pt x="38906" y="12371"/>
                  </a:lnTo>
                  <a:lnTo>
                    <a:pt x="40500" y="20243"/>
                  </a:lnTo>
                  <a:lnTo>
                    <a:pt x="38906" y="28086"/>
                  </a:lnTo>
                  <a:lnTo>
                    <a:pt x="34563" y="34529"/>
                  </a:lnTo>
                  <a:lnTo>
                    <a:pt x="28123" y="38894"/>
                  </a:lnTo>
                  <a:lnTo>
                    <a:pt x="20243" y="40500"/>
                  </a:lnTo>
                  <a:lnTo>
                    <a:pt x="12371" y="38894"/>
                  </a:lnTo>
                  <a:lnTo>
                    <a:pt x="5935" y="34529"/>
                  </a:lnTo>
                  <a:lnTo>
                    <a:pt x="1593" y="28086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24951" y="65707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5"/>
                  </a:lnTo>
                  <a:lnTo>
                    <a:pt x="5935" y="5942"/>
                  </a:lnTo>
                  <a:lnTo>
                    <a:pt x="1593" y="12381"/>
                  </a:lnTo>
                  <a:lnTo>
                    <a:pt x="0" y="20256"/>
                  </a:lnTo>
                  <a:lnTo>
                    <a:pt x="1593" y="28129"/>
                  </a:lnTo>
                  <a:lnTo>
                    <a:pt x="5935" y="34564"/>
                  </a:lnTo>
                  <a:lnTo>
                    <a:pt x="12371" y="38907"/>
                  </a:lnTo>
                  <a:lnTo>
                    <a:pt x="20243" y="40500"/>
                  </a:lnTo>
                  <a:lnTo>
                    <a:pt x="28123" y="38907"/>
                  </a:lnTo>
                  <a:lnTo>
                    <a:pt x="34563" y="34564"/>
                  </a:lnTo>
                  <a:lnTo>
                    <a:pt x="38906" y="28129"/>
                  </a:lnTo>
                  <a:lnTo>
                    <a:pt x="40500" y="20256"/>
                  </a:lnTo>
                  <a:lnTo>
                    <a:pt x="38906" y="12381"/>
                  </a:lnTo>
                  <a:lnTo>
                    <a:pt x="34563" y="5942"/>
                  </a:lnTo>
                  <a:lnTo>
                    <a:pt x="28123" y="1595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024951" y="65707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593" y="12381"/>
                  </a:lnTo>
                  <a:lnTo>
                    <a:pt x="5935" y="5942"/>
                  </a:lnTo>
                  <a:lnTo>
                    <a:pt x="12371" y="1595"/>
                  </a:lnTo>
                  <a:lnTo>
                    <a:pt x="20243" y="0"/>
                  </a:lnTo>
                  <a:lnTo>
                    <a:pt x="28123" y="1595"/>
                  </a:lnTo>
                  <a:lnTo>
                    <a:pt x="34563" y="5942"/>
                  </a:lnTo>
                  <a:lnTo>
                    <a:pt x="38906" y="12381"/>
                  </a:lnTo>
                  <a:lnTo>
                    <a:pt x="40500" y="20256"/>
                  </a:lnTo>
                  <a:lnTo>
                    <a:pt x="38906" y="28129"/>
                  </a:lnTo>
                  <a:lnTo>
                    <a:pt x="34563" y="34564"/>
                  </a:lnTo>
                  <a:lnTo>
                    <a:pt x="28123" y="38907"/>
                  </a:lnTo>
                  <a:lnTo>
                    <a:pt x="20243" y="40500"/>
                  </a:lnTo>
                  <a:lnTo>
                    <a:pt x="12371" y="38907"/>
                  </a:lnTo>
                  <a:lnTo>
                    <a:pt x="5935" y="34564"/>
                  </a:lnTo>
                  <a:lnTo>
                    <a:pt x="1593" y="28129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24951" y="79716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3"/>
                  </a:lnTo>
                  <a:lnTo>
                    <a:pt x="5935" y="5937"/>
                  </a:lnTo>
                  <a:lnTo>
                    <a:pt x="1593" y="12376"/>
                  </a:lnTo>
                  <a:lnTo>
                    <a:pt x="0" y="20256"/>
                  </a:lnTo>
                  <a:lnTo>
                    <a:pt x="1593" y="28091"/>
                  </a:lnTo>
                  <a:lnTo>
                    <a:pt x="5935" y="34531"/>
                  </a:lnTo>
                  <a:lnTo>
                    <a:pt x="12371" y="38894"/>
                  </a:lnTo>
                  <a:lnTo>
                    <a:pt x="20243" y="40500"/>
                  </a:lnTo>
                  <a:lnTo>
                    <a:pt x="28123" y="38894"/>
                  </a:lnTo>
                  <a:lnTo>
                    <a:pt x="34563" y="34531"/>
                  </a:lnTo>
                  <a:lnTo>
                    <a:pt x="38906" y="28091"/>
                  </a:lnTo>
                  <a:lnTo>
                    <a:pt x="40500" y="20256"/>
                  </a:lnTo>
                  <a:lnTo>
                    <a:pt x="38906" y="12376"/>
                  </a:lnTo>
                  <a:lnTo>
                    <a:pt x="34563" y="5937"/>
                  </a:lnTo>
                  <a:lnTo>
                    <a:pt x="28123" y="1593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24951" y="79716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593" y="12376"/>
                  </a:lnTo>
                  <a:lnTo>
                    <a:pt x="5935" y="5937"/>
                  </a:lnTo>
                  <a:lnTo>
                    <a:pt x="12371" y="1593"/>
                  </a:lnTo>
                  <a:lnTo>
                    <a:pt x="20243" y="0"/>
                  </a:lnTo>
                  <a:lnTo>
                    <a:pt x="28123" y="1593"/>
                  </a:lnTo>
                  <a:lnTo>
                    <a:pt x="34563" y="5937"/>
                  </a:lnTo>
                  <a:lnTo>
                    <a:pt x="38906" y="12376"/>
                  </a:lnTo>
                  <a:lnTo>
                    <a:pt x="40500" y="20256"/>
                  </a:lnTo>
                  <a:lnTo>
                    <a:pt x="38906" y="28091"/>
                  </a:lnTo>
                  <a:lnTo>
                    <a:pt x="34563" y="34531"/>
                  </a:lnTo>
                  <a:lnTo>
                    <a:pt x="28123" y="38894"/>
                  </a:lnTo>
                  <a:lnTo>
                    <a:pt x="20243" y="40500"/>
                  </a:lnTo>
                  <a:lnTo>
                    <a:pt x="12371" y="38894"/>
                  </a:lnTo>
                  <a:lnTo>
                    <a:pt x="5935" y="34531"/>
                  </a:lnTo>
                  <a:lnTo>
                    <a:pt x="1593" y="28091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421305" y="90417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3"/>
                  </a:lnTo>
                  <a:lnTo>
                    <a:pt x="5935" y="5935"/>
                  </a:lnTo>
                  <a:lnTo>
                    <a:pt x="1593" y="12371"/>
                  </a:lnTo>
                  <a:lnTo>
                    <a:pt x="0" y="20243"/>
                  </a:lnTo>
                  <a:lnTo>
                    <a:pt x="1593" y="28118"/>
                  </a:lnTo>
                  <a:lnTo>
                    <a:pt x="5935" y="34558"/>
                  </a:lnTo>
                  <a:lnTo>
                    <a:pt x="12371" y="38905"/>
                  </a:lnTo>
                  <a:lnTo>
                    <a:pt x="20243" y="40500"/>
                  </a:lnTo>
                  <a:lnTo>
                    <a:pt x="28086" y="38905"/>
                  </a:lnTo>
                  <a:lnTo>
                    <a:pt x="34529" y="34558"/>
                  </a:lnTo>
                  <a:lnTo>
                    <a:pt x="38894" y="28118"/>
                  </a:lnTo>
                  <a:lnTo>
                    <a:pt x="40500" y="20243"/>
                  </a:lnTo>
                  <a:lnTo>
                    <a:pt x="38894" y="12371"/>
                  </a:lnTo>
                  <a:lnTo>
                    <a:pt x="34529" y="5935"/>
                  </a:lnTo>
                  <a:lnTo>
                    <a:pt x="28086" y="1593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421305" y="90417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593" y="12371"/>
                  </a:lnTo>
                  <a:lnTo>
                    <a:pt x="5935" y="5935"/>
                  </a:lnTo>
                  <a:lnTo>
                    <a:pt x="12371" y="1593"/>
                  </a:lnTo>
                  <a:lnTo>
                    <a:pt x="20243" y="0"/>
                  </a:lnTo>
                  <a:lnTo>
                    <a:pt x="28086" y="1593"/>
                  </a:lnTo>
                  <a:lnTo>
                    <a:pt x="34529" y="5935"/>
                  </a:lnTo>
                  <a:lnTo>
                    <a:pt x="38894" y="12371"/>
                  </a:lnTo>
                  <a:lnTo>
                    <a:pt x="40500" y="20243"/>
                  </a:lnTo>
                  <a:lnTo>
                    <a:pt x="38894" y="28118"/>
                  </a:lnTo>
                  <a:lnTo>
                    <a:pt x="34529" y="34558"/>
                  </a:lnTo>
                  <a:lnTo>
                    <a:pt x="28086" y="38905"/>
                  </a:lnTo>
                  <a:lnTo>
                    <a:pt x="20243" y="40500"/>
                  </a:lnTo>
                  <a:lnTo>
                    <a:pt x="12371" y="38905"/>
                  </a:lnTo>
                  <a:lnTo>
                    <a:pt x="5935" y="34558"/>
                  </a:lnTo>
                  <a:lnTo>
                    <a:pt x="1593" y="28118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421305" y="95300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3"/>
                  </a:lnTo>
                  <a:lnTo>
                    <a:pt x="5935" y="5935"/>
                  </a:lnTo>
                  <a:lnTo>
                    <a:pt x="1593" y="12371"/>
                  </a:lnTo>
                  <a:lnTo>
                    <a:pt x="0" y="20243"/>
                  </a:lnTo>
                  <a:lnTo>
                    <a:pt x="1593" y="28123"/>
                  </a:lnTo>
                  <a:lnTo>
                    <a:pt x="5935" y="34563"/>
                  </a:lnTo>
                  <a:lnTo>
                    <a:pt x="12371" y="38906"/>
                  </a:lnTo>
                  <a:lnTo>
                    <a:pt x="20243" y="40500"/>
                  </a:lnTo>
                  <a:lnTo>
                    <a:pt x="28086" y="38906"/>
                  </a:lnTo>
                  <a:lnTo>
                    <a:pt x="34529" y="34563"/>
                  </a:lnTo>
                  <a:lnTo>
                    <a:pt x="38894" y="28123"/>
                  </a:lnTo>
                  <a:lnTo>
                    <a:pt x="40500" y="20243"/>
                  </a:lnTo>
                  <a:lnTo>
                    <a:pt x="38894" y="12371"/>
                  </a:lnTo>
                  <a:lnTo>
                    <a:pt x="34529" y="5935"/>
                  </a:lnTo>
                  <a:lnTo>
                    <a:pt x="28086" y="1593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21305" y="95300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593" y="12371"/>
                  </a:lnTo>
                  <a:lnTo>
                    <a:pt x="5935" y="5935"/>
                  </a:lnTo>
                  <a:lnTo>
                    <a:pt x="12371" y="1593"/>
                  </a:lnTo>
                  <a:lnTo>
                    <a:pt x="20243" y="0"/>
                  </a:lnTo>
                  <a:lnTo>
                    <a:pt x="28086" y="1593"/>
                  </a:lnTo>
                  <a:lnTo>
                    <a:pt x="34529" y="5935"/>
                  </a:lnTo>
                  <a:lnTo>
                    <a:pt x="38894" y="12371"/>
                  </a:lnTo>
                  <a:lnTo>
                    <a:pt x="40500" y="20243"/>
                  </a:lnTo>
                  <a:lnTo>
                    <a:pt x="38894" y="28123"/>
                  </a:lnTo>
                  <a:lnTo>
                    <a:pt x="34529" y="34563"/>
                  </a:lnTo>
                  <a:lnTo>
                    <a:pt x="28086" y="38906"/>
                  </a:lnTo>
                  <a:lnTo>
                    <a:pt x="20243" y="40500"/>
                  </a:lnTo>
                  <a:lnTo>
                    <a:pt x="12371" y="38906"/>
                  </a:lnTo>
                  <a:lnTo>
                    <a:pt x="5935" y="34563"/>
                  </a:lnTo>
                  <a:lnTo>
                    <a:pt x="1593" y="28123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21305" y="73474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5"/>
                  </a:lnTo>
                  <a:lnTo>
                    <a:pt x="5935" y="5942"/>
                  </a:lnTo>
                  <a:lnTo>
                    <a:pt x="1593" y="12381"/>
                  </a:lnTo>
                  <a:lnTo>
                    <a:pt x="0" y="20256"/>
                  </a:lnTo>
                  <a:lnTo>
                    <a:pt x="1593" y="28096"/>
                  </a:lnTo>
                  <a:lnTo>
                    <a:pt x="5935" y="34536"/>
                  </a:lnTo>
                  <a:lnTo>
                    <a:pt x="12371" y="38896"/>
                  </a:lnTo>
                  <a:lnTo>
                    <a:pt x="20243" y="40500"/>
                  </a:lnTo>
                  <a:lnTo>
                    <a:pt x="28086" y="38896"/>
                  </a:lnTo>
                  <a:lnTo>
                    <a:pt x="34529" y="34536"/>
                  </a:lnTo>
                  <a:lnTo>
                    <a:pt x="38894" y="28096"/>
                  </a:lnTo>
                  <a:lnTo>
                    <a:pt x="40500" y="20256"/>
                  </a:lnTo>
                  <a:lnTo>
                    <a:pt x="38894" y="12381"/>
                  </a:lnTo>
                  <a:lnTo>
                    <a:pt x="34529" y="5942"/>
                  </a:lnTo>
                  <a:lnTo>
                    <a:pt x="28086" y="1595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21305" y="73474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593" y="12381"/>
                  </a:lnTo>
                  <a:lnTo>
                    <a:pt x="5935" y="5942"/>
                  </a:lnTo>
                  <a:lnTo>
                    <a:pt x="12371" y="1595"/>
                  </a:lnTo>
                  <a:lnTo>
                    <a:pt x="20243" y="0"/>
                  </a:lnTo>
                  <a:lnTo>
                    <a:pt x="28086" y="1595"/>
                  </a:lnTo>
                  <a:lnTo>
                    <a:pt x="34529" y="5942"/>
                  </a:lnTo>
                  <a:lnTo>
                    <a:pt x="38894" y="12381"/>
                  </a:lnTo>
                  <a:lnTo>
                    <a:pt x="40500" y="20256"/>
                  </a:lnTo>
                  <a:lnTo>
                    <a:pt x="38894" y="28096"/>
                  </a:lnTo>
                  <a:lnTo>
                    <a:pt x="34529" y="34536"/>
                  </a:lnTo>
                  <a:lnTo>
                    <a:pt x="28086" y="38896"/>
                  </a:lnTo>
                  <a:lnTo>
                    <a:pt x="20243" y="40500"/>
                  </a:lnTo>
                  <a:lnTo>
                    <a:pt x="12371" y="38896"/>
                  </a:lnTo>
                  <a:lnTo>
                    <a:pt x="5935" y="34536"/>
                  </a:lnTo>
                  <a:lnTo>
                    <a:pt x="1593" y="28096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421305" y="171380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0243" y="0"/>
                  </a:moveTo>
                  <a:lnTo>
                    <a:pt x="12371" y="1593"/>
                  </a:lnTo>
                  <a:lnTo>
                    <a:pt x="5935" y="5935"/>
                  </a:lnTo>
                  <a:lnTo>
                    <a:pt x="1593" y="12371"/>
                  </a:lnTo>
                  <a:lnTo>
                    <a:pt x="0" y="20243"/>
                  </a:lnTo>
                  <a:lnTo>
                    <a:pt x="1593" y="28118"/>
                  </a:lnTo>
                  <a:lnTo>
                    <a:pt x="5935" y="34558"/>
                  </a:lnTo>
                  <a:lnTo>
                    <a:pt x="12371" y="38905"/>
                  </a:lnTo>
                  <a:lnTo>
                    <a:pt x="20243" y="40500"/>
                  </a:lnTo>
                  <a:lnTo>
                    <a:pt x="28086" y="38905"/>
                  </a:lnTo>
                  <a:lnTo>
                    <a:pt x="34529" y="34558"/>
                  </a:lnTo>
                  <a:lnTo>
                    <a:pt x="38894" y="28118"/>
                  </a:lnTo>
                  <a:lnTo>
                    <a:pt x="40500" y="20243"/>
                  </a:lnTo>
                  <a:lnTo>
                    <a:pt x="38894" y="12371"/>
                  </a:lnTo>
                  <a:lnTo>
                    <a:pt x="34529" y="5935"/>
                  </a:lnTo>
                  <a:lnTo>
                    <a:pt x="28086" y="1593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421305" y="171380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20243"/>
                  </a:moveTo>
                  <a:lnTo>
                    <a:pt x="1593" y="12371"/>
                  </a:lnTo>
                  <a:lnTo>
                    <a:pt x="5935" y="5935"/>
                  </a:lnTo>
                  <a:lnTo>
                    <a:pt x="12371" y="1593"/>
                  </a:lnTo>
                  <a:lnTo>
                    <a:pt x="20243" y="0"/>
                  </a:lnTo>
                  <a:lnTo>
                    <a:pt x="28086" y="1593"/>
                  </a:lnTo>
                  <a:lnTo>
                    <a:pt x="34529" y="5935"/>
                  </a:lnTo>
                  <a:lnTo>
                    <a:pt x="38894" y="12371"/>
                  </a:lnTo>
                  <a:lnTo>
                    <a:pt x="40500" y="20243"/>
                  </a:lnTo>
                  <a:lnTo>
                    <a:pt x="38894" y="28118"/>
                  </a:lnTo>
                  <a:lnTo>
                    <a:pt x="34529" y="34558"/>
                  </a:lnTo>
                  <a:lnTo>
                    <a:pt x="28086" y="38905"/>
                  </a:lnTo>
                  <a:lnTo>
                    <a:pt x="20243" y="40500"/>
                  </a:lnTo>
                  <a:lnTo>
                    <a:pt x="12371" y="38905"/>
                  </a:lnTo>
                  <a:lnTo>
                    <a:pt x="5935" y="34558"/>
                  </a:lnTo>
                  <a:lnTo>
                    <a:pt x="1593" y="28118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421305" y="74674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5"/>
                  </a:lnTo>
                  <a:lnTo>
                    <a:pt x="5935" y="5942"/>
                  </a:lnTo>
                  <a:lnTo>
                    <a:pt x="1593" y="12381"/>
                  </a:lnTo>
                  <a:lnTo>
                    <a:pt x="0" y="20256"/>
                  </a:lnTo>
                  <a:lnTo>
                    <a:pt x="1593" y="28129"/>
                  </a:lnTo>
                  <a:lnTo>
                    <a:pt x="5935" y="34564"/>
                  </a:lnTo>
                  <a:lnTo>
                    <a:pt x="12371" y="38907"/>
                  </a:lnTo>
                  <a:lnTo>
                    <a:pt x="20243" y="40500"/>
                  </a:lnTo>
                  <a:lnTo>
                    <a:pt x="28086" y="38907"/>
                  </a:lnTo>
                  <a:lnTo>
                    <a:pt x="34529" y="34564"/>
                  </a:lnTo>
                  <a:lnTo>
                    <a:pt x="38894" y="28129"/>
                  </a:lnTo>
                  <a:lnTo>
                    <a:pt x="40500" y="20256"/>
                  </a:lnTo>
                  <a:lnTo>
                    <a:pt x="38894" y="12381"/>
                  </a:lnTo>
                  <a:lnTo>
                    <a:pt x="34529" y="5942"/>
                  </a:lnTo>
                  <a:lnTo>
                    <a:pt x="28086" y="1595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21305" y="74674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593" y="12381"/>
                  </a:lnTo>
                  <a:lnTo>
                    <a:pt x="5935" y="5942"/>
                  </a:lnTo>
                  <a:lnTo>
                    <a:pt x="12371" y="1595"/>
                  </a:lnTo>
                  <a:lnTo>
                    <a:pt x="20243" y="0"/>
                  </a:lnTo>
                  <a:lnTo>
                    <a:pt x="28086" y="1595"/>
                  </a:lnTo>
                  <a:lnTo>
                    <a:pt x="34529" y="5942"/>
                  </a:lnTo>
                  <a:lnTo>
                    <a:pt x="38894" y="12381"/>
                  </a:lnTo>
                  <a:lnTo>
                    <a:pt x="40500" y="20256"/>
                  </a:lnTo>
                  <a:lnTo>
                    <a:pt x="38894" y="28129"/>
                  </a:lnTo>
                  <a:lnTo>
                    <a:pt x="34529" y="34564"/>
                  </a:lnTo>
                  <a:lnTo>
                    <a:pt x="28086" y="38907"/>
                  </a:lnTo>
                  <a:lnTo>
                    <a:pt x="20243" y="40500"/>
                  </a:lnTo>
                  <a:lnTo>
                    <a:pt x="12371" y="38907"/>
                  </a:lnTo>
                  <a:lnTo>
                    <a:pt x="5935" y="34564"/>
                  </a:lnTo>
                  <a:lnTo>
                    <a:pt x="1593" y="28129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21305" y="114244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3"/>
                  </a:lnTo>
                  <a:lnTo>
                    <a:pt x="5935" y="5935"/>
                  </a:lnTo>
                  <a:lnTo>
                    <a:pt x="1593" y="12371"/>
                  </a:lnTo>
                  <a:lnTo>
                    <a:pt x="0" y="20243"/>
                  </a:lnTo>
                  <a:lnTo>
                    <a:pt x="1593" y="28086"/>
                  </a:lnTo>
                  <a:lnTo>
                    <a:pt x="5935" y="34529"/>
                  </a:lnTo>
                  <a:lnTo>
                    <a:pt x="12371" y="38894"/>
                  </a:lnTo>
                  <a:lnTo>
                    <a:pt x="20243" y="40500"/>
                  </a:lnTo>
                  <a:lnTo>
                    <a:pt x="28086" y="38894"/>
                  </a:lnTo>
                  <a:lnTo>
                    <a:pt x="34529" y="34529"/>
                  </a:lnTo>
                  <a:lnTo>
                    <a:pt x="38894" y="28086"/>
                  </a:lnTo>
                  <a:lnTo>
                    <a:pt x="40500" y="20243"/>
                  </a:lnTo>
                  <a:lnTo>
                    <a:pt x="38894" y="12371"/>
                  </a:lnTo>
                  <a:lnTo>
                    <a:pt x="34529" y="5935"/>
                  </a:lnTo>
                  <a:lnTo>
                    <a:pt x="28086" y="1593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421305" y="114244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593" y="12371"/>
                  </a:lnTo>
                  <a:lnTo>
                    <a:pt x="5935" y="5935"/>
                  </a:lnTo>
                  <a:lnTo>
                    <a:pt x="12371" y="1593"/>
                  </a:lnTo>
                  <a:lnTo>
                    <a:pt x="20243" y="0"/>
                  </a:lnTo>
                  <a:lnTo>
                    <a:pt x="28086" y="1593"/>
                  </a:lnTo>
                  <a:lnTo>
                    <a:pt x="34529" y="5935"/>
                  </a:lnTo>
                  <a:lnTo>
                    <a:pt x="38894" y="12371"/>
                  </a:lnTo>
                  <a:lnTo>
                    <a:pt x="40500" y="20243"/>
                  </a:lnTo>
                  <a:lnTo>
                    <a:pt x="38894" y="28086"/>
                  </a:lnTo>
                  <a:lnTo>
                    <a:pt x="34529" y="34529"/>
                  </a:lnTo>
                  <a:lnTo>
                    <a:pt x="28086" y="38894"/>
                  </a:lnTo>
                  <a:lnTo>
                    <a:pt x="20243" y="40500"/>
                  </a:lnTo>
                  <a:lnTo>
                    <a:pt x="12371" y="38894"/>
                  </a:lnTo>
                  <a:lnTo>
                    <a:pt x="5935" y="34529"/>
                  </a:lnTo>
                  <a:lnTo>
                    <a:pt x="1593" y="28086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21305" y="93592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604"/>
                  </a:lnTo>
                  <a:lnTo>
                    <a:pt x="5935" y="5965"/>
                  </a:lnTo>
                  <a:lnTo>
                    <a:pt x="1593" y="12408"/>
                  </a:lnTo>
                  <a:lnTo>
                    <a:pt x="0" y="20256"/>
                  </a:lnTo>
                  <a:lnTo>
                    <a:pt x="1593" y="28129"/>
                  </a:lnTo>
                  <a:lnTo>
                    <a:pt x="5935" y="34564"/>
                  </a:lnTo>
                  <a:lnTo>
                    <a:pt x="12371" y="38907"/>
                  </a:lnTo>
                  <a:lnTo>
                    <a:pt x="20243" y="40500"/>
                  </a:lnTo>
                  <a:lnTo>
                    <a:pt x="28086" y="38907"/>
                  </a:lnTo>
                  <a:lnTo>
                    <a:pt x="34529" y="34564"/>
                  </a:lnTo>
                  <a:lnTo>
                    <a:pt x="38894" y="28129"/>
                  </a:lnTo>
                  <a:lnTo>
                    <a:pt x="40500" y="20256"/>
                  </a:lnTo>
                  <a:lnTo>
                    <a:pt x="38894" y="12408"/>
                  </a:lnTo>
                  <a:lnTo>
                    <a:pt x="34529" y="5965"/>
                  </a:lnTo>
                  <a:lnTo>
                    <a:pt x="28086" y="1604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421305" y="93592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593" y="12408"/>
                  </a:lnTo>
                  <a:lnTo>
                    <a:pt x="5935" y="5965"/>
                  </a:lnTo>
                  <a:lnTo>
                    <a:pt x="12371" y="1604"/>
                  </a:lnTo>
                  <a:lnTo>
                    <a:pt x="20243" y="0"/>
                  </a:lnTo>
                  <a:lnTo>
                    <a:pt x="28086" y="1604"/>
                  </a:lnTo>
                  <a:lnTo>
                    <a:pt x="34529" y="5965"/>
                  </a:lnTo>
                  <a:lnTo>
                    <a:pt x="38894" y="12408"/>
                  </a:lnTo>
                  <a:lnTo>
                    <a:pt x="40500" y="20256"/>
                  </a:lnTo>
                  <a:lnTo>
                    <a:pt x="38894" y="28129"/>
                  </a:lnTo>
                  <a:lnTo>
                    <a:pt x="34529" y="34564"/>
                  </a:lnTo>
                  <a:lnTo>
                    <a:pt x="28086" y="38907"/>
                  </a:lnTo>
                  <a:lnTo>
                    <a:pt x="20243" y="40500"/>
                  </a:lnTo>
                  <a:lnTo>
                    <a:pt x="12371" y="38907"/>
                  </a:lnTo>
                  <a:lnTo>
                    <a:pt x="5935" y="34564"/>
                  </a:lnTo>
                  <a:lnTo>
                    <a:pt x="1593" y="28129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421305" y="99425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605"/>
                  </a:lnTo>
                  <a:lnTo>
                    <a:pt x="5935" y="5970"/>
                  </a:lnTo>
                  <a:lnTo>
                    <a:pt x="1593" y="12414"/>
                  </a:lnTo>
                  <a:lnTo>
                    <a:pt x="0" y="20256"/>
                  </a:lnTo>
                  <a:lnTo>
                    <a:pt x="1593" y="28129"/>
                  </a:lnTo>
                  <a:lnTo>
                    <a:pt x="5935" y="34564"/>
                  </a:lnTo>
                  <a:lnTo>
                    <a:pt x="12371" y="38907"/>
                  </a:lnTo>
                  <a:lnTo>
                    <a:pt x="20243" y="40500"/>
                  </a:lnTo>
                  <a:lnTo>
                    <a:pt x="28086" y="38907"/>
                  </a:lnTo>
                  <a:lnTo>
                    <a:pt x="34529" y="34564"/>
                  </a:lnTo>
                  <a:lnTo>
                    <a:pt x="38894" y="28129"/>
                  </a:lnTo>
                  <a:lnTo>
                    <a:pt x="40500" y="20256"/>
                  </a:lnTo>
                  <a:lnTo>
                    <a:pt x="38894" y="12414"/>
                  </a:lnTo>
                  <a:lnTo>
                    <a:pt x="34529" y="5970"/>
                  </a:lnTo>
                  <a:lnTo>
                    <a:pt x="28086" y="1605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421305" y="99425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593" y="12414"/>
                  </a:lnTo>
                  <a:lnTo>
                    <a:pt x="5935" y="5970"/>
                  </a:lnTo>
                  <a:lnTo>
                    <a:pt x="12371" y="1605"/>
                  </a:lnTo>
                  <a:lnTo>
                    <a:pt x="20243" y="0"/>
                  </a:lnTo>
                  <a:lnTo>
                    <a:pt x="28086" y="1605"/>
                  </a:lnTo>
                  <a:lnTo>
                    <a:pt x="34529" y="5970"/>
                  </a:lnTo>
                  <a:lnTo>
                    <a:pt x="38894" y="12414"/>
                  </a:lnTo>
                  <a:lnTo>
                    <a:pt x="40500" y="20256"/>
                  </a:lnTo>
                  <a:lnTo>
                    <a:pt x="38894" y="28129"/>
                  </a:lnTo>
                  <a:lnTo>
                    <a:pt x="34529" y="34564"/>
                  </a:lnTo>
                  <a:lnTo>
                    <a:pt x="28086" y="38907"/>
                  </a:lnTo>
                  <a:lnTo>
                    <a:pt x="20243" y="40500"/>
                  </a:lnTo>
                  <a:lnTo>
                    <a:pt x="12371" y="38907"/>
                  </a:lnTo>
                  <a:lnTo>
                    <a:pt x="5935" y="34564"/>
                  </a:lnTo>
                  <a:lnTo>
                    <a:pt x="1593" y="28129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421305" y="156662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3"/>
                  </a:lnTo>
                  <a:lnTo>
                    <a:pt x="5935" y="5935"/>
                  </a:lnTo>
                  <a:lnTo>
                    <a:pt x="1593" y="12371"/>
                  </a:lnTo>
                  <a:lnTo>
                    <a:pt x="0" y="20243"/>
                  </a:lnTo>
                  <a:lnTo>
                    <a:pt x="1593" y="28123"/>
                  </a:lnTo>
                  <a:lnTo>
                    <a:pt x="5935" y="34563"/>
                  </a:lnTo>
                  <a:lnTo>
                    <a:pt x="12371" y="38906"/>
                  </a:lnTo>
                  <a:lnTo>
                    <a:pt x="20243" y="40500"/>
                  </a:lnTo>
                  <a:lnTo>
                    <a:pt x="28086" y="38906"/>
                  </a:lnTo>
                  <a:lnTo>
                    <a:pt x="34529" y="34563"/>
                  </a:lnTo>
                  <a:lnTo>
                    <a:pt x="38894" y="28123"/>
                  </a:lnTo>
                  <a:lnTo>
                    <a:pt x="40500" y="20243"/>
                  </a:lnTo>
                  <a:lnTo>
                    <a:pt x="38894" y="12371"/>
                  </a:lnTo>
                  <a:lnTo>
                    <a:pt x="34529" y="5935"/>
                  </a:lnTo>
                  <a:lnTo>
                    <a:pt x="28086" y="1593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421305" y="1566621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593" y="12371"/>
                  </a:lnTo>
                  <a:lnTo>
                    <a:pt x="5935" y="5935"/>
                  </a:lnTo>
                  <a:lnTo>
                    <a:pt x="12371" y="1593"/>
                  </a:lnTo>
                  <a:lnTo>
                    <a:pt x="20243" y="0"/>
                  </a:lnTo>
                  <a:lnTo>
                    <a:pt x="28086" y="1593"/>
                  </a:lnTo>
                  <a:lnTo>
                    <a:pt x="34529" y="5935"/>
                  </a:lnTo>
                  <a:lnTo>
                    <a:pt x="38894" y="12371"/>
                  </a:lnTo>
                  <a:lnTo>
                    <a:pt x="40500" y="20243"/>
                  </a:lnTo>
                  <a:lnTo>
                    <a:pt x="38894" y="28123"/>
                  </a:lnTo>
                  <a:lnTo>
                    <a:pt x="34529" y="34563"/>
                  </a:lnTo>
                  <a:lnTo>
                    <a:pt x="28086" y="38906"/>
                  </a:lnTo>
                  <a:lnTo>
                    <a:pt x="20243" y="40500"/>
                  </a:lnTo>
                  <a:lnTo>
                    <a:pt x="12371" y="38906"/>
                  </a:lnTo>
                  <a:lnTo>
                    <a:pt x="5935" y="34563"/>
                  </a:lnTo>
                  <a:lnTo>
                    <a:pt x="1593" y="28123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421305" y="130968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43" y="0"/>
                  </a:moveTo>
                  <a:lnTo>
                    <a:pt x="12371" y="1595"/>
                  </a:lnTo>
                  <a:lnTo>
                    <a:pt x="5935" y="5942"/>
                  </a:lnTo>
                  <a:lnTo>
                    <a:pt x="1593" y="12381"/>
                  </a:lnTo>
                  <a:lnTo>
                    <a:pt x="0" y="20256"/>
                  </a:lnTo>
                  <a:lnTo>
                    <a:pt x="1593" y="28131"/>
                  </a:lnTo>
                  <a:lnTo>
                    <a:pt x="5935" y="34570"/>
                  </a:lnTo>
                  <a:lnTo>
                    <a:pt x="12371" y="38917"/>
                  </a:lnTo>
                  <a:lnTo>
                    <a:pt x="20243" y="40513"/>
                  </a:lnTo>
                  <a:lnTo>
                    <a:pt x="28086" y="38917"/>
                  </a:lnTo>
                  <a:lnTo>
                    <a:pt x="34529" y="34570"/>
                  </a:lnTo>
                  <a:lnTo>
                    <a:pt x="38894" y="28131"/>
                  </a:lnTo>
                  <a:lnTo>
                    <a:pt x="40500" y="20256"/>
                  </a:lnTo>
                  <a:lnTo>
                    <a:pt x="38894" y="12381"/>
                  </a:lnTo>
                  <a:lnTo>
                    <a:pt x="34529" y="5942"/>
                  </a:lnTo>
                  <a:lnTo>
                    <a:pt x="28086" y="1595"/>
                  </a:lnTo>
                  <a:lnTo>
                    <a:pt x="20243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421305" y="1309687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593" y="12381"/>
                  </a:lnTo>
                  <a:lnTo>
                    <a:pt x="5935" y="5942"/>
                  </a:lnTo>
                  <a:lnTo>
                    <a:pt x="12371" y="1595"/>
                  </a:lnTo>
                  <a:lnTo>
                    <a:pt x="20243" y="0"/>
                  </a:lnTo>
                  <a:lnTo>
                    <a:pt x="28086" y="1595"/>
                  </a:lnTo>
                  <a:lnTo>
                    <a:pt x="34529" y="5942"/>
                  </a:lnTo>
                  <a:lnTo>
                    <a:pt x="38894" y="12381"/>
                  </a:lnTo>
                  <a:lnTo>
                    <a:pt x="40500" y="20256"/>
                  </a:lnTo>
                  <a:lnTo>
                    <a:pt x="38894" y="28131"/>
                  </a:lnTo>
                  <a:lnTo>
                    <a:pt x="34529" y="34570"/>
                  </a:lnTo>
                  <a:lnTo>
                    <a:pt x="28086" y="38917"/>
                  </a:lnTo>
                  <a:lnTo>
                    <a:pt x="20243" y="40513"/>
                  </a:lnTo>
                  <a:lnTo>
                    <a:pt x="12371" y="38917"/>
                  </a:lnTo>
                  <a:lnTo>
                    <a:pt x="5935" y="34570"/>
                  </a:lnTo>
                  <a:lnTo>
                    <a:pt x="1593" y="28131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4446" y="811541"/>
              <a:ext cx="46750" cy="1107391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2817571" y="68499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605"/>
                  </a:lnTo>
                  <a:lnTo>
                    <a:pt x="5970" y="5969"/>
                  </a:lnTo>
                  <a:lnTo>
                    <a:pt x="1605" y="12408"/>
                  </a:lnTo>
                  <a:lnTo>
                    <a:pt x="0" y="20243"/>
                  </a:lnTo>
                  <a:lnTo>
                    <a:pt x="1605" y="28123"/>
                  </a:lnTo>
                  <a:lnTo>
                    <a:pt x="5970" y="34563"/>
                  </a:lnTo>
                  <a:lnTo>
                    <a:pt x="12414" y="38906"/>
                  </a:lnTo>
                  <a:lnTo>
                    <a:pt x="20256" y="40500"/>
                  </a:lnTo>
                  <a:lnTo>
                    <a:pt x="28129" y="38906"/>
                  </a:lnTo>
                  <a:lnTo>
                    <a:pt x="34564" y="34563"/>
                  </a:lnTo>
                  <a:lnTo>
                    <a:pt x="38907" y="28123"/>
                  </a:lnTo>
                  <a:lnTo>
                    <a:pt x="40500" y="20243"/>
                  </a:lnTo>
                  <a:lnTo>
                    <a:pt x="38907" y="12408"/>
                  </a:lnTo>
                  <a:lnTo>
                    <a:pt x="34564" y="5969"/>
                  </a:lnTo>
                  <a:lnTo>
                    <a:pt x="28129" y="1605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817571" y="684999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605" y="12408"/>
                  </a:lnTo>
                  <a:lnTo>
                    <a:pt x="5970" y="5969"/>
                  </a:lnTo>
                  <a:lnTo>
                    <a:pt x="12414" y="1605"/>
                  </a:lnTo>
                  <a:lnTo>
                    <a:pt x="20256" y="0"/>
                  </a:lnTo>
                  <a:lnTo>
                    <a:pt x="28129" y="1605"/>
                  </a:lnTo>
                  <a:lnTo>
                    <a:pt x="34564" y="5969"/>
                  </a:lnTo>
                  <a:lnTo>
                    <a:pt x="38907" y="12408"/>
                  </a:lnTo>
                  <a:lnTo>
                    <a:pt x="40500" y="20243"/>
                  </a:lnTo>
                  <a:lnTo>
                    <a:pt x="38907" y="28123"/>
                  </a:lnTo>
                  <a:lnTo>
                    <a:pt x="34564" y="34563"/>
                  </a:lnTo>
                  <a:lnTo>
                    <a:pt x="28129" y="38906"/>
                  </a:lnTo>
                  <a:lnTo>
                    <a:pt x="20256" y="40500"/>
                  </a:lnTo>
                  <a:lnTo>
                    <a:pt x="12414" y="38906"/>
                  </a:lnTo>
                  <a:lnTo>
                    <a:pt x="5970" y="34563"/>
                  </a:lnTo>
                  <a:lnTo>
                    <a:pt x="1605" y="28123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0800" y="1046555"/>
              <a:ext cx="46750" cy="520854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3610191" y="103484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593"/>
                  </a:lnTo>
                  <a:lnTo>
                    <a:pt x="5970" y="5937"/>
                  </a:lnTo>
                  <a:lnTo>
                    <a:pt x="1605" y="12376"/>
                  </a:lnTo>
                  <a:lnTo>
                    <a:pt x="0" y="20256"/>
                  </a:lnTo>
                  <a:lnTo>
                    <a:pt x="1605" y="28091"/>
                  </a:lnTo>
                  <a:lnTo>
                    <a:pt x="5970" y="34531"/>
                  </a:lnTo>
                  <a:lnTo>
                    <a:pt x="12414" y="38894"/>
                  </a:lnTo>
                  <a:lnTo>
                    <a:pt x="20256" y="40500"/>
                  </a:lnTo>
                  <a:lnTo>
                    <a:pt x="28129" y="38894"/>
                  </a:lnTo>
                  <a:lnTo>
                    <a:pt x="34564" y="34531"/>
                  </a:lnTo>
                  <a:lnTo>
                    <a:pt x="38907" y="28091"/>
                  </a:lnTo>
                  <a:lnTo>
                    <a:pt x="40500" y="20256"/>
                  </a:lnTo>
                  <a:lnTo>
                    <a:pt x="38907" y="12376"/>
                  </a:lnTo>
                  <a:lnTo>
                    <a:pt x="34564" y="5937"/>
                  </a:lnTo>
                  <a:lnTo>
                    <a:pt x="28129" y="1593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610191" y="103484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605" y="12376"/>
                  </a:lnTo>
                  <a:lnTo>
                    <a:pt x="5970" y="5937"/>
                  </a:lnTo>
                  <a:lnTo>
                    <a:pt x="12414" y="1593"/>
                  </a:lnTo>
                  <a:lnTo>
                    <a:pt x="20256" y="0"/>
                  </a:lnTo>
                  <a:lnTo>
                    <a:pt x="28129" y="1593"/>
                  </a:lnTo>
                  <a:lnTo>
                    <a:pt x="34564" y="5937"/>
                  </a:lnTo>
                  <a:lnTo>
                    <a:pt x="38907" y="12376"/>
                  </a:lnTo>
                  <a:lnTo>
                    <a:pt x="40500" y="20256"/>
                  </a:lnTo>
                  <a:lnTo>
                    <a:pt x="38907" y="28091"/>
                  </a:lnTo>
                  <a:lnTo>
                    <a:pt x="34564" y="34531"/>
                  </a:lnTo>
                  <a:lnTo>
                    <a:pt x="28129" y="38894"/>
                  </a:lnTo>
                  <a:lnTo>
                    <a:pt x="20256" y="40500"/>
                  </a:lnTo>
                  <a:lnTo>
                    <a:pt x="12414" y="38894"/>
                  </a:lnTo>
                  <a:lnTo>
                    <a:pt x="5970" y="34531"/>
                  </a:lnTo>
                  <a:lnTo>
                    <a:pt x="1605" y="28091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610191" y="1051090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595"/>
                  </a:lnTo>
                  <a:lnTo>
                    <a:pt x="5970" y="5942"/>
                  </a:lnTo>
                  <a:lnTo>
                    <a:pt x="1605" y="12381"/>
                  </a:lnTo>
                  <a:lnTo>
                    <a:pt x="0" y="20256"/>
                  </a:lnTo>
                  <a:lnTo>
                    <a:pt x="1605" y="28136"/>
                  </a:lnTo>
                  <a:lnTo>
                    <a:pt x="5970" y="34575"/>
                  </a:lnTo>
                  <a:lnTo>
                    <a:pt x="12414" y="38919"/>
                  </a:lnTo>
                  <a:lnTo>
                    <a:pt x="20256" y="40513"/>
                  </a:lnTo>
                  <a:lnTo>
                    <a:pt x="28129" y="38919"/>
                  </a:lnTo>
                  <a:lnTo>
                    <a:pt x="34564" y="34575"/>
                  </a:lnTo>
                  <a:lnTo>
                    <a:pt x="38907" y="28136"/>
                  </a:lnTo>
                  <a:lnTo>
                    <a:pt x="40500" y="20256"/>
                  </a:lnTo>
                  <a:lnTo>
                    <a:pt x="38907" y="12381"/>
                  </a:lnTo>
                  <a:lnTo>
                    <a:pt x="34564" y="5942"/>
                  </a:lnTo>
                  <a:lnTo>
                    <a:pt x="28129" y="1595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610191" y="1051090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605" y="12381"/>
                  </a:lnTo>
                  <a:lnTo>
                    <a:pt x="5970" y="5942"/>
                  </a:lnTo>
                  <a:lnTo>
                    <a:pt x="12414" y="1595"/>
                  </a:lnTo>
                  <a:lnTo>
                    <a:pt x="20256" y="0"/>
                  </a:lnTo>
                  <a:lnTo>
                    <a:pt x="28129" y="1595"/>
                  </a:lnTo>
                  <a:lnTo>
                    <a:pt x="34564" y="5942"/>
                  </a:lnTo>
                  <a:lnTo>
                    <a:pt x="38907" y="12381"/>
                  </a:lnTo>
                  <a:lnTo>
                    <a:pt x="40500" y="20256"/>
                  </a:lnTo>
                  <a:lnTo>
                    <a:pt x="38907" y="28136"/>
                  </a:lnTo>
                  <a:lnTo>
                    <a:pt x="34564" y="34575"/>
                  </a:lnTo>
                  <a:lnTo>
                    <a:pt x="28129" y="38919"/>
                  </a:lnTo>
                  <a:lnTo>
                    <a:pt x="20256" y="40513"/>
                  </a:lnTo>
                  <a:lnTo>
                    <a:pt x="12414" y="38919"/>
                  </a:lnTo>
                  <a:lnTo>
                    <a:pt x="5970" y="34575"/>
                  </a:lnTo>
                  <a:lnTo>
                    <a:pt x="1605" y="28136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610191" y="97834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593"/>
                  </a:lnTo>
                  <a:lnTo>
                    <a:pt x="5970" y="5935"/>
                  </a:lnTo>
                  <a:lnTo>
                    <a:pt x="1605" y="12371"/>
                  </a:lnTo>
                  <a:lnTo>
                    <a:pt x="0" y="20243"/>
                  </a:lnTo>
                  <a:lnTo>
                    <a:pt x="1605" y="28123"/>
                  </a:lnTo>
                  <a:lnTo>
                    <a:pt x="5970" y="34563"/>
                  </a:lnTo>
                  <a:lnTo>
                    <a:pt x="12414" y="38906"/>
                  </a:lnTo>
                  <a:lnTo>
                    <a:pt x="20256" y="40500"/>
                  </a:lnTo>
                  <a:lnTo>
                    <a:pt x="28129" y="38906"/>
                  </a:lnTo>
                  <a:lnTo>
                    <a:pt x="34564" y="34563"/>
                  </a:lnTo>
                  <a:lnTo>
                    <a:pt x="38907" y="28123"/>
                  </a:lnTo>
                  <a:lnTo>
                    <a:pt x="40500" y="20243"/>
                  </a:lnTo>
                  <a:lnTo>
                    <a:pt x="38907" y="12371"/>
                  </a:lnTo>
                  <a:lnTo>
                    <a:pt x="34564" y="5935"/>
                  </a:lnTo>
                  <a:lnTo>
                    <a:pt x="28129" y="1593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610191" y="97834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605" y="12371"/>
                  </a:lnTo>
                  <a:lnTo>
                    <a:pt x="5970" y="5935"/>
                  </a:lnTo>
                  <a:lnTo>
                    <a:pt x="12414" y="1593"/>
                  </a:lnTo>
                  <a:lnTo>
                    <a:pt x="20256" y="0"/>
                  </a:lnTo>
                  <a:lnTo>
                    <a:pt x="28129" y="1593"/>
                  </a:lnTo>
                  <a:lnTo>
                    <a:pt x="34564" y="5935"/>
                  </a:lnTo>
                  <a:lnTo>
                    <a:pt x="38907" y="12371"/>
                  </a:lnTo>
                  <a:lnTo>
                    <a:pt x="40500" y="20243"/>
                  </a:lnTo>
                  <a:lnTo>
                    <a:pt x="38907" y="28123"/>
                  </a:lnTo>
                  <a:lnTo>
                    <a:pt x="34564" y="34563"/>
                  </a:lnTo>
                  <a:lnTo>
                    <a:pt x="28129" y="38906"/>
                  </a:lnTo>
                  <a:lnTo>
                    <a:pt x="20256" y="40500"/>
                  </a:lnTo>
                  <a:lnTo>
                    <a:pt x="12414" y="38906"/>
                  </a:lnTo>
                  <a:lnTo>
                    <a:pt x="5970" y="34563"/>
                  </a:lnTo>
                  <a:lnTo>
                    <a:pt x="1605" y="28123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610191" y="130469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593"/>
                  </a:lnTo>
                  <a:lnTo>
                    <a:pt x="5970" y="5935"/>
                  </a:lnTo>
                  <a:lnTo>
                    <a:pt x="1605" y="12371"/>
                  </a:lnTo>
                  <a:lnTo>
                    <a:pt x="0" y="20243"/>
                  </a:lnTo>
                  <a:lnTo>
                    <a:pt x="1605" y="28123"/>
                  </a:lnTo>
                  <a:lnTo>
                    <a:pt x="5970" y="34563"/>
                  </a:lnTo>
                  <a:lnTo>
                    <a:pt x="12414" y="38906"/>
                  </a:lnTo>
                  <a:lnTo>
                    <a:pt x="20256" y="40500"/>
                  </a:lnTo>
                  <a:lnTo>
                    <a:pt x="28129" y="38906"/>
                  </a:lnTo>
                  <a:lnTo>
                    <a:pt x="34564" y="34563"/>
                  </a:lnTo>
                  <a:lnTo>
                    <a:pt x="38907" y="28123"/>
                  </a:lnTo>
                  <a:lnTo>
                    <a:pt x="40500" y="20243"/>
                  </a:lnTo>
                  <a:lnTo>
                    <a:pt x="38907" y="12371"/>
                  </a:lnTo>
                  <a:lnTo>
                    <a:pt x="34564" y="5935"/>
                  </a:lnTo>
                  <a:lnTo>
                    <a:pt x="28129" y="1593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610191" y="130469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605" y="12371"/>
                  </a:lnTo>
                  <a:lnTo>
                    <a:pt x="5970" y="5935"/>
                  </a:lnTo>
                  <a:lnTo>
                    <a:pt x="12414" y="1593"/>
                  </a:lnTo>
                  <a:lnTo>
                    <a:pt x="20256" y="0"/>
                  </a:lnTo>
                  <a:lnTo>
                    <a:pt x="28129" y="1593"/>
                  </a:lnTo>
                  <a:lnTo>
                    <a:pt x="34564" y="5935"/>
                  </a:lnTo>
                  <a:lnTo>
                    <a:pt x="38907" y="12371"/>
                  </a:lnTo>
                  <a:lnTo>
                    <a:pt x="40500" y="20243"/>
                  </a:lnTo>
                  <a:lnTo>
                    <a:pt x="38907" y="28123"/>
                  </a:lnTo>
                  <a:lnTo>
                    <a:pt x="34564" y="34563"/>
                  </a:lnTo>
                  <a:lnTo>
                    <a:pt x="28129" y="38906"/>
                  </a:lnTo>
                  <a:lnTo>
                    <a:pt x="20256" y="40500"/>
                  </a:lnTo>
                  <a:lnTo>
                    <a:pt x="12414" y="38906"/>
                  </a:lnTo>
                  <a:lnTo>
                    <a:pt x="5970" y="34563"/>
                  </a:lnTo>
                  <a:lnTo>
                    <a:pt x="1605" y="28123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610191" y="98234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593"/>
                  </a:lnTo>
                  <a:lnTo>
                    <a:pt x="5970" y="5937"/>
                  </a:lnTo>
                  <a:lnTo>
                    <a:pt x="1605" y="12376"/>
                  </a:lnTo>
                  <a:lnTo>
                    <a:pt x="0" y="20256"/>
                  </a:lnTo>
                  <a:lnTo>
                    <a:pt x="1605" y="28129"/>
                  </a:lnTo>
                  <a:lnTo>
                    <a:pt x="5970" y="34564"/>
                  </a:lnTo>
                  <a:lnTo>
                    <a:pt x="12414" y="38907"/>
                  </a:lnTo>
                  <a:lnTo>
                    <a:pt x="20256" y="40500"/>
                  </a:lnTo>
                  <a:lnTo>
                    <a:pt x="28129" y="38907"/>
                  </a:lnTo>
                  <a:lnTo>
                    <a:pt x="34564" y="34564"/>
                  </a:lnTo>
                  <a:lnTo>
                    <a:pt x="38907" y="28129"/>
                  </a:lnTo>
                  <a:lnTo>
                    <a:pt x="40500" y="20256"/>
                  </a:lnTo>
                  <a:lnTo>
                    <a:pt x="38907" y="12376"/>
                  </a:lnTo>
                  <a:lnTo>
                    <a:pt x="34564" y="5937"/>
                  </a:lnTo>
                  <a:lnTo>
                    <a:pt x="28129" y="1593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610191" y="98234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605" y="12376"/>
                  </a:lnTo>
                  <a:lnTo>
                    <a:pt x="5970" y="5937"/>
                  </a:lnTo>
                  <a:lnTo>
                    <a:pt x="12414" y="1593"/>
                  </a:lnTo>
                  <a:lnTo>
                    <a:pt x="20256" y="0"/>
                  </a:lnTo>
                  <a:lnTo>
                    <a:pt x="28129" y="1593"/>
                  </a:lnTo>
                  <a:lnTo>
                    <a:pt x="34564" y="5937"/>
                  </a:lnTo>
                  <a:lnTo>
                    <a:pt x="38907" y="12376"/>
                  </a:lnTo>
                  <a:lnTo>
                    <a:pt x="40500" y="20256"/>
                  </a:lnTo>
                  <a:lnTo>
                    <a:pt x="38907" y="28129"/>
                  </a:lnTo>
                  <a:lnTo>
                    <a:pt x="34564" y="34564"/>
                  </a:lnTo>
                  <a:lnTo>
                    <a:pt x="28129" y="38907"/>
                  </a:lnTo>
                  <a:lnTo>
                    <a:pt x="20256" y="40500"/>
                  </a:lnTo>
                  <a:lnTo>
                    <a:pt x="12414" y="38907"/>
                  </a:lnTo>
                  <a:lnTo>
                    <a:pt x="5970" y="34564"/>
                  </a:lnTo>
                  <a:lnTo>
                    <a:pt x="1605" y="28129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610191" y="111427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593"/>
                  </a:lnTo>
                  <a:lnTo>
                    <a:pt x="5970" y="5935"/>
                  </a:lnTo>
                  <a:lnTo>
                    <a:pt x="1605" y="12371"/>
                  </a:lnTo>
                  <a:lnTo>
                    <a:pt x="0" y="20243"/>
                  </a:lnTo>
                  <a:lnTo>
                    <a:pt x="1605" y="28086"/>
                  </a:lnTo>
                  <a:lnTo>
                    <a:pt x="5970" y="34529"/>
                  </a:lnTo>
                  <a:lnTo>
                    <a:pt x="12414" y="38894"/>
                  </a:lnTo>
                  <a:lnTo>
                    <a:pt x="20256" y="40500"/>
                  </a:lnTo>
                  <a:lnTo>
                    <a:pt x="28129" y="38894"/>
                  </a:lnTo>
                  <a:lnTo>
                    <a:pt x="34564" y="34529"/>
                  </a:lnTo>
                  <a:lnTo>
                    <a:pt x="38907" y="28086"/>
                  </a:lnTo>
                  <a:lnTo>
                    <a:pt x="40500" y="20243"/>
                  </a:lnTo>
                  <a:lnTo>
                    <a:pt x="38907" y="12371"/>
                  </a:lnTo>
                  <a:lnTo>
                    <a:pt x="34564" y="5935"/>
                  </a:lnTo>
                  <a:lnTo>
                    <a:pt x="28129" y="1593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610191" y="111427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43"/>
                  </a:moveTo>
                  <a:lnTo>
                    <a:pt x="1605" y="12371"/>
                  </a:lnTo>
                  <a:lnTo>
                    <a:pt x="5970" y="5935"/>
                  </a:lnTo>
                  <a:lnTo>
                    <a:pt x="12414" y="1593"/>
                  </a:lnTo>
                  <a:lnTo>
                    <a:pt x="20256" y="0"/>
                  </a:lnTo>
                  <a:lnTo>
                    <a:pt x="28129" y="1593"/>
                  </a:lnTo>
                  <a:lnTo>
                    <a:pt x="34564" y="5935"/>
                  </a:lnTo>
                  <a:lnTo>
                    <a:pt x="38907" y="12371"/>
                  </a:lnTo>
                  <a:lnTo>
                    <a:pt x="40500" y="20243"/>
                  </a:lnTo>
                  <a:lnTo>
                    <a:pt x="38907" y="28086"/>
                  </a:lnTo>
                  <a:lnTo>
                    <a:pt x="34564" y="34529"/>
                  </a:lnTo>
                  <a:lnTo>
                    <a:pt x="28129" y="38894"/>
                  </a:lnTo>
                  <a:lnTo>
                    <a:pt x="20256" y="40500"/>
                  </a:lnTo>
                  <a:lnTo>
                    <a:pt x="12414" y="38894"/>
                  </a:lnTo>
                  <a:lnTo>
                    <a:pt x="5970" y="34529"/>
                  </a:lnTo>
                  <a:lnTo>
                    <a:pt x="1605" y="28086"/>
                  </a:lnTo>
                  <a:lnTo>
                    <a:pt x="0" y="20243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610191" y="104542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593"/>
                  </a:lnTo>
                  <a:lnTo>
                    <a:pt x="5970" y="5937"/>
                  </a:lnTo>
                  <a:lnTo>
                    <a:pt x="1605" y="12376"/>
                  </a:lnTo>
                  <a:lnTo>
                    <a:pt x="0" y="20256"/>
                  </a:lnTo>
                  <a:lnTo>
                    <a:pt x="1605" y="28091"/>
                  </a:lnTo>
                  <a:lnTo>
                    <a:pt x="5970" y="34531"/>
                  </a:lnTo>
                  <a:lnTo>
                    <a:pt x="12414" y="38894"/>
                  </a:lnTo>
                  <a:lnTo>
                    <a:pt x="20256" y="40500"/>
                  </a:lnTo>
                  <a:lnTo>
                    <a:pt x="28129" y="38894"/>
                  </a:lnTo>
                  <a:lnTo>
                    <a:pt x="34564" y="34531"/>
                  </a:lnTo>
                  <a:lnTo>
                    <a:pt x="38907" y="28091"/>
                  </a:lnTo>
                  <a:lnTo>
                    <a:pt x="40500" y="20256"/>
                  </a:lnTo>
                  <a:lnTo>
                    <a:pt x="38907" y="12376"/>
                  </a:lnTo>
                  <a:lnTo>
                    <a:pt x="34564" y="5937"/>
                  </a:lnTo>
                  <a:lnTo>
                    <a:pt x="28129" y="1593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610191" y="104542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605" y="12376"/>
                  </a:lnTo>
                  <a:lnTo>
                    <a:pt x="5970" y="5937"/>
                  </a:lnTo>
                  <a:lnTo>
                    <a:pt x="12414" y="1593"/>
                  </a:lnTo>
                  <a:lnTo>
                    <a:pt x="20256" y="0"/>
                  </a:lnTo>
                  <a:lnTo>
                    <a:pt x="28129" y="1593"/>
                  </a:lnTo>
                  <a:lnTo>
                    <a:pt x="34564" y="5937"/>
                  </a:lnTo>
                  <a:lnTo>
                    <a:pt x="38907" y="12376"/>
                  </a:lnTo>
                  <a:lnTo>
                    <a:pt x="40500" y="20256"/>
                  </a:lnTo>
                  <a:lnTo>
                    <a:pt x="38907" y="28091"/>
                  </a:lnTo>
                  <a:lnTo>
                    <a:pt x="34564" y="34531"/>
                  </a:lnTo>
                  <a:lnTo>
                    <a:pt x="28129" y="38894"/>
                  </a:lnTo>
                  <a:lnTo>
                    <a:pt x="20256" y="40500"/>
                  </a:lnTo>
                  <a:lnTo>
                    <a:pt x="12414" y="38894"/>
                  </a:lnTo>
                  <a:lnTo>
                    <a:pt x="5970" y="34531"/>
                  </a:lnTo>
                  <a:lnTo>
                    <a:pt x="1605" y="28091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610191" y="106484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593"/>
                  </a:lnTo>
                  <a:lnTo>
                    <a:pt x="5970" y="5937"/>
                  </a:lnTo>
                  <a:lnTo>
                    <a:pt x="1605" y="12376"/>
                  </a:lnTo>
                  <a:lnTo>
                    <a:pt x="0" y="20256"/>
                  </a:lnTo>
                  <a:lnTo>
                    <a:pt x="1605" y="28129"/>
                  </a:lnTo>
                  <a:lnTo>
                    <a:pt x="5970" y="34564"/>
                  </a:lnTo>
                  <a:lnTo>
                    <a:pt x="12414" y="38907"/>
                  </a:lnTo>
                  <a:lnTo>
                    <a:pt x="20256" y="40500"/>
                  </a:lnTo>
                  <a:lnTo>
                    <a:pt x="28129" y="38907"/>
                  </a:lnTo>
                  <a:lnTo>
                    <a:pt x="34564" y="34564"/>
                  </a:lnTo>
                  <a:lnTo>
                    <a:pt x="38907" y="28129"/>
                  </a:lnTo>
                  <a:lnTo>
                    <a:pt x="40500" y="20256"/>
                  </a:lnTo>
                  <a:lnTo>
                    <a:pt x="38907" y="12376"/>
                  </a:lnTo>
                  <a:lnTo>
                    <a:pt x="34564" y="5937"/>
                  </a:lnTo>
                  <a:lnTo>
                    <a:pt x="28129" y="1593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610191" y="106484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605" y="12376"/>
                  </a:lnTo>
                  <a:lnTo>
                    <a:pt x="5970" y="5937"/>
                  </a:lnTo>
                  <a:lnTo>
                    <a:pt x="12414" y="1593"/>
                  </a:lnTo>
                  <a:lnTo>
                    <a:pt x="20256" y="0"/>
                  </a:lnTo>
                  <a:lnTo>
                    <a:pt x="28129" y="1593"/>
                  </a:lnTo>
                  <a:lnTo>
                    <a:pt x="34564" y="5937"/>
                  </a:lnTo>
                  <a:lnTo>
                    <a:pt x="38907" y="12376"/>
                  </a:lnTo>
                  <a:lnTo>
                    <a:pt x="40500" y="20256"/>
                  </a:lnTo>
                  <a:lnTo>
                    <a:pt x="38907" y="28129"/>
                  </a:lnTo>
                  <a:lnTo>
                    <a:pt x="34564" y="34564"/>
                  </a:lnTo>
                  <a:lnTo>
                    <a:pt x="28129" y="38907"/>
                  </a:lnTo>
                  <a:lnTo>
                    <a:pt x="20256" y="40500"/>
                  </a:lnTo>
                  <a:lnTo>
                    <a:pt x="12414" y="38907"/>
                  </a:lnTo>
                  <a:lnTo>
                    <a:pt x="5970" y="34564"/>
                  </a:lnTo>
                  <a:lnTo>
                    <a:pt x="1605" y="28129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610191" y="125559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605"/>
                  </a:lnTo>
                  <a:lnTo>
                    <a:pt x="5970" y="5970"/>
                  </a:lnTo>
                  <a:lnTo>
                    <a:pt x="1605" y="12414"/>
                  </a:lnTo>
                  <a:lnTo>
                    <a:pt x="0" y="20256"/>
                  </a:lnTo>
                  <a:lnTo>
                    <a:pt x="1605" y="28136"/>
                  </a:lnTo>
                  <a:lnTo>
                    <a:pt x="5970" y="34575"/>
                  </a:lnTo>
                  <a:lnTo>
                    <a:pt x="12414" y="38919"/>
                  </a:lnTo>
                  <a:lnTo>
                    <a:pt x="20256" y="40513"/>
                  </a:lnTo>
                  <a:lnTo>
                    <a:pt x="28129" y="38919"/>
                  </a:lnTo>
                  <a:lnTo>
                    <a:pt x="34564" y="34575"/>
                  </a:lnTo>
                  <a:lnTo>
                    <a:pt x="38907" y="28136"/>
                  </a:lnTo>
                  <a:lnTo>
                    <a:pt x="40500" y="20256"/>
                  </a:lnTo>
                  <a:lnTo>
                    <a:pt x="38907" y="12414"/>
                  </a:lnTo>
                  <a:lnTo>
                    <a:pt x="34564" y="5970"/>
                  </a:lnTo>
                  <a:lnTo>
                    <a:pt x="28129" y="1605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610191" y="125559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605" y="12414"/>
                  </a:lnTo>
                  <a:lnTo>
                    <a:pt x="5970" y="5970"/>
                  </a:lnTo>
                  <a:lnTo>
                    <a:pt x="12414" y="1605"/>
                  </a:lnTo>
                  <a:lnTo>
                    <a:pt x="20256" y="0"/>
                  </a:lnTo>
                  <a:lnTo>
                    <a:pt x="28129" y="1605"/>
                  </a:lnTo>
                  <a:lnTo>
                    <a:pt x="34564" y="5970"/>
                  </a:lnTo>
                  <a:lnTo>
                    <a:pt x="38907" y="12414"/>
                  </a:lnTo>
                  <a:lnTo>
                    <a:pt x="40500" y="20256"/>
                  </a:lnTo>
                  <a:lnTo>
                    <a:pt x="38907" y="28136"/>
                  </a:lnTo>
                  <a:lnTo>
                    <a:pt x="34564" y="34575"/>
                  </a:lnTo>
                  <a:lnTo>
                    <a:pt x="28129" y="38919"/>
                  </a:lnTo>
                  <a:lnTo>
                    <a:pt x="20256" y="40513"/>
                  </a:lnTo>
                  <a:lnTo>
                    <a:pt x="12414" y="38919"/>
                  </a:lnTo>
                  <a:lnTo>
                    <a:pt x="5970" y="34575"/>
                  </a:lnTo>
                  <a:lnTo>
                    <a:pt x="1605" y="28136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610191" y="117001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20256" y="0"/>
                  </a:moveTo>
                  <a:lnTo>
                    <a:pt x="12414" y="1595"/>
                  </a:lnTo>
                  <a:lnTo>
                    <a:pt x="5970" y="5942"/>
                  </a:lnTo>
                  <a:lnTo>
                    <a:pt x="1605" y="12381"/>
                  </a:lnTo>
                  <a:lnTo>
                    <a:pt x="0" y="20256"/>
                  </a:lnTo>
                  <a:lnTo>
                    <a:pt x="1605" y="28096"/>
                  </a:lnTo>
                  <a:lnTo>
                    <a:pt x="5970" y="34536"/>
                  </a:lnTo>
                  <a:lnTo>
                    <a:pt x="12414" y="38896"/>
                  </a:lnTo>
                  <a:lnTo>
                    <a:pt x="20256" y="40500"/>
                  </a:lnTo>
                  <a:lnTo>
                    <a:pt x="28129" y="38896"/>
                  </a:lnTo>
                  <a:lnTo>
                    <a:pt x="34564" y="34536"/>
                  </a:lnTo>
                  <a:lnTo>
                    <a:pt x="38907" y="28096"/>
                  </a:lnTo>
                  <a:lnTo>
                    <a:pt x="40500" y="20256"/>
                  </a:lnTo>
                  <a:lnTo>
                    <a:pt x="38907" y="12381"/>
                  </a:lnTo>
                  <a:lnTo>
                    <a:pt x="34564" y="5942"/>
                  </a:lnTo>
                  <a:lnTo>
                    <a:pt x="28129" y="1595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F0513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610191" y="1170012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20256"/>
                  </a:moveTo>
                  <a:lnTo>
                    <a:pt x="1605" y="12381"/>
                  </a:lnTo>
                  <a:lnTo>
                    <a:pt x="5970" y="5942"/>
                  </a:lnTo>
                  <a:lnTo>
                    <a:pt x="12414" y="1595"/>
                  </a:lnTo>
                  <a:lnTo>
                    <a:pt x="20256" y="0"/>
                  </a:lnTo>
                  <a:lnTo>
                    <a:pt x="28129" y="1595"/>
                  </a:lnTo>
                  <a:lnTo>
                    <a:pt x="34564" y="5942"/>
                  </a:lnTo>
                  <a:lnTo>
                    <a:pt x="38907" y="12381"/>
                  </a:lnTo>
                  <a:lnTo>
                    <a:pt x="40500" y="20256"/>
                  </a:lnTo>
                  <a:lnTo>
                    <a:pt x="38907" y="28096"/>
                  </a:lnTo>
                  <a:lnTo>
                    <a:pt x="34564" y="34536"/>
                  </a:lnTo>
                  <a:lnTo>
                    <a:pt x="28129" y="38896"/>
                  </a:lnTo>
                  <a:lnTo>
                    <a:pt x="20256" y="40500"/>
                  </a:lnTo>
                  <a:lnTo>
                    <a:pt x="12414" y="38896"/>
                  </a:lnTo>
                  <a:lnTo>
                    <a:pt x="5970" y="34536"/>
                  </a:lnTo>
                  <a:lnTo>
                    <a:pt x="1605" y="28096"/>
                  </a:lnTo>
                  <a:lnTo>
                    <a:pt x="0" y="20256"/>
                  </a:lnTo>
                </a:path>
              </a:pathLst>
            </a:custGeom>
            <a:ln w="6250">
              <a:solidFill>
                <a:srgbClr val="F051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3420" y="1047723"/>
              <a:ext cx="46750" cy="443524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3018831" y="462241"/>
              <a:ext cx="34925" cy="1536065"/>
            </a:xfrm>
            <a:custGeom>
              <a:avLst/>
              <a:gdLst/>
              <a:ahLst/>
              <a:cxnLst/>
              <a:rect l="l" t="t" r="r" b="b"/>
              <a:pathLst>
                <a:path w="34925" h="1536064">
                  <a:moveTo>
                    <a:pt x="0" y="1536068"/>
                  </a:moveTo>
                  <a:lnTo>
                    <a:pt x="34335" y="1536068"/>
                  </a:lnTo>
                  <a:lnTo>
                    <a:pt x="34335" y="0"/>
                  </a:lnTo>
                  <a:lnTo>
                    <a:pt x="0" y="0"/>
                  </a:lnTo>
                  <a:lnTo>
                    <a:pt x="0" y="153606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026623" y="462241"/>
              <a:ext cx="19050" cy="1536065"/>
            </a:xfrm>
            <a:custGeom>
              <a:avLst/>
              <a:gdLst/>
              <a:ahLst/>
              <a:cxnLst/>
              <a:rect l="l" t="t" r="r" b="b"/>
              <a:pathLst>
                <a:path w="19050" h="1536064">
                  <a:moveTo>
                    <a:pt x="0" y="1536068"/>
                  </a:moveTo>
                  <a:lnTo>
                    <a:pt x="18750" y="1536068"/>
                  </a:lnTo>
                  <a:lnTo>
                    <a:pt x="18750" y="0"/>
                  </a:lnTo>
                  <a:lnTo>
                    <a:pt x="0" y="0"/>
                  </a:lnTo>
                  <a:lnTo>
                    <a:pt x="0" y="1536068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035998" y="462241"/>
              <a:ext cx="0" cy="1536065"/>
            </a:xfrm>
            <a:custGeom>
              <a:avLst/>
              <a:gdLst/>
              <a:ahLst/>
              <a:cxnLst/>
              <a:rect l="l" t="t" r="r" b="b"/>
              <a:pathLst>
                <a:path w="0" h="1536064">
                  <a:moveTo>
                    <a:pt x="0" y="1536068"/>
                  </a:moveTo>
                  <a:lnTo>
                    <a:pt x="0" y="0"/>
                  </a:lnTo>
                </a:path>
              </a:pathLst>
            </a:custGeom>
            <a:ln w="500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715935" y="462241"/>
              <a:ext cx="2604135" cy="1584325"/>
            </a:xfrm>
            <a:custGeom>
              <a:avLst/>
              <a:gdLst/>
              <a:ahLst/>
              <a:cxnLst/>
              <a:rect l="l" t="t" r="r" b="b"/>
              <a:pathLst>
                <a:path w="2604135" h="1584325">
                  <a:moveTo>
                    <a:pt x="36004" y="1421396"/>
                  </a:moveTo>
                  <a:lnTo>
                    <a:pt x="36004" y="209994"/>
                  </a:lnTo>
                </a:path>
                <a:path w="2604135" h="1584325">
                  <a:moveTo>
                    <a:pt x="36004" y="1421396"/>
                  </a:moveTo>
                  <a:lnTo>
                    <a:pt x="0" y="1421396"/>
                  </a:lnTo>
                </a:path>
                <a:path w="2604135" h="1584325">
                  <a:moveTo>
                    <a:pt x="36004" y="1179131"/>
                  </a:moveTo>
                  <a:lnTo>
                    <a:pt x="0" y="1179131"/>
                  </a:lnTo>
                </a:path>
                <a:path w="2604135" h="1584325">
                  <a:moveTo>
                    <a:pt x="36004" y="936866"/>
                  </a:moveTo>
                  <a:lnTo>
                    <a:pt x="0" y="936866"/>
                  </a:lnTo>
                </a:path>
                <a:path w="2604135" h="1584325">
                  <a:moveTo>
                    <a:pt x="36004" y="694524"/>
                  </a:moveTo>
                  <a:lnTo>
                    <a:pt x="0" y="694524"/>
                  </a:lnTo>
                </a:path>
                <a:path w="2604135" h="1584325">
                  <a:moveTo>
                    <a:pt x="36004" y="452259"/>
                  </a:moveTo>
                  <a:lnTo>
                    <a:pt x="0" y="452259"/>
                  </a:lnTo>
                </a:path>
                <a:path w="2604135" h="1584325">
                  <a:moveTo>
                    <a:pt x="36004" y="209994"/>
                  </a:moveTo>
                  <a:lnTo>
                    <a:pt x="0" y="209994"/>
                  </a:lnTo>
                </a:path>
                <a:path w="2604135" h="1584325">
                  <a:moveTo>
                    <a:pt x="329260" y="1548070"/>
                  </a:moveTo>
                  <a:lnTo>
                    <a:pt x="1121892" y="1548070"/>
                  </a:lnTo>
                </a:path>
                <a:path w="2604135" h="1584325">
                  <a:moveTo>
                    <a:pt x="329260" y="1548070"/>
                  </a:moveTo>
                  <a:lnTo>
                    <a:pt x="329260" y="1584071"/>
                  </a:lnTo>
                </a:path>
                <a:path w="2604135" h="1584325">
                  <a:moveTo>
                    <a:pt x="725614" y="1548070"/>
                  </a:moveTo>
                  <a:lnTo>
                    <a:pt x="725614" y="1584071"/>
                  </a:lnTo>
                </a:path>
                <a:path w="2604135" h="1584325">
                  <a:moveTo>
                    <a:pt x="1121892" y="1548070"/>
                  </a:moveTo>
                  <a:lnTo>
                    <a:pt x="1121892" y="1584071"/>
                  </a:lnTo>
                </a:path>
                <a:path w="2604135" h="1584325">
                  <a:moveTo>
                    <a:pt x="1518234" y="1548070"/>
                  </a:moveTo>
                  <a:lnTo>
                    <a:pt x="2310866" y="1548070"/>
                  </a:lnTo>
                </a:path>
                <a:path w="2604135" h="1584325">
                  <a:moveTo>
                    <a:pt x="1518234" y="1548070"/>
                  </a:moveTo>
                  <a:lnTo>
                    <a:pt x="1518234" y="1584071"/>
                  </a:lnTo>
                </a:path>
                <a:path w="2604135" h="1584325">
                  <a:moveTo>
                    <a:pt x="1914512" y="1548070"/>
                  </a:moveTo>
                  <a:lnTo>
                    <a:pt x="1914512" y="1584071"/>
                  </a:lnTo>
                </a:path>
                <a:path w="2604135" h="1584325">
                  <a:moveTo>
                    <a:pt x="2310866" y="1548070"/>
                  </a:moveTo>
                  <a:lnTo>
                    <a:pt x="2310866" y="1584071"/>
                  </a:lnTo>
                </a:path>
                <a:path w="2604135" h="1584325">
                  <a:moveTo>
                    <a:pt x="36004" y="1536068"/>
                  </a:moveTo>
                  <a:lnTo>
                    <a:pt x="2604135" y="1536068"/>
                  </a:lnTo>
                  <a:lnTo>
                    <a:pt x="2604135" y="0"/>
                  </a:lnTo>
                  <a:lnTo>
                    <a:pt x="36004" y="0"/>
                  </a:lnTo>
                  <a:lnTo>
                    <a:pt x="36004" y="1536068"/>
                  </a:lnTo>
                </a:path>
              </a:pathLst>
            </a:custGeom>
            <a:ln w="6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1565224" y="595457"/>
            <a:ext cx="139700" cy="1356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35"/>
              </a:spcBef>
            </a:pPr>
            <a:r>
              <a:rPr dirty="0" sz="750" spc="-50">
                <a:latin typeface="Arial"/>
                <a:cs typeface="Arial"/>
              </a:rPr>
              <a:t>4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7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dirty="0" sz="750" spc="-50">
                <a:latin typeface="Arial"/>
                <a:cs typeface="Arial"/>
              </a:rPr>
              <a:t>3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7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dirty="0" sz="750" spc="-50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7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dirty="0" sz="750" spc="-5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75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</a:pPr>
            <a:r>
              <a:rPr dirty="0" sz="750" spc="-5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750" spc="-25">
                <a:latin typeface="Arial"/>
                <a:cs typeface="Arial"/>
              </a:rPr>
              <a:t>−1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31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69" name="object 69" descr=""/>
          <p:cNvSpPr txBox="1"/>
          <p:nvPr/>
        </p:nvSpPr>
        <p:spPr>
          <a:xfrm>
            <a:off x="2018588" y="2047610"/>
            <a:ext cx="533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50">
                <a:latin typeface="Arial"/>
                <a:cs typeface="Arial"/>
              </a:rPr>
              <a:t>I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2401022" y="2047610"/>
            <a:ext cx="8128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25">
                <a:latin typeface="Arial"/>
                <a:cs typeface="Arial"/>
              </a:rPr>
              <a:t>II</a:t>
            </a:r>
            <a:endParaRPr sz="75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2783456" y="2047610"/>
            <a:ext cx="10922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25">
                <a:latin typeface="Arial"/>
                <a:cs typeface="Arial"/>
              </a:rPr>
              <a:t>III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3174225" y="2047610"/>
            <a:ext cx="120014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25">
                <a:latin typeface="Arial"/>
                <a:cs typeface="Arial"/>
              </a:rPr>
              <a:t>IV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3584415" y="2047610"/>
            <a:ext cx="9271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50">
                <a:latin typeface="Arial"/>
                <a:cs typeface="Arial"/>
              </a:rPr>
              <a:t>V</a:t>
            </a:r>
            <a:endParaRPr sz="75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966848" y="2047610"/>
            <a:ext cx="120014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25">
                <a:latin typeface="Arial"/>
                <a:cs typeface="Arial"/>
              </a:rPr>
              <a:t>VI</a:t>
            </a:r>
            <a:endParaRPr sz="75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66457" y="2376873"/>
            <a:ext cx="491617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8910" indent="-130810">
              <a:lnSpc>
                <a:spcPts val="1200"/>
              </a:lnSpc>
              <a:spcBef>
                <a:spcPts val="95"/>
              </a:spcBef>
              <a:buClr>
                <a:srgbClr val="3232B2"/>
              </a:buClr>
              <a:buChar char="•"/>
              <a:tabLst>
                <a:tab pos="168910" algn="l"/>
              </a:tabLst>
            </a:pPr>
            <a:r>
              <a:rPr dirty="0" sz="1000">
                <a:latin typeface="Arial"/>
                <a:cs typeface="Arial"/>
              </a:rPr>
              <a:t>I,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II,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III: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difficult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discern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differences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means,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variability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within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group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high</a:t>
            </a:r>
            <a:endParaRPr sz="1000">
              <a:latin typeface="Arial"/>
              <a:cs typeface="Arial"/>
            </a:endParaRPr>
          </a:p>
          <a:p>
            <a:pPr marL="167640" marR="116205" indent="-130175">
              <a:lnSpc>
                <a:spcPts val="1200"/>
              </a:lnSpc>
              <a:spcBef>
                <a:spcPts val="40"/>
              </a:spcBef>
              <a:buClr>
                <a:srgbClr val="3232B2"/>
              </a:buClr>
              <a:buChar char="•"/>
              <a:tabLst>
                <a:tab pos="167640" algn="l"/>
              </a:tabLst>
            </a:pPr>
            <a:r>
              <a:rPr dirty="0" sz="1000">
                <a:latin typeface="Arial"/>
                <a:cs typeface="Arial"/>
              </a:rPr>
              <a:t>IV,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V,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VI: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appears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differences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means,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these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differences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large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relative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to </a:t>
            </a:r>
            <a:r>
              <a:rPr dirty="0" sz="1000" spc="-45">
                <a:latin typeface="Arial"/>
                <a:cs typeface="Arial"/>
              </a:rPr>
              <a:t>variance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group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C</a:t>
            </a:r>
            <a:r>
              <a:rPr dirty="0" cap="small" spc="55"/>
              <a:t>omparing</a:t>
            </a:r>
            <a:r>
              <a:rPr dirty="0" spc="105"/>
              <a:t> </a:t>
            </a:r>
            <a:r>
              <a:rPr dirty="0" cap="small" spc="95"/>
              <a:t>two</a:t>
            </a:r>
            <a:r>
              <a:rPr dirty="0" spc="105"/>
              <a:t> </a:t>
            </a:r>
            <a:r>
              <a:rPr dirty="0" cap="small" spc="65"/>
              <a:t>population</a:t>
            </a:r>
            <a:r>
              <a:rPr dirty="0" spc="105"/>
              <a:t> </a:t>
            </a:r>
            <a:r>
              <a:rPr dirty="0" cap="small" spc="-30"/>
              <a:t>means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599" y="515904"/>
            <a:ext cx="5146040" cy="2247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Arial"/>
                <a:cs typeface="Arial"/>
              </a:rPr>
              <a:t>Two-</a:t>
            </a:r>
            <a:r>
              <a:rPr dirty="0" sz="1000" spc="-45">
                <a:latin typeface="Arial"/>
                <a:cs typeface="Arial"/>
              </a:rPr>
              <a:t>sample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can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-30">
                <a:latin typeface="Arial"/>
                <a:cs typeface="Arial"/>
              </a:rPr>
              <a:t> paired </a:t>
            </a:r>
            <a:r>
              <a:rPr dirty="0" sz="1000">
                <a:latin typeface="Arial"/>
                <a:cs typeface="Arial"/>
              </a:rPr>
              <a:t>or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unpaired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(independent).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17500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17500" algn="l"/>
              </a:tabLst>
            </a:pPr>
            <a:r>
              <a:rPr dirty="0" sz="1000" spc="-35">
                <a:latin typeface="Arial"/>
                <a:cs typeface="Arial"/>
              </a:rPr>
              <a:t>Paired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measurements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‘participant’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unit</a:t>
            </a:r>
            <a:endParaRPr sz="1000">
              <a:latin typeface="Arial"/>
              <a:cs typeface="Arial"/>
            </a:endParaRPr>
          </a:p>
          <a:p>
            <a:pPr lvl="1" marL="59436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94360" algn="l"/>
              </a:tabLst>
            </a:pP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observation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logically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matched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one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other </a:t>
            </a:r>
            <a:r>
              <a:rPr dirty="0" sz="1000" spc="-35">
                <a:latin typeface="Arial"/>
                <a:cs typeface="Arial"/>
              </a:rPr>
              <a:t>observation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data</a:t>
            </a:r>
            <a:endParaRPr sz="1000">
              <a:latin typeface="Arial"/>
              <a:cs typeface="Arial"/>
            </a:endParaRPr>
          </a:p>
          <a:p>
            <a:pPr lvl="1" marL="594360" marR="5588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96265" algn="l"/>
              </a:tabLst>
            </a:pPr>
            <a:r>
              <a:rPr dirty="0" sz="1000" spc="-20">
                <a:latin typeface="Arial"/>
                <a:cs typeface="Arial"/>
              </a:rPr>
              <a:t>e.g.,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scores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standardized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before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taking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prep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course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versus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scores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after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 spc="-40">
                <a:latin typeface="Arial"/>
                <a:cs typeface="Arial"/>
              </a:rPr>
              <a:t>prep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course</a:t>
            </a:r>
            <a:endParaRPr sz="1000">
              <a:latin typeface="Arial"/>
              <a:cs typeface="Arial"/>
            </a:endParaRPr>
          </a:p>
          <a:p>
            <a:pPr marL="313690" indent="-12700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13690" algn="l"/>
              </a:tabLst>
            </a:pPr>
            <a:r>
              <a:rPr dirty="0" sz="1000" spc="-25">
                <a:latin typeface="Arial"/>
                <a:cs typeface="Arial"/>
              </a:rPr>
              <a:t>Two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independent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sets</a:t>
            </a:r>
            <a:r>
              <a:rPr dirty="0" sz="1000">
                <a:latin typeface="Arial"/>
                <a:cs typeface="Arial"/>
              </a:rPr>
              <a:t> of </a:t>
            </a:r>
            <a:r>
              <a:rPr dirty="0" sz="1000" spc="-10">
                <a:latin typeface="Arial"/>
                <a:cs typeface="Arial"/>
              </a:rPr>
              <a:t>measurements</a:t>
            </a:r>
            <a:endParaRPr sz="1000">
              <a:latin typeface="Arial"/>
              <a:cs typeface="Arial"/>
            </a:endParaRPr>
          </a:p>
          <a:p>
            <a:pPr lvl="1" marL="59436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94360" algn="l"/>
              </a:tabLst>
            </a:pPr>
            <a:r>
              <a:rPr dirty="0" sz="1000" spc="-45">
                <a:latin typeface="Arial"/>
                <a:cs typeface="Arial"/>
              </a:rPr>
              <a:t>observations</a:t>
            </a:r>
            <a:r>
              <a:rPr dirty="0" sz="1000" spc="-20">
                <a:latin typeface="Arial"/>
                <a:cs typeface="Arial"/>
              </a:rPr>
              <a:t> cannot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matched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one-</a:t>
            </a:r>
            <a:r>
              <a:rPr dirty="0" sz="1000" spc="-30">
                <a:latin typeface="Arial"/>
                <a:cs typeface="Arial"/>
              </a:rPr>
              <a:t>to-</a:t>
            </a:r>
            <a:r>
              <a:rPr dirty="0" sz="1000">
                <a:latin typeface="Arial"/>
                <a:cs typeface="Arial"/>
              </a:rPr>
              <a:t>one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basis</a:t>
            </a:r>
            <a:endParaRPr sz="1000">
              <a:latin typeface="Arial"/>
              <a:cs typeface="Arial"/>
            </a:endParaRPr>
          </a:p>
          <a:p>
            <a:pPr lvl="1" marL="594360" marR="289560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96265" algn="l"/>
              </a:tabLst>
            </a:pPr>
            <a:r>
              <a:rPr dirty="0" sz="1000" spc="-20">
                <a:latin typeface="Arial"/>
                <a:cs typeface="Arial"/>
              </a:rPr>
              <a:t>e.g.,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scores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standardized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students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who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take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prep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course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versus </a:t>
            </a:r>
            <a:r>
              <a:rPr dirty="0" sz="1000" spc="-40">
                <a:latin typeface="Arial"/>
                <a:cs typeface="Arial"/>
              </a:rPr>
              <a:t>	</a:t>
            </a:r>
            <a:r>
              <a:rPr dirty="0" sz="1000" spc="-80">
                <a:latin typeface="Arial"/>
                <a:cs typeface="Arial"/>
              </a:rPr>
              <a:t>scores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students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who</a:t>
            </a:r>
            <a:r>
              <a:rPr dirty="0" sz="1000">
                <a:latin typeface="Arial"/>
                <a:cs typeface="Arial"/>
              </a:rPr>
              <a:t> did </a:t>
            </a:r>
            <a:r>
              <a:rPr dirty="0" sz="1000" spc="-25">
                <a:latin typeface="Arial"/>
                <a:cs typeface="Arial"/>
              </a:rPr>
              <a:t>not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Arial"/>
              <a:cs typeface="Arial"/>
            </a:endParaRPr>
          </a:p>
          <a:p>
            <a:pPr marL="41910" marR="534035" indent="-4445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nature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dictate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which </a:t>
            </a:r>
            <a:r>
              <a:rPr dirty="0" sz="1000" spc="-45">
                <a:latin typeface="Arial"/>
                <a:cs typeface="Arial"/>
              </a:rPr>
              <a:t>two-sample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testing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procedure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appropriate: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the </a:t>
            </a:r>
            <a:r>
              <a:rPr dirty="0" sz="1000" spc="-30">
                <a:latin typeface="Arial"/>
                <a:cs typeface="Arial"/>
              </a:rPr>
              <a:t>two-</a:t>
            </a:r>
            <a:r>
              <a:rPr dirty="0" sz="1000" spc="-55">
                <a:latin typeface="Arial"/>
                <a:cs typeface="Arial"/>
              </a:rPr>
              <a:t>sample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paired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two-sample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independent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group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data.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I</a:t>
            </a:r>
            <a:r>
              <a:rPr dirty="0" cap="small" spc="55"/>
              <a:t>dea</a:t>
            </a:r>
            <a:r>
              <a:rPr dirty="0" spc="150"/>
              <a:t> </a:t>
            </a:r>
            <a:r>
              <a:rPr dirty="0" cap="small"/>
              <a:t>behind</a:t>
            </a:r>
            <a:r>
              <a:rPr dirty="0" spc="150"/>
              <a:t> </a:t>
            </a:r>
            <a:r>
              <a:rPr dirty="0" spc="95"/>
              <a:t>ANOVA.</a:t>
            </a:r>
            <a:r>
              <a:rPr dirty="0" spc="-170"/>
              <a:t> </a:t>
            </a:r>
            <a:r>
              <a:rPr dirty="0"/>
              <a:t>.</a:t>
            </a:r>
            <a:r>
              <a:rPr dirty="0" spc="-170"/>
              <a:t> </a:t>
            </a:r>
            <a:r>
              <a:rPr dirty="0" spc="-310"/>
              <a:t>.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81974" y="1658581"/>
            <a:ext cx="1192530" cy="0"/>
          </a:xfrm>
          <a:custGeom>
            <a:avLst/>
            <a:gdLst/>
            <a:ahLst/>
            <a:cxnLst/>
            <a:rect l="l" t="t" r="r" b="b"/>
            <a:pathLst>
              <a:path w="1192529" h="0">
                <a:moveTo>
                  <a:pt x="0" y="0"/>
                </a:moveTo>
                <a:lnTo>
                  <a:pt x="119227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560673" y="1658581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 h="0">
                <a:moveTo>
                  <a:pt x="0" y="0"/>
                </a:moveTo>
                <a:lnTo>
                  <a:pt x="25535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67116" y="413265"/>
            <a:ext cx="5197475" cy="24472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2710" marR="55880">
              <a:lnSpc>
                <a:spcPct val="101499"/>
              </a:lnSpc>
              <a:spcBef>
                <a:spcPts val="80"/>
              </a:spcBef>
            </a:pPr>
            <a:r>
              <a:rPr dirty="0" sz="900" spc="-25">
                <a:latin typeface="Arial"/>
                <a:cs typeface="Arial"/>
              </a:rPr>
              <a:t>Under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null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hypothesis,</a:t>
            </a:r>
            <a:r>
              <a:rPr dirty="0" sz="900" spc="-10">
                <a:latin typeface="Arial"/>
                <a:cs typeface="Arial"/>
              </a:rPr>
              <a:t> there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no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real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difference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between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groups;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thus,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any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observed</a:t>
            </a:r>
            <a:r>
              <a:rPr dirty="0" sz="900" spc="-10">
                <a:latin typeface="Arial"/>
                <a:cs typeface="Arial"/>
              </a:rPr>
              <a:t> variation </a:t>
            </a:r>
            <a:r>
              <a:rPr dirty="0" sz="900" spc="-25">
                <a:latin typeface="Arial"/>
                <a:cs typeface="Arial"/>
              </a:rPr>
              <a:t>in </a:t>
            </a:r>
            <a:r>
              <a:rPr dirty="0" sz="900" spc="-10">
                <a:latin typeface="Arial"/>
                <a:cs typeface="Arial"/>
              </a:rPr>
              <a:t>group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means</a:t>
            </a:r>
            <a:r>
              <a:rPr dirty="0" sz="900">
                <a:latin typeface="Arial"/>
                <a:cs typeface="Arial"/>
              </a:rPr>
              <a:t> is </a:t>
            </a:r>
            <a:r>
              <a:rPr dirty="0" sz="900" spc="-20">
                <a:latin typeface="Arial"/>
                <a:cs typeface="Arial"/>
              </a:rPr>
              <a:t>due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 </a:t>
            </a:r>
            <a:r>
              <a:rPr dirty="0" sz="900" spc="-10">
                <a:latin typeface="Arial"/>
                <a:cs typeface="Arial"/>
              </a:rPr>
              <a:t>chance.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363855" indent="-121920">
              <a:lnSpc>
                <a:spcPct val="100000"/>
              </a:lnSpc>
              <a:buClr>
                <a:srgbClr val="3232B2"/>
              </a:buClr>
              <a:buFont typeface="Georgia"/>
              <a:buChar char="•"/>
              <a:tabLst>
                <a:tab pos="363855" algn="l"/>
              </a:tabLst>
            </a:pPr>
            <a:r>
              <a:rPr dirty="0" sz="900">
                <a:latin typeface="Arial"/>
                <a:cs typeface="Arial"/>
              </a:rPr>
              <a:t>Think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all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observations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belonging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single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group.</a:t>
            </a:r>
            <a:endParaRPr sz="900">
              <a:latin typeface="Arial"/>
              <a:cs typeface="Arial"/>
            </a:endParaRPr>
          </a:p>
          <a:p>
            <a:pPr marL="364490" indent="-122555">
              <a:lnSpc>
                <a:spcPct val="100000"/>
              </a:lnSpc>
              <a:spcBef>
                <a:spcPts val="415"/>
              </a:spcBef>
              <a:buClr>
                <a:srgbClr val="3232B2"/>
              </a:buClr>
              <a:buFont typeface="Georgia"/>
              <a:buChar char="•"/>
              <a:tabLst>
                <a:tab pos="364490" algn="l"/>
              </a:tabLst>
            </a:pPr>
            <a:r>
              <a:rPr dirty="0" sz="900">
                <a:latin typeface="Arial"/>
                <a:cs typeface="Arial"/>
              </a:rPr>
              <a:t>Variability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between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means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should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equal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variability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within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groups.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eorgia"/>
              <a:buChar char="•"/>
            </a:pPr>
            <a:endParaRPr sz="9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 i="1">
                <a:latin typeface="Arial"/>
                <a:cs typeface="Arial"/>
              </a:rPr>
              <a:t>F-</a:t>
            </a:r>
            <a:r>
              <a:rPr dirty="0" sz="900" i="1">
                <a:latin typeface="Arial"/>
                <a:cs typeface="Arial"/>
              </a:rPr>
              <a:t>statistic</a:t>
            </a:r>
            <a:r>
              <a:rPr dirty="0" sz="900" spc="80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statistic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ANOVA.</a:t>
            </a:r>
            <a:endParaRPr sz="900">
              <a:latin typeface="Arial"/>
              <a:cs typeface="Arial"/>
            </a:endParaRPr>
          </a:p>
          <a:p>
            <a:pPr algn="ctr" marL="3175">
              <a:lnSpc>
                <a:spcPct val="100000"/>
              </a:lnSpc>
              <a:spcBef>
                <a:spcPts val="440"/>
              </a:spcBef>
            </a:pPr>
            <a:r>
              <a:rPr dirty="0" baseline="-37037" sz="1350" i="1">
                <a:latin typeface="Arial"/>
                <a:cs typeface="Arial"/>
              </a:rPr>
              <a:t>F</a:t>
            </a:r>
            <a:r>
              <a:rPr dirty="0" baseline="-37037" sz="1350" spc="127" i="1">
                <a:latin typeface="Arial"/>
                <a:cs typeface="Arial"/>
              </a:rPr>
              <a:t> </a:t>
            </a:r>
            <a:r>
              <a:rPr dirty="0" baseline="-37037" sz="1350" spc="277">
                <a:latin typeface="Arial"/>
                <a:cs typeface="Arial"/>
              </a:rPr>
              <a:t>=</a:t>
            </a:r>
            <a:r>
              <a:rPr dirty="0" baseline="-37037" sz="1350" spc="13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variance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between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groups</a:t>
            </a:r>
            <a:r>
              <a:rPr dirty="0" sz="900" spc="85">
                <a:latin typeface="Arial"/>
                <a:cs typeface="Arial"/>
              </a:rPr>
              <a:t> </a:t>
            </a:r>
            <a:r>
              <a:rPr dirty="0" baseline="-37037" sz="1350" spc="277">
                <a:latin typeface="Arial"/>
                <a:cs typeface="Arial"/>
              </a:rPr>
              <a:t>=</a:t>
            </a:r>
            <a:r>
              <a:rPr dirty="0" baseline="-37037" sz="1350" spc="135">
                <a:latin typeface="Arial"/>
                <a:cs typeface="Arial"/>
              </a:rPr>
              <a:t> </a:t>
            </a:r>
            <a:r>
              <a:rPr dirty="0" sz="900" spc="-25" i="1">
                <a:latin typeface="Arial"/>
                <a:cs typeface="Arial"/>
              </a:rPr>
              <a:t>MSG</a:t>
            </a:r>
            <a:endParaRPr sz="900">
              <a:latin typeface="Arial"/>
              <a:cs typeface="Arial"/>
            </a:endParaRPr>
          </a:p>
          <a:p>
            <a:pPr marL="1962785">
              <a:lnSpc>
                <a:spcPct val="100000"/>
              </a:lnSpc>
              <a:spcBef>
                <a:spcPts val="110"/>
              </a:spcBef>
              <a:tabLst>
                <a:tab pos="3295650" algn="l"/>
              </a:tabLst>
            </a:pPr>
            <a:r>
              <a:rPr dirty="0" sz="900" spc="-35">
                <a:latin typeface="Arial"/>
                <a:cs typeface="Arial"/>
              </a:rPr>
              <a:t>variance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within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groups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-25" i="1">
                <a:latin typeface="Arial"/>
                <a:cs typeface="Arial"/>
              </a:rPr>
              <a:t>MSE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900">
              <a:latin typeface="Arial"/>
              <a:cs typeface="Arial"/>
            </a:endParaRPr>
          </a:p>
          <a:p>
            <a:pPr marL="367030" indent="-125095">
              <a:lnSpc>
                <a:spcPct val="100000"/>
              </a:lnSpc>
              <a:buClr>
                <a:srgbClr val="3232B2"/>
              </a:buClr>
              <a:buFont typeface="Georgia"/>
              <a:buChar char="•"/>
              <a:tabLst>
                <a:tab pos="367030" algn="l"/>
              </a:tabLst>
            </a:pP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30" i="1">
                <a:latin typeface="Arial"/>
                <a:cs typeface="Arial"/>
              </a:rPr>
              <a:t>F</a:t>
            </a:r>
            <a:r>
              <a:rPr dirty="0" sz="900" spc="-13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-statistic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approximately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1,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suggests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null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hypothesis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true.</a:t>
            </a:r>
            <a:endParaRPr sz="900">
              <a:latin typeface="Arial"/>
              <a:cs typeface="Arial"/>
            </a:endParaRPr>
          </a:p>
          <a:p>
            <a:pPr marL="367030" indent="-125095">
              <a:lnSpc>
                <a:spcPct val="100000"/>
              </a:lnSpc>
              <a:spcBef>
                <a:spcPts val="415"/>
              </a:spcBef>
              <a:buClr>
                <a:srgbClr val="3232B2"/>
              </a:buClr>
              <a:buFont typeface="Georgia"/>
              <a:buChar char="•"/>
              <a:tabLst>
                <a:tab pos="367030" algn="l"/>
              </a:tabLst>
            </a:pP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0" i="1">
                <a:latin typeface="Arial"/>
                <a:cs typeface="Arial"/>
              </a:rPr>
              <a:t>F</a:t>
            </a:r>
            <a:r>
              <a:rPr dirty="0" sz="900" spc="-13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-statistic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(much)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larger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this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suggests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population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means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are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different.</a:t>
            </a:r>
            <a:endParaRPr sz="900">
              <a:latin typeface="Arial"/>
              <a:cs typeface="Arial"/>
            </a:endParaRPr>
          </a:p>
          <a:p>
            <a:pPr marL="363855" indent="-121920">
              <a:lnSpc>
                <a:spcPct val="100000"/>
              </a:lnSpc>
              <a:spcBef>
                <a:spcPts val="515"/>
              </a:spcBef>
              <a:buClr>
                <a:srgbClr val="3232B2"/>
              </a:buClr>
              <a:buFont typeface="Georgia"/>
              <a:buChar char="•"/>
              <a:tabLst>
                <a:tab pos="363855" algn="l"/>
              </a:tabLst>
            </a:pPr>
            <a:r>
              <a:rPr dirty="0" baseline="6172" sz="1350">
                <a:latin typeface="Arial"/>
                <a:cs typeface="Arial"/>
              </a:rPr>
              <a:t>The</a:t>
            </a:r>
            <a:r>
              <a:rPr dirty="0" baseline="6172" sz="1350" spc="7">
                <a:latin typeface="Arial"/>
                <a:cs typeface="Arial"/>
              </a:rPr>
              <a:t> </a:t>
            </a:r>
            <a:r>
              <a:rPr dirty="0" baseline="6172" sz="1350" spc="-44" i="1">
                <a:latin typeface="Arial"/>
                <a:cs typeface="Arial"/>
              </a:rPr>
              <a:t>F</a:t>
            </a:r>
            <a:r>
              <a:rPr dirty="0" baseline="6172" sz="1350" spc="-202" i="1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-statistic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follows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an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F</a:t>
            </a:r>
            <a:r>
              <a:rPr dirty="0" baseline="6172" sz="1350" spc="179" i="1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distribution,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with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two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 spc="-82">
                <a:latin typeface="Arial"/>
                <a:cs typeface="Arial"/>
              </a:rPr>
              <a:t>degrees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>
                <a:latin typeface="Arial"/>
                <a:cs typeface="Arial"/>
              </a:rPr>
              <a:t>of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 spc="-30">
                <a:latin typeface="Arial"/>
                <a:cs typeface="Arial"/>
              </a:rPr>
              <a:t>freedom,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df</a:t>
            </a:r>
            <a:r>
              <a:rPr dirty="0" sz="600">
                <a:latin typeface="Arial"/>
                <a:cs typeface="Arial"/>
              </a:rPr>
              <a:t>1</a:t>
            </a:r>
            <a:r>
              <a:rPr dirty="0" sz="600" spc="140">
                <a:latin typeface="Arial"/>
                <a:cs typeface="Arial"/>
              </a:rPr>
              <a:t> </a:t>
            </a:r>
            <a:r>
              <a:rPr dirty="0" baseline="6172" sz="1350" spc="-15">
                <a:latin typeface="Arial"/>
                <a:cs typeface="Arial"/>
              </a:rPr>
              <a:t>and</a:t>
            </a:r>
            <a:r>
              <a:rPr dirty="0" baseline="6172" sz="1350" spc="30">
                <a:latin typeface="Arial"/>
                <a:cs typeface="Arial"/>
              </a:rPr>
              <a:t> </a:t>
            </a:r>
            <a:r>
              <a:rPr dirty="0" baseline="6172" sz="1350" spc="-30" i="1">
                <a:latin typeface="Arial"/>
                <a:cs typeface="Arial"/>
              </a:rPr>
              <a:t>df</a:t>
            </a:r>
            <a:r>
              <a:rPr dirty="0" sz="600" spc="-20">
                <a:latin typeface="Arial"/>
                <a:cs typeface="Arial"/>
              </a:rPr>
              <a:t>2</a:t>
            </a:r>
            <a:r>
              <a:rPr dirty="0" baseline="6172" sz="1350" spc="-30">
                <a:latin typeface="Arial"/>
                <a:cs typeface="Arial"/>
              </a:rPr>
              <a:t>;</a:t>
            </a:r>
            <a:endParaRPr baseline="6172" sz="135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20"/>
              </a:spcBef>
            </a:pPr>
            <a:r>
              <a:rPr dirty="0" baseline="6172" sz="1350" i="1">
                <a:latin typeface="Arial"/>
                <a:cs typeface="Arial"/>
              </a:rPr>
              <a:t>df</a:t>
            </a:r>
            <a:r>
              <a:rPr dirty="0" sz="600">
                <a:latin typeface="Arial"/>
                <a:cs typeface="Arial"/>
              </a:rPr>
              <a:t>1</a:t>
            </a:r>
            <a:r>
              <a:rPr dirty="0" sz="600" spc="105">
                <a:latin typeface="Arial"/>
                <a:cs typeface="Arial"/>
              </a:rPr>
              <a:t> </a:t>
            </a:r>
            <a:r>
              <a:rPr dirty="0" baseline="6172" sz="1350" spc="277">
                <a:latin typeface="Arial"/>
                <a:cs typeface="Arial"/>
              </a:rPr>
              <a:t>=</a:t>
            </a:r>
            <a:r>
              <a:rPr dirty="0" baseline="6172" sz="1350" spc="-15">
                <a:latin typeface="Arial"/>
                <a:cs typeface="Arial"/>
              </a:rPr>
              <a:t> </a:t>
            </a:r>
            <a:r>
              <a:rPr dirty="0" baseline="6172" sz="1350" spc="-15" i="1">
                <a:latin typeface="Arial"/>
                <a:cs typeface="Arial"/>
              </a:rPr>
              <a:t>n</a:t>
            </a:r>
            <a:r>
              <a:rPr dirty="0" sz="600" spc="-10" i="1">
                <a:latin typeface="Arial"/>
                <a:cs typeface="Arial"/>
              </a:rPr>
              <a:t>groups</a:t>
            </a:r>
            <a:r>
              <a:rPr dirty="0" sz="600" spc="105" i="1">
                <a:latin typeface="Arial"/>
                <a:cs typeface="Arial"/>
              </a:rPr>
              <a:t> </a:t>
            </a:r>
            <a:r>
              <a:rPr dirty="0" baseline="6172" sz="1350" spc="202">
                <a:latin typeface="Georgia"/>
                <a:cs typeface="Georgia"/>
              </a:rPr>
              <a:t>−</a:t>
            </a:r>
            <a:r>
              <a:rPr dirty="0" baseline="6172" sz="1350" spc="-44">
                <a:latin typeface="Georgia"/>
                <a:cs typeface="Georgia"/>
              </a:rPr>
              <a:t> </a:t>
            </a:r>
            <a:r>
              <a:rPr dirty="0" baseline="6172" sz="1350">
                <a:latin typeface="Arial"/>
                <a:cs typeface="Arial"/>
              </a:rPr>
              <a:t>1,</a:t>
            </a:r>
            <a:r>
              <a:rPr dirty="0" baseline="6172" sz="1350" spc="60">
                <a:latin typeface="Arial"/>
                <a:cs typeface="Arial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df</a:t>
            </a:r>
            <a:r>
              <a:rPr dirty="0" sz="600">
                <a:latin typeface="Arial"/>
                <a:cs typeface="Arial"/>
              </a:rPr>
              <a:t>2</a:t>
            </a:r>
            <a:r>
              <a:rPr dirty="0" sz="600" spc="110">
                <a:latin typeface="Arial"/>
                <a:cs typeface="Arial"/>
              </a:rPr>
              <a:t> </a:t>
            </a:r>
            <a:r>
              <a:rPr dirty="0" baseline="6172" sz="1350" spc="277">
                <a:latin typeface="Arial"/>
                <a:cs typeface="Arial"/>
              </a:rPr>
              <a:t>=</a:t>
            </a:r>
            <a:r>
              <a:rPr dirty="0" baseline="6172" sz="1350" spc="-15">
                <a:latin typeface="Arial"/>
                <a:cs typeface="Arial"/>
              </a:rPr>
              <a:t> </a:t>
            </a:r>
            <a:r>
              <a:rPr dirty="0" baseline="6172" sz="1350" spc="-15" i="1">
                <a:latin typeface="Arial"/>
                <a:cs typeface="Arial"/>
              </a:rPr>
              <a:t>n</a:t>
            </a:r>
            <a:r>
              <a:rPr dirty="0" sz="600" spc="-10" i="1">
                <a:latin typeface="Arial"/>
                <a:cs typeface="Arial"/>
              </a:rPr>
              <a:t>obs</a:t>
            </a:r>
            <a:r>
              <a:rPr dirty="0" sz="600" spc="105" i="1">
                <a:latin typeface="Arial"/>
                <a:cs typeface="Arial"/>
              </a:rPr>
              <a:t> </a:t>
            </a:r>
            <a:r>
              <a:rPr dirty="0" baseline="6172" sz="1350" spc="202">
                <a:latin typeface="Georgia"/>
                <a:cs typeface="Georgia"/>
              </a:rPr>
              <a:t>−</a:t>
            </a:r>
            <a:r>
              <a:rPr dirty="0" baseline="6172" sz="1350" spc="-37">
                <a:latin typeface="Georgia"/>
                <a:cs typeface="Georgia"/>
              </a:rPr>
              <a:t> </a:t>
            </a:r>
            <a:r>
              <a:rPr dirty="0" baseline="6172" sz="1350" spc="-44" i="1">
                <a:latin typeface="Arial"/>
                <a:cs typeface="Arial"/>
              </a:rPr>
              <a:t>n</a:t>
            </a:r>
            <a:r>
              <a:rPr dirty="0" sz="600" spc="-30" i="1">
                <a:latin typeface="Arial"/>
                <a:cs typeface="Arial"/>
              </a:rPr>
              <a:t>groups</a:t>
            </a:r>
            <a:r>
              <a:rPr dirty="0" sz="600" spc="-75" i="1">
                <a:latin typeface="Arial"/>
                <a:cs typeface="Arial"/>
              </a:rPr>
              <a:t> </a:t>
            </a:r>
            <a:r>
              <a:rPr dirty="0" baseline="6172" sz="1350" spc="-75">
                <a:latin typeface="Arial"/>
                <a:cs typeface="Arial"/>
              </a:rPr>
              <a:t>.</a:t>
            </a:r>
            <a:endParaRPr baseline="6172" sz="1350">
              <a:latin typeface="Arial"/>
              <a:cs typeface="Arial"/>
            </a:endParaRPr>
          </a:p>
          <a:p>
            <a:pPr marL="363855" indent="-121920">
              <a:lnSpc>
                <a:spcPct val="100000"/>
              </a:lnSpc>
              <a:spcBef>
                <a:spcPts val="309"/>
              </a:spcBef>
              <a:buClr>
                <a:srgbClr val="3232B2"/>
              </a:buClr>
              <a:buFont typeface="Georgia"/>
              <a:buChar char="•"/>
              <a:tabLst>
                <a:tab pos="363855" algn="l"/>
              </a:tabLst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>
                <a:latin typeface="Arial"/>
                <a:cs typeface="Arial"/>
              </a:rPr>
              <a:t>-</a:t>
            </a:r>
            <a:r>
              <a:rPr dirty="0" sz="900" spc="-25">
                <a:latin typeface="Arial"/>
                <a:cs typeface="Arial"/>
              </a:rPr>
              <a:t>value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ANOVA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equals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Arial"/>
                <a:cs typeface="Arial"/>
              </a:rPr>
              <a:t>F</a:t>
            </a:r>
            <a:r>
              <a:rPr dirty="0" sz="900" spc="90" i="1">
                <a:latin typeface="Arial"/>
                <a:cs typeface="Arial"/>
              </a:rPr>
              <a:t> </a:t>
            </a:r>
            <a:r>
              <a:rPr dirty="0" sz="900" spc="135">
                <a:latin typeface="Georgia"/>
                <a:cs typeface="Georgia"/>
              </a:rPr>
              <a:t>≥</a:t>
            </a:r>
            <a:r>
              <a:rPr dirty="0" sz="900" spc="10">
                <a:latin typeface="Georgia"/>
                <a:cs typeface="Georgia"/>
              </a:rPr>
              <a:t> </a:t>
            </a:r>
            <a:r>
              <a:rPr dirty="0" sz="900" spc="-30" i="1">
                <a:latin typeface="Arial"/>
                <a:cs typeface="Arial"/>
              </a:rPr>
              <a:t>F</a:t>
            </a:r>
            <a:r>
              <a:rPr dirty="0" sz="900" spc="-13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</a:t>
            </a:r>
            <a:r>
              <a:rPr dirty="0" sz="900" spc="-10">
                <a:latin typeface="Arial"/>
                <a:cs typeface="Arial"/>
              </a:rPr>
              <a:t>stat).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</a:t>
            </a:r>
            <a:r>
              <a:rPr dirty="0" cap="small"/>
              <a:t>ssumptions</a:t>
            </a:r>
            <a:r>
              <a:rPr dirty="0" spc="33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335"/>
              <a:t> </a:t>
            </a:r>
            <a:r>
              <a:rPr dirty="0" spc="45"/>
              <a:t>ANOVA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5" y="565497"/>
            <a:ext cx="4954905" cy="204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Important 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check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whether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assumptions</a:t>
            </a:r>
            <a:r>
              <a:rPr dirty="0" sz="1000">
                <a:latin typeface="Arial"/>
                <a:cs typeface="Arial"/>
              </a:rPr>
              <a:t> for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conducting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ANOVA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reasonably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satisfied: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288925" indent="-167005">
              <a:lnSpc>
                <a:spcPct val="100000"/>
              </a:lnSpc>
              <a:buClr>
                <a:srgbClr val="3232B2"/>
              </a:buClr>
              <a:buAutoNum type="arabicPeriod"/>
              <a:tabLst>
                <a:tab pos="288925" algn="l"/>
              </a:tabLst>
            </a:pPr>
            <a:r>
              <a:rPr dirty="0" sz="1000" spc="-45">
                <a:latin typeface="Arial"/>
                <a:cs typeface="Arial"/>
              </a:rPr>
              <a:t>Observations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independent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within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across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groups.</a:t>
            </a:r>
            <a:endParaRPr sz="1000">
              <a:latin typeface="Arial"/>
              <a:cs typeface="Arial"/>
            </a:endParaRPr>
          </a:p>
          <a:p>
            <a:pPr lvl="1" marL="560705" indent="-11747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60705" algn="l"/>
              </a:tabLst>
            </a:pPr>
            <a:r>
              <a:rPr dirty="0" sz="1000">
                <a:latin typeface="Arial"/>
                <a:cs typeface="Arial"/>
              </a:rPr>
              <a:t>Think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about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design/context.</a:t>
            </a:r>
            <a:endParaRPr sz="1000">
              <a:latin typeface="Arial"/>
              <a:cs typeface="Arial"/>
            </a:endParaRPr>
          </a:p>
          <a:p>
            <a:pPr marL="288925" indent="-167005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AutoNum type="arabicPeriod"/>
              <a:tabLst>
                <a:tab pos="288925" algn="l"/>
              </a:tabLst>
            </a:pPr>
            <a:r>
              <a:rPr dirty="0" sz="1000">
                <a:latin typeface="Arial"/>
                <a:cs typeface="Arial"/>
              </a:rPr>
              <a:t>Data within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group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approximately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normal.</a:t>
            </a:r>
            <a:endParaRPr sz="1000">
              <a:latin typeface="Arial"/>
              <a:cs typeface="Arial"/>
            </a:endParaRPr>
          </a:p>
          <a:p>
            <a:pPr lvl="1" marL="564515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64515" algn="l"/>
              </a:tabLst>
            </a:pPr>
            <a:r>
              <a:rPr dirty="0" sz="1000" spc="-10">
                <a:latin typeface="Arial"/>
                <a:cs typeface="Arial"/>
              </a:rPr>
              <a:t>Look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graphically,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such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histogram.</a:t>
            </a:r>
            <a:endParaRPr sz="1000">
              <a:latin typeface="Arial"/>
              <a:cs typeface="Arial"/>
            </a:endParaRPr>
          </a:p>
          <a:p>
            <a:pPr lvl="1" marL="564515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64515" algn="l"/>
              </a:tabLst>
            </a:pPr>
            <a:r>
              <a:rPr dirty="0" sz="1000" spc="-25">
                <a:latin typeface="Arial"/>
                <a:cs typeface="Arial"/>
              </a:rPr>
              <a:t>Normal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Q-</a:t>
            </a:r>
            <a:r>
              <a:rPr dirty="0" sz="1000">
                <a:latin typeface="Arial"/>
                <a:cs typeface="Arial"/>
              </a:rPr>
              <a:t>Q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plots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help.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4480" indent="-16256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AutoNum type="arabicPeriod"/>
              <a:tabLst>
                <a:tab pos="284480" algn="l"/>
              </a:tabLst>
            </a:pPr>
            <a:r>
              <a:rPr dirty="0" sz="1000" spc="-10">
                <a:latin typeface="Arial"/>
                <a:cs typeface="Arial"/>
              </a:rPr>
              <a:t>Variability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across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groups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about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equal.</a:t>
            </a:r>
            <a:endParaRPr sz="1000">
              <a:latin typeface="Arial"/>
              <a:cs typeface="Arial"/>
            </a:endParaRPr>
          </a:p>
          <a:p>
            <a:pPr lvl="1" marL="564515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64515" algn="l"/>
              </a:tabLst>
            </a:pPr>
            <a:r>
              <a:rPr dirty="0" sz="1000" spc="-10">
                <a:latin typeface="Arial"/>
                <a:cs typeface="Arial"/>
              </a:rPr>
              <a:t>Look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-10">
                <a:latin typeface="Arial"/>
                <a:cs typeface="Arial"/>
              </a:rPr>
              <a:t> graphically.</a:t>
            </a:r>
            <a:endParaRPr sz="1000">
              <a:latin typeface="Arial"/>
              <a:cs typeface="Arial"/>
            </a:endParaRPr>
          </a:p>
          <a:p>
            <a:pPr lvl="1" marL="564515" marR="295275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66420" algn="l"/>
              </a:tabLst>
            </a:pPr>
            <a:r>
              <a:rPr dirty="0" sz="1000" spc="-30">
                <a:latin typeface="Arial"/>
                <a:cs typeface="Arial"/>
              </a:rPr>
              <a:t>Numerical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rule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thumb: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ratio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largest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variance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smallest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variance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&lt;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3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is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 spc="-50">
                <a:latin typeface="Arial"/>
                <a:cs typeface="Arial"/>
              </a:rPr>
              <a:t>considered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“about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equal”.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N</a:t>
            </a:r>
            <a:r>
              <a:rPr dirty="0" cap="small" spc="75"/>
              <a:t>ormal</a:t>
            </a:r>
            <a:r>
              <a:rPr dirty="0" spc="110"/>
              <a:t> </a:t>
            </a:r>
            <a:r>
              <a:rPr dirty="0" cap="small" spc="75"/>
              <a:t>probability</a:t>
            </a:r>
            <a:r>
              <a:rPr dirty="0" spc="114"/>
              <a:t> </a:t>
            </a:r>
            <a:r>
              <a:rPr dirty="0" cap="small" spc="60"/>
              <a:t>plots</a:t>
            </a:r>
            <a:r>
              <a:rPr dirty="0" spc="114"/>
              <a:t> </a:t>
            </a:r>
            <a:r>
              <a:rPr dirty="0" spc="95"/>
              <a:t>(Q-</a:t>
            </a:r>
            <a:r>
              <a:rPr dirty="0"/>
              <a:t>Q</a:t>
            </a:r>
            <a:r>
              <a:rPr dirty="0" spc="114"/>
              <a:t> </a:t>
            </a:r>
            <a:r>
              <a:rPr dirty="0" cap="small" spc="25"/>
              <a:t>plots</a:t>
            </a:r>
            <a:r>
              <a:rPr dirty="0" spc="25"/>
              <a:t>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392128" y="468661"/>
            <a:ext cx="937894" cy="658495"/>
            <a:chOff x="1392128" y="468661"/>
            <a:chExt cx="937894" cy="658495"/>
          </a:xfrm>
        </p:grpSpPr>
        <p:sp>
          <p:nvSpPr>
            <p:cNvPr id="4" name="object 4" descr=""/>
            <p:cNvSpPr/>
            <p:nvPr/>
          </p:nvSpPr>
          <p:spPr>
            <a:xfrm>
              <a:off x="1501876" y="1023008"/>
              <a:ext cx="72390" cy="61594"/>
            </a:xfrm>
            <a:custGeom>
              <a:avLst/>
              <a:gdLst/>
              <a:ahLst/>
              <a:cxnLst/>
              <a:rect l="l" t="t" r="r" b="b"/>
              <a:pathLst>
                <a:path w="72390" h="61594">
                  <a:moveTo>
                    <a:pt x="71814" y="0"/>
                  </a:moveTo>
                  <a:lnTo>
                    <a:pt x="0" y="0"/>
                  </a:lnTo>
                  <a:lnTo>
                    <a:pt x="0" y="61317"/>
                  </a:lnTo>
                  <a:lnTo>
                    <a:pt x="71814" y="61317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01876" y="1023008"/>
              <a:ext cx="72390" cy="61594"/>
            </a:xfrm>
            <a:custGeom>
              <a:avLst/>
              <a:gdLst/>
              <a:ahLst/>
              <a:cxnLst/>
              <a:rect l="l" t="t" r="r" b="b"/>
              <a:pathLst>
                <a:path w="72390" h="61594">
                  <a:moveTo>
                    <a:pt x="0" y="61317"/>
                  </a:moveTo>
                  <a:lnTo>
                    <a:pt x="71814" y="61317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6131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73695" y="1023008"/>
              <a:ext cx="72390" cy="61594"/>
            </a:xfrm>
            <a:custGeom>
              <a:avLst/>
              <a:gdLst/>
              <a:ahLst/>
              <a:cxnLst/>
              <a:rect l="l" t="t" r="r" b="b"/>
              <a:pathLst>
                <a:path w="72389" h="61594">
                  <a:moveTo>
                    <a:pt x="71809" y="0"/>
                  </a:moveTo>
                  <a:lnTo>
                    <a:pt x="0" y="0"/>
                  </a:lnTo>
                  <a:lnTo>
                    <a:pt x="0" y="61317"/>
                  </a:lnTo>
                  <a:lnTo>
                    <a:pt x="71809" y="61317"/>
                  </a:lnTo>
                  <a:lnTo>
                    <a:pt x="7180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73695" y="1023008"/>
              <a:ext cx="72390" cy="61594"/>
            </a:xfrm>
            <a:custGeom>
              <a:avLst/>
              <a:gdLst/>
              <a:ahLst/>
              <a:cxnLst/>
              <a:rect l="l" t="t" r="r" b="b"/>
              <a:pathLst>
                <a:path w="72389" h="61594">
                  <a:moveTo>
                    <a:pt x="0" y="61317"/>
                  </a:moveTo>
                  <a:lnTo>
                    <a:pt x="71809" y="61317"/>
                  </a:lnTo>
                  <a:lnTo>
                    <a:pt x="71809" y="0"/>
                  </a:lnTo>
                  <a:lnTo>
                    <a:pt x="0" y="0"/>
                  </a:lnTo>
                  <a:lnTo>
                    <a:pt x="0" y="6131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45500" y="839007"/>
              <a:ext cx="72390" cy="245745"/>
            </a:xfrm>
            <a:custGeom>
              <a:avLst/>
              <a:gdLst/>
              <a:ahLst/>
              <a:cxnLst/>
              <a:rect l="l" t="t" r="r" b="b"/>
              <a:pathLst>
                <a:path w="72389" h="245744">
                  <a:moveTo>
                    <a:pt x="71814" y="0"/>
                  </a:moveTo>
                  <a:lnTo>
                    <a:pt x="0" y="0"/>
                  </a:lnTo>
                  <a:lnTo>
                    <a:pt x="0" y="245318"/>
                  </a:lnTo>
                  <a:lnTo>
                    <a:pt x="71814" y="245318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5500" y="839007"/>
              <a:ext cx="72390" cy="245745"/>
            </a:xfrm>
            <a:custGeom>
              <a:avLst/>
              <a:gdLst/>
              <a:ahLst/>
              <a:cxnLst/>
              <a:rect l="l" t="t" r="r" b="b"/>
              <a:pathLst>
                <a:path w="72389" h="245744">
                  <a:moveTo>
                    <a:pt x="0" y="245318"/>
                  </a:moveTo>
                  <a:lnTo>
                    <a:pt x="71814" y="245318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245318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17319" y="961636"/>
              <a:ext cx="72390" cy="123189"/>
            </a:xfrm>
            <a:custGeom>
              <a:avLst/>
              <a:gdLst/>
              <a:ahLst/>
              <a:cxnLst/>
              <a:rect l="l" t="t" r="r" b="b"/>
              <a:pathLst>
                <a:path w="72389" h="123190">
                  <a:moveTo>
                    <a:pt x="71814" y="0"/>
                  </a:moveTo>
                  <a:lnTo>
                    <a:pt x="0" y="0"/>
                  </a:lnTo>
                  <a:lnTo>
                    <a:pt x="0" y="122688"/>
                  </a:lnTo>
                  <a:lnTo>
                    <a:pt x="71814" y="122688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17319" y="961636"/>
              <a:ext cx="72390" cy="123189"/>
            </a:xfrm>
            <a:custGeom>
              <a:avLst/>
              <a:gdLst/>
              <a:ahLst/>
              <a:cxnLst/>
              <a:rect l="l" t="t" r="r" b="b"/>
              <a:pathLst>
                <a:path w="72389" h="123190">
                  <a:moveTo>
                    <a:pt x="0" y="122688"/>
                  </a:moveTo>
                  <a:lnTo>
                    <a:pt x="71814" y="122688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122688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89137" y="471004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71814" y="0"/>
                  </a:moveTo>
                  <a:lnTo>
                    <a:pt x="0" y="0"/>
                  </a:lnTo>
                  <a:lnTo>
                    <a:pt x="0" y="613321"/>
                  </a:lnTo>
                  <a:lnTo>
                    <a:pt x="71814" y="613321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89137" y="471004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0" y="613321"/>
                  </a:moveTo>
                  <a:lnTo>
                    <a:pt x="71814" y="613321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613321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60943" y="716318"/>
              <a:ext cx="72390" cy="368300"/>
            </a:xfrm>
            <a:custGeom>
              <a:avLst/>
              <a:gdLst/>
              <a:ahLst/>
              <a:cxnLst/>
              <a:rect l="l" t="t" r="r" b="b"/>
              <a:pathLst>
                <a:path w="72389" h="368300">
                  <a:moveTo>
                    <a:pt x="71809" y="0"/>
                  </a:moveTo>
                  <a:lnTo>
                    <a:pt x="0" y="0"/>
                  </a:lnTo>
                  <a:lnTo>
                    <a:pt x="0" y="368007"/>
                  </a:lnTo>
                  <a:lnTo>
                    <a:pt x="71809" y="368007"/>
                  </a:lnTo>
                  <a:lnTo>
                    <a:pt x="7180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860943" y="716318"/>
              <a:ext cx="72390" cy="368300"/>
            </a:xfrm>
            <a:custGeom>
              <a:avLst/>
              <a:gdLst/>
              <a:ahLst/>
              <a:cxnLst/>
              <a:rect l="l" t="t" r="r" b="b"/>
              <a:pathLst>
                <a:path w="72389" h="368300">
                  <a:moveTo>
                    <a:pt x="0" y="368007"/>
                  </a:moveTo>
                  <a:lnTo>
                    <a:pt x="71809" y="368007"/>
                  </a:lnTo>
                  <a:lnTo>
                    <a:pt x="71809" y="0"/>
                  </a:lnTo>
                  <a:lnTo>
                    <a:pt x="0" y="0"/>
                  </a:lnTo>
                  <a:lnTo>
                    <a:pt x="0" y="36800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932762" y="532317"/>
              <a:ext cx="72390" cy="552450"/>
            </a:xfrm>
            <a:custGeom>
              <a:avLst/>
              <a:gdLst/>
              <a:ahLst/>
              <a:cxnLst/>
              <a:rect l="l" t="t" r="r" b="b"/>
              <a:pathLst>
                <a:path w="72389" h="552450">
                  <a:moveTo>
                    <a:pt x="71814" y="0"/>
                  </a:moveTo>
                  <a:lnTo>
                    <a:pt x="0" y="0"/>
                  </a:lnTo>
                  <a:lnTo>
                    <a:pt x="0" y="552008"/>
                  </a:lnTo>
                  <a:lnTo>
                    <a:pt x="71814" y="552008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932762" y="532317"/>
              <a:ext cx="72390" cy="552450"/>
            </a:xfrm>
            <a:custGeom>
              <a:avLst/>
              <a:gdLst/>
              <a:ahLst/>
              <a:cxnLst/>
              <a:rect l="l" t="t" r="r" b="b"/>
              <a:pathLst>
                <a:path w="72389" h="552450">
                  <a:moveTo>
                    <a:pt x="0" y="552008"/>
                  </a:moveTo>
                  <a:lnTo>
                    <a:pt x="71814" y="552008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552008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04568" y="777636"/>
              <a:ext cx="72390" cy="306705"/>
            </a:xfrm>
            <a:custGeom>
              <a:avLst/>
              <a:gdLst/>
              <a:ahLst/>
              <a:cxnLst/>
              <a:rect l="l" t="t" r="r" b="b"/>
              <a:pathLst>
                <a:path w="72389" h="306705">
                  <a:moveTo>
                    <a:pt x="71814" y="0"/>
                  </a:moveTo>
                  <a:lnTo>
                    <a:pt x="0" y="0"/>
                  </a:lnTo>
                  <a:lnTo>
                    <a:pt x="0" y="306689"/>
                  </a:lnTo>
                  <a:lnTo>
                    <a:pt x="71814" y="306689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004568" y="777636"/>
              <a:ext cx="72390" cy="306705"/>
            </a:xfrm>
            <a:custGeom>
              <a:avLst/>
              <a:gdLst/>
              <a:ahLst/>
              <a:cxnLst/>
              <a:rect l="l" t="t" r="r" b="b"/>
              <a:pathLst>
                <a:path w="72389" h="306705">
                  <a:moveTo>
                    <a:pt x="0" y="306689"/>
                  </a:moveTo>
                  <a:lnTo>
                    <a:pt x="71814" y="306689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306689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076323" y="961636"/>
              <a:ext cx="72390" cy="123189"/>
            </a:xfrm>
            <a:custGeom>
              <a:avLst/>
              <a:gdLst/>
              <a:ahLst/>
              <a:cxnLst/>
              <a:rect l="l" t="t" r="r" b="b"/>
              <a:pathLst>
                <a:path w="72389" h="123190">
                  <a:moveTo>
                    <a:pt x="71814" y="0"/>
                  </a:moveTo>
                  <a:lnTo>
                    <a:pt x="0" y="0"/>
                  </a:lnTo>
                  <a:lnTo>
                    <a:pt x="0" y="122688"/>
                  </a:lnTo>
                  <a:lnTo>
                    <a:pt x="71814" y="122688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076323" y="961636"/>
              <a:ext cx="72390" cy="123189"/>
            </a:xfrm>
            <a:custGeom>
              <a:avLst/>
              <a:gdLst/>
              <a:ahLst/>
              <a:cxnLst/>
              <a:rect l="l" t="t" r="r" b="b"/>
              <a:pathLst>
                <a:path w="72389" h="123190">
                  <a:moveTo>
                    <a:pt x="0" y="122688"/>
                  </a:moveTo>
                  <a:lnTo>
                    <a:pt x="71814" y="122688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122688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30070" y="1108887"/>
              <a:ext cx="861694" cy="18415"/>
            </a:xfrm>
            <a:custGeom>
              <a:avLst/>
              <a:gdLst/>
              <a:ahLst/>
              <a:cxnLst/>
              <a:rect l="l" t="t" r="r" b="b"/>
              <a:pathLst>
                <a:path w="861694" h="18415">
                  <a:moveTo>
                    <a:pt x="0" y="0"/>
                  </a:moveTo>
                  <a:lnTo>
                    <a:pt x="861695" y="0"/>
                  </a:lnTo>
                </a:path>
                <a:path w="861694" h="18415">
                  <a:moveTo>
                    <a:pt x="0" y="0"/>
                  </a:moveTo>
                  <a:lnTo>
                    <a:pt x="0" y="17805"/>
                  </a:lnTo>
                </a:path>
                <a:path w="861694" h="18415">
                  <a:moveTo>
                    <a:pt x="143624" y="0"/>
                  </a:moveTo>
                  <a:lnTo>
                    <a:pt x="143624" y="17805"/>
                  </a:lnTo>
                </a:path>
                <a:path w="861694" h="18415">
                  <a:moveTo>
                    <a:pt x="287248" y="0"/>
                  </a:moveTo>
                  <a:lnTo>
                    <a:pt x="287248" y="17805"/>
                  </a:lnTo>
                </a:path>
                <a:path w="861694" h="18415">
                  <a:moveTo>
                    <a:pt x="430872" y="0"/>
                  </a:moveTo>
                  <a:lnTo>
                    <a:pt x="430872" y="17805"/>
                  </a:lnTo>
                </a:path>
                <a:path w="861694" h="18415">
                  <a:moveTo>
                    <a:pt x="574497" y="0"/>
                  </a:moveTo>
                  <a:lnTo>
                    <a:pt x="574497" y="17805"/>
                  </a:lnTo>
                </a:path>
                <a:path w="861694" h="18415">
                  <a:moveTo>
                    <a:pt x="718070" y="0"/>
                  </a:moveTo>
                  <a:lnTo>
                    <a:pt x="718070" y="17805"/>
                  </a:lnTo>
                </a:path>
                <a:path w="861694" h="18415">
                  <a:moveTo>
                    <a:pt x="861695" y="0"/>
                  </a:moveTo>
                  <a:lnTo>
                    <a:pt x="861695" y="17805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95628" y="570509"/>
              <a:ext cx="930910" cy="513080"/>
            </a:xfrm>
            <a:custGeom>
              <a:avLst/>
              <a:gdLst/>
              <a:ahLst/>
              <a:cxnLst/>
              <a:rect l="l" t="t" r="r" b="b"/>
              <a:pathLst>
                <a:path w="930910" h="513080">
                  <a:moveTo>
                    <a:pt x="0" y="512749"/>
                  </a:moveTo>
                  <a:lnTo>
                    <a:pt x="1308" y="512749"/>
                  </a:lnTo>
                  <a:lnTo>
                    <a:pt x="2755" y="512686"/>
                  </a:lnTo>
                  <a:lnTo>
                    <a:pt x="4190" y="512622"/>
                  </a:lnTo>
                  <a:lnTo>
                    <a:pt x="5626" y="512622"/>
                  </a:lnTo>
                  <a:lnTo>
                    <a:pt x="7061" y="512559"/>
                  </a:lnTo>
                  <a:lnTo>
                    <a:pt x="8496" y="512495"/>
                  </a:lnTo>
                  <a:lnTo>
                    <a:pt x="9944" y="512432"/>
                  </a:lnTo>
                  <a:lnTo>
                    <a:pt x="11379" y="512368"/>
                  </a:lnTo>
                  <a:lnTo>
                    <a:pt x="12814" y="512368"/>
                  </a:lnTo>
                  <a:lnTo>
                    <a:pt x="14185" y="512305"/>
                  </a:lnTo>
                  <a:lnTo>
                    <a:pt x="15620" y="512254"/>
                  </a:lnTo>
                  <a:lnTo>
                    <a:pt x="17068" y="512190"/>
                  </a:lnTo>
                  <a:lnTo>
                    <a:pt x="18503" y="512127"/>
                  </a:lnTo>
                  <a:lnTo>
                    <a:pt x="19938" y="512063"/>
                  </a:lnTo>
                  <a:lnTo>
                    <a:pt x="21374" y="512000"/>
                  </a:lnTo>
                  <a:lnTo>
                    <a:pt x="22809" y="511936"/>
                  </a:lnTo>
                  <a:lnTo>
                    <a:pt x="24256" y="511873"/>
                  </a:lnTo>
                  <a:lnTo>
                    <a:pt x="25692" y="511809"/>
                  </a:lnTo>
                  <a:lnTo>
                    <a:pt x="27127" y="511746"/>
                  </a:lnTo>
                  <a:lnTo>
                    <a:pt x="28562" y="511619"/>
                  </a:lnTo>
                  <a:lnTo>
                    <a:pt x="29997" y="511555"/>
                  </a:lnTo>
                  <a:lnTo>
                    <a:pt x="31445" y="511492"/>
                  </a:lnTo>
                  <a:lnTo>
                    <a:pt x="32867" y="511441"/>
                  </a:lnTo>
                  <a:lnTo>
                    <a:pt x="34315" y="511314"/>
                  </a:lnTo>
                  <a:lnTo>
                    <a:pt x="35750" y="511251"/>
                  </a:lnTo>
                  <a:lnTo>
                    <a:pt x="37185" y="511124"/>
                  </a:lnTo>
                  <a:lnTo>
                    <a:pt x="38620" y="511060"/>
                  </a:lnTo>
                  <a:lnTo>
                    <a:pt x="40055" y="510933"/>
                  </a:lnTo>
                  <a:lnTo>
                    <a:pt x="41503" y="510870"/>
                  </a:lnTo>
                  <a:lnTo>
                    <a:pt x="42938" y="510743"/>
                  </a:lnTo>
                  <a:lnTo>
                    <a:pt x="44373" y="510692"/>
                  </a:lnTo>
                  <a:lnTo>
                    <a:pt x="45808" y="510565"/>
                  </a:lnTo>
                  <a:lnTo>
                    <a:pt x="47256" y="510438"/>
                  </a:lnTo>
                  <a:lnTo>
                    <a:pt x="48691" y="510311"/>
                  </a:lnTo>
                  <a:lnTo>
                    <a:pt x="50126" y="510184"/>
                  </a:lnTo>
                  <a:lnTo>
                    <a:pt x="51561" y="510057"/>
                  </a:lnTo>
                  <a:lnTo>
                    <a:pt x="52997" y="509930"/>
                  </a:lnTo>
                  <a:lnTo>
                    <a:pt x="54444" y="509816"/>
                  </a:lnTo>
                  <a:lnTo>
                    <a:pt x="55879" y="509689"/>
                  </a:lnTo>
                  <a:lnTo>
                    <a:pt x="57315" y="509562"/>
                  </a:lnTo>
                  <a:lnTo>
                    <a:pt x="58750" y="509435"/>
                  </a:lnTo>
                  <a:lnTo>
                    <a:pt x="60185" y="509244"/>
                  </a:lnTo>
                  <a:lnTo>
                    <a:pt x="61633" y="509130"/>
                  </a:lnTo>
                  <a:lnTo>
                    <a:pt x="63055" y="508990"/>
                  </a:lnTo>
                  <a:lnTo>
                    <a:pt x="64503" y="508812"/>
                  </a:lnTo>
                  <a:lnTo>
                    <a:pt x="65938" y="508622"/>
                  </a:lnTo>
                  <a:lnTo>
                    <a:pt x="67373" y="508495"/>
                  </a:lnTo>
                  <a:lnTo>
                    <a:pt x="68808" y="508317"/>
                  </a:lnTo>
                  <a:lnTo>
                    <a:pt x="70243" y="508126"/>
                  </a:lnTo>
                  <a:lnTo>
                    <a:pt x="71691" y="507936"/>
                  </a:lnTo>
                  <a:lnTo>
                    <a:pt x="73126" y="507745"/>
                  </a:lnTo>
                  <a:lnTo>
                    <a:pt x="74561" y="507568"/>
                  </a:lnTo>
                  <a:lnTo>
                    <a:pt x="75996" y="507377"/>
                  </a:lnTo>
                  <a:lnTo>
                    <a:pt x="77431" y="507187"/>
                  </a:lnTo>
                  <a:lnTo>
                    <a:pt x="78816" y="506933"/>
                  </a:lnTo>
                  <a:lnTo>
                    <a:pt x="80251" y="506755"/>
                  </a:lnTo>
                  <a:lnTo>
                    <a:pt x="81686" y="506501"/>
                  </a:lnTo>
                  <a:lnTo>
                    <a:pt x="83134" y="506310"/>
                  </a:lnTo>
                  <a:lnTo>
                    <a:pt x="84556" y="506056"/>
                  </a:lnTo>
                  <a:lnTo>
                    <a:pt x="86004" y="505815"/>
                  </a:lnTo>
                  <a:lnTo>
                    <a:pt x="87439" y="505561"/>
                  </a:lnTo>
                  <a:lnTo>
                    <a:pt x="88874" y="505307"/>
                  </a:lnTo>
                  <a:lnTo>
                    <a:pt x="90309" y="505066"/>
                  </a:lnTo>
                  <a:lnTo>
                    <a:pt x="91744" y="504812"/>
                  </a:lnTo>
                  <a:lnTo>
                    <a:pt x="93192" y="504558"/>
                  </a:lnTo>
                  <a:lnTo>
                    <a:pt x="94627" y="504253"/>
                  </a:lnTo>
                  <a:lnTo>
                    <a:pt x="96062" y="503935"/>
                  </a:lnTo>
                  <a:lnTo>
                    <a:pt x="97497" y="503681"/>
                  </a:lnTo>
                  <a:lnTo>
                    <a:pt x="98932" y="503377"/>
                  </a:lnTo>
                  <a:lnTo>
                    <a:pt x="100380" y="503059"/>
                  </a:lnTo>
                  <a:lnTo>
                    <a:pt x="101815" y="502754"/>
                  </a:lnTo>
                  <a:lnTo>
                    <a:pt x="103250" y="502437"/>
                  </a:lnTo>
                  <a:lnTo>
                    <a:pt x="104686" y="502056"/>
                  </a:lnTo>
                  <a:lnTo>
                    <a:pt x="106121" y="501751"/>
                  </a:lnTo>
                  <a:lnTo>
                    <a:pt x="107568" y="501370"/>
                  </a:lnTo>
                  <a:lnTo>
                    <a:pt x="109004" y="501002"/>
                  </a:lnTo>
                  <a:lnTo>
                    <a:pt x="110439" y="500621"/>
                  </a:lnTo>
                  <a:lnTo>
                    <a:pt x="111874" y="500252"/>
                  </a:lnTo>
                  <a:lnTo>
                    <a:pt x="113309" y="499871"/>
                  </a:lnTo>
                  <a:lnTo>
                    <a:pt x="114744" y="499490"/>
                  </a:lnTo>
                  <a:lnTo>
                    <a:pt x="116192" y="499059"/>
                  </a:lnTo>
                  <a:lnTo>
                    <a:pt x="117627" y="498690"/>
                  </a:lnTo>
                  <a:lnTo>
                    <a:pt x="119062" y="498246"/>
                  </a:lnTo>
                  <a:lnTo>
                    <a:pt x="120497" y="497814"/>
                  </a:lnTo>
                  <a:lnTo>
                    <a:pt x="121932" y="497370"/>
                  </a:lnTo>
                  <a:lnTo>
                    <a:pt x="123380" y="496874"/>
                  </a:lnTo>
                  <a:lnTo>
                    <a:pt x="124815" y="496430"/>
                  </a:lnTo>
                  <a:lnTo>
                    <a:pt x="126250" y="495934"/>
                  </a:lnTo>
                  <a:lnTo>
                    <a:pt x="127685" y="495439"/>
                  </a:lnTo>
                  <a:lnTo>
                    <a:pt x="129120" y="494931"/>
                  </a:lnTo>
                  <a:lnTo>
                    <a:pt x="130568" y="494436"/>
                  </a:lnTo>
                  <a:lnTo>
                    <a:pt x="132003" y="493877"/>
                  </a:lnTo>
                  <a:lnTo>
                    <a:pt x="133438" y="493369"/>
                  </a:lnTo>
                  <a:lnTo>
                    <a:pt x="134873" y="492810"/>
                  </a:lnTo>
                  <a:lnTo>
                    <a:pt x="136309" y="492251"/>
                  </a:lnTo>
                  <a:lnTo>
                    <a:pt x="137756" y="491693"/>
                  </a:lnTo>
                  <a:lnTo>
                    <a:pt x="139191" y="491058"/>
                  </a:lnTo>
                  <a:lnTo>
                    <a:pt x="140627" y="490499"/>
                  </a:lnTo>
                  <a:lnTo>
                    <a:pt x="142062" y="489877"/>
                  </a:lnTo>
                  <a:lnTo>
                    <a:pt x="143433" y="489242"/>
                  </a:lnTo>
                  <a:lnTo>
                    <a:pt x="144881" y="488556"/>
                  </a:lnTo>
                  <a:lnTo>
                    <a:pt x="146316" y="487933"/>
                  </a:lnTo>
                  <a:lnTo>
                    <a:pt x="147751" y="487248"/>
                  </a:lnTo>
                  <a:lnTo>
                    <a:pt x="149186" y="486562"/>
                  </a:lnTo>
                  <a:lnTo>
                    <a:pt x="150621" y="485876"/>
                  </a:lnTo>
                  <a:lnTo>
                    <a:pt x="152069" y="485127"/>
                  </a:lnTo>
                  <a:lnTo>
                    <a:pt x="153504" y="484428"/>
                  </a:lnTo>
                  <a:lnTo>
                    <a:pt x="154939" y="483679"/>
                  </a:lnTo>
                  <a:lnTo>
                    <a:pt x="156375" y="482942"/>
                  </a:lnTo>
                  <a:lnTo>
                    <a:pt x="157810" y="482117"/>
                  </a:lnTo>
                  <a:lnTo>
                    <a:pt x="159257" y="481304"/>
                  </a:lnTo>
                  <a:lnTo>
                    <a:pt x="160693" y="480491"/>
                  </a:lnTo>
                  <a:lnTo>
                    <a:pt x="162128" y="479691"/>
                  </a:lnTo>
                  <a:lnTo>
                    <a:pt x="163563" y="478878"/>
                  </a:lnTo>
                  <a:lnTo>
                    <a:pt x="164998" y="478002"/>
                  </a:lnTo>
                  <a:lnTo>
                    <a:pt x="166433" y="477126"/>
                  </a:lnTo>
                  <a:lnTo>
                    <a:pt x="167881" y="476249"/>
                  </a:lnTo>
                  <a:lnTo>
                    <a:pt x="169316" y="475310"/>
                  </a:lnTo>
                  <a:lnTo>
                    <a:pt x="170751" y="474370"/>
                  </a:lnTo>
                  <a:lnTo>
                    <a:pt x="172186" y="473430"/>
                  </a:lnTo>
                  <a:lnTo>
                    <a:pt x="173621" y="472503"/>
                  </a:lnTo>
                  <a:lnTo>
                    <a:pt x="180809" y="467372"/>
                  </a:lnTo>
                  <a:lnTo>
                    <a:pt x="182257" y="466318"/>
                  </a:lnTo>
                  <a:lnTo>
                    <a:pt x="183692" y="465188"/>
                  </a:lnTo>
                  <a:lnTo>
                    <a:pt x="185127" y="464057"/>
                  </a:lnTo>
                  <a:lnTo>
                    <a:pt x="186562" y="462940"/>
                  </a:lnTo>
                  <a:lnTo>
                    <a:pt x="187998" y="461746"/>
                  </a:lnTo>
                  <a:lnTo>
                    <a:pt x="189445" y="460616"/>
                  </a:lnTo>
                  <a:lnTo>
                    <a:pt x="190868" y="459371"/>
                  </a:lnTo>
                  <a:lnTo>
                    <a:pt x="192316" y="458190"/>
                  </a:lnTo>
                  <a:lnTo>
                    <a:pt x="193751" y="456933"/>
                  </a:lnTo>
                  <a:lnTo>
                    <a:pt x="195186" y="455688"/>
                  </a:lnTo>
                  <a:lnTo>
                    <a:pt x="196621" y="454367"/>
                  </a:lnTo>
                  <a:lnTo>
                    <a:pt x="198069" y="453059"/>
                  </a:lnTo>
                  <a:lnTo>
                    <a:pt x="199504" y="451751"/>
                  </a:lnTo>
                  <a:lnTo>
                    <a:pt x="200939" y="450367"/>
                  </a:lnTo>
                  <a:lnTo>
                    <a:pt x="202374" y="448995"/>
                  </a:lnTo>
                  <a:lnTo>
                    <a:pt x="203809" y="447624"/>
                  </a:lnTo>
                  <a:lnTo>
                    <a:pt x="205257" y="446189"/>
                  </a:lnTo>
                  <a:lnTo>
                    <a:pt x="206692" y="444741"/>
                  </a:lnTo>
                  <a:lnTo>
                    <a:pt x="208064" y="443306"/>
                  </a:lnTo>
                  <a:lnTo>
                    <a:pt x="209499" y="441807"/>
                  </a:lnTo>
                  <a:lnTo>
                    <a:pt x="210946" y="440308"/>
                  </a:lnTo>
                  <a:lnTo>
                    <a:pt x="212369" y="438746"/>
                  </a:lnTo>
                  <a:lnTo>
                    <a:pt x="213817" y="437184"/>
                  </a:lnTo>
                  <a:lnTo>
                    <a:pt x="225310" y="423875"/>
                  </a:lnTo>
                  <a:lnTo>
                    <a:pt x="226745" y="422122"/>
                  </a:lnTo>
                  <a:lnTo>
                    <a:pt x="228193" y="420306"/>
                  </a:lnTo>
                  <a:lnTo>
                    <a:pt x="229628" y="418503"/>
                  </a:lnTo>
                  <a:lnTo>
                    <a:pt x="231063" y="416623"/>
                  </a:lnTo>
                  <a:lnTo>
                    <a:pt x="232498" y="414743"/>
                  </a:lnTo>
                  <a:lnTo>
                    <a:pt x="233946" y="412876"/>
                  </a:lnTo>
                  <a:lnTo>
                    <a:pt x="235381" y="410933"/>
                  </a:lnTo>
                  <a:lnTo>
                    <a:pt x="236816" y="409003"/>
                  </a:lnTo>
                  <a:lnTo>
                    <a:pt x="238251" y="406996"/>
                  </a:lnTo>
                  <a:lnTo>
                    <a:pt x="239687" y="404990"/>
                  </a:lnTo>
                  <a:lnTo>
                    <a:pt x="241134" y="402996"/>
                  </a:lnTo>
                  <a:lnTo>
                    <a:pt x="242557" y="400938"/>
                  </a:lnTo>
                  <a:lnTo>
                    <a:pt x="251193" y="388061"/>
                  </a:lnTo>
                  <a:lnTo>
                    <a:pt x="252628" y="385876"/>
                  </a:lnTo>
                  <a:lnTo>
                    <a:pt x="254063" y="383628"/>
                  </a:lnTo>
                  <a:lnTo>
                    <a:pt x="255498" y="381317"/>
                  </a:lnTo>
                  <a:lnTo>
                    <a:pt x="256933" y="379006"/>
                  </a:lnTo>
                  <a:lnTo>
                    <a:pt x="264121" y="367118"/>
                  </a:lnTo>
                  <a:lnTo>
                    <a:pt x="265569" y="364680"/>
                  </a:lnTo>
                  <a:lnTo>
                    <a:pt x="267004" y="362178"/>
                  </a:lnTo>
                  <a:lnTo>
                    <a:pt x="268439" y="359752"/>
                  </a:lnTo>
                  <a:lnTo>
                    <a:pt x="269874" y="357187"/>
                  </a:lnTo>
                  <a:lnTo>
                    <a:pt x="271310" y="354622"/>
                  </a:lnTo>
                  <a:lnTo>
                    <a:pt x="272694" y="352056"/>
                  </a:lnTo>
                  <a:lnTo>
                    <a:pt x="274129" y="349491"/>
                  </a:lnTo>
                  <a:lnTo>
                    <a:pt x="275564" y="346875"/>
                  </a:lnTo>
                  <a:lnTo>
                    <a:pt x="276999" y="344246"/>
                  </a:lnTo>
                  <a:lnTo>
                    <a:pt x="278434" y="341553"/>
                  </a:lnTo>
                  <a:lnTo>
                    <a:pt x="279882" y="338874"/>
                  </a:lnTo>
                  <a:lnTo>
                    <a:pt x="281317" y="336181"/>
                  </a:lnTo>
                  <a:lnTo>
                    <a:pt x="282752" y="333438"/>
                  </a:lnTo>
                  <a:lnTo>
                    <a:pt x="284187" y="330682"/>
                  </a:lnTo>
                  <a:lnTo>
                    <a:pt x="285622" y="327939"/>
                  </a:lnTo>
                  <a:lnTo>
                    <a:pt x="299999" y="299059"/>
                  </a:lnTo>
                  <a:lnTo>
                    <a:pt x="301434" y="296062"/>
                  </a:lnTo>
                  <a:lnTo>
                    <a:pt x="302882" y="293065"/>
                  </a:lnTo>
                  <a:lnTo>
                    <a:pt x="304317" y="290055"/>
                  </a:lnTo>
                  <a:lnTo>
                    <a:pt x="305752" y="286994"/>
                  </a:lnTo>
                  <a:lnTo>
                    <a:pt x="307187" y="283997"/>
                  </a:lnTo>
                  <a:lnTo>
                    <a:pt x="308622" y="280936"/>
                  </a:lnTo>
                  <a:lnTo>
                    <a:pt x="310070" y="277812"/>
                  </a:lnTo>
                  <a:lnTo>
                    <a:pt x="311505" y="274751"/>
                  </a:lnTo>
                  <a:lnTo>
                    <a:pt x="312940" y="271614"/>
                  </a:lnTo>
                  <a:lnTo>
                    <a:pt x="314375" y="268490"/>
                  </a:lnTo>
                  <a:lnTo>
                    <a:pt x="315810" y="265366"/>
                  </a:lnTo>
                  <a:lnTo>
                    <a:pt x="317258" y="262178"/>
                  </a:lnTo>
                  <a:lnTo>
                    <a:pt x="318693" y="259054"/>
                  </a:lnTo>
                  <a:lnTo>
                    <a:pt x="320128" y="255866"/>
                  </a:lnTo>
                  <a:lnTo>
                    <a:pt x="321563" y="252679"/>
                  </a:lnTo>
                  <a:lnTo>
                    <a:pt x="322999" y="249491"/>
                  </a:lnTo>
                  <a:lnTo>
                    <a:pt x="324434" y="246240"/>
                  </a:lnTo>
                  <a:lnTo>
                    <a:pt x="325881" y="243065"/>
                  </a:lnTo>
                  <a:lnTo>
                    <a:pt x="327317" y="239814"/>
                  </a:lnTo>
                  <a:lnTo>
                    <a:pt x="328752" y="236626"/>
                  </a:lnTo>
                  <a:lnTo>
                    <a:pt x="330187" y="233375"/>
                  </a:lnTo>
                  <a:lnTo>
                    <a:pt x="331622" y="230123"/>
                  </a:lnTo>
                  <a:lnTo>
                    <a:pt x="333070" y="226872"/>
                  </a:lnTo>
                  <a:lnTo>
                    <a:pt x="334505" y="223621"/>
                  </a:lnTo>
                  <a:lnTo>
                    <a:pt x="335940" y="220370"/>
                  </a:lnTo>
                  <a:lnTo>
                    <a:pt x="337311" y="217119"/>
                  </a:lnTo>
                  <a:lnTo>
                    <a:pt x="338759" y="213804"/>
                  </a:lnTo>
                  <a:lnTo>
                    <a:pt x="340194" y="210553"/>
                  </a:lnTo>
                  <a:lnTo>
                    <a:pt x="341629" y="207302"/>
                  </a:lnTo>
                  <a:lnTo>
                    <a:pt x="343065" y="204000"/>
                  </a:lnTo>
                  <a:lnTo>
                    <a:pt x="344500" y="200748"/>
                  </a:lnTo>
                  <a:lnTo>
                    <a:pt x="345935" y="197497"/>
                  </a:lnTo>
                  <a:lnTo>
                    <a:pt x="347383" y="194182"/>
                  </a:lnTo>
                  <a:lnTo>
                    <a:pt x="348818" y="190931"/>
                  </a:lnTo>
                  <a:lnTo>
                    <a:pt x="350253" y="187680"/>
                  </a:lnTo>
                  <a:lnTo>
                    <a:pt x="351688" y="184429"/>
                  </a:lnTo>
                  <a:lnTo>
                    <a:pt x="353123" y="181127"/>
                  </a:lnTo>
                  <a:lnTo>
                    <a:pt x="354571" y="177863"/>
                  </a:lnTo>
                  <a:lnTo>
                    <a:pt x="356006" y="174624"/>
                  </a:lnTo>
                  <a:lnTo>
                    <a:pt x="357441" y="171437"/>
                  </a:lnTo>
                  <a:lnTo>
                    <a:pt x="358876" y="168186"/>
                  </a:lnTo>
                  <a:lnTo>
                    <a:pt x="360311" y="164934"/>
                  </a:lnTo>
                  <a:lnTo>
                    <a:pt x="361759" y="161747"/>
                  </a:lnTo>
                  <a:lnTo>
                    <a:pt x="363194" y="158495"/>
                  </a:lnTo>
                  <a:lnTo>
                    <a:pt x="364629" y="155308"/>
                  </a:lnTo>
                  <a:lnTo>
                    <a:pt x="366064" y="152120"/>
                  </a:lnTo>
                  <a:lnTo>
                    <a:pt x="367499" y="148932"/>
                  </a:lnTo>
                  <a:lnTo>
                    <a:pt x="368947" y="145808"/>
                  </a:lnTo>
                  <a:lnTo>
                    <a:pt x="370370" y="142620"/>
                  </a:lnTo>
                  <a:lnTo>
                    <a:pt x="371817" y="139496"/>
                  </a:lnTo>
                  <a:lnTo>
                    <a:pt x="373252" y="136372"/>
                  </a:lnTo>
                  <a:lnTo>
                    <a:pt x="374688" y="133248"/>
                  </a:lnTo>
                  <a:lnTo>
                    <a:pt x="376123" y="130187"/>
                  </a:lnTo>
                  <a:lnTo>
                    <a:pt x="377558" y="127114"/>
                  </a:lnTo>
                  <a:lnTo>
                    <a:pt x="379006" y="124053"/>
                  </a:lnTo>
                  <a:lnTo>
                    <a:pt x="380441" y="121056"/>
                  </a:lnTo>
                  <a:lnTo>
                    <a:pt x="381876" y="117995"/>
                  </a:lnTo>
                  <a:lnTo>
                    <a:pt x="383311" y="114998"/>
                  </a:lnTo>
                  <a:lnTo>
                    <a:pt x="384759" y="112052"/>
                  </a:lnTo>
                  <a:lnTo>
                    <a:pt x="386194" y="109118"/>
                  </a:lnTo>
                  <a:lnTo>
                    <a:pt x="399135" y="83743"/>
                  </a:lnTo>
                  <a:lnTo>
                    <a:pt x="400557" y="81051"/>
                  </a:lnTo>
                  <a:lnTo>
                    <a:pt x="401942" y="78435"/>
                  </a:lnTo>
                  <a:lnTo>
                    <a:pt x="403377" y="75806"/>
                  </a:lnTo>
                  <a:lnTo>
                    <a:pt x="404812" y="73177"/>
                  </a:lnTo>
                  <a:lnTo>
                    <a:pt x="406247" y="70688"/>
                  </a:lnTo>
                  <a:lnTo>
                    <a:pt x="407695" y="68122"/>
                  </a:lnTo>
                  <a:lnTo>
                    <a:pt x="409130" y="65684"/>
                  </a:lnTo>
                  <a:lnTo>
                    <a:pt x="410565" y="63245"/>
                  </a:lnTo>
                  <a:lnTo>
                    <a:pt x="412000" y="60807"/>
                  </a:lnTo>
                  <a:lnTo>
                    <a:pt x="413435" y="58432"/>
                  </a:lnTo>
                  <a:lnTo>
                    <a:pt x="414883" y="56121"/>
                  </a:lnTo>
                  <a:lnTo>
                    <a:pt x="416318" y="53809"/>
                  </a:lnTo>
                  <a:lnTo>
                    <a:pt x="423506" y="42989"/>
                  </a:lnTo>
                  <a:lnTo>
                    <a:pt x="424941" y="40932"/>
                  </a:lnTo>
                  <a:lnTo>
                    <a:pt x="433565" y="29616"/>
                  </a:lnTo>
                  <a:lnTo>
                    <a:pt x="435000" y="27863"/>
                  </a:lnTo>
                  <a:lnTo>
                    <a:pt x="449376" y="13309"/>
                  </a:lnTo>
                  <a:lnTo>
                    <a:pt x="450811" y="12115"/>
                  </a:lnTo>
                  <a:lnTo>
                    <a:pt x="452246" y="10998"/>
                  </a:lnTo>
                  <a:lnTo>
                    <a:pt x="453694" y="9931"/>
                  </a:lnTo>
                  <a:lnTo>
                    <a:pt x="455129" y="8864"/>
                  </a:lnTo>
                  <a:lnTo>
                    <a:pt x="456564" y="7937"/>
                  </a:lnTo>
                  <a:lnTo>
                    <a:pt x="458000" y="6997"/>
                  </a:lnTo>
                  <a:lnTo>
                    <a:pt x="459435" y="6184"/>
                  </a:lnTo>
                  <a:lnTo>
                    <a:pt x="473748" y="685"/>
                  </a:lnTo>
                  <a:lnTo>
                    <a:pt x="475195" y="431"/>
                  </a:lnTo>
                  <a:lnTo>
                    <a:pt x="476630" y="241"/>
                  </a:lnTo>
                  <a:lnTo>
                    <a:pt x="478066" y="114"/>
                  </a:lnTo>
                  <a:lnTo>
                    <a:pt x="479501" y="0"/>
                  </a:lnTo>
                  <a:lnTo>
                    <a:pt x="480936" y="0"/>
                  </a:lnTo>
                  <a:lnTo>
                    <a:pt x="482384" y="63"/>
                  </a:lnTo>
                  <a:lnTo>
                    <a:pt x="483819" y="114"/>
                  </a:lnTo>
                  <a:lnTo>
                    <a:pt x="485254" y="304"/>
                  </a:lnTo>
                  <a:lnTo>
                    <a:pt x="486689" y="495"/>
                  </a:lnTo>
                  <a:lnTo>
                    <a:pt x="488124" y="749"/>
                  </a:lnTo>
                  <a:lnTo>
                    <a:pt x="499630" y="4927"/>
                  </a:lnTo>
                  <a:lnTo>
                    <a:pt x="501065" y="5676"/>
                  </a:lnTo>
                  <a:lnTo>
                    <a:pt x="521195" y="22059"/>
                  </a:lnTo>
                  <a:lnTo>
                    <a:pt x="522630" y="23558"/>
                  </a:lnTo>
                  <a:lnTo>
                    <a:pt x="524065" y="25184"/>
                  </a:lnTo>
                  <a:lnTo>
                    <a:pt x="525500" y="26809"/>
                  </a:lnTo>
                  <a:lnTo>
                    <a:pt x="526948" y="28562"/>
                  </a:lnTo>
                  <a:lnTo>
                    <a:pt x="528370" y="30302"/>
                  </a:lnTo>
                  <a:lnTo>
                    <a:pt x="529818" y="32054"/>
                  </a:lnTo>
                  <a:lnTo>
                    <a:pt x="531190" y="33934"/>
                  </a:lnTo>
                  <a:lnTo>
                    <a:pt x="532625" y="35801"/>
                  </a:lnTo>
                  <a:lnTo>
                    <a:pt x="534073" y="37744"/>
                  </a:lnTo>
                  <a:lnTo>
                    <a:pt x="535508" y="39687"/>
                  </a:lnTo>
                  <a:lnTo>
                    <a:pt x="536943" y="41744"/>
                  </a:lnTo>
                  <a:lnTo>
                    <a:pt x="538378" y="43814"/>
                  </a:lnTo>
                  <a:lnTo>
                    <a:pt x="539813" y="45872"/>
                  </a:lnTo>
                  <a:lnTo>
                    <a:pt x="541261" y="48056"/>
                  </a:lnTo>
                  <a:lnTo>
                    <a:pt x="542696" y="50241"/>
                  </a:lnTo>
                  <a:lnTo>
                    <a:pt x="544131" y="52425"/>
                  </a:lnTo>
                  <a:lnTo>
                    <a:pt x="545566" y="54736"/>
                  </a:lnTo>
                  <a:lnTo>
                    <a:pt x="547001" y="56997"/>
                  </a:lnTo>
                  <a:lnTo>
                    <a:pt x="554189" y="69126"/>
                  </a:lnTo>
                  <a:lnTo>
                    <a:pt x="555624" y="71615"/>
                  </a:lnTo>
                  <a:lnTo>
                    <a:pt x="562813" y="84810"/>
                  </a:lnTo>
                  <a:lnTo>
                    <a:pt x="564248" y="87490"/>
                  </a:lnTo>
                  <a:lnTo>
                    <a:pt x="565696" y="90246"/>
                  </a:lnTo>
                  <a:lnTo>
                    <a:pt x="567131" y="93052"/>
                  </a:lnTo>
                  <a:lnTo>
                    <a:pt x="568566" y="95808"/>
                  </a:lnTo>
                  <a:lnTo>
                    <a:pt x="570001" y="98678"/>
                  </a:lnTo>
                  <a:lnTo>
                    <a:pt x="571449" y="101561"/>
                  </a:lnTo>
                  <a:lnTo>
                    <a:pt x="572884" y="104432"/>
                  </a:lnTo>
                  <a:lnTo>
                    <a:pt x="580059" y="119176"/>
                  </a:lnTo>
                  <a:lnTo>
                    <a:pt x="581507" y="122186"/>
                  </a:lnTo>
                  <a:lnTo>
                    <a:pt x="582942" y="125247"/>
                  </a:lnTo>
                  <a:lnTo>
                    <a:pt x="584377" y="128308"/>
                  </a:lnTo>
                  <a:lnTo>
                    <a:pt x="585825" y="131368"/>
                  </a:lnTo>
                  <a:lnTo>
                    <a:pt x="587247" y="134492"/>
                  </a:lnTo>
                  <a:lnTo>
                    <a:pt x="588695" y="137617"/>
                  </a:lnTo>
                  <a:lnTo>
                    <a:pt x="590130" y="140741"/>
                  </a:lnTo>
                  <a:lnTo>
                    <a:pt x="591565" y="143865"/>
                  </a:lnTo>
                  <a:lnTo>
                    <a:pt x="593001" y="147002"/>
                  </a:lnTo>
                  <a:lnTo>
                    <a:pt x="594436" y="150177"/>
                  </a:lnTo>
                  <a:lnTo>
                    <a:pt x="595820" y="153377"/>
                  </a:lnTo>
                  <a:lnTo>
                    <a:pt x="597255" y="156552"/>
                  </a:lnTo>
                  <a:lnTo>
                    <a:pt x="598690" y="159740"/>
                  </a:lnTo>
                  <a:lnTo>
                    <a:pt x="600125" y="162991"/>
                  </a:lnTo>
                  <a:lnTo>
                    <a:pt x="601560" y="166179"/>
                  </a:lnTo>
                  <a:lnTo>
                    <a:pt x="603008" y="169430"/>
                  </a:lnTo>
                  <a:lnTo>
                    <a:pt x="604443" y="172681"/>
                  </a:lnTo>
                  <a:lnTo>
                    <a:pt x="605878" y="175933"/>
                  </a:lnTo>
                  <a:lnTo>
                    <a:pt x="607313" y="179184"/>
                  </a:lnTo>
                  <a:lnTo>
                    <a:pt x="608749" y="182435"/>
                  </a:lnTo>
                  <a:lnTo>
                    <a:pt x="610196" y="185686"/>
                  </a:lnTo>
                  <a:lnTo>
                    <a:pt x="611631" y="188937"/>
                  </a:lnTo>
                  <a:lnTo>
                    <a:pt x="613067" y="192189"/>
                  </a:lnTo>
                  <a:lnTo>
                    <a:pt x="614502" y="195491"/>
                  </a:lnTo>
                  <a:lnTo>
                    <a:pt x="615937" y="198742"/>
                  </a:lnTo>
                  <a:lnTo>
                    <a:pt x="617385" y="201993"/>
                  </a:lnTo>
                  <a:lnTo>
                    <a:pt x="618820" y="205308"/>
                  </a:lnTo>
                  <a:lnTo>
                    <a:pt x="620255" y="208559"/>
                  </a:lnTo>
                  <a:lnTo>
                    <a:pt x="621690" y="211810"/>
                  </a:lnTo>
                  <a:lnTo>
                    <a:pt x="623125" y="215125"/>
                  </a:lnTo>
                  <a:lnTo>
                    <a:pt x="624573" y="218363"/>
                  </a:lnTo>
                  <a:lnTo>
                    <a:pt x="626008" y="221614"/>
                  </a:lnTo>
                  <a:lnTo>
                    <a:pt x="627443" y="224878"/>
                  </a:lnTo>
                  <a:lnTo>
                    <a:pt x="628878" y="228117"/>
                  </a:lnTo>
                  <a:lnTo>
                    <a:pt x="630313" y="231368"/>
                  </a:lnTo>
                  <a:lnTo>
                    <a:pt x="631748" y="234619"/>
                  </a:lnTo>
                  <a:lnTo>
                    <a:pt x="633196" y="237870"/>
                  </a:lnTo>
                  <a:lnTo>
                    <a:pt x="634631" y="241122"/>
                  </a:lnTo>
                  <a:lnTo>
                    <a:pt x="636066" y="244309"/>
                  </a:lnTo>
                  <a:lnTo>
                    <a:pt x="637501" y="247497"/>
                  </a:lnTo>
                  <a:lnTo>
                    <a:pt x="638936" y="250748"/>
                  </a:lnTo>
                  <a:lnTo>
                    <a:pt x="640384" y="253936"/>
                  </a:lnTo>
                  <a:lnTo>
                    <a:pt x="641819" y="257124"/>
                  </a:lnTo>
                  <a:lnTo>
                    <a:pt x="643254" y="260248"/>
                  </a:lnTo>
                  <a:lnTo>
                    <a:pt x="644690" y="263436"/>
                  </a:lnTo>
                  <a:lnTo>
                    <a:pt x="646125" y="266560"/>
                  </a:lnTo>
                  <a:lnTo>
                    <a:pt x="647572" y="269684"/>
                  </a:lnTo>
                  <a:lnTo>
                    <a:pt x="649008" y="272808"/>
                  </a:lnTo>
                  <a:lnTo>
                    <a:pt x="650443" y="275932"/>
                  </a:lnTo>
                  <a:lnTo>
                    <a:pt x="651878" y="278993"/>
                  </a:lnTo>
                  <a:lnTo>
                    <a:pt x="653313" y="282117"/>
                  </a:lnTo>
                  <a:lnTo>
                    <a:pt x="654761" y="285178"/>
                  </a:lnTo>
                  <a:lnTo>
                    <a:pt x="656196" y="288188"/>
                  </a:lnTo>
                  <a:lnTo>
                    <a:pt x="657631" y="291249"/>
                  </a:lnTo>
                  <a:lnTo>
                    <a:pt x="659066" y="294246"/>
                  </a:lnTo>
                  <a:lnTo>
                    <a:pt x="660438" y="297243"/>
                  </a:lnTo>
                  <a:lnTo>
                    <a:pt x="661885" y="300240"/>
                  </a:lnTo>
                  <a:lnTo>
                    <a:pt x="663320" y="303187"/>
                  </a:lnTo>
                  <a:lnTo>
                    <a:pt x="664756" y="306120"/>
                  </a:lnTo>
                  <a:lnTo>
                    <a:pt x="666191" y="309054"/>
                  </a:lnTo>
                  <a:lnTo>
                    <a:pt x="667626" y="312000"/>
                  </a:lnTo>
                  <a:lnTo>
                    <a:pt x="669074" y="314871"/>
                  </a:lnTo>
                  <a:lnTo>
                    <a:pt x="670509" y="317741"/>
                  </a:lnTo>
                  <a:lnTo>
                    <a:pt x="671944" y="320560"/>
                  </a:lnTo>
                  <a:lnTo>
                    <a:pt x="673379" y="323430"/>
                  </a:lnTo>
                  <a:lnTo>
                    <a:pt x="674814" y="326186"/>
                  </a:lnTo>
                  <a:lnTo>
                    <a:pt x="676262" y="328993"/>
                  </a:lnTo>
                  <a:lnTo>
                    <a:pt x="677697" y="331749"/>
                  </a:lnTo>
                  <a:lnTo>
                    <a:pt x="679132" y="334492"/>
                  </a:lnTo>
                  <a:lnTo>
                    <a:pt x="680567" y="337248"/>
                  </a:lnTo>
                  <a:lnTo>
                    <a:pt x="682002" y="339928"/>
                  </a:lnTo>
                  <a:lnTo>
                    <a:pt x="683437" y="342620"/>
                  </a:lnTo>
                  <a:lnTo>
                    <a:pt x="684885" y="345249"/>
                  </a:lnTo>
                  <a:lnTo>
                    <a:pt x="686320" y="347865"/>
                  </a:lnTo>
                  <a:lnTo>
                    <a:pt x="687755" y="350494"/>
                  </a:lnTo>
                  <a:lnTo>
                    <a:pt x="689190" y="353059"/>
                  </a:lnTo>
                  <a:lnTo>
                    <a:pt x="690625" y="355625"/>
                  </a:lnTo>
                  <a:lnTo>
                    <a:pt x="692073" y="358178"/>
                  </a:lnTo>
                  <a:lnTo>
                    <a:pt x="693508" y="360679"/>
                  </a:lnTo>
                  <a:lnTo>
                    <a:pt x="694943" y="363181"/>
                  </a:lnTo>
                  <a:lnTo>
                    <a:pt x="696379" y="365620"/>
                  </a:lnTo>
                  <a:lnTo>
                    <a:pt x="697814" y="368122"/>
                  </a:lnTo>
                  <a:lnTo>
                    <a:pt x="699261" y="370497"/>
                  </a:lnTo>
                  <a:lnTo>
                    <a:pt x="700697" y="372871"/>
                  </a:lnTo>
                  <a:lnTo>
                    <a:pt x="702132" y="375246"/>
                  </a:lnTo>
                  <a:lnTo>
                    <a:pt x="703567" y="377621"/>
                  </a:lnTo>
                  <a:lnTo>
                    <a:pt x="710755" y="388937"/>
                  </a:lnTo>
                  <a:lnTo>
                    <a:pt x="712190" y="391121"/>
                  </a:lnTo>
                  <a:lnTo>
                    <a:pt x="713638" y="393306"/>
                  </a:lnTo>
                  <a:lnTo>
                    <a:pt x="715060" y="395439"/>
                  </a:lnTo>
                  <a:lnTo>
                    <a:pt x="716508" y="397560"/>
                  </a:lnTo>
                  <a:lnTo>
                    <a:pt x="717943" y="399681"/>
                  </a:lnTo>
                  <a:lnTo>
                    <a:pt x="719378" y="401751"/>
                  </a:lnTo>
                  <a:lnTo>
                    <a:pt x="720813" y="403745"/>
                  </a:lnTo>
                  <a:lnTo>
                    <a:pt x="722261" y="405803"/>
                  </a:lnTo>
                  <a:lnTo>
                    <a:pt x="723696" y="407746"/>
                  </a:lnTo>
                  <a:lnTo>
                    <a:pt x="725068" y="409752"/>
                  </a:lnTo>
                  <a:lnTo>
                    <a:pt x="726503" y="411683"/>
                  </a:lnTo>
                  <a:lnTo>
                    <a:pt x="739444" y="428002"/>
                  </a:lnTo>
                  <a:lnTo>
                    <a:pt x="740879" y="429691"/>
                  </a:lnTo>
                  <a:lnTo>
                    <a:pt x="742314" y="431368"/>
                  </a:lnTo>
                  <a:lnTo>
                    <a:pt x="743750" y="432993"/>
                  </a:lnTo>
                  <a:lnTo>
                    <a:pt x="745197" y="434619"/>
                  </a:lnTo>
                  <a:lnTo>
                    <a:pt x="746632" y="436244"/>
                  </a:lnTo>
                  <a:lnTo>
                    <a:pt x="748068" y="437807"/>
                  </a:lnTo>
                  <a:lnTo>
                    <a:pt x="749503" y="439369"/>
                  </a:lnTo>
                  <a:lnTo>
                    <a:pt x="750938" y="440867"/>
                  </a:lnTo>
                  <a:lnTo>
                    <a:pt x="752386" y="442366"/>
                  </a:lnTo>
                  <a:lnTo>
                    <a:pt x="753821" y="443877"/>
                  </a:lnTo>
                  <a:lnTo>
                    <a:pt x="755256" y="445312"/>
                  </a:lnTo>
                  <a:lnTo>
                    <a:pt x="762444" y="452246"/>
                  </a:lnTo>
                  <a:lnTo>
                    <a:pt x="763879" y="453567"/>
                  </a:lnTo>
                  <a:lnTo>
                    <a:pt x="765314" y="454875"/>
                  </a:lnTo>
                  <a:lnTo>
                    <a:pt x="766749" y="456183"/>
                  </a:lnTo>
                  <a:lnTo>
                    <a:pt x="768197" y="457441"/>
                  </a:lnTo>
                  <a:lnTo>
                    <a:pt x="769632" y="458622"/>
                  </a:lnTo>
                  <a:lnTo>
                    <a:pt x="771067" y="459866"/>
                  </a:lnTo>
                  <a:lnTo>
                    <a:pt x="772502" y="461060"/>
                  </a:lnTo>
                  <a:lnTo>
                    <a:pt x="773937" y="462254"/>
                  </a:lnTo>
                  <a:lnTo>
                    <a:pt x="775385" y="463372"/>
                  </a:lnTo>
                  <a:lnTo>
                    <a:pt x="776820" y="464502"/>
                  </a:lnTo>
                  <a:lnTo>
                    <a:pt x="778255" y="465620"/>
                  </a:lnTo>
                  <a:lnTo>
                    <a:pt x="779691" y="466686"/>
                  </a:lnTo>
                  <a:lnTo>
                    <a:pt x="781126" y="467804"/>
                  </a:lnTo>
                  <a:lnTo>
                    <a:pt x="782573" y="468807"/>
                  </a:lnTo>
                  <a:lnTo>
                    <a:pt x="784009" y="469874"/>
                  </a:lnTo>
                  <a:lnTo>
                    <a:pt x="785444" y="470877"/>
                  </a:lnTo>
                  <a:lnTo>
                    <a:pt x="786879" y="471868"/>
                  </a:lnTo>
                  <a:lnTo>
                    <a:pt x="788314" y="472871"/>
                  </a:lnTo>
                  <a:lnTo>
                    <a:pt x="789698" y="473811"/>
                  </a:lnTo>
                  <a:lnTo>
                    <a:pt x="791133" y="474751"/>
                  </a:lnTo>
                  <a:lnTo>
                    <a:pt x="792568" y="475678"/>
                  </a:lnTo>
                  <a:lnTo>
                    <a:pt x="794003" y="476567"/>
                  </a:lnTo>
                  <a:lnTo>
                    <a:pt x="795439" y="477494"/>
                  </a:lnTo>
                  <a:lnTo>
                    <a:pt x="796886" y="478307"/>
                  </a:lnTo>
                  <a:lnTo>
                    <a:pt x="798321" y="479183"/>
                  </a:lnTo>
                  <a:lnTo>
                    <a:pt x="799757" y="479996"/>
                  </a:lnTo>
                  <a:lnTo>
                    <a:pt x="801192" y="480872"/>
                  </a:lnTo>
                  <a:lnTo>
                    <a:pt x="802627" y="481622"/>
                  </a:lnTo>
                  <a:lnTo>
                    <a:pt x="804075" y="482434"/>
                  </a:lnTo>
                  <a:lnTo>
                    <a:pt x="805510" y="483184"/>
                  </a:lnTo>
                  <a:lnTo>
                    <a:pt x="806945" y="483933"/>
                  </a:lnTo>
                  <a:lnTo>
                    <a:pt x="808380" y="484682"/>
                  </a:lnTo>
                  <a:lnTo>
                    <a:pt x="809815" y="485432"/>
                  </a:lnTo>
                  <a:lnTo>
                    <a:pt x="811250" y="486117"/>
                  </a:lnTo>
                  <a:lnTo>
                    <a:pt x="812698" y="486816"/>
                  </a:lnTo>
                  <a:lnTo>
                    <a:pt x="814133" y="487502"/>
                  </a:lnTo>
                  <a:lnTo>
                    <a:pt x="815568" y="488187"/>
                  </a:lnTo>
                  <a:lnTo>
                    <a:pt x="817003" y="488810"/>
                  </a:lnTo>
                  <a:lnTo>
                    <a:pt x="818438" y="489496"/>
                  </a:lnTo>
                  <a:lnTo>
                    <a:pt x="819886" y="490131"/>
                  </a:lnTo>
                  <a:lnTo>
                    <a:pt x="821321" y="490689"/>
                  </a:lnTo>
                  <a:lnTo>
                    <a:pt x="822756" y="491312"/>
                  </a:lnTo>
                  <a:lnTo>
                    <a:pt x="824191" y="491870"/>
                  </a:lnTo>
                  <a:lnTo>
                    <a:pt x="825626" y="492442"/>
                  </a:lnTo>
                  <a:lnTo>
                    <a:pt x="827074" y="493001"/>
                  </a:lnTo>
                  <a:lnTo>
                    <a:pt x="834262" y="495617"/>
                  </a:lnTo>
                  <a:lnTo>
                    <a:pt x="835698" y="496125"/>
                  </a:lnTo>
                  <a:lnTo>
                    <a:pt x="837133" y="496620"/>
                  </a:lnTo>
                  <a:lnTo>
                    <a:pt x="838568" y="497065"/>
                  </a:lnTo>
                  <a:lnTo>
                    <a:pt x="840003" y="497497"/>
                  </a:lnTo>
                  <a:lnTo>
                    <a:pt x="841451" y="497992"/>
                  </a:lnTo>
                  <a:lnTo>
                    <a:pt x="842886" y="498373"/>
                  </a:lnTo>
                  <a:lnTo>
                    <a:pt x="844321" y="498817"/>
                  </a:lnTo>
                  <a:lnTo>
                    <a:pt x="845756" y="499249"/>
                  </a:lnTo>
                  <a:lnTo>
                    <a:pt x="847191" y="499630"/>
                  </a:lnTo>
                  <a:lnTo>
                    <a:pt x="848626" y="500062"/>
                  </a:lnTo>
                  <a:lnTo>
                    <a:pt x="850074" y="500430"/>
                  </a:lnTo>
                  <a:lnTo>
                    <a:pt x="851509" y="500811"/>
                  </a:lnTo>
                  <a:lnTo>
                    <a:pt x="852944" y="501192"/>
                  </a:lnTo>
                  <a:lnTo>
                    <a:pt x="854316" y="501497"/>
                  </a:lnTo>
                  <a:lnTo>
                    <a:pt x="855764" y="501878"/>
                  </a:lnTo>
                  <a:lnTo>
                    <a:pt x="857199" y="502183"/>
                  </a:lnTo>
                  <a:lnTo>
                    <a:pt x="858634" y="502564"/>
                  </a:lnTo>
                  <a:lnTo>
                    <a:pt x="860069" y="502869"/>
                  </a:lnTo>
                  <a:lnTo>
                    <a:pt x="861504" y="503186"/>
                  </a:lnTo>
                  <a:lnTo>
                    <a:pt x="862939" y="503504"/>
                  </a:lnTo>
                  <a:lnTo>
                    <a:pt x="864387" y="503808"/>
                  </a:lnTo>
                  <a:lnTo>
                    <a:pt x="865822" y="504062"/>
                  </a:lnTo>
                  <a:lnTo>
                    <a:pt x="867257" y="504367"/>
                  </a:lnTo>
                  <a:lnTo>
                    <a:pt x="868692" y="504621"/>
                  </a:lnTo>
                  <a:lnTo>
                    <a:pt x="870127" y="504939"/>
                  </a:lnTo>
                  <a:lnTo>
                    <a:pt x="871575" y="505180"/>
                  </a:lnTo>
                  <a:lnTo>
                    <a:pt x="873010" y="505434"/>
                  </a:lnTo>
                  <a:lnTo>
                    <a:pt x="874445" y="505688"/>
                  </a:lnTo>
                  <a:lnTo>
                    <a:pt x="875880" y="505929"/>
                  </a:lnTo>
                  <a:lnTo>
                    <a:pt x="877315" y="506183"/>
                  </a:lnTo>
                  <a:lnTo>
                    <a:pt x="878763" y="506374"/>
                  </a:lnTo>
                  <a:lnTo>
                    <a:pt x="880198" y="506628"/>
                  </a:lnTo>
                  <a:lnTo>
                    <a:pt x="881633" y="506806"/>
                  </a:lnTo>
                  <a:lnTo>
                    <a:pt x="883069" y="507060"/>
                  </a:lnTo>
                  <a:lnTo>
                    <a:pt x="884504" y="507250"/>
                  </a:lnTo>
                  <a:lnTo>
                    <a:pt x="885951" y="507428"/>
                  </a:lnTo>
                  <a:lnTo>
                    <a:pt x="887374" y="507618"/>
                  </a:lnTo>
                  <a:lnTo>
                    <a:pt x="888822" y="507809"/>
                  </a:lnTo>
                  <a:lnTo>
                    <a:pt x="890257" y="507999"/>
                  </a:lnTo>
                  <a:lnTo>
                    <a:pt x="891692" y="508190"/>
                  </a:lnTo>
                  <a:lnTo>
                    <a:pt x="893127" y="508368"/>
                  </a:lnTo>
                  <a:lnTo>
                    <a:pt x="894562" y="508558"/>
                  </a:lnTo>
                  <a:lnTo>
                    <a:pt x="896010" y="508685"/>
                  </a:lnTo>
                  <a:lnTo>
                    <a:pt x="897445" y="508876"/>
                  </a:lnTo>
                  <a:lnTo>
                    <a:pt x="898880" y="509066"/>
                  </a:lnTo>
                  <a:lnTo>
                    <a:pt x="900315" y="509181"/>
                  </a:lnTo>
                  <a:lnTo>
                    <a:pt x="901750" y="509308"/>
                  </a:lnTo>
                  <a:lnTo>
                    <a:pt x="903198" y="509498"/>
                  </a:lnTo>
                  <a:lnTo>
                    <a:pt x="904633" y="509625"/>
                  </a:lnTo>
                  <a:lnTo>
                    <a:pt x="906068" y="509752"/>
                  </a:lnTo>
                  <a:lnTo>
                    <a:pt x="907503" y="509879"/>
                  </a:lnTo>
                  <a:lnTo>
                    <a:pt x="908951" y="509993"/>
                  </a:lnTo>
                  <a:lnTo>
                    <a:pt x="910386" y="510120"/>
                  </a:lnTo>
                  <a:lnTo>
                    <a:pt x="911821" y="510247"/>
                  </a:lnTo>
                  <a:lnTo>
                    <a:pt x="913256" y="510374"/>
                  </a:lnTo>
                  <a:lnTo>
                    <a:pt x="914692" y="510501"/>
                  </a:lnTo>
                  <a:lnTo>
                    <a:pt x="916139" y="510565"/>
                  </a:lnTo>
                  <a:lnTo>
                    <a:pt x="917574" y="510692"/>
                  </a:lnTo>
                  <a:lnTo>
                    <a:pt x="918946" y="510806"/>
                  </a:lnTo>
                  <a:lnTo>
                    <a:pt x="920381" y="510870"/>
                  </a:lnTo>
                  <a:lnTo>
                    <a:pt x="921816" y="510997"/>
                  </a:lnTo>
                  <a:lnTo>
                    <a:pt x="923251" y="511124"/>
                  </a:lnTo>
                  <a:lnTo>
                    <a:pt x="924699" y="511187"/>
                  </a:lnTo>
                  <a:lnTo>
                    <a:pt x="926134" y="511251"/>
                  </a:lnTo>
                  <a:lnTo>
                    <a:pt x="927569" y="511378"/>
                  </a:lnTo>
                  <a:lnTo>
                    <a:pt x="929004" y="511441"/>
                  </a:lnTo>
                  <a:lnTo>
                    <a:pt x="930440" y="511492"/>
                  </a:lnTo>
                  <a:lnTo>
                    <a:pt x="930631" y="511509"/>
                  </a:lnTo>
                </a:path>
              </a:pathLst>
            </a:custGeom>
            <a:ln w="7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2382131" y="468661"/>
            <a:ext cx="937894" cy="658495"/>
            <a:chOff x="2382131" y="468661"/>
            <a:chExt cx="937894" cy="658495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7730" y="869663"/>
              <a:ext cx="291944" cy="217006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707322" y="801259"/>
              <a:ext cx="72390" cy="283210"/>
            </a:xfrm>
            <a:custGeom>
              <a:avLst/>
              <a:gdLst/>
              <a:ahLst/>
              <a:cxnLst/>
              <a:rect l="l" t="t" r="r" b="b"/>
              <a:pathLst>
                <a:path w="72389" h="283209">
                  <a:moveTo>
                    <a:pt x="71814" y="0"/>
                  </a:moveTo>
                  <a:lnTo>
                    <a:pt x="0" y="0"/>
                  </a:lnTo>
                  <a:lnTo>
                    <a:pt x="0" y="283066"/>
                  </a:lnTo>
                  <a:lnTo>
                    <a:pt x="71814" y="283066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707322" y="801259"/>
              <a:ext cx="72390" cy="283210"/>
            </a:xfrm>
            <a:custGeom>
              <a:avLst/>
              <a:gdLst/>
              <a:ahLst/>
              <a:cxnLst/>
              <a:rect l="l" t="t" r="r" b="b"/>
              <a:pathLst>
                <a:path w="72389" h="283209">
                  <a:moveTo>
                    <a:pt x="0" y="283066"/>
                  </a:moveTo>
                  <a:lnTo>
                    <a:pt x="71814" y="283066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283066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79141" y="471004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71809" y="0"/>
                  </a:moveTo>
                  <a:lnTo>
                    <a:pt x="0" y="0"/>
                  </a:lnTo>
                  <a:lnTo>
                    <a:pt x="0" y="613321"/>
                  </a:lnTo>
                  <a:lnTo>
                    <a:pt x="71809" y="613321"/>
                  </a:lnTo>
                  <a:lnTo>
                    <a:pt x="71809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79141" y="471004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0" y="613321"/>
                  </a:moveTo>
                  <a:lnTo>
                    <a:pt x="71809" y="613321"/>
                  </a:lnTo>
                  <a:lnTo>
                    <a:pt x="71809" y="0"/>
                  </a:lnTo>
                  <a:lnTo>
                    <a:pt x="0" y="0"/>
                  </a:lnTo>
                  <a:lnTo>
                    <a:pt x="0" y="613321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50946" y="565317"/>
              <a:ext cx="72390" cy="519430"/>
            </a:xfrm>
            <a:custGeom>
              <a:avLst/>
              <a:gdLst/>
              <a:ahLst/>
              <a:cxnLst/>
              <a:rect l="l" t="t" r="r" b="b"/>
              <a:pathLst>
                <a:path w="72389" h="519430">
                  <a:moveTo>
                    <a:pt x="71814" y="0"/>
                  </a:moveTo>
                  <a:lnTo>
                    <a:pt x="0" y="0"/>
                  </a:lnTo>
                  <a:lnTo>
                    <a:pt x="0" y="519008"/>
                  </a:lnTo>
                  <a:lnTo>
                    <a:pt x="71814" y="519008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50946" y="565317"/>
              <a:ext cx="72390" cy="519430"/>
            </a:xfrm>
            <a:custGeom>
              <a:avLst/>
              <a:gdLst/>
              <a:ahLst/>
              <a:cxnLst/>
              <a:rect l="l" t="t" r="r" b="b"/>
              <a:pathLst>
                <a:path w="72389" h="519430">
                  <a:moveTo>
                    <a:pt x="0" y="519008"/>
                  </a:moveTo>
                  <a:lnTo>
                    <a:pt x="71814" y="519008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519008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922765" y="848448"/>
              <a:ext cx="72390" cy="236220"/>
            </a:xfrm>
            <a:custGeom>
              <a:avLst/>
              <a:gdLst/>
              <a:ahLst/>
              <a:cxnLst/>
              <a:rect l="l" t="t" r="r" b="b"/>
              <a:pathLst>
                <a:path w="72389" h="236219">
                  <a:moveTo>
                    <a:pt x="71814" y="0"/>
                  </a:moveTo>
                  <a:lnTo>
                    <a:pt x="0" y="0"/>
                  </a:lnTo>
                  <a:lnTo>
                    <a:pt x="0" y="235877"/>
                  </a:lnTo>
                  <a:lnTo>
                    <a:pt x="71814" y="235877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922765" y="848448"/>
              <a:ext cx="72390" cy="236220"/>
            </a:xfrm>
            <a:custGeom>
              <a:avLst/>
              <a:gdLst/>
              <a:ahLst/>
              <a:cxnLst/>
              <a:rect l="l" t="t" r="r" b="b"/>
              <a:pathLst>
                <a:path w="72389" h="236219">
                  <a:moveTo>
                    <a:pt x="0" y="235877"/>
                  </a:moveTo>
                  <a:lnTo>
                    <a:pt x="71814" y="235877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23587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994583" y="848448"/>
              <a:ext cx="72390" cy="236220"/>
            </a:xfrm>
            <a:custGeom>
              <a:avLst/>
              <a:gdLst/>
              <a:ahLst/>
              <a:cxnLst/>
              <a:rect l="l" t="t" r="r" b="b"/>
              <a:pathLst>
                <a:path w="72389" h="236219">
                  <a:moveTo>
                    <a:pt x="71809" y="0"/>
                  </a:moveTo>
                  <a:lnTo>
                    <a:pt x="0" y="0"/>
                  </a:lnTo>
                  <a:lnTo>
                    <a:pt x="0" y="235877"/>
                  </a:lnTo>
                  <a:lnTo>
                    <a:pt x="71809" y="235877"/>
                  </a:lnTo>
                  <a:lnTo>
                    <a:pt x="71809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994583" y="848448"/>
              <a:ext cx="72390" cy="236220"/>
            </a:xfrm>
            <a:custGeom>
              <a:avLst/>
              <a:gdLst/>
              <a:ahLst/>
              <a:cxnLst/>
              <a:rect l="l" t="t" r="r" b="b"/>
              <a:pathLst>
                <a:path w="72389" h="236219">
                  <a:moveTo>
                    <a:pt x="0" y="235877"/>
                  </a:moveTo>
                  <a:lnTo>
                    <a:pt x="71809" y="235877"/>
                  </a:lnTo>
                  <a:lnTo>
                    <a:pt x="71809" y="0"/>
                  </a:lnTo>
                  <a:lnTo>
                    <a:pt x="0" y="0"/>
                  </a:lnTo>
                  <a:lnTo>
                    <a:pt x="0" y="23587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066326" y="1037137"/>
              <a:ext cx="72390" cy="47625"/>
            </a:xfrm>
            <a:custGeom>
              <a:avLst/>
              <a:gdLst/>
              <a:ahLst/>
              <a:cxnLst/>
              <a:rect l="l" t="t" r="r" b="b"/>
              <a:pathLst>
                <a:path w="72389" h="47625">
                  <a:moveTo>
                    <a:pt x="71809" y="0"/>
                  </a:moveTo>
                  <a:lnTo>
                    <a:pt x="0" y="0"/>
                  </a:lnTo>
                  <a:lnTo>
                    <a:pt x="0" y="47188"/>
                  </a:lnTo>
                  <a:lnTo>
                    <a:pt x="71809" y="47188"/>
                  </a:lnTo>
                  <a:lnTo>
                    <a:pt x="71809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066326" y="1037137"/>
              <a:ext cx="72390" cy="47625"/>
            </a:xfrm>
            <a:custGeom>
              <a:avLst/>
              <a:gdLst/>
              <a:ahLst/>
              <a:cxnLst/>
              <a:rect l="l" t="t" r="r" b="b"/>
              <a:pathLst>
                <a:path w="72389" h="47625">
                  <a:moveTo>
                    <a:pt x="0" y="47188"/>
                  </a:moveTo>
                  <a:lnTo>
                    <a:pt x="71809" y="47188"/>
                  </a:lnTo>
                  <a:lnTo>
                    <a:pt x="71809" y="0"/>
                  </a:lnTo>
                  <a:lnTo>
                    <a:pt x="0" y="0"/>
                  </a:lnTo>
                  <a:lnTo>
                    <a:pt x="0" y="47188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138144" y="1037137"/>
              <a:ext cx="72390" cy="47625"/>
            </a:xfrm>
            <a:custGeom>
              <a:avLst/>
              <a:gdLst/>
              <a:ahLst/>
              <a:cxnLst/>
              <a:rect l="l" t="t" r="r" b="b"/>
              <a:pathLst>
                <a:path w="72389" h="47625">
                  <a:moveTo>
                    <a:pt x="71814" y="0"/>
                  </a:moveTo>
                  <a:lnTo>
                    <a:pt x="0" y="0"/>
                  </a:lnTo>
                  <a:lnTo>
                    <a:pt x="0" y="47188"/>
                  </a:lnTo>
                  <a:lnTo>
                    <a:pt x="71814" y="47188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4C72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138144" y="1037137"/>
              <a:ext cx="72390" cy="47625"/>
            </a:xfrm>
            <a:custGeom>
              <a:avLst/>
              <a:gdLst/>
              <a:ahLst/>
              <a:cxnLst/>
              <a:rect l="l" t="t" r="r" b="b"/>
              <a:pathLst>
                <a:path w="72389" h="47625">
                  <a:moveTo>
                    <a:pt x="0" y="47188"/>
                  </a:moveTo>
                  <a:lnTo>
                    <a:pt x="71814" y="47188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47188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420073" y="1108887"/>
              <a:ext cx="861694" cy="18415"/>
            </a:xfrm>
            <a:custGeom>
              <a:avLst/>
              <a:gdLst/>
              <a:ahLst/>
              <a:cxnLst/>
              <a:rect l="l" t="t" r="r" b="b"/>
              <a:pathLst>
                <a:path w="861695" h="18415">
                  <a:moveTo>
                    <a:pt x="0" y="0"/>
                  </a:moveTo>
                  <a:lnTo>
                    <a:pt x="861695" y="0"/>
                  </a:lnTo>
                </a:path>
                <a:path w="861695" h="18415">
                  <a:moveTo>
                    <a:pt x="0" y="0"/>
                  </a:moveTo>
                  <a:lnTo>
                    <a:pt x="0" y="17805"/>
                  </a:lnTo>
                </a:path>
                <a:path w="861695" h="18415">
                  <a:moveTo>
                    <a:pt x="143624" y="0"/>
                  </a:moveTo>
                  <a:lnTo>
                    <a:pt x="143624" y="17805"/>
                  </a:lnTo>
                </a:path>
                <a:path w="861695" h="18415">
                  <a:moveTo>
                    <a:pt x="287248" y="0"/>
                  </a:moveTo>
                  <a:lnTo>
                    <a:pt x="287248" y="17805"/>
                  </a:lnTo>
                </a:path>
                <a:path w="861695" h="18415">
                  <a:moveTo>
                    <a:pt x="430872" y="0"/>
                  </a:moveTo>
                  <a:lnTo>
                    <a:pt x="430872" y="17805"/>
                  </a:lnTo>
                </a:path>
                <a:path w="861695" h="18415">
                  <a:moveTo>
                    <a:pt x="574509" y="0"/>
                  </a:moveTo>
                  <a:lnTo>
                    <a:pt x="574509" y="17805"/>
                  </a:lnTo>
                </a:path>
                <a:path w="861695" h="18415">
                  <a:moveTo>
                    <a:pt x="718070" y="0"/>
                  </a:moveTo>
                  <a:lnTo>
                    <a:pt x="718070" y="17805"/>
                  </a:lnTo>
                </a:path>
                <a:path w="861695" h="18415">
                  <a:moveTo>
                    <a:pt x="861695" y="0"/>
                  </a:moveTo>
                  <a:lnTo>
                    <a:pt x="861695" y="17805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385631" y="593001"/>
              <a:ext cx="930910" cy="490220"/>
            </a:xfrm>
            <a:custGeom>
              <a:avLst/>
              <a:gdLst/>
              <a:ahLst/>
              <a:cxnLst/>
              <a:rect l="l" t="t" r="r" b="b"/>
              <a:pathLst>
                <a:path w="930910" h="490219">
                  <a:moveTo>
                    <a:pt x="0" y="489223"/>
                  </a:moveTo>
                  <a:lnTo>
                    <a:pt x="698" y="489191"/>
                  </a:lnTo>
                  <a:lnTo>
                    <a:pt x="2133" y="489064"/>
                  </a:lnTo>
                  <a:lnTo>
                    <a:pt x="3568" y="489000"/>
                  </a:lnTo>
                  <a:lnTo>
                    <a:pt x="5003" y="488949"/>
                  </a:lnTo>
                  <a:lnTo>
                    <a:pt x="6438" y="488822"/>
                  </a:lnTo>
                  <a:lnTo>
                    <a:pt x="7886" y="488759"/>
                  </a:lnTo>
                  <a:lnTo>
                    <a:pt x="9321" y="488695"/>
                  </a:lnTo>
                  <a:lnTo>
                    <a:pt x="10756" y="488568"/>
                  </a:lnTo>
                  <a:lnTo>
                    <a:pt x="12191" y="488505"/>
                  </a:lnTo>
                  <a:lnTo>
                    <a:pt x="13627" y="488378"/>
                  </a:lnTo>
                  <a:lnTo>
                    <a:pt x="15062" y="488314"/>
                  </a:lnTo>
                  <a:lnTo>
                    <a:pt x="16509" y="488200"/>
                  </a:lnTo>
                  <a:lnTo>
                    <a:pt x="17945" y="488073"/>
                  </a:lnTo>
                  <a:lnTo>
                    <a:pt x="19380" y="487946"/>
                  </a:lnTo>
                  <a:lnTo>
                    <a:pt x="20815" y="487883"/>
                  </a:lnTo>
                  <a:lnTo>
                    <a:pt x="22250" y="487756"/>
                  </a:lnTo>
                  <a:lnTo>
                    <a:pt x="23698" y="487629"/>
                  </a:lnTo>
                  <a:lnTo>
                    <a:pt x="25133" y="487502"/>
                  </a:lnTo>
                  <a:lnTo>
                    <a:pt x="26568" y="487387"/>
                  </a:lnTo>
                  <a:lnTo>
                    <a:pt x="28003" y="487260"/>
                  </a:lnTo>
                  <a:lnTo>
                    <a:pt x="29438" y="487133"/>
                  </a:lnTo>
                  <a:lnTo>
                    <a:pt x="30886" y="486943"/>
                  </a:lnTo>
                  <a:lnTo>
                    <a:pt x="32321" y="486816"/>
                  </a:lnTo>
                  <a:lnTo>
                    <a:pt x="33756" y="486689"/>
                  </a:lnTo>
                  <a:lnTo>
                    <a:pt x="35191" y="486498"/>
                  </a:lnTo>
                  <a:lnTo>
                    <a:pt x="36626" y="486384"/>
                  </a:lnTo>
                  <a:lnTo>
                    <a:pt x="38074" y="486194"/>
                  </a:lnTo>
                  <a:lnTo>
                    <a:pt x="39496" y="486067"/>
                  </a:lnTo>
                  <a:lnTo>
                    <a:pt x="40944" y="485876"/>
                  </a:lnTo>
                  <a:lnTo>
                    <a:pt x="42379" y="485698"/>
                  </a:lnTo>
                  <a:lnTo>
                    <a:pt x="43814" y="485571"/>
                  </a:lnTo>
                  <a:lnTo>
                    <a:pt x="45262" y="485381"/>
                  </a:lnTo>
                  <a:lnTo>
                    <a:pt x="46685" y="485190"/>
                  </a:lnTo>
                  <a:lnTo>
                    <a:pt x="48132" y="485000"/>
                  </a:lnTo>
                  <a:lnTo>
                    <a:pt x="49568" y="484758"/>
                  </a:lnTo>
                  <a:lnTo>
                    <a:pt x="51003" y="484568"/>
                  </a:lnTo>
                  <a:lnTo>
                    <a:pt x="52438" y="484377"/>
                  </a:lnTo>
                  <a:lnTo>
                    <a:pt x="53886" y="484136"/>
                  </a:lnTo>
                  <a:lnTo>
                    <a:pt x="55321" y="483946"/>
                  </a:lnTo>
                  <a:lnTo>
                    <a:pt x="56756" y="483692"/>
                  </a:lnTo>
                  <a:lnTo>
                    <a:pt x="58191" y="483438"/>
                  </a:lnTo>
                  <a:lnTo>
                    <a:pt x="59626" y="483260"/>
                  </a:lnTo>
                  <a:lnTo>
                    <a:pt x="61074" y="483006"/>
                  </a:lnTo>
                  <a:lnTo>
                    <a:pt x="62509" y="482765"/>
                  </a:lnTo>
                  <a:lnTo>
                    <a:pt x="63944" y="482447"/>
                  </a:lnTo>
                  <a:lnTo>
                    <a:pt x="65316" y="482193"/>
                  </a:lnTo>
                  <a:lnTo>
                    <a:pt x="66751" y="481939"/>
                  </a:lnTo>
                  <a:lnTo>
                    <a:pt x="68186" y="481634"/>
                  </a:lnTo>
                  <a:lnTo>
                    <a:pt x="69634" y="481380"/>
                  </a:lnTo>
                  <a:lnTo>
                    <a:pt x="71069" y="481063"/>
                  </a:lnTo>
                  <a:lnTo>
                    <a:pt x="72504" y="480758"/>
                  </a:lnTo>
                  <a:lnTo>
                    <a:pt x="73939" y="480440"/>
                  </a:lnTo>
                  <a:lnTo>
                    <a:pt x="75374" y="480136"/>
                  </a:lnTo>
                  <a:lnTo>
                    <a:pt x="76822" y="479818"/>
                  </a:lnTo>
                  <a:lnTo>
                    <a:pt x="78257" y="479501"/>
                  </a:lnTo>
                  <a:lnTo>
                    <a:pt x="79692" y="479132"/>
                  </a:lnTo>
                  <a:lnTo>
                    <a:pt x="81127" y="478815"/>
                  </a:lnTo>
                  <a:lnTo>
                    <a:pt x="82562" y="478447"/>
                  </a:lnTo>
                  <a:lnTo>
                    <a:pt x="84010" y="478066"/>
                  </a:lnTo>
                  <a:lnTo>
                    <a:pt x="85445" y="477697"/>
                  </a:lnTo>
                  <a:lnTo>
                    <a:pt x="86880" y="477316"/>
                  </a:lnTo>
                  <a:lnTo>
                    <a:pt x="88315" y="476884"/>
                  </a:lnTo>
                  <a:lnTo>
                    <a:pt x="89763" y="476503"/>
                  </a:lnTo>
                  <a:lnTo>
                    <a:pt x="91185" y="476072"/>
                  </a:lnTo>
                  <a:lnTo>
                    <a:pt x="92633" y="475627"/>
                  </a:lnTo>
                  <a:lnTo>
                    <a:pt x="94068" y="475259"/>
                  </a:lnTo>
                  <a:lnTo>
                    <a:pt x="95503" y="474751"/>
                  </a:lnTo>
                  <a:lnTo>
                    <a:pt x="96951" y="474319"/>
                  </a:lnTo>
                  <a:lnTo>
                    <a:pt x="98374" y="473887"/>
                  </a:lnTo>
                  <a:lnTo>
                    <a:pt x="99821" y="473379"/>
                  </a:lnTo>
                  <a:lnTo>
                    <a:pt x="101257" y="472884"/>
                  </a:lnTo>
                  <a:lnTo>
                    <a:pt x="102692" y="472376"/>
                  </a:lnTo>
                  <a:lnTo>
                    <a:pt x="104127" y="471881"/>
                  </a:lnTo>
                  <a:lnTo>
                    <a:pt x="105562" y="471385"/>
                  </a:lnTo>
                  <a:lnTo>
                    <a:pt x="107010" y="470814"/>
                  </a:lnTo>
                  <a:lnTo>
                    <a:pt x="108445" y="470255"/>
                  </a:lnTo>
                  <a:lnTo>
                    <a:pt x="109880" y="469760"/>
                  </a:lnTo>
                  <a:lnTo>
                    <a:pt x="111315" y="469125"/>
                  </a:lnTo>
                  <a:lnTo>
                    <a:pt x="112750" y="468566"/>
                  </a:lnTo>
                  <a:lnTo>
                    <a:pt x="114198" y="468007"/>
                  </a:lnTo>
                  <a:lnTo>
                    <a:pt x="115633" y="467385"/>
                  </a:lnTo>
                  <a:lnTo>
                    <a:pt x="117068" y="466750"/>
                  </a:lnTo>
                  <a:lnTo>
                    <a:pt x="118503" y="466128"/>
                  </a:lnTo>
                  <a:lnTo>
                    <a:pt x="119938" y="465442"/>
                  </a:lnTo>
                  <a:lnTo>
                    <a:pt x="121386" y="464819"/>
                  </a:lnTo>
                  <a:lnTo>
                    <a:pt x="122821" y="464134"/>
                  </a:lnTo>
                  <a:lnTo>
                    <a:pt x="124256" y="463448"/>
                  </a:lnTo>
                  <a:lnTo>
                    <a:pt x="125691" y="462762"/>
                  </a:lnTo>
                  <a:lnTo>
                    <a:pt x="127126" y="462013"/>
                  </a:lnTo>
                  <a:lnTo>
                    <a:pt x="128562" y="461263"/>
                  </a:lnTo>
                  <a:lnTo>
                    <a:pt x="129946" y="460501"/>
                  </a:lnTo>
                  <a:lnTo>
                    <a:pt x="131381" y="459752"/>
                  </a:lnTo>
                  <a:lnTo>
                    <a:pt x="132816" y="459003"/>
                  </a:lnTo>
                  <a:lnTo>
                    <a:pt x="134251" y="458190"/>
                  </a:lnTo>
                  <a:lnTo>
                    <a:pt x="135699" y="457377"/>
                  </a:lnTo>
                  <a:lnTo>
                    <a:pt x="137134" y="456564"/>
                  </a:lnTo>
                  <a:lnTo>
                    <a:pt x="138569" y="455688"/>
                  </a:lnTo>
                  <a:lnTo>
                    <a:pt x="140004" y="454825"/>
                  </a:lnTo>
                  <a:lnTo>
                    <a:pt x="141439" y="453948"/>
                  </a:lnTo>
                  <a:lnTo>
                    <a:pt x="142874" y="453072"/>
                  </a:lnTo>
                  <a:lnTo>
                    <a:pt x="144322" y="452132"/>
                  </a:lnTo>
                  <a:lnTo>
                    <a:pt x="145757" y="451256"/>
                  </a:lnTo>
                  <a:lnTo>
                    <a:pt x="147192" y="450253"/>
                  </a:lnTo>
                  <a:lnTo>
                    <a:pt x="148628" y="449313"/>
                  </a:lnTo>
                  <a:lnTo>
                    <a:pt x="150063" y="448322"/>
                  </a:lnTo>
                  <a:lnTo>
                    <a:pt x="151510" y="447319"/>
                  </a:lnTo>
                  <a:lnTo>
                    <a:pt x="152946" y="446316"/>
                  </a:lnTo>
                  <a:lnTo>
                    <a:pt x="154381" y="445249"/>
                  </a:lnTo>
                  <a:lnTo>
                    <a:pt x="155816" y="444258"/>
                  </a:lnTo>
                  <a:lnTo>
                    <a:pt x="157251" y="443128"/>
                  </a:lnTo>
                  <a:lnTo>
                    <a:pt x="158699" y="442074"/>
                  </a:lnTo>
                  <a:lnTo>
                    <a:pt x="160134" y="440943"/>
                  </a:lnTo>
                  <a:lnTo>
                    <a:pt x="161569" y="439813"/>
                  </a:lnTo>
                  <a:lnTo>
                    <a:pt x="163004" y="438696"/>
                  </a:lnTo>
                  <a:lnTo>
                    <a:pt x="164439" y="437502"/>
                  </a:lnTo>
                  <a:lnTo>
                    <a:pt x="165887" y="436321"/>
                  </a:lnTo>
                  <a:lnTo>
                    <a:pt x="167322" y="435063"/>
                  </a:lnTo>
                  <a:lnTo>
                    <a:pt x="168757" y="433882"/>
                  </a:lnTo>
                  <a:lnTo>
                    <a:pt x="170192" y="432574"/>
                  </a:lnTo>
                  <a:lnTo>
                    <a:pt x="171627" y="431317"/>
                  </a:lnTo>
                  <a:lnTo>
                    <a:pt x="173075" y="430009"/>
                  </a:lnTo>
                  <a:lnTo>
                    <a:pt x="174510" y="428701"/>
                  </a:lnTo>
                  <a:lnTo>
                    <a:pt x="175945" y="427380"/>
                  </a:lnTo>
                  <a:lnTo>
                    <a:pt x="177380" y="426008"/>
                  </a:lnTo>
                  <a:lnTo>
                    <a:pt x="178815" y="424637"/>
                  </a:lnTo>
                  <a:lnTo>
                    <a:pt x="186004" y="417372"/>
                  </a:lnTo>
                  <a:lnTo>
                    <a:pt x="187439" y="415886"/>
                  </a:lnTo>
                  <a:lnTo>
                    <a:pt x="188887" y="414388"/>
                  </a:lnTo>
                  <a:lnTo>
                    <a:pt x="190322" y="412826"/>
                  </a:lnTo>
                  <a:lnTo>
                    <a:pt x="191757" y="411187"/>
                  </a:lnTo>
                  <a:lnTo>
                    <a:pt x="193192" y="409625"/>
                  </a:lnTo>
                  <a:lnTo>
                    <a:pt x="194563" y="408012"/>
                  </a:lnTo>
                  <a:lnTo>
                    <a:pt x="196011" y="406323"/>
                  </a:lnTo>
                  <a:lnTo>
                    <a:pt x="197446" y="404634"/>
                  </a:lnTo>
                  <a:lnTo>
                    <a:pt x="198881" y="402945"/>
                  </a:lnTo>
                  <a:lnTo>
                    <a:pt x="200317" y="401256"/>
                  </a:lnTo>
                  <a:lnTo>
                    <a:pt x="201752" y="399503"/>
                  </a:lnTo>
                  <a:lnTo>
                    <a:pt x="203199" y="397687"/>
                  </a:lnTo>
                  <a:lnTo>
                    <a:pt x="204635" y="395947"/>
                  </a:lnTo>
                  <a:lnTo>
                    <a:pt x="206070" y="394131"/>
                  </a:lnTo>
                  <a:lnTo>
                    <a:pt x="207505" y="392252"/>
                  </a:lnTo>
                  <a:lnTo>
                    <a:pt x="208940" y="390436"/>
                  </a:lnTo>
                  <a:lnTo>
                    <a:pt x="210388" y="388505"/>
                  </a:lnTo>
                  <a:lnTo>
                    <a:pt x="211823" y="386626"/>
                  </a:lnTo>
                  <a:lnTo>
                    <a:pt x="213258" y="384695"/>
                  </a:lnTo>
                  <a:lnTo>
                    <a:pt x="214693" y="382689"/>
                  </a:lnTo>
                  <a:lnTo>
                    <a:pt x="216128" y="380758"/>
                  </a:lnTo>
                  <a:lnTo>
                    <a:pt x="217576" y="378752"/>
                  </a:lnTo>
                  <a:lnTo>
                    <a:pt x="218998" y="376694"/>
                  </a:lnTo>
                  <a:lnTo>
                    <a:pt x="220446" y="374624"/>
                  </a:lnTo>
                  <a:lnTo>
                    <a:pt x="221881" y="372567"/>
                  </a:lnTo>
                  <a:lnTo>
                    <a:pt x="223316" y="370446"/>
                  </a:lnTo>
                  <a:lnTo>
                    <a:pt x="224764" y="368325"/>
                  </a:lnTo>
                  <a:lnTo>
                    <a:pt x="226186" y="366191"/>
                  </a:lnTo>
                  <a:lnTo>
                    <a:pt x="227634" y="364007"/>
                  </a:lnTo>
                  <a:lnTo>
                    <a:pt x="229069" y="361810"/>
                  </a:lnTo>
                  <a:lnTo>
                    <a:pt x="230504" y="359625"/>
                  </a:lnTo>
                  <a:lnTo>
                    <a:pt x="231940" y="357377"/>
                  </a:lnTo>
                  <a:lnTo>
                    <a:pt x="233375" y="355066"/>
                  </a:lnTo>
                  <a:lnTo>
                    <a:pt x="234822" y="352818"/>
                  </a:lnTo>
                  <a:lnTo>
                    <a:pt x="236258" y="350507"/>
                  </a:lnTo>
                  <a:lnTo>
                    <a:pt x="237693" y="348132"/>
                  </a:lnTo>
                  <a:lnTo>
                    <a:pt x="239128" y="345820"/>
                  </a:lnTo>
                  <a:lnTo>
                    <a:pt x="240576" y="343446"/>
                  </a:lnTo>
                  <a:lnTo>
                    <a:pt x="242011" y="341007"/>
                  </a:lnTo>
                  <a:lnTo>
                    <a:pt x="243446" y="338569"/>
                  </a:lnTo>
                  <a:lnTo>
                    <a:pt x="244881" y="336130"/>
                  </a:lnTo>
                  <a:lnTo>
                    <a:pt x="246316" y="333692"/>
                  </a:lnTo>
                  <a:lnTo>
                    <a:pt x="247764" y="331190"/>
                  </a:lnTo>
                  <a:lnTo>
                    <a:pt x="249199" y="328637"/>
                  </a:lnTo>
                  <a:lnTo>
                    <a:pt x="250634" y="326135"/>
                  </a:lnTo>
                  <a:lnTo>
                    <a:pt x="252069" y="323570"/>
                  </a:lnTo>
                  <a:lnTo>
                    <a:pt x="253504" y="321005"/>
                  </a:lnTo>
                  <a:lnTo>
                    <a:pt x="254952" y="318376"/>
                  </a:lnTo>
                  <a:lnTo>
                    <a:pt x="256374" y="315760"/>
                  </a:lnTo>
                  <a:lnTo>
                    <a:pt x="257822" y="313131"/>
                  </a:lnTo>
                  <a:lnTo>
                    <a:pt x="259194" y="310438"/>
                  </a:lnTo>
                  <a:lnTo>
                    <a:pt x="260629" y="307822"/>
                  </a:lnTo>
                  <a:lnTo>
                    <a:pt x="262064" y="305066"/>
                  </a:lnTo>
                  <a:lnTo>
                    <a:pt x="263512" y="302374"/>
                  </a:lnTo>
                  <a:lnTo>
                    <a:pt x="264947" y="299631"/>
                  </a:lnTo>
                  <a:lnTo>
                    <a:pt x="266382" y="296875"/>
                  </a:lnTo>
                  <a:lnTo>
                    <a:pt x="267817" y="294131"/>
                  </a:lnTo>
                  <a:lnTo>
                    <a:pt x="269252" y="291312"/>
                  </a:lnTo>
                  <a:lnTo>
                    <a:pt x="270687" y="288505"/>
                  </a:lnTo>
                  <a:lnTo>
                    <a:pt x="272135" y="285686"/>
                  </a:lnTo>
                  <a:lnTo>
                    <a:pt x="273570" y="282816"/>
                  </a:lnTo>
                  <a:lnTo>
                    <a:pt x="275005" y="280009"/>
                  </a:lnTo>
                  <a:lnTo>
                    <a:pt x="276453" y="277126"/>
                  </a:lnTo>
                  <a:lnTo>
                    <a:pt x="277875" y="274192"/>
                  </a:lnTo>
                  <a:lnTo>
                    <a:pt x="279323" y="271322"/>
                  </a:lnTo>
                  <a:lnTo>
                    <a:pt x="280758" y="268376"/>
                  </a:lnTo>
                  <a:lnTo>
                    <a:pt x="282193" y="265442"/>
                  </a:lnTo>
                  <a:lnTo>
                    <a:pt x="283629" y="262508"/>
                  </a:lnTo>
                  <a:lnTo>
                    <a:pt x="285064" y="259562"/>
                  </a:lnTo>
                  <a:lnTo>
                    <a:pt x="286511" y="256565"/>
                  </a:lnTo>
                  <a:lnTo>
                    <a:pt x="287947" y="253568"/>
                  </a:lnTo>
                  <a:lnTo>
                    <a:pt x="289382" y="250634"/>
                  </a:lnTo>
                  <a:lnTo>
                    <a:pt x="290817" y="247561"/>
                  </a:lnTo>
                  <a:lnTo>
                    <a:pt x="292252" y="244563"/>
                  </a:lnTo>
                  <a:lnTo>
                    <a:pt x="293700" y="241566"/>
                  </a:lnTo>
                  <a:lnTo>
                    <a:pt x="295135" y="238505"/>
                  </a:lnTo>
                  <a:lnTo>
                    <a:pt x="296570" y="235445"/>
                  </a:lnTo>
                  <a:lnTo>
                    <a:pt x="298005" y="232384"/>
                  </a:lnTo>
                  <a:lnTo>
                    <a:pt x="299440" y="229311"/>
                  </a:lnTo>
                  <a:lnTo>
                    <a:pt x="300888" y="226250"/>
                  </a:lnTo>
                  <a:lnTo>
                    <a:pt x="302323" y="223189"/>
                  </a:lnTo>
                  <a:lnTo>
                    <a:pt x="303758" y="220129"/>
                  </a:lnTo>
                  <a:lnTo>
                    <a:pt x="305193" y="217004"/>
                  </a:lnTo>
                  <a:lnTo>
                    <a:pt x="306628" y="213944"/>
                  </a:lnTo>
                  <a:lnTo>
                    <a:pt x="308063" y="210819"/>
                  </a:lnTo>
                  <a:lnTo>
                    <a:pt x="309511" y="207695"/>
                  </a:lnTo>
                  <a:lnTo>
                    <a:pt x="310946" y="204635"/>
                  </a:lnTo>
                  <a:lnTo>
                    <a:pt x="312381" y="201498"/>
                  </a:lnTo>
                  <a:lnTo>
                    <a:pt x="313816" y="198373"/>
                  </a:lnTo>
                  <a:lnTo>
                    <a:pt x="315252" y="195313"/>
                  </a:lnTo>
                  <a:lnTo>
                    <a:pt x="316699" y="192189"/>
                  </a:lnTo>
                  <a:lnTo>
                    <a:pt x="318134" y="189064"/>
                  </a:lnTo>
                  <a:lnTo>
                    <a:pt x="319570" y="185940"/>
                  </a:lnTo>
                  <a:lnTo>
                    <a:pt x="321005" y="182816"/>
                  </a:lnTo>
                  <a:lnTo>
                    <a:pt x="322440" y="179755"/>
                  </a:lnTo>
                  <a:lnTo>
                    <a:pt x="323824" y="176631"/>
                  </a:lnTo>
                  <a:lnTo>
                    <a:pt x="325259" y="173570"/>
                  </a:lnTo>
                  <a:lnTo>
                    <a:pt x="326694" y="170446"/>
                  </a:lnTo>
                  <a:lnTo>
                    <a:pt x="328129" y="167373"/>
                  </a:lnTo>
                  <a:lnTo>
                    <a:pt x="329564" y="164249"/>
                  </a:lnTo>
                  <a:lnTo>
                    <a:pt x="331012" y="161188"/>
                  </a:lnTo>
                  <a:lnTo>
                    <a:pt x="332447" y="158127"/>
                  </a:lnTo>
                  <a:lnTo>
                    <a:pt x="333882" y="155066"/>
                  </a:lnTo>
                  <a:lnTo>
                    <a:pt x="335318" y="152006"/>
                  </a:lnTo>
                  <a:lnTo>
                    <a:pt x="336753" y="148945"/>
                  </a:lnTo>
                  <a:lnTo>
                    <a:pt x="338200" y="145935"/>
                  </a:lnTo>
                  <a:lnTo>
                    <a:pt x="339636" y="142874"/>
                  </a:lnTo>
                  <a:lnTo>
                    <a:pt x="341071" y="139877"/>
                  </a:lnTo>
                  <a:lnTo>
                    <a:pt x="342506" y="136880"/>
                  </a:lnTo>
                  <a:lnTo>
                    <a:pt x="343941" y="133946"/>
                  </a:lnTo>
                  <a:lnTo>
                    <a:pt x="345389" y="130936"/>
                  </a:lnTo>
                  <a:lnTo>
                    <a:pt x="346824" y="128003"/>
                  </a:lnTo>
                  <a:lnTo>
                    <a:pt x="348259" y="125069"/>
                  </a:lnTo>
                  <a:lnTo>
                    <a:pt x="349694" y="122123"/>
                  </a:lnTo>
                  <a:lnTo>
                    <a:pt x="351129" y="119252"/>
                  </a:lnTo>
                  <a:lnTo>
                    <a:pt x="352577" y="116319"/>
                  </a:lnTo>
                  <a:lnTo>
                    <a:pt x="354012" y="113436"/>
                  </a:lnTo>
                  <a:lnTo>
                    <a:pt x="355447" y="110629"/>
                  </a:lnTo>
                  <a:lnTo>
                    <a:pt x="356882" y="107810"/>
                  </a:lnTo>
                  <a:lnTo>
                    <a:pt x="358317" y="105003"/>
                  </a:lnTo>
                  <a:lnTo>
                    <a:pt x="359752" y="102196"/>
                  </a:lnTo>
                  <a:lnTo>
                    <a:pt x="361200" y="99440"/>
                  </a:lnTo>
                  <a:lnTo>
                    <a:pt x="362635" y="96685"/>
                  </a:lnTo>
                  <a:lnTo>
                    <a:pt x="364070" y="94005"/>
                  </a:lnTo>
                  <a:lnTo>
                    <a:pt x="365505" y="91312"/>
                  </a:lnTo>
                  <a:lnTo>
                    <a:pt x="366941" y="88633"/>
                  </a:lnTo>
                  <a:lnTo>
                    <a:pt x="368388" y="86004"/>
                  </a:lnTo>
                  <a:lnTo>
                    <a:pt x="369823" y="83375"/>
                  </a:lnTo>
                  <a:lnTo>
                    <a:pt x="371259" y="80810"/>
                  </a:lnTo>
                  <a:lnTo>
                    <a:pt x="372694" y="78257"/>
                  </a:lnTo>
                  <a:lnTo>
                    <a:pt x="374129" y="75691"/>
                  </a:lnTo>
                  <a:lnTo>
                    <a:pt x="375577" y="73190"/>
                  </a:lnTo>
                  <a:lnTo>
                    <a:pt x="377012" y="70751"/>
                  </a:lnTo>
                  <a:lnTo>
                    <a:pt x="378447" y="68313"/>
                  </a:lnTo>
                  <a:lnTo>
                    <a:pt x="379882" y="65938"/>
                  </a:lnTo>
                  <a:lnTo>
                    <a:pt x="381317" y="63563"/>
                  </a:lnTo>
                  <a:lnTo>
                    <a:pt x="382765" y="61252"/>
                  </a:lnTo>
                  <a:lnTo>
                    <a:pt x="384187" y="58940"/>
                  </a:lnTo>
                  <a:lnTo>
                    <a:pt x="385635" y="56629"/>
                  </a:lnTo>
                  <a:lnTo>
                    <a:pt x="387070" y="54444"/>
                  </a:lnTo>
                  <a:lnTo>
                    <a:pt x="388442" y="52247"/>
                  </a:lnTo>
                  <a:lnTo>
                    <a:pt x="389889" y="50063"/>
                  </a:lnTo>
                  <a:lnTo>
                    <a:pt x="391325" y="47942"/>
                  </a:lnTo>
                  <a:lnTo>
                    <a:pt x="392760" y="45885"/>
                  </a:lnTo>
                  <a:lnTo>
                    <a:pt x="394195" y="43878"/>
                  </a:lnTo>
                  <a:lnTo>
                    <a:pt x="395630" y="41871"/>
                  </a:lnTo>
                  <a:lnTo>
                    <a:pt x="397078" y="39877"/>
                  </a:lnTo>
                  <a:lnTo>
                    <a:pt x="398500" y="37998"/>
                  </a:lnTo>
                  <a:lnTo>
                    <a:pt x="399948" y="36067"/>
                  </a:lnTo>
                  <a:lnTo>
                    <a:pt x="401383" y="34251"/>
                  </a:lnTo>
                  <a:lnTo>
                    <a:pt x="402818" y="32435"/>
                  </a:lnTo>
                  <a:lnTo>
                    <a:pt x="404266" y="30683"/>
                  </a:lnTo>
                  <a:lnTo>
                    <a:pt x="405688" y="29006"/>
                  </a:lnTo>
                  <a:lnTo>
                    <a:pt x="407136" y="27381"/>
                  </a:lnTo>
                  <a:lnTo>
                    <a:pt x="408571" y="25755"/>
                  </a:lnTo>
                  <a:lnTo>
                    <a:pt x="410006" y="24193"/>
                  </a:lnTo>
                  <a:lnTo>
                    <a:pt x="411441" y="22631"/>
                  </a:lnTo>
                  <a:lnTo>
                    <a:pt x="412876" y="21183"/>
                  </a:lnTo>
                  <a:lnTo>
                    <a:pt x="414324" y="19761"/>
                  </a:lnTo>
                  <a:lnTo>
                    <a:pt x="415759" y="18313"/>
                  </a:lnTo>
                  <a:lnTo>
                    <a:pt x="417194" y="17005"/>
                  </a:lnTo>
                  <a:lnTo>
                    <a:pt x="438759" y="2946"/>
                  </a:lnTo>
                  <a:lnTo>
                    <a:pt x="440194" y="2374"/>
                  </a:lnTo>
                  <a:lnTo>
                    <a:pt x="441629" y="1943"/>
                  </a:lnTo>
                  <a:lnTo>
                    <a:pt x="443064" y="1498"/>
                  </a:lnTo>
                  <a:lnTo>
                    <a:pt x="444512" y="1130"/>
                  </a:lnTo>
                  <a:lnTo>
                    <a:pt x="445947" y="812"/>
                  </a:lnTo>
                  <a:lnTo>
                    <a:pt x="447382" y="571"/>
                  </a:lnTo>
                  <a:lnTo>
                    <a:pt x="448817" y="317"/>
                  </a:lnTo>
                  <a:lnTo>
                    <a:pt x="450253" y="190"/>
                  </a:lnTo>
                  <a:lnTo>
                    <a:pt x="451700" y="63"/>
                  </a:lnTo>
                  <a:lnTo>
                    <a:pt x="453072" y="0"/>
                  </a:lnTo>
                  <a:lnTo>
                    <a:pt x="454507" y="63"/>
                  </a:lnTo>
                  <a:lnTo>
                    <a:pt x="455942" y="126"/>
                  </a:lnTo>
                  <a:lnTo>
                    <a:pt x="470319" y="3632"/>
                  </a:lnTo>
                  <a:lnTo>
                    <a:pt x="471754" y="4254"/>
                  </a:lnTo>
                  <a:lnTo>
                    <a:pt x="473201" y="4940"/>
                  </a:lnTo>
                  <a:lnTo>
                    <a:pt x="474637" y="5689"/>
                  </a:lnTo>
                  <a:lnTo>
                    <a:pt x="476072" y="6502"/>
                  </a:lnTo>
                  <a:lnTo>
                    <a:pt x="477507" y="7378"/>
                  </a:lnTo>
                  <a:lnTo>
                    <a:pt x="478942" y="8254"/>
                  </a:lnTo>
                  <a:lnTo>
                    <a:pt x="480390" y="9182"/>
                  </a:lnTo>
                  <a:lnTo>
                    <a:pt x="481825" y="10185"/>
                  </a:lnTo>
                  <a:lnTo>
                    <a:pt x="483260" y="11252"/>
                  </a:lnTo>
                  <a:lnTo>
                    <a:pt x="484695" y="12382"/>
                  </a:lnTo>
                  <a:lnTo>
                    <a:pt x="486130" y="13500"/>
                  </a:lnTo>
                  <a:lnTo>
                    <a:pt x="487565" y="14693"/>
                  </a:lnTo>
                  <a:lnTo>
                    <a:pt x="489013" y="15938"/>
                  </a:lnTo>
                  <a:lnTo>
                    <a:pt x="490448" y="17259"/>
                  </a:lnTo>
                  <a:lnTo>
                    <a:pt x="491883" y="18630"/>
                  </a:lnTo>
                  <a:lnTo>
                    <a:pt x="493318" y="20002"/>
                  </a:lnTo>
                  <a:lnTo>
                    <a:pt x="494753" y="21437"/>
                  </a:lnTo>
                  <a:lnTo>
                    <a:pt x="496201" y="22936"/>
                  </a:lnTo>
                  <a:lnTo>
                    <a:pt x="497636" y="24498"/>
                  </a:lnTo>
                  <a:lnTo>
                    <a:pt x="499071" y="26060"/>
                  </a:lnTo>
                  <a:lnTo>
                    <a:pt x="500506" y="27698"/>
                  </a:lnTo>
                  <a:lnTo>
                    <a:pt x="501942" y="29375"/>
                  </a:lnTo>
                  <a:lnTo>
                    <a:pt x="503389" y="31064"/>
                  </a:lnTo>
                  <a:lnTo>
                    <a:pt x="504824" y="32816"/>
                  </a:lnTo>
                  <a:lnTo>
                    <a:pt x="506260" y="34632"/>
                  </a:lnTo>
                  <a:lnTo>
                    <a:pt x="507695" y="36436"/>
                  </a:lnTo>
                  <a:lnTo>
                    <a:pt x="509130" y="38379"/>
                  </a:lnTo>
                  <a:lnTo>
                    <a:pt x="510578" y="40258"/>
                  </a:lnTo>
                  <a:lnTo>
                    <a:pt x="512013" y="42252"/>
                  </a:lnTo>
                  <a:lnTo>
                    <a:pt x="513448" y="44246"/>
                  </a:lnTo>
                  <a:lnTo>
                    <a:pt x="514883" y="46316"/>
                  </a:lnTo>
                  <a:lnTo>
                    <a:pt x="516318" y="48374"/>
                  </a:lnTo>
                  <a:lnTo>
                    <a:pt x="517702" y="50507"/>
                  </a:lnTo>
                  <a:lnTo>
                    <a:pt x="519137" y="52692"/>
                  </a:lnTo>
                  <a:lnTo>
                    <a:pt x="520572" y="54876"/>
                  </a:lnTo>
                  <a:lnTo>
                    <a:pt x="522008" y="57124"/>
                  </a:lnTo>
                  <a:lnTo>
                    <a:pt x="530631" y="71259"/>
                  </a:lnTo>
                  <a:lnTo>
                    <a:pt x="532066" y="73685"/>
                  </a:lnTo>
                  <a:lnTo>
                    <a:pt x="533514" y="76187"/>
                  </a:lnTo>
                  <a:lnTo>
                    <a:pt x="534949" y="78752"/>
                  </a:lnTo>
                  <a:lnTo>
                    <a:pt x="536384" y="81318"/>
                  </a:lnTo>
                  <a:lnTo>
                    <a:pt x="537819" y="83883"/>
                  </a:lnTo>
                  <a:lnTo>
                    <a:pt x="539254" y="86499"/>
                  </a:lnTo>
                  <a:lnTo>
                    <a:pt x="540702" y="89128"/>
                  </a:lnTo>
                  <a:lnTo>
                    <a:pt x="542137" y="91820"/>
                  </a:lnTo>
                  <a:lnTo>
                    <a:pt x="543572" y="94500"/>
                  </a:lnTo>
                  <a:lnTo>
                    <a:pt x="545007" y="97256"/>
                  </a:lnTo>
                  <a:lnTo>
                    <a:pt x="546442" y="99999"/>
                  </a:lnTo>
                  <a:lnTo>
                    <a:pt x="547890" y="102755"/>
                  </a:lnTo>
                  <a:lnTo>
                    <a:pt x="549325" y="105562"/>
                  </a:lnTo>
                  <a:lnTo>
                    <a:pt x="550760" y="108381"/>
                  </a:lnTo>
                  <a:lnTo>
                    <a:pt x="552195" y="111188"/>
                  </a:lnTo>
                  <a:lnTo>
                    <a:pt x="553631" y="114071"/>
                  </a:lnTo>
                  <a:lnTo>
                    <a:pt x="555078" y="116941"/>
                  </a:lnTo>
                  <a:lnTo>
                    <a:pt x="556513" y="119811"/>
                  </a:lnTo>
                  <a:lnTo>
                    <a:pt x="557949" y="122694"/>
                  </a:lnTo>
                  <a:lnTo>
                    <a:pt x="559384" y="125628"/>
                  </a:lnTo>
                  <a:lnTo>
                    <a:pt x="560819" y="128562"/>
                  </a:lnTo>
                  <a:lnTo>
                    <a:pt x="562267" y="131559"/>
                  </a:lnTo>
                  <a:lnTo>
                    <a:pt x="563689" y="134505"/>
                  </a:lnTo>
                  <a:lnTo>
                    <a:pt x="565137" y="137502"/>
                  </a:lnTo>
                  <a:lnTo>
                    <a:pt x="566572" y="140500"/>
                  </a:lnTo>
                  <a:lnTo>
                    <a:pt x="568007" y="143509"/>
                  </a:lnTo>
                  <a:lnTo>
                    <a:pt x="569442" y="146570"/>
                  </a:lnTo>
                  <a:lnTo>
                    <a:pt x="570877" y="149567"/>
                  </a:lnTo>
                  <a:lnTo>
                    <a:pt x="572325" y="152628"/>
                  </a:lnTo>
                  <a:lnTo>
                    <a:pt x="573760" y="155689"/>
                  </a:lnTo>
                  <a:lnTo>
                    <a:pt x="575195" y="158749"/>
                  </a:lnTo>
                  <a:lnTo>
                    <a:pt x="576630" y="161810"/>
                  </a:lnTo>
                  <a:lnTo>
                    <a:pt x="578078" y="164871"/>
                  </a:lnTo>
                  <a:lnTo>
                    <a:pt x="579513" y="167944"/>
                  </a:lnTo>
                  <a:lnTo>
                    <a:pt x="580948" y="171068"/>
                  </a:lnTo>
                  <a:lnTo>
                    <a:pt x="582320" y="174129"/>
                  </a:lnTo>
                  <a:lnTo>
                    <a:pt x="583755" y="177253"/>
                  </a:lnTo>
                  <a:lnTo>
                    <a:pt x="585190" y="180378"/>
                  </a:lnTo>
                  <a:lnTo>
                    <a:pt x="586638" y="183438"/>
                  </a:lnTo>
                  <a:lnTo>
                    <a:pt x="588073" y="186562"/>
                  </a:lnTo>
                  <a:lnTo>
                    <a:pt x="589508" y="189687"/>
                  </a:lnTo>
                  <a:lnTo>
                    <a:pt x="590943" y="192811"/>
                  </a:lnTo>
                  <a:lnTo>
                    <a:pt x="592378" y="195872"/>
                  </a:lnTo>
                  <a:lnTo>
                    <a:pt x="593826" y="199008"/>
                  </a:lnTo>
                  <a:lnTo>
                    <a:pt x="595261" y="202133"/>
                  </a:lnTo>
                  <a:lnTo>
                    <a:pt x="596696" y="205257"/>
                  </a:lnTo>
                  <a:lnTo>
                    <a:pt x="598131" y="208318"/>
                  </a:lnTo>
                  <a:lnTo>
                    <a:pt x="599566" y="211442"/>
                  </a:lnTo>
                  <a:lnTo>
                    <a:pt x="601014" y="214566"/>
                  </a:lnTo>
                  <a:lnTo>
                    <a:pt x="602449" y="217627"/>
                  </a:lnTo>
                  <a:lnTo>
                    <a:pt x="603884" y="220751"/>
                  </a:lnTo>
                  <a:lnTo>
                    <a:pt x="605320" y="223812"/>
                  </a:lnTo>
                  <a:lnTo>
                    <a:pt x="606755" y="226872"/>
                  </a:lnTo>
                  <a:lnTo>
                    <a:pt x="608202" y="229946"/>
                  </a:lnTo>
                  <a:lnTo>
                    <a:pt x="609638" y="233006"/>
                  </a:lnTo>
                  <a:lnTo>
                    <a:pt x="611073" y="236067"/>
                  </a:lnTo>
                  <a:lnTo>
                    <a:pt x="612508" y="239128"/>
                  </a:lnTo>
                  <a:lnTo>
                    <a:pt x="613956" y="242125"/>
                  </a:lnTo>
                  <a:lnTo>
                    <a:pt x="615378" y="245198"/>
                  </a:lnTo>
                  <a:lnTo>
                    <a:pt x="616826" y="248196"/>
                  </a:lnTo>
                  <a:lnTo>
                    <a:pt x="618261" y="251193"/>
                  </a:lnTo>
                  <a:lnTo>
                    <a:pt x="619696" y="254190"/>
                  </a:lnTo>
                  <a:lnTo>
                    <a:pt x="621131" y="257187"/>
                  </a:lnTo>
                  <a:lnTo>
                    <a:pt x="622566" y="260134"/>
                  </a:lnTo>
                  <a:lnTo>
                    <a:pt x="624014" y="263131"/>
                  </a:lnTo>
                  <a:lnTo>
                    <a:pt x="625449" y="266064"/>
                  </a:lnTo>
                  <a:lnTo>
                    <a:pt x="626884" y="269011"/>
                  </a:lnTo>
                  <a:lnTo>
                    <a:pt x="628319" y="271881"/>
                  </a:lnTo>
                  <a:lnTo>
                    <a:pt x="629754" y="274815"/>
                  </a:lnTo>
                  <a:lnTo>
                    <a:pt x="631202" y="277698"/>
                  </a:lnTo>
                  <a:lnTo>
                    <a:pt x="632637" y="280568"/>
                  </a:lnTo>
                  <a:lnTo>
                    <a:pt x="634072" y="283375"/>
                  </a:lnTo>
                  <a:lnTo>
                    <a:pt x="635507" y="286257"/>
                  </a:lnTo>
                  <a:lnTo>
                    <a:pt x="636943" y="289064"/>
                  </a:lnTo>
                  <a:lnTo>
                    <a:pt x="638390" y="291884"/>
                  </a:lnTo>
                  <a:lnTo>
                    <a:pt x="639825" y="294690"/>
                  </a:lnTo>
                  <a:lnTo>
                    <a:pt x="641261" y="297446"/>
                  </a:lnTo>
                  <a:lnTo>
                    <a:pt x="642696" y="300189"/>
                  </a:lnTo>
                  <a:lnTo>
                    <a:pt x="644131" y="302945"/>
                  </a:lnTo>
                  <a:lnTo>
                    <a:pt x="645566" y="305625"/>
                  </a:lnTo>
                  <a:lnTo>
                    <a:pt x="646950" y="308317"/>
                  </a:lnTo>
                  <a:lnTo>
                    <a:pt x="648385" y="311010"/>
                  </a:lnTo>
                  <a:lnTo>
                    <a:pt x="649820" y="313626"/>
                  </a:lnTo>
                  <a:lnTo>
                    <a:pt x="651255" y="316318"/>
                  </a:lnTo>
                  <a:lnTo>
                    <a:pt x="652703" y="318884"/>
                  </a:lnTo>
                  <a:lnTo>
                    <a:pt x="654138" y="321500"/>
                  </a:lnTo>
                  <a:lnTo>
                    <a:pt x="655573" y="324065"/>
                  </a:lnTo>
                  <a:lnTo>
                    <a:pt x="657009" y="326631"/>
                  </a:lnTo>
                  <a:lnTo>
                    <a:pt x="658444" y="329196"/>
                  </a:lnTo>
                  <a:lnTo>
                    <a:pt x="659879" y="331698"/>
                  </a:lnTo>
                  <a:lnTo>
                    <a:pt x="661327" y="334187"/>
                  </a:lnTo>
                  <a:lnTo>
                    <a:pt x="662762" y="336626"/>
                  </a:lnTo>
                  <a:lnTo>
                    <a:pt x="664197" y="339064"/>
                  </a:lnTo>
                  <a:lnTo>
                    <a:pt x="665632" y="341502"/>
                  </a:lnTo>
                  <a:lnTo>
                    <a:pt x="667067" y="343877"/>
                  </a:lnTo>
                  <a:lnTo>
                    <a:pt x="668515" y="346252"/>
                  </a:lnTo>
                  <a:lnTo>
                    <a:pt x="669950" y="348627"/>
                  </a:lnTo>
                  <a:lnTo>
                    <a:pt x="671385" y="350939"/>
                  </a:lnTo>
                  <a:lnTo>
                    <a:pt x="672820" y="353250"/>
                  </a:lnTo>
                  <a:lnTo>
                    <a:pt x="674255" y="355574"/>
                  </a:lnTo>
                  <a:lnTo>
                    <a:pt x="675703" y="357822"/>
                  </a:lnTo>
                  <a:lnTo>
                    <a:pt x="677138" y="360070"/>
                  </a:lnTo>
                  <a:lnTo>
                    <a:pt x="678573" y="362254"/>
                  </a:lnTo>
                  <a:lnTo>
                    <a:pt x="680008" y="364451"/>
                  </a:lnTo>
                  <a:lnTo>
                    <a:pt x="681443" y="366623"/>
                  </a:lnTo>
                  <a:lnTo>
                    <a:pt x="682891" y="368757"/>
                  </a:lnTo>
                  <a:lnTo>
                    <a:pt x="684326" y="370878"/>
                  </a:lnTo>
                  <a:lnTo>
                    <a:pt x="685761" y="373011"/>
                  </a:lnTo>
                  <a:lnTo>
                    <a:pt x="687196" y="375069"/>
                  </a:lnTo>
                  <a:lnTo>
                    <a:pt x="688632" y="377126"/>
                  </a:lnTo>
                  <a:lnTo>
                    <a:pt x="690079" y="379133"/>
                  </a:lnTo>
                  <a:lnTo>
                    <a:pt x="691514" y="381126"/>
                  </a:lnTo>
                  <a:lnTo>
                    <a:pt x="692950" y="383133"/>
                  </a:lnTo>
                  <a:lnTo>
                    <a:pt x="694385" y="385063"/>
                  </a:lnTo>
                  <a:lnTo>
                    <a:pt x="695820" y="387007"/>
                  </a:lnTo>
                  <a:lnTo>
                    <a:pt x="697255" y="388886"/>
                  </a:lnTo>
                  <a:lnTo>
                    <a:pt x="698703" y="390817"/>
                  </a:lnTo>
                  <a:lnTo>
                    <a:pt x="700138" y="392633"/>
                  </a:lnTo>
                  <a:lnTo>
                    <a:pt x="701573" y="394500"/>
                  </a:lnTo>
                  <a:lnTo>
                    <a:pt x="703008" y="396316"/>
                  </a:lnTo>
                  <a:lnTo>
                    <a:pt x="704443" y="398068"/>
                  </a:lnTo>
                  <a:lnTo>
                    <a:pt x="705891" y="399821"/>
                  </a:lnTo>
                  <a:lnTo>
                    <a:pt x="707326" y="401573"/>
                  </a:lnTo>
                  <a:lnTo>
                    <a:pt x="708761" y="403313"/>
                  </a:lnTo>
                  <a:lnTo>
                    <a:pt x="710196" y="405002"/>
                  </a:lnTo>
                  <a:lnTo>
                    <a:pt x="711568" y="406628"/>
                  </a:lnTo>
                  <a:lnTo>
                    <a:pt x="713016" y="408317"/>
                  </a:lnTo>
                  <a:lnTo>
                    <a:pt x="714451" y="409943"/>
                  </a:lnTo>
                  <a:lnTo>
                    <a:pt x="715886" y="411505"/>
                  </a:lnTo>
                  <a:lnTo>
                    <a:pt x="717321" y="413130"/>
                  </a:lnTo>
                  <a:lnTo>
                    <a:pt x="718756" y="414629"/>
                  </a:lnTo>
                  <a:lnTo>
                    <a:pt x="720204" y="416191"/>
                  </a:lnTo>
                  <a:lnTo>
                    <a:pt x="721639" y="417690"/>
                  </a:lnTo>
                  <a:lnTo>
                    <a:pt x="723074" y="419188"/>
                  </a:lnTo>
                  <a:lnTo>
                    <a:pt x="724509" y="420636"/>
                  </a:lnTo>
                  <a:lnTo>
                    <a:pt x="725944" y="422071"/>
                  </a:lnTo>
                  <a:lnTo>
                    <a:pt x="727392" y="423506"/>
                  </a:lnTo>
                  <a:lnTo>
                    <a:pt x="728827" y="424941"/>
                  </a:lnTo>
                  <a:lnTo>
                    <a:pt x="730262" y="426313"/>
                  </a:lnTo>
                  <a:lnTo>
                    <a:pt x="731697" y="427634"/>
                  </a:lnTo>
                  <a:lnTo>
                    <a:pt x="733132" y="429005"/>
                  </a:lnTo>
                  <a:lnTo>
                    <a:pt x="734580" y="430314"/>
                  </a:lnTo>
                  <a:lnTo>
                    <a:pt x="736003" y="431571"/>
                  </a:lnTo>
                  <a:lnTo>
                    <a:pt x="737450" y="432879"/>
                  </a:lnTo>
                  <a:lnTo>
                    <a:pt x="738885" y="434136"/>
                  </a:lnTo>
                  <a:lnTo>
                    <a:pt x="740321" y="435317"/>
                  </a:lnTo>
                  <a:lnTo>
                    <a:pt x="741768" y="436562"/>
                  </a:lnTo>
                  <a:lnTo>
                    <a:pt x="743191" y="437756"/>
                  </a:lnTo>
                  <a:lnTo>
                    <a:pt x="744639" y="438873"/>
                  </a:lnTo>
                  <a:lnTo>
                    <a:pt x="746074" y="440067"/>
                  </a:lnTo>
                  <a:lnTo>
                    <a:pt x="747509" y="441185"/>
                  </a:lnTo>
                  <a:lnTo>
                    <a:pt x="748944" y="442252"/>
                  </a:lnTo>
                  <a:lnTo>
                    <a:pt x="750379" y="443382"/>
                  </a:lnTo>
                  <a:lnTo>
                    <a:pt x="751827" y="444449"/>
                  </a:lnTo>
                  <a:lnTo>
                    <a:pt x="753262" y="445503"/>
                  </a:lnTo>
                  <a:lnTo>
                    <a:pt x="754697" y="446506"/>
                  </a:lnTo>
                  <a:lnTo>
                    <a:pt x="756132" y="447573"/>
                  </a:lnTo>
                  <a:lnTo>
                    <a:pt x="757567" y="448563"/>
                  </a:lnTo>
                  <a:lnTo>
                    <a:pt x="759015" y="449503"/>
                  </a:lnTo>
                  <a:lnTo>
                    <a:pt x="760450" y="450507"/>
                  </a:lnTo>
                  <a:lnTo>
                    <a:pt x="761885" y="451446"/>
                  </a:lnTo>
                  <a:lnTo>
                    <a:pt x="763320" y="452323"/>
                  </a:lnTo>
                  <a:lnTo>
                    <a:pt x="764768" y="453250"/>
                  </a:lnTo>
                  <a:lnTo>
                    <a:pt x="766203" y="454126"/>
                  </a:lnTo>
                  <a:lnTo>
                    <a:pt x="767638" y="455002"/>
                  </a:lnTo>
                  <a:lnTo>
                    <a:pt x="769073" y="455879"/>
                  </a:lnTo>
                  <a:lnTo>
                    <a:pt x="770508" y="456691"/>
                  </a:lnTo>
                  <a:lnTo>
                    <a:pt x="771956" y="457568"/>
                  </a:lnTo>
                  <a:lnTo>
                    <a:pt x="773379" y="458317"/>
                  </a:lnTo>
                  <a:lnTo>
                    <a:pt x="774826" y="459130"/>
                  </a:lnTo>
                  <a:lnTo>
                    <a:pt x="776198" y="459943"/>
                  </a:lnTo>
                  <a:lnTo>
                    <a:pt x="777633" y="460692"/>
                  </a:lnTo>
                  <a:lnTo>
                    <a:pt x="779068" y="461441"/>
                  </a:lnTo>
                  <a:lnTo>
                    <a:pt x="780516" y="462127"/>
                  </a:lnTo>
                  <a:lnTo>
                    <a:pt x="781951" y="462876"/>
                  </a:lnTo>
                  <a:lnTo>
                    <a:pt x="783386" y="463575"/>
                  </a:lnTo>
                  <a:lnTo>
                    <a:pt x="784821" y="464261"/>
                  </a:lnTo>
                  <a:lnTo>
                    <a:pt x="786256" y="464946"/>
                  </a:lnTo>
                  <a:lnTo>
                    <a:pt x="787692" y="465569"/>
                  </a:lnTo>
                  <a:lnTo>
                    <a:pt x="789139" y="466255"/>
                  </a:lnTo>
                  <a:lnTo>
                    <a:pt x="790574" y="466877"/>
                  </a:lnTo>
                  <a:lnTo>
                    <a:pt x="792010" y="467499"/>
                  </a:lnTo>
                  <a:lnTo>
                    <a:pt x="793445" y="468071"/>
                  </a:lnTo>
                  <a:lnTo>
                    <a:pt x="794880" y="468693"/>
                  </a:lnTo>
                  <a:lnTo>
                    <a:pt x="796328" y="469252"/>
                  </a:lnTo>
                  <a:lnTo>
                    <a:pt x="797763" y="469823"/>
                  </a:lnTo>
                  <a:lnTo>
                    <a:pt x="799198" y="470382"/>
                  </a:lnTo>
                  <a:lnTo>
                    <a:pt x="800633" y="470941"/>
                  </a:lnTo>
                  <a:lnTo>
                    <a:pt x="802068" y="471449"/>
                  </a:lnTo>
                  <a:lnTo>
                    <a:pt x="803516" y="472008"/>
                  </a:lnTo>
                  <a:lnTo>
                    <a:pt x="804951" y="472503"/>
                  </a:lnTo>
                  <a:lnTo>
                    <a:pt x="806386" y="473011"/>
                  </a:lnTo>
                  <a:lnTo>
                    <a:pt x="807821" y="473506"/>
                  </a:lnTo>
                  <a:lnTo>
                    <a:pt x="809256" y="473938"/>
                  </a:lnTo>
                  <a:lnTo>
                    <a:pt x="810704" y="474446"/>
                  </a:lnTo>
                  <a:lnTo>
                    <a:pt x="812139" y="474878"/>
                  </a:lnTo>
                  <a:lnTo>
                    <a:pt x="813574" y="475322"/>
                  </a:lnTo>
                  <a:lnTo>
                    <a:pt x="815009" y="475754"/>
                  </a:lnTo>
                  <a:lnTo>
                    <a:pt x="816444" y="476199"/>
                  </a:lnTo>
                  <a:lnTo>
                    <a:pt x="817892" y="476567"/>
                  </a:lnTo>
                  <a:lnTo>
                    <a:pt x="819327" y="476999"/>
                  </a:lnTo>
                  <a:lnTo>
                    <a:pt x="820762" y="477380"/>
                  </a:lnTo>
                  <a:lnTo>
                    <a:pt x="822197" y="477761"/>
                  </a:lnTo>
                  <a:lnTo>
                    <a:pt x="823633" y="478129"/>
                  </a:lnTo>
                  <a:lnTo>
                    <a:pt x="825068" y="478510"/>
                  </a:lnTo>
                  <a:lnTo>
                    <a:pt x="826515" y="478878"/>
                  </a:lnTo>
                  <a:lnTo>
                    <a:pt x="827951" y="479196"/>
                  </a:lnTo>
                  <a:lnTo>
                    <a:pt x="829386" y="479564"/>
                  </a:lnTo>
                  <a:lnTo>
                    <a:pt x="830821" y="479882"/>
                  </a:lnTo>
                  <a:lnTo>
                    <a:pt x="832256" y="480199"/>
                  </a:lnTo>
                  <a:lnTo>
                    <a:pt x="833704" y="480504"/>
                  </a:lnTo>
                  <a:lnTo>
                    <a:pt x="835139" y="480821"/>
                  </a:lnTo>
                  <a:lnTo>
                    <a:pt x="836574" y="481126"/>
                  </a:lnTo>
                  <a:lnTo>
                    <a:pt x="838009" y="481444"/>
                  </a:lnTo>
                  <a:lnTo>
                    <a:pt x="839444" y="481698"/>
                  </a:lnTo>
                  <a:lnTo>
                    <a:pt x="840828" y="482003"/>
                  </a:lnTo>
                  <a:lnTo>
                    <a:pt x="842263" y="482257"/>
                  </a:lnTo>
                  <a:lnTo>
                    <a:pt x="843699" y="482511"/>
                  </a:lnTo>
                  <a:lnTo>
                    <a:pt x="845134" y="482765"/>
                  </a:lnTo>
                  <a:lnTo>
                    <a:pt x="846569" y="483006"/>
                  </a:lnTo>
                  <a:lnTo>
                    <a:pt x="848017" y="483260"/>
                  </a:lnTo>
                  <a:lnTo>
                    <a:pt x="849452" y="483514"/>
                  </a:lnTo>
                  <a:lnTo>
                    <a:pt x="850887" y="483755"/>
                  </a:lnTo>
                  <a:lnTo>
                    <a:pt x="852322" y="483946"/>
                  </a:lnTo>
                  <a:lnTo>
                    <a:pt x="853757" y="484187"/>
                  </a:lnTo>
                  <a:lnTo>
                    <a:pt x="855205" y="484377"/>
                  </a:lnTo>
                  <a:lnTo>
                    <a:pt x="856640" y="484631"/>
                  </a:lnTo>
                  <a:lnTo>
                    <a:pt x="858075" y="484822"/>
                  </a:lnTo>
                  <a:lnTo>
                    <a:pt x="859510" y="485000"/>
                  </a:lnTo>
                  <a:lnTo>
                    <a:pt x="860945" y="485190"/>
                  </a:lnTo>
                  <a:lnTo>
                    <a:pt x="862393" y="485381"/>
                  </a:lnTo>
                  <a:lnTo>
                    <a:pt x="863828" y="485571"/>
                  </a:lnTo>
                  <a:lnTo>
                    <a:pt x="865263" y="485749"/>
                  </a:lnTo>
                  <a:lnTo>
                    <a:pt x="866698" y="485940"/>
                  </a:lnTo>
                  <a:lnTo>
                    <a:pt x="868133" y="486067"/>
                  </a:lnTo>
                  <a:lnTo>
                    <a:pt x="869581" y="486257"/>
                  </a:lnTo>
                  <a:lnTo>
                    <a:pt x="871016" y="486384"/>
                  </a:lnTo>
                  <a:lnTo>
                    <a:pt x="872451" y="486575"/>
                  </a:lnTo>
                  <a:lnTo>
                    <a:pt x="873886" y="486689"/>
                  </a:lnTo>
                  <a:lnTo>
                    <a:pt x="875322" y="486879"/>
                  </a:lnTo>
                  <a:lnTo>
                    <a:pt x="876757" y="487006"/>
                  </a:lnTo>
                  <a:lnTo>
                    <a:pt x="878204" y="487133"/>
                  </a:lnTo>
                  <a:lnTo>
                    <a:pt x="879640" y="487260"/>
                  </a:lnTo>
                  <a:lnTo>
                    <a:pt x="881075" y="487387"/>
                  </a:lnTo>
                  <a:lnTo>
                    <a:pt x="882510" y="487502"/>
                  </a:lnTo>
                  <a:lnTo>
                    <a:pt x="883945" y="487629"/>
                  </a:lnTo>
                  <a:lnTo>
                    <a:pt x="885393" y="487756"/>
                  </a:lnTo>
                  <a:lnTo>
                    <a:pt x="886828" y="487883"/>
                  </a:lnTo>
                  <a:lnTo>
                    <a:pt x="888263" y="488010"/>
                  </a:lnTo>
                  <a:lnTo>
                    <a:pt x="889698" y="488137"/>
                  </a:lnTo>
                  <a:lnTo>
                    <a:pt x="891133" y="488200"/>
                  </a:lnTo>
                  <a:lnTo>
                    <a:pt x="892581" y="488314"/>
                  </a:lnTo>
                  <a:lnTo>
                    <a:pt x="894016" y="488378"/>
                  </a:lnTo>
                  <a:lnTo>
                    <a:pt x="895451" y="488505"/>
                  </a:lnTo>
                  <a:lnTo>
                    <a:pt x="896886" y="488632"/>
                  </a:lnTo>
                  <a:lnTo>
                    <a:pt x="898321" y="488695"/>
                  </a:lnTo>
                  <a:lnTo>
                    <a:pt x="899769" y="488759"/>
                  </a:lnTo>
                  <a:lnTo>
                    <a:pt x="901191" y="488886"/>
                  </a:lnTo>
                  <a:lnTo>
                    <a:pt x="902639" y="488949"/>
                  </a:lnTo>
                  <a:lnTo>
                    <a:pt x="904074" y="489000"/>
                  </a:lnTo>
                  <a:lnTo>
                    <a:pt x="905446" y="489127"/>
                  </a:lnTo>
                  <a:lnTo>
                    <a:pt x="906894" y="489191"/>
                  </a:lnTo>
                  <a:lnTo>
                    <a:pt x="908329" y="489254"/>
                  </a:lnTo>
                  <a:lnTo>
                    <a:pt x="909764" y="489318"/>
                  </a:lnTo>
                  <a:lnTo>
                    <a:pt x="911199" y="489381"/>
                  </a:lnTo>
                  <a:lnTo>
                    <a:pt x="912634" y="489445"/>
                  </a:lnTo>
                  <a:lnTo>
                    <a:pt x="914082" y="489508"/>
                  </a:lnTo>
                  <a:lnTo>
                    <a:pt x="915504" y="489572"/>
                  </a:lnTo>
                  <a:lnTo>
                    <a:pt x="916952" y="489635"/>
                  </a:lnTo>
                  <a:lnTo>
                    <a:pt x="918387" y="489699"/>
                  </a:lnTo>
                  <a:lnTo>
                    <a:pt x="919822" y="489762"/>
                  </a:lnTo>
                  <a:lnTo>
                    <a:pt x="921270" y="489813"/>
                  </a:lnTo>
                  <a:lnTo>
                    <a:pt x="922693" y="489877"/>
                  </a:lnTo>
                  <a:lnTo>
                    <a:pt x="924140" y="489940"/>
                  </a:lnTo>
                  <a:lnTo>
                    <a:pt x="925575" y="489940"/>
                  </a:lnTo>
                  <a:lnTo>
                    <a:pt x="927011" y="490004"/>
                  </a:lnTo>
                  <a:lnTo>
                    <a:pt x="928446" y="490067"/>
                  </a:lnTo>
                  <a:lnTo>
                    <a:pt x="929881" y="490131"/>
                  </a:lnTo>
                  <a:lnTo>
                    <a:pt x="930631" y="490131"/>
                  </a:lnTo>
                </a:path>
              </a:pathLst>
            </a:custGeom>
            <a:ln w="70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 descr=""/>
          <p:cNvGrpSpPr/>
          <p:nvPr/>
        </p:nvGrpSpPr>
        <p:grpSpPr>
          <a:xfrm>
            <a:off x="3407549" y="468464"/>
            <a:ext cx="899160" cy="661035"/>
            <a:chOff x="3407549" y="468464"/>
            <a:chExt cx="899160" cy="661035"/>
          </a:xfrm>
        </p:grpSpPr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7745" y="964040"/>
              <a:ext cx="220126" cy="122628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625519" y="793381"/>
              <a:ext cx="72390" cy="291465"/>
            </a:xfrm>
            <a:custGeom>
              <a:avLst/>
              <a:gdLst/>
              <a:ahLst/>
              <a:cxnLst/>
              <a:rect l="l" t="t" r="r" b="b"/>
              <a:pathLst>
                <a:path w="72389" h="291465">
                  <a:moveTo>
                    <a:pt x="71809" y="0"/>
                  </a:moveTo>
                  <a:lnTo>
                    <a:pt x="0" y="0"/>
                  </a:lnTo>
                  <a:lnTo>
                    <a:pt x="0" y="290944"/>
                  </a:lnTo>
                  <a:lnTo>
                    <a:pt x="71809" y="290944"/>
                  </a:lnTo>
                  <a:lnTo>
                    <a:pt x="71809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625519" y="793381"/>
              <a:ext cx="72390" cy="291465"/>
            </a:xfrm>
            <a:custGeom>
              <a:avLst/>
              <a:gdLst/>
              <a:ahLst/>
              <a:cxnLst/>
              <a:rect l="l" t="t" r="r" b="b"/>
              <a:pathLst>
                <a:path w="72389" h="291465">
                  <a:moveTo>
                    <a:pt x="0" y="290944"/>
                  </a:moveTo>
                  <a:lnTo>
                    <a:pt x="71809" y="290944"/>
                  </a:lnTo>
                  <a:lnTo>
                    <a:pt x="71809" y="0"/>
                  </a:lnTo>
                  <a:lnTo>
                    <a:pt x="0" y="0"/>
                  </a:lnTo>
                  <a:lnTo>
                    <a:pt x="0" y="290944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697338" y="573195"/>
              <a:ext cx="72390" cy="511175"/>
            </a:xfrm>
            <a:custGeom>
              <a:avLst/>
              <a:gdLst/>
              <a:ahLst/>
              <a:cxnLst/>
              <a:rect l="l" t="t" r="r" b="b"/>
              <a:pathLst>
                <a:path w="72389" h="511175">
                  <a:moveTo>
                    <a:pt x="71809" y="0"/>
                  </a:moveTo>
                  <a:lnTo>
                    <a:pt x="0" y="0"/>
                  </a:lnTo>
                  <a:lnTo>
                    <a:pt x="0" y="511130"/>
                  </a:lnTo>
                  <a:lnTo>
                    <a:pt x="71809" y="511130"/>
                  </a:lnTo>
                  <a:lnTo>
                    <a:pt x="71809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697338" y="573195"/>
              <a:ext cx="72390" cy="511175"/>
            </a:xfrm>
            <a:custGeom>
              <a:avLst/>
              <a:gdLst/>
              <a:ahLst/>
              <a:cxnLst/>
              <a:rect l="l" t="t" r="r" b="b"/>
              <a:pathLst>
                <a:path w="72389" h="511175">
                  <a:moveTo>
                    <a:pt x="0" y="511130"/>
                  </a:moveTo>
                  <a:lnTo>
                    <a:pt x="71809" y="511130"/>
                  </a:lnTo>
                  <a:lnTo>
                    <a:pt x="71809" y="0"/>
                  </a:lnTo>
                  <a:lnTo>
                    <a:pt x="0" y="0"/>
                  </a:lnTo>
                  <a:lnTo>
                    <a:pt x="0" y="511130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769144" y="581068"/>
              <a:ext cx="72390" cy="503555"/>
            </a:xfrm>
            <a:custGeom>
              <a:avLst/>
              <a:gdLst/>
              <a:ahLst/>
              <a:cxnLst/>
              <a:rect l="l" t="t" r="r" b="b"/>
              <a:pathLst>
                <a:path w="72389" h="503555">
                  <a:moveTo>
                    <a:pt x="71814" y="0"/>
                  </a:moveTo>
                  <a:lnTo>
                    <a:pt x="0" y="0"/>
                  </a:lnTo>
                  <a:lnTo>
                    <a:pt x="0" y="503257"/>
                  </a:lnTo>
                  <a:lnTo>
                    <a:pt x="71814" y="503257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769144" y="581068"/>
              <a:ext cx="72390" cy="503555"/>
            </a:xfrm>
            <a:custGeom>
              <a:avLst/>
              <a:gdLst/>
              <a:ahLst/>
              <a:cxnLst/>
              <a:rect l="l" t="t" r="r" b="b"/>
              <a:pathLst>
                <a:path w="72389" h="503555">
                  <a:moveTo>
                    <a:pt x="0" y="503257"/>
                  </a:moveTo>
                  <a:lnTo>
                    <a:pt x="71814" y="503257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503257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840962" y="471004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71814" y="0"/>
                  </a:moveTo>
                  <a:lnTo>
                    <a:pt x="0" y="0"/>
                  </a:lnTo>
                  <a:lnTo>
                    <a:pt x="0" y="613321"/>
                  </a:lnTo>
                  <a:lnTo>
                    <a:pt x="71814" y="613321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3840962" y="471004"/>
              <a:ext cx="72390" cy="613410"/>
            </a:xfrm>
            <a:custGeom>
              <a:avLst/>
              <a:gdLst/>
              <a:ahLst/>
              <a:cxnLst/>
              <a:rect l="l" t="t" r="r" b="b"/>
              <a:pathLst>
                <a:path w="72389" h="613410">
                  <a:moveTo>
                    <a:pt x="0" y="613321"/>
                  </a:moveTo>
                  <a:lnTo>
                    <a:pt x="71814" y="613321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613321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912781" y="604632"/>
              <a:ext cx="72390" cy="480059"/>
            </a:xfrm>
            <a:custGeom>
              <a:avLst/>
              <a:gdLst/>
              <a:ahLst/>
              <a:cxnLst/>
              <a:rect l="l" t="t" r="r" b="b"/>
              <a:pathLst>
                <a:path w="72389" h="480059">
                  <a:moveTo>
                    <a:pt x="71809" y="0"/>
                  </a:moveTo>
                  <a:lnTo>
                    <a:pt x="0" y="0"/>
                  </a:lnTo>
                  <a:lnTo>
                    <a:pt x="0" y="479692"/>
                  </a:lnTo>
                  <a:lnTo>
                    <a:pt x="71809" y="479692"/>
                  </a:lnTo>
                  <a:lnTo>
                    <a:pt x="71809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912781" y="604632"/>
              <a:ext cx="72390" cy="480059"/>
            </a:xfrm>
            <a:custGeom>
              <a:avLst/>
              <a:gdLst/>
              <a:ahLst/>
              <a:cxnLst/>
              <a:rect l="l" t="t" r="r" b="b"/>
              <a:pathLst>
                <a:path w="72389" h="480059">
                  <a:moveTo>
                    <a:pt x="0" y="479692"/>
                  </a:moveTo>
                  <a:lnTo>
                    <a:pt x="71809" y="479692"/>
                  </a:lnTo>
                  <a:lnTo>
                    <a:pt x="71809" y="0"/>
                  </a:lnTo>
                  <a:lnTo>
                    <a:pt x="0" y="0"/>
                  </a:lnTo>
                  <a:lnTo>
                    <a:pt x="0" y="479692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984586" y="769821"/>
              <a:ext cx="72390" cy="314960"/>
            </a:xfrm>
            <a:custGeom>
              <a:avLst/>
              <a:gdLst/>
              <a:ahLst/>
              <a:cxnLst/>
              <a:rect l="l" t="t" r="r" b="b"/>
              <a:pathLst>
                <a:path w="72389" h="314959">
                  <a:moveTo>
                    <a:pt x="71814" y="0"/>
                  </a:moveTo>
                  <a:lnTo>
                    <a:pt x="0" y="0"/>
                  </a:lnTo>
                  <a:lnTo>
                    <a:pt x="0" y="314504"/>
                  </a:lnTo>
                  <a:lnTo>
                    <a:pt x="71814" y="314504"/>
                  </a:lnTo>
                  <a:lnTo>
                    <a:pt x="71814" y="0"/>
                  </a:lnTo>
                  <a:close/>
                </a:path>
              </a:pathLst>
            </a:custGeom>
            <a:solidFill>
              <a:srgbClr val="F4D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984586" y="769821"/>
              <a:ext cx="72390" cy="314960"/>
            </a:xfrm>
            <a:custGeom>
              <a:avLst/>
              <a:gdLst/>
              <a:ahLst/>
              <a:cxnLst/>
              <a:rect l="l" t="t" r="r" b="b"/>
              <a:pathLst>
                <a:path w="72389" h="314959">
                  <a:moveTo>
                    <a:pt x="0" y="314504"/>
                  </a:moveTo>
                  <a:lnTo>
                    <a:pt x="71814" y="314504"/>
                  </a:lnTo>
                  <a:lnTo>
                    <a:pt x="71814" y="0"/>
                  </a:lnTo>
                  <a:lnTo>
                    <a:pt x="0" y="0"/>
                  </a:lnTo>
                  <a:lnTo>
                    <a:pt x="0" y="314504"/>
                  </a:lnTo>
                  <a:close/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3985" y="932603"/>
              <a:ext cx="252293" cy="154066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3410089" y="1108887"/>
              <a:ext cx="861694" cy="18415"/>
            </a:xfrm>
            <a:custGeom>
              <a:avLst/>
              <a:gdLst/>
              <a:ahLst/>
              <a:cxnLst/>
              <a:rect l="l" t="t" r="r" b="b"/>
              <a:pathLst>
                <a:path w="861695" h="18415">
                  <a:moveTo>
                    <a:pt x="0" y="0"/>
                  </a:moveTo>
                  <a:lnTo>
                    <a:pt x="861695" y="0"/>
                  </a:lnTo>
                </a:path>
                <a:path w="861695" h="18415">
                  <a:moveTo>
                    <a:pt x="0" y="0"/>
                  </a:moveTo>
                  <a:lnTo>
                    <a:pt x="0" y="17805"/>
                  </a:lnTo>
                </a:path>
                <a:path w="861695" h="18415">
                  <a:moveTo>
                    <a:pt x="143624" y="0"/>
                  </a:moveTo>
                  <a:lnTo>
                    <a:pt x="143624" y="17805"/>
                  </a:lnTo>
                </a:path>
                <a:path w="861695" h="18415">
                  <a:moveTo>
                    <a:pt x="287248" y="0"/>
                  </a:moveTo>
                  <a:lnTo>
                    <a:pt x="287248" y="17805"/>
                  </a:lnTo>
                </a:path>
                <a:path w="861695" h="18415">
                  <a:moveTo>
                    <a:pt x="430872" y="0"/>
                  </a:moveTo>
                  <a:lnTo>
                    <a:pt x="430872" y="17805"/>
                  </a:lnTo>
                </a:path>
                <a:path w="861695" h="18415">
                  <a:moveTo>
                    <a:pt x="574497" y="0"/>
                  </a:moveTo>
                  <a:lnTo>
                    <a:pt x="574497" y="17805"/>
                  </a:lnTo>
                </a:path>
                <a:path w="861695" h="18415">
                  <a:moveTo>
                    <a:pt x="718058" y="0"/>
                  </a:moveTo>
                  <a:lnTo>
                    <a:pt x="718058" y="17805"/>
                  </a:lnTo>
                </a:path>
                <a:path w="861695" h="18415">
                  <a:moveTo>
                    <a:pt x="861695" y="0"/>
                  </a:moveTo>
                  <a:lnTo>
                    <a:pt x="861695" y="17805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381734" y="1122752"/>
            <a:ext cx="2920365" cy="100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>
                <a:latin typeface="Arial"/>
                <a:cs typeface="Arial"/>
              </a:rPr>
              <a:t>−3</a:t>
            </a:r>
            <a:r>
              <a:rPr dirty="0" sz="500" spc="415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−2</a:t>
            </a:r>
            <a:r>
              <a:rPr dirty="0" sz="500" spc="415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−1</a:t>
            </a:r>
            <a:r>
              <a:rPr dirty="0" sz="500" spc="210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0</a:t>
            </a:r>
            <a:r>
              <a:rPr dirty="0" sz="500" spc="280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1</a:t>
            </a:r>
            <a:r>
              <a:rPr dirty="0" sz="500" spc="285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2</a:t>
            </a:r>
            <a:r>
              <a:rPr dirty="0" sz="500" spc="280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3</a:t>
            </a:r>
            <a:r>
              <a:rPr dirty="0" sz="500" spc="445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−3</a:t>
            </a:r>
            <a:r>
              <a:rPr dirty="0" sz="500" spc="415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−2</a:t>
            </a:r>
            <a:r>
              <a:rPr dirty="0" sz="500" spc="42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−1</a:t>
            </a:r>
            <a:r>
              <a:rPr dirty="0" sz="500" spc="210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0</a:t>
            </a:r>
            <a:r>
              <a:rPr dirty="0" sz="500" spc="280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1</a:t>
            </a:r>
            <a:r>
              <a:rPr dirty="0" sz="500" spc="280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2</a:t>
            </a:r>
            <a:r>
              <a:rPr dirty="0" sz="500" spc="285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3</a:t>
            </a:r>
            <a:r>
              <a:rPr dirty="0" sz="500" spc="44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−3</a:t>
            </a:r>
            <a:r>
              <a:rPr dirty="0" sz="500" spc="42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−2</a:t>
            </a:r>
            <a:r>
              <a:rPr dirty="0" sz="500" spc="415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−1</a:t>
            </a:r>
            <a:r>
              <a:rPr dirty="0" sz="500" spc="210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0</a:t>
            </a:r>
            <a:r>
              <a:rPr dirty="0" sz="500" spc="280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1</a:t>
            </a:r>
            <a:r>
              <a:rPr dirty="0" sz="500" spc="285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2</a:t>
            </a:r>
            <a:r>
              <a:rPr dirty="0" sz="500" spc="280">
                <a:latin typeface="Arial"/>
                <a:cs typeface="Arial"/>
              </a:rPr>
              <a:t>  </a:t>
            </a:r>
            <a:r>
              <a:rPr dirty="0" sz="500" spc="-5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3375647" y="467753"/>
            <a:ext cx="930910" cy="613410"/>
          </a:xfrm>
          <a:custGeom>
            <a:avLst/>
            <a:gdLst/>
            <a:ahLst/>
            <a:cxnLst/>
            <a:rect l="l" t="t" r="r" b="b"/>
            <a:pathLst>
              <a:path w="930910" h="613410">
                <a:moveTo>
                  <a:pt x="0" y="613067"/>
                </a:moveTo>
                <a:lnTo>
                  <a:pt x="685" y="613003"/>
                </a:lnTo>
                <a:lnTo>
                  <a:pt x="2120" y="612876"/>
                </a:lnTo>
                <a:lnTo>
                  <a:pt x="3555" y="612749"/>
                </a:lnTo>
                <a:lnTo>
                  <a:pt x="5003" y="612635"/>
                </a:lnTo>
                <a:lnTo>
                  <a:pt x="6438" y="612508"/>
                </a:lnTo>
                <a:lnTo>
                  <a:pt x="7873" y="612381"/>
                </a:lnTo>
                <a:lnTo>
                  <a:pt x="9309" y="612254"/>
                </a:lnTo>
                <a:lnTo>
                  <a:pt x="10744" y="612127"/>
                </a:lnTo>
                <a:lnTo>
                  <a:pt x="12191" y="611936"/>
                </a:lnTo>
                <a:lnTo>
                  <a:pt x="13614" y="611822"/>
                </a:lnTo>
                <a:lnTo>
                  <a:pt x="15062" y="611695"/>
                </a:lnTo>
                <a:lnTo>
                  <a:pt x="16497" y="611504"/>
                </a:lnTo>
                <a:lnTo>
                  <a:pt x="17932" y="611377"/>
                </a:lnTo>
                <a:lnTo>
                  <a:pt x="19367" y="611187"/>
                </a:lnTo>
                <a:lnTo>
                  <a:pt x="20815" y="611073"/>
                </a:lnTo>
                <a:lnTo>
                  <a:pt x="22250" y="610882"/>
                </a:lnTo>
                <a:lnTo>
                  <a:pt x="23685" y="610692"/>
                </a:lnTo>
                <a:lnTo>
                  <a:pt x="25120" y="610501"/>
                </a:lnTo>
                <a:lnTo>
                  <a:pt x="26555" y="610323"/>
                </a:lnTo>
                <a:lnTo>
                  <a:pt x="28003" y="610133"/>
                </a:lnTo>
                <a:lnTo>
                  <a:pt x="29438" y="609942"/>
                </a:lnTo>
                <a:lnTo>
                  <a:pt x="30873" y="609752"/>
                </a:lnTo>
                <a:lnTo>
                  <a:pt x="32308" y="609561"/>
                </a:lnTo>
                <a:lnTo>
                  <a:pt x="33743" y="609320"/>
                </a:lnTo>
                <a:lnTo>
                  <a:pt x="35191" y="609130"/>
                </a:lnTo>
                <a:lnTo>
                  <a:pt x="36626" y="608876"/>
                </a:lnTo>
                <a:lnTo>
                  <a:pt x="38061" y="608685"/>
                </a:lnTo>
                <a:lnTo>
                  <a:pt x="39496" y="608444"/>
                </a:lnTo>
                <a:lnTo>
                  <a:pt x="40932" y="608190"/>
                </a:lnTo>
                <a:lnTo>
                  <a:pt x="42379" y="607936"/>
                </a:lnTo>
                <a:lnTo>
                  <a:pt x="43802" y="607694"/>
                </a:lnTo>
                <a:lnTo>
                  <a:pt x="45250" y="607440"/>
                </a:lnTo>
                <a:lnTo>
                  <a:pt x="46685" y="607186"/>
                </a:lnTo>
                <a:lnTo>
                  <a:pt x="48120" y="606945"/>
                </a:lnTo>
                <a:lnTo>
                  <a:pt x="49568" y="606628"/>
                </a:lnTo>
                <a:lnTo>
                  <a:pt x="50990" y="606374"/>
                </a:lnTo>
                <a:lnTo>
                  <a:pt x="52438" y="606069"/>
                </a:lnTo>
                <a:lnTo>
                  <a:pt x="53873" y="605751"/>
                </a:lnTo>
                <a:lnTo>
                  <a:pt x="55308" y="605447"/>
                </a:lnTo>
                <a:lnTo>
                  <a:pt x="56743" y="605129"/>
                </a:lnTo>
                <a:lnTo>
                  <a:pt x="58178" y="604812"/>
                </a:lnTo>
                <a:lnTo>
                  <a:pt x="59626" y="604507"/>
                </a:lnTo>
                <a:lnTo>
                  <a:pt x="61061" y="604189"/>
                </a:lnTo>
                <a:lnTo>
                  <a:pt x="62496" y="603808"/>
                </a:lnTo>
                <a:lnTo>
                  <a:pt x="63931" y="603440"/>
                </a:lnTo>
                <a:lnTo>
                  <a:pt x="65303" y="603135"/>
                </a:lnTo>
                <a:lnTo>
                  <a:pt x="66751" y="602754"/>
                </a:lnTo>
                <a:lnTo>
                  <a:pt x="68186" y="602386"/>
                </a:lnTo>
                <a:lnTo>
                  <a:pt x="69621" y="601941"/>
                </a:lnTo>
                <a:lnTo>
                  <a:pt x="71056" y="601573"/>
                </a:lnTo>
                <a:lnTo>
                  <a:pt x="72491" y="601192"/>
                </a:lnTo>
                <a:lnTo>
                  <a:pt x="73939" y="600748"/>
                </a:lnTo>
                <a:lnTo>
                  <a:pt x="75374" y="600316"/>
                </a:lnTo>
                <a:lnTo>
                  <a:pt x="76809" y="599884"/>
                </a:lnTo>
                <a:lnTo>
                  <a:pt x="78244" y="599439"/>
                </a:lnTo>
                <a:lnTo>
                  <a:pt x="79679" y="599008"/>
                </a:lnTo>
                <a:lnTo>
                  <a:pt x="81127" y="598500"/>
                </a:lnTo>
                <a:lnTo>
                  <a:pt x="82562" y="598068"/>
                </a:lnTo>
                <a:lnTo>
                  <a:pt x="83997" y="597573"/>
                </a:lnTo>
                <a:lnTo>
                  <a:pt x="85432" y="597065"/>
                </a:lnTo>
                <a:lnTo>
                  <a:pt x="86867" y="596569"/>
                </a:lnTo>
                <a:lnTo>
                  <a:pt x="88315" y="596010"/>
                </a:lnTo>
                <a:lnTo>
                  <a:pt x="89750" y="595502"/>
                </a:lnTo>
                <a:lnTo>
                  <a:pt x="91185" y="594944"/>
                </a:lnTo>
                <a:lnTo>
                  <a:pt x="92621" y="594372"/>
                </a:lnTo>
                <a:lnTo>
                  <a:pt x="94056" y="593813"/>
                </a:lnTo>
                <a:lnTo>
                  <a:pt x="95491" y="593255"/>
                </a:lnTo>
                <a:lnTo>
                  <a:pt x="96939" y="592632"/>
                </a:lnTo>
                <a:lnTo>
                  <a:pt x="98374" y="592061"/>
                </a:lnTo>
                <a:lnTo>
                  <a:pt x="99809" y="591438"/>
                </a:lnTo>
                <a:lnTo>
                  <a:pt x="101244" y="590816"/>
                </a:lnTo>
                <a:lnTo>
                  <a:pt x="102679" y="590130"/>
                </a:lnTo>
                <a:lnTo>
                  <a:pt x="104127" y="589508"/>
                </a:lnTo>
                <a:lnTo>
                  <a:pt x="105562" y="588822"/>
                </a:lnTo>
                <a:lnTo>
                  <a:pt x="106997" y="588124"/>
                </a:lnTo>
                <a:lnTo>
                  <a:pt x="108432" y="587438"/>
                </a:lnTo>
                <a:lnTo>
                  <a:pt x="109867" y="586689"/>
                </a:lnTo>
                <a:lnTo>
                  <a:pt x="111315" y="586003"/>
                </a:lnTo>
                <a:lnTo>
                  <a:pt x="112750" y="585254"/>
                </a:lnTo>
                <a:lnTo>
                  <a:pt x="114185" y="584504"/>
                </a:lnTo>
                <a:lnTo>
                  <a:pt x="115620" y="583691"/>
                </a:lnTo>
                <a:lnTo>
                  <a:pt x="117055" y="582942"/>
                </a:lnTo>
                <a:lnTo>
                  <a:pt x="118503" y="582129"/>
                </a:lnTo>
                <a:lnTo>
                  <a:pt x="119938" y="581317"/>
                </a:lnTo>
                <a:lnTo>
                  <a:pt x="121373" y="580440"/>
                </a:lnTo>
                <a:lnTo>
                  <a:pt x="122808" y="579627"/>
                </a:lnTo>
                <a:lnTo>
                  <a:pt x="124244" y="578751"/>
                </a:lnTo>
                <a:lnTo>
                  <a:pt x="125691" y="577811"/>
                </a:lnTo>
                <a:lnTo>
                  <a:pt x="127126" y="576935"/>
                </a:lnTo>
                <a:lnTo>
                  <a:pt x="128562" y="576008"/>
                </a:lnTo>
                <a:lnTo>
                  <a:pt x="129933" y="575068"/>
                </a:lnTo>
                <a:lnTo>
                  <a:pt x="131368" y="574128"/>
                </a:lnTo>
                <a:lnTo>
                  <a:pt x="132816" y="573125"/>
                </a:lnTo>
                <a:lnTo>
                  <a:pt x="134251" y="572134"/>
                </a:lnTo>
                <a:lnTo>
                  <a:pt x="135686" y="571131"/>
                </a:lnTo>
                <a:lnTo>
                  <a:pt x="144310" y="564692"/>
                </a:lnTo>
                <a:lnTo>
                  <a:pt x="145745" y="563562"/>
                </a:lnTo>
                <a:lnTo>
                  <a:pt x="147180" y="562381"/>
                </a:lnTo>
                <a:lnTo>
                  <a:pt x="148628" y="561187"/>
                </a:lnTo>
                <a:lnTo>
                  <a:pt x="150063" y="560006"/>
                </a:lnTo>
                <a:lnTo>
                  <a:pt x="151498" y="558749"/>
                </a:lnTo>
                <a:lnTo>
                  <a:pt x="152933" y="557504"/>
                </a:lnTo>
                <a:lnTo>
                  <a:pt x="154368" y="556259"/>
                </a:lnTo>
                <a:lnTo>
                  <a:pt x="155816" y="554939"/>
                </a:lnTo>
                <a:lnTo>
                  <a:pt x="157251" y="553631"/>
                </a:lnTo>
                <a:lnTo>
                  <a:pt x="158686" y="552310"/>
                </a:lnTo>
                <a:lnTo>
                  <a:pt x="160121" y="550938"/>
                </a:lnTo>
                <a:lnTo>
                  <a:pt x="161556" y="549567"/>
                </a:lnTo>
                <a:lnTo>
                  <a:pt x="163004" y="548195"/>
                </a:lnTo>
                <a:lnTo>
                  <a:pt x="164439" y="546747"/>
                </a:lnTo>
                <a:lnTo>
                  <a:pt x="165874" y="545312"/>
                </a:lnTo>
                <a:lnTo>
                  <a:pt x="167309" y="543877"/>
                </a:lnTo>
                <a:lnTo>
                  <a:pt x="168744" y="542378"/>
                </a:lnTo>
                <a:lnTo>
                  <a:pt x="170192" y="540880"/>
                </a:lnTo>
                <a:lnTo>
                  <a:pt x="171627" y="539318"/>
                </a:lnTo>
                <a:lnTo>
                  <a:pt x="173062" y="537756"/>
                </a:lnTo>
                <a:lnTo>
                  <a:pt x="174497" y="536193"/>
                </a:lnTo>
                <a:lnTo>
                  <a:pt x="175933" y="534568"/>
                </a:lnTo>
                <a:lnTo>
                  <a:pt x="177380" y="532942"/>
                </a:lnTo>
                <a:lnTo>
                  <a:pt x="178815" y="531253"/>
                </a:lnTo>
                <a:lnTo>
                  <a:pt x="180251" y="529564"/>
                </a:lnTo>
                <a:lnTo>
                  <a:pt x="181686" y="527875"/>
                </a:lnTo>
                <a:lnTo>
                  <a:pt x="183121" y="526186"/>
                </a:lnTo>
                <a:lnTo>
                  <a:pt x="184556" y="524382"/>
                </a:lnTo>
                <a:lnTo>
                  <a:pt x="186004" y="522630"/>
                </a:lnTo>
                <a:lnTo>
                  <a:pt x="187439" y="520814"/>
                </a:lnTo>
                <a:lnTo>
                  <a:pt x="188874" y="518998"/>
                </a:lnTo>
                <a:lnTo>
                  <a:pt x="190309" y="517131"/>
                </a:lnTo>
                <a:lnTo>
                  <a:pt x="191744" y="515251"/>
                </a:lnTo>
                <a:lnTo>
                  <a:pt x="193192" y="513372"/>
                </a:lnTo>
                <a:lnTo>
                  <a:pt x="194563" y="511441"/>
                </a:lnTo>
                <a:lnTo>
                  <a:pt x="195999" y="509498"/>
                </a:lnTo>
                <a:lnTo>
                  <a:pt x="197434" y="507504"/>
                </a:lnTo>
                <a:lnTo>
                  <a:pt x="198869" y="505498"/>
                </a:lnTo>
                <a:lnTo>
                  <a:pt x="200304" y="503440"/>
                </a:lnTo>
                <a:lnTo>
                  <a:pt x="201752" y="501370"/>
                </a:lnTo>
                <a:lnTo>
                  <a:pt x="203187" y="499313"/>
                </a:lnTo>
                <a:lnTo>
                  <a:pt x="204622" y="497192"/>
                </a:lnTo>
                <a:lnTo>
                  <a:pt x="206057" y="495071"/>
                </a:lnTo>
                <a:lnTo>
                  <a:pt x="207505" y="492874"/>
                </a:lnTo>
                <a:lnTo>
                  <a:pt x="208940" y="490689"/>
                </a:lnTo>
                <a:lnTo>
                  <a:pt x="210375" y="488441"/>
                </a:lnTo>
                <a:lnTo>
                  <a:pt x="211810" y="486257"/>
                </a:lnTo>
                <a:lnTo>
                  <a:pt x="213245" y="483933"/>
                </a:lnTo>
                <a:lnTo>
                  <a:pt x="214693" y="481622"/>
                </a:lnTo>
                <a:lnTo>
                  <a:pt x="216128" y="479310"/>
                </a:lnTo>
                <a:lnTo>
                  <a:pt x="217563" y="476999"/>
                </a:lnTo>
                <a:lnTo>
                  <a:pt x="218998" y="474624"/>
                </a:lnTo>
                <a:lnTo>
                  <a:pt x="220433" y="472185"/>
                </a:lnTo>
                <a:lnTo>
                  <a:pt x="221881" y="469760"/>
                </a:lnTo>
                <a:lnTo>
                  <a:pt x="223304" y="467309"/>
                </a:lnTo>
                <a:lnTo>
                  <a:pt x="224751" y="464819"/>
                </a:lnTo>
                <a:lnTo>
                  <a:pt x="226186" y="462318"/>
                </a:lnTo>
                <a:lnTo>
                  <a:pt x="227622" y="459752"/>
                </a:lnTo>
                <a:lnTo>
                  <a:pt x="229069" y="457187"/>
                </a:lnTo>
                <a:lnTo>
                  <a:pt x="230492" y="454634"/>
                </a:lnTo>
                <a:lnTo>
                  <a:pt x="240563" y="435749"/>
                </a:lnTo>
                <a:lnTo>
                  <a:pt x="241998" y="433006"/>
                </a:lnTo>
                <a:lnTo>
                  <a:pt x="243433" y="430123"/>
                </a:lnTo>
                <a:lnTo>
                  <a:pt x="244868" y="427316"/>
                </a:lnTo>
                <a:lnTo>
                  <a:pt x="246316" y="424446"/>
                </a:lnTo>
                <a:lnTo>
                  <a:pt x="247751" y="421563"/>
                </a:lnTo>
                <a:lnTo>
                  <a:pt x="249186" y="418630"/>
                </a:lnTo>
                <a:lnTo>
                  <a:pt x="250621" y="415696"/>
                </a:lnTo>
                <a:lnTo>
                  <a:pt x="252056" y="412686"/>
                </a:lnTo>
                <a:lnTo>
                  <a:pt x="253504" y="409689"/>
                </a:lnTo>
                <a:lnTo>
                  <a:pt x="254939" y="406692"/>
                </a:lnTo>
                <a:lnTo>
                  <a:pt x="256374" y="403631"/>
                </a:lnTo>
                <a:lnTo>
                  <a:pt x="257809" y="400570"/>
                </a:lnTo>
                <a:lnTo>
                  <a:pt x="259181" y="397509"/>
                </a:lnTo>
                <a:lnTo>
                  <a:pt x="260629" y="394373"/>
                </a:lnTo>
                <a:lnTo>
                  <a:pt x="262064" y="391248"/>
                </a:lnTo>
                <a:lnTo>
                  <a:pt x="263499" y="388124"/>
                </a:lnTo>
                <a:lnTo>
                  <a:pt x="264934" y="384936"/>
                </a:lnTo>
                <a:lnTo>
                  <a:pt x="266369" y="381749"/>
                </a:lnTo>
                <a:lnTo>
                  <a:pt x="267817" y="378498"/>
                </a:lnTo>
                <a:lnTo>
                  <a:pt x="269252" y="375310"/>
                </a:lnTo>
                <a:lnTo>
                  <a:pt x="270687" y="371995"/>
                </a:lnTo>
                <a:lnTo>
                  <a:pt x="272122" y="368744"/>
                </a:lnTo>
                <a:lnTo>
                  <a:pt x="273557" y="365442"/>
                </a:lnTo>
                <a:lnTo>
                  <a:pt x="274993" y="362127"/>
                </a:lnTo>
                <a:lnTo>
                  <a:pt x="276440" y="358813"/>
                </a:lnTo>
                <a:lnTo>
                  <a:pt x="277875" y="355434"/>
                </a:lnTo>
                <a:lnTo>
                  <a:pt x="279311" y="352069"/>
                </a:lnTo>
                <a:lnTo>
                  <a:pt x="280746" y="348691"/>
                </a:lnTo>
                <a:lnTo>
                  <a:pt x="282181" y="345249"/>
                </a:lnTo>
                <a:lnTo>
                  <a:pt x="283629" y="341871"/>
                </a:lnTo>
                <a:lnTo>
                  <a:pt x="285064" y="338442"/>
                </a:lnTo>
                <a:lnTo>
                  <a:pt x="286499" y="334937"/>
                </a:lnTo>
                <a:lnTo>
                  <a:pt x="287934" y="331508"/>
                </a:lnTo>
                <a:lnTo>
                  <a:pt x="289369" y="328002"/>
                </a:lnTo>
                <a:lnTo>
                  <a:pt x="290817" y="324497"/>
                </a:lnTo>
                <a:lnTo>
                  <a:pt x="292252" y="321005"/>
                </a:lnTo>
                <a:lnTo>
                  <a:pt x="293687" y="317436"/>
                </a:lnTo>
                <a:lnTo>
                  <a:pt x="295122" y="313880"/>
                </a:lnTo>
                <a:lnTo>
                  <a:pt x="296557" y="310375"/>
                </a:lnTo>
                <a:lnTo>
                  <a:pt x="298005" y="306819"/>
                </a:lnTo>
                <a:lnTo>
                  <a:pt x="299440" y="303187"/>
                </a:lnTo>
                <a:lnTo>
                  <a:pt x="300875" y="299631"/>
                </a:lnTo>
                <a:lnTo>
                  <a:pt x="302310" y="295998"/>
                </a:lnTo>
                <a:lnTo>
                  <a:pt x="303745" y="292442"/>
                </a:lnTo>
                <a:lnTo>
                  <a:pt x="305193" y="288810"/>
                </a:lnTo>
                <a:lnTo>
                  <a:pt x="306628" y="285191"/>
                </a:lnTo>
                <a:lnTo>
                  <a:pt x="308063" y="281558"/>
                </a:lnTo>
                <a:lnTo>
                  <a:pt x="309498" y="277875"/>
                </a:lnTo>
                <a:lnTo>
                  <a:pt x="310934" y="274243"/>
                </a:lnTo>
                <a:lnTo>
                  <a:pt x="312369" y="270624"/>
                </a:lnTo>
                <a:lnTo>
                  <a:pt x="313816" y="266941"/>
                </a:lnTo>
                <a:lnTo>
                  <a:pt x="315252" y="263245"/>
                </a:lnTo>
                <a:lnTo>
                  <a:pt x="316687" y="259626"/>
                </a:lnTo>
                <a:lnTo>
                  <a:pt x="318122" y="255943"/>
                </a:lnTo>
                <a:lnTo>
                  <a:pt x="319557" y="252247"/>
                </a:lnTo>
                <a:lnTo>
                  <a:pt x="321005" y="248627"/>
                </a:lnTo>
                <a:lnTo>
                  <a:pt x="322440" y="244944"/>
                </a:lnTo>
                <a:lnTo>
                  <a:pt x="323811" y="241249"/>
                </a:lnTo>
                <a:lnTo>
                  <a:pt x="325246" y="237566"/>
                </a:lnTo>
                <a:lnTo>
                  <a:pt x="326682" y="233883"/>
                </a:lnTo>
                <a:lnTo>
                  <a:pt x="328129" y="230250"/>
                </a:lnTo>
                <a:lnTo>
                  <a:pt x="329564" y="226567"/>
                </a:lnTo>
                <a:lnTo>
                  <a:pt x="331000" y="222872"/>
                </a:lnTo>
                <a:lnTo>
                  <a:pt x="332435" y="219252"/>
                </a:lnTo>
                <a:lnTo>
                  <a:pt x="333870" y="215557"/>
                </a:lnTo>
                <a:lnTo>
                  <a:pt x="335318" y="211937"/>
                </a:lnTo>
                <a:lnTo>
                  <a:pt x="336753" y="208254"/>
                </a:lnTo>
                <a:lnTo>
                  <a:pt x="338188" y="204622"/>
                </a:lnTo>
                <a:lnTo>
                  <a:pt x="339623" y="201002"/>
                </a:lnTo>
                <a:lnTo>
                  <a:pt x="341058" y="197370"/>
                </a:lnTo>
                <a:lnTo>
                  <a:pt x="342506" y="193751"/>
                </a:lnTo>
                <a:lnTo>
                  <a:pt x="343941" y="190182"/>
                </a:lnTo>
                <a:lnTo>
                  <a:pt x="345376" y="186562"/>
                </a:lnTo>
                <a:lnTo>
                  <a:pt x="346811" y="183006"/>
                </a:lnTo>
                <a:lnTo>
                  <a:pt x="348246" y="179438"/>
                </a:lnTo>
                <a:lnTo>
                  <a:pt x="349694" y="175869"/>
                </a:lnTo>
                <a:lnTo>
                  <a:pt x="351116" y="172313"/>
                </a:lnTo>
                <a:lnTo>
                  <a:pt x="352564" y="168821"/>
                </a:lnTo>
                <a:lnTo>
                  <a:pt x="353999" y="165252"/>
                </a:lnTo>
                <a:lnTo>
                  <a:pt x="355434" y="161747"/>
                </a:lnTo>
                <a:lnTo>
                  <a:pt x="356869" y="158318"/>
                </a:lnTo>
                <a:lnTo>
                  <a:pt x="358317" y="154812"/>
                </a:lnTo>
                <a:lnTo>
                  <a:pt x="359752" y="151371"/>
                </a:lnTo>
                <a:lnTo>
                  <a:pt x="361187" y="147993"/>
                </a:lnTo>
                <a:lnTo>
                  <a:pt x="362623" y="144564"/>
                </a:lnTo>
                <a:lnTo>
                  <a:pt x="364058" y="141185"/>
                </a:lnTo>
                <a:lnTo>
                  <a:pt x="365505" y="137807"/>
                </a:lnTo>
                <a:lnTo>
                  <a:pt x="366941" y="134505"/>
                </a:lnTo>
                <a:lnTo>
                  <a:pt x="368376" y="131190"/>
                </a:lnTo>
                <a:lnTo>
                  <a:pt x="369811" y="127876"/>
                </a:lnTo>
                <a:lnTo>
                  <a:pt x="371246" y="124625"/>
                </a:lnTo>
                <a:lnTo>
                  <a:pt x="372694" y="121437"/>
                </a:lnTo>
                <a:lnTo>
                  <a:pt x="374129" y="118186"/>
                </a:lnTo>
                <a:lnTo>
                  <a:pt x="384187" y="96558"/>
                </a:lnTo>
                <a:lnTo>
                  <a:pt x="385622" y="93560"/>
                </a:lnTo>
                <a:lnTo>
                  <a:pt x="387070" y="90627"/>
                </a:lnTo>
                <a:lnTo>
                  <a:pt x="388442" y="87744"/>
                </a:lnTo>
                <a:lnTo>
                  <a:pt x="389877" y="84874"/>
                </a:lnTo>
                <a:lnTo>
                  <a:pt x="391312" y="82067"/>
                </a:lnTo>
                <a:lnTo>
                  <a:pt x="392747" y="79311"/>
                </a:lnTo>
                <a:lnTo>
                  <a:pt x="394195" y="76504"/>
                </a:lnTo>
                <a:lnTo>
                  <a:pt x="395630" y="73812"/>
                </a:lnTo>
                <a:lnTo>
                  <a:pt x="397065" y="71119"/>
                </a:lnTo>
                <a:lnTo>
                  <a:pt x="398500" y="68503"/>
                </a:lnTo>
                <a:lnTo>
                  <a:pt x="408571" y="51244"/>
                </a:lnTo>
                <a:lnTo>
                  <a:pt x="409994" y="48933"/>
                </a:lnTo>
                <a:lnTo>
                  <a:pt x="411441" y="46685"/>
                </a:lnTo>
                <a:lnTo>
                  <a:pt x="412876" y="44500"/>
                </a:lnTo>
                <a:lnTo>
                  <a:pt x="414312" y="42379"/>
                </a:lnTo>
                <a:lnTo>
                  <a:pt x="415747" y="40246"/>
                </a:lnTo>
                <a:lnTo>
                  <a:pt x="438746" y="13500"/>
                </a:lnTo>
                <a:lnTo>
                  <a:pt x="440181" y="12242"/>
                </a:lnTo>
                <a:lnTo>
                  <a:pt x="441629" y="11125"/>
                </a:lnTo>
                <a:lnTo>
                  <a:pt x="443064" y="9994"/>
                </a:lnTo>
                <a:lnTo>
                  <a:pt x="444499" y="8940"/>
                </a:lnTo>
                <a:lnTo>
                  <a:pt x="464565" y="380"/>
                </a:lnTo>
                <a:lnTo>
                  <a:pt x="466001" y="190"/>
                </a:lnTo>
                <a:lnTo>
                  <a:pt x="467436" y="63"/>
                </a:lnTo>
                <a:lnTo>
                  <a:pt x="468871" y="0"/>
                </a:lnTo>
                <a:lnTo>
                  <a:pt x="470319" y="0"/>
                </a:lnTo>
                <a:lnTo>
                  <a:pt x="480377" y="1752"/>
                </a:lnTo>
                <a:lnTo>
                  <a:pt x="481812" y="2184"/>
                </a:lnTo>
                <a:lnTo>
                  <a:pt x="483247" y="2743"/>
                </a:lnTo>
                <a:lnTo>
                  <a:pt x="484682" y="3378"/>
                </a:lnTo>
                <a:lnTo>
                  <a:pt x="486130" y="4000"/>
                </a:lnTo>
                <a:lnTo>
                  <a:pt x="487565" y="4749"/>
                </a:lnTo>
                <a:lnTo>
                  <a:pt x="489000" y="5499"/>
                </a:lnTo>
                <a:lnTo>
                  <a:pt x="490435" y="6311"/>
                </a:lnTo>
                <a:lnTo>
                  <a:pt x="491870" y="7251"/>
                </a:lnTo>
                <a:lnTo>
                  <a:pt x="493318" y="8178"/>
                </a:lnTo>
                <a:lnTo>
                  <a:pt x="504812" y="17818"/>
                </a:lnTo>
                <a:lnTo>
                  <a:pt x="506247" y="19253"/>
                </a:lnTo>
                <a:lnTo>
                  <a:pt x="513435" y="27317"/>
                </a:lnTo>
                <a:lnTo>
                  <a:pt x="514883" y="29057"/>
                </a:lnTo>
                <a:lnTo>
                  <a:pt x="516318" y="30873"/>
                </a:lnTo>
                <a:lnTo>
                  <a:pt x="517690" y="32753"/>
                </a:lnTo>
                <a:lnTo>
                  <a:pt x="519125" y="34683"/>
                </a:lnTo>
                <a:lnTo>
                  <a:pt x="529196" y="49504"/>
                </a:lnTo>
                <a:lnTo>
                  <a:pt x="530618" y="51752"/>
                </a:lnTo>
                <a:lnTo>
                  <a:pt x="540689" y="69126"/>
                </a:lnTo>
                <a:lnTo>
                  <a:pt x="542124" y="71754"/>
                </a:lnTo>
                <a:lnTo>
                  <a:pt x="543559" y="74434"/>
                </a:lnTo>
                <a:lnTo>
                  <a:pt x="545007" y="77190"/>
                </a:lnTo>
                <a:lnTo>
                  <a:pt x="546442" y="79933"/>
                </a:lnTo>
                <a:lnTo>
                  <a:pt x="547877" y="82753"/>
                </a:lnTo>
                <a:lnTo>
                  <a:pt x="549313" y="85559"/>
                </a:lnTo>
                <a:lnTo>
                  <a:pt x="550748" y="88442"/>
                </a:lnTo>
                <a:lnTo>
                  <a:pt x="552195" y="91312"/>
                </a:lnTo>
                <a:lnTo>
                  <a:pt x="553631" y="94246"/>
                </a:lnTo>
                <a:lnTo>
                  <a:pt x="555066" y="97243"/>
                </a:lnTo>
                <a:lnTo>
                  <a:pt x="556501" y="100253"/>
                </a:lnTo>
                <a:lnTo>
                  <a:pt x="557936" y="103314"/>
                </a:lnTo>
                <a:lnTo>
                  <a:pt x="559384" y="106375"/>
                </a:lnTo>
                <a:lnTo>
                  <a:pt x="560806" y="109435"/>
                </a:lnTo>
                <a:lnTo>
                  <a:pt x="562254" y="112560"/>
                </a:lnTo>
                <a:lnTo>
                  <a:pt x="563689" y="115747"/>
                </a:lnTo>
                <a:lnTo>
                  <a:pt x="565124" y="118935"/>
                </a:lnTo>
                <a:lnTo>
                  <a:pt x="566572" y="122123"/>
                </a:lnTo>
                <a:lnTo>
                  <a:pt x="567994" y="125374"/>
                </a:lnTo>
                <a:lnTo>
                  <a:pt x="569442" y="128689"/>
                </a:lnTo>
                <a:lnTo>
                  <a:pt x="570877" y="131940"/>
                </a:lnTo>
                <a:lnTo>
                  <a:pt x="572312" y="135254"/>
                </a:lnTo>
                <a:lnTo>
                  <a:pt x="573747" y="138633"/>
                </a:lnTo>
                <a:lnTo>
                  <a:pt x="575182" y="141998"/>
                </a:lnTo>
                <a:lnTo>
                  <a:pt x="582307" y="159130"/>
                </a:lnTo>
                <a:lnTo>
                  <a:pt x="583755" y="162559"/>
                </a:lnTo>
                <a:lnTo>
                  <a:pt x="585190" y="166065"/>
                </a:lnTo>
                <a:lnTo>
                  <a:pt x="586625" y="169621"/>
                </a:lnTo>
                <a:lnTo>
                  <a:pt x="588060" y="173126"/>
                </a:lnTo>
                <a:lnTo>
                  <a:pt x="589495" y="176682"/>
                </a:lnTo>
                <a:lnTo>
                  <a:pt x="590943" y="180251"/>
                </a:lnTo>
                <a:lnTo>
                  <a:pt x="592378" y="183807"/>
                </a:lnTo>
                <a:lnTo>
                  <a:pt x="593813" y="187375"/>
                </a:lnTo>
                <a:lnTo>
                  <a:pt x="595248" y="190995"/>
                </a:lnTo>
                <a:lnTo>
                  <a:pt x="596684" y="194563"/>
                </a:lnTo>
                <a:lnTo>
                  <a:pt x="598131" y="198183"/>
                </a:lnTo>
                <a:lnTo>
                  <a:pt x="599566" y="201815"/>
                </a:lnTo>
                <a:lnTo>
                  <a:pt x="601002" y="205435"/>
                </a:lnTo>
                <a:lnTo>
                  <a:pt x="602437" y="209130"/>
                </a:lnTo>
                <a:lnTo>
                  <a:pt x="603872" y="212750"/>
                </a:lnTo>
                <a:lnTo>
                  <a:pt x="605320" y="216446"/>
                </a:lnTo>
                <a:lnTo>
                  <a:pt x="606755" y="220065"/>
                </a:lnTo>
                <a:lnTo>
                  <a:pt x="608190" y="223748"/>
                </a:lnTo>
                <a:lnTo>
                  <a:pt x="609625" y="227368"/>
                </a:lnTo>
                <a:lnTo>
                  <a:pt x="611060" y="231063"/>
                </a:lnTo>
                <a:lnTo>
                  <a:pt x="612495" y="234746"/>
                </a:lnTo>
                <a:lnTo>
                  <a:pt x="613943" y="238442"/>
                </a:lnTo>
                <a:lnTo>
                  <a:pt x="615378" y="242061"/>
                </a:lnTo>
                <a:lnTo>
                  <a:pt x="616813" y="245744"/>
                </a:lnTo>
                <a:lnTo>
                  <a:pt x="618248" y="249440"/>
                </a:lnTo>
                <a:lnTo>
                  <a:pt x="619683" y="253123"/>
                </a:lnTo>
                <a:lnTo>
                  <a:pt x="621131" y="256806"/>
                </a:lnTo>
                <a:lnTo>
                  <a:pt x="622566" y="260438"/>
                </a:lnTo>
                <a:lnTo>
                  <a:pt x="624001" y="264121"/>
                </a:lnTo>
                <a:lnTo>
                  <a:pt x="625436" y="267817"/>
                </a:lnTo>
                <a:lnTo>
                  <a:pt x="626871" y="271437"/>
                </a:lnTo>
                <a:lnTo>
                  <a:pt x="628319" y="275069"/>
                </a:lnTo>
                <a:lnTo>
                  <a:pt x="629754" y="278752"/>
                </a:lnTo>
                <a:lnTo>
                  <a:pt x="631189" y="282371"/>
                </a:lnTo>
                <a:lnTo>
                  <a:pt x="632625" y="286003"/>
                </a:lnTo>
                <a:lnTo>
                  <a:pt x="634060" y="289623"/>
                </a:lnTo>
                <a:lnTo>
                  <a:pt x="635507" y="293255"/>
                </a:lnTo>
                <a:lnTo>
                  <a:pt x="636943" y="296875"/>
                </a:lnTo>
                <a:lnTo>
                  <a:pt x="638378" y="300443"/>
                </a:lnTo>
                <a:lnTo>
                  <a:pt x="639813" y="303999"/>
                </a:lnTo>
                <a:lnTo>
                  <a:pt x="641248" y="307632"/>
                </a:lnTo>
                <a:lnTo>
                  <a:pt x="642696" y="311188"/>
                </a:lnTo>
                <a:lnTo>
                  <a:pt x="644131" y="314756"/>
                </a:lnTo>
                <a:lnTo>
                  <a:pt x="645566" y="318249"/>
                </a:lnTo>
                <a:lnTo>
                  <a:pt x="646937" y="321817"/>
                </a:lnTo>
                <a:lnTo>
                  <a:pt x="648373" y="325310"/>
                </a:lnTo>
                <a:lnTo>
                  <a:pt x="649820" y="328815"/>
                </a:lnTo>
                <a:lnTo>
                  <a:pt x="651255" y="332257"/>
                </a:lnTo>
                <a:lnTo>
                  <a:pt x="652691" y="335749"/>
                </a:lnTo>
                <a:lnTo>
                  <a:pt x="654126" y="339191"/>
                </a:lnTo>
                <a:lnTo>
                  <a:pt x="655561" y="342620"/>
                </a:lnTo>
                <a:lnTo>
                  <a:pt x="657009" y="346062"/>
                </a:lnTo>
                <a:lnTo>
                  <a:pt x="658444" y="349440"/>
                </a:lnTo>
                <a:lnTo>
                  <a:pt x="659879" y="352869"/>
                </a:lnTo>
                <a:lnTo>
                  <a:pt x="661314" y="356247"/>
                </a:lnTo>
                <a:lnTo>
                  <a:pt x="662749" y="359562"/>
                </a:lnTo>
                <a:lnTo>
                  <a:pt x="664184" y="362877"/>
                </a:lnTo>
                <a:lnTo>
                  <a:pt x="665632" y="366191"/>
                </a:lnTo>
                <a:lnTo>
                  <a:pt x="667067" y="369506"/>
                </a:lnTo>
                <a:lnTo>
                  <a:pt x="668502" y="372808"/>
                </a:lnTo>
                <a:lnTo>
                  <a:pt x="669937" y="376059"/>
                </a:lnTo>
                <a:lnTo>
                  <a:pt x="671372" y="379247"/>
                </a:lnTo>
                <a:lnTo>
                  <a:pt x="672820" y="382498"/>
                </a:lnTo>
                <a:lnTo>
                  <a:pt x="674255" y="385686"/>
                </a:lnTo>
                <a:lnTo>
                  <a:pt x="675690" y="388810"/>
                </a:lnTo>
                <a:lnTo>
                  <a:pt x="677125" y="391998"/>
                </a:lnTo>
                <a:lnTo>
                  <a:pt x="684314" y="407377"/>
                </a:lnTo>
                <a:lnTo>
                  <a:pt x="685749" y="410375"/>
                </a:lnTo>
                <a:lnTo>
                  <a:pt x="687196" y="413384"/>
                </a:lnTo>
                <a:lnTo>
                  <a:pt x="688619" y="416369"/>
                </a:lnTo>
                <a:lnTo>
                  <a:pt x="690067" y="419315"/>
                </a:lnTo>
                <a:lnTo>
                  <a:pt x="691502" y="422186"/>
                </a:lnTo>
                <a:lnTo>
                  <a:pt x="692937" y="425132"/>
                </a:lnTo>
                <a:lnTo>
                  <a:pt x="694385" y="427939"/>
                </a:lnTo>
                <a:lnTo>
                  <a:pt x="695820" y="430822"/>
                </a:lnTo>
                <a:lnTo>
                  <a:pt x="697255" y="433628"/>
                </a:lnTo>
                <a:lnTo>
                  <a:pt x="698690" y="436448"/>
                </a:lnTo>
                <a:lnTo>
                  <a:pt x="700125" y="439191"/>
                </a:lnTo>
                <a:lnTo>
                  <a:pt x="701560" y="441934"/>
                </a:lnTo>
                <a:lnTo>
                  <a:pt x="703008" y="444626"/>
                </a:lnTo>
                <a:lnTo>
                  <a:pt x="704443" y="447319"/>
                </a:lnTo>
                <a:lnTo>
                  <a:pt x="705878" y="449999"/>
                </a:lnTo>
                <a:lnTo>
                  <a:pt x="707313" y="452627"/>
                </a:lnTo>
                <a:lnTo>
                  <a:pt x="708748" y="455256"/>
                </a:lnTo>
                <a:lnTo>
                  <a:pt x="710196" y="457809"/>
                </a:lnTo>
                <a:lnTo>
                  <a:pt x="711568" y="460374"/>
                </a:lnTo>
                <a:lnTo>
                  <a:pt x="713003" y="462876"/>
                </a:lnTo>
                <a:lnTo>
                  <a:pt x="720191" y="475132"/>
                </a:lnTo>
                <a:lnTo>
                  <a:pt x="721626" y="477507"/>
                </a:lnTo>
                <a:lnTo>
                  <a:pt x="723061" y="479882"/>
                </a:lnTo>
                <a:lnTo>
                  <a:pt x="724496" y="482193"/>
                </a:lnTo>
                <a:lnTo>
                  <a:pt x="725944" y="484504"/>
                </a:lnTo>
                <a:lnTo>
                  <a:pt x="727379" y="486752"/>
                </a:lnTo>
                <a:lnTo>
                  <a:pt x="728814" y="489000"/>
                </a:lnTo>
                <a:lnTo>
                  <a:pt x="730249" y="491185"/>
                </a:lnTo>
                <a:lnTo>
                  <a:pt x="731697" y="493382"/>
                </a:lnTo>
                <a:lnTo>
                  <a:pt x="733132" y="495566"/>
                </a:lnTo>
                <a:lnTo>
                  <a:pt x="734567" y="497687"/>
                </a:lnTo>
                <a:lnTo>
                  <a:pt x="736003" y="499757"/>
                </a:lnTo>
                <a:lnTo>
                  <a:pt x="737438" y="501878"/>
                </a:lnTo>
                <a:lnTo>
                  <a:pt x="738885" y="503935"/>
                </a:lnTo>
                <a:lnTo>
                  <a:pt x="740308" y="505942"/>
                </a:lnTo>
                <a:lnTo>
                  <a:pt x="741756" y="507936"/>
                </a:lnTo>
                <a:lnTo>
                  <a:pt x="743191" y="509943"/>
                </a:lnTo>
                <a:lnTo>
                  <a:pt x="744626" y="511873"/>
                </a:lnTo>
                <a:lnTo>
                  <a:pt x="746074" y="513816"/>
                </a:lnTo>
                <a:lnTo>
                  <a:pt x="747496" y="515683"/>
                </a:lnTo>
                <a:lnTo>
                  <a:pt x="748944" y="517563"/>
                </a:lnTo>
                <a:lnTo>
                  <a:pt x="750379" y="519442"/>
                </a:lnTo>
                <a:lnTo>
                  <a:pt x="751814" y="521258"/>
                </a:lnTo>
                <a:lnTo>
                  <a:pt x="753249" y="523062"/>
                </a:lnTo>
                <a:lnTo>
                  <a:pt x="754684" y="524814"/>
                </a:lnTo>
                <a:lnTo>
                  <a:pt x="756132" y="526567"/>
                </a:lnTo>
                <a:lnTo>
                  <a:pt x="757567" y="528319"/>
                </a:lnTo>
                <a:lnTo>
                  <a:pt x="759002" y="530009"/>
                </a:lnTo>
                <a:lnTo>
                  <a:pt x="760437" y="531621"/>
                </a:lnTo>
                <a:lnTo>
                  <a:pt x="761872" y="533311"/>
                </a:lnTo>
                <a:lnTo>
                  <a:pt x="763320" y="534936"/>
                </a:lnTo>
                <a:lnTo>
                  <a:pt x="764755" y="536562"/>
                </a:lnTo>
                <a:lnTo>
                  <a:pt x="766190" y="538124"/>
                </a:lnTo>
                <a:lnTo>
                  <a:pt x="767626" y="539686"/>
                </a:lnTo>
                <a:lnTo>
                  <a:pt x="769061" y="541197"/>
                </a:lnTo>
                <a:lnTo>
                  <a:pt x="770508" y="542696"/>
                </a:lnTo>
                <a:lnTo>
                  <a:pt x="771944" y="544194"/>
                </a:lnTo>
                <a:lnTo>
                  <a:pt x="773379" y="545630"/>
                </a:lnTo>
                <a:lnTo>
                  <a:pt x="774814" y="547065"/>
                </a:lnTo>
                <a:lnTo>
                  <a:pt x="776185" y="548500"/>
                </a:lnTo>
                <a:lnTo>
                  <a:pt x="777633" y="549884"/>
                </a:lnTo>
                <a:lnTo>
                  <a:pt x="779068" y="551256"/>
                </a:lnTo>
                <a:lnTo>
                  <a:pt x="780503" y="552627"/>
                </a:lnTo>
                <a:lnTo>
                  <a:pt x="789127" y="560247"/>
                </a:lnTo>
                <a:lnTo>
                  <a:pt x="790562" y="561441"/>
                </a:lnTo>
                <a:lnTo>
                  <a:pt x="791997" y="562622"/>
                </a:lnTo>
                <a:lnTo>
                  <a:pt x="793445" y="563816"/>
                </a:lnTo>
                <a:lnTo>
                  <a:pt x="794880" y="564946"/>
                </a:lnTo>
                <a:lnTo>
                  <a:pt x="796315" y="566064"/>
                </a:lnTo>
                <a:lnTo>
                  <a:pt x="797750" y="567194"/>
                </a:lnTo>
                <a:lnTo>
                  <a:pt x="799185" y="568248"/>
                </a:lnTo>
                <a:lnTo>
                  <a:pt x="800633" y="569315"/>
                </a:lnTo>
                <a:lnTo>
                  <a:pt x="802068" y="570382"/>
                </a:lnTo>
                <a:lnTo>
                  <a:pt x="803503" y="571385"/>
                </a:lnTo>
                <a:lnTo>
                  <a:pt x="804938" y="572376"/>
                </a:lnTo>
                <a:lnTo>
                  <a:pt x="806373" y="573379"/>
                </a:lnTo>
                <a:lnTo>
                  <a:pt x="807821" y="574319"/>
                </a:lnTo>
                <a:lnTo>
                  <a:pt x="809256" y="575322"/>
                </a:lnTo>
                <a:lnTo>
                  <a:pt x="810691" y="576249"/>
                </a:lnTo>
                <a:lnTo>
                  <a:pt x="812126" y="577126"/>
                </a:lnTo>
                <a:lnTo>
                  <a:pt x="813561" y="578065"/>
                </a:lnTo>
                <a:lnTo>
                  <a:pt x="815009" y="578942"/>
                </a:lnTo>
                <a:lnTo>
                  <a:pt x="816444" y="579818"/>
                </a:lnTo>
                <a:lnTo>
                  <a:pt x="817879" y="580631"/>
                </a:lnTo>
                <a:lnTo>
                  <a:pt x="825068" y="584631"/>
                </a:lnTo>
                <a:lnTo>
                  <a:pt x="826503" y="585444"/>
                </a:lnTo>
                <a:lnTo>
                  <a:pt x="827938" y="586130"/>
                </a:lnTo>
                <a:lnTo>
                  <a:pt x="829373" y="586879"/>
                </a:lnTo>
                <a:lnTo>
                  <a:pt x="830821" y="587565"/>
                </a:lnTo>
                <a:lnTo>
                  <a:pt x="832256" y="588314"/>
                </a:lnTo>
                <a:lnTo>
                  <a:pt x="833691" y="589000"/>
                </a:lnTo>
                <a:lnTo>
                  <a:pt x="835126" y="589635"/>
                </a:lnTo>
                <a:lnTo>
                  <a:pt x="836561" y="590321"/>
                </a:lnTo>
                <a:lnTo>
                  <a:pt x="838009" y="590943"/>
                </a:lnTo>
                <a:lnTo>
                  <a:pt x="839444" y="591565"/>
                </a:lnTo>
                <a:lnTo>
                  <a:pt x="840816" y="592188"/>
                </a:lnTo>
                <a:lnTo>
                  <a:pt x="842251" y="592810"/>
                </a:lnTo>
                <a:lnTo>
                  <a:pt x="843686" y="593382"/>
                </a:lnTo>
                <a:lnTo>
                  <a:pt x="845134" y="593940"/>
                </a:lnTo>
                <a:lnTo>
                  <a:pt x="846569" y="594499"/>
                </a:lnTo>
                <a:lnTo>
                  <a:pt x="848004" y="595071"/>
                </a:lnTo>
                <a:lnTo>
                  <a:pt x="849439" y="595629"/>
                </a:lnTo>
                <a:lnTo>
                  <a:pt x="850874" y="596125"/>
                </a:lnTo>
                <a:lnTo>
                  <a:pt x="852322" y="596696"/>
                </a:lnTo>
                <a:lnTo>
                  <a:pt x="853757" y="597192"/>
                </a:lnTo>
                <a:lnTo>
                  <a:pt x="855192" y="597687"/>
                </a:lnTo>
                <a:lnTo>
                  <a:pt x="856627" y="598131"/>
                </a:lnTo>
                <a:lnTo>
                  <a:pt x="858062" y="598627"/>
                </a:lnTo>
                <a:lnTo>
                  <a:pt x="859510" y="599071"/>
                </a:lnTo>
                <a:lnTo>
                  <a:pt x="860945" y="599566"/>
                </a:lnTo>
                <a:lnTo>
                  <a:pt x="862380" y="599998"/>
                </a:lnTo>
                <a:lnTo>
                  <a:pt x="863815" y="600443"/>
                </a:lnTo>
                <a:lnTo>
                  <a:pt x="865250" y="600824"/>
                </a:lnTo>
                <a:lnTo>
                  <a:pt x="866698" y="601256"/>
                </a:lnTo>
                <a:lnTo>
                  <a:pt x="868121" y="601687"/>
                </a:lnTo>
                <a:lnTo>
                  <a:pt x="869568" y="602068"/>
                </a:lnTo>
                <a:lnTo>
                  <a:pt x="871004" y="602437"/>
                </a:lnTo>
                <a:lnTo>
                  <a:pt x="872439" y="602818"/>
                </a:lnTo>
                <a:lnTo>
                  <a:pt x="873886" y="603186"/>
                </a:lnTo>
                <a:lnTo>
                  <a:pt x="875309" y="603567"/>
                </a:lnTo>
                <a:lnTo>
                  <a:pt x="876757" y="603884"/>
                </a:lnTo>
                <a:lnTo>
                  <a:pt x="878192" y="604253"/>
                </a:lnTo>
                <a:lnTo>
                  <a:pt x="879627" y="604570"/>
                </a:lnTo>
                <a:lnTo>
                  <a:pt x="881062" y="604875"/>
                </a:lnTo>
                <a:lnTo>
                  <a:pt x="882510" y="605256"/>
                </a:lnTo>
                <a:lnTo>
                  <a:pt x="883945" y="605561"/>
                </a:lnTo>
                <a:lnTo>
                  <a:pt x="885380" y="605815"/>
                </a:lnTo>
                <a:lnTo>
                  <a:pt x="886815" y="606132"/>
                </a:lnTo>
                <a:lnTo>
                  <a:pt x="888250" y="606437"/>
                </a:lnTo>
                <a:lnTo>
                  <a:pt x="889698" y="606691"/>
                </a:lnTo>
                <a:lnTo>
                  <a:pt x="891133" y="607009"/>
                </a:lnTo>
                <a:lnTo>
                  <a:pt x="892568" y="607250"/>
                </a:lnTo>
                <a:lnTo>
                  <a:pt x="894003" y="607504"/>
                </a:lnTo>
                <a:lnTo>
                  <a:pt x="895438" y="607758"/>
                </a:lnTo>
                <a:lnTo>
                  <a:pt x="896886" y="608012"/>
                </a:lnTo>
                <a:lnTo>
                  <a:pt x="898321" y="608253"/>
                </a:lnTo>
                <a:lnTo>
                  <a:pt x="899756" y="608507"/>
                </a:lnTo>
                <a:lnTo>
                  <a:pt x="901191" y="608761"/>
                </a:lnTo>
                <a:lnTo>
                  <a:pt x="902627" y="608939"/>
                </a:lnTo>
                <a:lnTo>
                  <a:pt x="904074" y="609193"/>
                </a:lnTo>
                <a:lnTo>
                  <a:pt x="905446" y="609384"/>
                </a:lnTo>
                <a:lnTo>
                  <a:pt x="906881" y="609625"/>
                </a:lnTo>
                <a:lnTo>
                  <a:pt x="908316" y="609815"/>
                </a:lnTo>
                <a:lnTo>
                  <a:pt x="909751" y="610006"/>
                </a:lnTo>
                <a:lnTo>
                  <a:pt x="911186" y="610184"/>
                </a:lnTo>
                <a:lnTo>
                  <a:pt x="912634" y="610374"/>
                </a:lnTo>
                <a:lnTo>
                  <a:pt x="914069" y="610565"/>
                </a:lnTo>
                <a:lnTo>
                  <a:pt x="915504" y="610755"/>
                </a:lnTo>
                <a:lnTo>
                  <a:pt x="916939" y="610946"/>
                </a:lnTo>
                <a:lnTo>
                  <a:pt x="918387" y="611073"/>
                </a:lnTo>
                <a:lnTo>
                  <a:pt x="919810" y="611250"/>
                </a:lnTo>
                <a:lnTo>
                  <a:pt x="921257" y="611377"/>
                </a:lnTo>
                <a:lnTo>
                  <a:pt x="922693" y="611568"/>
                </a:lnTo>
                <a:lnTo>
                  <a:pt x="924128" y="611695"/>
                </a:lnTo>
                <a:lnTo>
                  <a:pt x="925575" y="611885"/>
                </a:lnTo>
                <a:lnTo>
                  <a:pt x="926998" y="612000"/>
                </a:lnTo>
                <a:lnTo>
                  <a:pt x="928446" y="612127"/>
                </a:lnTo>
                <a:lnTo>
                  <a:pt x="929881" y="612254"/>
                </a:lnTo>
                <a:lnTo>
                  <a:pt x="930631" y="612320"/>
                </a:lnTo>
              </a:path>
            </a:pathLst>
          </a:custGeom>
          <a:ln w="7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2152751" y="1376314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2035949" y="1484937"/>
            <a:ext cx="222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818220" y="1630809"/>
            <a:ext cx="116839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569BBD"/>
                </a:solidFill>
                <a:latin typeface="MS Gothic"/>
                <a:cs typeface="MS Gothic"/>
              </a:rPr>
              <a:t>●●</a:t>
            </a:r>
            <a:r>
              <a:rPr dirty="0" baseline="37037" sz="225" spc="-37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813305" y="1652806"/>
            <a:ext cx="57785" cy="635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860">
              <a:lnSpc>
                <a:spcPts val="14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  <a:p>
            <a:pPr marL="12700">
              <a:lnSpc>
                <a:spcPts val="140"/>
              </a:lnSpc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636496" y="1880123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219553" y="1344183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646783" y="1818503"/>
            <a:ext cx="1238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r>
              <a:rPr dirty="0" sz="150" spc="-30">
                <a:solidFill>
                  <a:srgbClr val="569BBD"/>
                </a:solidFill>
                <a:latin typeface="MS Gothic"/>
                <a:cs typeface="MS Gothic"/>
              </a:rPr>
              <a:t> </a:t>
            </a:r>
            <a:r>
              <a:rPr dirty="0" baseline="18518" sz="225" spc="-75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833803" y="1634873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940090" y="1524434"/>
            <a:ext cx="13081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 spc="-2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0">
                <a:solidFill>
                  <a:srgbClr val="569BBD"/>
                </a:solidFill>
                <a:latin typeface="MS Gothic"/>
                <a:cs typeface="MS Gothic"/>
              </a:rPr>
              <a:t>●●</a:t>
            </a:r>
            <a:r>
              <a:rPr dirty="0" baseline="37037" sz="225" spc="-3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718741" y="1805498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873783" y="1557873"/>
            <a:ext cx="138430" cy="717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170"/>
              </a:lnSpc>
              <a:spcBef>
                <a:spcPts val="120"/>
              </a:spcBef>
            </a:pPr>
            <a:r>
              <a:rPr dirty="0" sz="150" spc="-25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7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  <a:p>
            <a:pPr algn="ctr" marR="32384">
              <a:lnSpc>
                <a:spcPts val="170"/>
              </a:lnSpc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846402" y="1616623"/>
            <a:ext cx="11620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569BBD"/>
                </a:solidFill>
                <a:latin typeface="MS Gothic"/>
                <a:cs typeface="MS Gothic"/>
              </a:rPr>
              <a:t>●●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936051" y="1534556"/>
            <a:ext cx="6667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569BBD"/>
                </a:solidFill>
                <a:latin typeface="MS Gothic"/>
                <a:cs typeface="MS Gothic"/>
              </a:rPr>
              <a:t>●●●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791690" y="1686118"/>
            <a:ext cx="3429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50" spc="-40">
                <a:solidFill>
                  <a:srgbClr val="569BBD"/>
                </a:solidFill>
                <a:latin typeface="MS Gothic"/>
                <a:cs typeface="MS Gothic"/>
              </a:rPr>
              <a:t>●●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2010308" y="1502120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802498" y="1674307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749069" y="1729755"/>
            <a:ext cx="51435" cy="958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209">
              <a:lnSpc>
                <a:spcPts val="180"/>
              </a:lnSpc>
              <a:spcBef>
                <a:spcPts val="120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  <a:p>
            <a:pPr marL="15240">
              <a:lnSpc>
                <a:spcPts val="175"/>
              </a:lnSpc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  <a:p>
            <a:pPr>
              <a:lnSpc>
                <a:spcPts val="175"/>
              </a:lnSpc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2024608" y="1414122"/>
            <a:ext cx="152400" cy="755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20"/>
              </a:spcBef>
            </a:pPr>
            <a:r>
              <a:rPr dirty="0" sz="150">
                <a:solidFill>
                  <a:srgbClr val="569BBD"/>
                </a:solidFill>
                <a:latin typeface="MS Gothic"/>
                <a:cs typeface="MS Gothic"/>
              </a:rPr>
              <a:t>●●</a:t>
            </a:r>
            <a:r>
              <a:rPr dirty="0" sz="150" spc="-20">
                <a:solidFill>
                  <a:srgbClr val="569BBD"/>
                </a:solidFill>
                <a:latin typeface="MS Gothic"/>
                <a:cs typeface="MS Gothic"/>
              </a:rPr>
              <a:t> </a:t>
            </a:r>
            <a:r>
              <a:rPr dirty="0" baseline="18518" sz="225" spc="-75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50" spc="-25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7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382914" y="1562044"/>
            <a:ext cx="75565" cy="23177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" spc="-10">
                <a:latin typeface="Arial"/>
                <a:cs typeface="Arial"/>
              </a:rPr>
              <a:t>observed</a:t>
            </a:r>
            <a:endParaRPr sz="400">
              <a:latin typeface="Arial"/>
              <a:cs typeface="Arial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1625943" y="2008892"/>
            <a:ext cx="580390" cy="18415"/>
          </a:xfrm>
          <a:custGeom>
            <a:avLst/>
            <a:gdLst/>
            <a:ahLst/>
            <a:cxnLst/>
            <a:rect l="l" t="t" r="r" b="b"/>
            <a:pathLst>
              <a:path w="580389" h="18414">
                <a:moveTo>
                  <a:pt x="0" y="0"/>
                </a:moveTo>
                <a:lnTo>
                  <a:pt x="579882" y="0"/>
                </a:lnTo>
              </a:path>
              <a:path w="580389" h="18414">
                <a:moveTo>
                  <a:pt x="0" y="0"/>
                </a:moveTo>
                <a:lnTo>
                  <a:pt x="0" y="17810"/>
                </a:lnTo>
              </a:path>
              <a:path w="580389" h="18414">
                <a:moveTo>
                  <a:pt x="144932" y="0"/>
                </a:moveTo>
                <a:lnTo>
                  <a:pt x="144932" y="17810"/>
                </a:lnTo>
              </a:path>
              <a:path w="580389" h="18414">
                <a:moveTo>
                  <a:pt x="289941" y="0"/>
                </a:moveTo>
                <a:lnTo>
                  <a:pt x="289941" y="17810"/>
                </a:lnTo>
              </a:path>
              <a:path w="580389" h="18414">
                <a:moveTo>
                  <a:pt x="434936" y="0"/>
                </a:moveTo>
                <a:lnTo>
                  <a:pt x="434936" y="17810"/>
                </a:lnTo>
              </a:path>
              <a:path w="580389" h="18414">
                <a:moveTo>
                  <a:pt x="579882" y="0"/>
                </a:moveTo>
                <a:lnTo>
                  <a:pt x="579882" y="17810"/>
                </a:lnTo>
              </a:path>
            </a:pathLst>
          </a:custGeom>
          <a:ln w="4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1569681" y="1943904"/>
            <a:ext cx="666750" cy="2540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50">
              <a:latin typeface="MS Gothic"/>
              <a:cs typeface="MS Gothic"/>
            </a:endParaRPr>
          </a:p>
          <a:p>
            <a:pPr marL="20320">
              <a:lnSpc>
                <a:spcPct val="100000"/>
              </a:lnSpc>
            </a:pPr>
            <a:r>
              <a:rPr dirty="0" sz="500">
                <a:latin typeface="Arial"/>
                <a:cs typeface="Arial"/>
              </a:rPr>
              <a:t>−2</a:t>
            </a:r>
            <a:r>
              <a:rPr dirty="0" sz="500" spc="425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−1</a:t>
            </a:r>
            <a:r>
              <a:rPr dirty="0" sz="500" spc="215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0</a:t>
            </a:r>
            <a:r>
              <a:rPr dirty="0" sz="500" spc="285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1</a:t>
            </a:r>
            <a:r>
              <a:rPr dirty="0" sz="500" spc="290">
                <a:latin typeface="Arial"/>
                <a:cs typeface="Arial"/>
              </a:rPr>
              <a:t>  </a:t>
            </a:r>
            <a:r>
              <a:rPr dirty="0" sz="500" spc="-5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spcBef>
                <a:spcPts val="110"/>
              </a:spcBef>
            </a:pPr>
            <a:r>
              <a:rPr dirty="0" sz="400" spc="-10">
                <a:latin typeface="Arial"/>
                <a:cs typeface="Arial"/>
              </a:rPr>
              <a:t>Theoretical</a:t>
            </a:r>
            <a:r>
              <a:rPr dirty="0" sz="400" spc="4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1547126" y="1344163"/>
            <a:ext cx="713105" cy="599440"/>
            <a:chOff x="1547126" y="1344163"/>
            <a:chExt cx="713105" cy="599440"/>
          </a:xfrm>
        </p:grpSpPr>
        <p:sp>
          <p:nvSpPr>
            <p:cNvPr id="82" name="object 82" descr=""/>
            <p:cNvSpPr/>
            <p:nvPr/>
          </p:nvSpPr>
          <p:spPr>
            <a:xfrm>
              <a:off x="1547126" y="1492516"/>
              <a:ext cx="18415" cy="448309"/>
            </a:xfrm>
            <a:custGeom>
              <a:avLst/>
              <a:gdLst/>
              <a:ahLst/>
              <a:cxnLst/>
              <a:rect l="l" t="t" r="r" b="b"/>
              <a:pathLst>
                <a:path w="18415" h="448310">
                  <a:moveTo>
                    <a:pt x="17818" y="448310"/>
                  </a:moveTo>
                  <a:lnTo>
                    <a:pt x="17818" y="0"/>
                  </a:lnTo>
                </a:path>
                <a:path w="18415" h="448310">
                  <a:moveTo>
                    <a:pt x="17818" y="448310"/>
                  </a:moveTo>
                  <a:lnTo>
                    <a:pt x="0" y="448310"/>
                  </a:lnTo>
                </a:path>
                <a:path w="18415" h="448310">
                  <a:moveTo>
                    <a:pt x="17818" y="298869"/>
                  </a:moveTo>
                  <a:lnTo>
                    <a:pt x="0" y="298869"/>
                  </a:lnTo>
                </a:path>
                <a:path w="18415" h="448310">
                  <a:moveTo>
                    <a:pt x="17818" y="149440"/>
                  </a:moveTo>
                  <a:lnTo>
                    <a:pt x="0" y="149440"/>
                  </a:lnTo>
                </a:path>
                <a:path w="18415" h="448310">
                  <a:moveTo>
                    <a:pt x="17818" y="0"/>
                  </a:moveTo>
                  <a:lnTo>
                    <a:pt x="0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564944" y="1346507"/>
              <a:ext cx="692785" cy="563245"/>
            </a:xfrm>
            <a:custGeom>
              <a:avLst/>
              <a:gdLst/>
              <a:ahLst/>
              <a:cxnLst/>
              <a:rect l="l" t="t" r="r" b="b"/>
              <a:pathLst>
                <a:path w="692785" h="563244">
                  <a:moveTo>
                    <a:pt x="0" y="563064"/>
                  </a:moveTo>
                  <a:lnTo>
                    <a:pt x="692503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1439367" y="1888067"/>
            <a:ext cx="97155" cy="100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-25">
                <a:latin typeface="Arial"/>
                <a:cs typeface="Arial"/>
              </a:rPr>
              <a:t>−2</a:t>
            </a:r>
            <a:endParaRPr sz="500">
              <a:latin typeface="Arial"/>
              <a:cs typeface="Arial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1439367" y="1738628"/>
            <a:ext cx="97155" cy="100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-25">
                <a:latin typeface="Arial"/>
                <a:cs typeface="Arial"/>
              </a:rPr>
              <a:t>−1</a:t>
            </a:r>
            <a:endParaRPr sz="500">
              <a:latin typeface="Arial"/>
              <a:cs typeface="Arial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1475869" y="1589185"/>
            <a:ext cx="60325" cy="100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-5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475869" y="1439746"/>
            <a:ext cx="60325" cy="1009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00" spc="-5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2761754" y="1749999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3050222" y="1477558"/>
            <a:ext cx="10858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2982099" y="1536690"/>
            <a:ext cx="10858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2725724" y="1766433"/>
            <a:ext cx="10350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2972358" y="1556311"/>
            <a:ext cx="10287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2559685" y="1957502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3098507" y="1460121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2637383" y="1888378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2768104" y="1709753"/>
            <a:ext cx="10604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3132975" y="1351435"/>
            <a:ext cx="1492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sz="150" spc="170">
                <a:solidFill>
                  <a:srgbClr val="4C721D"/>
                </a:solidFill>
                <a:latin typeface="MS Gothic"/>
                <a:cs typeface="MS Gothic"/>
              </a:rPr>
              <a:t> </a:t>
            </a:r>
            <a:r>
              <a:rPr dirty="0" baseline="18518" sz="225" spc="-7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2656065" y="1875373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960065" y="1580619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2819044" y="1668935"/>
            <a:ext cx="12065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 spc="-20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r>
              <a:rPr dirty="0" baseline="18518" sz="225" spc="-3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2778531" y="1688124"/>
            <a:ext cx="13779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dirty="0" sz="150" spc="-3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44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r>
              <a:rPr dirty="0" baseline="37037" sz="225" spc="-44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44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2809252" y="1697065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3087789" y="1444754"/>
            <a:ext cx="116839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2991650" y="1501371"/>
            <a:ext cx="160020" cy="635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6515">
              <a:lnSpc>
                <a:spcPts val="135"/>
              </a:lnSpc>
              <a:spcBef>
                <a:spcPts val="120"/>
              </a:spcBef>
            </a:pPr>
            <a:r>
              <a:rPr dirty="0" sz="150" spc="-10">
                <a:solidFill>
                  <a:srgbClr val="4C721D"/>
                </a:solidFill>
                <a:latin typeface="MS Gothic"/>
                <a:cs typeface="MS Gothic"/>
              </a:rPr>
              <a:t>●●●</a:t>
            </a:r>
            <a:r>
              <a:rPr dirty="0" baseline="18518" sz="225" spc="-15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endParaRPr baseline="18518" sz="225">
              <a:latin typeface="MS Gothic"/>
              <a:cs typeface="MS Gothic"/>
            </a:endParaRPr>
          </a:p>
          <a:p>
            <a:pPr marL="44450">
              <a:lnSpc>
                <a:spcPts val="135"/>
              </a:lnSpc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2873565" y="1653568"/>
            <a:ext cx="5334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2906166" y="1601625"/>
            <a:ext cx="11557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2924810" y="1610693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2911690" y="1623685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2610878" y="1909625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2632646" y="1801878"/>
            <a:ext cx="173355" cy="977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r>
              <a:rPr dirty="0" baseline="37037" sz="225" spc="-37">
                <a:solidFill>
                  <a:srgbClr val="4C721D"/>
                </a:solidFill>
                <a:latin typeface="MS Gothic"/>
                <a:cs typeface="MS Gothic"/>
              </a:rPr>
              <a:t>●●●</a:t>
            </a:r>
            <a:endParaRPr baseline="37037" sz="225">
              <a:latin typeface="MS Gothic"/>
              <a:cs typeface="MS Gothic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2728658" y="1728066"/>
            <a:ext cx="141605" cy="635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3335">
              <a:lnSpc>
                <a:spcPts val="135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  <a:p>
            <a:pPr algn="ctr" marR="635">
              <a:lnSpc>
                <a:spcPts val="135"/>
              </a:lnSpc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2714104" y="1783247"/>
            <a:ext cx="104139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2860789" y="1640499"/>
            <a:ext cx="11430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r>
              <a:rPr dirty="0" baseline="18518" sz="225" spc="-37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2938475" y="1578130"/>
            <a:ext cx="12255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 spc="-20">
                <a:solidFill>
                  <a:srgbClr val="4C721D"/>
                </a:solidFill>
                <a:latin typeface="MS Gothic"/>
                <a:cs typeface="MS Gothic"/>
              </a:rPr>
              <a:t>●●</a:t>
            </a:r>
            <a:r>
              <a:rPr dirty="0" baseline="18518" sz="225" spc="-3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0">
                <a:solidFill>
                  <a:srgbClr val="4C721D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2372930" y="1562044"/>
            <a:ext cx="75565" cy="23177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" spc="-10">
                <a:latin typeface="Arial"/>
                <a:cs typeface="Arial"/>
              </a:rPr>
              <a:t>observed</a:t>
            </a:r>
            <a:endParaRPr sz="400">
              <a:latin typeface="Arial"/>
              <a:cs typeface="Arial"/>
            </a:endParaRPr>
          </a:p>
        </p:txBody>
      </p:sp>
      <p:sp>
        <p:nvSpPr>
          <p:cNvPr id="116" name="object 116" descr=""/>
          <p:cNvSpPr/>
          <p:nvPr/>
        </p:nvSpPr>
        <p:spPr>
          <a:xfrm>
            <a:off x="2653576" y="2008892"/>
            <a:ext cx="504825" cy="18415"/>
          </a:xfrm>
          <a:custGeom>
            <a:avLst/>
            <a:gdLst/>
            <a:ahLst/>
            <a:cxnLst/>
            <a:rect l="l" t="t" r="r" b="b"/>
            <a:pathLst>
              <a:path w="504825" h="18414">
                <a:moveTo>
                  <a:pt x="0" y="0"/>
                </a:moveTo>
                <a:lnTo>
                  <a:pt x="504634" y="0"/>
                </a:lnTo>
              </a:path>
              <a:path w="504825" h="18414">
                <a:moveTo>
                  <a:pt x="0" y="0"/>
                </a:moveTo>
                <a:lnTo>
                  <a:pt x="0" y="17810"/>
                </a:lnTo>
              </a:path>
              <a:path w="504825" h="18414">
                <a:moveTo>
                  <a:pt x="126123" y="0"/>
                </a:moveTo>
                <a:lnTo>
                  <a:pt x="126123" y="17810"/>
                </a:lnTo>
              </a:path>
              <a:path w="504825" h="18414">
                <a:moveTo>
                  <a:pt x="252310" y="0"/>
                </a:moveTo>
                <a:lnTo>
                  <a:pt x="252310" y="17810"/>
                </a:lnTo>
              </a:path>
              <a:path w="504825" h="18414">
                <a:moveTo>
                  <a:pt x="378434" y="0"/>
                </a:moveTo>
                <a:lnTo>
                  <a:pt x="378434" y="17810"/>
                </a:lnTo>
              </a:path>
              <a:path w="504825" h="18414">
                <a:moveTo>
                  <a:pt x="504634" y="0"/>
                </a:moveTo>
                <a:lnTo>
                  <a:pt x="504634" y="17810"/>
                </a:lnTo>
              </a:path>
            </a:pathLst>
          </a:custGeom>
          <a:ln w="4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 txBox="1"/>
          <p:nvPr/>
        </p:nvSpPr>
        <p:spPr>
          <a:xfrm>
            <a:off x="2605252" y="2004310"/>
            <a:ext cx="583565" cy="1936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500">
                <a:latin typeface="Arial"/>
                <a:cs typeface="Arial"/>
              </a:rPr>
              <a:t>−2</a:t>
            </a:r>
            <a:r>
              <a:rPr dirty="0" sz="500" spc="285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−1</a:t>
            </a:r>
            <a:r>
              <a:rPr dirty="0" sz="500" spc="425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0</a:t>
            </a:r>
            <a:r>
              <a:rPr dirty="0" sz="500" spc="215">
                <a:latin typeface="Arial"/>
                <a:cs typeface="Arial"/>
              </a:rPr>
              <a:t>  </a:t>
            </a:r>
            <a:r>
              <a:rPr dirty="0" sz="500">
                <a:latin typeface="Arial"/>
                <a:cs typeface="Arial"/>
              </a:rPr>
              <a:t>1</a:t>
            </a:r>
            <a:r>
              <a:rPr dirty="0" sz="500" spc="215">
                <a:latin typeface="Arial"/>
                <a:cs typeface="Arial"/>
              </a:rPr>
              <a:t>  </a:t>
            </a:r>
            <a:r>
              <a:rPr dirty="0" sz="500" spc="-5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110"/>
              </a:spcBef>
            </a:pPr>
            <a:r>
              <a:rPr dirty="0" sz="400" spc="-10">
                <a:latin typeface="Arial"/>
                <a:cs typeface="Arial"/>
              </a:rPr>
              <a:t>Theoretical</a:t>
            </a:r>
            <a:r>
              <a:rPr dirty="0" sz="400" spc="4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18" name="object 118" descr=""/>
          <p:cNvGrpSpPr/>
          <p:nvPr/>
        </p:nvGrpSpPr>
        <p:grpSpPr>
          <a:xfrm>
            <a:off x="2537142" y="1395672"/>
            <a:ext cx="722630" cy="546735"/>
            <a:chOff x="2537142" y="1395672"/>
            <a:chExt cx="722630" cy="546735"/>
          </a:xfrm>
        </p:grpSpPr>
        <p:sp>
          <p:nvSpPr>
            <p:cNvPr id="119" name="object 119" descr=""/>
            <p:cNvSpPr/>
            <p:nvPr/>
          </p:nvSpPr>
          <p:spPr>
            <a:xfrm>
              <a:off x="2537142" y="1423568"/>
              <a:ext cx="18415" cy="476884"/>
            </a:xfrm>
            <a:custGeom>
              <a:avLst/>
              <a:gdLst/>
              <a:ahLst/>
              <a:cxnLst/>
              <a:rect l="l" t="t" r="r" b="b"/>
              <a:pathLst>
                <a:path w="18414" h="476885">
                  <a:moveTo>
                    <a:pt x="17805" y="476758"/>
                  </a:moveTo>
                  <a:lnTo>
                    <a:pt x="17805" y="0"/>
                  </a:lnTo>
                </a:path>
                <a:path w="18414" h="476885">
                  <a:moveTo>
                    <a:pt x="17805" y="476758"/>
                  </a:moveTo>
                  <a:lnTo>
                    <a:pt x="0" y="476758"/>
                  </a:lnTo>
                </a:path>
                <a:path w="18414" h="476885">
                  <a:moveTo>
                    <a:pt x="17805" y="357568"/>
                  </a:moveTo>
                  <a:lnTo>
                    <a:pt x="0" y="357568"/>
                  </a:lnTo>
                </a:path>
                <a:path w="18414" h="476885">
                  <a:moveTo>
                    <a:pt x="17805" y="238379"/>
                  </a:moveTo>
                  <a:lnTo>
                    <a:pt x="0" y="238379"/>
                  </a:lnTo>
                </a:path>
                <a:path w="18414" h="476885">
                  <a:moveTo>
                    <a:pt x="17805" y="119189"/>
                  </a:moveTo>
                  <a:lnTo>
                    <a:pt x="0" y="119189"/>
                  </a:lnTo>
                </a:path>
                <a:path w="18414" h="476885">
                  <a:moveTo>
                    <a:pt x="17805" y="0"/>
                  </a:moveTo>
                  <a:lnTo>
                    <a:pt x="0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2554948" y="1398015"/>
              <a:ext cx="702310" cy="542290"/>
            </a:xfrm>
            <a:custGeom>
              <a:avLst/>
              <a:gdLst/>
              <a:ahLst/>
              <a:cxnLst/>
              <a:rect l="l" t="t" r="r" b="b"/>
              <a:pathLst>
                <a:path w="702310" h="542289">
                  <a:moveTo>
                    <a:pt x="0" y="541870"/>
                  </a:moveTo>
                  <a:lnTo>
                    <a:pt x="701878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 descr=""/>
          <p:cNvSpPr txBox="1"/>
          <p:nvPr/>
        </p:nvSpPr>
        <p:spPr>
          <a:xfrm>
            <a:off x="2429370" y="1565002"/>
            <a:ext cx="97155" cy="38354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440"/>
              </a:spcBef>
            </a:pPr>
            <a:r>
              <a:rPr dirty="0" sz="500" spc="-5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500" spc="-25">
                <a:latin typeface="Arial"/>
                <a:cs typeface="Arial"/>
              </a:rPr>
              <a:t>−1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500" spc="-25">
                <a:latin typeface="Arial"/>
                <a:cs typeface="Arial"/>
              </a:rPr>
              <a:t>−2</a:t>
            </a:r>
            <a:endParaRPr sz="500">
              <a:latin typeface="Arial"/>
              <a:cs typeface="Arial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2465867" y="1326619"/>
            <a:ext cx="60325" cy="26416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500" spc="-5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500" spc="-5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4062234" y="1485814"/>
            <a:ext cx="10350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3631958" y="1914312"/>
            <a:ext cx="222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3549700" y="1957502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3603980" y="1902373"/>
            <a:ext cx="113664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●●●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4130014" y="1447129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4072864" y="1467995"/>
            <a:ext cx="120014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50" spc="-20">
                <a:solidFill>
                  <a:srgbClr val="B09A00"/>
                </a:solidFill>
                <a:latin typeface="MS Gothic"/>
                <a:cs typeface="MS Gothic"/>
              </a:rPr>
              <a:t>●●</a:t>
            </a:r>
            <a:r>
              <a:rPr dirty="0" baseline="18518" sz="225" spc="-30">
                <a:solidFill>
                  <a:srgbClr val="B09A00"/>
                </a:solidFill>
                <a:latin typeface="MS Gothic"/>
                <a:cs typeface="MS Gothic"/>
              </a:rPr>
              <a:t>●●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4199572" y="1344183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3999369" y="1547561"/>
            <a:ext cx="10541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3857675" y="1673558"/>
            <a:ext cx="10477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3676903" y="1830504"/>
            <a:ext cx="14478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0">
                <a:solidFill>
                  <a:srgbClr val="B09A00"/>
                </a:solidFill>
                <a:latin typeface="MS Gothic"/>
                <a:cs typeface="MS Gothic"/>
              </a:rPr>
              <a:t>●●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3896931" y="1640499"/>
            <a:ext cx="11239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3863403" y="1659067"/>
            <a:ext cx="12890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3901973" y="1628130"/>
            <a:ext cx="14986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1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1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1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55555" sz="225" spc="-1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1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3574554" y="1940877"/>
            <a:ext cx="9144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3721036" y="1796062"/>
            <a:ext cx="13462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0">
                <a:solidFill>
                  <a:srgbClr val="B09A00"/>
                </a:solidFill>
                <a:latin typeface="MS Gothic"/>
                <a:cs typeface="MS Gothic"/>
              </a:rPr>
              <a:t>●●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3625672" y="1893306"/>
            <a:ext cx="10858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4143082" y="1424993"/>
            <a:ext cx="6604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3973550" y="1575069"/>
            <a:ext cx="10668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3989298" y="1561683"/>
            <a:ext cx="10287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3668420" y="1843941"/>
            <a:ext cx="11303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3652735" y="1864997"/>
            <a:ext cx="1111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4027360" y="1525247"/>
            <a:ext cx="11303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3804526" y="1691744"/>
            <a:ext cx="158750" cy="666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8415">
              <a:lnSpc>
                <a:spcPts val="15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  <a:p>
            <a:pPr algn="ctr" marR="17145">
              <a:lnSpc>
                <a:spcPts val="150"/>
              </a:lnSpc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3670452" y="1873379"/>
            <a:ext cx="4762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" spc="-5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3933418" y="1597065"/>
            <a:ext cx="14478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55555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3703561" y="1720256"/>
            <a:ext cx="220979" cy="102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90170">
              <a:lnSpc>
                <a:spcPts val="135"/>
              </a:lnSpc>
              <a:spcBef>
                <a:spcPts val="120"/>
              </a:spcBef>
            </a:pPr>
            <a:r>
              <a:rPr dirty="0" sz="150" spc="-5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  <a:p>
            <a:pPr algn="ctr" marL="71120">
              <a:lnSpc>
                <a:spcPts val="95"/>
              </a:lnSpc>
            </a:pPr>
            <a:r>
              <a:rPr dirty="0" sz="150" spc="-50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  <a:p>
            <a:pPr algn="ctr" marL="46355">
              <a:lnSpc>
                <a:spcPts val="90"/>
              </a:lnSpc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  <a:p>
            <a:pPr algn="ctr" marL="15240">
              <a:lnSpc>
                <a:spcPts val="105"/>
              </a:lnSpc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sz="150">
              <a:latin typeface="MS Gothic"/>
              <a:cs typeface="MS Gothic"/>
            </a:endParaRPr>
          </a:p>
          <a:p>
            <a:pPr algn="ctr" marR="7620">
              <a:lnSpc>
                <a:spcPts val="155"/>
              </a:lnSpc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37037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37037" sz="225">
              <a:latin typeface="MS Gothic"/>
              <a:cs typeface="MS Gothic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4045737" y="1510058"/>
            <a:ext cx="106045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4013047" y="1536004"/>
            <a:ext cx="107314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3715232" y="1810375"/>
            <a:ext cx="109220" cy="514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50" spc="-25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r>
              <a:rPr dirty="0" baseline="18518" sz="225" spc="-37">
                <a:solidFill>
                  <a:srgbClr val="B09A00"/>
                </a:solidFill>
                <a:latin typeface="MS Gothic"/>
                <a:cs typeface="MS Gothic"/>
              </a:rPr>
              <a:t>●</a:t>
            </a:r>
            <a:endParaRPr baseline="18518" sz="225">
              <a:latin typeface="MS Gothic"/>
              <a:cs typeface="MS Gothic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3362933" y="1562044"/>
            <a:ext cx="75565" cy="231775"/>
          </a:xfrm>
          <a:prstGeom prst="rect">
            <a:avLst/>
          </a:prstGeom>
        </p:spPr>
        <p:txBody>
          <a:bodyPr wrap="square" lIns="0" tIns="6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400" spc="-10">
                <a:latin typeface="Arial"/>
                <a:cs typeface="Arial"/>
              </a:rPr>
              <a:t>observed</a:t>
            </a:r>
            <a:endParaRPr sz="400">
              <a:latin typeface="Arial"/>
              <a:cs typeface="Arial"/>
            </a:endParaRPr>
          </a:p>
        </p:txBody>
      </p:sp>
      <p:sp>
        <p:nvSpPr>
          <p:cNvPr id="153" name="object 153" descr=""/>
          <p:cNvSpPr/>
          <p:nvPr/>
        </p:nvSpPr>
        <p:spPr>
          <a:xfrm>
            <a:off x="3573462" y="2008892"/>
            <a:ext cx="645160" cy="18415"/>
          </a:xfrm>
          <a:custGeom>
            <a:avLst/>
            <a:gdLst/>
            <a:ahLst/>
            <a:cxnLst/>
            <a:rect l="l" t="t" r="r" b="b"/>
            <a:pathLst>
              <a:path w="645160" h="18414">
                <a:moveTo>
                  <a:pt x="0" y="0"/>
                </a:moveTo>
                <a:lnTo>
                  <a:pt x="644880" y="0"/>
                </a:lnTo>
              </a:path>
              <a:path w="645160" h="18414">
                <a:moveTo>
                  <a:pt x="0" y="0"/>
                </a:moveTo>
                <a:lnTo>
                  <a:pt x="0" y="17810"/>
                </a:lnTo>
              </a:path>
              <a:path w="645160" h="18414">
                <a:moveTo>
                  <a:pt x="107429" y="0"/>
                </a:moveTo>
                <a:lnTo>
                  <a:pt x="107429" y="17810"/>
                </a:lnTo>
              </a:path>
              <a:path w="645160" h="18414">
                <a:moveTo>
                  <a:pt x="214934" y="0"/>
                </a:moveTo>
                <a:lnTo>
                  <a:pt x="214934" y="17810"/>
                </a:lnTo>
              </a:path>
              <a:path w="645160" h="18414">
                <a:moveTo>
                  <a:pt x="322440" y="0"/>
                </a:moveTo>
                <a:lnTo>
                  <a:pt x="322440" y="17810"/>
                </a:lnTo>
              </a:path>
              <a:path w="645160" h="18414">
                <a:moveTo>
                  <a:pt x="429933" y="0"/>
                </a:moveTo>
                <a:lnTo>
                  <a:pt x="429933" y="17810"/>
                </a:lnTo>
              </a:path>
              <a:path w="645160" h="18414">
                <a:moveTo>
                  <a:pt x="537375" y="0"/>
                </a:moveTo>
                <a:lnTo>
                  <a:pt x="537375" y="17810"/>
                </a:lnTo>
              </a:path>
              <a:path w="645160" h="18414">
                <a:moveTo>
                  <a:pt x="644880" y="0"/>
                </a:moveTo>
                <a:lnTo>
                  <a:pt x="644880" y="17810"/>
                </a:lnTo>
              </a:path>
            </a:pathLst>
          </a:custGeom>
          <a:ln w="46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 txBox="1"/>
          <p:nvPr/>
        </p:nvSpPr>
        <p:spPr>
          <a:xfrm>
            <a:off x="3525139" y="2004310"/>
            <a:ext cx="723900" cy="1936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  <a:tabLst>
                <a:tab pos="214629" algn="l"/>
              </a:tabLst>
            </a:pPr>
            <a:r>
              <a:rPr dirty="0" sz="500" spc="-25">
                <a:latin typeface="Arial"/>
                <a:cs typeface="Arial"/>
              </a:rPr>
              <a:t>−3</a:t>
            </a:r>
            <a:r>
              <a:rPr dirty="0" sz="500">
                <a:latin typeface="Arial"/>
                <a:cs typeface="Arial"/>
              </a:rPr>
              <a:t>	−1</a:t>
            </a:r>
            <a:r>
              <a:rPr dirty="0" sz="500" spc="28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0</a:t>
            </a:r>
            <a:r>
              <a:rPr dirty="0" sz="500" spc="42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1</a:t>
            </a:r>
            <a:r>
              <a:rPr dirty="0" sz="500" spc="420">
                <a:latin typeface="Arial"/>
                <a:cs typeface="Arial"/>
              </a:rPr>
              <a:t> </a:t>
            </a:r>
            <a:r>
              <a:rPr dirty="0" sz="500">
                <a:latin typeface="Arial"/>
                <a:cs typeface="Arial"/>
              </a:rPr>
              <a:t>2</a:t>
            </a:r>
            <a:r>
              <a:rPr dirty="0" sz="500" spc="425">
                <a:latin typeface="Arial"/>
                <a:cs typeface="Arial"/>
              </a:rPr>
              <a:t> </a:t>
            </a:r>
            <a:r>
              <a:rPr dirty="0" sz="500" spc="-5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 algn="ctr" marL="17780">
              <a:lnSpc>
                <a:spcPct val="100000"/>
              </a:lnSpc>
              <a:spcBef>
                <a:spcPts val="110"/>
              </a:spcBef>
            </a:pPr>
            <a:r>
              <a:rPr dirty="0" sz="400" spc="-10">
                <a:latin typeface="Arial"/>
                <a:cs typeface="Arial"/>
              </a:rPr>
              <a:t>Theoretical</a:t>
            </a:r>
            <a:r>
              <a:rPr dirty="0" sz="400" spc="4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Quantiles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155" name="object 155" descr=""/>
          <p:cNvGrpSpPr/>
          <p:nvPr/>
        </p:nvGrpSpPr>
        <p:grpSpPr>
          <a:xfrm>
            <a:off x="3527145" y="1400168"/>
            <a:ext cx="722630" cy="611505"/>
            <a:chOff x="3527145" y="1400168"/>
            <a:chExt cx="722630" cy="611505"/>
          </a:xfrm>
        </p:grpSpPr>
        <p:sp>
          <p:nvSpPr>
            <p:cNvPr id="156" name="object 156" descr=""/>
            <p:cNvSpPr/>
            <p:nvPr/>
          </p:nvSpPr>
          <p:spPr>
            <a:xfrm>
              <a:off x="3527145" y="1425079"/>
              <a:ext cx="18415" cy="580390"/>
            </a:xfrm>
            <a:custGeom>
              <a:avLst/>
              <a:gdLst/>
              <a:ahLst/>
              <a:cxnLst/>
              <a:rect l="l" t="t" r="r" b="b"/>
              <a:pathLst>
                <a:path w="18414" h="580389">
                  <a:moveTo>
                    <a:pt x="17805" y="580062"/>
                  </a:moveTo>
                  <a:lnTo>
                    <a:pt x="17805" y="0"/>
                  </a:lnTo>
                </a:path>
                <a:path w="18414" h="580389">
                  <a:moveTo>
                    <a:pt x="17805" y="580062"/>
                  </a:moveTo>
                  <a:lnTo>
                    <a:pt x="0" y="580062"/>
                  </a:lnTo>
                </a:path>
                <a:path w="18414" h="580389">
                  <a:moveTo>
                    <a:pt x="17805" y="483374"/>
                  </a:moveTo>
                  <a:lnTo>
                    <a:pt x="0" y="483374"/>
                  </a:lnTo>
                </a:path>
                <a:path w="18414" h="580389">
                  <a:moveTo>
                    <a:pt x="17805" y="386689"/>
                  </a:moveTo>
                  <a:lnTo>
                    <a:pt x="0" y="386689"/>
                  </a:lnTo>
                </a:path>
                <a:path w="18414" h="580389">
                  <a:moveTo>
                    <a:pt x="17805" y="289991"/>
                  </a:moveTo>
                  <a:lnTo>
                    <a:pt x="0" y="289991"/>
                  </a:lnTo>
                </a:path>
                <a:path w="18414" h="580389">
                  <a:moveTo>
                    <a:pt x="17805" y="193306"/>
                  </a:moveTo>
                  <a:lnTo>
                    <a:pt x="0" y="193306"/>
                  </a:lnTo>
                </a:path>
                <a:path w="18414" h="580389">
                  <a:moveTo>
                    <a:pt x="17805" y="96685"/>
                  </a:moveTo>
                  <a:lnTo>
                    <a:pt x="0" y="96685"/>
                  </a:lnTo>
                </a:path>
                <a:path w="18414" h="580389">
                  <a:moveTo>
                    <a:pt x="17805" y="0"/>
                  </a:moveTo>
                  <a:lnTo>
                    <a:pt x="0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3566411" y="1402511"/>
              <a:ext cx="680720" cy="606425"/>
            </a:xfrm>
            <a:custGeom>
              <a:avLst/>
              <a:gdLst/>
              <a:ahLst/>
              <a:cxnLst/>
              <a:rect l="l" t="t" r="r" b="b"/>
              <a:pathLst>
                <a:path w="680720" h="606425">
                  <a:moveTo>
                    <a:pt x="0" y="606380"/>
                  </a:moveTo>
                  <a:lnTo>
                    <a:pt x="680430" y="0"/>
                  </a:lnTo>
                </a:path>
              </a:pathLst>
            </a:custGeom>
            <a:ln w="4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8" name="object 158" descr=""/>
          <p:cNvSpPr txBox="1"/>
          <p:nvPr/>
        </p:nvSpPr>
        <p:spPr>
          <a:xfrm>
            <a:off x="3419386" y="1350629"/>
            <a:ext cx="97155" cy="7023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60"/>
              </a:spcBef>
            </a:pPr>
            <a:r>
              <a:rPr dirty="0" sz="500" spc="-50"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165"/>
              </a:spcBef>
            </a:pPr>
            <a:r>
              <a:rPr dirty="0" sz="500" spc="-5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160"/>
              </a:spcBef>
            </a:pPr>
            <a:r>
              <a:rPr dirty="0" sz="500" spc="-50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160"/>
              </a:spcBef>
            </a:pPr>
            <a:r>
              <a:rPr dirty="0" sz="500" spc="-5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500" spc="-25">
                <a:latin typeface="Arial"/>
                <a:cs typeface="Arial"/>
              </a:rPr>
              <a:t>−1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500" spc="-25">
                <a:latin typeface="Arial"/>
                <a:cs typeface="Arial"/>
              </a:rPr>
              <a:t>−2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500" spc="-25">
                <a:latin typeface="Arial"/>
                <a:cs typeface="Arial"/>
              </a:rPr>
              <a:t>−3</a:t>
            </a:r>
            <a:endParaRPr sz="500">
              <a:latin typeface="Arial"/>
              <a:cs typeface="Arial"/>
            </a:endParaRPr>
          </a:p>
        </p:txBody>
      </p:sp>
      <p:sp>
        <p:nvSpPr>
          <p:cNvPr id="160" name="object 16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159" name="object 159" descr=""/>
          <p:cNvSpPr txBox="1"/>
          <p:nvPr/>
        </p:nvSpPr>
        <p:spPr>
          <a:xfrm>
            <a:off x="334595" y="2285728"/>
            <a:ext cx="4488180" cy="628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points fall on or </a:t>
            </a:r>
            <a:r>
              <a:rPr dirty="0" sz="900" spc="-30">
                <a:latin typeface="Arial"/>
                <a:cs typeface="Arial"/>
              </a:rPr>
              <a:t>near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 line, data </a:t>
            </a:r>
            <a:r>
              <a:rPr dirty="0" sz="900" spc="-30">
                <a:latin typeface="Arial"/>
                <a:cs typeface="Arial"/>
              </a:rPr>
              <a:t>closely</a:t>
            </a:r>
            <a:r>
              <a:rPr dirty="0" sz="900">
                <a:latin typeface="Arial"/>
                <a:cs typeface="Arial"/>
              </a:rPr>
              <a:t> follow a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normal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distribution.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Arial"/>
              <a:cs typeface="Arial"/>
            </a:endParaRPr>
          </a:p>
          <a:p>
            <a:pPr marL="299720" indent="-125095">
              <a:lnSpc>
                <a:spcPct val="100000"/>
              </a:lnSpc>
              <a:buClr>
                <a:srgbClr val="3232B2"/>
              </a:buClr>
              <a:buFont typeface="Georgia"/>
              <a:buChar char="•"/>
              <a:tabLst>
                <a:tab pos="299720" algn="l"/>
              </a:tabLst>
            </a:pPr>
            <a:r>
              <a:rPr dirty="0" sz="900">
                <a:latin typeface="Arial"/>
                <a:cs typeface="Arial"/>
              </a:rPr>
              <a:t>Difficult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evaluate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small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datasets.</a:t>
            </a:r>
            <a:endParaRPr sz="900">
              <a:latin typeface="Arial"/>
              <a:cs typeface="Arial"/>
            </a:endParaRPr>
          </a:p>
          <a:p>
            <a:pPr marL="299720" indent="-125095">
              <a:lnSpc>
                <a:spcPct val="100000"/>
              </a:lnSpc>
              <a:spcBef>
                <a:spcPts val="415"/>
              </a:spcBef>
              <a:buClr>
                <a:srgbClr val="3232B2"/>
              </a:buClr>
              <a:buFont typeface="Georgia"/>
              <a:buChar char="•"/>
              <a:tabLst>
                <a:tab pos="299720" algn="l"/>
              </a:tabLst>
            </a:pPr>
            <a:r>
              <a:rPr dirty="0" sz="900">
                <a:latin typeface="Arial"/>
                <a:cs typeface="Arial"/>
              </a:rPr>
              <a:t>Plots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show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three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simulated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normal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datasets:</a:t>
            </a:r>
            <a:r>
              <a:rPr dirty="0" sz="900" spc="1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from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-15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40,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-15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100,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-10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-25">
                <a:latin typeface="Arial"/>
                <a:cs typeface="Arial"/>
              </a:rPr>
              <a:t> 400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N</a:t>
            </a:r>
            <a:r>
              <a:rPr dirty="0" cap="small" spc="75"/>
              <a:t>ormal</a:t>
            </a:r>
            <a:r>
              <a:rPr dirty="0" spc="114"/>
              <a:t> </a:t>
            </a:r>
            <a:r>
              <a:rPr dirty="0" cap="small" spc="75"/>
              <a:t>probability</a:t>
            </a:r>
            <a:r>
              <a:rPr dirty="0" spc="114"/>
              <a:t> </a:t>
            </a:r>
            <a:r>
              <a:rPr dirty="0" cap="small" spc="60"/>
              <a:t>plots</a:t>
            </a:r>
            <a:r>
              <a:rPr dirty="0" spc="114"/>
              <a:t> </a:t>
            </a:r>
            <a:r>
              <a:rPr dirty="0" spc="95"/>
              <a:t>(Q-</a:t>
            </a:r>
            <a:r>
              <a:rPr dirty="0"/>
              <a:t>Q</a:t>
            </a:r>
            <a:r>
              <a:rPr dirty="0" spc="114"/>
              <a:t> </a:t>
            </a:r>
            <a:r>
              <a:rPr dirty="0" cap="small" spc="70"/>
              <a:t>plots</a:t>
            </a:r>
            <a:r>
              <a:rPr dirty="0" spc="70"/>
              <a:t>).</a:t>
            </a:r>
            <a:r>
              <a:rPr dirty="0" spc="-185"/>
              <a:t> </a:t>
            </a:r>
            <a:r>
              <a:rPr dirty="0"/>
              <a:t>.</a:t>
            </a:r>
            <a:r>
              <a:rPr dirty="0" spc="-190"/>
              <a:t> </a:t>
            </a:r>
            <a:r>
              <a:rPr dirty="0" spc="-320"/>
              <a:t>.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13534" y="601846"/>
            <a:ext cx="2228215" cy="2077085"/>
            <a:chOff x="613534" y="601846"/>
            <a:chExt cx="2228215" cy="2077085"/>
          </a:xfrm>
        </p:grpSpPr>
        <p:sp>
          <p:nvSpPr>
            <p:cNvPr id="4" name="object 4" descr=""/>
            <p:cNvSpPr/>
            <p:nvPr/>
          </p:nvSpPr>
          <p:spPr>
            <a:xfrm>
              <a:off x="632712" y="601846"/>
              <a:ext cx="2209165" cy="2058035"/>
            </a:xfrm>
            <a:custGeom>
              <a:avLst/>
              <a:gdLst/>
              <a:ahLst/>
              <a:cxnLst/>
              <a:rect l="l" t="t" r="r" b="b"/>
              <a:pathLst>
                <a:path w="2209165" h="2058035">
                  <a:moveTo>
                    <a:pt x="2208911" y="0"/>
                  </a:moveTo>
                  <a:lnTo>
                    <a:pt x="0" y="0"/>
                  </a:lnTo>
                  <a:lnTo>
                    <a:pt x="0" y="2057857"/>
                  </a:lnTo>
                  <a:lnTo>
                    <a:pt x="2208911" y="2057857"/>
                  </a:lnTo>
                  <a:lnTo>
                    <a:pt x="220891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32712" y="601852"/>
              <a:ext cx="2209165" cy="2058035"/>
            </a:xfrm>
            <a:custGeom>
              <a:avLst/>
              <a:gdLst/>
              <a:ahLst/>
              <a:cxnLst/>
              <a:rect l="l" t="t" r="r" b="b"/>
              <a:pathLst>
                <a:path w="2209165" h="2058035">
                  <a:moveTo>
                    <a:pt x="0" y="1715550"/>
                  </a:moveTo>
                  <a:lnTo>
                    <a:pt x="435049" y="1715550"/>
                  </a:lnTo>
                </a:path>
                <a:path w="2209165" h="2058035">
                  <a:moveTo>
                    <a:pt x="1104458" y="1715550"/>
                  </a:moveTo>
                  <a:lnTo>
                    <a:pt x="2208912" y="1715550"/>
                  </a:lnTo>
                </a:path>
                <a:path w="2209165" h="2058035">
                  <a:moveTo>
                    <a:pt x="0" y="1217993"/>
                  </a:moveTo>
                  <a:lnTo>
                    <a:pt x="568960" y="1217993"/>
                  </a:lnTo>
                </a:path>
                <a:path w="2209165" h="2058035">
                  <a:moveTo>
                    <a:pt x="970549" y="1217993"/>
                  </a:moveTo>
                  <a:lnTo>
                    <a:pt x="2208912" y="1217993"/>
                  </a:lnTo>
                </a:path>
                <a:path w="2209165" h="2058035">
                  <a:moveTo>
                    <a:pt x="0" y="720432"/>
                  </a:moveTo>
                  <a:lnTo>
                    <a:pt x="635878" y="720432"/>
                  </a:lnTo>
                </a:path>
                <a:path w="2209165" h="2058035">
                  <a:moveTo>
                    <a:pt x="836704" y="720432"/>
                  </a:moveTo>
                  <a:lnTo>
                    <a:pt x="2208912" y="720432"/>
                  </a:lnTo>
                </a:path>
                <a:path w="2209165" h="2058035">
                  <a:moveTo>
                    <a:pt x="0" y="222948"/>
                  </a:moveTo>
                  <a:lnTo>
                    <a:pt x="702806" y="222948"/>
                  </a:lnTo>
                </a:path>
                <a:path w="2209165" h="2058035">
                  <a:moveTo>
                    <a:pt x="769724" y="222948"/>
                  </a:moveTo>
                  <a:lnTo>
                    <a:pt x="2208912" y="222948"/>
                  </a:lnTo>
                </a:path>
                <a:path w="2209165" h="2058035">
                  <a:moveTo>
                    <a:pt x="396692" y="1964331"/>
                  </a:moveTo>
                  <a:lnTo>
                    <a:pt x="396692" y="2057850"/>
                  </a:lnTo>
                </a:path>
                <a:path w="2209165" h="2058035">
                  <a:moveTo>
                    <a:pt x="396692" y="0"/>
                  </a:moveTo>
                  <a:lnTo>
                    <a:pt x="396692" y="1785202"/>
                  </a:lnTo>
                </a:path>
              </a:pathLst>
            </a:custGeom>
            <a:ln w="37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22856" y="601852"/>
              <a:ext cx="793750" cy="2058035"/>
            </a:xfrm>
            <a:custGeom>
              <a:avLst/>
              <a:gdLst/>
              <a:ahLst/>
              <a:cxnLst/>
              <a:rect l="l" t="t" r="r" b="b"/>
              <a:pathLst>
                <a:path w="793750" h="2058035">
                  <a:moveTo>
                    <a:pt x="0" y="2057850"/>
                  </a:moveTo>
                  <a:lnTo>
                    <a:pt x="0" y="0"/>
                  </a:lnTo>
                </a:path>
                <a:path w="793750" h="2058035">
                  <a:moveTo>
                    <a:pt x="793445" y="2057850"/>
                  </a:moveTo>
                  <a:lnTo>
                    <a:pt x="793445" y="0"/>
                  </a:lnTo>
                </a:path>
              </a:pathLst>
            </a:custGeom>
            <a:ln w="37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32712" y="2566184"/>
              <a:ext cx="2209165" cy="0"/>
            </a:xfrm>
            <a:custGeom>
              <a:avLst/>
              <a:gdLst/>
              <a:ahLst/>
              <a:cxnLst/>
              <a:rect l="l" t="t" r="r" b="b"/>
              <a:pathLst>
                <a:path w="2209165" h="0">
                  <a:moveTo>
                    <a:pt x="0" y="0"/>
                  </a:moveTo>
                  <a:lnTo>
                    <a:pt x="2208912" y="0"/>
                  </a:lnTo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32712" y="2068622"/>
              <a:ext cx="2209165" cy="0"/>
            </a:xfrm>
            <a:custGeom>
              <a:avLst/>
              <a:gdLst/>
              <a:ahLst/>
              <a:cxnLst/>
              <a:rect l="l" t="t" r="r" b="b"/>
              <a:pathLst>
                <a:path w="2209165" h="0">
                  <a:moveTo>
                    <a:pt x="0" y="0"/>
                  </a:moveTo>
                  <a:lnTo>
                    <a:pt x="568960" y="0"/>
                  </a:lnTo>
                </a:path>
                <a:path w="2209165" h="0">
                  <a:moveTo>
                    <a:pt x="1037471" y="0"/>
                  </a:moveTo>
                  <a:lnTo>
                    <a:pt x="2208912" y="0"/>
                  </a:lnTo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32712" y="1073505"/>
              <a:ext cx="2209165" cy="497840"/>
            </a:xfrm>
            <a:custGeom>
              <a:avLst/>
              <a:gdLst/>
              <a:ahLst/>
              <a:cxnLst/>
              <a:rect l="l" t="t" r="r" b="b"/>
              <a:pathLst>
                <a:path w="2209165" h="497840">
                  <a:moveTo>
                    <a:pt x="0" y="497560"/>
                  </a:moveTo>
                  <a:lnTo>
                    <a:pt x="635878" y="497560"/>
                  </a:lnTo>
                </a:path>
                <a:path w="2209165" h="497840">
                  <a:moveTo>
                    <a:pt x="970549" y="497560"/>
                  </a:moveTo>
                  <a:lnTo>
                    <a:pt x="2208912" y="497560"/>
                  </a:lnTo>
                </a:path>
                <a:path w="2209165" h="497840">
                  <a:moveTo>
                    <a:pt x="0" y="0"/>
                  </a:moveTo>
                  <a:lnTo>
                    <a:pt x="702806" y="0"/>
                  </a:lnTo>
                </a:path>
                <a:path w="2209165" h="497840">
                  <a:moveTo>
                    <a:pt x="836704" y="0"/>
                  </a:moveTo>
                  <a:lnTo>
                    <a:pt x="2208912" y="0"/>
                  </a:lnTo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32712" y="601852"/>
              <a:ext cx="0" cy="2058035"/>
            </a:xfrm>
            <a:custGeom>
              <a:avLst/>
              <a:gdLst/>
              <a:ahLst/>
              <a:cxnLst/>
              <a:rect l="l" t="t" r="r" b="b"/>
              <a:pathLst>
                <a:path w="0" h="2058035">
                  <a:moveTo>
                    <a:pt x="0" y="2057850"/>
                  </a:moveTo>
                  <a:lnTo>
                    <a:pt x="0" y="0"/>
                  </a:lnTo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26159" y="601852"/>
              <a:ext cx="0" cy="2058035"/>
            </a:xfrm>
            <a:custGeom>
              <a:avLst/>
              <a:gdLst/>
              <a:ahLst/>
              <a:cxnLst/>
              <a:rect l="l" t="t" r="r" b="b"/>
              <a:pathLst>
                <a:path w="0" h="2058035">
                  <a:moveTo>
                    <a:pt x="0" y="1964331"/>
                  </a:moveTo>
                  <a:lnTo>
                    <a:pt x="0" y="2057850"/>
                  </a:lnTo>
                </a:path>
                <a:path w="0" h="2058035">
                  <a:moveTo>
                    <a:pt x="0" y="0"/>
                  </a:moveTo>
                  <a:lnTo>
                    <a:pt x="0" y="332419"/>
                  </a:lnTo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19617" y="601852"/>
              <a:ext cx="0" cy="2058035"/>
            </a:xfrm>
            <a:custGeom>
              <a:avLst/>
              <a:gdLst/>
              <a:ahLst/>
              <a:cxnLst/>
              <a:rect l="l" t="t" r="r" b="b"/>
              <a:pathLst>
                <a:path w="0" h="2058035">
                  <a:moveTo>
                    <a:pt x="0" y="2057850"/>
                  </a:moveTo>
                  <a:lnTo>
                    <a:pt x="0" y="0"/>
                  </a:lnTo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33092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09" h="20319">
                  <a:moveTo>
                    <a:pt x="66923" y="0"/>
                  </a:moveTo>
                  <a:lnTo>
                    <a:pt x="0" y="0"/>
                  </a:lnTo>
                  <a:lnTo>
                    <a:pt x="0" y="19883"/>
                  </a:lnTo>
                  <a:lnTo>
                    <a:pt x="66923" y="19883"/>
                  </a:lnTo>
                  <a:lnTo>
                    <a:pt x="6692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33092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09" h="20319">
                  <a:moveTo>
                    <a:pt x="0" y="19883"/>
                  </a:moveTo>
                  <a:lnTo>
                    <a:pt x="66923" y="19883"/>
                  </a:lnTo>
                  <a:lnTo>
                    <a:pt x="66923" y="0"/>
                  </a:lnTo>
                  <a:lnTo>
                    <a:pt x="0" y="0"/>
                  </a:lnTo>
                  <a:lnTo>
                    <a:pt x="0" y="19883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00016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09" h="0">
                  <a:moveTo>
                    <a:pt x="66917" y="0"/>
                  </a:moveTo>
                  <a:lnTo>
                    <a:pt x="0" y="0"/>
                  </a:lnTo>
                  <a:lnTo>
                    <a:pt x="66917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0016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09" h="0">
                  <a:moveTo>
                    <a:pt x="0" y="0"/>
                  </a:moveTo>
                  <a:lnTo>
                    <a:pt x="66917" y="0"/>
                  </a:lnTo>
                  <a:lnTo>
                    <a:pt x="0" y="0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67003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09" h="20319">
                  <a:moveTo>
                    <a:pt x="66918" y="0"/>
                  </a:moveTo>
                  <a:lnTo>
                    <a:pt x="0" y="0"/>
                  </a:lnTo>
                  <a:lnTo>
                    <a:pt x="0" y="19883"/>
                  </a:lnTo>
                  <a:lnTo>
                    <a:pt x="66918" y="19883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67003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09" h="20319">
                  <a:moveTo>
                    <a:pt x="0" y="19883"/>
                  </a:moveTo>
                  <a:lnTo>
                    <a:pt x="66918" y="19883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9883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33921" y="2526353"/>
              <a:ext cx="67310" cy="40005"/>
            </a:xfrm>
            <a:custGeom>
              <a:avLst/>
              <a:gdLst/>
              <a:ahLst/>
              <a:cxnLst/>
              <a:rect l="l" t="t" r="r" b="b"/>
              <a:pathLst>
                <a:path w="67309" h="40005">
                  <a:moveTo>
                    <a:pt x="66923" y="0"/>
                  </a:moveTo>
                  <a:lnTo>
                    <a:pt x="0" y="0"/>
                  </a:lnTo>
                  <a:lnTo>
                    <a:pt x="0" y="39831"/>
                  </a:lnTo>
                  <a:lnTo>
                    <a:pt x="66923" y="39831"/>
                  </a:lnTo>
                  <a:lnTo>
                    <a:pt x="6692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3921" y="2526353"/>
              <a:ext cx="67310" cy="40005"/>
            </a:xfrm>
            <a:custGeom>
              <a:avLst/>
              <a:gdLst/>
              <a:ahLst/>
              <a:cxnLst/>
              <a:rect l="l" t="t" r="r" b="b"/>
              <a:pathLst>
                <a:path w="67309" h="40005">
                  <a:moveTo>
                    <a:pt x="0" y="39831"/>
                  </a:moveTo>
                  <a:lnTo>
                    <a:pt x="66923" y="39831"/>
                  </a:lnTo>
                  <a:lnTo>
                    <a:pt x="66923" y="0"/>
                  </a:lnTo>
                  <a:lnTo>
                    <a:pt x="0" y="0"/>
                  </a:lnTo>
                  <a:lnTo>
                    <a:pt x="0" y="39831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00843" y="2387055"/>
              <a:ext cx="67310" cy="179705"/>
            </a:xfrm>
            <a:custGeom>
              <a:avLst/>
              <a:gdLst/>
              <a:ahLst/>
              <a:cxnLst/>
              <a:rect l="l" t="t" r="r" b="b"/>
              <a:pathLst>
                <a:path w="67309" h="179705">
                  <a:moveTo>
                    <a:pt x="66918" y="0"/>
                  </a:moveTo>
                  <a:lnTo>
                    <a:pt x="0" y="0"/>
                  </a:lnTo>
                  <a:lnTo>
                    <a:pt x="0" y="179129"/>
                  </a:lnTo>
                  <a:lnTo>
                    <a:pt x="66918" y="179129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00843" y="2387055"/>
              <a:ext cx="67310" cy="179705"/>
            </a:xfrm>
            <a:custGeom>
              <a:avLst/>
              <a:gdLst/>
              <a:ahLst/>
              <a:cxnLst/>
              <a:rect l="l" t="t" r="r" b="b"/>
              <a:pathLst>
                <a:path w="67309" h="179705">
                  <a:moveTo>
                    <a:pt x="0" y="179129"/>
                  </a:moveTo>
                  <a:lnTo>
                    <a:pt x="66918" y="179129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79129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67762" y="2267630"/>
              <a:ext cx="67310" cy="299085"/>
            </a:xfrm>
            <a:custGeom>
              <a:avLst/>
              <a:gdLst/>
              <a:ahLst/>
              <a:cxnLst/>
              <a:rect l="l" t="t" r="r" b="b"/>
              <a:pathLst>
                <a:path w="67309" h="299085">
                  <a:moveTo>
                    <a:pt x="66918" y="0"/>
                  </a:moveTo>
                  <a:lnTo>
                    <a:pt x="0" y="0"/>
                  </a:lnTo>
                  <a:lnTo>
                    <a:pt x="0" y="298554"/>
                  </a:lnTo>
                  <a:lnTo>
                    <a:pt x="66918" y="298554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67762" y="2267630"/>
              <a:ext cx="67310" cy="299085"/>
            </a:xfrm>
            <a:custGeom>
              <a:avLst/>
              <a:gdLst/>
              <a:ahLst/>
              <a:cxnLst/>
              <a:rect l="l" t="t" r="r" b="b"/>
              <a:pathLst>
                <a:path w="67309" h="299085">
                  <a:moveTo>
                    <a:pt x="0" y="298554"/>
                  </a:moveTo>
                  <a:lnTo>
                    <a:pt x="66918" y="298554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298554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34755" y="2088575"/>
              <a:ext cx="67310" cy="478155"/>
            </a:xfrm>
            <a:custGeom>
              <a:avLst/>
              <a:gdLst/>
              <a:ahLst/>
              <a:cxnLst/>
              <a:rect l="l" t="t" r="r" b="b"/>
              <a:pathLst>
                <a:path w="67309" h="478155">
                  <a:moveTo>
                    <a:pt x="66918" y="0"/>
                  </a:moveTo>
                  <a:lnTo>
                    <a:pt x="0" y="0"/>
                  </a:lnTo>
                  <a:lnTo>
                    <a:pt x="0" y="477608"/>
                  </a:lnTo>
                  <a:lnTo>
                    <a:pt x="66918" y="477608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34755" y="2088575"/>
              <a:ext cx="67310" cy="478155"/>
            </a:xfrm>
            <a:custGeom>
              <a:avLst/>
              <a:gdLst/>
              <a:ahLst/>
              <a:cxnLst/>
              <a:rect l="l" t="t" r="r" b="b"/>
              <a:pathLst>
                <a:path w="67309" h="478155">
                  <a:moveTo>
                    <a:pt x="0" y="477608"/>
                  </a:moveTo>
                  <a:lnTo>
                    <a:pt x="66918" y="477608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477608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01672" y="1690485"/>
              <a:ext cx="67310" cy="876300"/>
            </a:xfrm>
            <a:custGeom>
              <a:avLst/>
              <a:gdLst/>
              <a:ahLst/>
              <a:cxnLst/>
              <a:rect l="l" t="t" r="r" b="b"/>
              <a:pathLst>
                <a:path w="67309" h="876300">
                  <a:moveTo>
                    <a:pt x="66918" y="0"/>
                  </a:moveTo>
                  <a:lnTo>
                    <a:pt x="0" y="0"/>
                  </a:lnTo>
                  <a:lnTo>
                    <a:pt x="0" y="875699"/>
                  </a:lnTo>
                  <a:lnTo>
                    <a:pt x="66918" y="875699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201672" y="1690485"/>
              <a:ext cx="67310" cy="876300"/>
            </a:xfrm>
            <a:custGeom>
              <a:avLst/>
              <a:gdLst/>
              <a:ahLst/>
              <a:cxnLst/>
              <a:rect l="l" t="t" r="r" b="b"/>
              <a:pathLst>
                <a:path w="67309" h="876300">
                  <a:moveTo>
                    <a:pt x="0" y="875699"/>
                  </a:moveTo>
                  <a:lnTo>
                    <a:pt x="66918" y="875699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875699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68591" y="1073579"/>
              <a:ext cx="67310" cy="1492885"/>
            </a:xfrm>
            <a:custGeom>
              <a:avLst/>
              <a:gdLst/>
              <a:ahLst/>
              <a:cxnLst/>
              <a:rect l="l" t="t" r="r" b="b"/>
              <a:pathLst>
                <a:path w="67309" h="1492885">
                  <a:moveTo>
                    <a:pt x="66923" y="0"/>
                  </a:moveTo>
                  <a:lnTo>
                    <a:pt x="0" y="0"/>
                  </a:lnTo>
                  <a:lnTo>
                    <a:pt x="0" y="1492605"/>
                  </a:lnTo>
                  <a:lnTo>
                    <a:pt x="66923" y="1492605"/>
                  </a:lnTo>
                  <a:lnTo>
                    <a:pt x="6692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68591" y="1073579"/>
              <a:ext cx="67310" cy="1492885"/>
            </a:xfrm>
            <a:custGeom>
              <a:avLst/>
              <a:gdLst/>
              <a:ahLst/>
              <a:cxnLst/>
              <a:rect l="l" t="t" r="r" b="b"/>
              <a:pathLst>
                <a:path w="67309" h="1492885">
                  <a:moveTo>
                    <a:pt x="0" y="1492605"/>
                  </a:moveTo>
                  <a:lnTo>
                    <a:pt x="66923" y="1492605"/>
                  </a:lnTo>
                  <a:lnTo>
                    <a:pt x="66923" y="0"/>
                  </a:lnTo>
                  <a:lnTo>
                    <a:pt x="0" y="0"/>
                  </a:lnTo>
                  <a:lnTo>
                    <a:pt x="0" y="1492605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35519" y="695436"/>
              <a:ext cx="67310" cy="1871345"/>
            </a:xfrm>
            <a:custGeom>
              <a:avLst/>
              <a:gdLst/>
              <a:ahLst/>
              <a:cxnLst/>
              <a:rect l="l" t="t" r="r" b="b"/>
              <a:pathLst>
                <a:path w="67309" h="1871345">
                  <a:moveTo>
                    <a:pt x="66918" y="0"/>
                  </a:moveTo>
                  <a:lnTo>
                    <a:pt x="0" y="0"/>
                  </a:lnTo>
                  <a:lnTo>
                    <a:pt x="0" y="1870748"/>
                  </a:lnTo>
                  <a:lnTo>
                    <a:pt x="66918" y="1870748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335519" y="695436"/>
              <a:ext cx="67310" cy="1871345"/>
            </a:xfrm>
            <a:custGeom>
              <a:avLst/>
              <a:gdLst/>
              <a:ahLst/>
              <a:cxnLst/>
              <a:rect l="l" t="t" r="r" b="b"/>
              <a:pathLst>
                <a:path w="67309" h="1871345">
                  <a:moveTo>
                    <a:pt x="0" y="1870748"/>
                  </a:moveTo>
                  <a:lnTo>
                    <a:pt x="66918" y="1870748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870748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402499" y="934272"/>
              <a:ext cx="67310" cy="1631950"/>
            </a:xfrm>
            <a:custGeom>
              <a:avLst/>
              <a:gdLst/>
              <a:ahLst/>
              <a:cxnLst/>
              <a:rect l="l" t="t" r="r" b="b"/>
              <a:pathLst>
                <a:path w="67309" h="1631950">
                  <a:moveTo>
                    <a:pt x="66918" y="0"/>
                  </a:moveTo>
                  <a:lnTo>
                    <a:pt x="0" y="0"/>
                  </a:lnTo>
                  <a:lnTo>
                    <a:pt x="0" y="1631911"/>
                  </a:lnTo>
                  <a:lnTo>
                    <a:pt x="66918" y="1631911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402499" y="934272"/>
              <a:ext cx="67310" cy="1631950"/>
            </a:xfrm>
            <a:custGeom>
              <a:avLst/>
              <a:gdLst/>
              <a:ahLst/>
              <a:cxnLst/>
              <a:rect l="l" t="t" r="r" b="b"/>
              <a:pathLst>
                <a:path w="67309" h="1631950">
                  <a:moveTo>
                    <a:pt x="0" y="1631911"/>
                  </a:moveTo>
                  <a:lnTo>
                    <a:pt x="66918" y="1631911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631911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469415" y="1352174"/>
              <a:ext cx="67310" cy="1214120"/>
            </a:xfrm>
            <a:custGeom>
              <a:avLst/>
              <a:gdLst/>
              <a:ahLst/>
              <a:cxnLst/>
              <a:rect l="l" t="t" r="r" b="b"/>
              <a:pathLst>
                <a:path w="67309" h="1214120">
                  <a:moveTo>
                    <a:pt x="66923" y="0"/>
                  </a:moveTo>
                  <a:lnTo>
                    <a:pt x="0" y="0"/>
                  </a:lnTo>
                  <a:lnTo>
                    <a:pt x="0" y="1214010"/>
                  </a:lnTo>
                  <a:lnTo>
                    <a:pt x="66923" y="1214010"/>
                  </a:lnTo>
                  <a:lnTo>
                    <a:pt x="6692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469415" y="1352174"/>
              <a:ext cx="67310" cy="1214120"/>
            </a:xfrm>
            <a:custGeom>
              <a:avLst/>
              <a:gdLst/>
              <a:ahLst/>
              <a:cxnLst/>
              <a:rect l="l" t="t" r="r" b="b"/>
              <a:pathLst>
                <a:path w="67309" h="1214120">
                  <a:moveTo>
                    <a:pt x="0" y="1214010"/>
                  </a:moveTo>
                  <a:lnTo>
                    <a:pt x="66923" y="1214010"/>
                  </a:lnTo>
                  <a:lnTo>
                    <a:pt x="66923" y="0"/>
                  </a:lnTo>
                  <a:lnTo>
                    <a:pt x="0" y="0"/>
                  </a:lnTo>
                  <a:lnTo>
                    <a:pt x="0" y="1214010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536344" y="1372057"/>
              <a:ext cx="67310" cy="1194435"/>
            </a:xfrm>
            <a:custGeom>
              <a:avLst/>
              <a:gdLst/>
              <a:ahLst/>
              <a:cxnLst/>
              <a:rect l="l" t="t" r="r" b="b"/>
              <a:pathLst>
                <a:path w="67309" h="1194435">
                  <a:moveTo>
                    <a:pt x="66918" y="0"/>
                  </a:moveTo>
                  <a:lnTo>
                    <a:pt x="0" y="0"/>
                  </a:lnTo>
                  <a:lnTo>
                    <a:pt x="0" y="1194127"/>
                  </a:lnTo>
                  <a:lnTo>
                    <a:pt x="66918" y="1194127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536344" y="1372057"/>
              <a:ext cx="67310" cy="1194435"/>
            </a:xfrm>
            <a:custGeom>
              <a:avLst/>
              <a:gdLst/>
              <a:ahLst/>
              <a:cxnLst/>
              <a:rect l="l" t="t" r="r" b="b"/>
              <a:pathLst>
                <a:path w="67309" h="1194435">
                  <a:moveTo>
                    <a:pt x="0" y="1194127"/>
                  </a:moveTo>
                  <a:lnTo>
                    <a:pt x="66918" y="1194127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194127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603260" y="1909446"/>
              <a:ext cx="67310" cy="657225"/>
            </a:xfrm>
            <a:custGeom>
              <a:avLst/>
              <a:gdLst/>
              <a:ahLst/>
              <a:cxnLst/>
              <a:rect l="l" t="t" r="r" b="b"/>
              <a:pathLst>
                <a:path w="67310" h="657225">
                  <a:moveTo>
                    <a:pt x="66923" y="0"/>
                  </a:moveTo>
                  <a:lnTo>
                    <a:pt x="0" y="0"/>
                  </a:lnTo>
                  <a:lnTo>
                    <a:pt x="0" y="656738"/>
                  </a:lnTo>
                  <a:lnTo>
                    <a:pt x="66923" y="656738"/>
                  </a:lnTo>
                  <a:lnTo>
                    <a:pt x="6692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603260" y="1909446"/>
              <a:ext cx="67310" cy="657225"/>
            </a:xfrm>
            <a:custGeom>
              <a:avLst/>
              <a:gdLst/>
              <a:ahLst/>
              <a:cxnLst/>
              <a:rect l="l" t="t" r="r" b="b"/>
              <a:pathLst>
                <a:path w="67310" h="657225">
                  <a:moveTo>
                    <a:pt x="0" y="656738"/>
                  </a:moveTo>
                  <a:lnTo>
                    <a:pt x="66923" y="656738"/>
                  </a:lnTo>
                  <a:lnTo>
                    <a:pt x="66923" y="0"/>
                  </a:lnTo>
                  <a:lnTo>
                    <a:pt x="0" y="0"/>
                  </a:lnTo>
                  <a:lnTo>
                    <a:pt x="0" y="656738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670253" y="2287583"/>
              <a:ext cx="67310" cy="278765"/>
            </a:xfrm>
            <a:custGeom>
              <a:avLst/>
              <a:gdLst/>
              <a:ahLst/>
              <a:cxnLst/>
              <a:rect l="l" t="t" r="r" b="b"/>
              <a:pathLst>
                <a:path w="67310" h="278764">
                  <a:moveTo>
                    <a:pt x="66918" y="0"/>
                  </a:moveTo>
                  <a:lnTo>
                    <a:pt x="0" y="0"/>
                  </a:lnTo>
                  <a:lnTo>
                    <a:pt x="0" y="278601"/>
                  </a:lnTo>
                  <a:lnTo>
                    <a:pt x="66918" y="278601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670253" y="2287583"/>
              <a:ext cx="67310" cy="278765"/>
            </a:xfrm>
            <a:custGeom>
              <a:avLst/>
              <a:gdLst/>
              <a:ahLst/>
              <a:cxnLst/>
              <a:rect l="l" t="t" r="r" b="b"/>
              <a:pathLst>
                <a:path w="67310" h="278764">
                  <a:moveTo>
                    <a:pt x="0" y="278601"/>
                  </a:moveTo>
                  <a:lnTo>
                    <a:pt x="66918" y="278601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278601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737169" y="2367171"/>
              <a:ext cx="67310" cy="199390"/>
            </a:xfrm>
            <a:custGeom>
              <a:avLst/>
              <a:gdLst/>
              <a:ahLst/>
              <a:cxnLst/>
              <a:rect l="l" t="t" r="r" b="b"/>
              <a:pathLst>
                <a:path w="67310" h="199389">
                  <a:moveTo>
                    <a:pt x="66918" y="0"/>
                  </a:moveTo>
                  <a:lnTo>
                    <a:pt x="0" y="0"/>
                  </a:lnTo>
                  <a:lnTo>
                    <a:pt x="0" y="199012"/>
                  </a:lnTo>
                  <a:lnTo>
                    <a:pt x="66918" y="199012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737169" y="2367171"/>
              <a:ext cx="67310" cy="199390"/>
            </a:xfrm>
            <a:custGeom>
              <a:avLst/>
              <a:gdLst/>
              <a:ahLst/>
              <a:cxnLst/>
              <a:rect l="l" t="t" r="r" b="b"/>
              <a:pathLst>
                <a:path w="67310" h="199389">
                  <a:moveTo>
                    <a:pt x="0" y="199012"/>
                  </a:moveTo>
                  <a:lnTo>
                    <a:pt x="66918" y="199012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99012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804085" y="2526353"/>
              <a:ext cx="67310" cy="40005"/>
            </a:xfrm>
            <a:custGeom>
              <a:avLst/>
              <a:gdLst/>
              <a:ahLst/>
              <a:cxnLst/>
              <a:rect l="l" t="t" r="r" b="b"/>
              <a:pathLst>
                <a:path w="67310" h="40005">
                  <a:moveTo>
                    <a:pt x="66923" y="0"/>
                  </a:moveTo>
                  <a:lnTo>
                    <a:pt x="0" y="0"/>
                  </a:lnTo>
                  <a:lnTo>
                    <a:pt x="0" y="39831"/>
                  </a:lnTo>
                  <a:lnTo>
                    <a:pt x="66923" y="39831"/>
                  </a:lnTo>
                  <a:lnTo>
                    <a:pt x="6692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804085" y="2526353"/>
              <a:ext cx="67310" cy="40005"/>
            </a:xfrm>
            <a:custGeom>
              <a:avLst/>
              <a:gdLst/>
              <a:ahLst/>
              <a:cxnLst/>
              <a:rect l="l" t="t" r="r" b="b"/>
              <a:pathLst>
                <a:path w="67310" h="40005">
                  <a:moveTo>
                    <a:pt x="0" y="39831"/>
                  </a:moveTo>
                  <a:lnTo>
                    <a:pt x="66923" y="39831"/>
                  </a:lnTo>
                  <a:lnTo>
                    <a:pt x="66923" y="0"/>
                  </a:lnTo>
                  <a:lnTo>
                    <a:pt x="0" y="0"/>
                  </a:lnTo>
                  <a:lnTo>
                    <a:pt x="0" y="39831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871014" y="2506475"/>
              <a:ext cx="67310" cy="60325"/>
            </a:xfrm>
            <a:custGeom>
              <a:avLst/>
              <a:gdLst/>
              <a:ahLst/>
              <a:cxnLst/>
              <a:rect l="l" t="t" r="r" b="b"/>
              <a:pathLst>
                <a:path w="67310" h="60325">
                  <a:moveTo>
                    <a:pt x="66918" y="0"/>
                  </a:moveTo>
                  <a:lnTo>
                    <a:pt x="0" y="0"/>
                  </a:lnTo>
                  <a:lnTo>
                    <a:pt x="0" y="59709"/>
                  </a:lnTo>
                  <a:lnTo>
                    <a:pt x="66918" y="59709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871014" y="2506475"/>
              <a:ext cx="67310" cy="60325"/>
            </a:xfrm>
            <a:custGeom>
              <a:avLst/>
              <a:gdLst/>
              <a:ahLst/>
              <a:cxnLst/>
              <a:rect l="l" t="t" r="r" b="b"/>
              <a:pathLst>
                <a:path w="67310" h="60325">
                  <a:moveTo>
                    <a:pt x="0" y="59709"/>
                  </a:moveTo>
                  <a:lnTo>
                    <a:pt x="66918" y="59709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59709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937994" y="2486591"/>
              <a:ext cx="67310" cy="80010"/>
            </a:xfrm>
            <a:custGeom>
              <a:avLst/>
              <a:gdLst/>
              <a:ahLst/>
              <a:cxnLst/>
              <a:rect l="l" t="t" r="r" b="b"/>
              <a:pathLst>
                <a:path w="67310" h="80010">
                  <a:moveTo>
                    <a:pt x="66923" y="0"/>
                  </a:moveTo>
                  <a:lnTo>
                    <a:pt x="0" y="0"/>
                  </a:lnTo>
                  <a:lnTo>
                    <a:pt x="0" y="79593"/>
                  </a:lnTo>
                  <a:lnTo>
                    <a:pt x="66923" y="79593"/>
                  </a:lnTo>
                  <a:lnTo>
                    <a:pt x="6692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937994" y="2486591"/>
              <a:ext cx="67310" cy="80010"/>
            </a:xfrm>
            <a:custGeom>
              <a:avLst/>
              <a:gdLst/>
              <a:ahLst/>
              <a:cxnLst/>
              <a:rect l="l" t="t" r="r" b="b"/>
              <a:pathLst>
                <a:path w="67310" h="80010">
                  <a:moveTo>
                    <a:pt x="0" y="79593"/>
                  </a:moveTo>
                  <a:lnTo>
                    <a:pt x="66923" y="79593"/>
                  </a:lnTo>
                  <a:lnTo>
                    <a:pt x="66923" y="0"/>
                  </a:lnTo>
                  <a:lnTo>
                    <a:pt x="0" y="0"/>
                  </a:lnTo>
                  <a:lnTo>
                    <a:pt x="0" y="79593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004923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66918" y="0"/>
                  </a:moveTo>
                  <a:lnTo>
                    <a:pt x="0" y="0"/>
                  </a:lnTo>
                  <a:lnTo>
                    <a:pt x="0" y="19883"/>
                  </a:lnTo>
                  <a:lnTo>
                    <a:pt x="66918" y="19883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004923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0" y="19883"/>
                  </a:moveTo>
                  <a:lnTo>
                    <a:pt x="66918" y="19883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9883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071839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66918" y="0"/>
                  </a:moveTo>
                  <a:lnTo>
                    <a:pt x="0" y="0"/>
                  </a:lnTo>
                  <a:lnTo>
                    <a:pt x="0" y="19883"/>
                  </a:lnTo>
                  <a:lnTo>
                    <a:pt x="66918" y="19883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071839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0" y="19883"/>
                  </a:moveTo>
                  <a:lnTo>
                    <a:pt x="66918" y="19883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9883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138756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66923" y="0"/>
                  </a:moveTo>
                  <a:lnTo>
                    <a:pt x="0" y="0"/>
                  </a:lnTo>
                  <a:lnTo>
                    <a:pt x="0" y="19883"/>
                  </a:lnTo>
                  <a:lnTo>
                    <a:pt x="66923" y="19883"/>
                  </a:lnTo>
                  <a:lnTo>
                    <a:pt x="6692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138756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0" y="19883"/>
                  </a:moveTo>
                  <a:lnTo>
                    <a:pt x="66923" y="19883"/>
                  </a:lnTo>
                  <a:lnTo>
                    <a:pt x="66923" y="0"/>
                  </a:lnTo>
                  <a:lnTo>
                    <a:pt x="0" y="0"/>
                  </a:lnTo>
                  <a:lnTo>
                    <a:pt x="0" y="19883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205748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66918" y="0"/>
                  </a:moveTo>
                  <a:lnTo>
                    <a:pt x="0" y="0"/>
                  </a:lnTo>
                  <a:lnTo>
                    <a:pt x="0" y="19883"/>
                  </a:lnTo>
                  <a:lnTo>
                    <a:pt x="66918" y="19883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205748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0" y="19883"/>
                  </a:moveTo>
                  <a:lnTo>
                    <a:pt x="66918" y="19883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9883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272664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66929" y="0"/>
                  </a:moveTo>
                  <a:lnTo>
                    <a:pt x="0" y="0"/>
                  </a:lnTo>
                  <a:lnTo>
                    <a:pt x="6692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272664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0" y="0"/>
                  </a:moveTo>
                  <a:lnTo>
                    <a:pt x="66929" y="0"/>
                  </a:lnTo>
                  <a:lnTo>
                    <a:pt x="0" y="0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339594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66916" y="0"/>
                  </a:moveTo>
                  <a:lnTo>
                    <a:pt x="0" y="0"/>
                  </a:lnTo>
                  <a:lnTo>
                    <a:pt x="66916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339594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0" y="0"/>
                  </a:moveTo>
                  <a:lnTo>
                    <a:pt x="66916" y="0"/>
                  </a:lnTo>
                  <a:lnTo>
                    <a:pt x="0" y="0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2406510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66918" y="0"/>
                  </a:moveTo>
                  <a:lnTo>
                    <a:pt x="0" y="0"/>
                  </a:lnTo>
                  <a:lnTo>
                    <a:pt x="0" y="19883"/>
                  </a:lnTo>
                  <a:lnTo>
                    <a:pt x="66918" y="19883"/>
                  </a:lnTo>
                  <a:lnTo>
                    <a:pt x="6691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406510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0" y="19883"/>
                  </a:moveTo>
                  <a:lnTo>
                    <a:pt x="66918" y="19883"/>
                  </a:lnTo>
                  <a:lnTo>
                    <a:pt x="66918" y="0"/>
                  </a:lnTo>
                  <a:lnTo>
                    <a:pt x="0" y="0"/>
                  </a:lnTo>
                  <a:lnTo>
                    <a:pt x="0" y="19883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473502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66916" y="0"/>
                  </a:moveTo>
                  <a:lnTo>
                    <a:pt x="0" y="0"/>
                  </a:lnTo>
                  <a:lnTo>
                    <a:pt x="66916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2473502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0" y="0"/>
                  </a:moveTo>
                  <a:lnTo>
                    <a:pt x="66916" y="0"/>
                  </a:lnTo>
                  <a:lnTo>
                    <a:pt x="0" y="0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540419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66916" y="0"/>
                  </a:moveTo>
                  <a:lnTo>
                    <a:pt x="0" y="0"/>
                  </a:lnTo>
                  <a:lnTo>
                    <a:pt x="66916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540419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0" y="0"/>
                  </a:moveTo>
                  <a:lnTo>
                    <a:pt x="66916" y="0"/>
                  </a:lnTo>
                  <a:lnTo>
                    <a:pt x="0" y="0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607335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66916" y="0"/>
                  </a:moveTo>
                  <a:lnTo>
                    <a:pt x="0" y="0"/>
                  </a:lnTo>
                  <a:lnTo>
                    <a:pt x="66916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607335" y="2566184"/>
              <a:ext cx="67310" cy="0"/>
            </a:xfrm>
            <a:custGeom>
              <a:avLst/>
              <a:gdLst/>
              <a:ahLst/>
              <a:cxnLst/>
              <a:rect l="l" t="t" r="r" b="b"/>
              <a:pathLst>
                <a:path w="67310" h="0">
                  <a:moveTo>
                    <a:pt x="0" y="0"/>
                  </a:moveTo>
                  <a:lnTo>
                    <a:pt x="66916" y="0"/>
                  </a:lnTo>
                  <a:lnTo>
                    <a:pt x="0" y="0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674251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66923" y="0"/>
                  </a:moveTo>
                  <a:lnTo>
                    <a:pt x="0" y="0"/>
                  </a:lnTo>
                  <a:lnTo>
                    <a:pt x="0" y="19883"/>
                  </a:lnTo>
                  <a:lnTo>
                    <a:pt x="66923" y="19883"/>
                  </a:lnTo>
                  <a:lnTo>
                    <a:pt x="6692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2674251" y="2546301"/>
              <a:ext cx="67310" cy="20320"/>
            </a:xfrm>
            <a:custGeom>
              <a:avLst/>
              <a:gdLst/>
              <a:ahLst/>
              <a:cxnLst/>
              <a:rect l="l" t="t" r="r" b="b"/>
              <a:pathLst>
                <a:path w="67310" h="20319">
                  <a:moveTo>
                    <a:pt x="0" y="19883"/>
                  </a:moveTo>
                  <a:lnTo>
                    <a:pt x="66923" y="19883"/>
                  </a:lnTo>
                  <a:lnTo>
                    <a:pt x="66923" y="0"/>
                  </a:lnTo>
                  <a:lnTo>
                    <a:pt x="0" y="0"/>
                  </a:lnTo>
                  <a:lnTo>
                    <a:pt x="0" y="19883"/>
                  </a:lnTo>
                  <a:close/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13534" y="1073505"/>
              <a:ext cx="1606550" cy="1605915"/>
            </a:xfrm>
            <a:custGeom>
              <a:avLst/>
              <a:gdLst/>
              <a:ahLst/>
              <a:cxnLst/>
              <a:rect l="l" t="t" r="r" b="b"/>
              <a:pathLst>
                <a:path w="1606550" h="1605914">
                  <a:moveTo>
                    <a:pt x="0" y="1492679"/>
                  </a:moveTo>
                  <a:lnTo>
                    <a:pt x="19178" y="1492679"/>
                  </a:lnTo>
                </a:path>
                <a:path w="1606550" h="1605914">
                  <a:moveTo>
                    <a:pt x="0" y="995117"/>
                  </a:moveTo>
                  <a:lnTo>
                    <a:pt x="19178" y="995117"/>
                  </a:lnTo>
                </a:path>
                <a:path w="1606550" h="1605914">
                  <a:moveTo>
                    <a:pt x="0" y="497560"/>
                  </a:moveTo>
                  <a:lnTo>
                    <a:pt x="19178" y="497560"/>
                  </a:lnTo>
                </a:path>
                <a:path w="1606550" h="1605914">
                  <a:moveTo>
                    <a:pt x="0" y="0"/>
                  </a:moveTo>
                  <a:lnTo>
                    <a:pt x="19178" y="0"/>
                  </a:lnTo>
                </a:path>
                <a:path w="1606550" h="1605914">
                  <a:moveTo>
                    <a:pt x="19178" y="1605376"/>
                  </a:moveTo>
                  <a:lnTo>
                    <a:pt x="19178" y="1586198"/>
                  </a:lnTo>
                </a:path>
                <a:path w="1606550" h="1605914">
                  <a:moveTo>
                    <a:pt x="812624" y="1605376"/>
                  </a:moveTo>
                  <a:lnTo>
                    <a:pt x="812624" y="1586198"/>
                  </a:lnTo>
                </a:path>
                <a:path w="1606550" h="1605914">
                  <a:moveTo>
                    <a:pt x="1606082" y="1605376"/>
                  </a:moveTo>
                  <a:lnTo>
                    <a:pt x="1606082" y="1586198"/>
                  </a:lnTo>
                </a:path>
              </a:pathLst>
            </a:custGeom>
            <a:ln w="74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550435" y="2513092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15431" y="2015535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50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515431" y="1517973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50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15431" y="1020485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500">
              <a:latin typeface="Arial"/>
              <a:cs typeface="Arial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02440" y="2663730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1378391" y="2663730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171837" y="2663730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1578940" y="2738070"/>
            <a:ext cx="31686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latin typeface="Arial"/>
                <a:cs typeface="Arial"/>
              </a:rPr>
              <a:t>sim.data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19819" y="1523884"/>
            <a:ext cx="102870" cy="2139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10">
                <a:latin typeface="Arial"/>
                <a:cs typeface="Arial"/>
              </a:rPr>
              <a:t>count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620012" y="439771"/>
            <a:ext cx="3204845" cy="134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93645" algn="l"/>
              </a:tabLst>
            </a:pPr>
            <a:r>
              <a:rPr dirty="0" sz="700">
                <a:latin typeface="Arial"/>
                <a:cs typeface="Arial"/>
              </a:rPr>
              <a:t>Histogram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Simulated</a:t>
            </a:r>
            <a:r>
              <a:rPr dirty="0" sz="700" spc="4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Right−Skewed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Data</a:t>
            </a:r>
            <a:r>
              <a:rPr dirty="0" sz="700">
                <a:latin typeface="Arial"/>
                <a:cs typeface="Arial"/>
              </a:rPr>
              <a:t>	Normal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Q−Q</a:t>
            </a:r>
            <a:r>
              <a:rPr dirty="0" sz="700" spc="40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Plot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3095167" y="601846"/>
            <a:ext cx="2228215" cy="2077085"/>
            <a:chOff x="3095167" y="601846"/>
            <a:chExt cx="2228215" cy="2077085"/>
          </a:xfrm>
        </p:grpSpPr>
        <p:sp>
          <p:nvSpPr>
            <p:cNvPr id="85" name="object 85" descr=""/>
            <p:cNvSpPr/>
            <p:nvPr/>
          </p:nvSpPr>
          <p:spPr>
            <a:xfrm>
              <a:off x="3114344" y="601846"/>
              <a:ext cx="2209165" cy="2058035"/>
            </a:xfrm>
            <a:custGeom>
              <a:avLst/>
              <a:gdLst/>
              <a:ahLst/>
              <a:cxnLst/>
              <a:rect l="l" t="t" r="r" b="b"/>
              <a:pathLst>
                <a:path w="2209165" h="2058035">
                  <a:moveTo>
                    <a:pt x="2208911" y="0"/>
                  </a:moveTo>
                  <a:lnTo>
                    <a:pt x="0" y="0"/>
                  </a:lnTo>
                  <a:lnTo>
                    <a:pt x="0" y="2057857"/>
                  </a:lnTo>
                  <a:lnTo>
                    <a:pt x="2208911" y="2057857"/>
                  </a:lnTo>
                  <a:lnTo>
                    <a:pt x="220891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114344" y="601852"/>
              <a:ext cx="2209165" cy="2058035"/>
            </a:xfrm>
            <a:custGeom>
              <a:avLst/>
              <a:gdLst/>
              <a:ahLst/>
              <a:cxnLst/>
              <a:rect l="l" t="t" r="r" b="b"/>
              <a:pathLst>
                <a:path w="2209165" h="2058035">
                  <a:moveTo>
                    <a:pt x="0" y="1712117"/>
                  </a:moveTo>
                  <a:lnTo>
                    <a:pt x="2208923" y="1712117"/>
                  </a:lnTo>
                </a:path>
                <a:path w="2209165" h="2058035">
                  <a:moveTo>
                    <a:pt x="0" y="947445"/>
                  </a:moveTo>
                  <a:lnTo>
                    <a:pt x="2208923" y="947445"/>
                  </a:lnTo>
                </a:path>
                <a:path w="2209165" h="2058035">
                  <a:moveTo>
                    <a:pt x="0" y="182765"/>
                  </a:moveTo>
                  <a:lnTo>
                    <a:pt x="2208923" y="182765"/>
                  </a:lnTo>
                </a:path>
                <a:path w="2209165" h="2058035">
                  <a:moveTo>
                    <a:pt x="136855" y="2057850"/>
                  </a:moveTo>
                  <a:lnTo>
                    <a:pt x="136855" y="0"/>
                  </a:lnTo>
                </a:path>
                <a:path w="2209165" h="2058035">
                  <a:moveTo>
                    <a:pt x="781900" y="2057850"/>
                  </a:moveTo>
                  <a:lnTo>
                    <a:pt x="781900" y="0"/>
                  </a:lnTo>
                </a:path>
                <a:path w="2209165" h="2058035">
                  <a:moveTo>
                    <a:pt x="1427022" y="2057850"/>
                  </a:moveTo>
                  <a:lnTo>
                    <a:pt x="1427022" y="0"/>
                  </a:lnTo>
                </a:path>
                <a:path w="2209165" h="2058035">
                  <a:moveTo>
                    <a:pt x="2072068" y="2057850"/>
                  </a:moveTo>
                  <a:lnTo>
                    <a:pt x="2072068" y="0"/>
                  </a:lnTo>
                </a:path>
              </a:pathLst>
            </a:custGeom>
            <a:ln w="37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114344" y="601852"/>
              <a:ext cx="2209165" cy="2058035"/>
            </a:xfrm>
            <a:custGeom>
              <a:avLst/>
              <a:gdLst/>
              <a:ahLst/>
              <a:cxnLst/>
              <a:rect l="l" t="t" r="r" b="b"/>
              <a:pathLst>
                <a:path w="2209165" h="2058035">
                  <a:moveTo>
                    <a:pt x="0" y="1329778"/>
                  </a:moveTo>
                  <a:lnTo>
                    <a:pt x="2208923" y="1329778"/>
                  </a:lnTo>
                </a:path>
                <a:path w="2209165" h="2058035">
                  <a:moveTo>
                    <a:pt x="0" y="565099"/>
                  </a:moveTo>
                  <a:lnTo>
                    <a:pt x="2208923" y="565099"/>
                  </a:lnTo>
                </a:path>
                <a:path w="2209165" h="2058035">
                  <a:moveTo>
                    <a:pt x="459346" y="2057850"/>
                  </a:moveTo>
                  <a:lnTo>
                    <a:pt x="459346" y="0"/>
                  </a:lnTo>
                </a:path>
                <a:path w="2209165" h="2058035">
                  <a:moveTo>
                    <a:pt x="1104455" y="2057850"/>
                  </a:moveTo>
                  <a:lnTo>
                    <a:pt x="1104455" y="0"/>
                  </a:lnTo>
                </a:path>
                <a:path w="2209165" h="2058035">
                  <a:moveTo>
                    <a:pt x="1749513" y="2057850"/>
                  </a:moveTo>
                  <a:lnTo>
                    <a:pt x="1749513" y="0"/>
                  </a:lnTo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201085" y="2552462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196" y="0"/>
                  </a:moveTo>
                  <a:lnTo>
                    <a:pt x="6146" y="0"/>
                  </a:lnTo>
                  <a:lnTo>
                    <a:pt x="0" y="6162"/>
                  </a:lnTo>
                  <a:lnTo>
                    <a:pt x="0" y="13722"/>
                  </a:lnTo>
                  <a:lnTo>
                    <a:pt x="0" y="21207"/>
                  </a:lnTo>
                  <a:lnTo>
                    <a:pt x="6146" y="27369"/>
                  </a:lnTo>
                  <a:lnTo>
                    <a:pt x="21196" y="27369"/>
                  </a:lnTo>
                  <a:lnTo>
                    <a:pt x="27368" y="21207"/>
                  </a:lnTo>
                  <a:lnTo>
                    <a:pt x="27368" y="6162"/>
                  </a:lnTo>
                  <a:lnTo>
                    <a:pt x="21196" y="0"/>
                  </a:lnTo>
                  <a:close/>
                </a:path>
              </a:pathLst>
            </a:custGeom>
            <a:solidFill>
              <a:srgbClr val="569BB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201085" y="2552462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22"/>
                  </a:moveTo>
                  <a:lnTo>
                    <a:pt x="0" y="6162"/>
                  </a:lnTo>
                  <a:lnTo>
                    <a:pt x="6146" y="0"/>
                  </a:lnTo>
                  <a:lnTo>
                    <a:pt x="13639" y="0"/>
                  </a:lnTo>
                  <a:lnTo>
                    <a:pt x="21196" y="0"/>
                  </a:lnTo>
                  <a:lnTo>
                    <a:pt x="27368" y="6162"/>
                  </a:lnTo>
                  <a:lnTo>
                    <a:pt x="27368" y="13722"/>
                  </a:lnTo>
                  <a:lnTo>
                    <a:pt x="27368" y="21207"/>
                  </a:lnTo>
                  <a:lnTo>
                    <a:pt x="21196" y="27369"/>
                  </a:lnTo>
                  <a:lnTo>
                    <a:pt x="13639" y="27369"/>
                  </a:lnTo>
                  <a:lnTo>
                    <a:pt x="6146" y="27369"/>
                  </a:lnTo>
                  <a:lnTo>
                    <a:pt x="0" y="21207"/>
                  </a:lnTo>
                  <a:lnTo>
                    <a:pt x="0" y="13722"/>
                  </a:lnTo>
                </a:path>
              </a:pathLst>
            </a:custGeom>
            <a:ln w="4969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8278" y="1139130"/>
              <a:ext cx="1766028" cy="1322229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5099481" y="962342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21209" y="0"/>
                  </a:moveTo>
                  <a:lnTo>
                    <a:pt x="6146" y="0"/>
                  </a:lnTo>
                  <a:lnTo>
                    <a:pt x="0" y="6159"/>
                  </a:lnTo>
                  <a:lnTo>
                    <a:pt x="0" y="13728"/>
                  </a:lnTo>
                  <a:lnTo>
                    <a:pt x="0" y="21209"/>
                  </a:lnTo>
                  <a:lnTo>
                    <a:pt x="6146" y="27381"/>
                  </a:lnTo>
                  <a:lnTo>
                    <a:pt x="21209" y="27381"/>
                  </a:lnTo>
                  <a:lnTo>
                    <a:pt x="27368" y="21209"/>
                  </a:lnTo>
                  <a:lnTo>
                    <a:pt x="27368" y="6159"/>
                  </a:lnTo>
                  <a:lnTo>
                    <a:pt x="21209" y="0"/>
                  </a:lnTo>
                  <a:close/>
                </a:path>
              </a:pathLst>
            </a:custGeom>
            <a:solidFill>
              <a:srgbClr val="569BB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099481" y="962342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0" y="13728"/>
                  </a:moveTo>
                  <a:lnTo>
                    <a:pt x="0" y="6159"/>
                  </a:lnTo>
                  <a:lnTo>
                    <a:pt x="6146" y="0"/>
                  </a:lnTo>
                  <a:lnTo>
                    <a:pt x="13716" y="0"/>
                  </a:lnTo>
                  <a:lnTo>
                    <a:pt x="21209" y="0"/>
                  </a:lnTo>
                  <a:lnTo>
                    <a:pt x="27368" y="6159"/>
                  </a:lnTo>
                  <a:lnTo>
                    <a:pt x="27368" y="13728"/>
                  </a:lnTo>
                  <a:lnTo>
                    <a:pt x="27368" y="21209"/>
                  </a:lnTo>
                  <a:lnTo>
                    <a:pt x="21209" y="27381"/>
                  </a:lnTo>
                  <a:lnTo>
                    <a:pt x="13716" y="27381"/>
                  </a:lnTo>
                  <a:lnTo>
                    <a:pt x="6146" y="27381"/>
                  </a:lnTo>
                  <a:lnTo>
                    <a:pt x="0" y="21209"/>
                  </a:lnTo>
                  <a:lnTo>
                    <a:pt x="0" y="13728"/>
                  </a:lnTo>
                </a:path>
              </a:pathLst>
            </a:custGeom>
            <a:ln w="4969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209159" y="681723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21221" y="0"/>
                  </a:moveTo>
                  <a:lnTo>
                    <a:pt x="6159" y="0"/>
                  </a:lnTo>
                  <a:lnTo>
                    <a:pt x="0" y="6146"/>
                  </a:lnTo>
                  <a:lnTo>
                    <a:pt x="0" y="13639"/>
                  </a:lnTo>
                  <a:lnTo>
                    <a:pt x="0" y="21209"/>
                  </a:lnTo>
                  <a:lnTo>
                    <a:pt x="6159" y="27368"/>
                  </a:lnTo>
                  <a:lnTo>
                    <a:pt x="21221" y="27368"/>
                  </a:lnTo>
                  <a:lnTo>
                    <a:pt x="27368" y="21209"/>
                  </a:lnTo>
                  <a:lnTo>
                    <a:pt x="27368" y="6146"/>
                  </a:lnTo>
                  <a:lnTo>
                    <a:pt x="21221" y="0"/>
                  </a:lnTo>
                  <a:close/>
                </a:path>
              </a:pathLst>
            </a:custGeom>
            <a:solidFill>
              <a:srgbClr val="569BBD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209159" y="681723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0" y="13639"/>
                  </a:moveTo>
                  <a:lnTo>
                    <a:pt x="0" y="6146"/>
                  </a:lnTo>
                  <a:lnTo>
                    <a:pt x="6159" y="0"/>
                  </a:lnTo>
                  <a:lnTo>
                    <a:pt x="13728" y="0"/>
                  </a:lnTo>
                  <a:lnTo>
                    <a:pt x="21221" y="0"/>
                  </a:lnTo>
                  <a:lnTo>
                    <a:pt x="27368" y="6146"/>
                  </a:lnTo>
                  <a:lnTo>
                    <a:pt x="27368" y="13639"/>
                  </a:lnTo>
                  <a:lnTo>
                    <a:pt x="27368" y="21209"/>
                  </a:lnTo>
                  <a:lnTo>
                    <a:pt x="21221" y="27368"/>
                  </a:lnTo>
                  <a:lnTo>
                    <a:pt x="13728" y="27368"/>
                  </a:lnTo>
                  <a:lnTo>
                    <a:pt x="6159" y="27368"/>
                  </a:lnTo>
                  <a:lnTo>
                    <a:pt x="0" y="21209"/>
                  </a:lnTo>
                  <a:lnTo>
                    <a:pt x="0" y="13639"/>
                  </a:lnTo>
                </a:path>
              </a:pathLst>
            </a:custGeom>
            <a:ln w="4969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214725" y="1432039"/>
              <a:ext cx="2008505" cy="1013460"/>
            </a:xfrm>
            <a:custGeom>
              <a:avLst/>
              <a:gdLst/>
              <a:ahLst/>
              <a:cxnLst/>
              <a:rect l="l" t="t" r="r" b="b"/>
              <a:pathLst>
                <a:path w="2008504" h="1013460">
                  <a:moveTo>
                    <a:pt x="0" y="1013321"/>
                  </a:moveTo>
                  <a:lnTo>
                    <a:pt x="2008162" y="0"/>
                  </a:lnTo>
                </a:path>
              </a:pathLst>
            </a:custGeom>
            <a:ln w="7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3095167" y="1166952"/>
              <a:ext cx="1769110" cy="1511935"/>
            </a:xfrm>
            <a:custGeom>
              <a:avLst/>
              <a:gdLst/>
              <a:ahLst/>
              <a:cxnLst/>
              <a:rect l="l" t="t" r="r" b="b"/>
              <a:pathLst>
                <a:path w="1769110" h="1511935">
                  <a:moveTo>
                    <a:pt x="0" y="764679"/>
                  </a:moveTo>
                  <a:lnTo>
                    <a:pt x="19177" y="764679"/>
                  </a:lnTo>
                </a:path>
                <a:path w="1769110" h="1511935">
                  <a:moveTo>
                    <a:pt x="0" y="0"/>
                  </a:moveTo>
                  <a:lnTo>
                    <a:pt x="19177" y="0"/>
                  </a:lnTo>
                </a:path>
                <a:path w="1769110" h="1511935">
                  <a:moveTo>
                    <a:pt x="478523" y="1511929"/>
                  </a:moveTo>
                  <a:lnTo>
                    <a:pt x="478523" y="1492751"/>
                  </a:lnTo>
                </a:path>
                <a:path w="1769110" h="1511935">
                  <a:moveTo>
                    <a:pt x="1123632" y="1511929"/>
                  </a:moveTo>
                  <a:lnTo>
                    <a:pt x="1123632" y="1492751"/>
                  </a:lnTo>
                </a:path>
                <a:path w="1769110" h="1511935">
                  <a:moveTo>
                    <a:pt x="1768690" y="1511929"/>
                  </a:moveTo>
                  <a:lnTo>
                    <a:pt x="1768690" y="1492751"/>
                  </a:lnTo>
                </a:path>
              </a:pathLst>
            </a:custGeom>
            <a:ln w="74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 descr=""/>
          <p:cNvSpPr txBox="1"/>
          <p:nvPr/>
        </p:nvSpPr>
        <p:spPr>
          <a:xfrm>
            <a:off x="2997073" y="1878538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500">
              <a:latin typeface="Arial"/>
              <a:cs typeface="Arial"/>
            </a:endParaRPr>
          </a:p>
        </p:txBody>
      </p:sp>
      <p:sp>
        <p:nvSpPr>
          <p:cNvPr id="103" name="object 10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98" name="object 98" descr=""/>
          <p:cNvSpPr txBox="1"/>
          <p:nvPr/>
        </p:nvSpPr>
        <p:spPr>
          <a:xfrm>
            <a:off x="2997073" y="1113859"/>
            <a:ext cx="9588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500">
              <a:latin typeface="Arial"/>
              <a:cs typeface="Arial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3525075" y="2663730"/>
            <a:ext cx="9779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5">
                <a:solidFill>
                  <a:srgbClr val="4D4D4D"/>
                </a:solidFill>
                <a:latin typeface="Arial"/>
                <a:cs typeface="Arial"/>
              </a:rPr>
              <a:t>−2</a:t>
            </a:r>
            <a:endParaRPr sz="500">
              <a:latin typeface="Arial"/>
              <a:cs typeface="Arial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4833651" y="2663730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3842321" y="2663730"/>
            <a:ext cx="75311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6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ts val="720"/>
              </a:lnSpc>
            </a:pPr>
            <a:r>
              <a:rPr dirty="0" sz="600">
                <a:latin typeface="Arial"/>
                <a:cs typeface="Arial"/>
              </a:rPr>
              <a:t>Theoretical </a:t>
            </a:r>
            <a:r>
              <a:rPr dirty="0" sz="600" spc="-10">
                <a:latin typeface="Arial"/>
                <a:cs typeface="Arial"/>
              </a:rPr>
              <a:t>Quantiles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2901457" y="1314258"/>
            <a:ext cx="102870" cy="63309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>
                <a:latin typeface="Arial"/>
                <a:cs typeface="Arial"/>
              </a:rPr>
              <a:t>Sample </a:t>
            </a:r>
            <a:r>
              <a:rPr dirty="0" sz="600" spc="-10">
                <a:latin typeface="Arial"/>
                <a:cs typeface="Arial"/>
              </a:rPr>
              <a:t>Quantiles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</a:t>
            </a:r>
            <a:r>
              <a:rPr dirty="0" cap="small"/>
              <a:t>airwise</a:t>
            </a:r>
            <a:r>
              <a:rPr dirty="0" spc="395"/>
              <a:t> </a:t>
            </a:r>
            <a:r>
              <a:rPr dirty="0" cap="small" spc="-10"/>
              <a:t>comparisons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735" marR="41275" indent="3810">
              <a:lnSpc>
                <a:spcPct val="100000"/>
              </a:lnSpc>
              <a:spcBef>
                <a:spcPts val="95"/>
              </a:spcBef>
            </a:pPr>
            <a:r>
              <a:rPr dirty="0"/>
              <a:t>If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70" i="1">
                <a:latin typeface="Arial"/>
                <a:cs typeface="Arial"/>
              </a:rPr>
              <a:t>F</a:t>
            </a:r>
            <a:r>
              <a:rPr dirty="0" spc="-150" i="1">
                <a:latin typeface="Arial"/>
                <a:cs typeface="Arial"/>
              </a:rPr>
              <a:t> </a:t>
            </a:r>
            <a:r>
              <a:rPr dirty="0" spc="-25"/>
              <a:t>-</a:t>
            </a:r>
            <a:r>
              <a:rPr dirty="0"/>
              <a:t>test</a:t>
            </a:r>
            <a:r>
              <a:rPr dirty="0" spc="-5"/>
              <a:t> </a:t>
            </a:r>
            <a:r>
              <a:rPr dirty="0" spc="-40"/>
              <a:t>indicates</a:t>
            </a:r>
            <a:r>
              <a:rPr dirty="0" spc="-5"/>
              <a:t> </a:t>
            </a:r>
            <a:r>
              <a:rPr dirty="0" spc="-30"/>
              <a:t>there</a:t>
            </a:r>
            <a:r>
              <a:rPr dirty="0"/>
              <a:t> </a:t>
            </a:r>
            <a:r>
              <a:rPr dirty="0" spc="-20"/>
              <a:t>is</a:t>
            </a:r>
            <a:r>
              <a:rPr dirty="0" spc="-5"/>
              <a:t> </a:t>
            </a:r>
            <a:r>
              <a:rPr dirty="0" spc="-30"/>
              <a:t>sufficient</a:t>
            </a:r>
            <a:r>
              <a:rPr dirty="0" spc="-5"/>
              <a:t> </a:t>
            </a:r>
            <a:r>
              <a:rPr dirty="0" spc="-75"/>
              <a:t>evidence</a:t>
            </a:r>
            <a:r>
              <a:rPr dirty="0" spc="5"/>
              <a:t> </a:t>
            </a:r>
            <a:r>
              <a:rPr dirty="0"/>
              <a:t>that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30"/>
              <a:t>group</a:t>
            </a:r>
            <a:r>
              <a:rPr dirty="0"/>
              <a:t> </a:t>
            </a:r>
            <a:r>
              <a:rPr dirty="0" spc="-90"/>
              <a:t>means</a:t>
            </a:r>
            <a:r>
              <a:rPr dirty="0" spc="20"/>
              <a:t> </a:t>
            </a:r>
            <a:r>
              <a:rPr dirty="0" spc="-65"/>
              <a:t>are</a:t>
            </a:r>
            <a:r>
              <a:rPr dirty="0" spc="-5"/>
              <a:t> </a:t>
            </a:r>
            <a:r>
              <a:rPr dirty="0"/>
              <a:t>not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 spc="-40"/>
              <a:t>equal,</a:t>
            </a:r>
            <a:r>
              <a:rPr dirty="0"/>
              <a:t> </a:t>
            </a:r>
            <a:r>
              <a:rPr dirty="0" spc="-30"/>
              <a:t>proceed </a:t>
            </a:r>
            <a:r>
              <a:rPr dirty="0"/>
              <a:t>with</a:t>
            </a:r>
            <a:r>
              <a:rPr dirty="0" spc="5"/>
              <a:t> </a:t>
            </a:r>
            <a:r>
              <a:rPr dirty="0" spc="-40"/>
              <a:t>pairwise</a:t>
            </a:r>
            <a:r>
              <a:rPr dirty="0" spc="10"/>
              <a:t> </a:t>
            </a:r>
            <a:r>
              <a:rPr dirty="0" spc="-55"/>
              <a:t>comparisons</a:t>
            </a:r>
            <a:r>
              <a:rPr dirty="0" spc="5"/>
              <a:t> </a:t>
            </a:r>
            <a:r>
              <a:rPr dirty="0"/>
              <a:t>to</a:t>
            </a:r>
            <a:r>
              <a:rPr dirty="0" spc="10"/>
              <a:t> </a:t>
            </a:r>
            <a:r>
              <a:rPr dirty="0"/>
              <a:t>identify</a:t>
            </a:r>
            <a:r>
              <a:rPr dirty="0" spc="5"/>
              <a:t> </a:t>
            </a:r>
            <a:r>
              <a:rPr dirty="0" spc="-20"/>
              <a:t>which</a:t>
            </a:r>
            <a:r>
              <a:rPr dirty="0" spc="10"/>
              <a:t> </a:t>
            </a:r>
            <a:r>
              <a:rPr dirty="0" spc="-20"/>
              <a:t>group</a:t>
            </a:r>
            <a:r>
              <a:rPr dirty="0" spc="5"/>
              <a:t> </a:t>
            </a:r>
            <a:r>
              <a:rPr dirty="0" spc="-75"/>
              <a:t>means</a:t>
            </a:r>
            <a:r>
              <a:rPr dirty="0" spc="10"/>
              <a:t> </a:t>
            </a:r>
            <a:r>
              <a:rPr dirty="0" spc="-50"/>
              <a:t>are</a:t>
            </a:r>
            <a:r>
              <a:rPr dirty="0" spc="10"/>
              <a:t> </a:t>
            </a:r>
            <a:r>
              <a:rPr dirty="0" spc="-10"/>
              <a:t>different.</a:t>
            </a:r>
          </a:p>
          <a:p>
            <a:pPr marL="42545">
              <a:lnSpc>
                <a:spcPct val="100000"/>
              </a:lnSpc>
              <a:spcBef>
                <a:spcPts val="670"/>
              </a:spcBef>
            </a:pPr>
            <a:r>
              <a:rPr dirty="0" spc="-40"/>
              <a:t>Pairwise</a:t>
            </a:r>
            <a:r>
              <a:rPr dirty="0" spc="-5"/>
              <a:t> </a:t>
            </a:r>
            <a:r>
              <a:rPr dirty="0" spc="-55"/>
              <a:t>comparisons</a:t>
            </a:r>
            <a:r>
              <a:rPr dirty="0" spc="-5"/>
              <a:t> </a:t>
            </a:r>
            <a:r>
              <a:rPr dirty="0" spc="-50"/>
              <a:t>are</a:t>
            </a:r>
            <a:r>
              <a:rPr dirty="0" spc="-5"/>
              <a:t> </a:t>
            </a:r>
            <a:r>
              <a:rPr dirty="0" spc="-55"/>
              <a:t>made</a:t>
            </a:r>
            <a:r>
              <a:rPr dirty="0" spc="-5"/>
              <a:t> </a:t>
            </a:r>
            <a:r>
              <a:rPr dirty="0" spc="-30"/>
              <a:t>using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30"/>
              <a:t>two-</a:t>
            </a:r>
            <a:r>
              <a:rPr dirty="0" spc="-55"/>
              <a:t>sample</a:t>
            </a:r>
            <a:r>
              <a:rPr dirty="0"/>
              <a:t> </a:t>
            </a:r>
            <a:r>
              <a:rPr dirty="0" spc="70" i="1">
                <a:latin typeface="Arial"/>
                <a:cs typeface="Arial"/>
              </a:rPr>
              <a:t>t</a:t>
            </a:r>
            <a:r>
              <a:rPr dirty="0" spc="70"/>
              <a:t>-</a:t>
            </a:r>
            <a:r>
              <a:rPr dirty="0"/>
              <a:t>test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 spc="-35"/>
              <a:t>independent</a:t>
            </a:r>
            <a:r>
              <a:rPr dirty="0" spc="-10"/>
              <a:t> groups.</a:t>
            </a:r>
          </a:p>
          <a:p>
            <a:pPr marL="13335">
              <a:lnSpc>
                <a:spcPct val="100000"/>
              </a:lnSpc>
              <a:spcBef>
                <a:spcPts val="120"/>
              </a:spcBef>
            </a:pPr>
          </a:p>
          <a:p>
            <a:pPr marL="314325" marR="43180" indent="-127000">
              <a:lnSpc>
                <a:spcPct val="100000"/>
              </a:lnSpc>
              <a:buClr>
                <a:srgbClr val="3232B2"/>
              </a:buClr>
              <a:buChar char="•"/>
              <a:tabLst>
                <a:tab pos="320040" algn="l"/>
              </a:tabLst>
            </a:pPr>
            <a:r>
              <a:rPr dirty="0" sz="1000"/>
              <a:t>To</a:t>
            </a:r>
            <a:r>
              <a:rPr dirty="0" sz="1000" spc="-10"/>
              <a:t> </a:t>
            </a:r>
            <a:r>
              <a:rPr dirty="0" sz="1000" spc="-25"/>
              <a:t>maintain</a:t>
            </a:r>
            <a:r>
              <a:rPr dirty="0" sz="1000" spc="-5"/>
              <a:t> </a:t>
            </a:r>
            <a:r>
              <a:rPr dirty="0" sz="1000"/>
              <a:t>the</a:t>
            </a:r>
            <a:r>
              <a:rPr dirty="0" sz="1000" spc="-5"/>
              <a:t> </a:t>
            </a:r>
            <a:r>
              <a:rPr dirty="0" sz="1000" spc="-35"/>
              <a:t>overall</a:t>
            </a:r>
            <a:r>
              <a:rPr dirty="0" sz="1000"/>
              <a:t> </a:t>
            </a:r>
            <a:r>
              <a:rPr dirty="0" sz="1000" spc="-35"/>
              <a:t>Type</a:t>
            </a:r>
            <a:r>
              <a:rPr dirty="0" sz="1000" spc="-5"/>
              <a:t> </a:t>
            </a:r>
            <a:r>
              <a:rPr dirty="0" sz="1000"/>
              <a:t>I</a:t>
            </a:r>
            <a:r>
              <a:rPr dirty="0" sz="1000" spc="-5"/>
              <a:t> </a:t>
            </a:r>
            <a:r>
              <a:rPr dirty="0" sz="1000" spc="-30"/>
              <a:t>error</a:t>
            </a:r>
            <a:r>
              <a:rPr dirty="0" sz="1000"/>
              <a:t> </a:t>
            </a:r>
            <a:r>
              <a:rPr dirty="0" sz="1000" spc="-10"/>
              <a:t>rate</a:t>
            </a:r>
            <a:r>
              <a:rPr dirty="0" sz="1000" spc="-5"/>
              <a:t> </a:t>
            </a:r>
            <a:r>
              <a:rPr dirty="0" sz="1000"/>
              <a:t>at</a:t>
            </a:r>
            <a:r>
              <a:rPr dirty="0" sz="1000" spc="-5"/>
              <a:t> </a:t>
            </a:r>
            <a:r>
              <a:rPr dirty="0" sz="1000" i="1">
                <a:latin typeface="Verdana"/>
                <a:cs typeface="Verdana"/>
              </a:rPr>
              <a:t>α</a:t>
            </a:r>
            <a:r>
              <a:rPr dirty="0" sz="1000"/>
              <a:t>, </a:t>
            </a:r>
            <a:r>
              <a:rPr dirty="0" sz="1000" spc="-70"/>
              <a:t>each</a:t>
            </a:r>
            <a:r>
              <a:rPr dirty="0" sz="1000"/>
              <a:t> </a:t>
            </a:r>
            <a:r>
              <a:rPr dirty="0" sz="1000" spc="-45"/>
              <a:t>pairwise</a:t>
            </a:r>
            <a:r>
              <a:rPr dirty="0" sz="1000" spc="-5"/>
              <a:t> </a:t>
            </a:r>
            <a:r>
              <a:rPr dirty="0" sz="1000" spc="-55"/>
              <a:t>comparison</a:t>
            </a:r>
            <a:r>
              <a:rPr dirty="0" sz="1000"/>
              <a:t> </a:t>
            </a:r>
            <a:r>
              <a:rPr dirty="0" sz="1000" spc="-10"/>
              <a:t>is</a:t>
            </a:r>
            <a:r>
              <a:rPr dirty="0" sz="1000" spc="-5"/>
              <a:t> </a:t>
            </a:r>
            <a:r>
              <a:rPr dirty="0" sz="1000" spc="-40"/>
              <a:t>conducted</a:t>
            </a:r>
            <a:r>
              <a:rPr dirty="0" sz="1000" spc="-5"/>
              <a:t> </a:t>
            </a:r>
            <a:r>
              <a:rPr dirty="0" sz="1000"/>
              <a:t>at</a:t>
            </a:r>
            <a:r>
              <a:rPr dirty="0" sz="1000" spc="-5"/>
              <a:t> </a:t>
            </a:r>
            <a:r>
              <a:rPr dirty="0" sz="1000" spc="-25"/>
              <a:t>at </a:t>
            </a:r>
            <a:r>
              <a:rPr dirty="0" sz="1000" spc="-25"/>
              <a:t>	</a:t>
            </a:r>
            <a:r>
              <a:rPr dirty="0" sz="1000" spc="-10"/>
              <a:t>an </a:t>
            </a:r>
            <a:r>
              <a:rPr dirty="0" sz="1000" spc="-30"/>
              <a:t>adjusted</a:t>
            </a:r>
            <a:r>
              <a:rPr dirty="0" sz="1000" spc="10"/>
              <a:t> </a:t>
            </a:r>
            <a:r>
              <a:rPr dirty="0" sz="1000" spc="-40"/>
              <a:t>significance</a:t>
            </a:r>
            <a:r>
              <a:rPr dirty="0" sz="1000" spc="5"/>
              <a:t> </a:t>
            </a:r>
            <a:r>
              <a:rPr dirty="0" sz="1000" spc="-35"/>
              <a:t>level</a:t>
            </a:r>
            <a:r>
              <a:rPr dirty="0" sz="1000" spc="5"/>
              <a:t> </a:t>
            </a:r>
            <a:r>
              <a:rPr dirty="0" sz="1000" spc="-35"/>
              <a:t>referred</a:t>
            </a:r>
            <a:r>
              <a:rPr dirty="0" sz="1000" spc="5"/>
              <a:t> </a:t>
            </a:r>
            <a:r>
              <a:rPr dirty="0" sz="1000"/>
              <a:t>to</a:t>
            </a:r>
            <a:r>
              <a:rPr dirty="0" sz="1000" spc="5"/>
              <a:t> </a:t>
            </a:r>
            <a:r>
              <a:rPr dirty="0" sz="1000" spc="-85"/>
              <a:t>as</a:t>
            </a:r>
            <a:r>
              <a:rPr dirty="0" sz="1000" spc="15"/>
              <a:t> </a:t>
            </a:r>
            <a:r>
              <a:rPr dirty="0" sz="1000" spc="-25" i="1">
                <a:latin typeface="Verdana"/>
                <a:cs typeface="Verdana"/>
              </a:rPr>
              <a:t>α</a:t>
            </a:r>
            <a:r>
              <a:rPr dirty="0" baseline="27777" sz="1050" spc="-37">
                <a:latin typeface="Lucida Sans Unicode"/>
                <a:cs typeface="Lucida Sans Unicode"/>
              </a:rPr>
              <a:t>⋆</a:t>
            </a:r>
            <a:r>
              <a:rPr dirty="0" sz="1000" spc="-25"/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314325" indent="-12700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14325" algn="l"/>
              </a:tabLst>
            </a:pPr>
            <a:r>
              <a:rPr dirty="0" sz="1000"/>
              <a:t>The</a:t>
            </a:r>
            <a:r>
              <a:rPr dirty="0" sz="1000" spc="-15"/>
              <a:t> </a:t>
            </a:r>
            <a:r>
              <a:rPr dirty="0" sz="1000" spc="-20"/>
              <a:t>Bonferroni</a:t>
            </a:r>
            <a:r>
              <a:rPr dirty="0" sz="1000" spc="-15"/>
              <a:t> </a:t>
            </a:r>
            <a:r>
              <a:rPr dirty="0" sz="1000" spc="-30"/>
              <a:t>correction</a:t>
            </a:r>
            <a:r>
              <a:rPr dirty="0" sz="1000" spc="-10"/>
              <a:t> </a:t>
            </a:r>
            <a:r>
              <a:rPr dirty="0" sz="1000"/>
              <a:t>is</a:t>
            </a:r>
            <a:r>
              <a:rPr dirty="0" sz="1000" spc="-15"/>
              <a:t> </a:t>
            </a:r>
            <a:r>
              <a:rPr dirty="0" sz="1000" spc="-45"/>
              <a:t>one</a:t>
            </a:r>
            <a:r>
              <a:rPr dirty="0" sz="1000" spc="-10"/>
              <a:t> </a:t>
            </a:r>
            <a:r>
              <a:rPr dirty="0" sz="1000" spc="-20"/>
              <a:t>method</a:t>
            </a:r>
            <a:r>
              <a:rPr dirty="0" sz="1000" spc="-15"/>
              <a:t> </a:t>
            </a:r>
            <a:r>
              <a:rPr dirty="0" sz="1000"/>
              <a:t>for</a:t>
            </a:r>
            <a:r>
              <a:rPr dirty="0" sz="1000" spc="-10"/>
              <a:t> </a:t>
            </a:r>
            <a:r>
              <a:rPr dirty="0" sz="1000" spc="-20"/>
              <a:t>adjusting</a:t>
            </a:r>
            <a:r>
              <a:rPr dirty="0" sz="1000" spc="-15"/>
              <a:t> </a:t>
            </a:r>
            <a:r>
              <a:rPr dirty="0" sz="1000" spc="-25" i="1">
                <a:latin typeface="Verdana"/>
                <a:cs typeface="Verdana"/>
              </a:rPr>
              <a:t>α</a:t>
            </a:r>
            <a:r>
              <a:rPr dirty="0" sz="1000" spc="-25"/>
              <a:t>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81324" y="2073935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57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67278" y="2053123"/>
            <a:ext cx="889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752612" y="1966333"/>
            <a:ext cx="2532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0" i="1">
                <a:latin typeface="Verdana"/>
                <a:cs typeface="Verdana"/>
              </a:rPr>
              <a:t>α</a:t>
            </a:r>
            <a:r>
              <a:rPr dirty="0" baseline="31746" sz="1050" spc="-30">
                <a:latin typeface="Lucida Sans Unicode"/>
                <a:cs typeface="Lucida Sans Unicode"/>
              </a:rPr>
              <a:t>⋆</a:t>
            </a:r>
            <a:r>
              <a:rPr dirty="0" baseline="31746" sz="1050" spc="157">
                <a:latin typeface="Lucida Sans Unicode"/>
                <a:cs typeface="Lucida Sans Unicode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α/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i="1">
                <a:latin typeface="Verdana"/>
                <a:cs typeface="Verdana"/>
              </a:rPr>
              <a:t>,</a:t>
            </a:r>
            <a:r>
              <a:rPr dirty="0" sz="1000" spc="145" i="1">
                <a:latin typeface="Verdana"/>
                <a:cs typeface="Verdana"/>
              </a:rPr>
              <a:t> </a:t>
            </a:r>
            <a:r>
              <a:rPr dirty="0" sz="1000" spc="-55">
                <a:latin typeface="Arial"/>
                <a:cs typeface="Arial"/>
              </a:rPr>
              <a:t>where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114" i="1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120">
                <a:latin typeface="Arial"/>
                <a:cs typeface="Arial"/>
              </a:rPr>
              <a:t> </a:t>
            </a:r>
            <a:r>
              <a:rPr dirty="0" baseline="36111" sz="1500" i="1">
                <a:latin typeface="Arial"/>
                <a:cs typeface="Arial"/>
              </a:rPr>
              <a:t>k</a:t>
            </a:r>
            <a:r>
              <a:rPr dirty="0" baseline="36111" sz="1500">
                <a:latin typeface="Arial"/>
                <a:cs typeface="Arial"/>
              </a:rPr>
              <a:t>(</a:t>
            </a:r>
            <a:r>
              <a:rPr dirty="0" baseline="36111" sz="1500" i="1">
                <a:latin typeface="Arial"/>
                <a:cs typeface="Arial"/>
              </a:rPr>
              <a:t>k</a:t>
            </a:r>
            <a:r>
              <a:rPr dirty="0" baseline="36111" sz="1500" spc="30" i="1">
                <a:latin typeface="Arial"/>
                <a:cs typeface="Arial"/>
              </a:rPr>
              <a:t> </a:t>
            </a:r>
            <a:r>
              <a:rPr dirty="0" baseline="36111" sz="1500" spc="270">
                <a:latin typeface="Arial"/>
                <a:cs typeface="Arial"/>
              </a:rPr>
              <a:t>−</a:t>
            </a:r>
            <a:r>
              <a:rPr dirty="0" baseline="36111" sz="1500" spc="-89">
                <a:latin typeface="Arial"/>
                <a:cs typeface="Arial"/>
              </a:rPr>
              <a:t> </a:t>
            </a:r>
            <a:r>
              <a:rPr dirty="0" baseline="36111" sz="1500">
                <a:latin typeface="Arial"/>
                <a:cs typeface="Arial"/>
              </a:rPr>
              <a:t>1)</a:t>
            </a:r>
            <a:r>
              <a:rPr dirty="0" baseline="36111" sz="1500" spc="25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135" i="1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groups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1857" y="2323444"/>
            <a:ext cx="492125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2875" marR="5080" indent="-13081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Char char="•"/>
              <a:tabLst>
                <a:tab pos="144780" algn="l"/>
              </a:tabLst>
            </a:pPr>
            <a:r>
              <a:rPr dirty="0" sz="1000" spc="-10">
                <a:latin typeface="Arial"/>
                <a:cs typeface="Arial"/>
              </a:rPr>
              <a:t>Note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Bonferroni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correction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very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stringent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(i.e.,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conservative)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correction,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made </a:t>
            </a:r>
            <a:r>
              <a:rPr dirty="0" sz="1000" spc="-20">
                <a:latin typeface="Arial"/>
                <a:cs typeface="Arial"/>
              </a:rPr>
              <a:t>	</a:t>
            </a:r>
            <a:r>
              <a:rPr dirty="0" sz="1000" spc="-30">
                <a:latin typeface="Arial"/>
                <a:cs typeface="Arial"/>
              </a:rPr>
              <a:t>under</a:t>
            </a:r>
            <a:r>
              <a:rPr dirty="0" sz="1000">
                <a:latin typeface="Arial"/>
                <a:cs typeface="Arial"/>
              </a:rPr>
              <a:t> 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assumption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all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tests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independent.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COVID-</a:t>
            </a:r>
            <a:r>
              <a:rPr dirty="0"/>
              <a:t>19</a:t>
            </a:r>
            <a:r>
              <a:rPr dirty="0" spc="135"/>
              <a:t> </a:t>
            </a:r>
            <a:r>
              <a:rPr dirty="0" cap="small"/>
              <a:t>vaccine</a:t>
            </a:r>
            <a:r>
              <a:rPr dirty="0" spc="140"/>
              <a:t> </a:t>
            </a:r>
            <a:r>
              <a:rPr dirty="0" cap="small" spc="50"/>
              <a:t>acceptance</a:t>
            </a:r>
            <a:r>
              <a:rPr dirty="0" spc="50"/>
              <a:t>,</a:t>
            </a:r>
            <a:r>
              <a:rPr dirty="0" spc="140"/>
              <a:t> </a:t>
            </a:r>
            <a:r>
              <a:rPr dirty="0" cap="small" spc="5"/>
              <a:t>again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1802" y="1094074"/>
            <a:ext cx="2550795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7780" marR="5080" indent="-571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With ANOVA, </a:t>
            </a:r>
            <a:r>
              <a:rPr dirty="0" sz="900" spc="-40">
                <a:latin typeface="Arial"/>
                <a:cs typeface="Arial"/>
              </a:rPr>
              <a:t>we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can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address</a:t>
            </a:r>
            <a:r>
              <a:rPr dirty="0" sz="900">
                <a:latin typeface="Arial"/>
                <a:cs typeface="Arial"/>
              </a:rPr>
              <a:t> a different </a:t>
            </a:r>
            <a:r>
              <a:rPr dirty="0" sz="900" spc="-30">
                <a:latin typeface="Arial"/>
                <a:cs typeface="Arial"/>
              </a:rPr>
              <a:t>version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of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question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addressed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two-</a:t>
            </a:r>
            <a:r>
              <a:rPr dirty="0" sz="900" spc="-10">
                <a:latin typeface="Arial"/>
                <a:cs typeface="Arial"/>
              </a:rPr>
              <a:t>group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context.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6604" y="1423042"/>
            <a:ext cx="23869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 spc="-30">
                <a:latin typeface="Arial"/>
                <a:cs typeface="Arial"/>
              </a:rPr>
              <a:t>Does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mean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vaccine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acceptance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score</a:t>
            </a:r>
            <a:r>
              <a:rPr dirty="0" sz="900">
                <a:latin typeface="Arial"/>
                <a:cs typeface="Arial"/>
              </a:rPr>
              <a:t> differ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by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3904" y="1509091"/>
            <a:ext cx="2401570" cy="4051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515"/>
              </a:spcBef>
            </a:pPr>
            <a:r>
              <a:rPr dirty="0" sz="900">
                <a:latin typeface="Arial"/>
                <a:cs typeface="Arial"/>
              </a:rPr>
              <a:t>political</a:t>
            </a:r>
            <a:r>
              <a:rPr dirty="0" sz="900" spc="6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party?</a:t>
            </a:r>
            <a:endParaRPr sz="900">
              <a:latin typeface="Arial"/>
              <a:cs typeface="Arial"/>
            </a:endParaRPr>
          </a:p>
          <a:p>
            <a:pPr marL="150495" indent="-125095">
              <a:lnSpc>
                <a:spcPct val="100000"/>
              </a:lnSpc>
              <a:spcBef>
                <a:spcPts val="414"/>
              </a:spcBef>
              <a:buClr>
                <a:srgbClr val="3232B2"/>
              </a:buClr>
              <a:buFont typeface="Georgia"/>
              <a:buChar char="•"/>
              <a:tabLst>
                <a:tab pos="150495" algn="l"/>
              </a:tabLst>
            </a:pPr>
            <a:r>
              <a:rPr dirty="0" sz="900" spc="-40">
                <a:latin typeface="Arial"/>
                <a:cs typeface="Arial"/>
              </a:rPr>
              <a:t>Respondents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reported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political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party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either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4393" y="1891189"/>
            <a:ext cx="194881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Republican,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Democrat,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Independent.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180105" y="721055"/>
            <a:ext cx="2301875" cy="1650364"/>
            <a:chOff x="3180105" y="721055"/>
            <a:chExt cx="2301875" cy="1650364"/>
          </a:xfrm>
        </p:grpSpPr>
        <p:sp>
          <p:nvSpPr>
            <p:cNvPr id="8" name="object 8" descr=""/>
            <p:cNvSpPr/>
            <p:nvPr/>
          </p:nvSpPr>
          <p:spPr>
            <a:xfrm>
              <a:off x="3199282" y="721055"/>
              <a:ext cx="2282825" cy="1630680"/>
            </a:xfrm>
            <a:custGeom>
              <a:avLst/>
              <a:gdLst/>
              <a:ahLst/>
              <a:cxnLst/>
              <a:rect l="l" t="t" r="r" b="b"/>
              <a:pathLst>
                <a:path w="2282825" h="1630680">
                  <a:moveTo>
                    <a:pt x="2282342" y="0"/>
                  </a:moveTo>
                  <a:lnTo>
                    <a:pt x="0" y="0"/>
                  </a:lnTo>
                  <a:lnTo>
                    <a:pt x="0" y="1630578"/>
                  </a:lnTo>
                  <a:lnTo>
                    <a:pt x="2282342" y="1630578"/>
                  </a:lnTo>
                  <a:lnTo>
                    <a:pt x="228234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99282" y="1783372"/>
              <a:ext cx="2282825" cy="494665"/>
            </a:xfrm>
            <a:custGeom>
              <a:avLst/>
              <a:gdLst/>
              <a:ahLst/>
              <a:cxnLst/>
              <a:rect l="l" t="t" r="r" b="b"/>
              <a:pathLst>
                <a:path w="2282825" h="494664">
                  <a:moveTo>
                    <a:pt x="0" y="494130"/>
                  </a:moveTo>
                  <a:lnTo>
                    <a:pt x="2282342" y="494130"/>
                  </a:lnTo>
                </a:path>
                <a:path w="2282825" h="494664">
                  <a:moveTo>
                    <a:pt x="0" y="0"/>
                  </a:moveTo>
                  <a:lnTo>
                    <a:pt x="2282342" y="0"/>
                  </a:lnTo>
                </a:path>
              </a:pathLst>
            </a:custGeom>
            <a:ln w="37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99282" y="1289316"/>
              <a:ext cx="2282825" cy="0"/>
            </a:xfrm>
            <a:custGeom>
              <a:avLst/>
              <a:gdLst/>
              <a:ahLst/>
              <a:cxnLst/>
              <a:rect l="l" t="t" r="r" b="b"/>
              <a:pathLst>
                <a:path w="2282825" h="0">
                  <a:moveTo>
                    <a:pt x="0" y="0"/>
                  </a:moveTo>
                  <a:lnTo>
                    <a:pt x="160502" y="0"/>
                  </a:lnTo>
                </a:path>
                <a:path w="2282825" h="0">
                  <a:moveTo>
                    <a:pt x="695452" y="0"/>
                  </a:moveTo>
                  <a:lnTo>
                    <a:pt x="873734" y="0"/>
                  </a:lnTo>
                </a:path>
                <a:path w="2282825" h="0">
                  <a:moveTo>
                    <a:pt x="1408684" y="0"/>
                  </a:moveTo>
                  <a:lnTo>
                    <a:pt x="1586966" y="0"/>
                  </a:lnTo>
                </a:path>
                <a:path w="2282825" h="0">
                  <a:moveTo>
                    <a:pt x="2121903" y="0"/>
                  </a:moveTo>
                  <a:lnTo>
                    <a:pt x="2282342" y="0"/>
                  </a:lnTo>
                </a:path>
              </a:pathLst>
            </a:custGeom>
            <a:ln w="37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99282" y="795185"/>
              <a:ext cx="2282825" cy="0"/>
            </a:xfrm>
            <a:custGeom>
              <a:avLst/>
              <a:gdLst/>
              <a:ahLst/>
              <a:cxnLst/>
              <a:rect l="l" t="t" r="r" b="b"/>
              <a:pathLst>
                <a:path w="2282825" h="0">
                  <a:moveTo>
                    <a:pt x="0" y="0"/>
                  </a:moveTo>
                  <a:lnTo>
                    <a:pt x="2282342" y="0"/>
                  </a:lnTo>
                </a:path>
              </a:pathLst>
            </a:custGeom>
            <a:ln w="370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99282" y="2030473"/>
              <a:ext cx="2282825" cy="0"/>
            </a:xfrm>
            <a:custGeom>
              <a:avLst/>
              <a:gdLst/>
              <a:ahLst/>
              <a:cxnLst/>
              <a:rect l="l" t="t" r="r" b="b"/>
              <a:pathLst>
                <a:path w="2282825" h="0">
                  <a:moveTo>
                    <a:pt x="0" y="0"/>
                  </a:moveTo>
                  <a:lnTo>
                    <a:pt x="2282342" y="0"/>
                  </a:lnTo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99282" y="721055"/>
              <a:ext cx="2282825" cy="1630680"/>
            </a:xfrm>
            <a:custGeom>
              <a:avLst/>
              <a:gdLst/>
              <a:ahLst/>
              <a:cxnLst/>
              <a:rect l="l" t="t" r="r" b="b"/>
              <a:pathLst>
                <a:path w="2282825" h="1630680">
                  <a:moveTo>
                    <a:pt x="0" y="815289"/>
                  </a:moveTo>
                  <a:lnTo>
                    <a:pt x="1586966" y="815289"/>
                  </a:lnTo>
                </a:path>
                <a:path w="2282825" h="1630680">
                  <a:moveTo>
                    <a:pt x="2121903" y="815289"/>
                  </a:moveTo>
                  <a:lnTo>
                    <a:pt x="2282342" y="815289"/>
                  </a:lnTo>
                </a:path>
                <a:path w="2282825" h="1630680">
                  <a:moveTo>
                    <a:pt x="0" y="321157"/>
                  </a:moveTo>
                  <a:lnTo>
                    <a:pt x="160502" y="321157"/>
                  </a:lnTo>
                </a:path>
                <a:path w="2282825" h="1630680">
                  <a:moveTo>
                    <a:pt x="695452" y="321157"/>
                  </a:moveTo>
                  <a:lnTo>
                    <a:pt x="873734" y="321157"/>
                  </a:lnTo>
                </a:path>
                <a:path w="2282825" h="1630680">
                  <a:moveTo>
                    <a:pt x="1408684" y="321157"/>
                  </a:moveTo>
                  <a:lnTo>
                    <a:pt x="2282342" y="321157"/>
                  </a:lnTo>
                </a:path>
                <a:path w="2282825" h="1630680">
                  <a:moveTo>
                    <a:pt x="427977" y="815289"/>
                  </a:moveTo>
                  <a:lnTo>
                    <a:pt x="427977" y="1630578"/>
                  </a:lnTo>
                </a:path>
                <a:path w="2282825" h="1630680">
                  <a:moveTo>
                    <a:pt x="427977" y="0"/>
                  </a:moveTo>
                  <a:lnTo>
                    <a:pt x="427977" y="154419"/>
                  </a:lnTo>
                </a:path>
                <a:path w="2282825" h="1630680">
                  <a:moveTo>
                    <a:pt x="1141209" y="765873"/>
                  </a:moveTo>
                  <a:lnTo>
                    <a:pt x="1141209" y="1630578"/>
                  </a:lnTo>
                </a:path>
                <a:path w="2282825" h="1630680">
                  <a:moveTo>
                    <a:pt x="1141209" y="0"/>
                  </a:moveTo>
                  <a:lnTo>
                    <a:pt x="1141209" y="228549"/>
                  </a:lnTo>
                </a:path>
                <a:path w="2282825" h="1630680">
                  <a:moveTo>
                    <a:pt x="1854428" y="864704"/>
                  </a:moveTo>
                  <a:lnTo>
                    <a:pt x="1854428" y="1630578"/>
                  </a:lnTo>
                </a:path>
                <a:path w="2282825" h="1630680">
                  <a:moveTo>
                    <a:pt x="1854428" y="0"/>
                  </a:moveTo>
                  <a:lnTo>
                    <a:pt x="1854428" y="444715"/>
                  </a:lnTo>
                </a:path>
              </a:pathLst>
            </a:custGeom>
            <a:ln w="7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27259" y="795185"/>
              <a:ext cx="0" cy="1482725"/>
            </a:xfrm>
            <a:custGeom>
              <a:avLst/>
              <a:gdLst/>
              <a:ahLst/>
              <a:cxnLst/>
              <a:rect l="l" t="t" r="r" b="b"/>
              <a:pathLst>
                <a:path w="0" h="1482725">
                  <a:moveTo>
                    <a:pt x="0" y="80289"/>
                  </a:moveTo>
                  <a:lnTo>
                    <a:pt x="0" y="0"/>
                  </a:lnTo>
                </a:path>
                <a:path w="0" h="1482725">
                  <a:moveTo>
                    <a:pt x="0" y="741159"/>
                  </a:moveTo>
                  <a:lnTo>
                    <a:pt x="0" y="1482317"/>
                  </a:lnTo>
                </a:path>
              </a:pathLst>
            </a:custGeom>
            <a:ln w="74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59785" y="875474"/>
              <a:ext cx="535305" cy="661035"/>
            </a:xfrm>
            <a:custGeom>
              <a:avLst/>
              <a:gdLst/>
              <a:ahLst/>
              <a:cxnLst/>
              <a:rect l="l" t="t" r="r" b="b"/>
              <a:pathLst>
                <a:path w="535304" h="661035">
                  <a:moveTo>
                    <a:pt x="534949" y="0"/>
                  </a:moveTo>
                  <a:lnTo>
                    <a:pt x="0" y="0"/>
                  </a:lnTo>
                  <a:lnTo>
                    <a:pt x="0" y="660869"/>
                  </a:lnTo>
                  <a:lnTo>
                    <a:pt x="534949" y="660869"/>
                  </a:lnTo>
                  <a:lnTo>
                    <a:pt x="534949" y="0"/>
                  </a:lnTo>
                  <a:close/>
                </a:path>
              </a:pathLst>
            </a:custGeom>
            <a:solidFill>
              <a:srgbClr val="3B9A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59785" y="875474"/>
              <a:ext cx="535305" cy="661035"/>
            </a:xfrm>
            <a:custGeom>
              <a:avLst/>
              <a:gdLst/>
              <a:ahLst/>
              <a:cxnLst/>
              <a:rect l="l" t="t" r="r" b="b"/>
              <a:pathLst>
                <a:path w="535304" h="661035">
                  <a:moveTo>
                    <a:pt x="0" y="0"/>
                  </a:moveTo>
                  <a:lnTo>
                    <a:pt x="0" y="660869"/>
                  </a:lnTo>
                  <a:lnTo>
                    <a:pt x="534949" y="660869"/>
                  </a:lnTo>
                  <a:lnTo>
                    <a:pt x="534949" y="0"/>
                  </a:lnTo>
                  <a:lnTo>
                    <a:pt x="0" y="0"/>
                  </a:lnTo>
                  <a:close/>
                </a:path>
              </a:pathLst>
            </a:custGeom>
            <a:ln w="74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59785" y="1096568"/>
              <a:ext cx="535305" cy="15240"/>
            </a:xfrm>
            <a:custGeom>
              <a:avLst/>
              <a:gdLst/>
              <a:ahLst/>
              <a:cxnLst/>
              <a:rect l="l" t="t" r="r" b="b"/>
              <a:pathLst>
                <a:path w="535304" h="15240">
                  <a:moveTo>
                    <a:pt x="0" y="14909"/>
                  </a:moveTo>
                  <a:lnTo>
                    <a:pt x="534949" y="14909"/>
                  </a:lnTo>
                  <a:lnTo>
                    <a:pt x="534949" y="0"/>
                  </a:lnTo>
                  <a:lnTo>
                    <a:pt x="0" y="0"/>
                  </a:lnTo>
                  <a:lnTo>
                    <a:pt x="0" y="1490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340491" y="795185"/>
              <a:ext cx="0" cy="1482725"/>
            </a:xfrm>
            <a:custGeom>
              <a:avLst/>
              <a:gdLst/>
              <a:ahLst/>
              <a:cxnLst/>
              <a:rect l="l" t="t" r="r" b="b"/>
              <a:pathLst>
                <a:path w="0" h="1482725">
                  <a:moveTo>
                    <a:pt x="0" y="154419"/>
                  </a:moveTo>
                  <a:lnTo>
                    <a:pt x="0" y="0"/>
                  </a:lnTo>
                </a:path>
                <a:path w="0" h="1482725">
                  <a:moveTo>
                    <a:pt x="0" y="691743"/>
                  </a:moveTo>
                  <a:lnTo>
                    <a:pt x="0" y="1482317"/>
                  </a:lnTo>
                </a:path>
              </a:pathLst>
            </a:custGeom>
            <a:ln w="74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073017" y="949604"/>
              <a:ext cx="535305" cy="537845"/>
            </a:xfrm>
            <a:custGeom>
              <a:avLst/>
              <a:gdLst/>
              <a:ahLst/>
              <a:cxnLst/>
              <a:rect l="l" t="t" r="r" b="b"/>
              <a:pathLst>
                <a:path w="535304" h="537844">
                  <a:moveTo>
                    <a:pt x="534949" y="0"/>
                  </a:moveTo>
                  <a:lnTo>
                    <a:pt x="0" y="0"/>
                  </a:lnTo>
                  <a:lnTo>
                    <a:pt x="0" y="537324"/>
                  </a:lnTo>
                  <a:lnTo>
                    <a:pt x="534949" y="537324"/>
                  </a:lnTo>
                  <a:lnTo>
                    <a:pt x="534949" y="0"/>
                  </a:lnTo>
                  <a:close/>
                </a:path>
              </a:pathLst>
            </a:custGeom>
            <a:solidFill>
              <a:srgbClr val="F21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073017" y="949604"/>
              <a:ext cx="535305" cy="537845"/>
            </a:xfrm>
            <a:custGeom>
              <a:avLst/>
              <a:gdLst/>
              <a:ahLst/>
              <a:cxnLst/>
              <a:rect l="l" t="t" r="r" b="b"/>
              <a:pathLst>
                <a:path w="535304" h="537844">
                  <a:moveTo>
                    <a:pt x="0" y="0"/>
                  </a:moveTo>
                  <a:lnTo>
                    <a:pt x="0" y="537324"/>
                  </a:lnTo>
                  <a:lnTo>
                    <a:pt x="534949" y="537324"/>
                  </a:lnTo>
                  <a:lnTo>
                    <a:pt x="534949" y="0"/>
                  </a:lnTo>
                  <a:lnTo>
                    <a:pt x="0" y="0"/>
                  </a:lnTo>
                  <a:close/>
                </a:path>
              </a:pathLst>
            </a:custGeom>
            <a:ln w="74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73017" y="1257147"/>
              <a:ext cx="535305" cy="15240"/>
            </a:xfrm>
            <a:custGeom>
              <a:avLst/>
              <a:gdLst/>
              <a:ahLst/>
              <a:cxnLst/>
              <a:rect l="l" t="t" r="r" b="b"/>
              <a:pathLst>
                <a:path w="535304" h="15240">
                  <a:moveTo>
                    <a:pt x="0" y="14909"/>
                  </a:moveTo>
                  <a:lnTo>
                    <a:pt x="534949" y="14909"/>
                  </a:lnTo>
                  <a:lnTo>
                    <a:pt x="534949" y="0"/>
                  </a:lnTo>
                  <a:lnTo>
                    <a:pt x="0" y="0"/>
                  </a:lnTo>
                  <a:lnTo>
                    <a:pt x="0" y="1490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39995" y="2263849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209" y="0"/>
                  </a:moveTo>
                  <a:lnTo>
                    <a:pt x="6159" y="0"/>
                  </a:lnTo>
                  <a:lnTo>
                    <a:pt x="0" y="6162"/>
                  </a:lnTo>
                  <a:lnTo>
                    <a:pt x="0" y="13652"/>
                  </a:lnTo>
                  <a:lnTo>
                    <a:pt x="0" y="21212"/>
                  </a:lnTo>
                  <a:lnTo>
                    <a:pt x="6159" y="27374"/>
                  </a:lnTo>
                  <a:lnTo>
                    <a:pt x="21209" y="27374"/>
                  </a:lnTo>
                  <a:lnTo>
                    <a:pt x="27368" y="21212"/>
                  </a:lnTo>
                  <a:lnTo>
                    <a:pt x="27368" y="6162"/>
                  </a:lnTo>
                  <a:lnTo>
                    <a:pt x="2120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039995" y="2263849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652"/>
                  </a:moveTo>
                  <a:lnTo>
                    <a:pt x="0" y="6162"/>
                  </a:lnTo>
                  <a:lnTo>
                    <a:pt x="6159" y="0"/>
                  </a:lnTo>
                  <a:lnTo>
                    <a:pt x="13716" y="0"/>
                  </a:lnTo>
                  <a:lnTo>
                    <a:pt x="21209" y="0"/>
                  </a:lnTo>
                  <a:lnTo>
                    <a:pt x="27368" y="6162"/>
                  </a:lnTo>
                  <a:lnTo>
                    <a:pt x="27368" y="13652"/>
                  </a:lnTo>
                  <a:lnTo>
                    <a:pt x="27368" y="21212"/>
                  </a:lnTo>
                  <a:lnTo>
                    <a:pt x="21209" y="27374"/>
                  </a:lnTo>
                  <a:lnTo>
                    <a:pt x="13716" y="27374"/>
                  </a:lnTo>
                  <a:lnTo>
                    <a:pt x="6159" y="27374"/>
                  </a:lnTo>
                  <a:lnTo>
                    <a:pt x="0" y="21212"/>
                  </a:lnTo>
                  <a:lnTo>
                    <a:pt x="0" y="13652"/>
                  </a:lnTo>
                </a:path>
              </a:pathLst>
            </a:custGeom>
            <a:ln w="496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039995" y="2263849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209" y="0"/>
                  </a:moveTo>
                  <a:lnTo>
                    <a:pt x="6159" y="0"/>
                  </a:lnTo>
                  <a:lnTo>
                    <a:pt x="0" y="6162"/>
                  </a:lnTo>
                  <a:lnTo>
                    <a:pt x="0" y="13652"/>
                  </a:lnTo>
                  <a:lnTo>
                    <a:pt x="0" y="21212"/>
                  </a:lnTo>
                  <a:lnTo>
                    <a:pt x="6159" y="27374"/>
                  </a:lnTo>
                  <a:lnTo>
                    <a:pt x="21209" y="27374"/>
                  </a:lnTo>
                  <a:lnTo>
                    <a:pt x="27368" y="21212"/>
                  </a:lnTo>
                  <a:lnTo>
                    <a:pt x="27368" y="6162"/>
                  </a:lnTo>
                  <a:lnTo>
                    <a:pt x="2120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039995" y="2263849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652"/>
                  </a:moveTo>
                  <a:lnTo>
                    <a:pt x="0" y="6162"/>
                  </a:lnTo>
                  <a:lnTo>
                    <a:pt x="6159" y="0"/>
                  </a:lnTo>
                  <a:lnTo>
                    <a:pt x="13716" y="0"/>
                  </a:lnTo>
                  <a:lnTo>
                    <a:pt x="21209" y="0"/>
                  </a:lnTo>
                  <a:lnTo>
                    <a:pt x="27368" y="6162"/>
                  </a:lnTo>
                  <a:lnTo>
                    <a:pt x="27368" y="13652"/>
                  </a:lnTo>
                  <a:lnTo>
                    <a:pt x="27368" y="21212"/>
                  </a:lnTo>
                  <a:lnTo>
                    <a:pt x="21209" y="27374"/>
                  </a:lnTo>
                  <a:lnTo>
                    <a:pt x="13716" y="27374"/>
                  </a:lnTo>
                  <a:lnTo>
                    <a:pt x="6159" y="27374"/>
                  </a:lnTo>
                  <a:lnTo>
                    <a:pt x="0" y="21212"/>
                  </a:lnTo>
                  <a:lnTo>
                    <a:pt x="0" y="13652"/>
                  </a:lnTo>
                </a:path>
              </a:pathLst>
            </a:custGeom>
            <a:ln w="496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039995" y="2263849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209" y="0"/>
                  </a:moveTo>
                  <a:lnTo>
                    <a:pt x="6159" y="0"/>
                  </a:lnTo>
                  <a:lnTo>
                    <a:pt x="0" y="6162"/>
                  </a:lnTo>
                  <a:lnTo>
                    <a:pt x="0" y="13652"/>
                  </a:lnTo>
                  <a:lnTo>
                    <a:pt x="0" y="21212"/>
                  </a:lnTo>
                  <a:lnTo>
                    <a:pt x="6159" y="27374"/>
                  </a:lnTo>
                  <a:lnTo>
                    <a:pt x="21209" y="27374"/>
                  </a:lnTo>
                  <a:lnTo>
                    <a:pt x="27368" y="21212"/>
                  </a:lnTo>
                  <a:lnTo>
                    <a:pt x="27368" y="6162"/>
                  </a:lnTo>
                  <a:lnTo>
                    <a:pt x="2120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039995" y="2263849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652"/>
                  </a:moveTo>
                  <a:lnTo>
                    <a:pt x="0" y="6162"/>
                  </a:lnTo>
                  <a:lnTo>
                    <a:pt x="6159" y="0"/>
                  </a:lnTo>
                  <a:lnTo>
                    <a:pt x="13716" y="0"/>
                  </a:lnTo>
                  <a:lnTo>
                    <a:pt x="21209" y="0"/>
                  </a:lnTo>
                  <a:lnTo>
                    <a:pt x="27368" y="6162"/>
                  </a:lnTo>
                  <a:lnTo>
                    <a:pt x="27368" y="13652"/>
                  </a:lnTo>
                  <a:lnTo>
                    <a:pt x="27368" y="21212"/>
                  </a:lnTo>
                  <a:lnTo>
                    <a:pt x="21209" y="27374"/>
                  </a:lnTo>
                  <a:lnTo>
                    <a:pt x="13716" y="27374"/>
                  </a:lnTo>
                  <a:lnTo>
                    <a:pt x="6159" y="27374"/>
                  </a:lnTo>
                  <a:lnTo>
                    <a:pt x="0" y="21212"/>
                  </a:lnTo>
                  <a:lnTo>
                    <a:pt x="0" y="13652"/>
                  </a:lnTo>
                </a:path>
              </a:pathLst>
            </a:custGeom>
            <a:ln w="496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053711" y="795185"/>
              <a:ext cx="0" cy="1210945"/>
            </a:xfrm>
            <a:custGeom>
              <a:avLst/>
              <a:gdLst/>
              <a:ahLst/>
              <a:cxnLst/>
              <a:rect l="l" t="t" r="r" b="b"/>
              <a:pathLst>
                <a:path w="0" h="1210945">
                  <a:moveTo>
                    <a:pt x="0" y="370586"/>
                  </a:moveTo>
                  <a:lnTo>
                    <a:pt x="0" y="0"/>
                  </a:lnTo>
                </a:path>
                <a:path w="0" h="1210945">
                  <a:moveTo>
                    <a:pt x="0" y="790575"/>
                  </a:moveTo>
                  <a:lnTo>
                    <a:pt x="0" y="1210577"/>
                  </a:lnTo>
                </a:path>
              </a:pathLst>
            </a:custGeom>
            <a:ln w="74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786249" y="1165771"/>
              <a:ext cx="535305" cy="420370"/>
            </a:xfrm>
            <a:custGeom>
              <a:avLst/>
              <a:gdLst/>
              <a:ahLst/>
              <a:cxnLst/>
              <a:rect l="l" t="t" r="r" b="b"/>
              <a:pathLst>
                <a:path w="535304" h="420369">
                  <a:moveTo>
                    <a:pt x="534936" y="0"/>
                  </a:moveTo>
                  <a:lnTo>
                    <a:pt x="0" y="0"/>
                  </a:lnTo>
                  <a:lnTo>
                    <a:pt x="0" y="419989"/>
                  </a:lnTo>
                  <a:lnTo>
                    <a:pt x="534936" y="419989"/>
                  </a:lnTo>
                  <a:lnTo>
                    <a:pt x="534936" y="0"/>
                  </a:lnTo>
                  <a:close/>
                </a:path>
              </a:pathLst>
            </a:custGeom>
            <a:solidFill>
              <a:srgbClr val="EBC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786249" y="1165771"/>
              <a:ext cx="535305" cy="420370"/>
            </a:xfrm>
            <a:custGeom>
              <a:avLst/>
              <a:gdLst/>
              <a:ahLst/>
              <a:cxnLst/>
              <a:rect l="l" t="t" r="r" b="b"/>
              <a:pathLst>
                <a:path w="535304" h="420369">
                  <a:moveTo>
                    <a:pt x="0" y="0"/>
                  </a:moveTo>
                  <a:lnTo>
                    <a:pt x="0" y="419989"/>
                  </a:lnTo>
                  <a:lnTo>
                    <a:pt x="534936" y="419989"/>
                  </a:lnTo>
                  <a:lnTo>
                    <a:pt x="534936" y="0"/>
                  </a:lnTo>
                  <a:lnTo>
                    <a:pt x="0" y="0"/>
                  </a:lnTo>
                  <a:close/>
                </a:path>
              </a:pathLst>
            </a:custGeom>
            <a:ln w="74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786249" y="1454759"/>
              <a:ext cx="535305" cy="15240"/>
            </a:xfrm>
            <a:custGeom>
              <a:avLst/>
              <a:gdLst/>
              <a:ahLst/>
              <a:cxnLst/>
              <a:rect l="l" t="t" r="r" b="b"/>
              <a:pathLst>
                <a:path w="535304" h="15240">
                  <a:moveTo>
                    <a:pt x="0" y="14909"/>
                  </a:moveTo>
                  <a:lnTo>
                    <a:pt x="534936" y="14909"/>
                  </a:lnTo>
                  <a:lnTo>
                    <a:pt x="534936" y="0"/>
                  </a:lnTo>
                  <a:lnTo>
                    <a:pt x="0" y="0"/>
                  </a:lnTo>
                  <a:lnTo>
                    <a:pt x="0" y="1490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180105" y="1042212"/>
              <a:ext cx="1873885" cy="1329055"/>
            </a:xfrm>
            <a:custGeom>
              <a:avLst/>
              <a:gdLst/>
              <a:ahLst/>
              <a:cxnLst/>
              <a:rect l="l" t="t" r="r" b="b"/>
              <a:pathLst>
                <a:path w="1873885" h="1329055">
                  <a:moveTo>
                    <a:pt x="0" y="988260"/>
                  </a:moveTo>
                  <a:lnTo>
                    <a:pt x="19177" y="988260"/>
                  </a:lnTo>
                </a:path>
                <a:path w="1873885" h="1329055">
                  <a:moveTo>
                    <a:pt x="0" y="494131"/>
                  </a:moveTo>
                  <a:lnTo>
                    <a:pt x="19177" y="494131"/>
                  </a:lnTo>
                </a:path>
                <a:path w="1873885" h="1329055">
                  <a:moveTo>
                    <a:pt x="0" y="0"/>
                  </a:moveTo>
                  <a:lnTo>
                    <a:pt x="19177" y="0"/>
                  </a:lnTo>
                </a:path>
                <a:path w="1873885" h="1329055">
                  <a:moveTo>
                    <a:pt x="447154" y="1328600"/>
                  </a:moveTo>
                  <a:lnTo>
                    <a:pt x="447154" y="1309420"/>
                  </a:lnTo>
                </a:path>
                <a:path w="1873885" h="1329055">
                  <a:moveTo>
                    <a:pt x="1160386" y="1328600"/>
                  </a:moveTo>
                  <a:lnTo>
                    <a:pt x="1160386" y="1309420"/>
                  </a:lnTo>
                </a:path>
                <a:path w="1873885" h="1329055">
                  <a:moveTo>
                    <a:pt x="1873605" y="1328600"/>
                  </a:moveTo>
                  <a:lnTo>
                    <a:pt x="1873605" y="1309420"/>
                  </a:lnTo>
                </a:path>
              </a:pathLst>
            </a:custGeom>
            <a:ln w="74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117075" y="1977384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3117075" y="1483255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117075" y="989196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469868" y="2355661"/>
            <a:ext cx="314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4D4D4D"/>
                </a:solidFill>
                <a:latin typeface="Arial"/>
                <a:cs typeface="Arial"/>
              </a:rPr>
              <a:t>republican</a:t>
            </a:r>
            <a:endParaRPr sz="5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867623" y="2355661"/>
            <a:ext cx="3727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4D4D4D"/>
                </a:solidFill>
                <a:latin typeface="Arial"/>
                <a:cs typeface="Arial"/>
              </a:rPr>
              <a:t>independent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096511" y="2355661"/>
            <a:ext cx="48831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600"/>
              </a:lnSpc>
              <a:spcBef>
                <a:spcPts val="95"/>
              </a:spcBef>
            </a:pPr>
            <a:r>
              <a:rPr dirty="0" sz="500" spc="-10">
                <a:solidFill>
                  <a:srgbClr val="4D4D4D"/>
                </a:solidFill>
                <a:latin typeface="Arial"/>
                <a:cs typeface="Arial"/>
              </a:rPr>
              <a:t>democrat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ts val="720"/>
              </a:lnSpc>
            </a:pPr>
            <a:r>
              <a:rPr dirty="0" sz="600" spc="-10">
                <a:latin typeface="Arial"/>
                <a:cs typeface="Arial"/>
              </a:rPr>
              <a:t>Political</a:t>
            </a:r>
            <a:r>
              <a:rPr dirty="0" sz="600" spc="40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Party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021460" y="1066264"/>
            <a:ext cx="102870" cy="9404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 spc="-10">
                <a:latin typeface="Arial"/>
                <a:cs typeface="Arial"/>
              </a:rPr>
              <a:t>Vaccine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>
                <a:latin typeface="Arial"/>
                <a:cs typeface="Arial"/>
              </a:rPr>
              <a:t>Acceptance</a:t>
            </a:r>
            <a:r>
              <a:rPr dirty="0" sz="600" spc="15">
                <a:latin typeface="Arial"/>
                <a:cs typeface="Arial"/>
              </a:rPr>
              <a:t> </a:t>
            </a:r>
            <a:r>
              <a:rPr dirty="0" sz="600" spc="-10">
                <a:latin typeface="Arial"/>
                <a:cs typeface="Arial"/>
              </a:rPr>
              <a:t>Score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186582" y="558973"/>
            <a:ext cx="1969770" cy="134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>
                <a:latin typeface="Arial"/>
                <a:cs typeface="Arial"/>
              </a:rPr>
              <a:t>Vaccine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Acceptance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Score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versus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Political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Party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COVID-</a:t>
            </a:r>
            <a:r>
              <a:rPr dirty="0"/>
              <a:t>19</a:t>
            </a:r>
            <a:r>
              <a:rPr dirty="0" spc="130"/>
              <a:t> </a:t>
            </a:r>
            <a:r>
              <a:rPr dirty="0" cap="small"/>
              <a:t>vaccine</a:t>
            </a:r>
            <a:r>
              <a:rPr dirty="0" spc="135"/>
              <a:t> </a:t>
            </a:r>
            <a:r>
              <a:rPr dirty="0" cap="small" spc="50"/>
              <a:t>acceptance</a:t>
            </a:r>
            <a:r>
              <a:rPr dirty="0" spc="50"/>
              <a:t>,</a:t>
            </a:r>
            <a:r>
              <a:rPr dirty="0" spc="135"/>
              <a:t> </a:t>
            </a:r>
            <a:r>
              <a:rPr dirty="0" cap="small" spc="60"/>
              <a:t>again</a:t>
            </a:r>
            <a:r>
              <a:rPr dirty="0" spc="60"/>
              <a:t>.</a:t>
            </a:r>
            <a:r>
              <a:rPr dirty="0" spc="-180"/>
              <a:t> </a:t>
            </a:r>
            <a:r>
              <a:rPr dirty="0"/>
              <a:t>.</a:t>
            </a:r>
            <a:r>
              <a:rPr dirty="0" spc="-180"/>
              <a:t> </a:t>
            </a:r>
            <a:r>
              <a:rPr dirty="0" spc="-29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7300" y="525482"/>
            <a:ext cx="9874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Arial"/>
                <a:cs typeface="Arial"/>
              </a:rPr>
              <a:t>Check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assumptions: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4091" y="715271"/>
            <a:ext cx="1941195" cy="19335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71450" marR="5080" indent="-159385">
              <a:lnSpc>
                <a:spcPct val="101499"/>
              </a:lnSpc>
              <a:spcBef>
                <a:spcPts val="80"/>
              </a:spcBef>
              <a:buClr>
                <a:srgbClr val="3232B2"/>
              </a:buClr>
              <a:buFont typeface="Arial"/>
              <a:buAutoNum type="arabicPeriod"/>
              <a:tabLst>
                <a:tab pos="172720" algn="l"/>
              </a:tabLst>
            </a:pPr>
            <a:r>
              <a:rPr dirty="0" sz="900" spc="-40" i="1">
                <a:latin typeface="Arial"/>
                <a:cs typeface="Arial"/>
              </a:rPr>
              <a:t>Independence</a:t>
            </a:r>
            <a:r>
              <a:rPr dirty="0" sz="900" spc="-40">
                <a:latin typeface="Arial"/>
                <a:cs typeface="Arial"/>
              </a:rPr>
              <a:t>.</a:t>
            </a:r>
            <a:r>
              <a:rPr dirty="0" sz="900" spc="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Data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are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from </a:t>
            </a:r>
            <a:r>
              <a:rPr dirty="0" sz="900" spc="-20">
                <a:latin typeface="Arial"/>
                <a:cs typeface="Arial"/>
              </a:rPr>
              <a:t>	</a:t>
            </a:r>
            <a:r>
              <a:rPr dirty="0" sz="900" spc="-10">
                <a:latin typeface="Arial"/>
                <a:cs typeface="Arial"/>
              </a:rPr>
              <a:t>participants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taking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</a:t>
            </a:r>
            <a:r>
              <a:rPr dirty="0" sz="900" spc="-10">
                <a:latin typeface="Arial"/>
                <a:cs typeface="Arial"/>
              </a:rPr>
              <a:t> online </a:t>
            </a:r>
            <a:r>
              <a:rPr dirty="0" sz="900" spc="-50">
                <a:latin typeface="Arial"/>
                <a:cs typeface="Arial"/>
              </a:rPr>
              <a:t>survey,</a:t>
            </a:r>
            <a:r>
              <a:rPr dirty="0" sz="900" spc="-25">
                <a:latin typeface="Arial"/>
                <a:cs typeface="Arial"/>
              </a:rPr>
              <a:t> 	so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reasonable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consider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 spc="-55">
                <a:latin typeface="Arial"/>
                <a:cs typeface="Arial"/>
              </a:rPr>
              <a:t>responses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independent</a:t>
            </a:r>
            <a:endParaRPr sz="900">
              <a:latin typeface="Arial"/>
              <a:cs typeface="Arial"/>
            </a:endParaRPr>
          </a:p>
          <a:p>
            <a:pPr marL="171450" marR="81280" indent="-159385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Arial"/>
              <a:buAutoNum type="arabicPeriod"/>
              <a:tabLst>
                <a:tab pos="172720" algn="l"/>
              </a:tabLst>
            </a:pPr>
            <a:r>
              <a:rPr dirty="0" sz="900" spc="-20" i="1">
                <a:latin typeface="Arial"/>
                <a:cs typeface="Arial"/>
              </a:rPr>
              <a:t>Approximate</a:t>
            </a:r>
            <a:r>
              <a:rPr dirty="0" sz="900" spc="1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normality</a:t>
            </a:r>
            <a:r>
              <a:rPr dirty="0" sz="900">
                <a:latin typeface="Arial"/>
                <a:cs typeface="Arial"/>
              </a:rPr>
              <a:t>.</a:t>
            </a:r>
            <a:r>
              <a:rPr dirty="0" sz="900" spc="9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Q-</a:t>
            </a:r>
            <a:r>
              <a:rPr dirty="0" sz="900">
                <a:latin typeface="Arial"/>
                <a:cs typeface="Arial"/>
              </a:rPr>
              <a:t>Q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plots </a:t>
            </a:r>
            <a:r>
              <a:rPr dirty="0" sz="900" spc="-20">
                <a:latin typeface="Arial"/>
                <a:cs typeface="Arial"/>
              </a:rPr>
              <a:t>	</a:t>
            </a:r>
            <a:r>
              <a:rPr dirty="0" sz="900" spc="-10">
                <a:latin typeface="Arial"/>
                <a:cs typeface="Arial"/>
              </a:rPr>
              <a:t>indicate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some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departures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from </a:t>
            </a:r>
            <a:r>
              <a:rPr dirty="0" sz="900" spc="-20">
                <a:latin typeface="Arial"/>
                <a:cs typeface="Arial"/>
              </a:rPr>
              <a:t>	</a:t>
            </a:r>
            <a:r>
              <a:rPr dirty="0" sz="900" spc="-10">
                <a:latin typeface="Arial"/>
                <a:cs typeface="Arial"/>
              </a:rPr>
              <a:t>normality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extreme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values, </a:t>
            </a:r>
            <a:r>
              <a:rPr dirty="0" sz="900" spc="-1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but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observations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mostly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follow 	normality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centers</a:t>
            </a:r>
            <a:endParaRPr sz="900">
              <a:latin typeface="Arial"/>
              <a:cs typeface="Arial"/>
            </a:endParaRPr>
          </a:p>
          <a:p>
            <a:pPr marL="171450" marR="41910" indent="-159385">
              <a:lnSpc>
                <a:spcPct val="101499"/>
              </a:lnSpc>
              <a:spcBef>
                <a:spcPts val="400"/>
              </a:spcBef>
              <a:buClr>
                <a:srgbClr val="3232B2"/>
              </a:buClr>
              <a:buFont typeface="Arial"/>
              <a:buAutoNum type="arabicPeriod"/>
              <a:tabLst>
                <a:tab pos="172720" algn="l"/>
              </a:tabLst>
            </a:pPr>
            <a:r>
              <a:rPr dirty="0" sz="900" spc="-10" i="1">
                <a:latin typeface="Arial"/>
                <a:cs typeface="Arial"/>
              </a:rPr>
              <a:t>Approximately</a:t>
            </a:r>
            <a:r>
              <a:rPr dirty="0" sz="900" spc="-30" i="1">
                <a:latin typeface="Arial"/>
                <a:cs typeface="Arial"/>
              </a:rPr>
              <a:t> </a:t>
            </a:r>
            <a:r>
              <a:rPr dirty="0" sz="900" spc="-10" i="1">
                <a:latin typeface="Arial"/>
                <a:cs typeface="Arial"/>
              </a:rPr>
              <a:t>constant</a:t>
            </a:r>
            <a:r>
              <a:rPr dirty="0" sz="900" spc="-25" i="1">
                <a:latin typeface="Arial"/>
                <a:cs typeface="Arial"/>
              </a:rPr>
              <a:t> </a:t>
            </a:r>
            <a:r>
              <a:rPr dirty="0" sz="900" spc="-10" i="1">
                <a:latin typeface="Arial"/>
                <a:cs typeface="Arial"/>
              </a:rPr>
              <a:t>variance</a:t>
            </a:r>
            <a:r>
              <a:rPr dirty="0" sz="900" spc="-10">
                <a:latin typeface="Arial"/>
                <a:cs typeface="Arial"/>
              </a:rPr>
              <a:t>. </a:t>
            </a:r>
            <a:r>
              <a:rPr dirty="0" sz="900" spc="-1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ratio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largest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smallest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variance </a:t>
            </a:r>
            <a:r>
              <a:rPr dirty="0" sz="900" spc="-4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1.65,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which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considered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“about 	equal”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676080" y="543644"/>
            <a:ext cx="2806065" cy="1017905"/>
            <a:chOff x="2676080" y="543644"/>
            <a:chExt cx="2806065" cy="101790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6080" y="543644"/>
              <a:ext cx="922426" cy="101749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6860" y="543644"/>
              <a:ext cx="903249" cy="101749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8464" y="543644"/>
              <a:ext cx="903237" cy="101749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989529" y="550814"/>
            <a:ext cx="314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1A1A1A"/>
                </a:solidFill>
                <a:latin typeface="Arial"/>
                <a:cs typeface="Arial"/>
              </a:rPr>
              <a:t>republican</a:t>
            </a:r>
            <a:endParaRPr sz="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44848" y="550814"/>
            <a:ext cx="28765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1A1A1A"/>
                </a:solidFill>
                <a:latin typeface="Arial"/>
                <a:cs typeface="Arial"/>
              </a:rPr>
              <a:t>democrat</a:t>
            </a:r>
            <a:endParaRPr sz="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44034" y="550814"/>
            <a:ext cx="37274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1A1A1A"/>
                </a:solidFill>
                <a:latin typeface="Arial"/>
                <a:cs typeface="Arial"/>
              </a:rPr>
              <a:t>independent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69616" y="1545973"/>
            <a:ext cx="2819400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600"/>
              </a:lnSpc>
              <a:spcBef>
                <a:spcPts val="95"/>
              </a:spcBef>
            </a:pP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−3</a:t>
            </a:r>
            <a:r>
              <a:rPr dirty="0" sz="500" spc="409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−2</a:t>
            </a:r>
            <a:r>
              <a:rPr dirty="0" sz="500" spc="41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−1</a:t>
            </a:r>
            <a:r>
              <a:rPr dirty="0" sz="500" spc="210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0</a:t>
            </a:r>
            <a:r>
              <a:rPr dirty="0" sz="500" spc="280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1</a:t>
            </a:r>
            <a:r>
              <a:rPr dirty="0" sz="500" spc="280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2</a:t>
            </a:r>
            <a:r>
              <a:rPr dirty="0" sz="500" spc="285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3</a:t>
            </a:r>
            <a:r>
              <a:rPr dirty="0" sz="500" spc="9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−3</a:t>
            </a:r>
            <a:r>
              <a:rPr dirty="0" sz="500" spc="409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−2</a:t>
            </a:r>
            <a:r>
              <a:rPr dirty="0" sz="500" spc="41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−1</a:t>
            </a:r>
            <a:r>
              <a:rPr dirty="0" sz="500" spc="204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0</a:t>
            </a:r>
            <a:r>
              <a:rPr dirty="0" sz="500" spc="285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1</a:t>
            </a:r>
            <a:r>
              <a:rPr dirty="0" sz="500" spc="280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2</a:t>
            </a:r>
            <a:r>
              <a:rPr dirty="0" sz="500" spc="280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3</a:t>
            </a:r>
            <a:r>
              <a:rPr dirty="0" sz="500" spc="10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−3</a:t>
            </a:r>
            <a:r>
              <a:rPr dirty="0" sz="500" spc="409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−2</a:t>
            </a:r>
            <a:r>
              <a:rPr dirty="0" sz="500" spc="415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−1</a:t>
            </a:r>
            <a:r>
              <a:rPr dirty="0" sz="500" spc="204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0</a:t>
            </a:r>
            <a:r>
              <a:rPr dirty="0" sz="500" spc="285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1</a:t>
            </a:r>
            <a:r>
              <a:rPr dirty="0" sz="500" spc="280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>
                <a:solidFill>
                  <a:srgbClr val="4D4D4D"/>
                </a:solidFill>
                <a:latin typeface="Arial"/>
                <a:cs typeface="Arial"/>
              </a:rPr>
              <a:t>2</a:t>
            </a:r>
            <a:r>
              <a:rPr dirty="0" sz="500" spc="280">
                <a:solidFill>
                  <a:srgbClr val="4D4D4D"/>
                </a:solidFill>
                <a:latin typeface="Arial"/>
                <a:cs typeface="Arial"/>
              </a:rPr>
              <a:t>  </a:t>
            </a: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  <a:p>
            <a:pPr algn="ctr" marL="17780">
              <a:lnSpc>
                <a:spcPts val="720"/>
              </a:lnSpc>
            </a:pPr>
            <a:r>
              <a:rPr dirty="0" sz="600">
                <a:latin typeface="Arial"/>
                <a:cs typeface="Arial"/>
              </a:rPr>
              <a:t>Theoretical </a:t>
            </a:r>
            <a:r>
              <a:rPr dirty="0" sz="600" spc="-10">
                <a:latin typeface="Arial"/>
                <a:cs typeface="Arial"/>
              </a:rPr>
              <a:t>Quantiles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13050" y="1423748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613050" y="1213672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13050" y="1003527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613050" y="793446"/>
            <a:ext cx="609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>
                <a:solidFill>
                  <a:srgbClr val="4D4D4D"/>
                </a:solidFill>
                <a:latin typeface="Arial"/>
                <a:cs typeface="Arial"/>
              </a:rPr>
              <a:t>9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17433" y="786437"/>
            <a:ext cx="102870" cy="6337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90"/>
              </a:lnSpc>
            </a:pPr>
            <a:r>
              <a:rPr dirty="0" sz="600">
                <a:latin typeface="Arial"/>
                <a:cs typeface="Arial"/>
              </a:rPr>
              <a:t>Sample </a:t>
            </a:r>
            <a:r>
              <a:rPr dirty="0" sz="600" spc="-10">
                <a:latin typeface="Arial"/>
                <a:cs typeface="Arial"/>
              </a:rPr>
              <a:t>Quantiles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458008" y="1809606"/>
            <a:ext cx="3100070" cy="279400"/>
          </a:xfrm>
          <a:custGeom>
            <a:avLst/>
            <a:gdLst/>
            <a:ahLst/>
            <a:cxnLst/>
            <a:rect l="l" t="t" r="r" b="b"/>
            <a:pathLst>
              <a:path w="3100070" h="279400">
                <a:moveTo>
                  <a:pt x="3099943" y="0"/>
                </a:moveTo>
                <a:lnTo>
                  <a:pt x="0" y="0"/>
                </a:lnTo>
                <a:lnTo>
                  <a:pt x="0" y="279251"/>
                </a:lnTo>
                <a:lnTo>
                  <a:pt x="3099943" y="279251"/>
                </a:lnTo>
                <a:lnTo>
                  <a:pt x="3099943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483269" y="1794280"/>
            <a:ext cx="1902460" cy="26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50" i="1">
                <a:solidFill>
                  <a:srgbClr val="8E5902"/>
                </a:solidFill>
                <a:latin typeface="Times New Roman"/>
                <a:cs typeface="Times New Roman"/>
              </a:rPr>
              <a:t>#check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55" i="1">
                <a:solidFill>
                  <a:srgbClr val="8E5902"/>
                </a:solidFill>
                <a:latin typeface="Times New Roman"/>
                <a:cs typeface="Times New Roman"/>
              </a:rPr>
              <a:t>variance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955"/>
              </a:lnSpc>
            </a:pPr>
            <a:r>
              <a:rPr dirty="0" sz="800" spc="80" b="1">
                <a:solidFill>
                  <a:srgbClr val="214986"/>
                </a:solidFill>
                <a:latin typeface="Times New Roman"/>
                <a:cs typeface="Times New Roman"/>
              </a:rPr>
              <a:t>tapply</a:t>
            </a:r>
            <a:r>
              <a:rPr dirty="0" sz="800" spc="80">
                <a:latin typeface="Cambria"/>
                <a:cs typeface="Cambria"/>
              </a:rPr>
              <a:t>(vax</a:t>
            </a:r>
            <a:r>
              <a:rPr dirty="0" sz="800" spc="8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80">
                <a:latin typeface="Cambria"/>
                <a:cs typeface="Cambria"/>
              </a:rPr>
              <a:t>likely,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vax</a:t>
            </a:r>
            <a:r>
              <a:rPr dirty="0" sz="800" spc="5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55">
                <a:latin typeface="Cambria"/>
                <a:cs typeface="Cambria"/>
              </a:rPr>
              <a:t>party3,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45">
                <a:latin typeface="Cambria"/>
                <a:cs typeface="Cambria"/>
              </a:rPr>
              <a:t>var)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458008" y="2373527"/>
            <a:ext cx="3100070" cy="153670"/>
          </a:xfrm>
          <a:custGeom>
            <a:avLst/>
            <a:gdLst/>
            <a:ahLst/>
            <a:cxnLst/>
            <a:rect l="l" t="t" r="r" b="b"/>
            <a:pathLst>
              <a:path w="3100070" h="153669">
                <a:moveTo>
                  <a:pt x="3099943" y="0"/>
                </a:moveTo>
                <a:lnTo>
                  <a:pt x="0" y="0"/>
                </a:lnTo>
                <a:lnTo>
                  <a:pt x="0" y="153417"/>
                </a:lnTo>
                <a:lnTo>
                  <a:pt x="3099943" y="153417"/>
                </a:lnTo>
                <a:lnTo>
                  <a:pt x="3099943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2483269" y="2095131"/>
            <a:ext cx="2068195" cy="4191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  <a:tabLst>
                <a:tab pos="334645" algn="l"/>
                <a:tab pos="979805" algn="l"/>
                <a:tab pos="1624965" algn="l"/>
              </a:tabLst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165">
                <a:latin typeface="Cambria"/>
                <a:cs typeface="Cambria"/>
              </a:rPr>
              <a:t>  </a:t>
            </a:r>
            <a:r>
              <a:rPr dirty="0" sz="800" spc="40">
                <a:latin typeface="Cambria"/>
                <a:cs typeface="Cambria"/>
              </a:rPr>
              <a:t>republican</a:t>
            </a:r>
            <a:r>
              <a:rPr dirty="0" sz="800">
                <a:latin typeface="Cambria"/>
                <a:cs typeface="Cambria"/>
              </a:rPr>
              <a:t>	democrat</a:t>
            </a:r>
            <a:r>
              <a:rPr dirty="0" sz="800" spc="34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independent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3.439048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2.163715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2.083126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800" spc="55">
                <a:solidFill>
                  <a:srgbClr val="0000CE"/>
                </a:solidFill>
                <a:latin typeface="Cambria"/>
                <a:cs typeface="Cambria"/>
              </a:rPr>
              <a:t>3.44</a:t>
            </a:r>
            <a:r>
              <a:rPr dirty="0" sz="800" spc="55" b="1">
                <a:solidFill>
                  <a:srgbClr val="CE5B00"/>
                </a:solidFill>
                <a:latin typeface="Times New Roman"/>
                <a:cs typeface="Times New Roman"/>
              </a:rPr>
              <a:t>/</a:t>
            </a:r>
            <a:r>
              <a:rPr dirty="0" sz="800" spc="55">
                <a:solidFill>
                  <a:srgbClr val="0000CE"/>
                </a:solidFill>
                <a:latin typeface="Cambria"/>
                <a:cs typeface="Cambria"/>
              </a:rPr>
              <a:t>2.08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2483269" y="2533226"/>
            <a:ext cx="8318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1.653846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COVID-</a:t>
            </a:r>
            <a:r>
              <a:rPr dirty="0"/>
              <a:t>19</a:t>
            </a:r>
            <a:r>
              <a:rPr dirty="0" spc="130"/>
              <a:t> </a:t>
            </a:r>
            <a:r>
              <a:rPr dirty="0" cap="small"/>
              <a:t>vaccine</a:t>
            </a:r>
            <a:r>
              <a:rPr dirty="0" spc="135"/>
              <a:t> </a:t>
            </a:r>
            <a:r>
              <a:rPr dirty="0" cap="small" spc="50"/>
              <a:t>acceptance</a:t>
            </a:r>
            <a:r>
              <a:rPr dirty="0" spc="50"/>
              <a:t>,</a:t>
            </a:r>
            <a:r>
              <a:rPr dirty="0" spc="135"/>
              <a:t> </a:t>
            </a:r>
            <a:r>
              <a:rPr dirty="0" cap="small" spc="60"/>
              <a:t>again</a:t>
            </a:r>
            <a:r>
              <a:rPr dirty="0" spc="60"/>
              <a:t>.</a:t>
            </a:r>
            <a:r>
              <a:rPr dirty="0" spc="-180"/>
              <a:t> </a:t>
            </a:r>
            <a:r>
              <a:rPr dirty="0"/>
              <a:t>.</a:t>
            </a:r>
            <a:r>
              <a:rPr dirty="0" spc="-180"/>
              <a:t> </a:t>
            </a:r>
            <a:r>
              <a:rPr dirty="0" spc="-29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7300" y="760407"/>
            <a:ext cx="8883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State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hypotheses.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1204" y="950196"/>
            <a:ext cx="14560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63195" algn="l"/>
              </a:tabLst>
            </a:pPr>
            <a:r>
              <a:rPr dirty="0" sz="900" i="1">
                <a:latin typeface="Arial"/>
                <a:cs typeface="Arial"/>
              </a:rPr>
              <a:t>H</a:t>
            </a:r>
            <a:r>
              <a:rPr dirty="0" baseline="-9259" sz="900">
                <a:latin typeface="Arial"/>
                <a:cs typeface="Arial"/>
              </a:rPr>
              <a:t>0</a:t>
            </a:r>
            <a:r>
              <a:rPr dirty="0" baseline="-9259" sz="900" spc="217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: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µ</a:t>
            </a:r>
            <a:r>
              <a:rPr dirty="0" baseline="-9259" sz="900" i="1">
                <a:latin typeface="Arial"/>
                <a:cs typeface="Arial"/>
              </a:rPr>
              <a:t>I</a:t>
            </a:r>
            <a:r>
              <a:rPr dirty="0" baseline="-9259" sz="900" spc="292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µ</a:t>
            </a:r>
            <a:r>
              <a:rPr dirty="0" baseline="-9259" sz="900" i="1">
                <a:latin typeface="Arial"/>
                <a:cs typeface="Arial"/>
              </a:rPr>
              <a:t>D</a:t>
            </a:r>
            <a:r>
              <a:rPr dirty="0" baseline="-9259" sz="900" spc="277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µ</a:t>
            </a:r>
            <a:r>
              <a:rPr dirty="0" baseline="-9259" sz="900" i="1">
                <a:latin typeface="Arial"/>
                <a:cs typeface="Arial"/>
              </a:rPr>
              <a:t>R</a:t>
            </a:r>
            <a:r>
              <a:rPr dirty="0" baseline="-9259" sz="900" spc="-97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,</a:t>
            </a:r>
            <a:r>
              <a:rPr dirty="0" sz="900" spc="7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mean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1698" y="1089375"/>
            <a:ext cx="1352550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5240" marR="5080" indent="-3175">
              <a:lnSpc>
                <a:spcPct val="101499"/>
              </a:lnSpc>
              <a:spcBef>
                <a:spcPts val="80"/>
              </a:spcBef>
            </a:pPr>
            <a:r>
              <a:rPr dirty="0" sz="900" spc="-30">
                <a:latin typeface="Arial"/>
                <a:cs typeface="Arial"/>
              </a:rPr>
              <a:t>vaccine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acceptance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score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is equal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across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political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party.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1204" y="1418343"/>
            <a:ext cx="16154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63195" algn="l"/>
              </a:tabLst>
            </a:pPr>
            <a:r>
              <a:rPr dirty="0" sz="900" i="1">
                <a:latin typeface="Arial"/>
                <a:cs typeface="Arial"/>
              </a:rPr>
              <a:t>H</a:t>
            </a:r>
            <a:r>
              <a:rPr dirty="0" baseline="-9259" sz="900" i="1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:</a:t>
            </a:r>
            <a:r>
              <a:rPr dirty="0" sz="900" spc="10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least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one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group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has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4393" y="1557522"/>
            <a:ext cx="1512570" cy="4406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 spc="-45">
                <a:latin typeface="Arial"/>
                <a:cs typeface="Arial"/>
              </a:rPr>
              <a:t>mean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vaccine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acceptance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score</a:t>
            </a:r>
            <a:r>
              <a:rPr dirty="0" sz="900">
                <a:latin typeface="Arial"/>
                <a:cs typeface="Arial"/>
              </a:rPr>
              <a:t> different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from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</a:t>
            </a:r>
            <a:r>
              <a:rPr dirty="0" sz="900">
                <a:latin typeface="Arial"/>
                <a:cs typeface="Arial"/>
              </a:rPr>
              <a:t> other</a:t>
            </a:r>
            <a:r>
              <a:rPr dirty="0" sz="900" spc="-10">
                <a:latin typeface="Arial"/>
                <a:cs typeface="Arial"/>
              </a:rPr>
              <a:t> groups.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7299" y="2205670"/>
            <a:ext cx="6946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Let</a:t>
            </a:r>
            <a:r>
              <a:rPr dirty="0" sz="900" spc="55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α</a:t>
            </a:r>
            <a:r>
              <a:rPr dirty="0" sz="900" spc="-15" i="1">
                <a:latin typeface="Bookman Old Style"/>
                <a:cs typeface="Bookman Old Style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0</a:t>
            </a:r>
            <a:r>
              <a:rPr dirty="0" sz="900" spc="-20" i="1">
                <a:latin typeface="Bookman Old Style"/>
                <a:cs typeface="Bookman Old Style"/>
              </a:rPr>
              <a:t>.</a:t>
            </a:r>
            <a:r>
              <a:rPr dirty="0" sz="900" spc="-20">
                <a:latin typeface="Arial"/>
                <a:cs typeface="Arial"/>
              </a:rPr>
              <a:t>05.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06078" y="673286"/>
            <a:ext cx="3352165" cy="16827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20" b="1">
                <a:solidFill>
                  <a:srgbClr val="214986"/>
                </a:solidFill>
                <a:latin typeface="Times New Roman"/>
                <a:cs typeface="Times New Roman"/>
              </a:rPr>
              <a:t>summary</a:t>
            </a:r>
            <a:r>
              <a:rPr dirty="0" sz="800" spc="20">
                <a:latin typeface="Cambria"/>
                <a:cs typeface="Cambria"/>
              </a:rPr>
              <a:t>(</a:t>
            </a:r>
            <a:r>
              <a:rPr dirty="0" sz="800" spc="20" b="1">
                <a:solidFill>
                  <a:srgbClr val="214986"/>
                </a:solidFill>
                <a:latin typeface="Times New Roman"/>
                <a:cs typeface="Times New Roman"/>
              </a:rPr>
              <a:t>aov</a:t>
            </a:r>
            <a:r>
              <a:rPr dirty="0" sz="800" spc="20">
                <a:latin typeface="Cambria"/>
                <a:cs typeface="Cambria"/>
              </a:rPr>
              <a:t>(vax</a:t>
            </a:r>
            <a:r>
              <a:rPr dirty="0" sz="800" spc="2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20">
                <a:latin typeface="Cambria"/>
                <a:cs typeface="Cambria"/>
              </a:rPr>
              <a:t>likely</a:t>
            </a:r>
            <a:r>
              <a:rPr dirty="0" sz="800" spc="380">
                <a:latin typeface="Cambria"/>
                <a:cs typeface="Cambria"/>
              </a:rPr>
              <a:t> </a:t>
            </a:r>
            <a:r>
              <a:rPr dirty="0" sz="800" spc="20" b="1">
                <a:solidFill>
                  <a:srgbClr val="CE5B00"/>
                </a:solidFill>
                <a:latin typeface="Times New Roman"/>
                <a:cs typeface="Times New Roman"/>
              </a:rPr>
              <a:t>~</a:t>
            </a:r>
            <a:r>
              <a:rPr dirty="0" sz="800" spc="360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latin typeface="Cambria"/>
                <a:cs typeface="Cambria"/>
              </a:rPr>
              <a:t>vax</a:t>
            </a:r>
            <a:r>
              <a:rPr dirty="0" sz="800" spc="-1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-10">
                <a:latin typeface="Cambria"/>
                <a:cs typeface="Cambria"/>
              </a:rPr>
              <a:t>party3))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31326" y="847281"/>
            <a:ext cx="724535" cy="50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vax$party3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45">
                <a:latin typeface="Cambria"/>
                <a:cs typeface="Cambria"/>
              </a:rPr>
              <a:t>Residuals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160">
                <a:latin typeface="Cambria"/>
                <a:cs typeface="Cambria"/>
              </a:rPr>
              <a:t>--</a:t>
            </a:r>
            <a:r>
              <a:rPr dirty="0" sz="800" spc="110">
                <a:latin typeface="Cambria"/>
                <a:cs typeface="Cambria"/>
              </a:rPr>
              <a:t>-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91596" y="847281"/>
            <a:ext cx="174561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Cambria"/>
                <a:cs typeface="Cambria"/>
              </a:rPr>
              <a:t>Df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-40">
                <a:latin typeface="Cambria"/>
                <a:cs typeface="Cambria"/>
              </a:rPr>
              <a:t>Sum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Sq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Mean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Sq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F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value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Pr(&gt;F)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45143" y="967485"/>
            <a:ext cx="179958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329" algn="l"/>
                <a:tab pos="1033780" algn="l"/>
              </a:tabLst>
            </a:pPr>
            <a:r>
              <a:rPr dirty="0" sz="800" spc="-50">
                <a:latin typeface="Cambria"/>
                <a:cs typeface="Cambria"/>
              </a:rPr>
              <a:t>2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50">
                <a:latin typeface="Cambria"/>
                <a:cs typeface="Cambria"/>
              </a:rPr>
              <a:t>23.7</a:t>
            </a:r>
            <a:r>
              <a:rPr dirty="0" sz="800" spc="245">
                <a:latin typeface="Cambria"/>
                <a:cs typeface="Cambria"/>
              </a:rPr>
              <a:t>  </a:t>
            </a:r>
            <a:r>
              <a:rPr dirty="0" sz="800" spc="-10">
                <a:latin typeface="Cambria"/>
                <a:cs typeface="Cambria"/>
              </a:rPr>
              <a:t>11.864</a:t>
            </a:r>
            <a:r>
              <a:rPr dirty="0" sz="800">
                <a:latin typeface="Cambria"/>
                <a:cs typeface="Cambria"/>
              </a:rPr>
              <a:t>	4.188</a:t>
            </a:r>
            <a:r>
              <a:rPr dirty="0" sz="800" spc="43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0.0158</a:t>
            </a:r>
            <a:r>
              <a:rPr dirty="0" sz="800" spc="434"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*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37547" y="1087678"/>
            <a:ext cx="9931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1200" algn="l"/>
              </a:tabLst>
            </a:pPr>
            <a:r>
              <a:rPr dirty="0" sz="800">
                <a:latin typeface="Cambria"/>
                <a:cs typeface="Cambria"/>
              </a:rPr>
              <a:t>459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1300.4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2.833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05926" y="1278609"/>
            <a:ext cx="3569970" cy="3892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120">
                <a:latin typeface="Cambria"/>
                <a:cs typeface="Cambria"/>
              </a:rPr>
              <a:t>Signif.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codes:</a:t>
            </a:r>
            <a:r>
              <a:rPr dirty="0" sz="800" spc="250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0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140">
                <a:latin typeface="Cambria"/>
                <a:cs typeface="Cambria"/>
              </a:rPr>
              <a:t>'***'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0.001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160">
                <a:latin typeface="Cambria"/>
                <a:cs typeface="Cambria"/>
              </a:rPr>
              <a:t>'**'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0.01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180">
                <a:latin typeface="Cambria"/>
                <a:cs typeface="Cambria"/>
              </a:rPr>
              <a:t>'*'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0.05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235">
                <a:latin typeface="Cambria"/>
                <a:cs typeface="Cambria"/>
              </a:rPr>
              <a:t>'.'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0.1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229">
                <a:latin typeface="Cambria"/>
                <a:cs typeface="Cambria"/>
              </a:rPr>
              <a:t>'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229">
                <a:latin typeface="Cambria"/>
                <a:cs typeface="Cambria"/>
              </a:rPr>
              <a:t>'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  <a:p>
            <a:pPr marL="309245" indent="-121920">
              <a:lnSpc>
                <a:spcPct val="100000"/>
              </a:lnSpc>
              <a:spcBef>
                <a:spcPts val="434"/>
              </a:spcBef>
              <a:buClr>
                <a:srgbClr val="3232B2"/>
              </a:buClr>
              <a:buFont typeface="Georgia"/>
              <a:buChar char="•"/>
              <a:tabLst>
                <a:tab pos="309245" algn="l"/>
              </a:tabLst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Arial"/>
                <a:cs typeface="Arial"/>
              </a:rPr>
              <a:t>-value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from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 ANOVA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0" i="1">
                <a:latin typeface="Arial"/>
                <a:cs typeface="Arial"/>
              </a:rPr>
              <a:t>F</a:t>
            </a:r>
            <a:r>
              <a:rPr dirty="0" sz="900" spc="-135" i="1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-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 </a:t>
            </a:r>
            <a:r>
              <a:rPr dirty="0" sz="900" spc="-10">
                <a:latin typeface="Arial"/>
                <a:cs typeface="Arial"/>
              </a:rPr>
              <a:t>0.0158.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80627" y="1695000"/>
            <a:ext cx="28282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>
                <a:latin typeface="Arial"/>
                <a:cs typeface="Arial"/>
              </a:rPr>
              <a:t>If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population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mean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vaccine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acceptance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scores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were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508427" y="1834179"/>
            <a:ext cx="2983230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actually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same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across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groups,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probability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observing </a:t>
            </a:r>
            <a:r>
              <a:rPr dirty="0" sz="900">
                <a:latin typeface="Arial"/>
                <a:cs typeface="Arial"/>
              </a:rPr>
              <a:t>an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-30" i="1">
                <a:latin typeface="Arial"/>
                <a:cs typeface="Arial"/>
              </a:rPr>
              <a:t>F</a:t>
            </a:r>
            <a:r>
              <a:rPr dirty="0" sz="900" spc="-13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-statistic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large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4.19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 </a:t>
            </a:r>
            <a:r>
              <a:rPr dirty="0" sz="900" spc="-20">
                <a:latin typeface="Arial"/>
                <a:cs typeface="Arial"/>
              </a:rPr>
              <a:t>larger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equals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0.0158.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80627" y="2163147"/>
            <a:ext cx="31527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4620" algn="l"/>
              </a:tabLst>
            </a:pPr>
            <a:r>
              <a:rPr dirty="0" sz="900" spc="-40">
                <a:latin typeface="Arial"/>
                <a:cs typeface="Arial"/>
              </a:rPr>
              <a:t>These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data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suggest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least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one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population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mean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vaccine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508427" y="2302327"/>
            <a:ext cx="22288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0">
                <a:latin typeface="Arial"/>
                <a:cs typeface="Arial"/>
              </a:rPr>
              <a:t>acceptance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score</a:t>
            </a:r>
            <a:r>
              <a:rPr dirty="0" sz="900">
                <a:latin typeface="Arial"/>
                <a:cs typeface="Arial"/>
              </a:rPr>
              <a:t> is different from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 </a:t>
            </a:r>
            <a:r>
              <a:rPr dirty="0" sz="900" spc="-10">
                <a:latin typeface="Arial"/>
                <a:cs typeface="Arial"/>
              </a:rPr>
              <a:t>others.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C</a:t>
            </a:r>
            <a:r>
              <a:rPr dirty="0" cap="small" spc="60"/>
              <a:t>ontrolling</a:t>
            </a:r>
            <a:r>
              <a:rPr dirty="0" spc="140"/>
              <a:t> </a:t>
            </a:r>
            <a:r>
              <a:rPr dirty="0" spc="135"/>
              <a:t>T</a:t>
            </a:r>
            <a:r>
              <a:rPr dirty="0" cap="small" spc="135"/>
              <a:t>ype</a:t>
            </a:r>
            <a:r>
              <a:rPr dirty="0" spc="140"/>
              <a:t> </a:t>
            </a:r>
            <a:r>
              <a:rPr dirty="0" spc="100"/>
              <a:t>I</a:t>
            </a:r>
            <a:r>
              <a:rPr dirty="0" spc="140"/>
              <a:t> </a:t>
            </a:r>
            <a:r>
              <a:rPr dirty="0" cap="small"/>
              <a:t>error</a:t>
            </a:r>
            <a:r>
              <a:rPr dirty="0" spc="145"/>
              <a:t> </a:t>
            </a:r>
            <a:r>
              <a:rPr dirty="0" cap="small" spc="-5"/>
              <a:t>rate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722190"/>
            <a:ext cx="5133975" cy="155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2330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If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ANOVA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5" i="1">
                <a:latin typeface="Arial"/>
                <a:cs typeface="Arial"/>
              </a:rPr>
              <a:t>F</a:t>
            </a:r>
            <a:r>
              <a:rPr dirty="0" sz="1000" spc="-150" i="1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-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significant,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then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it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appropriate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proceed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conducting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pairwise </a:t>
            </a:r>
            <a:r>
              <a:rPr dirty="0" sz="1000" spc="-50">
                <a:latin typeface="Arial"/>
                <a:cs typeface="Arial"/>
              </a:rPr>
              <a:t>comparisons;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i.e.,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using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two-sample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70" i="1">
                <a:latin typeface="Arial"/>
                <a:cs typeface="Arial"/>
              </a:rPr>
              <a:t>t</a:t>
            </a:r>
            <a:r>
              <a:rPr dirty="0" sz="1000" spc="70">
                <a:latin typeface="Arial"/>
                <a:cs typeface="Arial"/>
              </a:rPr>
              <a:t>-</a:t>
            </a:r>
            <a:r>
              <a:rPr dirty="0" sz="1000" spc="-20">
                <a:latin typeface="Arial"/>
                <a:cs typeface="Arial"/>
              </a:rPr>
              <a:t>tests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compare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possible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pairing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groups.</a:t>
            </a:r>
            <a:r>
              <a:rPr dirty="0" baseline="27777" sz="1050" spc="-15">
                <a:latin typeface="Arial"/>
                <a:cs typeface="Arial"/>
              </a:rPr>
              <a:t>5</a:t>
            </a:r>
            <a:endParaRPr baseline="27777"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Arial"/>
              <a:cs typeface="Arial"/>
            </a:endParaRPr>
          </a:p>
          <a:p>
            <a:pPr marL="325755" marR="43180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27660" algn="l"/>
              </a:tabLst>
            </a:pPr>
            <a:r>
              <a:rPr dirty="0" sz="1000" spc="-50">
                <a:latin typeface="Arial"/>
                <a:cs typeface="Arial"/>
              </a:rPr>
              <a:t>Each</a:t>
            </a:r>
            <a:r>
              <a:rPr dirty="0" sz="1000">
                <a:latin typeface="Arial"/>
                <a:cs typeface="Arial"/>
              </a:rPr>
              <a:t> test </a:t>
            </a:r>
            <a:r>
              <a:rPr dirty="0" sz="1000" spc="-35">
                <a:latin typeface="Arial"/>
                <a:cs typeface="Arial"/>
              </a:rPr>
              <a:t>should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conducted</a:t>
            </a:r>
            <a:r>
              <a:rPr dirty="0" sz="1000">
                <a:latin typeface="Arial"/>
                <a:cs typeface="Arial"/>
              </a:rPr>
              <a:t> at 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 i="1">
                <a:latin typeface="Verdana"/>
                <a:cs typeface="Verdana"/>
              </a:rPr>
              <a:t>α</a:t>
            </a:r>
            <a:r>
              <a:rPr dirty="0" baseline="27777" sz="1050" spc="-15">
                <a:latin typeface="Lucida Sans Unicode"/>
                <a:cs typeface="Lucida Sans Unicode"/>
              </a:rPr>
              <a:t>⋆</a:t>
            </a:r>
            <a:r>
              <a:rPr dirty="0" baseline="27777" sz="1050" spc="150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Arial"/>
                <a:cs typeface="Arial"/>
              </a:rPr>
              <a:t>significance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level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so</a:t>
            </a:r>
            <a:r>
              <a:rPr dirty="0" sz="1000">
                <a:latin typeface="Arial"/>
                <a:cs typeface="Arial"/>
              </a:rPr>
              <a:t> that the </a:t>
            </a:r>
            <a:r>
              <a:rPr dirty="0" sz="1000" spc="-30">
                <a:latin typeface="Arial"/>
                <a:cs typeface="Arial"/>
              </a:rPr>
              <a:t>overall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Type</a:t>
            </a:r>
            <a:r>
              <a:rPr dirty="0" sz="1000">
                <a:latin typeface="Arial"/>
                <a:cs typeface="Arial"/>
              </a:rPr>
              <a:t> I </a:t>
            </a:r>
            <a:r>
              <a:rPr dirty="0" sz="1000" spc="-10">
                <a:latin typeface="Arial"/>
                <a:cs typeface="Arial"/>
              </a:rPr>
              <a:t>error </a:t>
            </a:r>
            <a:r>
              <a:rPr dirty="0" sz="1000" spc="-10">
                <a:latin typeface="Arial"/>
                <a:cs typeface="Arial"/>
              </a:rPr>
              <a:t>	</a:t>
            </a:r>
            <a:r>
              <a:rPr dirty="0" sz="1000">
                <a:latin typeface="Arial"/>
                <a:cs typeface="Arial"/>
              </a:rPr>
              <a:t>rate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remains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5" i="1">
                <a:latin typeface="Verdana"/>
                <a:cs typeface="Verdana"/>
              </a:rPr>
              <a:t>α</a:t>
            </a:r>
            <a:r>
              <a:rPr dirty="0" sz="1000" spc="-2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21945" marR="91440" indent="-12700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27660" algn="l"/>
              </a:tabLst>
            </a:pPr>
            <a:r>
              <a:rPr dirty="0" sz="1000" spc="-50">
                <a:latin typeface="Arial"/>
                <a:cs typeface="Arial"/>
              </a:rPr>
              <a:t>These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tests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still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conducted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under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assumption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variance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groups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is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 spc="-30">
                <a:latin typeface="Arial"/>
                <a:cs typeface="Arial"/>
              </a:rPr>
              <a:t>equal;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thus,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statistics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calculated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using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pooled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estimate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standard </a:t>
            </a:r>
            <a:r>
              <a:rPr dirty="0" sz="1000" spc="-10">
                <a:latin typeface="Arial"/>
                <a:cs typeface="Arial"/>
              </a:rPr>
              <a:t>	</a:t>
            </a:r>
            <a:r>
              <a:rPr dirty="0" sz="1000" spc="-25">
                <a:latin typeface="Arial"/>
                <a:cs typeface="Arial"/>
              </a:rPr>
              <a:t>deviation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groups.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Details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in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OI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Biostat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Section</a:t>
            </a:r>
            <a:r>
              <a:rPr dirty="0" sz="1000" spc="-10">
                <a:latin typeface="Arial"/>
                <a:cs typeface="Arial"/>
              </a:rPr>
              <a:t> 5.5.3.</a:t>
            </a:r>
            <a:endParaRPr sz="1000">
              <a:latin typeface="Arial"/>
              <a:cs typeface="Arial"/>
            </a:endParaRPr>
          </a:p>
          <a:p>
            <a:pPr marL="320040" indent="-125095">
              <a:lnSpc>
                <a:spcPct val="100000"/>
              </a:lnSpc>
              <a:spcBef>
                <a:spcPts val="585"/>
              </a:spcBef>
              <a:buClr>
                <a:srgbClr val="3232B2"/>
              </a:buClr>
              <a:buChar char="•"/>
              <a:tabLst>
                <a:tab pos="320040" algn="l"/>
              </a:tabLst>
            </a:pPr>
            <a:r>
              <a:rPr dirty="0" sz="1000" spc="-40">
                <a:latin typeface="Arial"/>
                <a:cs typeface="Arial"/>
              </a:rPr>
              <a:t>We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will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use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85">
                <a:latin typeface="Century"/>
                <a:cs typeface="Century"/>
              </a:rPr>
              <a:t>pairwise.t.test(</a:t>
            </a:r>
            <a:r>
              <a:rPr dirty="0" sz="1000" spc="190">
                <a:latin typeface="Century"/>
                <a:cs typeface="Century"/>
              </a:rPr>
              <a:t> </a:t>
            </a:r>
            <a:r>
              <a:rPr dirty="0" sz="1000" spc="180">
                <a:latin typeface="Century"/>
                <a:cs typeface="Century"/>
              </a:rPr>
              <a:t>)</a:t>
            </a:r>
            <a:r>
              <a:rPr dirty="0" sz="1000" spc="20">
                <a:latin typeface="Century"/>
                <a:cs typeface="Century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perform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these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post</a:t>
            </a:r>
            <a:r>
              <a:rPr dirty="0" sz="1000" spc="1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hoc</a:t>
            </a:r>
            <a:r>
              <a:rPr dirty="0" sz="1000" spc="20" i="1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two-sample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t</a:t>
            </a:r>
            <a:r>
              <a:rPr dirty="0" sz="1000">
                <a:latin typeface="Arial"/>
                <a:cs typeface="Arial"/>
              </a:rPr>
              <a:t>-</a:t>
            </a:r>
            <a:r>
              <a:rPr dirty="0" sz="1000" spc="-10">
                <a:latin typeface="Arial"/>
                <a:cs typeface="Arial"/>
              </a:rPr>
              <a:t>tests.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5899" y="2936310"/>
            <a:ext cx="28460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 spc="-44">
                <a:latin typeface="Arial"/>
                <a:cs typeface="Arial"/>
              </a:rPr>
              <a:t>5</a:t>
            </a:r>
            <a:r>
              <a:rPr dirty="0" sz="900" spc="-30">
                <a:latin typeface="Arial"/>
                <a:cs typeface="Arial"/>
              </a:rPr>
              <a:t>These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60" i="1">
                <a:latin typeface="Arial"/>
                <a:cs typeface="Arial"/>
              </a:rPr>
              <a:t>t</a:t>
            </a:r>
            <a:r>
              <a:rPr dirty="0" sz="900" spc="60">
                <a:latin typeface="Arial"/>
                <a:cs typeface="Arial"/>
              </a:rPr>
              <a:t>-</a:t>
            </a:r>
            <a:r>
              <a:rPr dirty="0" sz="900" spc="-10">
                <a:latin typeface="Arial"/>
                <a:cs typeface="Arial"/>
              </a:rPr>
              <a:t>tests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are</a:t>
            </a:r>
            <a:r>
              <a:rPr dirty="0" sz="900">
                <a:latin typeface="Arial"/>
                <a:cs typeface="Arial"/>
              </a:rPr>
              <a:t> typically </a:t>
            </a:r>
            <a:r>
              <a:rPr dirty="0" sz="900" spc="-20">
                <a:latin typeface="Arial"/>
                <a:cs typeface="Arial"/>
              </a:rPr>
              <a:t>referred</a:t>
            </a:r>
            <a:r>
              <a:rPr dirty="0" sz="900">
                <a:latin typeface="Arial"/>
                <a:cs typeface="Arial"/>
              </a:rPr>
              <a:t> to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post</a:t>
            </a:r>
            <a:r>
              <a:rPr dirty="0" sz="900" spc="-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hoc</a:t>
            </a:r>
            <a:r>
              <a:rPr dirty="0" sz="900" spc="60" i="1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tests.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48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P</a:t>
            </a:r>
            <a:r>
              <a:rPr dirty="0" cap="small" spc="75"/>
              <a:t>ost</a:t>
            </a:r>
            <a:r>
              <a:rPr dirty="0" spc="120"/>
              <a:t> </a:t>
            </a:r>
            <a:r>
              <a:rPr dirty="0" cap="small"/>
              <a:t>hoc</a:t>
            </a:r>
            <a:r>
              <a:rPr dirty="0" spc="120"/>
              <a:t> </a:t>
            </a:r>
            <a:r>
              <a:rPr dirty="0" cap="small" spc="15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5" y="437012"/>
            <a:ext cx="5135245" cy="870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Arial"/>
                <a:cs typeface="Arial"/>
              </a:rPr>
              <a:t>Each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test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should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conducted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 i="1">
                <a:latin typeface="Verdana"/>
                <a:cs typeface="Verdana"/>
              </a:rPr>
              <a:t>α</a:t>
            </a:r>
            <a:r>
              <a:rPr dirty="0" baseline="27777" sz="1050" spc="-30">
                <a:latin typeface="Lucida Sans Unicode"/>
                <a:cs typeface="Lucida Sans Unicode"/>
              </a:rPr>
              <a:t>⋆</a:t>
            </a:r>
            <a:r>
              <a:rPr dirty="0" baseline="27777" sz="1050" spc="89">
                <a:latin typeface="Lucida Sans Unicode"/>
                <a:cs typeface="Lucida Sans Unicode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0</a:t>
            </a:r>
            <a:r>
              <a:rPr dirty="0" sz="1000" spc="-50" i="1">
                <a:latin typeface="Verdana"/>
                <a:cs typeface="Verdana"/>
              </a:rPr>
              <a:t>.</a:t>
            </a:r>
            <a:r>
              <a:rPr dirty="0" sz="1000" spc="-50">
                <a:latin typeface="Arial"/>
                <a:cs typeface="Arial"/>
              </a:rPr>
              <a:t>05</a:t>
            </a:r>
            <a:r>
              <a:rPr dirty="0" sz="1000" spc="-50" i="1">
                <a:latin typeface="Verdana"/>
                <a:cs typeface="Verdana"/>
              </a:rPr>
              <a:t>/</a:t>
            </a:r>
            <a:r>
              <a:rPr dirty="0" sz="1000" spc="-50">
                <a:latin typeface="Arial"/>
                <a:cs typeface="Arial"/>
              </a:rPr>
              <a:t>3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0</a:t>
            </a:r>
            <a:r>
              <a:rPr dirty="0" sz="1000" spc="-60" i="1">
                <a:latin typeface="Verdana"/>
                <a:cs typeface="Verdana"/>
              </a:rPr>
              <a:t>.</a:t>
            </a:r>
            <a:r>
              <a:rPr dirty="0" sz="1000" spc="-60">
                <a:latin typeface="Arial"/>
                <a:cs typeface="Arial"/>
              </a:rPr>
              <a:t>0167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significance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level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since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there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3 </a:t>
            </a:r>
            <a:r>
              <a:rPr dirty="0" sz="1000" spc="-55">
                <a:latin typeface="Arial"/>
                <a:cs typeface="Arial"/>
              </a:rPr>
              <a:t>comparisons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being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made.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Arial"/>
              <a:cs typeface="Arial"/>
            </a:endParaRPr>
          </a:p>
          <a:p>
            <a:pPr marL="321945" indent="-127000">
              <a:lnSpc>
                <a:spcPct val="100000"/>
              </a:lnSpc>
              <a:buClr>
                <a:srgbClr val="3232B2"/>
              </a:buClr>
              <a:buChar char="•"/>
              <a:tabLst>
                <a:tab pos="321945" algn="l"/>
              </a:tabLst>
            </a:pPr>
            <a:r>
              <a:rPr dirty="0" sz="1000" spc="-25">
                <a:latin typeface="Arial"/>
                <a:cs typeface="Arial"/>
              </a:rPr>
              <a:t>There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evidence</a:t>
            </a:r>
            <a:r>
              <a:rPr dirty="0" sz="1000">
                <a:latin typeface="Arial"/>
                <a:cs typeface="Arial"/>
              </a:rPr>
              <a:t> that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Independents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different</a:t>
            </a:r>
            <a:r>
              <a:rPr dirty="0" sz="1000">
                <a:latin typeface="Arial"/>
                <a:cs typeface="Arial"/>
              </a:rPr>
              <a:t> from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both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Republicans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Democrats.</a:t>
            </a:r>
            <a:endParaRPr sz="1000">
              <a:latin typeface="Arial"/>
              <a:cs typeface="Arial"/>
            </a:endParaRPr>
          </a:p>
          <a:p>
            <a:pPr marL="321945" indent="-12700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Char char="•"/>
              <a:tabLst>
                <a:tab pos="321945" algn="l"/>
              </a:tabLst>
            </a:pPr>
            <a:r>
              <a:rPr dirty="0" sz="1000" spc="-25">
                <a:latin typeface="Arial"/>
                <a:cs typeface="Arial"/>
              </a:rPr>
              <a:t>There</a:t>
            </a:r>
            <a:r>
              <a:rPr dirty="0" sz="1000">
                <a:latin typeface="Arial"/>
                <a:cs typeface="Arial"/>
              </a:rPr>
              <a:t> is not </a:t>
            </a:r>
            <a:r>
              <a:rPr dirty="0" sz="1000" spc="-55">
                <a:latin typeface="Arial"/>
                <a:cs typeface="Arial"/>
              </a:rPr>
              <a:t>evidence</a:t>
            </a:r>
            <a:r>
              <a:rPr dirty="0" sz="1000">
                <a:latin typeface="Arial"/>
                <a:cs typeface="Arial"/>
              </a:rPr>
              <a:t> that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Republicans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Democrats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different.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1389787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95" b="1">
                <a:solidFill>
                  <a:srgbClr val="214986"/>
                </a:solidFill>
                <a:latin typeface="Times New Roman"/>
                <a:cs typeface="Times New Roman"/>
              </a:rPr>
              <a:t>pairwise.t.test</a:t>
            </a:r>
            <a:r>
              <a:rPr dirty="0" sz="800" spc="95">
                <a:latin typeface="Cambria"/>
                <a:cs typeface="Cambria"/>
              </a:rPr>
              <a:t>(vax</a:t>
            </a:r>
            <a:r>
              <a:rPr dirty="0" sz="800" spc="9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95">
                <a:latin typeface="Cambria"/>
                <a:cs typeface="Cambria"/>
              </a:rPr>
              <a:t>likely,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vax</a:t>
            </a:r>
            <a:r>
              <a:rPr dirty="0" sz="800" spc="5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55">
                <a:latin typeface="Cambria"/>
                <a:cs typeface="Cambria"/>
              </a:rPr>
              <a:t>party3,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85">
                <a:solidFill>
                  <a:srgbClr val="214986"/>
                </a:solidFill>
                <a:latin typeface="Cambria"/>
                <a:cs typeface="Cambria"/>
              </a:rPr>
              <a:t>p.adj</a:t>
            </a:r>
            <a:r>
              <a:rPr dirty="0" sz="800" spc="28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7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-10">
                <a:solidFill>
                  <a:srgbClr val="4F9805"/>
                </a:solidFill>
                <a:latin typeface="Cambria"/>
                <a:cs typeface="Cambria"/>
              </a:rPr>
              <a:t>"none"</a:t>
            </a:r>
            <a:r>
              <a:rPr dirty="0" sz="800" spc="-10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649820"/>
            <a:ext cx="2874645" cy="1228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35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Pairwise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comparisons</a:t>
            </a:r>
            <a:r>
              <a:rPr dirty="0" sz="800" spc="3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using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 spc="145">
                <a:latin typeface="Cambria"/>
                <a:cs typeface="Cambria"/>
              </a:rPr>
              <a:t>t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tests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with</a:t>
            </a:r>
            <a:r>
              <a:rPr dirty="0" sz="800" spc="3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pooled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SD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25">
                <a:latin typeface="Cambria"/>
                <a:cs typeface="Cambria"/>
              </a:rPr>
              <a:t>  </a:t>
            </a:r>
            <a:r>
              <a:rPr dirty="0" sz="800" spc="75">
                <a:latin typeface="Cambria"/>
                <a:cs typeface="Cambria"/>
              </a:rPr>
              <a:t>vax$likely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and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vax$party3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1025525">
              <a:lnSpc>
                <a:spcPts val="950"/>
              </a:lnSpc>
              <a:spcBef>
                <a:spcPts val="30"/>
              </a:spcBef>
              <a:tabLst>
                <a:tab pos="818515" algn="l"/>
                <a:tab pos="1409700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75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republican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democrat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democrat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0.7424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110">
                <a:latin typeface="Cambria"/>
                <a:cs typeface="Cambria"/>
              </a:rPr>
              <a:t>-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  <a:tabLst>
                <a:tab pos="1409700" algn="l"/>
              </a:tabLst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30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independent</a:t>
            </a:r>
            <a:r>
              <a:rPr dirty="0" sz="800" spc="30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0.0046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0.0149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value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adjustment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method: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none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682178" y="1078354"/>
            <a:ext cx="23958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Two-sample</a:t>
            </a:r>
            <a:r>
              <a:rPr dirty="0" sz="1400" spc="5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test</a:t>
            </a:r>
            <a:r>
              <a:rPr dirty="0" sz="1400" spc="5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for</a:t>
            </a:r>
            <a:r>
              <a:rPr dirty="0" sz="1400" spc="6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paired</a:t>
            </a:r>
            <a:r>
              <a:rPr dirty="0" sz="1400" spc="5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3232B2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50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L</a:t>
            </a:r>
            <a:r>
              <a:rPr dirty="0" cap="small" spc="85"/>
              <a:t>etting</a:t>
            </a:r>
            <a:r>
              <a:rPr dirty="0" spc="105"/>
              <a:t> </a:t>
            </a:r>
            <a:r>
              <a:rPr dirty="0" spc="130"/>
              <a:t>R</a:t>
            </a:r>
            <a:r>
              <a:rPr dirty="0" spc="120"/>
              <a:t> </a:t>
            </a:r>
            <a:r>
              <a:rPr dirty="0" cap="small"/>
              <a:t>do</a:t>
            </a:r>
            <a:r>
              <a:rPr dirty="0" spc="105"/>
              <a:t> </a:t>
            </a:r>
            <a:r>
              <a:rPr dirty="0" cap="small" spc="50"/>
              <a:t>the</a:t>
            </a:r>
            <a:r>
              <a:rPr dirty="0" spc="105"/>
              <a:t> </a:t>
            </a:r>
            <a:r>
              <a:rPr dirty="0" cap="small" spc="55"/>
              <a:t>work</a:t>
            </a:r>
            <a:r>
              <a:rPr dirty="0" spc="55"/>
              <a:t>.</a:t>
            </a:r>
            <a:r>
              <a:rPr dirty="0" spc="-190"/>
              <a:t> </a:t>
            </a:r>
            <a:r>
              <a:rPr dirty="0"/>
              <a:t>.</a:t>
            </a:r>
            <a:r>
              <a:rPr dirty="0" spc="-195"/>
              <a:t> </a:t>
            </a:r>
            <a:r>
              <a:rPr dirty="0" spc="-28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2" y="640783"/>
            <a:ext cx="489267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Setting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60">
                <a:latin typeface="Century"/>
                <a:cs typeface="Century"/>
              </a:rPr>
              <a:t>p.adj</a:t>
            </a:r>
            <a:r>
              <a:rPr dirty="0" sz="1000" spc="15">
                <a:latin typeface="Century"/>
                <a:cs typeface="Century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60">
                <a:latin typeface="Century"/>
                <a:cs typeface="Century"/>
              </a:rPr>
              <a:t>"bonf"</a:t>
            </a:r>
            <a:r>
              <a:rPr dirty="0" sz="1000" spc="15">
                <a:latin typeface="Century"/>
                <a:cs typeface="Century"/>
              </a:rPr>
              <a:t> </a:t>
            </a:r>
            <a:r>
              <a:rPr dirty="0" sz="1000" spc="-10">
                <a:latin typeface="Arial"/>
                <a:cs typeface="Arial"/>
              </a:rPr>
              <a:t>instructs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rescale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p</a:t>
            </a:r>
            <a:r>
              <a:rPr dirty="0" sz="1000" spc="-20">
                <a:latin typeface="Arial"/>
                <a:cs typeface="Arial"/>
              </a:rPr>
              <a:t>-</a:t>
            </a:r>
            <a:r>
              <a:rPr dirty="0" sz="1000" spc="-55">
                <a:latin typeface="Arial"/>
                <a:cs typeface="Arial"/>
              </a:rPr>
              <a:t>values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(by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multiplying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-16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total </a:t>
            </a:r>
            <a:r>
              <a:rPr dirty="0" sz="1000" spc="-30">
                <a:latin typeface="Arial"/>
                <a:cs typeface="Arial"/>
              </a:rPr>
              <a:t>number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comparisons)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so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can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compared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original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Verdana"/>
                <a:cs typeface="Verdana"/>
              </a:rPr>
              <a:t>α</a:t>
            </a:r>
            <a:r>
              <a:rPr dirty="0" sz="1000" spc="-75" i="1">
                <a:latin typeface="Verdana"/>
                <a:cs typeface="Verdana"/>
              </a:rPr>
              <a:t> </a:t>
            </a:r>
            <a:r>
              <a:rPr dirty="0" sz="1000" spc="-35">
                <a:latin typeface="Arial"/>
                <a:cs typeface="Arial"/>
              </a:rPr>
              <a:t>level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0.05.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1084123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95" b="1">
                <a:solidFill>
                  <a:srgbClr val="214986"/>
                </a:solidFill>
                <a:latin typeface="Times New Roman"/>
                <a:cs typeface="Times New Roman"/>
              </a:rPr>
              <a:t>pairwise.t.test</a:t>
            </a:r>
            <a:r>
              <a:rPr dirty="0" sz="800" spc="95">
                <a:latin typeface="Cambria"/>
                <a:cs typeface="Cambria"/>
              </a:rPr>
              <a:t>(vax</a:t>
            </a:r>
            <a:r>
              <a:rPr dirty="0" sz="800" spc="9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95">
                <a:latin typeface="Cambria"/>
                <a:cs typeface="Cambria"/>
              </a:rPr>
              <a:t>likely,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vax</a:t>
            </a:r>
            <a:r>
              <a:rPr dirty="0" sz="800" spc="5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55">
                <a:latin typeface="Cambria"/>
                <a:cs typeface="Cambria"/>
              </a:rPr>
              <a:t>party3,</a:t>
            </a:r>
            <a:r>
              <a:rPr dirty="0" sz="800" spc="275">
                <a:latin typeface="Cambria"/>
                <a:cs typeface="Cambria"/>
              </a:rPr>
              <a:t> </a:t>
            </a:r>
            <a:r>
              <a:rPr dirty="0" sz="800" spc="85">
                <a:solidFill>
                  <a:srgbClr val="214986"/>
                </a:solidFill>
                <a:latin typeface="Cambria"/>
                <a:cs typeface="Cambria"/>
              </a:rPr>
              <a:t>p.adj</a:t>
            </a:r>
            <a:r>
              <a:rPr dirty="0" sz="800" spc="28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7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5">
                <a:solidFill>
                  <a:srgbClr val="4F9805"/>
                </a:solidFill>
                <a:latin typeface="Cambria"/>
                <a:cs typeface="Cambria"/>
              </a:rPr>
              <a:t>"bonf"</a:t>
            </a:r>
            <a:r>
              <a:rPr dirty="0" sz="800" spc="55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344156"/>
            <a:ext cx="2874645" cy="1228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35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Pairwise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comparisons</a:t>
            </a:r>
            <a:r>
              <a:rPr dirty="0" sz="800" spc="3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using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 spc="145">
                <a:latin typeface="Cambria"/>
                <a:cs typeface="Cambria"/>
              </a:rPr>
              <a:t>t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tests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with</a:t>
            </a:r>
            <a:r>
              <a:rPr dirty="0" sz="800" spc="3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pooled</a:t>
            </a:r>
            <a:r>
              <a:rPr dirty="0" sz="800" spc="355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SD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225">
                <a:latin typeface="Cambria"/>
                <a:cs typeface="Cambria"/>
              </a:rPr>
              <a:t>  </a:t>
            </a:r>
            <a:r>
              <a:rPr dirty="0" sz="800" spc="75">
                <a:latin typeface="Cambria"/>
                <a:cs typeface="Cambria"/>
              </a:rPr>
              <a:t>vax$likely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and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vax$party3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 marR="1025525">
              <a:lnSpc>
                <a:spcPts val="950"/>
              </a:lnSpc>
              <a:spcBef>
                <a:spcPts val="30"/>
              </a:spcBef>
              <a:tabLst>
                <a:tab pos="818515" algn="l"/>
                <a:tab pos="1409700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75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republican</a:t>
            </a:r>
            <a:r>
              <a:rPr dirty="0" sz="800" spc="29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democrat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democrat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20">
                <a:latin typeface="Cambria"/>
                <a:cs typeface="Cambria"/>
              </a:rPr>
              <a:t>1.000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110">
                <a:latin typeface="Cambria"/>
                <a:cs typeface="Cambria"/>
              </a:rPr>
              <a:t>-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  <a:tabLst>
                <a:tab pos="1409700" algn="l"/>
              </a:tabLst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30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independent</a:t>
            </a:r>
            <a:r>
              <a:rPr dirty="0" sz="800" spc="30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0.014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10">
                <a:latin typeface="Cambria"/>
                <a:cs typeface="Cambria"/>
              </a:rPr>
              <a:t>0.045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value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adjustment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method:</a:t>
            </a:r>
            <a:r>
              <a:rPr dirty="0" sz="800" spc="295">
                <a:latin typeface="Cambria"/>
                <a:cs typeface="Cambria"/>
              </a:rPr>
              <a:t> </a:t>
            </a:r>
            <a:r>
              <a:rPr dirty="0" sz="800" spc="40">
                <a:latin typeface="Cambria"/>
                <a:cs typeface="Cambria"/>
              </a:rPr>
              <a:t>bonferroni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50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832216" y="1078354"/>
            <a:ext cx="20955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10">
                <a:solidFill>
                  <a:srgbClr val="3232B2"/>
                </a:solidFill>
                <a:latin typeface="Calibri"/>
                <a:cs typeface="Calibri"/>
              </a:rPr>
              <a:t>A</a:t>
            </a:r>
            <a:r>
              <a:rPr dirty="0" sz="1400" spc="13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closer</a:t>
            </a:r>
            <a:r>
              <a:rPr dirty="0" sz="1400" spc="13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look</a:t>
            </a:r>
            <a:r>
              <a:rPr dirty="0" sz="1400" spc="13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at</a:t>
            </a:r>
            <a:r>
              <a:rPr dirty="0" sz="1400" spc="13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the</a:t>
            </a:r>
            <a:r>
              <a:rPr dirty="0" sz="1400" spc="13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i="1">
                <a:solidFill>
                  <a:srgbClr val="3232B2"/>
                </a:solidFill>
                <a:latin typeface="Times New Roman"/>
                <a:cs typeface="Times New Roman"/>
              </a:rPr>
              <a:t>p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-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value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50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</a:t>
            </a:r>
            <a:r>
              <a:rPr dirty="0" cap="small"/>
              <a:t>isher</a:t>
            </a:r>
            <a:r>
              <a:rPr dirty="0"/>
              <a:t>’</a:t>
            </a:r>
            <a:r>
              <a:rPr dirty="0" cap="small"/>
              <a:t>s</a:t>
            </a:r>
            <a:r>
              <a:rPr dirty="0" spc="265"/>
              <a:t> </a:t>
            </a:r>
            <a:r>
              <a:rPr dirty="0" i="1">
                <a:latin typeface="Times New Roman"/>
                <a:cs typeface="Times New Roman"/>
              </a:rPr>
              <a:t>p</a:t>
            </a:r>
            <a:r>
              <a:rPr dirty="0"/>
              <a:t>-</a:t>
            </a:r>
            <a:r>
              <a:rPr dirty="0" cap="small" spc="-20"/>
              <a:t>value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5" y="637367"/>
            <a:ext cx="5141595" cy="1943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18669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1925,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Ronald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Fisher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published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Statistical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Methods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for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spc="-80" i="1">
                <a:latin typeface="Arial"/>
                <a:cs typeface="Arial"/>
              </a:rPr>
              <a:t>Research</a:t>
            </a:r>
            <a:r>
              <a:rPr dirty="0" sz="1000" spc="15" i="1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Workers</a:t>
            </a:r>
            <a:r>
              <a:rPr dirty="0" sz="1000" spc="-45">
                <a:latin typeface="Arial"/>
                <a:cs typeface="Arial"/>
              </a:rPr>
              <a:t>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book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aimed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at providing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biologists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means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applying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statistical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tests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accurately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numerical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data.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Arial"/>
              <a:cs typeface="Arial"/>
            </a:endParaRPr>
          </a:p>
          <a:p>
            <a:pPr marL="295910" marR="55880" indent="-113664">
              <a:lnSpc>
                <a:spcPct val="100000"/>
              </a:lnSpc>
              <a:buClr>
                <a:srgbClr val="3232B2"/>
              </a:buClr>
              <a:buChar char="•"/>
              <a:tabLst>
                <a:tab pos="314960" algn="l"/>
              </a:tabLst>
            </a:pPr>
            <a:r>
              <a:rPr dirty="0" sz="1000">
                <a:latin typeface="Arial"/>
                <a:cs typeface="Arial"/>
              </a:rPr>
              <a:t>“The </a:t>
            </a:r>
            <a:r>
              <a:rPr dirty="0" sz="1000" spc="-35">
                <a:latin typeface="Arial"/>
                <a:cs typeface="Arial"/>
              </a:rPr>
              <a:t>value</a:t>
            </a:r>
            <a:r>
              <a:rPr dirty="0" sz="1000">
                <a:latin typeface="Arial"/>
                <a:cs typeface="Arial"/>
              </a:rPr>
              <a:t> for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which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25" i="1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45">
                <a:latin typeface="Arial"/>
                <a:cs typeface="Arial"/>
              </a:rPr>
              <a:t> 0</a:t>
            </a:r>
            <a:r>
              <a:rPr dirty="0" sz="1000" spc="-45" i="1">
                <a:latin typeface="Verdana"/>
                <a:cs typeface="Verdana"/>
              </a:rPr>
              <a:t>.</a:t>
            </a:r>
            <a:r>
              <a:rPr dirty="0" sz="1000" spc="-45">
                <a:latin typeface="Arial"/>
                <a:cs typeface="Arial"/>
              </a:rPr>
              <a:t>05,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 1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 20,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 </a:t>
            </a:r>
            <a:r>
              <a:rPr dirty="0" sz="1000" spc="-20">
                <a:latin typeface="Arial"/>
                <a:cs typeface="Arial"/>
              </a:rPr>
              <a:t>1.96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 </a:t>
            </a:r>
            <a:r>
              <a:rPr dirty="0" sz="1000" spc="-35">
                <a:latin typeface="Arial"/>
                <a:cs typeface="Arial"/>
              </a:rPr>
              <a:t>nearly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2; it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 </a:t>
            </a:r>
            <a:r>
              <a:rPr dirty="0" sz="1000" spc="-35">
                <a:latin typeface="Arial"/>
                <a:cs typeface="Arial"/>
              </a:rPr>
              <a:t>convenient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 </a:t>
            </a:r>
            <a:r>
              <a:rPr dirty="0" sz="1000" spc="-20">
                <a:latin typeface="Arial"/>
                <a:cs typeface="Arial"/>
              </a:rPr>
              <a:t>take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this </a:t>
            </a:r>
            <a:r>
              <a:rPr dirty="0" sz="1000" spc="-20">
                <a:latin typeface="Arial"/>
                <a:cs typeface="Arial"/>
              </a:rPr>
              <a:t>	</a:t>
            </a:r>
            <a:r>
              <a:rPr dirty="0" sz="1000">
                <a:latin typeface="Arial"/>
                <a:cs typeface="Arial"/>
              </a:rPr>
              <a:t>point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limit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judging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whether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deviation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considered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significant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not. </a:t>
            </a:r>
            <a:r>
              <a:rPr dirty="0" sz="1000" spc="-20">
                <a:latin typeface="Arial"/>
                <a:cs typeface="Arial"/>
              </a:rPr>
              <a:t>	</a:t>
            </a:r>
            <a:r>
              <a:rPr dirty="0" sz="1000" spc="-30">
                <a:latin typeface="Arial"/>
                <a:cs typeface="Arial"/>
              </a:rPr>
              <a:t>Deviations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exceeding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twice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standard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deviation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thus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formally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regarded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as</a:t>
            </a:r>
            <a:r>
              <a:rPr dirty="0" sz="1000" spc="500">
                <a:latin typeface="Arial"/>
                <a:cs typeface="Arial"/>
              </a:rPr>
              <a:t> </a:t>
            </a:r>
            <a:r>
              <a:rPr dirty="0" sz="1000" spc="500">
                <a:latin typeface="Arial"/>
                <a:cs typeface="Arial"/>
              </a:rPr>
              <a:t>	</a:t>
            </a:r>
            <a:r>
              <a:rPr dirty="0" sz="1000" spc="-30">
                <a:latin typeface="Arial"/>
                <a:cs typeface="Arial"/>
              </a:rPr>
              <a:t>significant.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”</a:t>
            </a:r>
            <a:endParaRPr sz="1000">
              <a:latin typeface="Arial"/>
              <a:cs typeface="Arial"/>
            </a:endParaRPr>
          </a:p>
          <a:p>
            <a:pPr marL="310515" marR="189865" indent="-12827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10515" algn="l"/>
                <a:tab pos="313055" algn="l"/>
              </a:tabLst>
            </a:pPr>
            <a:r>
              <a:rPr dirty="0" baseline="5555" sz="150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dirty="0" sz="1000" spc="-30">
                <a:latin typeface="Arial"/>
                <a:cs typeface="Arial"/>
              </a:rPr>
              <a:t>Provided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valuable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rule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thumb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time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when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85">
                <a:latin typeface="Arial"/>
                <a:cs typeface="Arial"/>
              </a:rPr>
              <a:t>use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tables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approximations </a:t>
            </a:r>
            <a:r>
              <a:rPr dirty="0" sz="1000" spc="-65">
                <a:latin typeface="Arial"/>
                <a:cs typeface="Arial"/>
              </a:rPr>
              <a:t>were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essential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practicing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researchers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000">
              <a:latin typeface="Arial"/>
              <a:cs typeface="Arial"/>
            </a:endParaRPr>
          </a:p>
          <a:p>
            <a:pPr marL="38100" marR="52705">
              <a:lnSpc>
                <a:spcPct val="100000"/>
              </a:lnSpc>
            </a:pPr>
            <a:r>
              <a:rPr dirty="0" sz="1000" spc="-35">
                <a:latin typeface="Arial"/>
                <a:cs typeface="Arial"/>
              </a:rPr>
              <a:t>Over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time,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Arial"/>
                <a:cs typeface="Arial"/>
              </a:rPr>
              <a:t>-</a:t>
            </a:r>
            <a:r>
              <a:rPr dirty="0" sz="1000" spc="-35">
                <a:latin typeface="Arial"/>
                <a:cs typeface="Arial"/>
              </a:rPr>
              <a:t>value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conjunction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hypothesis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testing </a:t>
            </a:r>
            <a:r>
              <a:rPr dirty="0" sz="1000" spc="-40">
                <a:latin typeface="Arial"/>
                <a:cs typeface="Arial"/>
              </a:rPr>
              <a:t>framework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developed</a:t>
            </a:r>
            <a:r>
              <a:rPr dirty="0" sz="1000" spc="-10">
                <a:latin typeface="Arial"/>
                <a:cs typeface="Arial"/>
              </a:rPr>
              <a:t> by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Jerzy </a:t>
            </a:r>
            <a:r>
              <a:rPr dirty="0" sz="1000" spc="-45">
                <a:latin typeface="Arial"/>
                <a:cs typeface="Arial"/>
              </a:rPr>
              <a:t>Neyman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Egon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Pearson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became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widely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used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across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many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scientific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disciplines.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he</a:t>
            </a:r>
            <a:r>
              <a:rPr dirty="0" spc="100"/>
              <a:t> </a:t>
            </a:r>
            <a:r>
              <a:rPr dirty="0" cap="small"/>
              <a:t>mis</a:t>
            </a:r>
            <a:r>
              <a:rPr dirty="0"/>
              <a:t>-</a:t>
            </a:r>
            <a:r>
              <a:rPr dirty="0" cap="small"/>
              <a:t>use</a:t>
            </a:r>
            <a:r>
              <a:rPr dirty="0" spc="100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00"/>
              <a:t> </a:t>
            </a:r>
            <a:r>
              <a:rPr dirty="0" i="1">
                <a:latin typeface="Times New Roman"/>
                <a:cs typeface="Times New Roman"/>
              </a:rPr>
              <a:t>p</a:t>
            </a:r>
            <a:r>
              <a:rPr dirty="0"/>
              <a:t>-</a:t>
            </a:r>
            <a:r>
              <a:rPr dirty="0" cap="small" spc="-45"/>
              <a:t>values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5276" y="598825"/>
            <a:ext cx="3621404" cy="6305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4610" marR="30480" indent="-17145">
              <a:lnSpc>
                <a:spcPct val="101499"/>
              </a:lnSpc>
              <a:spcBef>
                <a:spcPts val="80"/>
              </a:spcBef>
            </a:pPr>
            <a:r>
              <a:rPr dirty="0" sz="900" spc="55">
                <a:latin typeface="Arial"/>
                <a:cs typeface="Arial"/>
              </a:rPr>
              <a:t>“</a:t>
            </a:r>
            <a:r>
              <a:rPr dirty="0" sz="900" spc="55" i="1">
                <a:latin typeface="Arial"/>
                <a:cs typeface="Arial"/>
              </a:rPr>
              <a:t>P</a:t>
            </a:r>
            <a:r>
              <a:rPr dirty="0" sz="900" spc="55">
                <a:latin typeface="Arial"/>
                <a:cs typeface="Arial"/>
              </a:rPr>
              <a:t>-</a:t>
            </a:r>
            <a:r>
              <a:rPr dirty="0" sz="900">
                <a:latin typeface="Arial"/>
                <a:cs typeface="Arial"/>
              </a:rPr>
              <a:t>hacking”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refers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conscious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unconscious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manipulation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data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order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achieve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desired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result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(i.e.,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significant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>
                <a:latin typeface="Arial"/>
                <a:cs typeface="Arial"/>
              </a:rPr>
              <a:t>-</a:t>
            </a:r>
            <a:r>
              <a:rPr dirty="0" sz="900" spc="-10">
                <a:latin typeface="Arial"/>
                <a:cs typeface="Arial"/>
              </a:rPr>
              <a:t>value):</a:t>
            </a:r>
            <a:endParaRPr sz="900">
              <a:latin typeface="Arial"/>
              <a:cs typeface="Arial"/>
            </a:endParaRPr>
          </a:p>
          <a:p>
            <a:pPr marL="325120" marR="31115" indent="-121920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Georgia"/>
              <a:buChar char="•"/>
              <a:tabLst>
                <a:tab pos="331470" algn="l"/>
              </a:tabLst>
            </a:pPr>
            <a:r>
              <a:rPr dirty="0" sz="900" spc="-10">
                <a:latin typeface="Arial"/>
                <a:cs typeface="Arial"/>
              </a:rPr>
              <a:t>There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are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many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possible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decisions</a:t>
            </a:r>
            <a:r>
              <a:rPr dirty="0" sz="900">
                <a:latin typeface="Arial"/>
                <a:cs typeface="Arial"/>
              </a:rPr>
              <a:t> in the data </a:t>
            </a:r>
            <a:r>
              <a:rPr dirty="0" sz="900" spc="-40">
                <a:latin typeface="Arial"/>
                <a:cs typeface="Arial"/>
              </a:rPr>
              <a:t>analysis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process,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and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no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obviously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correct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way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proceed.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6604" y="1256748"/>
            <a:ext cx="33413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7795" algn="l"/>
              </a:tabLst>
            </a:pPr>
            <a:r>
              <a:rPr dirty="0" sz="900" spc="-40">
                <a:latin typeface="Arial"/>
                <a:cs typeface="Arial"/>
              </a:rPr>
              <a:t>Unconscious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bias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can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lead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researchers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make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decisions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will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204" y="1342787"/>
            <a:ext cx="3440429" cy="4051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515"/>
              </a:spcBef>
            </a:pPr>
            <a:r>
              <a:rPr dirty="0" sz="900">
                <a:latin typeface="Arial"/>
                <a:cs typeface="Arial"/>
              </a:rPr>
              <a:t>confirm what they </a:t>
            </a:r>
            <a:r>
              <a:rPr dirty="0" sz="900" spc="-10">
                <a:latin typeface="Arial"/>
                <a:cs typeface="Arial"/>
              </a:rPr>
              <a:t>would</a:t>
            </a:r>
            <a:r>
              <a:rPr dirty="0" sz="900">
                <a:latin typeface="Arial"/>
                <a:cs typeface="Arial"/>
              </a:rPr>
              <a:t> like to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believe.</a:t>
            </a:r>
            <a:endParaRPr sz="900">
              <a:latin typeface="Arial"/>
              <a:cs typeface="Arial"/>
            </a:endParaRPr>
          </a:p>
          <a:p>
            <a:pPr marL="163195" indent="-125095">
              <a:lnSpc>
                <a:spcPct val="100000"/>
              </a:lnSpc>
              <a:spcBef>
                <a:spcPts val="414"/>
              </a:spcBef>
              <a:buClr>
                <a:srgbClr val="3232B2"/>
              </a:buClr>
              <a:buFont typeface="Georgia"/>
              <a:buChar char="•"/>
              <a:tabLst>
                <a:tab pos="163195" algn="l"/>
              </a:tabLst>
            </a:pPr>
            <a:r>
              <a:rPr dirty="0" sz="900" spc="-30">
                <a:latin typeface="Arial"/>
                <a:cs typeface="Arial"/>
              </a:rPr>
              <a:t>Non-</a:t>
            </a:r>
            <a:r>
              <a:rPr dirty="0" sz="900" spc="-10">
                <a:latin typeface="Arial"/>
                <a:cs typeface="Arial"/>
              </a:rPr>
              <a:t>significant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results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are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difficult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publish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scientific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journals.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6604" y="1775505"/>
            <a:ext cx="32708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4620" algn="l"/>
              </a:tabLst>
            </a:pPr>
            <a:r>
              <a:rPr dirty="0" sz="900" spc="-10">
                <a:latin typeface="Arial"/>
                <a:cs typeface="Arial"/>
              </a:rPr>
              <a:t>Tempting</a:t>
            </a:r>
            <a:r>
              <a:rPr dirty="0" sz="900">
                <a:latin typeface="Arial"/>
                <a:cs typeface="Arial"/>
              </a:rPr>
              <a:t> to </a:t>
            </a:r>
            <a:r>
              <a:rPr dirty="0" sz="900" spc="-10">
                <a:latin typeface="Arial"/>
                <a:cs typeface="Arial"/>
              </a:rPr>
              <a:t>perform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many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hypothesis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tests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>
                <a:latin typeface="Arial"/>
                <a:cs typeface="Arial"/>
              </a:rPr>
              <a:t> only report </a:t>
            </a:r>
            <a:r>
              <a:rPr dirty="0" sz="900" spc="-25">
                <a:latin typeface="Arial"/>
                <a:cs typeface="Arial"/>
              </a:rPr>
              <a:t>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7916" y="1861542"/>
            <a:ext cx="3513454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318770">
              <a:lnSpc>
                <a:spcPct val="100000"/>
              </a:lnSpc>
              <a:spcBef>
                <a:spcPts val="515"/>
              </a:spcBef>
            </a:pPr>
            <a:r>
              <a:rPr dirty="0" sz="900">
                <a:latin typeface="Arial"/>
                <a:cs typeface="Arial"/>
              </a:rPr>
              <a:t>statistically</a:t>
            </a:r>
            <a:r>
              <a:rPr dirty="0" sz="900" spc="-10">
                <a:latin typeface="Arial"/>
                <a:cs typeface="Arial"/>
              </a:rPr>
              <a:t> significant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results.</a:t>
            </a:r>
            <a:endParaRPr sz="900">
              <a:latin typeface="Arial"/>
              <a:cs typeface="Arial"/>
            </a:endParaRPr>
          </a:p>
          <a:p>
            <a:pPr marL="41910" marR="30480" indent="-4445">
              <a:lnSpc>
                <a:spcPct val="101499"/>
              </a:lnSpc>
              <a:spcBef>
                <a:spcPts val="395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following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slide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shows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interactive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“data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analysis”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from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"Science </a:t>
            </a:r>
            <a:r>
              <a:rPr dirty="0" sz="900">
                <a:latin typeface="Arial"/>
                <a:cs typeface="Arial"/>
              </a:rPr>
              <a:t>isn’t</a:t>
            </a:r>
            <a:r>
              <a:rPr dirty="0" sz="900" spc="8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Broken".</a:t>
            </a:r>
            <a:r>
              <a:rPr dirty="0" baseline="37037" sz="900" spc="-15" i="1">
                <a:latin typeface="Arial"/>
                <a:cs typeface="Arial"/>
              </a:rPr>
              <a:t>a</a:t>
            </a:r>
            <a:endParaRPr baseline="37037" sz="9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40000" y="2461325"/>
            <a:ext cx="1411605" cy="0"/>
          </a:xfrm>
          <a:custGeom>
            <a:avLst/>
            <a:gdLst/>
            <a:ahLst/>
            <a:cxnLst/>
            <a:rect l="l" t="t" r="r" b="b"/>
            <a:pathLst>
              <a:path w="1411605" h="0">
                <a:moveTo>
                  <a:pt x="0" y="0"/>
                </a:moveTo>
                <a:lnTo>
                  <a:pt x="141117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67485" y="2467605"/>
            <a:ext cx="16103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 i="1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FiveThirtyEight,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19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Aug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2015.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9808" y="357466"/>
            <a:ext cx="908362" cy="2516506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56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299" y="75079"/>
            <a:ext cx="244665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85">
                <a:solidFill>
                  <a:srgbClr val="3232B2"/>
                </a:solidFill>
                <a:latin typeface="Bookman Old Style"/>
                <a:cs typeface="Bookman Old Style"/>
              </a:rPr>
              <a:t>T</a:t>
            </a:r>
            <a:r>
              <a:rPr dirty="0" cap="small" sz="1400" spc="85">
                <a:solidFill>
                  <a:srgbClr val="3232B2"/>
                </a:solidFill>
                <a:latin typeface="Bookman Old Style"/>
                <a:cs typeface="Bookman Old Style"/>
              </a:rPr>
              <a:t>he</a:t>
            </a:r>
            <a:r>
              <a:rPr dirty="0" sz="1400" spc="130">
                <a:solidFill>
                  <a:srgbClr val="3232B2"/>
                </a:solidFill>
                <a:latin typeface="Bookman Old Style"/>
                <a:cs typeface="Bookman Old Style"/>
              </a:rPr>
              <a:t> </a:t>
            </a:r>
            <a:r>
              <a:rPr dirty="0" cap="small" sz="1400">
                <a:solidFill>
                  <a:srgbClr val="3232B2"/>
                </a:solidFill>
                <a:latin typeface="Bookman Old Style"/>
                <a:cs typeface="Bookman Old Style"/>
              </a:rPr>
              <a:t>mis</a:t>
            </a:r>
            <a:r>
              <a:rPr dirty="0" sz="1400">
                <a:solidFill>
                  <a:srgbClr val="3232B2"/>
                </a:solidFill>
                <a:latin typeface="Bookman Old Style"/>
                <a:cs typeface="Bookman Old Style"/>
              </a:rPr>
              <a:t>-</a:t>
            </a:r>
            <a:r>
              <a:rPr dirty="0" cap="small" sz="1400">
                <a:solidFill>
                  <a:srgbClr val="3232B2"/>
                </a:solidFill>
                <a:latin typeface="Bookman Old Style"/>
                <a:cs typeface="Bookman Old Style"/>
              </a:rPr>
              <a:t>use</a:t>
            </a:r>
            <a:r>
              <a:rPr dirty="0" sz="1400" spc="135">
                <a:solidFill>
                  <a:srgbClr val="3232B2"/>
                </a:solidFill>
                <a:latin typeface="Bookman Old Style"/>
                <a:cs typeface="Bookman Old Style"/>
              </a:rPr>
              <a:t> </a:t>
            </a:r>
            <a:r>
              <a:rPr dirty="0" cap="small" sz="1400" spc="165">
                <a:solidFill>
                  <a:srgbClr val="3232B2"/>
                </a:solidFill>
                <a:latin typeface="Bookman Old Style"/>
                <a:cs typeface="Bookman Old Style"/>
              </a:rPr>
              <a:t>o</a:t>
            </a:r>
            <a:r>
              <a:rPr dirty="0" sz="1400" spc="165">
                <a:solidFill>
                  <a:srgbClr val="3232B2"/>
                </a:solidFill>
                <a:latin typeface="Bookman Old Style"/>
                <a:cs typeface="Bookman Old Style"/>
              </a:rPr>
              <a:t>f</a:t>
            </a:r>
            <a:r>
              <a:rPr dirty="0" sz="1400" spc="135">
                <a:solidFill>
                  <a:srgbClr val="3232B2"/>
                </a:solidFill>
                <a:latin typeface="Bookman Old Style"/>
                <a:cs typeface="Bookman Old Style"/>
              </a:rPr>
              <a:t> </a:t>
            </a:r>
            <a:r>
              <a:rPr dirty="0" sz="1400" i="1">
                <a:solidFill>
                  <a:srgbClr val="3232B2"/>
                </a:solidFill>
                <a:latin typeface="Times New Roman"/>
                <a:cs typeface="Times New Roman"/>
              </a:rPr>
              <a:t>p</a:t>
            </a:r>
            <a:r>
              <a:rPr dirty="0" sz="1400">
                <a:solidFill>
                  <a:srgbClr val="3232B2"/>
                </a:solidFill>
                <a:latin typeface="Bookman Old Style"/>
                <a:cs typeface="Bookman Old Style"/>
              </a:rPr>
              <a:t>-</a:t>
            </a:r>
            <a:r>
              <a:rPr dirty="0" cap="small" sz="1400">
                <a:solidFill>
                  <a:srgbClr val="3232B2"/>
                </a:solidFill>
                <a:latin typeface="Bookman Old Style"/>
                <a:cs typeface="Bookman Old Style"/>
              </a:rPr>
              <a:t>values</a:t>
            </a:r>
            <a:r>
              <a:rPr dirty="0" sz="1400">
                <a:solidFill>
                  <a:srgbClr val="3232B2"/>
                </a:solidFill>
                <a:latin typeface="Bookman Old Style"/>
                <a:cs typeface="Bookman Old Style"/>
              </a:rPr>
              <a:t>.</a:t>
            </a:r>
            <a:r>
              <a:rPr dirty="0" sz="1400" spc="-180">
                <a:solidFill>
                  <a:srgbClr val="3232B2"/>
                </a:solidFill>
                <a:latin typeface="Bookman Old Style"/>
                <a:cs typeface="Bookman Old Style"/>
              </a:rPr>
              <a:t> </a:t>
            </a:r>
            <a:r>
              <a:rPr dirty="0" sz="1400">
                <a:solidFill>
                  <a:srgbClr val="3232B2"/>
                </a:solidFill>
                <a:latin typeface="Bookman Old Style"/>
                <a:cs typeface="Bookman Old Style"/>
              </a:rPr>
              <a:t>.</a:t>
            </a:r>
            <a:r>
              <a:rPr dirty="0" sz="1400" spc="-180">
                <a:solidFill>
                  <a:srgbClr val="3232B2"/>
                </a:solidFill>
                <a:latin typeface="Bookman Old Style"/>
                <a:cs typeface="Bookman Old Style"/>
              </a:rPr>
              <a:t> </a:t>
            </a:r>
            <a:r>
              <a:rPr dirty="0" sz="1400" spc="-345">
                <a:solidFill>
                  <a:srgbClr val="3232B2"/>
                </a:solidFill>
                <a:latin typeface="Bookman Old Style"/>
                <a:cs typeface="Bookman Old Style"/>
              </a:rPr>
              <a:t>.</a:t>
            </a:r>
            <a:endParaRPr sz="1400">
              <a:latin typeface="Bookman Old Style"/>
              <a:cs typeface="Bookman Old Styl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929" y="401535"/>
            <a:ext cx="2970085" cy="251836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56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50628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S</a:t>
            </a:r>
            <a:r>
              <a:rPr dirty="0" cap="small" spc="55"/>
              <a:t>tatistical</a:t>
            </a:r>
            <a:r>
              <a:rPr dirty="0" spc="120"/>
              <a:t> </a:t>
            </a:r>
            <a:r>
              <a:rPr dirty="0" cap="small" spc="60"/>
              <a:t>signi</a:t>
            </a:r>
            <a:r>
              <a:rPr dirty="0" spc="60"/>
              <a:t>f</a:t>
            </a:r>
            <a:r>
              <a:rPr dirty="0" cap="small" spc="60"/>
              <a:t>icance</a:t>
            </a:r>
            <a:r>
              <a:rPr dirty="0" spc="120"/>
              <a:t> </a:t>
            </a:r>
            <a:r>
              <a:rPr dirty="0" cap="small"/>
              <a:t>versus</a:t>
            </a:r>
            <a:r>
              <a:rPr dirty="0" spc="120"/>
              <a:t> </a:t>
            </a:r>
            <a:r>
              <a:rPr dirty="0" cap="small" spc="85"/>
              <a:t>practical</a:t>
            </a:r>
            <a:r>
              <a:rPr dirty="0" spc="120"/>
              <a:t> </a:t>
            </a:r>
            <a:r>
              <a:rPr dirty="0" cap="small" spc="35"/>
              <a:t>signi</a:t>
            </a:r>
            <a:r>
              <a:rPr dirty="0" spc="35"/>
              <a:t>f</a:t>
            </a:r>
            <a:r>
              <a:rPr dirty="0" cap="small" spc="35"/>
              <a:t>icance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3800" y="330588"/>
            <a:ext cx="2420620" cy="26295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76200" marR="6858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2016,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American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Statistical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Association </a:t>
            </a:r>
            <a:r>
              <a:rPr dirty="0" sz="900" spc="-55">
                <a:latin typeface="Arial"/>
                <a:cs typeface="Arial"/>
              </a:rPr>
              <a:t>released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-10">
                <a:latin typeface="Arial"/>
                <a:cs typeface="Arial"/>
              </a:rPr>
              <a:t> formal </a:t>
            </a:r>
            <a:r>
              <a:rPr dirty="0" sz="900" spc="-20">
                <a:latin typeface="Arial"/>
                <a:cs typeface="Arial"/>
              </a:rPr>
              <a:t>statement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clarifying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principles </a:t>
            </a:r>
            <a:r>
              <a:rPr dirty="0" sz="900">
                <a:latin typeface="Arial"/>
                <a:cs typeface="Arial"/>
              </a:rPr>
              <a:t>about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proper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use</a:t>
            </a:r>
            <a:r>
              <a:rPr dirty="0" sz="900" spc="-10">
                <a:latin typeface="Arial"/>
                <a:cs typeface="Arial"/>
              </a:rPr>
              <a:t> and </a:t>
            </a:r>
            <a:r>
              <a:rPr dirty="0" sz="900">
                <a:latin typeface="Arial"/>
                <a:cs typeface="Arial"/>
              </a:rPr>
              <a:t>interpretation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Arial"/>
                <a:cs typeface="Arial"/>
              </a:rPr>
              <a:t>-value.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Some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main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points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mentioned:</a:t>
            </a:r>
            <a:endParaRPr sz="900">
              <a:latin typeface="Arial"/>
              <a:cs typeface="Arial"/>
            </a:endParaRPr>
          </a:p>
          <a:p>
            <a:pPr marL="347345" marR="135255" indent="-122555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Georgia"/>
              <a:buChar char="•"/>
              <a:tabLst>
                <a:tab pos="353060" algn="l"/>
              </a:tabLst>
            </a:pP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>
                <a:latin typeface="Arial"/>
                <a:cs typeface="Arial"/>
              </a:rPr>
              <a:t>-</a:t>
            </a:r>
            <a:r>
              <a:rPr dirty="0" sz="900" spc="-25">
                <a:latin typeface="Arial"/>
                <a:cs typeface="Arial"/>
              </a:rPr>
              <a:t>value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does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not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measure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size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of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an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effect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 the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importance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 a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result. </a:t>
            </a:r>
            <a:r>
              <a:rPr dirty="0" sz="900" spc="-1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Statistical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significance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not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equivalent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scientific,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human,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economic 	significance.</a:t>
            </a:r>
            <a:endParaRPr sz="900">
              <a:latin typeface="Arial"/>
              <a:cs typeface="Arial"/>
            </a:endParaRPr>
          </a:p>
          <a:p>
            <a:pPr marL="350520" marR="65405" indent="-125095">
              <a:lnSpc>
                <a:spcPct val="101499"/>
              </a:lnSpc>
              <a:spcBef>
                <a:spcPts val="400"/>
              </a:spcBef>
              <a:buClr>
                <a:srgbClr val="3232B2"/>
              </a:buClr>
              <a:buFont typeface="Georgia"/>
              <a:buChar char="•"/>
              <a:tabLst>
                <a:tab pos="350520" algn="l"/>
              </a:tabLst>
            </a:pPr>
            <a:r>
              <a:rPr dirty="0" sz="900" spc="-10">
                <a:latin typeface="Arial"/>
                <a:cs typeface="Arial"/>
              </a:rPr>
              <a:t>Scientific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conclusions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business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or </a:t>
            </a:r>
            <a:r>
              <a:rPr dirty="0" sz="900">
                <a:latin typeface="Arial"/>
                <a:cs typeface="Arial"/>
              </a:rPr>
              <a:t>policy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decisions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should</a:t>
            </a:r>
            <a:r>
              <a:rPr dirty="0" sz="900">
                <a:latin typeface="Arial"/>
                <a:cs typeface="Arial"/>
              </a:rPr>
              <a:t> not be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based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only </a:t>
            </a: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whether</a:t>
            </a:r>
            <a:r>
              <a:rPr dirty="0" sz="900">
                <a:latin typeface="Arial"/>
                <a:cs typeface="Arial"/>
              </a:rPr>
              <a:t> a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>
                <a:latin typeface="Arial"/>
                <a:cs typeface="Arial"/>
              </a:rPr>
              <a:t>-</a:t>
            </a:r>
            <a:r>
              <a:rPr dirty="0" sz="900" spc="-25">
                <a:latin typeface="Arial"/>
                <a:cs typeface="Arial"/>
              </a:rPr>
              <a:t>value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80">
                <a:latin typeface="Arial"/>
                <a:cs typeface="Arial"/>
              </a:rPr>
              <a:t>passes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10">
                <a:latin typeface="Arial"/>
                <a:cs typeface="Arial"/>
              </a:rPr>
              <a:t>specific threshold.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Many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other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contextual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factors </a:t>
            </a:r>
            <a:r>
              <a:rPr dirty="0" sz="900" spc="-25">
                <a:latin typeface="Arial"/>
                <a:cs typeface="Arial"/>
              </a:rPr>
              <a:t>should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considered,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such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as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design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study,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external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evidence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40">
                <a:latin typeface="Arial"/>
                <a:cs typeface="Arial"/>
              </a:rPr>
              <a:t>phenomenon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under</a:t>
            </a:r>
            <a:r>
              <a:rPr dirty="0" sz="900" spc="-20">
                <a:latin typeface="Arial"/>
                <a:cs typeface="Arial"/>
              </a:rPr>
              <a:t> study,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</a:t>
            </a:r>
            <a:r>
              <a:rPr dirty="0" sz="900">
                <a:latin typeface="Arial"/>
                <a:cs typeface="Arial"/>
              </a:rPr>
              <a:t> validity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assumptions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underlie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data </a:t>
            </a:r>
            <a:r>
              <a:rPr dirty="0" sz="900" spc="-10">
                <a:latin typeface="Arial"/>
                <a:cs typeface="Arial"/>
              </a:rPr>
              <a:t>analysis.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07816" y="1069725"/>
            <a:ext cx="6051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 spc="60" i="1">
                <a:latin typeface="Arial"/>
                <a:cs typeface="Arial"/>
              </a:rPr>
              <a:t> </a:t>
            </a:r>
            <a:r>
              <a:rPr dirty="0" sz="900" spc="175" i="1">
                <a:latin typeface="Bookman Old Style"/>
                <a:cs typeface="Bookman Old Style"/>
              </a:rPr>
              <a:t>&lt;</a:t>
            </a:r>
            <a:r>
              <a:rPr dirty="0" sz="900" spc="-5" i="1">
                <a:latin typeface="Bookman Old Style"/>
                <a:cs typeface="Bookman Old Style"/>
              </a:rPr>
              <a:t> </a:t>
            </a:r>
            <a:r>
              <a:rPr dirty="0" sz="900" spc="-10">
                <a:latin typeface="Arial"/>
                <a:cs typeface="Arial"/>
              </a:rPr>
              <a:t>0</a:t>
            </a:r>
            <a:r>
              <a:rPr dirty="0" sz="900" spc="-10" i="1">
                <a:latin typeface="Bookman Old Style"/>
                <a:cs typeface="Bookman Old Style"/>
              </a:rPr>
              <a:t>.</a:t>
            </a:r>
            <a:r>
              <a:rPr dirty="0" sz="900" spc="-10">
                <a:latin typeface="Arial"/>
                <a:cs typeface="Arial"/>
              </a:rPr>
              <a:t>001)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747987" y="2715409"/>
            <a:ext cx="1109345" cy="0"/>
          </a:xfrm>
          <a:custGeom>
            <a:avLst/>
            <a:gdLst/>
            <a:ahLst/>
            <a:cxnLst/>
            <a:rect l="l" t="t" r="r" b="b"/>
            <a:pathLst>
              <a:path w="1109345" h="0">
                <a:moveTo>
                  <a:pt x="0" y="0"/>
                </a:moveTo>
                <a:lnTo>
                  <a:pt x="110878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604427" y="272624"/>
            <a:ext cx="2971165" cy="27292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43510" marR="258445" indent="-444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2013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study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published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PNAS</a:t>
            </a:r>
            <a:r>
              <a:rPr dirty="0" sz="900" spc="8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19,000+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people </a:t>
            </a:r>
            <a:r>
              <a:rPr dirty="0" sz="900">
                <a:latin typeface="Arial"/>
                <a:cs typeface="Arial"/>
              </a:rPr>
              <a:t>found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people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who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meet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their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60">
                <a:latin typeface="Arial"/>
                <a:cs typeface="Arial"/>
              </a:rPr>
              <a:t>spouses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online.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.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414655" marR="292100" indent="-122555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Georgia"/>
              <a:buChar char="•"/>
              <a:tabLst>
                <a:tab pos="420370" algn="l"/>
              </a:tabLst>
            </a:pPr>
            <a:r>
              <a:rPr dirty="0" sz="900">
                <a:latin typeface="Arial"/>
                <a:cs typeface="Arial"/>
              </a:rPr>
              <a:t>Are </a:t>
            </a:r>
            <a:r>
              <a:rPr dirty="0" sz="900" spc="-60">
                <a:latin typeface="Arial"/>
                <a:cs typeface="Arial"/>
              </a:rPr>
              <a:t>less</a:t>
            </a:r>
            <a:r>
              <a:rPr dirty="0" sz="900">
                <a:latin typeface="Arial"/>
                <a:cs typeface="Arial"/>
              </a:rPr>
              <a:t> likely to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divorce</a:t>
            </a:r>
            <a:r>
              <a:rPr dirty="0" sz="900">
                <a:latin typeface="Arial"/>
                <a:cs typeface="Arial"/>
              </a:rPr>
              <a:t> than </a:t>
            </a:r>
            <a:r>
              <a:rPr dirty="0" sz="900" spc="-25">
                <a:latin typeface="Arial"/>
                <a:cs typeface="Arial"/>
              </a:rPr>
              <a:t>those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who </a:t>
            </a:r>
            <a:r>
              <a:rPr dirty="0" sz="900" spc="-20">
                <a:latin typeface="Arial"/>
                <a:cs typeface="Arial"/>
              </a:rPr>
              <a:t>meet </a:t>
            </a:r>
            <a:r>
              <a:rPr dirty="0" sz="900" spc="-2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offline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 spc="20" i="1">
                <a:latin typeface="Arial"/>
                <a:cs typeface="Arial"/>
              </a:rPr>
              <a:t> </a:t>
            </a:r>
            <a:r>
              <a:rPr dirty="0" sz="900" spc="175" i="1">
                <a:latin typeface="Bookman Old Style"/>
                <a:cs typeface="Bookman Old Style"/>
              </a:rPr>
              <a:t>&lt;</a:t>
            </a:r>
            <a:r>
              <a:rPr dirty="0" sz="900" spc="-40" i="1">
                <a:latin typeface="Bookman Old Style"/>
                <a:cs typeface="Bookman Old Style"/>
              </a:rPr>
              <a:t> </a:t>
            </a:r>
            <a:r>
              <a:rPr dirty="0" sz="900" spc="-10">
                <a:latin typeface="Arial"/>
                <a:cs typeface="Arial"/>
              </a:rPr>
              <a:t>0</a:t>
            </a:r>
            <a:r>
              <a:rPr dirty="0" sz="900" spc="-10" i="1">
                <a:latin typeface="Bookman Old Style"/>
                <a:cs typeface="Bookman Old Style"/>
              </a:rPr>
              <a:t>.</a:t>
            </a:r>
            <a:r>
              <a:rPr dirty="0" sz="900" spc="-10">
                <a:latin typeface="Arial"/>
                <a:cs typeface="Arial"/>
              </a:rPr>
              <a:t>002)</a:t>
            </a:r>
            <a:endParaRPr sz="900">
              <a:latin typeface="Arial"/>
              <a:cs typeface="Arial"/>
            </a:endParaRPr>
          </a:p>
          <a:p>
            <a:pPr marL="415290" indent="-122555">
              <a:lnSpc>
                <a:spcPct val="100000"/>
              </a:lnSpc>
              <a:spcBef>
                <a:spcPts val="415"/>
              </a:spcBef>
              <a:buClr>
                <a:srgbClr val="3232B2"/>
              </a:buClr>
              <a:buFont typeface="Georgia"/>
              <a:buChar char="•"/>
              <a:tabLst>
                <a:tab pos="415290" algn="l"/>
              </a:tabLst>
            </a:pPr>
            <a:r>
              <a:rPr dirty="0" sz="900">
                <a:latin typeface="Arial"/>
                <a:cs typeface="Arial"/>
              </a:rPr>
              <a:t>Are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more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likely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have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higher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marital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satisfaction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232B2"/>
              </a:buClr>
              <a:buFont typeface="Georgia"/>
              <a:buChar char="•"/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3232B2"/>
              </a:buClr>
              <a:buFont typeface="Georgia"/>
              <a:buChar char="•"/>
            </a:pPr>
            <a:endParaRPr sz="900">
              <a:latin typeface="Arial"/>
              <a:cs typeface="Arial"/>
            </a:endParaRPr>
          </a:p>
          <a:p>
            <a:pPr marL="14351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Important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examine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effect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sizes:</a:t>
            </a:r>
            <a:endParaRPr sz="900">
              <a:latin typeface="Arial"/>
              <a:cs typeface="Arial"/>
            </a:endParaRPr>
          </a:p>
          <a:p>
            <a:pPr marL="417830" marR="210820" indent="-125095">
              <a:lnSpc>
                <a:spcPct val="101499"/>
              </a:lnSpc>
              <a:spcBef>
                <a:spcPts val="400"/>
              </a:spcBef>
              <a:buClr>
                <a:srgbClr val="3232B2"/>
              </a:buClr>
              <a:buFont typeface="Georgia"/>
              <a:buChar char="•"/>
              <a:tabLst>
                <a:tab pos="417830" algn="l"/>
              </a:tabLst>
            </a:pPr>
            <a:r>
              <a:rPr dirty="0" sz="900" spc="-20">
                <a:latin typeface="Arial"/>
                <a:cs typeface="Arial"/>
              </a:rPr>
              <a:t>Divorce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rate of </a:t>
            </a:r>
            <a:r>
              <a:rPr dirty="0" sz="900" spc="-10">
                <a:latin typeface="Arial"/>
                <a:cs typeface="Arial"/>
              </a:rPr>
              <a:t>5.96%</a:t>
            </a:r>
            <a:r>
              <a:rPr dirty="0" sz="900">
                <a:latin typeface="Arial"/>
                <a:cs typeface="Arial"/>
              </a:rPr>
              <a:t> for </a:t>
            </a:r>
            <a:r>
              <a:rPr dirty="0" sz="900" spc="-25">
                <a:latin typeface="Arial"/>
                <a:cs typeface="Arial"/>
              </a:rPr>
              <a:t>those</a:t>
            </a:r>
            <a:r>
              <a:rPr dirty="0" sz="900">
                <a:latin typeface="Arial"/>
                <a:cs typeface="Arial"/>
              </a:rPr>
              <a:t> who met </a:t>
            </a:r>
            <a:r>
              <a:rPr dirty="0" sz="900" spc="-10">
                <a:latin typeface="Arial"/>
                <a:cs typeface="Arial"/>
              </a:rPr>
              <a:t>online </a:t>
            </a:r>
            <a:r>
              <a:rPr dirty="0" sz="900" spc="-55">
                <a:latin typeface="Arial"/>
                <a:cs typeface="Arial"/>
              </a:rPr>
              <a:t>versus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7.67%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those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who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met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person.</a:t>
            </a:r>
            <a:endParaRPr sz="900">
              <a:latin typeface="Arial"/>
              <a:cs typeface="Arial"/>
            </a:endParaRPr>
          </a:p>
          <a:p>
            <a:pPr marL="417195" marR="205740" indent="-125095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Georgia"/>
              <a:buChar char="•"/>
              <a:tabLst>
                <a:tab pos="420370" algn="l"/>
              </a:tabLst>
            </a:pP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7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point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scale,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happiness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value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5.64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for 	those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who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met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online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versus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5.48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those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who </a:t>
            </a:r>
            <a:r>
              <a:rPr dirty="0" sz="900" spc="-25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met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offline.</a:t>
            </a:r>
            <a:endParaRPr sz="900">
              <a:latin typeface="Arial"/>
              <a:cs typeface="Arial"/>
            </a:endParaRPr>
          </a:p>
          <a:p>
            <a:pPr marL="143510" marR="183515">
              <a:lnSpc>
                <a:spcPct val="101499"/>
              </a:lnSpc>
              <a:spcBef>
                <a:spcPts val="400"/>
              </a:spcBef>
            </a:pPr>
            <a:r>
              <a:rPr dirty="0" sz="900">
                <a:latin typeface="Arial"/>
                <a:cs typeface="Arial"/>
              </a:rPr>
              <a:t>Do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these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results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provide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compelling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evidence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one </a:t>
            </a:r>
            <a:r>
              <a:rPr dirty="0" sz="900" spc="-25">
                <a:latin typeface="Arial"/>
                <a:cs typeface="Arial"/>
              </a:rPr>
              <a:t>should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change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their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behavior?</a:t>
            </a:r>
            <a:r>
              <a:rPr dirty="0" baseline="37037" sz="900" spc="-15" i="1">
                <a:latin typeface="Arial"/>
                <a:cs typeface="Arial"/>
              </a:rPr>
              <a:t>a</a:t>
            </a:r>
            <a:endParaRPr baseline="37037" sz="900">
              <a:latin typeface="Arial"/>
              <a:cs typeface="Arial"/>
            </a:endParaRPr>
          </a:p>
          <a:p>
            <a:pPr marL="143510" marR="47625" indent="165100">
              <a:lnSpc>
                <a:spcPts val="950"/>
              </a:lnSpc>
              <a:spcBef>
                <a:spcPts val="1000"/>
              </a:spcBef>
            </a:pPr>
            <a:r>
              <a:rPr dirty="0" baseline="37037" sz="900" i="1">
                <a:latin typeface="Arial"/>
                <a:cs typeface="Arial"/>
              </a:rPr>
              <a:t>a</a:t>
            </a:r>
            <a:r>
              <a:rPr dirty="0" sz="800">
                <a:latin typeface="Arial"/>
                <a:cs typeface="Arial"/>
              </a:rPr>
              <a:t>Study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results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reported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in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15">
                <a:latin typeface="Arial"/>
                <a:cs typeface="Arial"/>
              </a:rPr>
              <a:t> </a:t>
            </a:r>
            <a:r>
              <a:rPr dirty="0" sz="800" i="1">
                <a:latin typeface="Arial"/>
                <a:cs typeface="Arial"/>
              </a:rPr>
              <a:t>Scientific</a:t>
            </a:r>
            <a:r>
              <a:rPr dirty="0" sz="800" spc="15" i="1">
                <a:latin typeface="Arial"/>
                <a:cs typeface="Arial"/>
              </a:rPr>
              <a:t> </a:t>
            </a:r>
            <a:r>
              <a:rPr dirty="0" sz="800" i="1">
                <a:latin typeface="Arial"/>
                <a:cs typeface="Arial"/>
              </a:rPr>
              <a:t>American</a:t>
            </a:r>
            <a:r>
              <a:rPr dirty="0" sz="800" spc="30" i="1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article: </a:t>
            </a:r>
            <a:r>
              <a:rPr dirty="0" sz="800">
                <a:latin typeface="Arial"/>
                <a:cs typeface="Arial"/>
              </a:rPr>
              <a:t>"Meeting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Your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45">
                <a:latin typeface="Arial"/>
                <a:cs typeface="Arial"/>
              </a:rPr>
              <a:t>Spouse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Online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May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35">
                <a:latin typeface="Arial"/>
                <a:cs typeface="Arial"/>
              </a:rPr>
              <a:t>Lead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to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Better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Marriage".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56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56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170561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</a:t>
            </a:r>
            <a:r>
              <a:rPr dirty="0" cap="small"/>
              <a:t>odern</a:t>
            </a:r>
            <a:r>
              <a:rPr dirty="0" spc="365"/>
              <a:t> </a:t>
            </a:r>
            <a:r>
              <a:rPr dirty="0" cap="small" spc="-10"/>
              <a:t>solutions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8395" y="307103"/>
            <a:ext cx="5166995" cy="285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Arial"/>
                <a:cs typeface="Arial"/>
              </a:rPr>
              <a:t>Emphasizing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reproducibility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replicability.</a:t>
            </a:r>
            <a:endParaRPr sz="1000">
              <a:latin typeface="Arial"/>
              <a:cs typeface="Arial"/>
            </a:endParaRPr>
          </a:p>
          <a:p>
            <a:pPr marL="376555" indent="-130810">
              <a:lnSpc>
                <a:spcPct val="100000"/>
              </a:lnSpc>
              <a:spcBef>
                <a:spcPts val="1070"/>
              </a:spcBef>
              <a:buClr>
                <a:srgbClr val="3232B2"/>
              </a:buClr>
              <a:buChar char="•"/>
              <a:tabLst>
                <a:tab pos="376555" algn="l"/>
              </a:tabLst>
            </a:pPr>
            <a:r>
              <a:rPr dirty="0" sz="1000" spc="-10">
                <a:latin typeface="Arial"/>
                <a:cs typeface="Arial"/>
              </a:rPr>
              <a:t>Making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analysis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code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public.</a:t>
            </a:r>
            <a:endParaRPr sz="1000">
              <a:latin typeface="Arial"/>
              <a:cs typeface="Arial"/>
            </a:endParaRPr>
          </a:p>
          <a:p>
            <a:pPr marL="376555" indent="-130810">
              <a:lnSpc>
                <a:spcPct val="100000"/>
              </a:lnSpc>
              <a:spcBef>
                <a:spcPts val="395"/>
              </a:spcBef>
              <a:buClr>
                <a:srgbClr val="3232B2"/>
              </a:buClr>
              <a:buChar char="•"/>
              <a:tabLst>
                <a:tab pos="376555" algn="l"/>
              </a:tabLst>
            </a:pPr>
            <a:r>
              <a:rPr dirty="0" sz="1000" spc="-30">
                <a:latin typeface="Arial"/>
                <a:cs typeface="Arial"/>
              </a:rPr>
              <a:t>Publishing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negative/inconclusive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results.</a:t>
            </a:r>
            <a:endParaRPr sz="10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1070"/>
              </a:spcBef>
            </a:pPr>
            <a:r>
              <a:rPr dirty="0" sz="1000" spc="-25">
                <a:latin typeface="Arial"/>
                <a:cs typeface="Arial"/>
              </a:rPr>
              <a:t>Reporting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analysis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plan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before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conducting</a:t>
            </a:r>
            <a:r>
              <a:rPr dirty="0" sz="1000" spc="-10">
                <a:latin typeface="Arial"/>
                <a:cs typeface="Arial"/>
              </a:rPr>
              <a:t> experiments.</a:t>
            </a:r>
            <a:endParaRPr sz="1000">
              <a:latin typeface="Arial"/>
              <a:cs typeface="Arial"/>
            </a:endParaRPr>
          </a:p>
          <a:p>
            <a:pPr marL="376555" marR="451484" indent="-130810">
              <a:lnSpc>
                <a:spcPct val="100000"/>
              </a:lnSpc>
              <a:spcBef>
                <a:spcPts val="1075"/>
              </a:spcBef>
              <a:buClr>
                <a:srgbClr val="3232B2"/>
              </a:buClr>
              <a:buChar char="•"/>
              <a:tabLst>
                <a:tab pos="378460" algn="l"/>
              </a:tabLst>
            </a:pPr>
            <a:r>
              <a:rPr dirty="0" sz="1000" spc="-20">
                <a:latin typeface="Arial"/>
                <a:cs typeface="Arial"/>
              </a:rPr>
              <a:t>e.g., </a:t>
            </a:r>
            <a:r>
              <a:rPr dirty="0" sz="1000">
                <a:latin typeface="Arial"/>
                <a:cs typeface="Arial"/>
              </a:rPr>
              <a:t>a </a:t>
            </a:r>
            <a:r>
              <a:rPr dirty="0" sz="1000" spc="-30">
                <a:latin typeface="Arial"/>
                <a:cs typeface="Arial"/>
              </a:rPr>
              <a:t>two-</a:t>
            </a:r>
            <a:r>
              <a:rPr dirty="0" sz="1000" spc="-40">
                <a:latin typeface="Arial"/>
                <a:cs typeface="Arial"/>
              </a:rPr>
              <a:t>stage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peer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review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process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which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methods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proposed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analyses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are </a:t>
            </a:r>
            <a:r>
              <a:rPr dirty="0" sz="1000" spc="-25">
                <a:latin typeface="Arial"/>
                <a:cs typeface="Arial"/>
              </a:rPr>
              <a:t>	</a:t>
            </a:r>
            <a:r>
              <a:rPr dirty="0" sz="1000" spc="-65">
                <a:latin typeface="Arial"/>
                <a:cs typeface="Arial"/>
              </a:rPr>
              <a:t>peer-</a:t>
            </a:r>
            <a:r>
              <a:rPr dirty="0" sz="1000" spc="-45">
                <a:latin typeface="Arial"/>
                <a:cs typeface="Arial"/>
              </a:rPr>
              <a:t>reviewed</a:t>
            </a:r>
            <a:r>
              <a:rPr dirty="0" sz="1000" spc="-10">
                <a:latin typeface="Arial"/>
                <a:cs typeface="Arial"/>
              </a:rPr>
              <a:t> prior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collection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0">
                <a:latin typeface="Arial"/>
                <a:cs typeface="Arial"/>
              </a:rPr>
              <a:t> analysis</a:t>
            </a:r>
            <a:endParaRPr sz="10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1065"/>
              </a:spcBef>
            </a:pPr>
            <a:r>
              <a:rPr dirty="0" sz="1000" spc="-45">
                <a:latin typeface="Arial"/>
                <a:cs typeface="Arial"/>
              </a:rPr>
              <a:t>Focusing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interpretation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data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effect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sizes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confidence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intervals.</a:t>
            </a:r>
            <a:endParaRPr sz="1000">
              <a:latin typeface="Arial"/>
              <a:cs typeface="Arial"/>
            </a:endParaRPr>
          </a:p>
          <a:p>
            <a:pPr marL="101600" marR="1082675" indent="271145">
              <a:lnSpc>
                <a:spcPct val="189300"/>
              </a:lnSpc>
              <a:buClr>
                <a:srgbClr val="3232B2"/>
              </a:buClr>
              <a:buChar char="•"/>
              <a:tabLst>
                <a:tab pos="372745" algn="l"/>
              </a:tabLst>
            </a:pPr>
            <a:r>
              <a:rPr dirty="0" sz="1000" spc="-25">
                <a:latin typeface="Arial"/>
                <a:cs typeface="Arial"/>
              </a:rPr>
              <a:t>Asking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“How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much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0">
                <a:latin typeface="Arial"/>
                <a:cs typeface="Arial"/>
              </a:rPr>
              <a:t> an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effect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there?”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versus</a:t>
            </a:r>
            <a:r>
              <a:rPr dirty="0" sz="1000">
                <a:latin typeface="Arial"/>
                <a:cs typeface="Arial"/>
              </a:rPr>
              <a:t> “Is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there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an effect?” Moving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World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Beyond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"</a:t>
            </a:r>
            <a:r>
              <a:rPr dirty="0" sz="1000" i="1">
                <a:latin typeface="Arial"/>
                <a:cs typeface="Arial"/>
              </a:rPr>
              <a:t>p </a:t>
            </a:r>
            <a:r>
              <a:rPr dirty="0" sz="1000" spc="-50" i="1">
                <a:latin typeface="Verdana"/>
                <a:cs typeface="Verdana"/>
              </a:rPr>
              <a:t>&lt;</a:t>
            </a:r>
            <a:r>
              <a:rPr dirty="0" sz="1000" spc="-80" i="1">
                <a:latin typeface="Verdana"/>
                <a:cs typeface="Verdana"/>
              </a:rPr>
              <a:t> </a:t>
            </a:r>
            <a:r>
              <a:rPr dirty="0" sz="1000" spc="-10">
                <a:latin typeface="Arial"/>
                <a:cs typeface="Arial"/>
              </a:rPr>
              <a:t>0</a:t>
            </a:r>
            <a:r>
              <a:rPr dirty="0" sz="1000" spc="-10" i="1">
                <a:latin typeface="Verdana"/>
                <a:cs typeface="Verdana"/>
              </a:rPr>
              <a:t>.</a:t>
            </a:r>
            <a:r>
              <a:rPr dirty="0" sz="1000" spc="-10">
                <a:latin typeface="Arial"/>
                <a:cs typeface="Arial"/>
              </a:rPr>
              <a:t>05"</a:t>
            </a:r>
            <a:endParaRPr sz="1000">
              <a:latin typeface="Arial"/>
              <a:cs typeface="Arial"/>
            </a:endParaRPr>
          </a:p>
          <a:p>
            <a:pPr marL="367665" marR="17780" indent="-122555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367665" algn="l"/>
                <a:tab pos="375920" algn="l"/>
              </a:tabLst>
            </a:pPr>
            <a:r>
              <a:rPr dirty="0" baseline="5555" sz="150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dirty="0" sz="1000" spc="-10">
                <a:latin typeface="Arial"/>
                <a:cs typeface="Arial"/>
              </a:rPr>
              <a:t>Editorial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accompanying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special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issue</a:t>
            </a:r>
            <a:r>
              <a:rPr dirty="0" sz="1000">
                <a:latin typeface="Arial"/>
                <a:cs typeface="Arial"/>
              </a:rPr>
              <a:t> of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The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35" i="1">
                <a:latin typeface="Arial"/>
                <a:cs typeface="Arial"/>
              </a:rPr>
              <a:t>American</a:t>
            </a:r>
            <a:r>
              <a:rPr dirty="0" sz="1000" spc="-10" i="1">
                <a:latin typeface="Arial"/>
                <a:cs typeface="Arial"/>
              </a:rPr>
              <a:t> Statistician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from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Mar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2019, </a:t>
            </a:r>
            <a:r>
              <a:rPr dirty="0" sz="1000" spc="-30">
                <a:latin typeface="Arial"/>
                <a:cs typeface="Arial"/>
              </a:rPr>
              <a:t>containing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43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papers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discussing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how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move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“a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world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where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researchers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are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free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treat </a:t>
            </a:r>
            <a:r>
              <a:rPr dirty="0" sz="1000">
                <a:latin typeface="Arial"/>
                <a:cs typeface="Arial"/>
              </a:rPr>
              <a:t>‘p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0.051’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‘p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0.049’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not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being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categorically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different.”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35"/>
              <a:t>56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/>
              <a:t>W</a:t>
            </a:r>
            <a:r>
              <a:rPr dirty="0" cap="small" spc="100"/>
              <a:t>hat</a:t>
            </a:r>
            <a:r>
              <a:rPr dirty="0" spc="105"/>
              <a:t> </a:t>
            </a:r>
            <a:r>
              <a:rPr dirty="0" cap="small"/>
              <a:t>should</a:t>
            </a:r>
            <a:r>
              <a:rPr dirty="0" spc="105"/>
              <a:t> </a:t>
            </a:r>
            <a:r>
              <a:rPr dirty="0" cap="small" spc="65"/>
              <a:t>you</a:t>
            </a:r>
            <a:r>
              <a:rPr dirty="0" spc="110"/>
              <a:t> </a:t>
            </a:r>
            <a:r>
              <a:rPr dirty="0" cap="small" spc="50"/>
              <a:t>keep</a:t>
            </a:r>
            <a:r>
              <a:rPr dirty="0" spc="105"/>
              <a:t> </a:t>
            </a:r>
            <a:r>
              <a:rPr dirty="0" cap="small" spc="55"/>
              <a:t>in</a:t>
            </a:r>
            <a:r>
              <a:rPr dirty="0" spc="110"/>
              <a:t> </a:t>
            </a:r>
            <a:r>
              <a:rPr dirty="0" cap="small" spc="-25"/>
              <a:t>mind</a:t>
            </a:r>
            <a:r>
              <a:rPr dirty="0" spc="-25"/>
              <a:t>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3251" y="360024"/>
            <a:ext cx="5053965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Arial"/>
                <a:cs typeface="Arial"/>
              </a:rPr>
              <a:t>When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conducting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research.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31470" marR="68580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33375" algn="l"/>
              </a:tabLst>
            </a:pPr>
            <a:r>
              <a:rPr dirty="0" sz="1000" spc="-40">
                <a:latin typeface="Arial"/>
                <a:cs typeface="Arial"/>
              </a:rPr>
              <a:t>Clearly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specify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details</a:t>
            </a:r>
            <a:r>
              <a:rPr dirty="0" sz="1000">
                <a:latin typeface="Arial"/>
                <a:cs typeface="Arial"/>
              </a:rPr>
              <a:t> of </a:t>
            </a:r>
            <a:r>
              <a:rPr dirty="0" sz="1000" spc="-10">
                <a:latin typeface="Arial"/>
                <a:cs typeface="Arial"/>
              </a:rPr>
              <a:t>an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analysis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approach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(e.g.,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primary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outcome,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significance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level, </a:t>
            </a:r>
            <a:r>
              <a:rPr dirty="0" sz="1000" spc="-10">
                <a:latin typeface="Arial"/>
                <a:cs typeface="Arial"/>
              </a:rPr>
              <a:t>	</a:t>
            </a:r>
            <a:r>
              <a:rPr dirty="0" sz="1000" spc="-30">
                <a:latin typeface="Arial"/>
                <a:cs typeface="Arial"/>
              </a:rPr>
              <a:t>number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tests) </a:t>
            </a:r>
            <a:r>
              <a:rPr dirty="0" sz="1000" spc="-35" i="1">
                <a:latin typeface="Arial"/>
                <a:cs typeface="Arial"/>
              </a:rPr>
              <a:t>before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viewing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data.</a:t>
            </a:r>
            <a:endParaRPr sz="1000">
              <a:latin typeface="Arial"/>
              <a:cs typeface="Arial"/>
            </a:endParaRPr>
          </a:p>
          <a:p>
            <a:pPr marL="332105" indent="-13081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32105" algn="l"/>
              </a:tabLst>
            </a:pPr>
            <a:r>
              <a:rPr dirty="0" sz="1000" spc="-40">
                <a:latin typeface="Arial"/>
                <a:cs typeface="Arial"/>
              </a:rPr>
              <a:t>Understand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how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appropriately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75">
                <a:latin typeface="Arial"/>
                <a:cs typeface="Arial"/>
              </a:rPr>
              <a:t>use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interpret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p</a:t>
            </a:r>
            <a:r>
              <a:rPr dirty="0" sz="1000" spc="-20">
                <a:latin typeface="Arial"/>
                <a:cs typeface="Arial"/>
              </a:rPr>
              <a:t>-</a:t>
            </a:r>
            <a:r>
              <a:rPr dirty="0" sz="1000" spc="-10">
                <a:latin typeface="Arial"/>
                <a:cs typeface="Arial"/>
              </a:rPr>
              <a:t>values.</a:t>
            </a:r>
            <a:endParaRPr sz="1000">
              <a:latin typeface="Arial"/>
              <a:cs typeface="Arial"/>
            </a:endParaRPr>
          </a:p>
          <a:p>
            <a:pPr marL="332105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Char char="•"/>
              <a:tabLst>
                <a:tab pos="332105" algn="l"/>
              </a:tabLst>
            </a:pPr>
            <a:r>
              <a:rPr dirty="0" sz="1000" spc="-25">
                <a:latin typeface="Arial"/>
                <a:cs typeface="Arial"/>
              </a:rPr>
              <a:t>Report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interval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estimates,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not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just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p</a:t>
            </a:r>
            <a:r>
              <a:rPr dirty="0" sz="1000" spc="-20">
                <a:latin typeface="Arial"/>
                <a:cs typeface="Arial"/>
              </a:rPr>
              <a:t>-</a:t>
            </a:r>
            <a:r>
              <a:rPr dirty="0" sz="1000" spc="-10">
                <a:latin typeface="Arial"/>
                <a:cs typeface="Arial"/>
              </a:rPr>
              <a:t>values.</a:t>
            </a:r>
            <a:endParaRPr sz="1000">
              <a:latin typeface="Arial"/>
              <a:cs typeface="Arial"/>
            </a:endParaRPr>
          </a:p>
          <a:p>
            <a:pPr marL="326390" indent="-12509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26390" algn="l"/>
              </a:tabLst>
            </a:pPr>
            <a:r>
              <a:rPr dirty="0" sz="1000" spc="-30">
                <a:latin typeface="Arial"/>
                <a:cs typeface="Arial"/>
              </a:rPr>
              <a:t>When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possible,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replicate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analysis</a:t>
            </a:r>
            <a:r>
              <a:rPr dirty="0" sz="1000">
                <a:latin typeface="Arial"/>
                <a:cs typeface="Arial"/>
              </a:rPr>
              <a:t> with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new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data.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3232B2"/>
              </a:buClr>
              <a:buFont typeface="Arial"/>
              <a:buChar char="•"/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1000" spc="-30">
                <a:latin typeface="Arial"/>
                <a:cs typeface="Arial"/>
              </a:rPr>
              <a:t>When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consuming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-65">
                <a:latin typeface="Arial"/>
                <a:cs typeface="Arial"/>
              </a:rPr>
              <a:t>research.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32105" indent="-130810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Char char="•"/>
              <a:tabLst>
                <a:tab pos="332105" algn="l"/>
              </a:tabLst>
            </a:pPr>
            <a:r>
              <a:rPr dirty="0" sz="1000">
                <a:latin typeface="Arial"/>
                <a:cs typeface="Arial"/>
              </a:rPr>
              <a:t>Be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wary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strong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conclusions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70">
                <a:latin typeface="Arial"/>
                <a:cs typeface="Arial"/>
              </a:rPr>
              <a:t>based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solely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p</a:t>
            </a:r>
            <a:r>
              <a:rPr dirty="0" sz="1000" spc="-20">
                <a:latin typeface="Arial"/>
                <a:cs typeface="Arial"/>
              </a:rPr>
              <a:t>-</a:t>
            </a:r>
            <a:r>
              <a:rPr dirty="0" sz="1000" spc="-10"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  <a:p>
            <a:pPr marL="331470" marR="69850" indent="-13081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33375" algn="l"/>
              </a:tabLst>
            </a:pPr>
            <a:r>
              <a:rPr dirty="0" sz="1000" spc="-50">
                <a:latin typeface="Arial"/>
                <a:cs typeface="Arial"/>
              </a:rPr>
              <a:t>Consider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factors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such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85">
                <a:latin typeface="Arial"/>
                <a:cs typeface="Arial"/>
              </a:rPr>
              <a:t>as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study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design,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measurement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quality,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validity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any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assumptions </a:t>
            </a:r>
            <a:r>
              <a:rPr dirty="0" sz="1000" spc="-30">
                <a:latin typeface="Arial"/>
                <a:cs typeface="Arial"/>
              </a:rPr>
              <a:t>	</a:t>
            </a:r>
            <a:r>
              <a:rPr dirty="0" sz="1000" spc="-40">
                <a:latin typeface="Arial"/>
                <a:cs typeface="Arial"/>
              </a:rPr>
              <a:t>made,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plausibility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(e.g.,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evidence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biological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mechanism).</a:t>
            </a:r>
            <a:endParaRPr sz="1000">
              <a:latin typeface="Arial"/>
              <a:cs typeface="Arial"/>
            </a:endParaRPr>
          </a:p>
          <a:p>
            <a:pPr marL="328295" indent="-12700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Char char="•"/>
              <a:tabLst>
                <a:tab pos="328295" algn="l"/>
              </a:tabLst>
            </a:pPr>
            <a:r>
              <a:rPr dirty="0" sz="1000" spc="-10">
                <a:latin typeface="Arial"/>
                <a:cs typeface="Arial"/>
              </a:rPr>
              <a:t>Avoid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confusing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statistical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significance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practical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significance.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cap="small" spc="50"/>
              <a:t>wetsuits</a:t>
            </a:r>
            <a:r>
              <a:rPr dirty="0" spc="215"/>
              <a:t> </a:t>
            </a:r>
            <a:r>
              <a:rPr dirty="0" cap="small" spc="65"/>
              <a:t>and</a:t>
            </a:r>
            <a:r>
              <a:rPr dirty="0" spc="215"/>
              <a:t> </a:t>
            </a:r>
            <a:r>
              <a:rPr dirty="0" cap="small"/>
              <a:t>swimming</a:t>
            </a:r>
            <a:r>
              <a:rPr dirty="0" spc="215"/>
              <a:t> </a:t>
            </a:r>
            <a:r>
              <a:rPr dirty="0" cap="small" spc="30"/>
              <a:t>velocity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517" y="745281"/>
            <a:ext cx="2686050" cy="17468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64769" marR="155575" indent="254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Did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20">
                <a:latin typeface="Arial"/>
                <a:cs typeface="Arial"/>
              </a:rPr>
              <a:t>new</a:t>
            </a:r>
            <a:r>
              <a:rPr dirty="0" sz="900">
                <a:latin typeface="Arial"/>
                <a:cs typeface="Arial"/>
              </a:rPr>
              <a:t> wetsuit </a:t>
            </a:r>
            <a:r>
              <a:rPr dirty="0" sz="900" spc="-35">
                <a:latin typeface="Arial"/>
                <a:cs typeface="Arial"/>
              </a:rPr>
              <a:t>design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allow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 </a:t>
            </a:r>
            <a:r>
              <a:rPr dirty="0" sz="900" spc="-40">
                <a:latin typeface="Arial"/>
                <a:cs typeface="Arial"/>
              </a:rPr>
              <a:t>increased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swim velocities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during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2000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Olympics?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900">
              <a:latin typeface="Arial"/>
              <a:cs typeface="Arial"/>
            </a:endParaRPr>
          </a:p>
          <a:p>
            <a:pPr marL="63500" marR="381000">
              <a:lnSpc>
                <a:spcPct val="101499"/>
              </a:lnSpc>
            </a:pP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study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was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conducted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95">
                <a:latin typeface="Arial"/>
                <a:cs typeface="Arial"/>
              </a:rPr>
              <a:t>assess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effect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of </a:t>
            </a:r>
            <a:r>
              <a:rPr dirty="0" sz="900" spc="-30">
                <a:latin typeface="Arial"/>
                <a:cs typeface="Arial"/>
              </a:rPr>
              <a:t>wearing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wetsuit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swim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velocity.</a:t>
            </a:r>
            <a:endParaRPr sz="900">
              <a:latin typeface="Arial"/>
              <a:cs typeface="Arial"/>
            </a:endParaRPr>
          </a:p>
          <a:p>
            <a:pPr marL="340360" marR="68580" indent="-123825">
              <a:lnSpc>
                <a:spcPct val="101499"/>
              </a:lnSpc>
              <a:spcBef>
                <a:spcPts val="400"/>
              </a:spcBef>
              <a:buClr>
                <a:srgbClr val="3232B2"/>
              </a:buClr>
              <a:buFont typeface="Georgia"/>
              <a:buChar char="•"/>
              <a:tabLst>
                <a:tab pos="340360" algn="l"/>
              </a:tabLst>
            </a:pPr>
            <a:r>
              <a:rPr dirty="0" sz="900">
                <a:latin typeface="Arial"/>
                <a:cs typeface="Arial"/>
              </a:rPr>
              <a:t>12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competitive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swimmers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were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55">
                <a:latin typeface="Arial"/>
                <a:cs typeface="Arial"/>
              </a:rPr>
              <a:t>asked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swim </a:t>
            </a:r>
            <a:r>
              <a:rPr dirty="0" sz="900" spc="-25">
                <a:latin typeface="Arial"/>
                <a:cs typeface="Arial"/>
              </a:rPr>
              <a:t>1500m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maximal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velocity,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once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wearing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0">
                <a:latin typeface="Arial"/>
                <a:cs typeface="Arial"/>
              </a:rPr>
              <a:t>a</a:t>
            </a:r>
            <a:r>
              <a:rPr dirty="0" sz="900">
                <a:latin typeface="Arial"/>
                <a:cs typeface="Arial"/>
              </a:rPr>
              <a:t> wetsuit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once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wearing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standard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swimsuit.</a:t>
            </a:r>
            <a:endParaRPr sz="900">
              <a:latin typeface="Arial"/>
              <a:cs typeface="Arial"/>
            </a:endParaRPr>
          </a:p>
          <a:p>
            <a:pPr marL="341630" indent="-125095">
              <a:lnSpc>
                <a:spcPct val="100000"/>
              </a:lnSpc>
              <a:spcBef>
                <a:spcPts val="415"/>
              </a:spcBef>
              <a:buClr>
                <a:srgbClr val="3232B2"/>
              </a:buClr>
              <a:buFont typeface="Georgia"/>
              <a:buChar char="•"/>
              <a:tabLst>
                <a:tab pos="341630" algn="l"/>
              </a:tabLst>
            </a:pPr>
            <a:r>
              <a:rPr dirty="0" sz="900" spc="-10">
                <a:latin typeface="Arial"/>
                <a:cs typeface="Arial"/>
              </a:rPr>
              <a:t>Order</a:t>
            </a:r>
            <a:r>
              <a:rPr dirty="0" sz="900">
                <a:latin typeface="Arial"/>
                <a:cs typeface="Arial"/>
              </a:rPr>
              <a:t> of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wetsuit </a:t>
            </a:r>
            <a:r>
              <a:rPr dirty="0" sz="900" spc="-55">
                <a:latin typeface="Arial"/>
                <a:cs typeface="Arial"/>
              </a:rPr>
              <a:t>versus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swimsuit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randomized.</a:t>
            </a:r>
            <a:endParaRPr sz="900">
              <a:latin typeface="Arial"/>
              <a:cs typeface="Arial"/>
            </a:endParaRPr>
          </a:p>
          <a:p>
            <a:pPr marL="340995" marR="131445" indent="-125095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Georgia"/>
              <a:buChar char="•"/>
              <a:tabLst>
                <a:tab pos="344170" algn="l"/>
              </a:tabLst>
            </a:pPr>
            <a:r>
              <a:rPr dirty="0" sz="900" spc="-25">
                <a:latin typeface="Arial"/>
                <a:cs typeface="Arial"/>
              </a:rPr>
              <a:t>Investigators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recorded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mean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velocity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(m/sec) </a:t>
            </a:r>
            <a:r>
              <a:rPr dirty="0" sz="900" spc="-1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for </a:t>
            </a:r>
            <a:r>
              <a:rPr dirty="0" sz="900" spc="-35">
                <a:latin typeface="Arial"/>
                <a:cs typeface="Arial"/>
              </a:rPr>
              <a:t>each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trial.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62046" y="455482"/>
            <a:ext cx="2596515" cy="76009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10795" rIns="0" bIns="0" rtlCol="0" vert="horz">
            <a:spAutoFit/>
          </a:bodyPr>
          <a:lstStyle/>
          <a:p>
            <a:pPr marL="37465" marR="1586865">
              <a:lnSpc>
                <a:spcPts val="950"/>
              </a:lnSpc>
              <a:spcBef>
                <a:spcPts val="85"/>
              </a:spcBef>
            </a:pPr>
            <a:r>
              <a:rPr dirty="0" sz="800" spc="75" b="1">
                <a:solidFill>
                  <a:srgbClr val="214986"/>
                </a:solidFill>
                <a:latin typeface="Times New Roman"/>
                <a:cs typeface="Times New Roman"/>
              </a:rPr>
              <a:t>library</a:t>
            </a:r>
            <a:r>
              <a:rPr dirty="0" sz="800" spc="75">
                <a:latin typeface="Cambria"/>
                <a:cs typeface="Cambria"/>
              </a:rPr>
              <a:t>(oibiostat) </a:t>
            </a:r>
            <a:r>
              <a:rPr dirty="0" sz="800" spc="-10" b="1">
                <a:solidFill>
                  <a:srgbClr val="214986"/>
                </a:solidFill>
                <a:latin typeface="Times New Roman"/>
                <a:cs typeface="Times New Roman"/>
              </a:rPr>
              <a:t>data</a:t>
            </a:r>
            <a:r>
              <a:rPr dirty="0" sz="800" spc="-10">
                <a:latin typeface="Cambria"/>
                <a:cs typeface="Cambria"/>
              </a:rPr>
              <a:t>(</a:t>
            </a:r>
            <a:r>
              <a:rPr dirty="0" sz="800" spc="-10">
                <a:solidFill>
                  <a:srgbClr val="4F9805"/>
                </a:solidFill>
                <a:latin typeface="Cambria"/>
                <a:cs typeface="Cambria"/>
              </a:rPr>
              <a:t>"swim"</a:t>
            </a:r>
            <a:r>
              <a:rPr dirty="0" sz="800" spc="-10">
                <a:latin typeface="Cambria"/>
                <a:cs typeface="Cambria"/>
              </a:rPr>
              <a:t>)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swim_new</a:t>
            </a:r>
            <a:r>
              <a:rPr dirty="0" sz="800" spc="195"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8E5902"/>
                </a:solidFill>
                <a:latin typeface="Cambria"/>
                <a:cs typeface="Cambria"/>
              </a:rPr>
              <a:t>&lt;-</a:t>
            </a:r>
            <a:r>
              <a:rPr dirty="0" sz="800" spc="200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swim</a:t>
            </a:r>
            <a:endParaRPr sz="800">
              <a:latin typeface="Cambria"/>
              <a:cs typeface="Cambria"/>
            </a:endParaRPr>
          </a:p>
          <a:p>
            <a:pPr marL="37465">
              <a:lnSpc>
                <a:spcPts val="905"/>
              </a:lnSpc>
            </a:pPr>
            <a:r>
              <a:rPr dirty="0" sz="800" b="1">
                <a:solidFill>
                  <a:srgbClr val="214986"/>
                </a:solidFill>
                <a:latin typeface="Times New Roman"/>
                <a:cs typeface="Times New Roman"/>
              </a:rPr>
              <a:t>colnames</a:t>
            </a:r>
            <a:r>
              <a:rPr dirty="0" sz="800">
                <a:latin typeface="Cambria"/>
                <a:cs typeface="Cambria"/>
              </a:rPr>
              <a:t>(swim_new)</a:t>
            </a:r>
            <a:r>
              <a:rPr dirty="0" sz="800" spc="315"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8E5902"/>
                </a:solidFill>
                <a:latin typeface="Cambria"/>
                <a:cs typeface="Cambria"/>
              </a:rPr>
              <a:t>&lt;-</a:t>
            </a:r>
            <a:r>
              <a:rPr dirty="0" sz="800" spc="320">
                <a:solidFill>
                  <a:srgbClr val="8E5902"/>
                </a:solidFill>
                <a:latin typeface="Cambria"/>
                <a:cs typeface="Cambria"/>
              </a:rPr>
              <a:t> </a:t>
            </a:r>
            <a:r>
              <a:rPr dirty="0" sz="800" spc="114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114">
                <a:latin typeface="Cambria"/>
                <a:cs typeface="Cambria"/>
              </a:rPr>
              <a:t>(</a:t>
            </a:r>
            <a:r>
              <a:rPr dirty="0" sz="800" spc="114">
                <a:solidFill>
                  <a:srgbClr val="4F9805"/>
                </a:solidFill>
                <a:latin typeface="Cambria"/>
                <a:cs typeface="Cambria"/>
              </a:rPr>
              <a:t>"id"</a:t>
            </a:r>
            <a:r>
              <a:rPr dirty="0" sz="800" spc="114">
                <a:latin typeface="Cambria"/>
                <a:cs typeface="Cambria"/>
              </a:rPr>
              <a:t>,</a:t>
            </a:r>
            <a:r>
              <a:rPr dirty="0" sz="800" spc="320"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4F9805"/>
                </a:solidFill>
                <a:latin typeface="Cambria"/>
                <a:cs typeface="Cambria"/>
              </a:rPr>
              <a:t>"ws_vel"</a:t>
            </a:r>
            <a:r>
              <a:rPr dirty="0" sz="800" spc="70">
                <a:latin typeface="Cambria"/>
                <a:cs typeface="Cambria"/>
              </a:rPr>
              <a:t>,</a:t>
            </a:r>
            <a:endParaRPr sz="800">
              <a:latin typeface="Cambria"/>
              <a:cs typeface="Cambria"/>
            </a:endParaRPr>
          </a:p>
          <a:p>
            <a:pPr marL="1328420">
              <a:lnSpc>
                <a:spcPts val="944"/>
              </a:lnSpc>
            </a:pPr>
            <a:r>
              <a:rPr dirty="0" sz="800" spc="110">
                <a:solidFill>
                  <a:srgbClr val="4F9805"/>
                </a:solidFill>
                <a:latin typeface="Cambria"/>
                <a:cs typeface="Cambria"/>
              </a:rPr>
              <a:t>"ss_vel"</a:t>
            </a:r>
            <a:r>
              <a:rPr dirty="0" sz="800" spc="110">
                <a:latin typeface="Cambria"/>
                <a:cs typeface="Cambria"/>
              </a:rPr>
              <a:t>,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105">
                <a:solidFill>
                  <a:srgbClr val="4F9805"/>
                </a:solidFill>
                <a:latin typeface="Cambria"/>
                <a:cs typeface="Cambria"/>
              </a:rPr>
              <a:t>"vel_diff"</a:t>
            </a:r>
            <a:r>
              <a:rPr dirty="0" sz="800" spc="105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  <a:p>
            <a:pPr marL="37465">
              <a:lnSpc>
                <a:spcPts val="955"/>
              </a:lnSpc>
            </a:pPr>
            <a:r>
              <a:rPr dirty="0" sz="800" spc="-10">
                <a:latin typeface="Cambria"/>
                <a:cs typeface="Cambria"/>
              </a:rPr>
              <a:t>swim_new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87294" y="1221448"/>
            <a:ext cx="16922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64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80">
                <a:latin typeface="Cambria"/>
                <a:cs typeface="Cambria"/>
              </a:rPr>
              <a:t>id</a:t>
            </a:r>
            <a:r>
              <a:rPr dirty="0" sz="800" spc="33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ws_vel</a:t>
            </a:r>
            <a:r>
              <a:rPr dirty="0" sz="800" spc="335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ss_vel</a:t>
            </a:r>
            <a:r>
              <a:rPr dirty="0" sz="800" spc="335">
                <a:latin typeface="Cambria"/>
                <a:cs typeface="Cambria"/>
              </a:rPr>
              <a:t> </a:t>
            </a:r>
            <a:r>
              <a:rPr dirty="0" sz="800" spc="105">
                <a:latin typeface="Cambria"/>
                <a:cs typeface="Cambria"/>
              </a:rPr>
              <a:t>vel_diff</a:t>
            </a:r>
            <a:endParaRPr sz="800">
              <a:latin typeface="Cambria"/>
              <a:cs typeface="Cambria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68244" y="1379372"/>
          <a:ext cx="1806575" cy="1421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"/>
                <a:gridCol w="215265"/>
                <a:gridCol w="376555"/>
                <a:gridCol w="430530"/>
                <a:gridCol w="381635"/>
              </a:tblGrid>
              <a:tr h="110489">
                <a:tc>
                  <a:txBody>
                    <a:bodyPr/>
                    <a:lstStyle/>
                    <a:p>
                      <a:pPr algn="ctr" marR="41275">
                        <a:lnSpc>
                          <a:spcPts val="76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dirty="0" sz="800" spc="-50">
                          <a:latin typeface="Cambria"/>
                          <a:cs typeface="Cambria"/>
                        </a:rPr>
                        <a:t>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6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1.57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76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1.49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6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0.08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41275">
                        <a:lnSpc>
                          <a:spcPts val="83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-50">
                          <a:latin typeface="Cambria"/>
                          <a:cs typeface="Cambria"/>
                        </a:rPr>
                        <a:t>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1.47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1.37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0.10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41275">
                        <a:lnSpc>
                          <a:spcPts val="83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3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-50">
                          <a:latin typeface="Cambria"/>
                          <a:cs typeface="Cambria"/>
                        </a:rPr>
                        <a:t>3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1.42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1.35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0.07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41275">
                        <a:lnSpc>
                          <a:spcPts val="83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-50">
                          <a:latin typeface="Cambria"/>
                          <a:cs typeface="Cambria"/>
                        </a:rPr>
                        <a:t>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1.35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1.27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0.08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41275">
                        <a:lnSpc>
                          <a:spcPts val="83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-50">
                          <a:latin typeface="Cambria"/>
                          <a:cs typeface="Cambria"/>
                        </a:rPr>
                        <a:t>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1.22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1.12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0.10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41275">
                        <a:lnSpc>
                          <a:spcPts val="83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6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-50">
                          <a:latin typeface="Cambria"/>
                          <a:cs typeface="Cambria"/>
                        </a:rPr>
                        <a:t>6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1.75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1.64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0.11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41275">
                        <a:lnSpc>
                          <a:spcPts val="83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-50">
                          <a:latin typeface="Cambria"/>
                          <a:cs typeface="Cambria"/>
                        </a:rPr>
                        <a:t>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1.64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1.59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0.05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algn="ctr" marR="41275">
                        <a:lnSpc>
                          <a:spcPts val="83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-50">
                          <a:latin typeface="Cambria"/>
                          <a:cs typeface="Cambria"/>
                        </a:rPr>
                        <a:t>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1.57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1.52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0.05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10489">
                <a:tc>
                  <a:txBody>
                    <a:bodyPr/>
                    <a:lstStyle/>
                    <a:p>
                      <a:pPr algn="ctr" marR="41275">
                        <a:lnSpc>
                          <a:spcPts val="77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0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50">
                          <a:latin typeface="Cambria"/>
                          <a:cs typeface="Cambria"/>
                        </a:rPr>
                        <a:t>9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dirty="0" sz="800" spc="-50">
                          <a:latin typeface="Cambria"/>
                          <a:cs typeface="Cambria"/>
                        </a:rPr>
                        <a:t>9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1.56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77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1.50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7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0.06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9539">
                <a:tc gridSpan="2">
                  <a:txBody>
                    <a:bodyPr/>
                    <a:lstStyle/>
                    <a:p>
                      <a:pPr marL="31750">
                        <a:lnSpc>
                          <a:spcPts val="91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4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10</a:t>
                      </a:r>
                      <a:r>
                        <a:rPr dirty="0" sz="800" spc="16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10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1.53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91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1.45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1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0.08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20014">
                <a:tc gridSpan="2">
                  <a:txBody>
                    <a:bodyPr/>
                    <a:lstStyle/>
                    <a:p>
                      <a:pPr marL="31750">
                        <a:lnSpc>
                          <a:spcPts val="835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4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11</a:t>
                      </a:r>
                      <a:r>
                        <a:rPr dirty="0" sz="800" spc="16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11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1.49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1.44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835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0.05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10489">
                <a:tc gridSpan="2">
                  <a:txBody>
                    <a:bodyPr/>
                    <a:lstStyle/>
                    <a:p>
                      <a:pPr marL="31750">
                        <a:lnSpc>
                          <a:spcPts val="770"/>
                        </a:lnSpc>
                      </a:pPr>
                      <a:r>
                        <a:rPr dirty="0" sz="800" spc="-10">
                          <a:latin typeface="Cambria"/>
                          <a:cs typeface="Cambria"/>
                        </a:rPr>
                        <a:t>##</a:t>
                      </a:r>
                      <a:r>
                        <a:rPr dirty="0" sz="800" spc="14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>
                          <a:latin typeface="Cambria"/>
                          <a:cs typeface="Cambria"/>
                        </a:rPr>
                        <a:t>12</a:t>
                      </a:r>
                      <a:r>
                        <a:rPr dirty="0" sz="800" spc="16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800" spc="-25">
                          <a:latin typeface="Cambria"/>
                          <a:cs typeface="Cambria"/>
                        </a:rPr>
                        <a:t>12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7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1.51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77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1.41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70"/>
                        </a:lnSpc>
                      </a:pPr>
                      <a:r>
                        <a:rPr dirty="0" sz="800" spc="30">
                          <a:latin typeface="Cambria"/>
                          <a:cs typeface="Cambria"/>
                        </a:rPr>
                        <a:t>0.10</a:t>
                      </a:r>
                      <a:endParaRPr sz="8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I</a:t>
            </a:r>
            <a:r>
              <a:rPr dirty="0" cap="small" spc="55"/>
              <a:t>dea</a:t>
            </a:r>
            <a:r>
              <a:rPr dirty="0" spc="180"/>
              <a:t> </a:t>
            </a:r>
            <a:r>
              <a:rPr dirty="0" cap="small"/>
              <a:t>behind</a:t>
            </a:r>
            <a:r>
              <a:rPr dirty="0" spc="180"/>
              <a:t> </a:t>
            </a:r>
            <a:r>
              <a:rPr dirty="0" cap="small" spc="60"/>
              <a:t>in</a:t>
            </a:r>
            <a:r>
              <a:rPr dirty="0" spc="60"/>
              <a:t>f</a:t>
            </a:r>
            <a:r>
              <a:rPr dirty="0" cap="small" spc="60"/>
              <a:t>erence</a:t>
            </a:r>
            <a:r>
              <a:rPr dirty="0" spc="18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85"/>
              <a:t> </a:t>
            </a:r>
            <a:r>
              <a:rPr dirty="0" cap="small"/>
              <a:t>paired</a:t>
            </a:r>
            <a:r>
              <a:rPr dirty="0" spc="180"/>
              <a:t> </a:t>
            </a:r>
            <a:r>
              <a:rPr dirty="0" cap="small"/>
              <a:t>data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09940" y="2107426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 h="0">
                <a:moveTo>
                  <a:pt x="0" y="0"/>
                </a:moveTo>
                <a:lnTo>
                  <a:pt x="7712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79499" y="423885"/>
            <a:ext cx="4663440" cy="182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010" marR="68580" indent="-4445">
              <a:lnSpc>
                <a:spcPct val="1561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velocities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are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paired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swimmer: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swimmer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has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two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velocity </a:t>
            </a:r>
            <a:r>
              <a:rPr dirty="0" sz="1000" spc="-45">
                <a:latin typeface="Arial"/>
                <a:cs typeface="Arial"/>
              </a:rPr>
              <a:t>measurements. </a:t>
            </a:r>
            <a:r>
              <a:rPr dirty="0" sz="1000" spc="-70">
                <a:latin typeface="Arial"/>
                <a:cs typeface="Arial"/>
              </a:rPr>
              <a:t>Suppose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that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swimmer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i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80">
                <a:latin typeface="Arial"/>
                <a:cs typeface="Arial"/>
              </a:rPr>
              <a:t>we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have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observations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baseline="-11904" sz="1050" i="1">
                <a:latin typeface="Arial"/>
                <a:cs typeface="Arial"/>
              </a:rPr>
              <a:t>i</a:t>
            </a:r>
            <a:r>
              <a:rPr dirty="0" baseline="-11904" sz="1050">
                <a:latin typeface="Lucida Sans Unicode"/>
                <a:cs typeface="Lucida Sans Unicode"/>
              </a:rPr>
              <a:t>,</a:t>
            </a:r>
            <a:r>
              <a:rPr dirty="0" baseline="-11904" sz="1050" i="1">
                <a:latin typeface="Arial"/>
                <a:cs typeface="Arial"/>
              </a:rPr>
              <a:t>WS</a:t>
            </a:r>
            <a:r>
              <a:rPr dirty="0" baseline="-11904" sz="1050" spc="315" i="1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x</a:t>
            </a:r>
            <a:r>
              <a:rPr dirty="0" baseline="-11904" sz="1050" spc="-30" i="1">
                <a:latin typeface="Arial"/>
                <a:cs typeface="Arial"/>
              </a:rPr>
              <a:t>i</a:t>
            </a:r>
            <a:r>
              <a:rPr dirty="0" baseline="-11904" sz="1050" spc="-30">
                <a:latin typeface="Lucida Sans Unicode"/>
                <a:cs typeface="Lucida Sans Unicode"/>
              </a:rPr>
              <a:t>,</a:t>
            </a:r>
            <a:r>
              <a:rPr dirty="0" baseline="-11904" sz="1050" spc="-30" i="1">
                <a:latin typeface="Arial"/>
                <a:cs typeface="Arial"/>
              </a:rPr>
              <a:t>SS</a:t>
            </a:r>
            <a:r>
              <a:rPr dirty="0" baseline="-11904" sz="1050" spc="-142" i="1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55600" indent="-130810">
              <a:lnSpc>
                <a:spcPct val="100000"/>
              </a:lnSpc>
              <a:buClr>
                <a:srgbClr val="3232B2"/>
              </a:buClr>
              <a:buChar char="•"/>
              <a:tabLst>
                <a:tab pos="355600" algn="l"/>
              </a:tabLst>
            </a:pPr>
            <a:r>
              <a:rPr dirty="0" sz="1000">
                <a:latin typeface="Arial"/>
                <a:cs typeface="Arial"/>
              </a:rPr>
              <a:t>Let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</a:t>
            </a:r>
            <a:r>
              <a:rPr dirty="0" baseline="-11904" sz="1050" i="1">
                <a:latin typeface="Arial"/>
                <a:cs typeface="Arial"/>
              </a:rPr>
              <a:t>i</a:t>
            </a:r>
            <a:r>
              <a:rPr dirty="0" baseline="-11904" sz="1050" spc="277" i="1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40">
                <a:latin typeface="Arial"/>
                <a:cs typeface="Arial"/>
              </a:rPr>
              <a:t>difference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>
                <a:latin typeface="Arial"/>
                <a:cs typeface="Arial"/>
              </a:rPr>
              <a:t> 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measurements:</a:t>
            </a:r>
            <a:endParaRPr sz="1000">
              <a:latin typeface="Arial"/>
              <a:cs typeface="Arial"/>
            </a:endParaRPr>
          </a:p>
          <a:p>
            <a:pPr marL="2271395">
              <a:lnSpc>
                <a:spcPct val="100000"/>
              </a:lnSpc>
              <a:spcBef>
                <a:spcPts val="1140"/>
              </a:spcBef>
            </a:pPr>
            <a:r>
              <a:rPr dirty="0" baseline="8333" sz="1500" i="1">
                <a:latin typeface="Arial"/>
                <a:cs typeface="Arial"/>
              </a:rPr>
              <a:t>d</a:t>
            </a:r>
            <a:r>
              <a:rPr dirty="0" sz="700" i="1">
                <a:latin typeface="Arial"/>
                <a:cs typeface="Arial"/>
              </a:rPr>
              <a:t>i</a:t>
            </a:r>
            <a:r>
              <a:rPr dirty="0" sz="700" spc="204" i="1">
                <a:latin typeface="Arial"/>
                <a:cs typeface="Arial"/>
              </a:rPr>
              <a:t> </a:t>
            </a:r>
            <a:r>
              <a:rPr dirty="0" baseline="8333" sz="1500" spc="270">
                <a:latin typeface="Arial"/>
                <a:cs typeface="Arial"/>
              </a:rPr>
              <a:t>=</a:t>
            </a:r>
            <a:r>
              <a:rPr dirty="0" baseline="8333" sz="1500" spc="-7">
                <a:latin typeface="Arial"/>
                <a:cs typeface="Arial"/>
              </a:rPr>
              <a:t> </a:t>
            </a:r>
            <a:r>
              <a:rPr dirty="0" baseline="8333" sz="1500" i="1">
                <a:latin typeface="Arial"/>
                <a:cs typeface="Arial"/>
              </a:rPr>
              <a:t>x</a:t>
            </a:r>
            <a:r>
              <a:rPr dirty="0" sz="700" i="1">
                <a:latin typeface="Arial"/>
                <a:cs typeface="Arial"/>
              </a:rPr>
              <a:t>i</a:t>
            </a:r>
            <a:r>
              <a:rPr dirty="0" sz="700">
                <a:latin typeface="Lucida Sans Unicode"/>
                <a:cs typeface="Lucida Sans Unicode"/>
              </a:rPr>
              <a:t>,</a:t>
            </a:r>
            <a:r>
              <a:rPr dirty="0" sz="700" i="1">
                <a:latin typeface="Arial"/>
                <a:cs typeface="Arial"/>
              </a:rPr>
              <a:t>WS</a:t>
            </a:r>
            <a:r>
              <a:rPr dirty="0" sz="700" spc="135" i="1">
                <a:latin typeface="Arial"/>
                <a:cs typeface="Arial"/>
              </a:rPr>
              <a:t> </a:t>
            </a:r>
            <a:r>
              <a:rPr dirty="0" baseline="8333" sz="1500" spc="270">
                <a:latin typeface="Arial"/>
                <a:cs typeface="Arial"/>
              </a:rPr>
              <a:t>−</a:t>
            </a:r>
            <a:r>
              <a:rPr dirty="0" baseline="8333" sz="1500" spc="-82">
                <a:latin typeface="Arial"/>
                <a:cs typeface="Arial"/>
              </a:rPr>
              <a:t> </a:t>
            </a:r>
            <a:r>
              <a:rPr dirty="0" baseline="8333" sz="1500" spc="-15" i="1">
                <a:latin typeface="Arial"/>
                <a:cs typeface="Arial"/>
              </a:rPr>
              <a:t>x</a:t>
            </a:r>
            <a:r>
              <a:rPr dirty="0" sz="700" spc="-10" i="1">
                <a:latin typeface="Arial"/>
                <a:cs typeface="Arial"/>
              </a:rPr>
              <a:t>i</a:t>
            </a:r>
            <a:r>
              <a:rPr dirty="0" sz="700" spc="-10">
                <a:latin typeface="Lucida Sans Unicode"/>
                <a:cs typeface="Lucida Sans Unicode"/>
              </a:rPr>
              <a:t>,</a:t>
            </a:r>
            <a:r>
              <a:rPr dirty="0" sz="700" spc="-10" i="1">
                <a:latin typeface="Arial"/>
                <a:cs typeface="Arial"/>
              </a:rPr>
              <a:t>SS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700">
              <a:latin typeface="Arial"/>
              <a:cs typeface="Arial"/>
            </a:endParaRPr>
          </a:p>
          <a:p>
            <a:pPr lvl="1" marL="632460" indent="-121285">
              <a:lnSpc>
                <a:spcPct val="100000"/>
              </a:lnSpc>
              <a:buClr>
                <a:srgbClr val="3232B2"/>
              </a:buClr>
              <a:buSzPct val="80000"/>
              <a:buFont typeface="Lucida Sans Unicode"/>
              <a:buChar char="o"/>
              <a:tabLst>
                <a:tab pos="632460" algn="l"/>
              </a:tabLst>
            </a:pPr>
            <a:r>
              <a:rPr dirty="0" sz="1000" i="1">
                <a:latin typeface="Arial"/>
                <a:cs typeface="Arial"/>
              </a:rPr>
              <a:t>x</a:t>
            </a:r>
            <a:r>
              <a:rPr dirty="0" baseline="-11904" sz="1050" i="1">
                <a:latin typeface="Arial"/>
                <a:cs typeface="Arial"/>
              </a:rPr>
              <a:t>i</a:t>
            </a:r>
            <a:r>
              <a:rPr dirty="0" baseline="-11904" sz="1050">
                <a:latin typeface="Lucida Sans Unicode"/>
                <a:cs typeface="Lucida Sans Unicode"/>
              </a:rPr>
              <a:t>,</a:t>
            </a:r>
            <a:r>
              <a:rPr dirty="0" baseline="-11904" sz="1050" i="1">
                <a:latin typeface="Arial"/>
                <a:cs typeface="Arial"/>
              </a:rPr>
              <a:t>WS</a:t>
            </a:r>
            <a:r>
              <a:rPr dirty="0" baseline="-11904" sz="1050" spc="247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10">
                <a:latin typeface="Arial"/>
                <a:cs typeface="Arial"/>
              </a:rPr>
              <a:t>wetsuit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velocity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measurement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swimmer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0" i="1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lvl="1" marL="63246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632460" algn="l"/>
              </a:tabLst>
            </a:pPr>
            <a:r>
              <a:rPr dirty="0" sz="1000" i="1">
                <a:latin typeface="Arial"/>
                <a:cs typeface="Arial"/>
              </a:rPr>
              <a:t>x</a:t>
            </a:r>
            <a:r>
              <a:rPr dirty="0" baseline="-11904" sz="1050" i="1">
                <a:latin typeface="Arial"/>
                <a:cs typeface="Arial"/>
              </a:rPr>
              <a:t>i</a:t>
            </a:r>
            <a:r>
              <a:rPr dirty="0" baseline="-11904" sz="1050">
                <a:latin typeface="Lucida Sans Unicode"/>
                <a:cs typeface="Lucida Sans Unicode"/>
              </a:rPr>
              <a:t>,</a:t>
            </a:r>
            <a:r>
              <a:rPr dirty="0" baseline="-11904" sz="1050" i="1">
                <a:latin typeface="Arial"/>
                <a:cs typeface="Arial"/>
              </a:rPr>
              <a:t>SS</a:t>
            </a:r>
            <a:r>
              <a:rPr dirty="0" baseline="-11904" sz="1050" spc="232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swimsuit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velocity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measurement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swimmer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 i="1"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355600" indent="-13081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Char char="•"/>
              <a:tabLst>
                <a:tab pos="355600" algn="l"/>
              </a:tabLst>
            </a:pPr>
            <a:r>
              <a:rPr dirty="0" sz="1000" spc="-65">
                <a:latin typeface="Arial"/>
                <a:cs typeface="Arial"/>
              </a:rPr>
              <a:t>Base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inference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d</a:t>
            </a:r>
            <a:r>
              <a:rPr dirty="0" sz="1000" spc="-190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, the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sample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 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individual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differences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d</a:t>
            </a:r>
            <a:r>
              <a:rPr dirty="0" baseline="-11904" sz="1050" spc="-15" i="1">
                <a:latin typeface="Arial"/>
                <a:cs typeface="Arial"/>
              </a:rPr>
              <a:t>i</a:t>
            </a:r>
            <a:r>
              <a:rPr dirty="0" baseline="-11904" sz="1050" spc="-127" i="1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751988" y="2490366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 h="0">
                <a:moveTo>
                  <a:pt x="0" y="0"/>
                </a:moveTo>
                <a:lnTo>
                  <a:pt x="7712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739288" y="2456720"/>
            <a:ext cx="236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d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13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00298" y="2276227"/>
            <a:ext cx="1593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80">
                <a:latin typeface="Arial"/>
                <a:cs typeface="Arial"/>
              </a:rPr>
              <a:t>Σ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54930" y="2371119"/>
            <a:ext cx="914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i="1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20310" y="2428053"/>
            <a:ext cx="482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i="1">
                <a:latin typeface="Arial"/>
                <a:cs typeface="Arial"/>
              </a:rPr>
              <a:t>i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12998" y="256430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692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095066" y="2543511"/>
            <a:ext cx="914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i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35"/>
              <a:t>1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80"/>
              <a:t> </a:t>
            </a:r>
            <a:r>
              <a:rPr dirty="0" spc="-25"/>
              <a:t>57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19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90"/>
              <a:t> </a:t>
            </a:r>
            <a:r>
              <a:rPr dirty="0" cap="small"/>
              <a:t>paired</a:t>
            </a:r>
            <a:r>
              <a:rPr dirty="0" spc="190"/>
              <a:t> </a:t>
            </a:r>
            <a:r>
              <a:rPr dirty="0" cap="small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600" y="572584"/>
            <a:ext cx="4964430" cy="210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10" marR="32385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"/>
                <a:cs typeface="Arial"/>
              </a:rPr>
              <a:t>Let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180" i="1">
                <a:latin typeface="Verdana"/>
                <a:cs typeface="Verdana"/>
              </a:rPr>
              <a:t>δ</a:t>
            </a:r>
            <a:r>
              <a:rPr dirty="0" sz="1000" spc="15" i="1">
                <a:latin typeface="Verdana"/>
                <a:cs typeface="Verdana"/>
              </a:rPr>
              <a:t> </a:t>
            </a:r>
            <a:r>
              <a:rPr dirty="0" sz="1000" spc="-10">
                <a:latin typeface="Arial"/>
                <a:cs typeface="Arial"/>
              </a:rPr>
              <a:t>be</a:t>
            </a:r>
            <a:r>
              <a:rPr dirty="0" sz="1000">
                <a:latin typeface="Arial"/>
                <a:cs typeface="Arial"/>
              </a:rPr>
              <a:t> 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population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mean</a:t>
            </a:r>
            <a:r>
              <a:rPr dirty="0" sz="1000">
                <a:latin typeface="Arial"/>
                <a:cs typeface="Arial"/>
              </a:rPr>
              <a:t> of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difference</a:t>
            </a:r>
            <a:r>
              <a:rPr dirty="0" sz="1000">
                <a:latin typeface="Arial"/>
                <a:cs typeface="Arial"/>
              </a:rPr>
              <a:t> in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velocities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during</a:t>
            </a:r>
            <a:r>
              <a:rPr dirty="0" sz="1000">
                <a:latin typeface="Arial"/>
                <a:cs typeface="Arial"/>
              </a:rPr>
              <a:t> 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1500m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swim</a:t>
            </a:r>
            <a:r>
              <a:rPr dirty="0" sz="1000">
                <a:latin typeface="Arial"/>
                <a:cs typeface="Arial"/>
              </a:rPr>
              <a:t> if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all </a:t>
            </a:r>
            <a:r>
              <a:rPr dirty="0" sz="1000" spc="-20">
                <a:latin typeface="Arial"/>
                <a:cs typeface="Arial"/>
              </a:rPr>
              <a:t>competitive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swimmers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recorded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swim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5">
                <a:latin typeface="Arial"/>
                <a:cs typeface="Arial"/>
              </a:rPr>
              <a:t>velocities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each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suit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type.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null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and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alternative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hypotheses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are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16230" marR="71120" indent="-130175">
              <a:lnSpc>
                <a:spcPct val="100000"/>
              </a:lnSpc>
              <a:buClr>
                <a:srgbClr val="3232B2"/>
              </a:buClr>
              <a:buFont typeface="Arial"/>
              <a:buChar char="•"/>
              <a:tabLst>
                <a:tab pos="31623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Arial"/>
                <a:cs typeface="Arial"/>
              </a:rPr>
              <a:t>0</a:t>
            </a:r>
            <a:r>
              <a:rPr dirty="0" baseline="-11904" sz="1050" spc="82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180" i="1">
                <a:latin typeface="Verdana"/>
                <a:cs typeface="Verdana"/>
              </a:rPr>
              <a:t>δ</a:t>
            </a:r>
            <a:r>
              <a:rPr dirty="0" sz="1000" spc="-40" i="1">
                <a:latin typeface="Verdana"/>
                <a:cs typeface="Verdana"/>
              </a:rPr>
              <a:t> </a:t>
            </a:r>
            <a:r>
              <a:rPr dirty="0" sz="1000" spc="180">
                <a:latin typeface="Arial"/>
                <a:cs typeface="Arial"/>
              </a:rPr>
              <a:t>=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0,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average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difference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swim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velocities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swimming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wetsuit </a:t>
            </a:r>
            <a:r>
              <a:rPr dirty="0" sz="1000" spc="-70">
                <a:latin typeface="Arial"/>
                <a:cs typeface="Arial"/>
              </a:rPr>
              <a:t>versus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swimsuit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equals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lvl="1" marL="594360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94360" algn="l"/>
              </a:tabLst>
            </a:pPr>
            <a:r>
              <a:rPr dirty="0" sz="1000">
                <a:latin typeface="Arial"/>
                <a:cs typeface="Arial"/>
              </a:rPr>
              <a:t>i.e.,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wetsuits</a:t>
            </a:r>
            <a:r>
              <a:rPr dirty="0" sz="1000">
                <a:latin typeface="Arial"/>
                <a:cs typeface="Arial"/>
              </a:rPr>
              <a:t> do not </a:t>
            </a:r>
            <a:r>
              <a:rPr dirty="0" sz="1000" spc="-60">
                <a:latin typeface="Arial"/>
                <a:cs typeface="Arial"/>
              </a:rPr>
              <a:t>change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swim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velocities</a:t>
            </a:r>
            <a:endParaRPr sz="1000">
              <a:latin typeface="Arial"/>
              <a:cs typeface="Arial"/>
            </a:endParaRPr>
          </a:p>
          <a:p>
            <a:pPr marL="316230" marR="55880" indent="-13017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Arial"/>
              <a:buChar char="•"/>
              <a:tabLst>
                <a:tab pos="31623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Arial"/>
                <a:cs typeface="Arial"/>
              </a:rPr>
              <a:t>A</a:t>
            </a:r>
            <a:r>
              <a:rPr dirty="0" baseline="-11904" sz="1050" spc="89" i="1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: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80" i="1">
                <a:latin typeface="Verdana"/>
                <a:cs typeface="Verdana"/>
              </a:rPr>
              <a:t>δ</a:t>
            </a:r>
            <a:r>
              <a:rPr dirty="0" sz="1000" spc="-40" i="1">
                <a:latin typeface="Verdana"/>
                <a:cs typeface="Verdana"/>
              </a:rPr>
              <a:t> </a:t>
            </a:r>
            <a:r>
              <a:rPr dirty="0" sz="1000" spc="90">
                <a:latin typeface="Arial"/>
                <a:cs typeface="Arial"/>
              </a:rPr>
              <a:t≯=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0,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average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difference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swim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velocities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between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swimming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with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wetsuit </a:t>
            </a:r>
            <a:r>
              <a:rPr dirty="0" sz="1000" spc="-70">
                <a:latin typeface="Arial"/>
                <a:cs typeface="Arial"/>
              </a:rPr>
              <a:t>versus</a:t>
            </a:r>
            <a:r>
              <a:rPr dirty="0" sz="1000">
                <a:latin typeface="Arial"/>
                <a:cs typeface="Arial"/>
              </a:rPr>
              <a:t> a</a:t>
            </a:r>
            <a:r>
              <a:rPr dirty="0" sz="1000" spc="-25">
                <a:latin typeface="Arial"/>
                <a:cs typeface="Arial"/>
              </a:rPr>
              <a:t> swimsuit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non-</a:t>
            </a:r>
            <a:r>
              <a:rPr dirty="0" sz="1000" spc="-20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  <a:p>
            <a:pPr lvl="1" marL="594360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594360" algn="l"/>
              </a:tabLst>
            </a:pPr>
            <a:r>
              <a:rPr dirty="0" sz="1000">
                <a:latin typeface="Arial"/>
                <a:cs typeface="Arial"/>
              </a:rPr>
              <a:t>i.e.,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wetsuits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do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60">
                <a:latin typeface="Arial"/>
                <a:cs typeface="Arial"/>
              </a:rPr>
              <a:t>change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swim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velocities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0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dirty="0" sz="1000" spc="-40">
                <a:latin typeface="Arial"/>
                <a:cs typeface="Arial"/>
              </a:rPr>
              <a:t>We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can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0">
                <a:latin typeface="Arial"/>
                <a:cs typeface="Arial"/>
              </a:rPr>
              <a:t>also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compute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0">
                <a:latin typeface="Arial"/>
                <a:cs typeface="Arial"/>
              </a:rPr>
              <a:t>95%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45">
                <a:latin typeface="Arial"/>
                <a:cs typeface="Arial"/>
              </a:rPr>
              <a:t>confidence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interval </a:t>
            </a:r>
            <a:r>
              <a:rPr dirty="0" sz="1000">
                <a:latin typeface="Arial"/>
                <a:cs typeface="Arial"/>
              </a:rPr>
              <a:t>for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25" i="1">
                <a:latin typeface="Verdana"/>
                <a:cs typeface="Verdana"/>
              </a:rPr>
              <a:t>δ</a:t>
            </a:r>
            <a:r>
              <a:rPr dirty="0" sz="1000" spc="-2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I</a:t>
            </a:r>
            <a:r>
              <a:rPr dirty="0" cap="small" spc="65"/>
              <a:t>n</a:t>
            </a:r>
            <a:r>
              <a:rPr dirty="0" spc="65"/>
              <a:t>f</a:t>
            </a:r>
            <a:r>
              <a:rPr dirty="0" cap="small" spc="65"/>
              <a:t>erence</a:t>
            </a:r>
            <a:r>
              <a:rPr dirty="0" spc="150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55"/>
              <a:t> </a:t>
            </a:r>
            <a:r>
              <a:rPr dirty="0" cap="small"/>
              <a:t>paired</a:t>
            </a:r>
            <a:r>
              <a:rPr dirty="0" spc="155"/>
              <a:t> </a:t>
            </a:r>
            <a:r>
              <a:rPr dirty="0" cap="small" spc="50"/>
              <a:t>data</a:t>
            </a:r>
            <a:r>
              <a:rPr dirty="0" spc="155"/>
              <a:t> </a:t>
            </a:r>
            <a:r>
              <a:rPr dirty="0"/>
              <a:t>.</a:t>
            </a:r>
            <a:r>
              <a:rPr dirty="0" spc="-170"/>
              <a:t> </a:t>
            </a:r>
            <a:r>
              <a:rPr dirty="0"/>
              <a:t>.</a:t>
            </a:r>
            <a:r>
              <a:rPr dirty="0" spc="-170"/>
              <a:t> </a:t>
            </a:r>
            <a:r>
              <a:rPr dirty="0" spc="-24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3316" y="687902"/>
            <a:ext cx="17411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formula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statistic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is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430997" y="935939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8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392897" y="918803"/>
            <a:ext cx="3829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u="sng" baseline="6172" sz="13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dirty="0" u="sng" baseline="6172" sz="1350" spc="3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baseline="6172" sz="1350" spc="202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−</a:t>
            </a:r>
            <a:r>
              <a:rPr dirty="0" u="sng" baseline="6172" sz="1350" spc="-37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 </a:t>
            </a:r>
            <a:r>
              <a:rPr dirty="0" u="sng" baseline="6172" sz="1350" spc="-37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δ</a:t>
            </a:r>
            <a:r>
              <a:rPr dirty="0" u="sng" sz="6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60421" y="1112942"/>
            <a:ext cx="67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Arial"/>
                <a:cs typeface="Arial"/>
              </a:rPr>
              <a:t>d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683969" y="1102829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 h="0">
                <a:moveTo>
                  <a:pt x="0" y="0"/>
                </a:moveTo>
                <a:lnTo>
                  <a:pt x="62268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193368" y="979799"/>
            <a:ext cx="613410" cy="243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60"/>
              </a:lnSpc>
              <a:spcBef>
                <a:spcPts val="95"/>
              </a:spcBef>
              <a:tabLst>
                <a:tab pos="392430" algn="l"/>
              </a:tabLst>
            </a:pP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70" i="1">
                <a:latin typeface="Arial"/>
                <a:cs typeface="Arial"/>
              </a:rPr>
              <a:t> </a:t>
            </a:r>
            <a:r>
              <a:rPr dirty="0" sz="900" spc="125">
                <a:latin typeface="Arial"/>
                <a:cs typeface="Arial"/>
              </a:rPr>
              <a:t>=</a:t>
            </a:r>
            <a:r>
              <a:rPr dirty="0" sz="900">
                <a:latin typeface="Arial"/>
                <a:cs typeface="Arial"/>
              </a:rPr>
              <a:t>	</a:t>
            </a:r>
            <a:r>
              <a:rPr dirty="0" sz="900" spc="160">
                <a:latin typeface="Georgia"/>
                <a:cs typeface="Georgia"/>
              </a:rPr>
              <a:t>√</a:t>
            </a:r>
            <a:r>
              <a:rPr dirty="0" sz="900" spc="380">
                <a:latin typeface="Georgia"/>
                <a:cs typeface="Georgia"/>
              </a:rPr>
              <a:t> </a:t>
            </a:r>
            <a:r>
              <a:rPr dirty="0" sz="900" spc="-50" i="1">
                <a:latin typeface="Bookman Old Style"/>
                <a:cs typeface="Bookman Old Style"/>
              </a:rPr>
              <a:t>,</a:t>
            </a:r>
            <a:endParaRPr sz="900">
              <a:latin typeface="Bookman Old Style"/>
              <a:cs typeface="Bookman Old Style"/>
            </a:endParaRPr>
          </a:p>
          <a:p>
            <a:pPr marL="234315">
              <a:lnSpc>
                <a:spcPts val="860"/>
              </a:lnSpc>
            </a:pPr>
            <a:r>
              <a:rPr dirty="0" sz="900" i="1">
                <a:latin typeface="Arial"/>
                <a:cs typeface="Arial"/>
              </a:rPr>
              <a:t>s</a:t>
            </a:r>
            <a:r>
              <a:rPr dirty="0" sz="900" spc="114" i="1">
                <a:latin typeface="Arial"/>
                <a:cs typeface="Arial"/>
              </a:rPr>
              <a:t> </a:t>
            </a:r>
            <a:r>
              <a:rPr dirty="0" sz="900" i="1">
                <a:latin typeface="Bookman Old Style"/>
                <a:cs typeface="Bookman Old Style"/>
              </a:rPr>
              <a:t>/</a:t>
            </a:r>
            <a:r>
              <a:rPr dirty="0" sz="900" spc="390" i="1">
                <a:latin typeface="Bookman Old Style"/>
                <a:cs typeface="Bookman Old Style"/>
              </a:rPr>
              <a:t> </a:t>
            </a:r>
            <a:r>
              <a:rPr dirty="0" sz="900" spc="-50" i="1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59445" y="1337995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8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216299" y="1359665"/>
            <a:ext cx="673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Arial"/>
                <a:cs typeface="Arial"/>
              </a:rPr>
              <a:t>d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3317" y="1308208"/>
            <a:ext cx="23793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where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d</a:t>
            </a:r>
            <a:r>
              <a:rPr dirty="0" sz="900" spc="7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mean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differences,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s</a:t>
            </a:r>
            <a:r>
              <a:rPr dirty="0" sz="900" spc="37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7300" y="1447388"/>
            <a:ext cx="2453640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 spc="-25">
                <a:latin typeface="Arial"/>
                <a:cs typeface="Arial"/>
              </a:rPr>
              <a:t>standard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deviation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differences,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and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2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10">
                <a:latin typeface="Arial"/>
                <a:cs typeface="Arial"/>
              </a:rPr>
              <a:t>number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differences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(i.e.,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number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pairs).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6604" y="1776356"/>
            <a:ext cx="23964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255" indent="-12255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eorgia"/>
              <a:buChar char="•"/>
              <a:tabLst>
                <a:tab pos="135255" algn="l"/>
              </a:tabLst>
            </a:pP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paired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65" i="1">
                <a:latin typeface="Arial"/>
                <a:cs typeface="Arial"/>
              </a:rPr>
              <a:t>t</a:t>
            </a:r>
            <a:r>
              <a:rPr dirty="0" sz="900" spc="65">
                <a:latin typeface="Arial"/>
                <a:cs typeface="Arial"/>
              </a:rPr>
              <a:t>-</a:t>
            </a:r>
            <a:r>
              <a:rPr dirty="0" sz="900">
                <a:latin typeface="Arial"/>
                <a:cs typeface="Arial"/>
              </a:rPr>
              <a:t>test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35">
                <a:latin typeface="Arial"/>
                <a:cs typeface="Arial"/>
              </a:rPr>
              <a:t>essentially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one-</a:t>
            </a:r>
            <a:r>
              <a:rPr dirty="0" sz="900" spc="-40">
                <a:latin typeface="Arial"/>
                <a:cs typeface="Arial"/>
              </a:rPr>
              <a:t>sample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test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1204" y="1862401"/>
            <a:ext cx="2447290" cy="54419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515"/>
              </a:spcBef>
            </a:pP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difference</a:t>
            </a:r>
            <a:r>
              <a:rPr dirty="0" sz="900" spc="20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values.</a:t>
            </a:r>
            <a:endParaRPr sz="900">
              <a:latin typeface="Arial"/>
              <a:cs typeface="Arial"/>
            </a:endParaRPr>
          </a:p>
          <a:p>
            <a:pPr marL="159385" marR="30480" indent="-121920">
              <a:lnSpc>
                <a:spcPct val="101499"/>
              </a:lnSpc>
              <a:spcBef>
                <a:spcPts val="395"/>
              </a:spcBef>
              <a:buClr>
                <a:srgbClr val="3232B2"/>
              </a:buClr>
              <a:buFont typeface="Georgia"/>
              <a:buChar char="•"/>
              <a:tabLst>
                <a:tab pos="161290" algn="l"/>
              </a:tabLst>
            </a:pP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Arial"/>
                <a:cs typeface="Arial"/>
              </a:rPr>
              <a:t>-</a:t>
            </a:r>
            <a:r>
              <a:rPr dirty="0" sz="900" spc="-20">
                <a:latin typeface="Arial"/>
                <a:cs typeface="Arial"/>
              </a:rPr>
              <a:t>value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calculated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from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75" i="1">
                <a:latin typeface="Arial"/>
                <a:cs typeface="Arial"/>
              </a:rPr>
              <a:t>t</a:t>
            </a:r>
            <a:r>
              <a:rPr dirty="0" sz="900" spc="70" i="1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distribution </a:t>
            </a:r>
            <a:r>
              <a:rPr dirty="0" sz="900" spc="-10">
                <a:latin typeface="Arial"/>
                <a:cs typeface="Arial"/>
              </a:rPr>
              <a:t>	</a:t>
            </a:r>
            <a:r>
              <a:rPr dirty="0" sz="900">
                <a:latin typeface="Arial"/>
                <a:cs typeface="Arial"/>
              </a:rPr>
              <a:t>with</a:t>
            </a:r>
            <a:r>
              <a:rPr dirty="0" sz="900" spc="5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df</a:t>
            </a:r>
            <a:r>
              <a:rPr dirty="0" sz="900" spc="210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-30" i="1">
                <a:latin typeface="Arial"/>
                <a:cs typeface="Arial"/>
              </a:rPr>
              <a:t> </a:t>
            </a:r>
            <a:r>
              <a:rPr dirty="0" sz="900" spc="135">
                <a:latin typeface="Georgia"/>
                <a:cs typeface="Georgia"/>
              </a:rPr>
              <a:t>−</a:t>
            </a:r>
            <a:r>
              <a:rPr dirty="0" sz="900" spc="-10">
                <a:latin typeface="Georgia"/>
                <a:cs typeface="Georgia"/>
              </a:rPr>
              <a:t> </a:t>
            </a:r>
            <a:r>
              <a:rPr dirty="0" sz="900" spc="-25">
                <a:latin typeface="Arial"/>
                <a:cs typeface="Arial"/>
              </a:rPr>
              <a:t>1.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983429" y="1019994"/>
            <a:ext cx="2461895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510" marR="5080" indent="-444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"/>
                <a:cs typeface="Arial"/>
              </a:rPr>
              <a:t>A </a:t>
            </a:r>
            <a:r>
              <a:rPr dirty="0" sz="900" spc="-10">
                <a:latin typeface="Arial"/>
                <a:cs typeface="Arial"/>
              </a:rPr>
              <a:t>95%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30">
                <a:latin typeface="Arial"/>
                <a:cs typeface="Arial"/>
              </a:rPr>
              <a:t>confidence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interval for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paired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data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has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the </a:t>
            </a:r>
            <a:r>
              <a:rPr dirty="0" sz="900" spc="-20">
                <a:latin typeface="Arial"/>
                <a:cs typeface="Arial"/>
              </a:rPr>
              <a:t>form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814394" y="1521078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8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372762" y="1417659"/>
            <a:ext cx="1854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9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sng" sz="900" spc="5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59715" y="1474563"/>
            <a:ext cx="355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0355" algn="l"/>
              </a:tabLst>
            </a:pPr>
            <a:r>
              <a:rPr dirty="0" sz="600" spc="-50">
                <a:latin typeface="Lucida Sans Unicode"/>
                <a:cs typeface="Lucida Sans Unicode"/>
              </a:rPr>
              <a:t>⋆</a:t>
            </a:r>
            <a:r>
              <a:rPr dirty="0" sz="600">
                <a:latin typeface="Lucida Sans Unicode"/>
                <a:cs typeface="Lucida Sans Unicode"/>
              </a:rPr>
              <a:t>	</a:t>
            </a:r>
            <a:r>
              <a:rPr dirty="0" baseline="4629" sz="900" spc="-75" i="1">
                <a:latin typeface="Arial"/>
                <a:cs typeface="Arial"/>
              </a:rPr>
              <a:t>d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482998" y="1614334"/>
            <a:ext cx="62865" cy="0"/>
          </a:xfrm>
          <a:custGeom>
            <a:avLst/>
            <a:gdLst/>
            <a:ahLst/>
            <a:cxnLst/>
            <a:rect l="l" t="t" r="r" b="b"/>
            <a:pathLst>
              <a:path w="62864" h="0">
                <a:moveTo>
                  <a:pt x="0" y="0"/>
                </a:moveTo>
                <a:lnTo>
                  <a:pt x="62268" y="0"/>
                </a:lnTo>
              </a:path>
            </a:pathLst>
          </a:custGeom>
          <a:ln w="48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470298" y="1572991"/>
            <a:ext cx="863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35"/>
              <a:t>13</a:t>
            </a:fld>
            <a:r>
              <a:rPr dirty="0" spc="-80"/>
              <a:t> </a:t>
            </a:r>
            <a:r>
              <a:rPr dirty="0" spc="195"/>
              <a:t>/</a:t>
            </a:r>
            <a:r>
              <a:rPr dirty="0" spc="-75"/>
              <a:t> </a:t>
            </a:r>
            <a:r>
              <a:rPr dirty="0" spc="-25"/>
              <a:t>57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4015624" y="1303408"/>
            <a:ext cx="650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4195" algn="l"/>
              </a:tabLst>
            </a:pPr>
            <a:r>
              <a:rPr dirty="0" sz="1000" spc="-320">
                <a:latin typeface="Arial"/>
                <a:cs typeface="Arial"/>
              </a:rPr>
              <a:t>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 spc="-320">
                <a:latin typeface="Arial"/>
                <a:cs typeface="Arial"/>
              </a:rPr>
              <a:t>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01694" y="1491305"/>
            <a:ext cx="9169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1219" algn="l"/>
              </a:tabLst>
            </a:pPr>
            <a:r>
              <a:rPr dirty="0" sz="900" i="1">
                <a:latin typeface="Arial"/>
                <a:cs typeface="Arial"/>
              </a:rPr>
              <a:t>d</a:t>
            </a:r>
            <a:r>
              <a:rPr dirty="0" sz="900" spc="30" i="1">
                <a:latin typeface="Arial"/>
                <a:cs typeface="Arial"/>
              </a:rPr>
              <a:t> </a:t>
            </a:r>
            <a:r>
              <a:rPr dirty="0" sz="900" spc="135">
                <a:latin typeface="Georgia"/>
                <a:cs typeface="Georgia"/>
              </a:rPr>
              <a:t>±</a:t>
            </a:r>
            <a:r>
              <a:rPr dirty="0" sz="900" spc="240">
                <a:latin typeface="Georgia"/>
                <a:cs typeface="Georgia"/>
              </a:rPr>
              <a:t>  </a:t>
            </a: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450" i="1">
                <a:latin typeface="Arial"/>
                <a:cs typeface="Arial"/>
              </a:rPr>
              <a:t> </a:t>
            </a:r>
            <a:r>
              <a:rPr dirty="0" sz="900" spc="135">
                <a:latin typeface="Georgia"/>
                <a:cs typeface="Georgia"/>
              </a:rPr>
              <a:t>×</a:t>
            </a:r>
            <a:r>
              <a:rPr dirty="0" sz="900" spc="105">
                <a:latin typeface="Georgia"/>
                <a:cs typeface="Georgia"/>
              </a:rPr>
              <a:t> </a:t>
            </a:r>
            <a:r>
              <a:rPr dirty="0" sz="900" spc="110">
                <a:latin typeface="Georgia"/>
                <a:cs typeface="Georgia"/>
              </a:rPr>
              <a:t>√</a:t>
            </a:r>
            <a:r>
              <a:rPr dirty="0" sz="900">
                <a:latin typeface="Georgia"/>
                <a:cs typeface="Georgia"/>
              </a:rPr>
              <a:t>	</a:t>
            </a:r>
            <a:r>
              <a:rPr dirty="0" sz="900" spc="-50" i="1">
                <a:latin typeface="Bookman Old Style"/>
                <a:cs typeface="Bookman Old Style"/>
              </a:rPr>
              <a:t>,</a:t>
            </a:r>
            <a:endParaRPr sz="900">
              <a:latin typeface="Bookman Old Style"/>
              <a:cs typeface="Bookman Old Sty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357685" y="1751209"/>
            <a:ext cx="742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Lucida Sans Unicode"/>
                <a:cs typeface="Lucida Sans Unicode"/>
              </a:rPr>
              <a:t>⋆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983318" y="1761625"/>
            <a:ext cx="2228850" cy="30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Arial"/>
                <a:cs typeface="Arial"/>
              </a:rPr>
              <a:t>where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484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is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point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on</a:t>
            </a:r>
            <a:r>
              <a:rPr dirty="0" sz="900" spc="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30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distribution</a:t>
            </a:r>
            <a:r>
              <a:rPr dirty="0" sz="900" spc="25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with</a:t>
            </a:r>
            <a:endParaRPr sz="9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15"/>
              </a:spcBef>
            </a:pPr>
            <a:r>
              <a:rPr dirty="0" sz="900" i="1">
                <a:latin typeface="Arial"/>
                <a:cs typeface="Arial"/>
              </a:rPr>
              <a:t>df</a:t>
            </a:r>
            <a:r>
              <a:rPr dirty="0" sz="900" spc="180" i="1">
                <a:latin typeface="Arial"/>
                <a:cs typeface="Arial"/>
              </a:rPr>
              <a:t> </a:t>
            </a:r>
            <a:r>
              <a:rPr dirty="0" sz="900" spc="185">
                <a:latin typeface="Arial"/>
                <a:cs typeface="Arial"/>
              </a:rPr>
              <a:t>=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-45" i="1">
                <a:latin typeface="Arial"/>
                <a:cs typeface="Arial"/>
              </a:rPr>
              <a:t> </a:t>
            </a:r>
            <a:r>
              <a:rPr dirty="0" sz="900" spc="135">
                <a:latin typeface="Georgia"/>
                <a:cs typeface="Georgia"/>
              </a:rPr>
              <a:t>−</a:t>
            </a:r>
            <a:r>
              <a:rPr dirty="0" sz="900" spc="-20">
                <a:latin typeface="Georgia"/>
                <a:cs typeface="Georgia"/>
              </a:rPr>
              <a:t> </a:t>
            </a:r>
            <a:r>
              <a:rPr dirty="0" sz="900">
                <a:latin typeface="Arial"/>
                <a:cs typeface="Arial"/>
              </a:rPr>
              <a:t>1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that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45">
                <a:latin typeface="Arial"/>
                <a:cs typeface="Arial"/>
              </a:rPr>
              <a:t>has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40">
                <a:latin typeface="Arial"/>
                <a:cs typeface="Arial"/>
              </a:rPr>
              <a:t>area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 spc="-20">
                <a:latin typeface="Arial"/>
                <a:cs typeface="Arial"/>
              </a:rPr>
              <a:t>0.025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its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-10">
                <a:latin typeface="Arial"/>
                <a:cs typeface="Arial"/>
              </a:rPr>
              <a:t>right.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Statistics S-100 Teaching Team</dc:creator>
  <dc:title>Unit 6: Inference for Numerical Data</dc:title>
  <dcterms:created xsi:type="dcterms:W3CDTF">2024-11-21T06:21:47Z</dcterms:created>
  <dcterms:modified xsi:type="dcterms:W3CDTF">2024-11-21T06:21:47Z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2024-11-21T00:00:00Z</vt:filetime>
  </property>
  <property fmtid="{D5CDD505-2E9C-101B-9397-08002B2CF9AE}" pid="5" name="Producer">
    <vt:lpwstr>GPL Ghostscript 9.26</vt:lpwstr>
  </property>
</Properties>
</file>