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png" ContentType="image/pn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99" y="75079"/>
            <a:ext cx="56260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905" y="1453446"/>
            <a:ext cx="2579370" cy="109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09627" y="3100794"/>
            <a:ext cx="355602" cy="1270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53400" y="810371"/>
            <a:ext cx="2853690" cy="12744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Unit</a:t>
            </a:r>
            <a:r>
              <a:rPr dirty="0" sz="1400" spc="13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9:</a:t>
            </a:r>
            <a:r>
              <a:rPr dirty="0" sz="1400" spc="2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Inference</a:t>
            </a:r>
            <a:r>
              <a:rPr dirty="0" sz="1400" spc="13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for</a:t>
            </a:r>
            <a:r>
              <a:rPr dirty="0" sz="1400" spc="13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Categorical</a:t>
            </a:r>
            <a:r>
              <a:rPr dirty="0" sz="1400" spc="13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232B2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algn="ctr" marL="508000" marR="500380">
              <a:lnSpc>
                <a:spcPts val="4360"/>
              </a:lnSpc>
            </a:pPr>
            <a:r>
              <a:rPr dirty="0" sz="1100" spc="-10">
                <a:latin typeface="Tahoma"/>
                <a:cs typeface="Tahoma"/>
              </a:rPr>
              <a:t>Statistics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S-</a:t>
            </a:r>
            <a:r>
              <a:rPr dirty="0" sz="1100" spc="-45">
                <a:latin typeface="Tahoma"/>
                <a:cs typeface="Tahoma"/>
              </a:rPr>
              <a:t>100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Teaching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Team </a:t>
            </a:r>
            <a:r>
              <a:rPr dirty="0" sz="1100" spc="-45">
                <a:latin typeface="Tahoma"/>
                <a:cs typeface="Tahoma"/>
              </a:rPr>
              <a:t>Summer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2024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42075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105"/>
              <a:t> </a:t>
            </a:r>
            <a:r>
              <a:rPr dirty="0" cap="small" spc="85"/>
              <a:t>with</a:t>
            </a:r>
            <a:r>
              <a:rPr dirty="0" spc="110"/>
              <a:t> </a:t>
            </a:r>
            <a:r>
              <a:rPr dirty="0" cap="small" spc="50"/>
              <a:t>the</a:t>
            </a:r>
            <a:r>
              <a:rPr dirty="0" spc="110"/>
              <a:t> </a:t>
            </a:r>
            <a:r>
              <a:rPr dirty="0" cap="small" spc="65"/>
              <a:t>normal</a:t>
            </a:r>
            <a:r>
              <a:rPr dirty="0" spc="105"/>
              <a:t> </a:t>
            </a:r>
            <a:r>
              <a:rPr dirty="0" cap="small" spc="65"/>
              <a:t>appro</a:t>
            </a:r>
            <a:r>
              <a:rPr dirty="0" spc="65"/>
              <a:t>x</a:t>
            </a:r>
            <a:r>
              <a:rPr dirty="0" cap="small" spc="65"/>
              <a:t>imation</a:t>
            </a:r>
            <a:r>
              <a:rPr dirty="0" spc="65"/>
              <a:t>.</a:t>
            </a:r>
            <a:r>
              <a:rPr dirty="0" spc="-190"/>
              <a:t> </a:t>
            </a:r>
            <a:r>
              <a:rPr dirty="0"/>
              <a:t>.</a:t>
            </a:r>
            <a:r>
              <a:rPr dirty="0" spc="-190"/>
              <a:t> </a:t>
            </a:r>
            <a:r>
              <a:rPr dirty="0" spc="-21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4600" y="317813"/>
            <a:ext cx="21088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6172" sz="1350">
                <a:latin typeface="Arial"/>
                <a:cs typeface="Arial"/>
              </a:rPr>
              <a:t>In</a:t>
            </a:r>
            <a:r>
              <a:rPr dirty="0" baseline="6172" sz="1350" spc="15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the</a:t>
            </a:r>
            <a:r>
              <a:rPr dirty="0" baseline="6172" sz="1350" spc="15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testing</a:t>
            </a:r>
            <a:r>
              <a:rPr dirty="0" baseline="6172" sz="1350" spc="15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context,</a:t>
            </a:r>
            <a:r>
              <a:rPr dirty="0" baseline="6172" sz="1350" spc="22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substitute</a:t>
            </a:r>
            <a:r>
              <a:rPr dirty="0" baseline="6172" sz="1350" spc="15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p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sz="600" spc="114">
                <a:latin typeface="Tahoma"/>
                <a:cs typeface="Tahoma"/>
              </a:rPr>
              <a:t> </a:t>
            </a:r>
            <a:r>
              <a:rPr dirty="0" baseline="6172" sz="1350">
                <a:latin typeface="Arial"/>
                <a:cs typeface="Arial"/>
              </a:rPr>
              <a:t>for</a:t>
            </a:r>
            <a:r>
              <a:rPr dirty="0" baseline="6172" sz="1350" spc="15">
                <a:latin typeface="Arial"/>
                <a:cs typeface="Arial"/>
              </a:rPr>
              <a:t> </a:t>
            </a:r>
            <a:r>
              <a:rPr dirty="0" baseline="6172" sz="1350" spc="-37" i="1">
                <a:latin typeface="Arial"/>
                <a:cs typeface="Arial"/>
              </a:rPr>
              <a:t>p</a:t>
            </a:r>
            <a:r>
              <a:rPr dirty="0" baseline="6172" sz="1350" spc="-37">
                <a:latin typeface="Arial"/>
                <a:cs typeface="Arial"/>
              </a:rPr>
              <a:t>.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916" y="519141"/>
            <a:ext cx="2136140" cy="3295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statistic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z</a:t>
            </a:r>
            <a:r>
              <a:rPr dirty="0" sz="900" spc="8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null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hypothesis</a:t>
            </a:r>
            <a:endParaRPr sz="9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114"/>
              </a:spcBef>
            </a:pPr>
            <a:r>
              <a:rPr dirty="0" baseline="6172" sz="1350" i="1">
                <a:latin typeface="Arial"/>
                <a:cs typeface="Arial"/>
              </a:rPr>
              <a:t>H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sz="600" spc="100">
                <a:latin typeface="Tahoma"/>
                <a:cs typeface="Tahoma"/>
              </a:rPr>
              <a:t> </a:t>
            </a:r>
            <a:r>
              <a:rPr dirty="0" baseline="6172" sz="1350">
                <a:latin typeface="Arial"/>
                <a:cs typeface="Arial"/>
              </a:rPr>
              <a:t>:</a:t>
            </a:r>
            <a:r>
              <a:rPr dirty="0" baseline="6172" sz="1350" spc="-15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p</a:t>
            </a:r>
            <a:r>
              <a:rPr dirty="0" baseline="6172" sz="1350" spc="44" i="1">
                <a:latin typeface="Arial"/>
                <a:cs typeface="Arial"/>
              </a:rPr>
              <a:t> </a:t>
            </a:r>
            <a:r>
              <a:rPr dirty="0" baseline="6172" sz="1350" spc="277">
                <a:latin typeface="Arial"/>
                <a:cs typeface="Arial"/>
              </a:rPr>
              <a:t>=</a:t>
            </a:r>
            <a:r>
              <a:rPr dirty="0" baseline="6172" sz="1350" spc="-7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p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sz="600" spc="145">
                <a:latin typeface="Tahoma"/>
                <a:cs typeface="Tahoma"/>
              </a:rPr>
              <a:t> </a:t>
            </a:r>
            <a:r>
              <a:rPr dirty="0" baseline="6172" sz="1350" spc="-37">
                <a:latin typeface="Arial"/>
                <a:cs typeface="Arial"/>
              </a:rPr>
              <a:t>is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86277" y="901263"/>
            <a:ext cx="3860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247" i="1">
                <a:latin typeface="Arial"/>
                <a:cs typeface="Arial"/>
              </a:rPr>
              <a:t>p</a:t>
            </a:r>
            <a:r>
              <a:rPr dirty="0" baseline="6172" sz="1350" spc="-247">
                <a:latin typeface="Arial"/>
                <a:cs typeface="Arial"/>
              </a:rPr>
              <a:t>ˆ</a:t>
            </a:r>
            <a:r>
              <a:rPr dirty="0" baseline="6172" sz="1350" spc="-22">
                <a:latin typeface="Arial"/>
                <a:cs typeface="Arial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−</a:t>
            </a:r>
            <a:r>
              <a:rPr dirty="0" baseline="6172" sz="1350" spc="-112">
                <a:latin typeface="Lucida Sans Unicode"/>
                <a:cs typeface="Lucida Sans Unicode"/>
              </a:rPr>
              <a:t> </a:t>
            </a:r>
            <a:r>
              <a:rPr dirty="0" baseline="6172" sz="1350" spc="-37" i="1">
                <a:latin typeface="Arial"/>
                <a:cs typeface="Arial"/>
              </a:rPr>
              <a:t>p</a:t>
            </a:r>
            <a:r>
              <a:rPr dirty="0" sz="600" spc="-25"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104934" y="1060361"/>
            <a:ext cx="755015" cy="0"/>
          </a:xfrm>
          <a:custGeom>
            <a:avLst/>
            <a:gdLst/>
            <a:ahLst/>
            <a:cxnLst/>
            <a:rect l="l" t="t" r="r" b="b"/>
            <a:pathLst>
              <a:path w="755014" h="0">
                <a:moveTo>
                  <a:pt x="0" y="0"/>
                </a:moveTo>
                <a:lnTo>
                  <a:pt x="7547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60460" y="949606"/>
            <a:ext cx="384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i="1">
                <a:latin typeface="Arial"/>
                <a:cs typeface="Arial"/>
              </a:rPr>
              <a:t>z</a:t>
            </a:r>
            <a:r>
              <a:rPr dirty="0" sz="900" spc="55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100">
                <a:latin typeface="Arial"/>
                <a:cs typeface="Arial"/>
              </a:rPr>
              <a:t> </a:t>
            </a:r>
            <a:r>
              <a:rPr dirty="0" sz="1000" spc="515">
                <a:latin typeface="Verdana"/>
                <a:cs typeface="Verdana"/>
              </a:rPr>
              <a:t>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31452" y="1085672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 h="0">
                <a:moveTo>
                  <a:pt x="0" y="0"/>
                </a:moveTo>
                <a:lnTo>
                  <a:pt x="6281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08543" y="1093499"/>
            <a:ext cx="6743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 i="1">
                <a:latin typeface="Arial"/>
                <a:cs typeface="Arial"/>
              </a:rPr>
              <a:t>p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baseline="6172" sz="1350">
                <a:latin typeface="Arial"/>
                <a:cs typeface="Arial"/>
              </a:rPr>
              <a:t>)(1</a:t>
            </a:r>
            <a:r>
              <a:rPr dirty="0" baseline="6172" sz="1350" spc="15">
                <a:latin typeface="Arial"/>
                <a:cs typeface="Arial"/>
              </a:rPr>
              <a:t> </a:t>
            </a:r>
            <a:r>
              <a:rPr dirty="0" baseline="6172" sz="1350">
                <a:latin typeface="Lucida Sans Unicode"/>
                <a:cs typeface="Lucida Sans Unicode"/>
              </a:rPr>
              <a:t>−</a:t>
            </a:r>
            <a:r>
              <a:rPr dirty="0" baseline="6172" sz="1350" spc="-15">
                <a:latin typeface="Lucida Sans Unicode"/>
                <a:cs typeface="Lucida Sans Unicode"/>
              </a:rPr>
              <a:t> </a:t>
            </a:r>
            <a:r>
              <a:rPr dirty="0" baseline="6172" sz="1350" spc="-37" i="1">
                <a:latin typeface="Arial"/>
                <a:cs typeface="Arial"/>
              </a:rPr>
              <a:t>p</a:t>
            </a:r>
            <a:r>
              <a:rPr dirty="0" sz="600" spc="-25">
                <a:latin typeface="Tahoma"/>
                <a:cs typeface="Tahoma"/>
              </a:rPr>
              <a:t>0</a:t>
            </a:r>
            <a:r>
              <a:rPr dirty="0" baseline="6172" sz="1350" spc="-37">
                <a:latin typeface="Arial"/>
                <a:cs typeface="Arial"/>
              </a:rPr>
              <a:t>)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246643" y="1253604"/>
            <a:ext cx="598170" cy="0"/>
          </a:xfrm>
          <a:custGeom>
            <a:avLst/>
            <a:gdLst/>
            <a:ahLst/>
            <a:cxnLst/>
            <a:rect l="l" t="t" r="r" b="b"/>
            <a:pathLst>
              <a:path w="598169" h="0">
                <a:moveTo>
                  <a:pt x="0" y="0"/>
                </a:moveTo>
                <a:lnTo>
                  <a:pt x="59781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501724" y="1232733"/>
            <a:ext cx="863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10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351204" y="1503789"/>
            <a:ext cx="2199005" cy="14655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5735" marR="30480" indent="-128270">
              <a:lnSpc>
                <a:spcPct val="101499"/>
              </a:lnSpc>
              <a:spcBef>
                <a:spcPts val="80"/>
              </a:spcBef>
              <a:buClr>
                <a:srgbClr val="3232B2"/>
              </a:buClr>
              <a:buFont typeface="Lucida Sans Unicode"/>
              <a:buChar char="•"/>
              <a:tabLst>
                <a:tab pos="165735" algn="l"/>
              </a:tabLst>
            </a:pP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proportion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fatal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collisions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MA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involved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alcohol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consumption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were </a:t>
            </a:r>
            <a:r>
              <a:rPr dirty="0" sz="900" spc="-10">
                <a:latin typeface="Arial"/>
                <a:cs typeface="Arial"/>
              </a:rPr>
              <a:t>actually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0.33,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there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would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only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a</a:t>
            </a:r>
            <a:r>
              <a:rPr dirty="0" sz="900" spc="-20">
                <a:latin typeface="Arial"/>
                <a:cs typeface="Arial"/>
              </a:rPr>
              <a:t> 0.0041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probability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observing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sample </a:t>
            </a:r>
            <a:r>
              <a:rPr dirty="0" sz="900">
                <a:latin typeface="Arial"/>
                <a:cs typeface="Arial"/>
              </a:rPr>
              <a:t>proportion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alcohol-</a:t>
            </a:r>
            <a:r>
              <a:rPr dirty="0" sz="900" spc="-10">
                <a:latin typeface="Arial"/>
                <a:cs typeface="Arial"/>
              </a:rPr>
              <a:t>related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fatal </a:t>
            </a:r>
            <a:r>
              <a:rPr dirty="0" sz="900" spc="-25">
                <a:latin typeface="Arial"/>
                <a:cs typeface="Arial"/>
              </a:rPr>
              <a:t>collisions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equal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0.399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larger.</a:t>
            </a:r>
            <a:endParaRPr sz="900">
              <a:latin typeface="Arial"/>
              <a:cs typeface="Arial"/>
            </a:endParaRPr>
          </a:p>
          <a:p>
            <a:pPr algn="just" marL="161290" marR="344805" indent="-123825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Lucida Sans Unicode"/>
              <a:buChar char="•"/>
              <a:tabLst>
                <a:tab pos="165735" algn="l"/>
              </a:tabLst>
            </a:pPr>
            <a:r>
              <a:rPr dirty="0" sz="900">
                <a:latin typeface="Arial"/>
                <a:cs typeface="Arial"/>
              </a:rPr>
              <a:t>Thus,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these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data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suggest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proportion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alcohol-</a:t>
            </a:r>
            <a:r>
              <a:rPr dirty="0" sz="900" spc="-10">
                <a:latin typeface="Arial"/>
                <a:cs typeface="Arial"/>
              </a:rPr>
              <a:t>related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fatal </a:t>
            </a:r>
            <a:r>
              <a:rPr dirty="0" sz="900" spc="-10">
                <a:latin typeface="Arial"/>
                <a:cs typeface="Arial"/>
              </a:rPr>
              <a:t>	</a:t>
            </a:r>
            <a:r>
              <a:rPr dirty="0" sz="900" spc="-25">
                <a:latin typeface="Arial"/>
                <a:cs typeface="Arial"/>
              </a:rPr>
              <a:t>collisions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higher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 spc="-10">
                <a:latin typeface="Arial"/>
                <a:cs typeface="Arial"/>
              </a:rPr>
              <a:t>nationwide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proportion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10">
                <a:latin typeface="Arial"/>
                <a:cs typeface="Arial"/>
              </a:rPr>
              <a:t> 0.33.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10027" y="785469"/>
            <a:ext cx="2847975" cy="4000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spc="50" i="1">
                <a:solidFill>
                  <a:srgbClr val="8E5902"/>
                </a:solidFill>
                <a:latin typeface="Times New Roman"/>
                <a:cs typeface="Times New Roman"/>
              </a:rPr>
              <a:t>#conduct</a:t>
            </a:r>
            <a:r>
              <a:rPr dirty="0" sz="800" spc="229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75" i="1">
                <a:solidFill>
                  <a:srgbClr val="8E5902"/>
                </a:solidFill>
                <a:latin typeface="Times New Roman"/>
                <a:cs typeface="Times New Roman"/>
              </a:rPr>
              <a:t>hypothesis</a:t>
            </a:r>
            <a:r>
              <a:rPr dirty="0" sz="800" spc="23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114" i="1">
                <a:solidFill>
                  <a:srgbClr val="8E5902"/>
                </a:solidFill>
                <a:latin typeface="Times New Roman"/>
                <a:cs typeface="Times New Roman"/>
              </a:rPr>
              <a:t>test</a:t>
            </a:r>
            <a:endParaRPr sz="800">
              <a:latin typeface="Times New Roman"/>
              <a:cs typeface="Times New Roman"/>
            </a:endParaRPr>
          </a:p>
          <a:p>
            <a:pPr marL="575310" marR="817880" indent="-537845">
              <a:lnSpc>
                <a:spcPts val="950"/>
              </a:lnSpc>
              <a:spcBef>
                <a:spcPts val="30"/>
              </a:spcBef>
            </a:pPr>
            <a:r>
              <a:rPr dirty="0" sz="800" spc="75" b="1">
                <a:solidFill>
                  <a:srgbClr val="214986"/>
                </a:solidFill>
                <a:latin typeface="Times New Roman"/>
                <a:cs typeface="Times New Roman"/>
              </a:rPr>
              <a:t>prop.test</a:t>
            </a:r>
            <a:r>
              <a:rPr dirty="0" sz="800" spc="75">
                <a:latin typeface="Cambria"/>
                <a:cs typeface="Cambria"/>
              </a:rPr>
              <a:t>(</a:t>
            </a:r>
            <a:r>
              <a:rPr dirty="0" sz="800" spc="75">
                <a:solidFill>
                  <a:srgbClr val="214986"/>
                </a:solidFill>
                <a:latin typeface="Cambria"/>
                <a:cs typeface="Cambria"/>
              </a:rPr>
              <a:t>x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0000CE"/>
                </a:solidFill>
                <a:latin typeface="Cambria"/>
                <a:cs typeface="Cambria"/>
              </a:rPr>
              <a:t>136</a:t>
            </a:r>
            <a:r>
              <a:rPr dirty="0" sz="800" spc="50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n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0000CE"/>
                </a:solidFill>
                <a:latin typeface="Cambria"/>
                <a:cs typeface="Cambria"/>
              </a:rPr>
              <a:t>341</a:t>
            </a:r>
            <a:r>
              <a:rPr dirty="0" sz="800" spc="50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p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80">
                <a:solidFill>
                  <a:srgbClr val="0000CE"/>
                </a:solidFill>
                <a:latin typeface="Cambria"/>
                <a:cs typeface="Cambria"/>
              </a:rPr>
              <a:t>0.33</a:t>
            </a:r>
            <a:r>
              <a:rPr dirty="0" sz="800" spc="80">
                <a:latin typeface="Cambria"/>
                <a:cs typeface="Cambria"/>
              </a:rPr>
              <a:t>, </a:t>
            </a:r>
            <a:r>
              <a:rPr dirty="0" sz="800" spc="80">
                <a:solidFill>
                  <a:srgbClr val="214986"/>
                </a:solidFill>
                <a:latin typeface="Cambria"/>
                <a:cs typeface="Cambria"/>
              </a:rPr>
              <a:t>alternative</a:t>
            </a:r>
            <a:r>
              <a:rPr dirty="0" sz="800" spc="26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6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4F9805"/>
                </a:solidFill>
                <a:latin typeface="Cambria"/>
                <a:cs typeface="Cambria"/>
              </a:rPr>
              <a:t>"greater"</a:t>
            </a:r>
            <a:r>
              <a:rPr dirty="0" sz="800" spc="70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35287" y="1191184"/>
            <a:ext cx="3035300" cy="1108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dirty="0" sz="800" spc="10">
                <a:latin typeface="Cambria"/>
                <a:cs typeface="Cambria"/>
              </a:rPr>
              <a:t>##</a:t>
            </a:r>
            <a:r>
              <a:rPr dirty="0" sz="800" spc="305">
                <a:latin typeface="Cambria"/>
                <a:cs typeface="Cambria"/>
              </a:rPr>
              <a:t>  </a:t>
            </a:r>
            <a:r>
              <a:rPr dirty="0" sz="800" spc="10">
                <a:latin typeface="Cambria"/>
                <a:cs typeface="Cambria"/>
              </a:rPr>
              <a:t>1-sample</a:t>
            </a:r>
            <a:r>
              <a:rPr dirty="0" sz="800" spc="315">
                <a:latin typeface="Cambria"/>
                <a:cs typeface="Cambria"/>
              </a:rPr>
              <a:t> </a:t>
            </a:r>
            <a:r>
              <a:rPr dirty="0" sz="800" spc="10">
                <a:latin typeface="Cambria"/>
                <a:cs typeface="Cambria"/>
              </a:rPr>
              <a:t>proportions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test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 spc="10">
                <a:latin typeface="Cambria"/>
                <a:cs typeface="Cambria"/>
              </a:rPr>
              <a:t>with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continuity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correction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40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136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out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341,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null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probability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0.33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X-squared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6.9981,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df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114">
                <a:latin typeface="Cambria"/>
                <a:cs typeface="Cambria"/>
              </a:rPr>
              <a:t>1,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p-</a:t>
            </a:r>
            <a:r>
              <a:rPr dirty="0" sz="800" spc="60">
                <a:latin typeface="Cambria"/>
                <a:cs typeface="Cambria"/>
              </a:rPr>
              <a:t>value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0.00408</a:t>
            </a:r>
            <a:endParaRPr sz="800">
              <a:latin typeface="Cambria"/>
              <a:cs typeface="Cambria"/>
            </a:endParaRPr>
          </a:p>
          <a:p>
            <a:pPr marL="12700" marR="112395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hypothesis: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true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135">
                <a:latin typeface="Cambria"/>
                <a:cs typeface="Cambria"/>
              </a:rPr>
              <a:t>is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65">
                <a:latin typeface="Cambria"/>
                <a:cs typeface="Cambria"/>
              </a:rPr>
              <a:t>greater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than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0.33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95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percent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confidence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interval: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22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0.3547446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1.0000000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estimates: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735287" y="2272981"/>
            <a:ext cx="617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9910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50">
                <a:latin typeface="Cambria"/>
                <a:cs typeface="Cambria"/>
              </a:rPr>
              <a:t>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35287" y="2393175"/>
            <a:ext cx="617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0.398827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Ex</a:t>
            </a:r>
            <a:r>
              <a:rPr dirty="0" cap="small" spc="85"/>
              <a:t>act</a:t>
            </a:r>
            <a:r>
              <a:rPr dirty="0" spc="100"/>
              <a:t> </a:t>
            </a:r>
            <a:r>
              <a:rPr dirty="0" cap="small" spc="60"/>
              <a:t>in</a:t>
            </a:r>
            <a:r>
              <a:rPr dirty="0" spc="60"/>
              <a:t>f</a:t>
            </a:r>
            <a:r>
              <a:rPr dirty="0" cap="small" spc="60"/>
              <a:t>erence</a:t>
            </a:r>
            <a:r>
              <a:rPr dirty="0" spc="10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05"/>
              <a:t> </a:t>
            </a:r>
            <a:r>
              <a:rPr dirty="0" cap="small" spc="55"/>
              <a:t>binomial</a:t>
            </a:r>
            <a:r>
              <a:rPr dirty="0" spc="100"/>
              <a:t> </a:t>
            </a:r>
            <a:r>
              <a:rPr dirty="0" cap="small" spc="-15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4595" y="361208"/>
            <a:ext cx="5089525" cy="329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07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Definition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Arial"/>
                <a:cs typeface="Arial"/>
              </a:rPr>
              <a:t>-value: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probability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observing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136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more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75">
                <a:latin typeface="Arial"/>
                <a:cs typeface="Arial"/>
              </a:rPr>
              <a:t>successes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out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341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trials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null </a:t>
            </a:r>
            <a:r>
              <a:rPr dirty="0" baseline="6172" sz="1350" spc="-44">
                <a:latin typeface="Arial"/>
                <a:cs typeface="Arial"/>
              </a:rPr>
              <a:t>hypothesis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H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sz="600" spc="90">
                <a:latin typeface="Tahoma"/>
                <a:cs typeface="Tahoma"/>
              </a:rPr>
              <a:t> </a:t>
            </a:r>
            <a:r>
              <a:rPr dirty="0" baseline="6172" sz="1350">
                <a:latin typeface="Arial"/>
                <a:cs typeface="Arial"/>
              </a:rPr>
              <a:t>:</a:t>
            </a:r>
            <a:r>
              <a:rPr dirty="0" baseline="6172" sz="1350" spc="-22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p</a:t>
            </a:r>
            <a:r>
              <a:rPr dirty="0" baseline="6172" sz="1350" spc="30" i="1">
                <a:latin typeface="Arial"/>
                <a:cs typeface="Arial"/>
              </a:rPr>
              <a:t> </a:t>
            </a:r>
            <a:r>
              <a:rPr dirty="0" baseline="6172" sz="1350" spc="277">
                <a:latin typeface="Arial"/>
                <a:cs typeface="Arial"/>
              </a:rPr>
              <a:t>=</a:t>
            </a:r>
            <a:r>
              <a:rPr dirty="0" baseline="6172" sz="1350" spc="-22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0</a:t>
            </a:r>
            <a:r>
              <a:rPr dirty="0" baseline="6172" sz="1350" spc="-15">
                <a:latin typeface="Franklin Gothic Heavy"/>
                <a:cs typeface="Franklin Gothic Heavy"/>
              </a:rPr>
              <a:t>.</a:t>
            </a:r>
            <a:r>
              <a:rPr dirty="0" baseline="6172" sz="1350" spc="-15">
                <a:latin typeface="Arial"/>
                <a:cs typeface="Arial"/>
              </a:rPr>
              <a:t>33</a:t>
            </a:r>
            <a:r>
              <a:rPr dirty="0" baseline="6172" sz="1350" spc="44">
                <a:latin typeface="Arial"/>
                <a:cs typeface="Arial"/>
              </a:rPr>
              <a:t> </a:t>
            </a:r>
            <a:r>
              <a:rPr dirty="0" baseline="6172" sz="1350" spc="-67">
                <a:latin typeface="Arial"/>
                <a:cs typeface="Arial"/>
              </a:rPr>
              <a:t>were</a:t>
            </a:r>
            <a:r>
              <a:rPr dirty="0" baseline="6172" sz="1350" spc="44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true.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722413"/>
            <a:ext cx="5116195" cy="28892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6350" rIns="0" bIns="0" rtlCol="0" vert="horz">
            <a:spAutoFit/>
          </a:bodyPr>
          <a:lstStyle/>
          <a:p>
            <a:pPr marL="37465">
              <a:lnSpc>
                <a:spcPts val="955"/>
              </a:lnSpc>
              <a:spcBef>
                <a:spcPts val="50"/>
              </a:spcBef>
            </a:pPr>
            <a:r>
              <a:rPr dirty="0" sz="800" spc="50" i="1">
                <a:solidFill>
                  <a:srgbClr val="8E5902"/>
                </a:solidFill>
                <a:latin typeface="Times New Roman"/>
                <a:cs typeface="Times New Roman"/>
              </a:rPr>
              <a:t>#use</a:t>
            </a:r>
            <a:r>
              <a:rPr dirty="0" sz="800" spc="35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pbinom(</a:t>
            </a:r>
            <a:r>
              <a:rPr dirty="0" sz="800" spc="35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100" i="1">
                <a:solidFill>
                  <a:srgbClr val="8E5902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55"/>
              </a:lnSpc>
            </a:pPr>
            <a:r>
              <a:rPr dirty="0" sz="800" b="1">
                <a:solidFill>
                  <a:srgbClr val="214986"/>
                </a:solidFill>
                <a:latin typeface="Times New Roman"/>
                <a:cs typeface="Times New Roman"/>
              </a:rPr>
              <a:t>pbinom</a:t>
            </a:r>
            <a:r>
              <a:rPr dirty="0" sz="800">
                <a:latin typeface="Cambria"/>
                <a:cs typeface="Cambria"/>
              </a:rPr>
              <a:t>(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135</a:t>
            </a:r>
            <a:r>
              <a:rPr dirty="0" sz="800">
                <a:latin typeface="Cambria"/>
                <a:cs typeface="Cambria"/>
              </a:rPr>
              <a:t>,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0000CE"/>
                </a:solidFill>
                <a:latin typeface="Cambria"/>
                <a:cs typeface="Cambria"/>
              </a:rPr>
              <a:t>341</a:t>
            </a:r>
            <a:r>
              <a:rPr dirty="0" sz="800" spc="50">
                <a:latin typeface="Cambria"/>
                <a:cs typeface="Cambria"/>
              </a:rPr>
              <a:t>,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p</a:t>
            </a:r>
            <a:r>
              <a:rPr dirty="0" sz="800" spc="27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7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90">
                <a:solidFill>
                  <a:srgbClr val="0000CE"/>
                </a:solidFill>
                <a:latin typeface="Cambria"/>
                <a:cs typeface="Cambria"/>
              </a:rPr>
              <a:t>0.33</a:t>
            </a:r>
            <a:r>
              <a:rPr dirty="0" sz="800" spc="90">
                <a:latin typeface="Cambria"/>
                <a:cs typeface="Cambria"/>
              </a:rPr>
              <a:t>,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95">
                <a:solidFill>
                  <a:srgbClr val="214986"/>
                </a:solidFill>
                <a:latin typeface="Cambria"/>
                <a:cs typeface="Cambria"/>
              </a:rPr>
              <a:t>lower.tail</a:t>
            </a:r>
            <a:r>
              <a:rPr dirty="0" sz="800" spc="27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7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8E5902"/>
                </a:solidFill>
                <a:latin typeface="Cambria"/>
                <a:cs typeface="Cambria"/>
              </a:rPr>
              <a:t>FALSE</a:t>
            </a:r>
            <a:r>
              <a:rPr dirty="0" sz="800" spc="-10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103626"/>
            <a:ext cx="9931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0.004507281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2044" y="1261833"/>
            <a:ext cx="5116195" cy="28892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6350" rIns="0" bIns="0" rtlCol="0" vert="horz">
            <a:spAutoFit/>
          </a:bodyPr>
          <a:lstStyle/>
          <a:p>
            <a:pPr marL="37465">
              <a:lnSpc>
                <a:spcPts val="955"/>
              </a:lnSpc>
              <a:spcBef>
                <a:spcPts val="50"/>
              </a:spcBef>
            </a:pPr>
            <a:r>
              <a:rPr dirty="0" sz="800" spc="50" i="1">
                <a:solidFill>
                  <a:srgbClr val="8E5902"/>
                </a:solidFill>
                <a:latin typeface="Times New Roman"/>
                <a:cs typeface="Times New Roman"/>
              </a:rPr>
              <a:t>#use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90" i="1">
                <a:solidFill>
                  <a:srgbClr val="8E5902"/>
                </a:solidFill>
                <a:latin typeface="Times New Roman"/>
                <a:cs typeface="Times New Roman"/>
              </a:rPr>
              <a:t>binom.test(</a:t>
            </a:r>
            <a:r>
              <a:rPr dirty="0" sz="800" spc="22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100" i="1">
                <a:solidFill>
                  <a:srgbClr val="8E5902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55"/>
              </a:lnSpc>
            </a:pPr>
            <a:r>
              <a:rPr dirty="0" sz="800" spc="60" b="1">
                <a:solidFill>
                  <a:srgbClr val="214986"/>
                </a:solidFill>
                <a:latin typeface="Times New Roman"/>
                <a:cs typeface="Times New Roman"/>
              </a:rPr>
              <a:t>binom.test</a:t>
            </a:r>
            <a:r>
              <a:rPr dirty="0" sz="800" spc="60">
                <a:latin typeface="Cambria"/>
                <a:cs typeface="Cambria"/>
              </a:rPr>
              <a:t>(</a:t>
            </a:r>
            <a:r>
              <a:rPr dirty="0" sz="800" spc="60">
                <a:solidFill>
                  <a:srgbClr val="214986"/>
                </a:solidFill>
                <a:latin typeface="Cambria"/>
                <a:cs typeface="Cambria"/>
              </a:rPr>
              <a:t>x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0000CE"/>
                </a:solidFill>
                <a:latin typeface="Cambria"/>
                <a:cs typeface="Cambria"/>
              </a:rPr>
              <a:t>136</a:t>
            </a:r>
            <a:r>
              <a:rPr dirty="0" sz="800" spc="50">
                <a:latin typeface="Cambria"/>
                <a:cs typeface="Cambria"/>
              </a:rPr>
              <a:t>,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n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0000CE"/>
                </a:solidFill>
                <a:latin typeface="Cambria"/>
                <a:cs typeface="Cambria"/>
              </a:rPr>
              <a:t>341</a:t>
            </a:r>
            <a:r>
              <a:rPr dirty="0" sz="800" spc="50">
                <a:latin typeface="Cambria"/>
                <a:cs typeface="Cambria"/>
              </a:rPr>
              <a:t>,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p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90">
                <a:solidFill>
                  <a:srgbClr val="0000CE"/>
                </a:solidFill>
                <a:latin typeface="Cambria"/>
                <a:cs typeface="Cambria"/>
              </a:rPr>
              <a:t>0.33</a:t>
            </a:r>
            <a:r>
              <a:rPr dirty="0" sz="800" spc="90">
                <a:latin typeface="Cambria"/>
                <a:cs typeface="Cambria"/>
              </a:rPr>
              <a:t>,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80">
                <a:solidFill>
                  <a:srgbClr val="214986"/>
                </a:solidFill>
                <a:latin typeface="Cambria"/>
                <a:cs typeface="Cambria"/>
              </a:rPr>
              <a:t>alternative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4F9805"/>
                </a:solidFill>
                <a:latin typeface="Cambria"/>
                <a:cs typeface="Cambria"/>
              </a:rPr>
              <a:t>"greater"</a:t>
            </a:r>
            <a:r>
              <a:rPr dirty="0" sz="800" spc="70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7294" y="1643058"/>
            <a:ext cx="4057015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2799715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34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Exact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binomial</a:t>
            </a:r>
            <a:r>
              <a:rPr dirty="0" sz="800" spc="345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test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04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04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136</a:t>
            </a:r>
            <a:r>
              <a:rPr dirty="0" sz="800" spc="20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and</a:t>
            </a:r>
            <a:r>
              <a:rPr dirty="0" sz="800" spc="204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341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number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successes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136,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number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125">
                <a:latin typeface="Cambria"/>
                <a:cs typeface="Cambria"/>
              </a:rPr>
              <a:t>trials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341,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p-</a:t>
            </a:r>
            <a:r>
              <a:rPr dirty="0" sz="800">
                <a:latin typeface="Cambria"/>
                <a:cs typeface="Cambria"/>
              </a:rPr>
              <a:t>value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0.004507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hypothesis: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true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probability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success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135">
                <a:latin typeface="Cambria"/>
                <a:cs typeface="Cambria"/>
              </a:rPr>
              <a:t>is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5">
                <a:latin typeface="Cambria"/>
                <a:cs typeface="Cambria"/>
              </a:rPr>
              <a:t>greater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than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0.33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95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percent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confidence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interval: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22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0.3545283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1.0000000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estimates:</a:t>
            </a:r>
            <a:endParaRPr sz="800">
              <a:latin typeface="Cambria"/>
              <a:cs typeface="Cambria"/>
            </a:endParaRPr>
          </a:p>
          <a:p>
            <a:pPr marL="12700" marR="2691765">
              <a:lnSpc>
                <a:spcPts val="950"/>
              </a:lnSpc>
              <a:spcBef>
                <a:spcPts val="35"/>
              </a:spcBef>
              <a:tabLst>
                <a:tab pos="926465" algn="l"/>
              </a:tabLst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04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probability</a:t>
            </a:r>
            <a:r>
              <a:rPr dirty="0" sz="800" spc="200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204">
                <a:latin typeface="Cambria"/>
                <a:cs typeface="Cambria"/>
              </a:rPr>
              <a:t> </a:t>
            </a:r>
            <a:r>
              <a:rPr dirty="0" sz="800" spc="45">
                <a:latin typeface="Cambria"/>
                <a:cs typeface="Cambria"/>
              </a:rPr>
              <a:t>success </a:t>
            </a: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0.398827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10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05"/>
              <a:t> </a:t>
            </a:r>
            <a:r>
              <a:rPr dirty="0" cap="small" spc="50"/>
              <a:t>the</a:t>
            </a:r>
            <a:r>
              <a:rPr dirty="0" spc="105"/>
              <a:t> </a:t>
            </a:r>
            <a:r>
              <a:rPr dirty="0" cap="small" spc="80"/>
              <a:t>di</a:t>
            </a:r>
            <a:r>
              <a:rPr dirty="0" spc="80"/>
              <a:t>ff</a:t>
            </a:r>
            <a:r>
              <a:rPr dirty="0" cap="small" spc="80"/>
              <a:t>erence</a:t>
            </a:r>
            <a:r>
              <a:rPr dirty="0" spc="105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00"/>
              <a:t> </a:t>
            </a:r>
            <a:r>
              <a:rPr dirty="0" cap="small" spc="95"/>
              <a:t>two</a:t>
            </a:r>
            <a:r>
              <a:rPr dirty="0" spc="105"/>
              <a:t> </a:t>
            </a:r>
            <a:r>
              <a:rPr dirty="0" cap="small" spc="-10"/>
              <a:t>proportions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65643" y="1170355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65643" y="2101583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45221" y="2101583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2199" y="487278"/>
            <a:ext cx="5132705" cy="2343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103505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one-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70" i="1">
                <a:latin typeface="Arial"/>
                <a:cs typeface="Arial"/>
              </a:rPr>
              <a:t>z</a:t>
            </a:r>
            <a:r>
              <a:rPr dirty="0" sz="1000" spc="-195" i="1">
                <a:latin typeface="Arial"/>
                <a:cs typeface="Arial"/>
              </a:rPr>
              <a:t> </a:t>
            </a:r>
            <a:r>
              <a:rPr dirty="0" sz="1000" spc="-35">
                <a:latin typeface="Tahoma"/>
                <a:cs typeface="Tahoma"/>
              </a:rPr>
              <a:t>-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 </a:t>
            </a:r>
            <a:r>
              <a:rPr dirty="0" sz="1000" spc="-30">
                <a:latin typeface="Tahoma"/>
                <a:cs typeface="Tahoma"/>
              </a:rPr>
              <a:t>proportion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analogous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one-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60" i="1">
                <a:latin typeface="Arial"/>
                <a:cs typeface="Arial"/>
              </a:rPr>
              <a:t>t</a:t>
            </a:r>
            <a:r>
              <a:rPr dirty="0" sz="1000" spc="60">
                <a:latin typeface="Tahoma"/>
                <a:cs typeface="Tahoma"/>
              </a:rPr>
              <a:t>-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mean: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42900" indent="-130810">
              <a:lnSpc>
                <a:spcPts val="1200"/>
              </a:lnSpc>
              <a:buClr>
                <a:srgbClr val="3232B2"/>
              </a:buClr>
              <a:buFont typeface="Lucida Sans Unicode"/>
              <a:buChar char="•"/>
              <a:tabLst>
                <a:tab pos="342900" algn="l"/>
              </a:tabLst>
            </a:pPr>
            <a:r>
              <a:rPr dirty="0" sz="1000" spc="-30">
                <a:latin typeface="Tahoma"/>
                <a:cs typeface="Tahoma"/>
              </a:rPr>
              <a:t>Sample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statistic: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 spc="-560" i="1">
                <a:latin typeface="Arial"/>
                <a:cs typeface="Arial"/>
              </a:rPr>
              <a:t>p</a:t>
            </a:r>
            <a:r>
              <a:rPr dirty="0" sz="1000" spc="-5">
                <a:latin typeface="Tahoma"/>
                <a:cs typeface="Tahoma"/>
              </a:rPr>
              <a:t>ˆ</a:t>
            </a:r>
            <a:r>
              <a:rPr dirty="0" sz="1000" spc="-35">
                <a:latin typeface="Tahoma"/>
                <a:cs typeface="Tahoma"/>
              </a:rPr>
              <a:t>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Parameter: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hypothesis:</a:t>
            </a:r>
            <a:r>
              <a:rPr dirty="0" sz="1000" spc="9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20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1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endParaRPr baseline="-11904" sz="1050">
              <a:latin typeface="Tahoma"/>
              <a:cs typeface="Tahoma"/>
            </a:endParaRPr>
          </a:p>
          <a:p>
            <a:pPr marL="342900" indent="-130810">
              <a:lnSpc>
                <a:spcPts val="1200"/>
              </a:lnSpc>
              <a:buClr>
                <a:srgbClr val="3232B2"/>
              </a:buClr>
              <a:buFont typeface="Lucida Sans Unicode"/>
              <a:buChar char="•"/>
              <a:tabLst>
                <a:tab pos="342900" algn="l"/>
              </a:tabLst>
            </a:pPr>
            <a:r>
              <a:rPr dirty="0" sz="1000" spc="-30">
                <a:latin typeface="Tahoma"/>
                <a:cs typeface="Tahoma"/>
              </a:rPr>
              <a:t>Sample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statistic:</a:t>
            </a:r>
            <a:r>
              <a:rPr dirty="0" sz="1000" spc="100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7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Parameter: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>
                <a:latin typeface="Century Gothic"/>
                <a:cs typeface="Century Gothic"/>
              </a:rPr>
              <a:t>µ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hypothesis:</a:t>
            </a:r>
            <a:r>
              <a:rPr dirty="0" sz="1000" spc="10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20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Century Gothic"/>
                <a:cs typeface="Century Gothic"/>
              </a:rPr>
              <a:t>µ</a:t>
            </a:r>
            <a:r>
              <a:rPr dirty="0" sz="1000" spc="-25">
                <a:latin typeface="Century Gothic"/>
                <a:cs typeface="Century Gothic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>
                <a:latin typeface="Century Gothic"/>
                <a:cs typeface="Century Gothic"/>
              </a:rPr>
              <a:t>µ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endParaRPr baseline="-11904"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Lucida Sans Unicode"/>
              <a:buChar char="•"/>
            </a:pPr>
            <a:endParaRPr sz="1000">
              <a:latin typeface="Tahoma"/>
              <a:cs typeface="Tahoma"/>
            </a:endParaRPr>
          </a:p>
          <a:p>
            <a:pPr marL="67310" marR="16002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latin typeface="Tahoma"/>
                <a:cs typeface="Tahoma"/>
              </a:rPr>
              <a:t>Similarly,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exists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two-</a:t>
            </a:r>
            <a:r>
              <a:rPr dirty="0" sz="1000" spc="-45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70" i="1">
                <a:latin typeface="Arial"/>
                <a:cs typeface="Arial"/>
              </a:rPr>
              <a:t>z</a:t>
            </a:r>
            <a:r>
              <a:rPr dirty="0" sz="1000" spc="-195" i="1">
                <a:latin typeface="Arial"/>
                <a:cs typeface="Arial"/>
              </a:rPr>
              <a:t> </a:t>
            </a:r>
            <a:r>
              <a:rPr dirty="0" sz="1000" spc="-35">
                <a:latin typeface="Tahoma"/>
                <a:cs typeface="Tahoma"/>
              </a:rPr>
              <a:t>-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 spc="-40">
                <a:latin typeface="Tahoma"/>
                <a:cs typeface="Tahoma"/>
              </a:rPr>
              <a:t>difference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 </a:t>
            </a:r>
            <a:r>
              <a:rPr dirty="0" sz="1000" spc="-35">
                <a:latin typeface="Tahoma"/>
                <a:cs typeface="Tahoma"/>
              </a:rPr>
              <a:t>proportions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is </a:t>
            </a:r>
            <a:r>
              <a:rPr dirty="0" sz="1000" spc="-45">
                <a:latin typeface="Tahoma"/>
                <a:cs typeface="Tahoma"/>
              </a:rPr>
              <a:t>analogous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two-</a:t>
            </a:r>
            <a:r>
              <a:rPr dirty="0" sz="1000" spc="-45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60" i="1">
                <a:latin typeface="Arial"/>
                <a:cs typeface="Arial"/>
              </a:rPr>
              <a:t>t</a:t>
            </a:r>
            <a:r>
              <a:rPr dirty="0" sz="1000" spc="60">
                <a:latin typeface="Tahoma"/>
                <a:cs typeface="Tahoma"/>
              </a:rPr>
              <a:t>-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difference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means: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342900" indent="-130810">
              <a:lnSpc>
                <a:spcPts val="1200"/>
              </a:lnSpc>
              <a:buClr>
                <a:srgbClr val="3232B2"/>
              </a:buClr>
              <a:buFont typeface="Lucida Sans Unicode"/>
              <a:buChar char="•"/>
              <a:tabLst>
                <a:tab pos="342900" algn="l"/>
              </a:tabLst>
            </a:pPr>
            <a:r>
              <a:rPr dirty="0" sz="1000" spc="-30">
                <a:latin typeface="Tahoma"/>
                <a:cs typeface="Tahoma"/>
              </a:rPr>
              <a:t>Sample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statistic: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55" i="1">
                <a:latin typeface="Arial"/>
                <a:cs typeface="Arial"/>
              </a:rPr>
              <a:t>p</a:t>
            </a:r>
            <a:r>
              <a:rPr dirty="0" sz="1000" spc="-50">
                <a:latin typeface="Tahoma"/>
                <a:cs typeface="Tahoma"/>
              </a:rPr>
              <a:t>ˆ</a:t>
            </a:r>
            <a:r>
              <a:rPr dirty="0" baseline="-11904" sz="1050" spc="-44">
                <a:latin typeface="Tahoma"/>
                <a:cs typeface="Tahoma"/>
              </a:rPr>
              <a:t>1</a:t>
            </a:r>
            <a:r>
              <a:rPr dirty="0" baseline="-11904" sz="1050" spc="7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555" i="1">
                <a:latin typeface="Arial"/>
                <a:cs typeface="Arial"/>
              </a:rPr>
              <a:t>p</a:t>
            </a:r>
            <a:r>
              <a:rPr dirty="0" sz="1000" spc="-50">
                <a:latin typeface="Tahoma"/>
                <a:cs typeface="Tahoma"/>
              </a:rPr>
              <a:t>ˆ</a:t>
            </a:r>
            <a:r>
              <a:rPr dirty="0" baseline="-11904" sz="1050" spc="30">
                <a:latin typeface="Tahoma"/>
                <a:cs typeface="Tahoma"/>
              </a:rPr>
              <a:t>2</a:t>
            </a:r>
            <a:r>
              <a:rPr dirty="0" sz="1000" spc="-30">
                <a:latin typeface="Tahoma"/>
                <a:cs typeface="Tahoma"/>
              </a:rPr>
              <a:t>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Parameter: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44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hypothesis:</a:t>
            </a:r>
            <a:r>
              <a:rPr dirty="0" sz="1000" spc="9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20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37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baseline="-11904" sz="1050" spc="1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342900" indent="-130810">
              <a:lnSpc>
                <a:spcPts val="1200"/>
              </a:lnSpc>
              <a:buClr>
                <a:srgbClr val="3232B2"/>
              </a:buClr>
              <a:buFont typeface="Lucida Sans Unicode"/>
              <a:buChar char="•"/>
              <a:tabLst>
                <a:tab pos="342900" algn="l"/>
              </a:tabLst>
            </a:pPr>
            <a:r>
              <a:rPr dirty="0" sz="1000" spc="-30">
                <a:latin typeface="Tahoma"/>
                <a:cs typeface="Tahoma"/>
              </a:rPr>
              <a:t>Sample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statistic:</a:t>
            </a:r>
            <a:r>
              <a:rPr dirty="0" sz="1000" spc="110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75" i="1">
                <a:latin typeface="Arial"/>
                <a:cs typeface="Arial"/>
              </a:rPr>
              <a:t> 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52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75" i="1">
                <a:latin typeface="Arial"/>
                <a:cs typeface="Arial"/>
              </a:rPr>
              <a:t> 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sz="1000">
                <a:latin typeface="Tahoma"/>
                <a:cs typeface="Tahoma"/>
              </a:rPr>
              <a:t>, </a:t>
            </a:r>
            <a:r>
              <a:rPr dirty="0" sz="1000" spc="-35">
                <a:latin typeface="Tahoma"/>
                <a:cs typeface="Tahoma"/>
              </a:rPr>
              <a:t>Parameter:</a:t>
            </a:r>
            <a:r>
              <a:rPr dirty="0" sz="1000" spc="110">
                <a:latin typeface="Tahoma"/>
                <a:cs typeface="Tahoma"/>
              </a:rPr>
              <a:t> </a:t>
            </a:r>
            <a:r>
              <a:rPr dirty="0" sz="1000">
                <a:latin typeface="Century Gothic"/>
                <a:cs typeface="Century Gothic"/>
              </a:rPr>
              <a:t>µ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60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Century Gothic"/>
                <a:cs typeface="Century Gothic"/>
              </a:rPr>
              <a:t>µ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sz="1000">
                <a:latin typeface="Tahoma"/>
                <a:cs typeface="Tahoma"/>
              </a:rPr>
              <a:t>, Null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hypothesis:</a:t>
            </a:r>
            <a:r>
              <a:rPr dirty="0" sz="1000" spc="11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35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Century Gothic"/>
                <a:cs typeface="Century Gothic"/>
              </a:rPr>
              <a:t>µ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52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Century Gothic"/>
                <a:cs typeface="Century Gothic"/>
              </a:rPr>
              <a:t>µ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baseline="-11904" sz="1050" spc="1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50">
                <a:latin typeface="Tahoma"/>
                <a:cs typeface="Tahoma"/>
              </a:rPr>
              <a:t> 0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64769" marR="17780" indent="2540">
              <a:lnSpc>
                <a:spcPct val="100000"/>
              </a:lnSpc>
            </a:pPr>
            <a:r>
              <a:rPr dirty="0" sz="1000" spc="-20">
                <a:latin typeface="Tahoma"/>
                <a:cs typeface="Tahoma"/>
              </a:rPr>
              <a:t>For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completeness,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slides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13-</a:t>
            </a:r>
            <a:r>
              <a:rPr dirty="0" sz="1000" spc="-50">
                <a:latin typeface="Tahoma"/>
                <a:cs typeface="Tahoma"/>
              </a:rPr>
              <a:t>14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show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details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two-</a:t>
            </a:r>
            <a:r>
              <a:rPr dirty="0" sz="1000" spc="-55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proportions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test.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We </a:t>
            </a:r>
            <a:r>
              <a:rPr dirty="0" sz="1000">
                <a:latin typeface="Tahoma"/>
                <a:cs typeface="Tahoma"/>
              </a:rPr>
              <a:t>will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focus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learning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flexible </a:t>
            </a:r>
            <a:r>
              <a:rPr dirty="0" sz="1000" spc="-40">
                <a:latin typeface="Tahoma"/>
                <a:cs typeface="Tahoma"/>
              </a:rPr>
              <a:t>approach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analyzing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association </a:t>
            </a:r>
            <a:r>
              <a:rPr dirty="0" sz="1000" spc="-55">
                <a:latin typeface="Tahoma"/>
                <a:cs typeface="Tahoma"/>
              </a:rPr>
              <a:t>between</a:t>
            </a:r>
            <a:r>
              <a:rPr dirty="0" sz="1000" spc="-25">
                <a:latin typeface="Tahoma"/>
                <a:cs typeface="Tahoma"/>
              </a:rPr>
              <a:t> two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categorical variables.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175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75"/>
              <a:t> </a:t>
            </a:r>
            <a:r>
              <a:rPr dirty="0" cap="small" spc="50"/>
              <a:t>the</a:t>
            </a:r>
            <a:r>
              <a:rPr dirty="0" spc="175"/>
              <a:t> </a:t>
            </a:r>
            <a:r>
              <a:rPr dirty="0" cap="small" spc="80"/>
              <a:t>di</a:t>
            </a:r>
            <a:r>
              <a:rPr dirty="0" spc="80"/>
              <a:t>ff</a:t>
            </a:r>
            <a:r>
              <a:rPr dirty="0" cap="small" spc="80"/>
              <a:t>erence</a:t>
            </a:r>
            <a:r>
              <a:rPr dirty="0" spc="175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75"/>
              <a:t> </a:t>
            </a:r>
            <a:r>
              <a:rPr dirty="0" cap="small" spc="95"/>
              <a:t>two</a:t>
            </a:r>
            <a:r>
              <a:rPr dirty="0" spc="175"/>
              <a:t> </a:t>
            </a:r>
            <a:r>
              <a:rPr dirty="0" cap="small"/>
              <a:t>proportions</a:t>
            </a:r>
            <a:r>
              <a:rPr dirty="0"/>
              <a:t>.</a:t>
            </a:r>
            <a:r>
              <a:rPr dirty="0" spc="-160"/>
              <a:t> </a:t>
            </a:r>
            <a:r>
              <a:rPr dirty="0"/>
              <a:t>.</a:t>
            </a:r>
            <a:r>
              <a:rPr dirty="0" spc="-160"/>
              <a:t> </a:t>
            </a:r>
            <a:r>
              <a:rPr dirty="0" spc="-5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9499" y="439183"/>
            <a:ext cx="5085080" cy="120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normal</a:t>
            </a:r>
            <a:r>
              <a:rPr dirty="0" sz="1000" spc="-25">
                <a:latin typeface="Tahoma"/>
                <a:cs typeface="Tahoma"/>
              </a:rPr>
              <a:t> model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applied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5" i="1">
                <a:latin typeface="Arial"/>
                <a:cs typeface="Arial"/>
              </a:rPr>
              <a:t>p</a:t>
            </a:r>
            <a:r>
              <a:rPr dirty="0" sz="1000" spc="-55">
                <a:latin typeface="Tahoma"/>
                <a:cs typeface="Tahoma"/>
              </a:rPr>
              <a:t>ˆ</a:t>
            </a:r>
            <a:r>
              <a:rPr dirty="0" baseline="-11904" sz="1050" spc="-44">
                <a:latin typeface="Tahoma"/>
                <a:cs typeface="Tahoma"/>
              </a:rPr>
              <a:t>1</a:t>
            </a:r>
            <a:r>
              <a:rPr dirty="0" baseline="-11904" sz="1050" spc="7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545" i="1">
                <a:latin typeface="Arial"/>
                <a:cs typeface="Arial"/>
              </a:rPr>
              <a:t>p</a:t>
            </a:r>
            <a:r>
              <a:rPr dirty="0" sz="1000" spc="-40">
                <a:latin typeface="Tahoma"/>
                <a:cs typeface="Tahoma"/>
              </a:rPr>
              <a:t>ˆ</a:t>
            </a:r>
            <a:r>
              <a:rPr dirty="0" baseline="-11904" sz="1050" spc="-30">
                <a:latin typeface="Tahoma"/>
                <a:cs typeface="Tahoma"/>
              </a:rPr>
              <a:t>2</a:t>
            </a:r>
            <a:r>
              <a:rPr dirty="0" baseline="-11904" sz="1050" spc="217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if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53060" indent="-16319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AutoNum type="arabicPeriod"/>
              <a:tabLst>
                <a:tab pos="35306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two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samples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independent,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 spc="-40">
                <a:latin typeface="Tahoma"/>
                <a:cs typeface="Tahoma"/>
              </a:rPr>
              <a:t>observations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each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independent,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endParaRPr sz="1000">
              <a:latin typeface="Tahoma"/>
              <a:cs typeface="Tahoma"/>
            </a:endParaRPr>
          </a:p>
          <a:p>
            <a:pPr marL="353060" indent="-16319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AutoNum type="arabicPeriod"/>
              <a:tabLst>
                <a:tab pos="353060" algn="l"/>
              </a:tabLst>
            </a:pP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25">
                <a:latin typeface="Tahoma"/>
                <a:cs typeface="Tahoma"/>
              </a:rPr>
              <a:t> least</a:t>
            </a:r>
            <a:r>
              <a:rPr dirty="0" sz="1000" spc="-20">
                <a:latin typeface="Tahoma"/>
                <a:cs typeface="Tahoma"/>
              </a:rPr>
              <a:t> 10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successes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10 </a:t>
            </a:r>
            <a:r>
              <a:rPr dirty="0" sz="1000" spc="-30">
                <a:latin typeface="Tahoma"/>
                <a:cs typeface="Tahoma"/>
              </a:rPr>
              <a:t>failures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expected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each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sample.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standard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error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difference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proportions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is</a:t>
            </a:r>
            <a:endParaRPr sz="1000">
              <a:latin typeface="Tahoma"/>
              <a:cs typeface="Tahoma"/>
            </a:endParaRPr>
          </a:p>
          <a:p>
            <a:pPr algn="ctr" marR="1198880">
              <a:lnSpc>
                <a:spcPct val="100000"/>
              </a:lnSpc>
              <a:spcBef>
                <a:spcPts val="170"/>
              </a:spcBef>
            </a:pPr>
            <a:r>
              <a:rPr dirty="0" sz="1000" spc="415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281758" y="1605089"/>
            <a:ext cx="1323340" cy="0"/>
          </a:xfrm>
          <a:custGeom>
            <a:avLst/>
            <a:gdLst/>
            <a:ahLst/>
            <a:cxnLst/>
            <a:rect l="l" t="t" r="r" b="b"/>
            <a:pathLst>
              <a:path w="1323339" h="0">
                <a:moveTo>
                  <a:pt x="0" y="0"/>
                </a:moveTo>
                <a:lnTo>
                  <a:pt x="132300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349612" y="1673699"/>
            <a:ext cx="4648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145" algn="l"/>
              </a:tabLst>
            </a:pPr>
            <a:r>
              <a:rPr dirty="0" u="sng" sz="7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sz="700">
                <a:latin typeface="Tahoma"/>
                <a:cs typeface="Tahoma"/>
              </a:rPr>
              <a:t>	</a:t>
            </a:r>
            <a:r>
              <a:rPr dirty="0" u="sng" sz="7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881363" y="1702364"/>
            <a:ext cx="124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88438" y="1673696"/>
            <a:ext cx="4648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145" algn="l"/>
              </a:tabLst>
            </a:pPr>
            <a:r>
              <a:rPr dirty="0" u="sng" sz="7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dirty="0" sz="700">
                <a:latin typeface="Tahoma"/>
                <a:cs typeface="Tahoma"/>
              </a:rPr>
              <a:t>	</a:t>
            </a:r>
            <a:r>
              <a:rPr dirty="0" u="sng" sz="7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84247" y="1616765"/>
            <a:ext cx="13182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1205" algn="l"/>
              </a:tabLst>
            </a:pPr>
            <a:r>
              <a:rPr dirty="0" u="sng" sz="1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95" i="1">
                <a:latin typeface="Arial"/>
                <a:cs typeface="Arial"/>
              </a:rPr>
              <a:t> </a:t>
            </a:r>
            <a:r>
              <a:rPr dirty="0" u="sng" sz="10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(1</a:t>
            </a:r>
            <a:r>
              <a:rPr dirty="0" u="sng" sz="10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000" spc="-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sz="1000" spc="-10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120" i="1">
                <a:latin typeface="Arial"/>
                <a:cs typeface="Arial"/>
              </a:rPr>
              <a:t> </a:t>
            </a:r>
            <a:r>
              <a:rPr dirty="0" u="sng" sz="10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u="sng" sz="1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95" i="1">
                <a:latin typeface="Arial"/>
                <a:cs typeface="Arial"/>
              </a:rPr>
              <a:t> </a:t>
            </a:r>
            <a:r>
              <a:rPr dirty="0" u="sng" sz="1000" spc="-3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(1</a:t>
            </a:r>
            <a:r>
              <a:rPr dirty="0" u="sng" sz="10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000" spc="-4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sz="1000" spc="-10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1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sz="1000" spc="120" i="1">
                <a:latin typeface="Arial"/>
                <a:cs typeface="Arial"/>
              </a:rPr>
              <a:t> </a:t>
            </a:r>
            <a:r>
              <a:rPr dirty="0" u="sng" sz="10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63673" y="1789155"/>
            <a:ext cx="9531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89305" algn="l"/>
              </a:tabLst>
            </a:pPr>
            <a:r>
              <a:rPr dirty="0" sz="1000" spc="-25" i="1">
                <a:latin typeface="Arial"/>
                <a:cs typeface="Arial"/>
              </a:rPr>
              <a:t>n</a:t>
            </a:r>
            <a:r>
              <a:rPr dirty="0" baseline="-11904" sz="1050" spc="-37">
                <a:latin typeface="Tahoma"/>
                <a:cs typeface="Tahoma"/>
              </a:rPr>
              <a:t>1</a:t>
            </a:r>
            <a:r>
              <a:rPr dirty="0" baseline="-11904" sz="1050">
                <a:latin typeface="Tahoma"/>
                <a:cs typeface="Tahoma"/>
              </a:rPr>
              <a:t>	</a:t>
            </a:r>
            <a:r>
              <a:rPr dirty="0" sz="1000" spc="-25" i="1">
                <a:latin typeface="Arial"/>
                <a:cs typeface="Arial"/>
              </a:rPr>
              <a:t>n</a:t>
            </a:r>
            <a:r>
              <a:rPr dirty="0" baseline="-11904" sz="1050" spc="-37">
                <a:latin typeface="Tahoma"/>
                <a:cs typeface="Tahoma"/>
              </a:rPr>
              <a:t>2</a:t>
            </a:r>
            <a:endParaRPr baseline="-11904" sz="10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4594" y="2155992"/>
            <a:ext cx="4709795" cy="601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25">
                <a:latin typeface="Tahoma"/>
                <a:cs typeface="Tahoma"/>
              </a:rPr>
              <a:t> testing,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following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estimate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5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compute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35">
                <a:latin typeface="Tahoma"/>
                <a:cs typeface="Tahoma"/>
              </a:rPr>
              <a:t>standard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error:</a:t>
            </a:r>
            <a:endParaRPr sz="1000">
              <a:latin typeface="Tahoma"/>
              <a:cs typeface="Tahoma"/>
            </a:endParaRPr>
          </a:p>
          <a:p>
            <a:pPr algn="ctr" marL="352425">
              <a:lnSpc>
                <a:spcPct val="100000"/>
              </a:lnSpc>
              <a:spcBef>
                <a:spcPts val="780"/>
              </a:spcBef>
            </a:pPr>
            <a:r>
              <a:rPr dirty="0" baseline="-36111" sz="1500" spc="-839" i="1">
                <a:latin typeface="Arial"/>
                <a:cs typeface="Arial"/>
              </a:rPr>
              <a:t>p</a:t>
            </a:r>
            <a:r>
              <a:rPr dirty="0" baseline="-36111" sz="1500" spc="-52">
                <a:latin typeface="Tahoma"/>
                <a:cs typeface="Tahoma"/>
              </a:rPr>
              <a:t>ˆ</a:t>
            </a:r>
            <a:r>
              <a:rPr dirty="0" baseline="-36111" sz="1500" spc="-7">
                <a:latin typeface="Tahoma"/>
                <a:cs typeface="Tahoma"/>
              </a:rPr>
              <a:t> </a:t>
            </a:r>
            <a:r>
              <a:rPr dirty="0" baseline="-36111" sz="1500">
                <a:latin typeface="Tahoma"/>
                <a:cs typeface="Tahoma"/>
              </a:rPr>
              <a:t>=</a:t>
            </a:r>
            <a:r>
              <a:rPr dirty="0" baseline="-36111" sz="1500" spc="127">
                <a:latin typeface="Tahoma"/>
                <a:cs typeface="Tahoma"/>
              </a:rPr>
              <a:t> </a:t>
            </a:r>
            <a:r>
              <a:rPr dirty="0" u="sng" sz="1000" spc="-4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sng" baseline="-11904" sz="1050" spc="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u="sng" sz="1000" spc="-55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r>
              <a:rPr dirty="0" u="sng" baseline="-11904" sz="1050" spc="-44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u="sng" baseline="-11904" sz="1050" spc="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dirty="0" u="sng" sz="10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0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sng" baseline="-11904" sz="1050" spc="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dirty="0" u="sng" sz="1000" spc="-5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10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r>
              <a:rPr dirty="0" u="sng" baseline="-11904" sz="10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r>
              <a:rPr dirty="0" baseline="-11904" sz="1050" spc="352">
                <a:latin typeface="Tahoma"/>
                <a:cs typeface="Tahoma"/>
              </a:rPr>
              <a:t> </a:t>
            </a:r>
            <a:r>
              <a:rPr dirty="0" baseline="-36111" sz="1500">
                <a:latin typeface="Tahoma"/>
                <a:cs typeface="Tahoma"/>
              </a:rPr>
              <a:t>=</a:t>
            </a:r>
            <a:r>
              <a:rPr dirty="0" baseline="-36111" sz="1500" spc="209">
                <a:latin typeface="Tahoma"/>
                <a:cs typeface="Tahoma"/>
              </a:rPr>
              <a:t> </a:t>
            </a:r>
            <a:r>
              <a:rPr dirty="0" u="sng" sz="1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dirty="0" u="sng" baseline="-11904" sz="10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u="sng" baseline="-11904" sz="1050" spc="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dirty="0" u="sng" sz="10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0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dirty="0" u="sng" baseline="-11904" sz="1050" spc="-37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</a:t>
            </a:r>
            <a:endParaRPr baseline="-11904" sz="1050">
              <a:latin typeface="Tahoma"/>
              <a:cs typeface="Tahoma"/>
            </a:endParaRPr>
          </a:p>
          <a:p>
            <a:pPr marL="2173605">
              <a:lnSpc>
                <a:spcPct val="100000"/>
              </a:lnSpc>
              <a:spcBef>
                <a:spcPts val="160"/>
              </a:spcBef>
              <a:tabLst>
                <a:tab pos="2883535" algn="l"/>
              </a:tabLst>
            </a:pPr>
            <a:r>
              <a:rPr dirty="0" sz="1000" i="1">
                <a:latin typeface="Arial"/>
                <a:cs typeface="Arial"/>
              </a:rPr>
              <a:t>n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44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+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n</a:t>
            </a:r>
            <a:r>
              <a:rPr dirty="0" baseline="-11904" sz="1050" spc="-37">
                <a:latin typeface="Tahoma"/>
                <a:cs typeface="Tahoma"/>
              </a:rPr>
              <a:t>2</a:t>
            </a:r>
            <a:r>
              <a:rPr dirty="0" baseline="-11904" sz="1050">
                <a:latin typeface="Tahoma"/>
                <a:cs typeface="Tahoma"/>
              </a:rPr>
              <a:t>	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44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+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n</a:t>
            </a:r>
            <a:r>
              <a:rPr dirty="0" baseline="-11904" sz="1050" spc="-37">
                <a:latin typeface="Tahoma"/>
                <a:cs typeface="Tahoma"/>
              </a:rPr>
              <a:t>2</a:t>
            </a:r>
            <a:endParaRPr baseline="-11904"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F</a:t>
            </a:r>
            <a:r>
              <a:rPr dirty="0" cap="small" spc="50"/>
              <a:t>atal</a:t>
            </a:r>
            <a:r>
              <a:rPr dirty="0" spc="265"/>
              <a:t> </a:t>
            </a:r>
            <a:r>
              <a:rPr dirty="0" cap="small"/>
              <a:t>vehicle</a:t>
            </a:r>
            <a:r>
              <a:rPr dirty="0" spc="270"/>
              <a:t> </a:t>
            </a:r>
            <a:r>
              <a:rPr dirty="0" cap="small"/>
              <a:t>collisions</a:t>
            </a:r>
            <a:r>
              <a:rPr dirty="0"/>
              <a:t>.</a:t>
            </a:r>
            <a:r>
              <a:rPr dirty="0" spc="-120"/>
              <a:t> </a:t>
            </a:r>
            <a:r>
              <a:rPr dirty="0"/>
              <a:t>.</a:t>
            </a:r>
            <a:r>
              <a:rPr dirty="0" spc="-114"/>
              <a:t> </a:t>
            </a:r>
            <a:r>
              <a:rPr dirty="0" spc="-33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5" y="386440"/>
            <a:ext cx="4955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Does 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proportion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alcohol-</a:t>
            </a:r>
            <a:r>
              <a:rPr dirty="0" sz="1000" spc="-25">
                <a:latin typeface="Tahoma"/>
                <a:cs typeface="Tahoma"/>
              </a:rPr>
              <a:t>related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fatal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collisions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differ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between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75">
                <a:latin typeface="Tahoma"/>
                <a:cs typeface="Tahoma"/>
              </a:rPr>
              <a:t>MA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UT?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28245" y="655712"/>
          <a:ext cx="1860550" cy="58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/>
                <a:gridCol w="241935"/>
                <a:gridCol w="671830"/>
                <a:gridCol w="649605"/>
              </a:tblGrid>
              <a:tr h="100965">
                <a:tc>
                  <a:txBody>
                    <a:bodyPr/>
                    <a:lstStyle/>
                    <a:p>
                      <a:pPr algn="ctr" marR="41275">
                        <a:lnSpc>
                          <a:spcPts val="695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241300">
                        <a:lnSpc>
                          <a:spcPts val="69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Cause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0014">
                <a:tc gridSpan="4">
                  <a:txBody>
                    <a:bodyPr/>
                    <a:lstStyle/>
                    <a:p>
                      <a:pPr marL="31750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229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75">
                          <a:latin typeface="Cambria"/>
                          <a:cs typeface="Cambria"/>
                        </a:rPr>
                        <a:t>State</a:t>
                      </a:r>
                      <a:r>
                        <a:rPr dirty="0" sz="800" spc="2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50">
                          <a:latin typeface="Cambria"/>
                          <a:cs typeface="Cambria"/>
                        </a:rPr>
                        <a:t>Alcohol</a:t>
                      </a:r>
                      <a:r>
                        <a:rPr dirty="0" sz="800" spc="2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Not</a:t>
                      </a:r>
                      <a:r>
                        <a:rPr dirty="0" sz="800" spc="2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50">
                          <a:latin typeface="Cambria"/>
                          <a:cs typeface="Cambria"/>
                        </a:rPr>
                        <a:t>Alcohol</a:t>
                      </a:r>
                      <a:r>
                        <a:rPr dirty="0" sz="800" spc="2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Sum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9539">
                <a:tc>
                  <a:txBody>
                    <a:bodyPr/>
                    <a:lstStyle/>
                    <a:p>
                      <a:pPr algn="ctr" marR="41275">
                        <a:lnSpc>
                          <a:spcPts val="910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910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MA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910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136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10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205</a:t>
                      </a:r>
                      <a:r>
                        <a:rPr dirty="0" sz="800" spc="19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341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41275">
                        <a:lnSpc>
                          <a:spcPts val="835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835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UT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010">
                        <a:lnSpc>
                          <a:spcPts val="835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58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35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179</a:t>
                      </a:r>
                      <a:r>
                        <a:rPr dirty="0" sz="800" spc="18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237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10489">
                <a:tc>
                  <a:txBody>
                    <a:bodyPr/>
                    <a:lstStyle/>
                    <a:p>
                      <a:pPr algn="ctr" marR="41275">
                        <a:lnSpc>
                          <a:spcPts val="770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645">
                        <a:lnSpc>
                          <a:spcPts val="770"/>
                        </a:lnSpc>
                      </a:pPr>
                      <a:r>
                        <a:rPr dirty="0" sz="800" spc="-100">
                          <a:latin typeface="Cambria"/>
                          <a:cs typeface="Cambria"/>
                        </a:rPr>
                        <a:t>Sum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770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194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70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384</a:t>
                      </a:r>
                      <a:r>
                        <a:rPr dirty="0" sz="800" spc="19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578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22044" y="1256984"/>
            <a:ext cx="5116195" cy="27876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spc="60" i="1">
                <a:solidFill>
                  <a:srgbClr val="8E5902"/>
                </a:solidFill>
                <a:latin typeface="Times New Roman"/>
                <a:cs typeface="Times New Roman"/>
              </a:rPr>
              <a:t>#analyze</a:t>
            </a:r>
            <a:r>
              <a:rPr dirty="0" sz="800" spc="21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90" i="1">
                <a:solidFill>
                  <a:srgbClr val="8E5902"/>
                </a:solidFill>
                <a:latin typeface="Times New Roman"/>
                <a:cs typeface="Times New Roman"/>
              </a:rPr>
              <a:t>the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40" i="1">
                <a:solidFill>
                  <a:srgbClr val="8E5902"/>
                </a:solidFill>
                <a:latin typeface="Times New Roman"/>
                <a:cs typeface="Times New Roman"/>
              </a:rPr>
              <a:t>data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55"/>
              </a:lnSpc>
            </a:pPr>
            <a:r>
              <a:rPr dirty="0" sz="800" spc="75" b="1">
                <a:solidFill>
                  <a:srgbClr val="214986"/>
                </a:solidFill>
                <a:latin typeface="Times New Roman"/>
                <a:cs typeface="Times New Roman"/>
              </a:rPr>
              <a:t>prop.test</a:t>
            </a:r>
            <a:r>
              <a:rPr dirty="0" sz="800" spc="75">
                <a:latin typeface="Cambria"/>
                <a:cs typeface="Cambria"/>
              </a:rPr>
              <a:t>(</a:t>
            </a:r>
            <a:r>
              <a:rPr dirty="0" sz="800" spc="75">
                <a:solidFill>
                  <a:srgbClr val="214986"/>
                </a:solidFill>
                <a:latin typeface="Cambria"/>
                <a:cs typeface="Cambria"/>
              </a:rPr>
              <a:t>x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65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65">
                <a:latin typeface="Cambria"/>
                <a:cs typeface="Cambria"/>
              </a:rPr>
              <a:t>(</a:t>
            </a:r>
            <a:r>
              <a:rPr dirty="0" sz="800" spc="65">
                <a:solidFill>
                  <a:srgbClr val="0000CE"/>
                </a:solidFill>
                <a:latin typeface="Cambria"/>
                <a:cs typeface="Cambria"/>
              </a:rPr>
              <a:t>136</a:t>
            </a:r>
            <a:r>
              <a:rPr dirty="0" sz="800" spc="65">
                <a:latin typeface="Cambria"/>
                <a:cs typeface="Cambria"/>
              </a:rPr>
              <a:t>,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85">
                <a:solidFill>
                  <a:srgbClr val="0000CE"/>
                </a:solidFill>
                <a:latin typeface="Cambria"/>
                <a:cs typeface="Cambria"/>
              </a:rPr>
              <a:t>58</a:t>
            </a:r>
            <a:r>
              <a:rPr dirty="0" sz="800" spc="85">
                <a:latin typeface="Cambria"/>
                <a:cs typeface="Cambria"/>
              </a:rPr>
              <a:t>),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n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65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65">
                <a:latin typeface="Cambria"/>
                <a:cs typeface="Cambria"/>
              </a:rPr>
              <a:t>(</a:t>
            </a:r>
            <a:r>
              <a:rPr dirty="0" sz="800" spc="65">
                <a:solidFill>
                  <a:srgbClr val="0000CE"/>
                </a:solidFill>
                <a:latin typeface="Cambria"/>
                <a:cs typeface="Cambria"/>
              </a:rPr>
              <a:t>341</a:t>
            </a:r>
            <a:r>
              <a:rPr dirty="0" sz="800" spc="65">
                <a:latin typeface="Cambria"/>
                <a:cs typeface="Cambria"/>
              </a:rPr>
              <a:t>,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0000CE"/>
                </a:solidFill>
                <a:latin typeface="Cambria"/>
                <a:cs typeface="Cambria"/>
              </a:rPr>
              <a:t>237</a:t>
            </a:r>
            <a:r>
              <a:rPr dirty="0" sz="800" spc="-10">
                <a:latin typeface="Cambria"/>
                <a:cs typeface="Cambria"/>
              </a:rPr>
              <a:t>))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294" y="1627977"/>
            <a:ext cx="3895725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dirty="0" sz="800" spc="10">
                <a:latin typeface="Cambria"/>
                <a:cs typeface="Cambria"/>
              </a:rPr>
              <a:t>##</a:t>
            </a:r>
            <a:r>
              <a:rPr dirty="0" sz="800" spc="290">
                <a:latin typeface="Cambria"/>
                <a:cs typeface="Cambria"/>
              </a:rPr>
              <a:t>  </a:t>
            </a:r>
            <a:r>
              <a:rPr dirty="0" sz="800" spc="10">
                <a:latin typeface="Cambria"/>
                <a:cs typeface="Cambria"/>
              </a:rPr>
              <a:t>2-sample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test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for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equality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10">
                <a:latin typeface="Cambria"/>
                <a:cs typeface="Cambria"/>
              </a:rPr>
              <a:t>proportions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10">
                <a:latin typeface="Cambria"/>
                <a:cs typeface="Cambria"/>
              </a:rPr>
              <a:t>with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continuity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correction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60">
                <a:latin typeface="Cambria"/>
                <a:cs typeface="Cambria"/>
              </a:rPr>
              <a:t>  </a:t>
            </a:r>
            <a:r>
              <a:rPr dirty="0" sz="800" spc="65">
                <a:latin typeface="Cambria"/>
                <a:cs typeface="Cambria"/>
              </a:rPr>
              <a:t>c(136,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58)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out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5">
                <a:latin typeface="Cambria"/>
                <a:cs typeface="Cambria"/>
              </a:rPr>
              <a:t>c(341,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237)</a:t>
            </a:r>
            <a:endParaRPr sz="800">
              <a:latin typeface="Cambria"/>
              <a:cs typeface="Cambria"/>
            </a:endParaRPr>
          </a:p>
          <a:p>
            <a:pPr marL="12700" marR="1187450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X-squared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14.207,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df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120">
                <a:latin typeface="Cambria"/>
                <a:cs typeface="Cambria"/>
              </a:rPr>
              <a:t>1,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p-</a:t>
            </a:r>
            <a:r>
              <a:rPr dirty="0" sz="800" spc="60">
                <a:latin typeface="Cambria"/>
                <a:cs typeface="Cambria"/>
              </a:rPr>
              <a:t>value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0.0001637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hypothesis: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35">
                <a:latin typeface="Cambria"/>
                <a:cs typeface="Cambria"/>
              </a:rPr>
              <a:t>two.sided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95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percent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confidence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interval: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229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0.07504718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0.23315531</a:t>
            </a:r>
            <a:endParaRPr sz="800">
              <a:latin typeface="Cambria"/>
              <a:cs typeface="Cambria"/>
            </a:endParaRPr>
          </a:p>
          <a:p>
            <a:pPr marL="12700" marR="2691765">
              <a:lnSpc>
                <a:spcPts val="950"/>
              </a:lnSpc>
              <a:spcBef>
                <a:spcPts val="35"/>
              </a:spcBef>
              <a:tabLst>
                <a:tab pos="334645" algn="l"/>
                <a:tab pos="872490" algn="l"/>
              </a:tabLst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estimates: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prop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1</a:t>
            </a:r>
            <a:r>
              <a:rPr dirty="0" sz="800">
                <a:latin typeface="Cambria"/>
                <a:cs typeface="Cambria"/>
              </a:rPr>
              <a:t>	prop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2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1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0.3988270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0.2447257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829638" y="1078354"/>
            <a:ext cx="21012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Inference</a:t>
            </a:r>
            <a:r>
              <a:rPr dirty="0" sz="1400" spc="5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for</a:t>
            </a:r>
            <a:r>
              <a:rPr dirty="0" sz="1400" spc="5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3232B2"/>
                </a:solidFill>
                <a:latin typeface="Calibri"/>
                <a:cs typeface="Calibri"/>
              </a:rPr>
              <a:t>two-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way</a:t>
            </a:r>
            <a:r>
              <a:rPr dirty="0" sz="1400" spc="5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tables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11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10"/>
              <a:t> </a:t>
            </a:r>
            <a:r>
              <a:rPr dirty="0" cap="small" spc="60"/>
              <a:t>two</a:t>
            </a:r>
            <a:r>
              <a:rPr dirty="0" spc="60"/>
              <a:t>-</a:t>
            </a:r>
            <a:r>
              <a:rPr dirty="0" cap="small" spc="65"/>
              <a:t>way</a:t>
            </a:r>
            <a:r>
              <a:rPr dirty="0" spc="110"/>
              <a:t> </a:t>
            </a:r>
            <a:r>
              <a:rPr dirty="0" cap="small" spc="-10"/>
              <a:t>tables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599" y="753370"/>
            <a:ext cx="5145405" cy="65341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two-</a:t>
            </a:r>
            <a:r>
              <a:rPr dirty="0" sz="1000" spc="-90">
                <a:latin typeface="Tahoma"/>
                <a:cs typeface="Tahoma"/>
              </a:rPr>
              <a:t>way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table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summarizes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information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about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relationship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between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two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categorical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variables.</a:t>
            </a:r>
            <a:endParaRPr sz="1000">
              <a:latin typeface="Tahoma"/>
              <a:cs typeface="Tahoma"/>
            </a:endParaRPr>
          </a:p>
          <a:p>
            <a:pPr marL="41910" marR="97790" indent="-4445">
              <a:lnSpc>
                <a:spcPct val="100000"/>
              </a:lnSpc>
              <a:spcBef>
                <a:spcPts val="675"/>
              </a:spcBef>
            </a:pPr>
            <a:r>
              <a:rPr dirty="0" sz="1000" spc="-25">
                <a:latin typeface="Tahoma"/>
                <a:cs typeface="Tahoma"/>
              </a:rPr>
              <a:t>Testing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difference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between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172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baseline="-11904" sz="1050" spc="172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equivalent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testing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association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two-</a:t>
            </a:r>
            <a:r>
              <a:rPr dirty="0" sz="1000" spc="-25">
                <a:latin typeface="Tahoma"/>
                <a:cs typeface="Tahoma"/>
              </a:rPr>
              <a:t>way </a:t>
            </a:r>
            <a:r>
              <a:rPr dirty="0" sz="1000" spc="-20">
                <a:latin typeface="Tahoma"/>
                <a:cs typeface="Tahoma"/>
              </a:rPr>
              <a:t>table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has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two </a:t>
            </a:r>
            <a:r>
              <a:rPr dirty="0" sz="1000" spc="-50">
                <a:latin typeface="Tahoma"/>
                <a:cs typeface="Tahoma"/>
              </a:rPr>
              <a:t>rows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two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columns.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49402" y="1647012"/>
          <a:ext cx="3737610" cy="61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2498090"/>
                <a:gridCol w="544195"/>
              </a:tblGrid>
              <a:tr h="15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  <a:tabLst>
                          <a:tab pos="1352550" algn="l"/>
                        </a:tabLst>
                      </a:pPr>
                      <a:r>
                        <a:rPr dirty="0" sz="1000" spc="-20" b="1">
                          <a:latin typeface="Gill Sans MT"/>
                          <a:cs typeface="Gill Sans MT"/>
                        </a:rPr>
                        <a:t>Outcome:</a:t>
                      </a:r>
                      <a:r>
                        <a:rPr dirty="0" sz="1000" spc="8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Success</a:t>
                      </a:r>
                      <a:r>
                        <a:rPr dirty="0" sz="1000" b="1">
                          <a:latin typeface="Gill Sans MT"/>
                          <a:cs typeface="Gill Sans MT"/>
                        </a:rPr>
                        <a:t>	</a:t>
                      </a:r>
                      <a:r>
                        <a:rPr dirty="0" sz="1000" spc="-25" b="1">
                          <a:latin typeface="Gill Sans MT"/>
                          <a:cs typeface="Gill Sans MT"/>
                        </a:rPr>
                        <a:t>Outcome:</a:t>
                      </a:r>
                      <a:r>
                        <a:rPr dirty="0" sz="1000" spc="8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Failure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Total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dirty="0" sz="1000" spc="-35" b="1">
                          <a:latin typeface="Gill Sans MT"/>
                          <a:cs typeface="Gill Sans MT"/>
                        </a:rPr>
                        <a:t>Group</a:t>
                      </a:r>
                      <a:r>
                        <a:rPr dirty="0" sz="1000" spc="-1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0" b="1">
                          <a:latin typeface="Gill Sans MT"/>
                          <a:cs typeface="Gill Sans MT"/>
                        </a:rPr>
                        <a:t>1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dirty="0" sz="1000" spc="-35" b="1">
                          <a:latin typeface="Gill Sans MT"/>
                          <a:cs typeface="Gill Sans MT"/>
                        </a:rPr>
                        <a:t>Group</a:t>
                      </a:r>
                      <a:r>
                        <a:rPr dirty="0" sz="1000" spc="-1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50" b="1">
                          <a:latin typeface="Gill Sans MT"/>
                          <a:cs typeface="Gill Sans MT"/>
                        </a:rPr>
                        <a:t>2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ts val="1055"/>
                        </a:lnSpc>
                        <a:tabLst>
                          <a:tab pos="1668145" algn="l"/>
                        </a:tabLst>
                      </a:pPr>
                      <a:r>
                        <a:rPr dirty="0" sz="1000" spc="-25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11904" sz="1050" spc="-37">
                          <a:latin typeface="Tahoma"/>
                          <a:cs typeface="Tahoma"/>
                        </a:rPr>
                        <a:t>1</a:t>
                      </a:r>
                      <a:r>
                        <a:rPr dirty="0" baseline="-11904" sz="10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1904" sz="1050">
                          <a:latin typeface="Tahoma"/>
                          <a:cs typeface="Tahoma"/>
                        </a:rPr>
                        <a:t>1</a:t>
                      </a:r>
                      <a:r>
                        <a:rPr dirty="0" baseline="-11904" sz="1050" spc="-7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4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1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5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11904" sz="1050" spc="-37">
                          <a:latin typeface="Tahoma"/>
                          <a:cs typeface="Tahoma"/>
                        </a:rPr>
                        <a:t>1</a:t>
                      </a:r>
                      <a:endParaRPr baseline="-11904" sz="1050">
                        <a:latin typeface="Tahoma"/>
                        <a:cs typeface="Tahoma"/>
                      </a:endParaRPr>
                    </a:p>
                    <a:p>
                      <a:pPr marL="556260">
                        <a:lnSpc>
                          <a:spcPts val="1200"/>
                        </a:lnSpc>
                        <a:tabLst>
                          <a:tab pos="1668145" algn="l"/>
                        </a:tabLst>
                      </a:pPr>
                      <a:r>
                        <a:rPr dirty="0" sz="1000" spc="-25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11904" sz="1050" spc="-37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-11904" sz="10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1904" sz="1050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-11904" sz="1050" spc="-7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4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1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5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11904" sz="1050" spc="-37">
                          <a:latin typeface="Tahoma"/>
                          <a:cs typeface="Tahoma"/>
                        </a:rPr>
                        <a:t>2</a:t>
                      </a:r>
                      <a:endParaRPr baseline="-11904" sz="10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25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1904" sz="1050" spc="-37">
                          <a:latin typeface="Tahoma"/>
                          <a:cs typeface="Tahoma"/>
                        </a:rPr>
                        <a:t>1</a:t>
                      </a:r>
                      <a:endParaRPr baseline="-11904" sz="105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000" spc="-25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1904" sz="1050" spc="-37">
                          <a:latin typeface="Tahoma"/>
                          <a:cs typeface="Tahoma"/>
                        </a:rPr>
                        <a:t>2</a:t>
                      </a:r>
                      <a:endParaRPr baseline="-11904" sz="10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Total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1055"/>
                        </a:lnSpc>
                        <a:tabLst>
                          <a:tab pos="1299845" algn="l"/>
                        </a:tabLst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11904" sz="1050">
                          <a:latin typeface="Tahoma"/>
                          <a:cs typeface="Tahoma"/>
                        </a:rPr>
                        <a:t>1</a:t>
                      </a:r>
                      <a:r>
                        <a:rPr dirty="0" baseline="-11904" sz="1050" spc="37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+</a:t>
                      </a:r>
                      <a:r>
                        <a:rPr dirty="0" sz="10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25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11904" sz="1050" spc="-37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-11904" sz="105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1904" sz="1050">
                          <a:latin typeface="Tahoma"/>
                          <a:cs typeface="Tahoma"/>
                        </a:rPr>
                        <a:t>1</a:t>
                      </a:r>
                      <a:r>
                        <a:rPr dirty="0" baseline="-11904" sz="1050" spc="7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4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1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10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11904" sz="1050" spc="-15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000" spc="-10">
                          <a:latin typeface="Tahoma"/>
                          <a:cs typeface="Tahoma"/>
                        </a:rPr>
                        <a:t>)</a:t>
                      </a:r>
                      <a:r>
                        <a:rPr dirty="0" sz="10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+</a:t>
                      </a:r>
                      <a:r>
                        <a:rPr dirty="0" sz="10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1904" sz="1050">
                          <a:latin typeface="Tahoma"/>
                          <a:cs typeface="Tahoma"/>
                        </a:rPr>
                        <a:t>2</a:t>
                      </a:r>
                      <a:r>
                        <a:rPr dirty="0" baseline="-11904" sz="1050" spc="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4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1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5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11904" sz="1050" spc="-37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000" spc="-25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1904" sz="1050">
                          <a:latin typeface="Tahoma"/>
                          <a:cs typeface="Tahoma"/>
                        </a:rPr>
                        <a:t>1</a:t>
                      </a:r>
                      <a:r>
                        <a:rPr dirty="0" baseline="-11904" sz="1050" spc="44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+</a:t>
                      </a:r>
                      <a:r>
                        <a:rPr dirty="0" sz="10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25" i="1">
                          <a:latin typeface="Arial"/>
                          <a:cs typeface="Arial"/>
                        </a:rPr>
                        <a:t>n</a:t>
                      </a:r>
                      <a:r>
                        <a:rPr dirty="0" baseline="-11904" sz="1050" spc="-37">
                          <a:latin typeface="Tahoma"/>
                          <a:cs typeface="Tahoma"/>
                        </a:rPr>
                        <a:t>2</a:t>
                      </a:r>
                      <a:endParaRPr baseline="-11904" sz="10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T</a:t>
            </a:r>
            <a:r>
              <a:rPr dirty="0" cap="small" spc="80"/>
              <a:t>reating</a:t>
            </a:r>
            <a:r>
              <a:rPr dirty="0" spc="110"/>
              <a:t> </a:t>
            </a:r>
            <a:r>
              <a:rPr dirty="0" spc="90"/>
              <a:t>HIV</a:t>
            </a:r>
            <a:r>
              <a:rPr dirty="0" baseline="27777" sz="1500" spc="135">
                <a:latin typeface="Tahoma"/>
                <a:cs typeface="Tahoma"/>
              </a:rPr>
              <a:t>+</a:t>
            </a:r>
            <a:r>
              <a:rPr dirty="0" baseline="27777" sz="1500" spc="442">
                <a:latin typeface="Tahoma"/>
                <a:cs typeface="Tahoma"/>
              </a:rPr>
              <a:t> </a:t>
            </a:r>
            <a:r>
              <a:rPr dirty="0" cap="small" sz="1400" spc="55"/>
              <a:t>in</a:t>
            </a:r>
            <a:r>
              <a:rPr dirty="0" sz="1400" spc="55"/>
              <a:t>f</a:t>
            </a:r>
            <a:r>
              <a:rPr dirty="0" cap="small" sz="1400" spc="55"/>
              <a:t>ants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8284" y="630257"/>
            <a:ext cx="2596515" cy="18453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resource-</a:t>
            </a:r>
            <a:r>
              <a:rPr dirty="0" sz="900" spc="-20">
                <a:latin typeface="Arial"/>
                <a:cs typeface="Arial"/>
              </a:rPr>
              <a:t>limited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settings,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single-</a:t>
            </a:r>
            <a:r>
              <a:rPr dirty="0" sz="900" spc="-65">
                <a:latin typeface="Arial"/>
                <a:cs typeface="Arial"/>
              </a:rPr>
              <a:t>dose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nevirapine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is </a:t>
            </a:r>
            <a:r>
              <a:rPr dirty="0" sz="900" spc="-20">
                <a:latin typeface="Arial"/>
                <a:cs typeface="Arial"/>
              </a:rPr>
              <a:t>given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HIV</a:t>
            </a:r>
            <a:r>
              <a:rPr dirty="0" baseline="37037" sz="900">
                <a:latin typeface="Tahoma"/>
                <a:cs typeface="Tahoma"/>
              </a:rPr>
              <a:t>+</a:t>
            </a:r>
            <a:r>
              <a:rPr dirty="0" baseline="37037" sz="900" spc="225">
                <a:latin typeface="Tahoma"/>
                <a:cs typeface="Tahoma"/>
              </a:rPr>
              <a:t> </a:t>
            </a:r>
            <a:r>
              <a:rPr dirty="0" sz="900" spc="-30">
                <a:latin typeface="Arial"/>
                <a:cs typeface="Arial"/>
              </a:rPr>
              <a:t>woman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during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birth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prevent mother-</a:t>
            </a:r>
            <a:r>
              <a:rPr dirty="0" sz="900" spc="-20">
                <a:latin typeface="Arial"/>
                <a:cs typeface="Arial"/>
              </a:rPr>
              <a:t>to-</a:t>
            </a:r>
            <a:r>
              <a:rPr dirty="0" sz="900">
                <a:latin typeface="Arial"/>
                <a:cs typeface="Arial"/>
              </a:rPr>
              <a:t>child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transmission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virus.</a:t>
            </a:r>
            <a:endParaRPr sz="900">
              <a:latin typeface="Arial"/>
              <a:cs typeface="Arial"/>
            </a:endParaRPr>
          </a:p>
          <a:p>
            <a:pPr algn="just" marL="314960" marR="119380" indent="-128270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dirty="0" sz="900" spc="-35">
                <a:latin typeface="Arial"/>
                <a:cs typeface="Arial"/>
              </a:rPr>
              <a:t>Exposure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infant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nevirapine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(NVP) </a:t>
            </a:r>
            <a:r>
              <a:rPr dirty="0" sz="900" spc="-20">
                <a:latin typeface="Arial"/>
                <a:cs typeface="Arial"/>
              </a:rPr>
              <a:t>may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foster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growth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resistant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strains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of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virus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child.</a:t>
            </a:r>
            <a:endParaRPr sz="900">
              <a:latin typeface="Arial"/>
              <a:cs typeface="Arial"/>
            </a:endParaRPr>
          </a:p>
          <a:p>
            <a:pPr marL="311150" marR="158115" indent="-123825">
              <a:lnSpc>
                <a:spcPct val="101499"/>
              </a:lnSpc>
              <a:spcBef>
                <a:spcPts val="400"/>
              </a:spcBef>
              <a:buFont typeface="Lucida Sans Unicode"/>
              <a:buChar char="•"/>
              <a:tabLst>
                <a:tab pos="311150" algn="l"/>
                <a:tab pos="315595" algn="l"/>
              </a:tabLst>
            </a:pPr>
            <a:r>
              <a:rPr dirty="0" baseline="6172" sz="135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child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HIV</a:t>
            </a:r>
            <a:r>
              <a:rPr dirty="0" baseline="37037" sz="900">
                <a:latin typeface="Tahoma"/>
                <a:cs typeface="Tahoma"/>
              </a:rPr>
              <a:t>+</a:t>
            </a:r>
            <a:r>
              <a:rPr dirty="0" sz="900">
                <a:latin typeface="Arial"/>
                <a:cs typeface="Arial"/>
              </a:rPr>
              <a:t>,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should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they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treated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nevirapine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more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expensive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drug, </a:t>
            </a:r>
            <a:r>
              <a:rPr dirty="0" sz="900" spc="-10">
                <a:latin typeface="Arial"/>
                <a:cs typeface="Arial"/>
              </a:rPr>
              <a:t>lopinarvir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(LPV)?</a:t>
            </a:r>
            <a:endParaRPr sz="900">
              <a:latin typeface="Arial"/>
              <a:cs typeface="Arial"/>
            </a:endParaRPr>
          </a:p>
          <a:p>
            <a:pPr marL="38100" marR="100330">
              <a:lnSpc>
                <a:spcPct val="101499"/>
              </a:lnSpc>
              <a:spcBef>
                <a:spcPts val="400"/>
              </a:spcBef>
            </a:pP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setting,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possible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outcomes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are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virologic </a:t>
            </a:r>
            <a:r>
              <a:rPr dirty="0" sz="900">
                <a:latin typeface="Arial"/>
                <a:cs typeface="Arial"/>
              </a:rPr>
              <a:t>failure (the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virus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becomes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resistant)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versus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stable </a:t>
            </a:r>
            <a:r>
              <a:rPr dirty="0" sz="900" spc="-60">
                <a:latin typeface="Arial"/>
                <a:cs typeface="Arial"/>
              </a:rPr>
              <a:t>disease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(virus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growth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-10">
                <a:latin typeface="Arial"/>
                <a:cs typeface="Arial"/>
              </a:rPr>
              <a:t> prevented).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90708" y="784927"/>
            <a:ext cx="2663825" cy="5797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41910" marR="30480" indent="-444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following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table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summarizes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results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2012 </a:t>
            </a:r>
            <a:r>
              <a:rPr dirty="0" sz="900" spc="-10">
                <a:latin typeface="Arial"/>
                <a:cs typeface="Arial"/>
              </a:rPr>
              <a:t>study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comparing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NVP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versus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LPV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treatment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of </a:t>
            </a:r>
            <a:r>
              <a:rPr dirty="0" sz="900" spc="-20">
                <a:latin typeface="Arial"/>
                <a:cs typeface="Arial"/>
              </a:rPr>
              <a:t>HIV-</a:t>
            </a:r>
            <a:r>
              <a:rPr dirty="0" sz="900">
                <a:latin typeface="Arial"/>
                <a:cs typeface="Arial"/>
              </a:rPr>
              <a:t>infected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infants.</a:t>
            </a:r>
            <a:r>
              <a:rPr dirty="0" baseline="37037" sz="900" i="1">
                <a:latin typeface="Arial"/>
                <a:cs typeface="Arial"/>
              </a:rPr>
              <a:t>a</a:t>
            </a:r>
            <a:r>
              <a:rPr dirty="0" baseline="37037" sz="900" spc="307" i="1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Children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were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randomized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to </a:t>
            </a:r>
            <a:r>
              <a:rPr dirty="0" sz="900" spc="-40">
                <a:latin typeface="Arial"/>
                <a:cs typeface="Arial"/>
              </a:rPr>
              <a:t>receive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either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NVP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LPV.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932785" y="1480870"/>
          <a:ext cx="2832100" cy="56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"/>
                <a:gridCol w="911860"/>
                <a:gridCol w="998854"/>
                <a:gridCol w="422275"/>
              </a:tblGrid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900" b="1">
                          <a:latin typeface="Gill Sans MT"/>
                          <a:cs typeface="Gill Sans MT"/>
                        </a:rPr>
                        <a:t>Stable</a:t>
                      </a:r>
                      <a:r>
                        <a:rPr dirty="0" sz="900" spc="-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10" b="1">
                          <a:latin typeface="Gill Sans MT"/>
                          <a:cs typeface="Gill Sans MT"/>
                        </a:rPr>
                        <a:t>Disease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900" spc="-20" b="1">
                          <a:latin typeface="Gill Sans MT"/>
                          <a:cs typeface="Gill Sans MT"/>
                        </a:rPr>
                        <a:t>Virologic</a:t>
                      </a:r>
                      <a:r>
                        <a:rPr dirty="0" sz="900" spc="2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10" b="1">
                          <a:latin typeface="Gill Sans MT"/>
                          <a:cs typeface="Gill Sans MT"/>
                        </a:rPr>
                        <a:t>Failure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900" spc="-10" b="1">
                          <a:latin typeface="Gill Sans MT"/>
                          <a:cs typeface="Gill Sans MT"/>
                        </a:rPr>
                        <a:t>Total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970">
                <a:tc>
                  <a:txBody>
                    <a:bodyPr/>
                    <a:lstStyle/>
                    <a:p>
                      <a:pPr algn="ctr" marR="8890">
                        <a:lnSpc>
                          <a:spcPts val="965"/>
                        </a:lnSpc>
                      </a:pPr>
                      <a:r>
                        <a:rPr dirty="0" sz="900" spc="-25" b="1">
                          <a:latin typeface="Gill Sans MT"/>
                          <a:cs typeface="Gill Sans MT"/>
                        </a:rPr>
                        <a:t>NVP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87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marR="33020">
                        <a:lnSpc>
                          <a:spcPts val="950"/>
                        </a:lnSpc>
                      </a:pPr>
                      <a:r>
                        <a:rPr dirty="0" sz="900" spc="-25" b="1">
                          <a:latin typeface="Gill Sans MT"/>
                          <a:cs typeface="Gill Sans MT"/>
                        </a:rPr>
                        <a:t>LPV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10" b="1">
                          <a:latin typeface="Gill Sans MT"/>
                          <a:cs typeface="Gill Sans MT"/>
                        </a:rPr>
                        <a:t>Total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87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287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2932785" y="2138795"/>
            <a:ext cx="1048385" cy="0"/>
          </a:xfrm>
          <a:custGeom>
            <a:avLst/>
            <a:gdLst/>
            <a:ahLst/>
            <a:cxnLst/>
            <a:rect l="l" t="t" r="r" b="b"/>
            <a:pathLst>
              <a:path w="1048385" h="0">
                <a:moveTo>
                  <a:pt x="0" y="0"/>
                </a:moveTo>
                <a:lnTo>
                  <a:pt x="10483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060268" y="2145075"/>
            <a:ext cx="22682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 i="1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Violari,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et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al.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NEJM</a:t>
            </a:r>
            <a:r>
              <a:rPr dirty="0" sz="900" spc="70" i="1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2012;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366:</a:t>
            </a:r>
            <a:r>
              <a:rPr dirty="0" sz="900" spc="10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2380-</a:t>
            </a:r>
            <a:r>
              <a:rPr dirty="0" sz="900" spc="-10">
                <a:latin typeface="Arial"/>
                <a:cs typeface="Arial"/>
              </a:rPr>
              <a:t>2389.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F</a:t>
            </a:r>
            <a:r>
              <a:rPr dirty="0" cap="small" spc="60"/>
              <a:t>ormulating</a:t>
            </a:r>
            <a:r>
              <a:rPr dirty="0" spc="160"/>
              <a:t> </a:t>
            </a:r>
            <a:r>
              <a:rPr dirty="0" cap="small"/>
              <a:t>hypotheses</a:t>
            </a:r>
            <a:r>
              <a:rPr dirty="0" spc="165"/>
              <a:t> </a:t>
            </a:r>
            <a:r>
              <a:rPr dirty="0" cap="small" spc="55"/>
              <a:t>in</a:t>
            </a:r>
            <a:r>
              <a:rPr dirty="0" spc="160"/>
              <a:t> </a:t>
            </a:r>
            <a:r>
              <a:rPr dirty="0" cap="small" spc="125"/>
              <a:t>a</a:t>
            </a:r>
            <a:r>
              <a:rPr dirty="0" spc="165"/>
              <a:t> </a:t>
            </a:r>
            <a:r>
              <a:rPr dirty="0" cap="small" spc="60"/>
              <a:t>two</a:t>
            </a:r>
            <a:r>
              <a:rPr dirty="0" spc="60"/>
              <a:t>-</a:t>
            </a:r>
            <a:r>
              <a:rPr dirty="0" cap="small" spc="65"/>
              <a:t>way</a:t>
            </a:r>
            <a:r>
              <a:rPr dirty="0" spc="160"/>
              <a:t> </a:t>
            </a:r>
            <a:r>
              <a:rPr dirty="0" cap="small"/>
              <a:t>table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4899" y="648505"/>
            <a:ext cx="4866640" cy="1840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main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question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interest: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30200" indent="-130810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dirty="0" sz="1000">
                <a:latin typeface="Tahoma"/>
                <a:cs typeface="Tahoma"/>
              </a:rPr>
              <a:t>Do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30">
                <a:latin typeface="Tahoma"/>
                <a:cs typeface="Tahoma"/>
              </a:rPr>
              <a:t> support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claim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difference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outcome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by </a:t>
            </a:r>
            <a:r>
              <a:rPr dirty="0" sz="1000" spc="-10">
                <a:latin typeface="Tahoma"/>
                <a:cs typeface="Tahoma"/>
              </a:rPr>
              <a:t>treatment?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Lucida Sans Unicode"/>
              <a:buChar char="•"/>
            </a:pPr>
            <a:endParaRPr sz="1000">
              <a:latin typeface="Tahoma"/>
              <a:cs typeface="Tahoma"/>
            </a:endParaRPr>
          </a:p>
          <a:p>
            <a:pPr marL="54610" marR="30480">
              <a:lnSpc>
                <a:spcPct val="100000"/>
              </a:lnSpc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35">
                <a:latin typeface="Tahoma"/>
                <a:cs typeface="Tahoma"/>
              </a:rPr>
              <a:t> there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difference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outcome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treatment, </a:t>
            </a:r>
            <a:r>
              <a:rPr dirty="0" sz="1000" spc="-25">
                <a:latin typeface="Tahoma"/>
                <a:cs typeface="Tahoma"/>
              </a:rPr>
              <a:t>then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knowing</a:t>
            </a:r>
            <a:r>
              <a:rPr dirty="0" sz="1000" spc="-30">
                <a:latin typeface="Tahoma"/>
                <a:cs typeface="Tahoma"/>
              </a:rPr>
              <a:t> treatment </a:t>
            </a:r>
            <a:r>
              <a:rPr dirty="0" sz="1000" spc="-40">
                <a:latin typeface="Tahoma"/>
                <a:cs typeface="Tahoma"/>
              </a:rPr>
              <a:t>provides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-20">
                <a:latin typeface="Tahoma"/>
                <a:cs typeface="Tahoma"/>
              </a:rPr>
              <a:t> about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outcome;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treatment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assignment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outcome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 i="1">
                <a:latin typeface="Arial"/>
                <a:cs typeface="Arial"/>
              </a:rPr>
              <a:t>independent</a:t>
            </a:r>
            <a:r>
              <a:rPr dirty="0" sz="1000" spc="1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(i.e., </a:t>
            </a:r>
            <a:r>
              <a:rPr dirty="0" sz="1000" spc="-25" i="1">
                <a:latin typeface="Arial"/>
                <a:cs typeface="Arial"/>
              </a:rPr>
              <a:t>not </a:t>
            </a:r>
            <a:r>
              <a:rPr dirty="0" sz="1000" spc="-10" i="1">
                <a:latin typeface="Arial"/>
                <a:cs typeface="Arial"/>
              </a:rPr>
              <a:t>associated</a:t>
            </a:r>
            <a:r>
              <a:rPr dirty="0" sz="1000" spc="-1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330200" indent="-130810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sz="1000">
                <a:latin typeface="Tahoma"/>
                <a:cs typeface="Tahoma"/>
              </a:rPr>
              <a:t>: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Treatment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outcome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associated.</a:t>
            </a:r>
            <a:endParaRPr sz="1000">
              <a:latin typeface="Tahoma"/>
              <a:cs typeface="Tahoma"/>
            </a:endParaRPr>
          </a:p>
          <a:p>
            <a:pPr marL="330200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Lucida Sans Unicode"/>
              <a:buChar char="•"/>
              <a:tabLst>
                <a:tab pos="33020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Arial"/>
                <a:cs typeface="Arial"/>
              </a:rPr>
              <a:t>A</a:t>
            </a:r>
            <a:r>
              <a:rPr dirty="0" sz="1000">
                <a:latin typeface="Tahoma"/>
                <a:cs typeface="Tahoma"/>
              </a:rPr>
              <a:t>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Treatment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30">
                <a:latin typeface="Tahoma"/>
                <a:cs typeface="Tahoma"/>
              </a:rPr>
              <a:t>outcome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associated.</a:t>
            </a:r>
            <a:endParaRPr sz="1000">
              <a:latin typeface="Tahoma"/>
              <a:cs typeface="Tahoma"/>
            </a:endParaRPr>
          </a:p>
          <a:p>
            <a:pPr marL="485775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20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inherently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two-</a:t>
            </a:r>
            <a:r>
              <a:rPr dirty="0" sz="1000" spc="-40">
                <a:latin typeface="Tahoma"/>
                <a:cs typeface="Tahoma"/>
              </a:rPr>
              <a:t>sided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alternative.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he</a:t>
            </a:r>
            <a:r>
              <a:rPr dirty="0" spc="110"/>
              <a:t> </a:t>
            </a:r>
            <a:r>
              <a:rPr dirty="0">
                <a:latin typeface="Arial"/>
                <a:cs typeface="Arial"/>
              </a:rPr>
              <a:t>χ</a:t>
            </a:r>
            <a:r>
              <a:rPr dirty="0" baseline="27777" sz="1500">
                <a:latin typeface="Tahoma"/>
                <a:cs typeface="Tahoma"/>
              </a:rPr>
              <a:t>2</a:t>
            </a:r>
            <a:r>
              <a:rPr dirty="0" baseline="27777" sz="1500" spc="450">
                <a:latin typeface="Tahoma"/>
                <a:cs typeface="Tahoma"/>
              </a:rPr>
              <a:t> </a:t>
            </a:r>
            <a:r>
              <a:rPr dirty="0" cap="small" sz="1400" spc="65"/>
              <a:t>test</a:t>
            </a:r>
            <a:r>
              <a:rPr dirty="0" sz="1400" spc="114"/>
              <a:t> </a:t>
            </a:r>
            <a:r>
              <a:rPr dirty="0" cap="small" sz="1400" spc="165"/>
              <a:t>o</a:t>
            </a:r>
            <a:r>
              <a:rPr dirty="0" sz="1400" spc="165"/>
              <a:t>f</a:t>
            </a:r>
            <a:r>
              <a:rPr dirty="0" sz="1400" spc="114"/>
              <a:t> </a:t>
            </a:r>
            <a:r>
              <a:rPr dirty="0" cap="small" sz="1400" spc="-10"/>
              <a:t>independence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9195" y="914709"/>
            <a:ext cx="5141595" cy="1174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dirty="0" sz="1000" spc="-85">
                <a:latin typeface="Tahoma"/>
                <a:cs typeface="Tahoma"/>
              </a:rPr>
              <a:t>In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60">
                <a:latin typeface="Century Gothic"/>
                <a:cs typeface="Century Gothic"/>
              </a:rPr>
              <a:t>χ</a:t>
            </a:r>
            <a:r>
              <a:rPr dirty="0" baseline="27777" sz="1050" spc="89">
                <a:latin typeface="Tahoma"/>
                <a:cs typeface="Tahoma"/>
              </a:rPr>
              <a:t>2</a:t>
            </a:r>
            <a:r>
              <a:rPr dirty="0" baseline="27777" sz="1050" spc="179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test,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observed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number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cell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counts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compared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-55">
                <a:latin typeface="Tahoma"/>
                <a:cs typeface="Tahoma"/>
              </a:rPr>
              <a:t>number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expected</a:t>
            </a:r>
            <a:r>
              <a:rPr dirty="0" sz="1000" spc="15" b="1">
                <a:latin typeface="Gill Sans MT"/>
                <a:cs typeface="Gill Sans MT"/>
              </a:rPr>
              <a:t> </a:t>
            </a:r>
            <a:r>
              <a:rPr dirty="0" sz="1000" spc="-20">
                <a:latin typeface="Tahoma"/>
                <a:cs typeface="Tahoma"/>
              </a:rPr>
              <a:t>cell </a:t>
            </a:r>
            <a:r>
              <a:rPr dirty="0" sz="1000" spc="-30">
                <a:latin typeface="Tahoma"/>
                <a:cs typeface="Tahoma"/>
              </a:rPr>
              <a:t>counts,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where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expected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counts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calculated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under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hypothesis.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21310" marR="210185" indent="-126364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quantifies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how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far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30">
                <a:latin typeface="Tahoma"/>
                <a:cs typeface="Tahoma"/>
              </a:rPr>
              <a:t> results deviate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expected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under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hypothesis.</a:t>
            </a:r>
            <a:endParaRPr sz="1000">
              <a:latin typeface="Tahoma"/>
              <a:cs typeface="Tahoma"/>
            </a:endParaRPr>
          </a:p>
          <a:p>
            <a:pPr marL="321310" marR="577215" indent="-126364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larger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represents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stronger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30">
                <a:latin typeface="Tahoma"/>
                <a:cs typeface="Tahoma"/>
              </a:rPr>
              <a:t> against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10">
                <a:latin typeface="Tahoma"/>
                <a:cs typeface="Tahoma"/>
              </a:rPr>
              <a:t>independence.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295" y="96188"/>
            <a:ext cx="2550795" cy="145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232B2"/>
                </a:solidFill>
                <a:latin typeface="Tahoma"/>
                <a:cs typeface="Tahoma"/>
              </a:rPr>
              <a:t>Introduction</a:t>
            </a:r>
            <a:endParaRPr sz="1100">
              <a:latin typeface="Tahoma"/>
              <a:cs typeface="Tahoma"/>
            </a:endParaRPr>
          </a:p>
          <a:p>
            <a:pPr marL="12700" marR="580390">
              <a:lnSpc>
                <a:spcPts val="3379"/>
              </a:lnSpc>
              <a:spcBef>
                <a:spcPts val="245"/>
              </a:spcBef>
            </a:pPr>
            <a:r>
              <a:rPr dirty="0" sz="1100" spc="-60">
                <a:solidFill>
                  <a:srgbClr val="3232B2"/>
                </a:solidFill>
                <a:latin typeface="Tahoma"/>
                <a:cs typeface="Tahoma"/>
              </a:rPr>
              <a:t>Inference</a:t>
            </a:r>
            <a:r>
              <a:rPr dirty="0" sz="1100" spc="-3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232B2"/>
                </a:solidFill>
                <a:latin typeface="Tahoma"/>
                <a:cs typeface="Tahoma"/>
              </a:rPr>
              <a:t>for</a:t>
            </a:r>
            <a:r>
              <a:rPr dirty="0" sz="1100" spc="-30">
                <a:solidFill>
                  <a:srgbClr val="3232B2"/>
                </a:solidFill>
                <a:latin typeface="Tahoma"/>
                <a:cs typeface="Tahoma"/>
              </a:rPr>
              <a:t> binomial</a:t>
            </a:r>
            <a:r>
              <a:rPr dirty="0" sz="1100" spc="-3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232B2"/>
                </a:solidFill>
                <a:latin typeface="Tahoma"/>
                <a:cs typeface="Tahoma"/>
              </a:rPr>
              <a:t>proportions </a:t>
            </a:r>
            <a:r>
              <a:rPr dirty="0" sz="1100" spc="-60">
                <a:solidFill>
                  <a:srgbClr val="3232B2"/>
                </a:solidFill>
                <a:latin typeface="Tahoma"/>
                <a:cs typeface="Tahoma"/>
              </a:rPr>
              <a:t>Inference</a:t>
            </a:r>
            <a:r>
              <a:rPr dirty="0" sz="1100" spc="-3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232B2"/>
                </a:solidFill>
                <a:latin typeface="Tahoma"/>
                <a:cs typeface="Tahoma"/>
              </a:rPr>
              <a:t>for</a:t>
            </a:r>
            <a:r>
              <a:rPr dirty="0" sz="1100" spc="-1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232B2"/>
                </a:solidFill>
                <a:latin typeface="Tahoma"/>
                <a:cs typeface="Tahoma"/>
              </a:rPr>
              <a:t>two-</a:t>
            </a:r>
            <a:r>
              <a:rPr dirty="0" sz="1100" spc="-70">
                <a:solidFill>
                  <a:srgbClr val="3232B2"/>
                </a:solidFill>
                <a:latin typeface="Tahoma"/>
                <a:cs typeface="Tahoma"/>
              </a:rPr>
              <a:t>way</a:t>
            </a:r>
            <a:r>
              <a:rPr dirty="0" sz="1100" spc="-2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232B2"/>
                </a:solidFill>
                <a:latin typeface="Tahoma"/>
                <a:cs typeface="Tahoma"/>
              </a:rPr>
              <a:t>tables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solidFill>
                  <a:srgbClr val="3232B2"/>
                </a:solidFill>
                <a:latin typeface="Tahoma"/>
                <a:cs typeface="Tahoma"/>
              </a:rPr>
              <a:t>Measures</a:t>
            </a:r>
            <a:r>
              <a:rPr dirty="0" sz="1100" spc="-2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232B2"/>
                </a:solidFill>
                <a:latin typeface="Tahoma"/>
                <a:cs typeface="Tahoma"/>
              </a:rPr>
              <a:t>of</a:t>
            </a:r>
            <a:r>
              <a:rPr dirty="0" sz="1100" spc="-2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232B2"/>
                </a:solidFill>
                <a:latin typeface="Tahoma"/>
                <a:cs typeface="Tahoma"/>
              </a:rPr>
              <a:t>effect</a:t>
            </a:r>
            <a:r>
              <a:rPr dirty="0" sz="1100" spc="-2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232B2"/>
                </a:solidFill>
                <a:latin typeface="Tahoma"/>
                <a:cs typeface="Tahoma"/>
              </a:rPr>
              <a:t>size</a:t>
            </a:r>
            <a:r>
              <a:rPr dirty="0" sz="1100" spc="-2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232B2"/>
                </a:solidFill>
                <a:latin typeface="Tahoma"/>
                <a:cs typeface="Tahoma"/>
              </a:rPr>
              <a:t>in</a:t>
            </a:r>
            <a:r>
              <a:rPr dirty="0" sz="1100" spc="-1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232B2"/>
                </a:solidFill>
                <a:latin typeface="Tahoma"/>
                <a:cs typeface="Tahoma"/>
              </a:rPr>
              <a:t>two-</a:t>
            </a:r>
            <a:r>
              <a:rPr dirty="0" sz="1100" spc="-50">
                <a:solidFill>
                  <a:srgbClr val="3232B2"/>
                </a:solidFill>
                <a:latin typeface="Tahoma"/>
                <a:cs typeface="Tahoma"/>
              </a:rPr>
              <a:t>by-</a:t>
            </a:r>
            <a:r>
              <a:rPr dirty="0" sz="1100" spc="-65">
                <a:solidFill>
                  <a:srgbClr val="3232B2"/>
                </a:solidFill>
                <a:latin typeface="Tahoma"/>
                <a:cs typeface="Tahoma"/>
              </a:rPr>
              <a:t>two</a:t>
            </a:r>
            <a:r>
              <a:rPr dirty="0" sz="1100" spc="-2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232B2"/>
                </a:solidFill>
                <a:latin typeface="Tahoma"/>
                <a:cs typeface="Tahoma"/>
              </a:rPr>
              <a:t>tables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Ex</a:t>
            </a:r>
            <a:r>
              <a:rPr dirty="0" cap="small" spc="55"/>
              <a:t>pected</a:t>
            </a:r>
            <a:r>
              <a:rPr dirty="0" spc="185"/>
              <a:t> </a:t>
            </a:r>
            <a:r>
              <a:rPr dirty="0" cap="small"/>
              <a:t>cell</a:t>
            </a:r>
            <a:r>
              <a:rPr dirty="0" spc="190"/>
              <a:t> </a:t>
            </a:r>
            <a:r>
              <a:rPr dirty="0" cap="small" spc="-30"/>
              <a:t>counts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5" y="358271"/>
            <a:ext cx="3773804" cy="10331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treatment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had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effect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outcome, </a:t>
            </a:r>
            <a:r>
              <a:rPr dirty="0" sz="1000" spc="-20">
                <a:latin typeface="Tahoma"/>
                <a:cs typeface="Tahoma"/>
              </a:rPr>
              <a:t>what</a:t>
            </a:r>
            <a:r>
              <a:rPr dirty="0" sz="1000" spc="-30">
                <a:latin typeface="Tahoma"/>
                <a:cs typeface="Tahoma"/>
              </a:rPr>
              <a:t> would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expect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see?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13055" indent="-130810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13055" algn="l"/>
              </a:tabLst>
            </a:pPr>
            <a:r>
              <a:rPr dirty="0" sz="1000">
                <a:latin typeface="Tahoma"/>
                <a:cs typeface="Tahoma"/>
              </a:rPr>
              <a:t>Let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{assignment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NVP}</a:t>
            </a:r>
            <a:endParaRPr sz="1000">
              <a:latin typeface="Tahoma"/>
              <a:cs typeface="Tahoma"/>
            </a:endParaRPr>
          </a:p>
          <a:p>
            <a:pPr marL="313055" indent="-13081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Lucida Sans Unicode"/>
              <a:buChar char="•"/>
              <a:tabLst>
                <a:tab pos="313055" algn="l"/>
              </a:tabLst>
            </a:pPr>
            <a:r>
              <a:rPr dirty="0" sz="1000">
                <a:latin typeface="Tahoma"/>
                <a:cs typeface="Tahoma"/>
              </a:rPr>
              <a:t>Let 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sz="1000" spc="9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{virologic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failure}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7465">
              <a:lnSpc>
                <a:spcPct val="100000"/>
              </a:lnSpc>
            </a:pPr>
            <a:r>
              <a:rPr dirty="0" sz="1000" spc="-20">
                <a:latin typeface="Tahoma"/>
                <a:cs typeface="Tahoma"/>
              </a:rPr>
              <a:t>Under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hypothesis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independence,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6435" y="1647577"/>
            <a:ext cx="1678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85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×</a:t>
            </a:r>
            <a:r>
              <a:rPr dirty="0" sz="1000" spc="-75">
                <a:latin typeface="Lucida Sans Unicode"/>
                <a:cs typeface="Lucida Sans Unicode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415233" y="1755165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7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402533" y="1561976"/>
            <a:ext cx="6115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1170" algn="l"/>
              </a:tabLst>
            </a:pPr>
            <a:r>
              <a:rPr dirty="0" sz="1000" spc="-25">
                <a:latin typeface="Tahoma"/>
                <a:cs typeface="Tahoma"/>
              </a:rPr>
              <a:t>147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87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842753" y="1755165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7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402533" y="1734367"/>
            <a:ext cx="643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055" algn="l"/>
              </a:tabLst>
            </a:pPr>
            <a:r>
              <a:rPr dirty="0" sz="1000" spc="-25">
                <a:latin typeface="Tahoma"/>
                <a:cs typeface="Tahoma"/>
              </a:rPr>
              <a:t>287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287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94215" y="1469167"/>
            <a:ext cx="859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  <a:tab pos="753110" algn="l"/>
              </a:tabLst>
            </a:pPr>
            <a:r>
              <a:rPr dirty="0" sz="1000" spc="-320">
                <a:latin typeface="Verdana"/>
                <a:cs typeface="Verdana"/>
              </a:rPr>
              <a:t></a:t>
            </a:r>
            <a:r>
              <a:rPr dirty="0" sz="1000">
                <a:latin typeface="Verdana"/>
                <a:cs typeface="Verdana"/>
              </a:rPr>
              <a:t>	</a:t>
            </a:r>
            <a:r>
              <a:rPr dirty="0" sz="1000" spc="-270">
                <a:latin typeface="Verdana"/>
                <a:cs typeface="Verdana"/>
              </a:rPr>
              <a:t></a:t>
            </a:r>
            <a:r>
              <a:rPr dirty="0" sz="1000" spc="-200">
                <a:latin typeface="Verdana"/>
                <a:cs typeface="Verdana"/>
              </a:rPr>
              <a:t> </a:t>
            </a:r>
            <a:r>
              <a:rPr dirty="0" sz="1000" spc="-320">
                <a:latin typeface="Verdana"/>
                <a:cs typeface="Verdana"/>
              </a:rPr>
              <a:t></a:t>
            </a:r>
            <a:r>
              <a:rPr dirty="0" sz="1000">
                <a:latin typeface="Verdana"/>
                <a:cs typeface="Verdana"/>
              </a:rPr>
              <a:t>	</a:t>
            </a:r>
            <a:r>
              <a:rPr dirty="0" sz="1000" spc="-320">
                <a:latin typeface="Verdana"/>
                <a:cs typeface="Verdana"/>
              </a:rPr>
              <a:t>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3004" y="2030238"/>
            <a:ext cx="31534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expected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cell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count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upper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right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corner</a:t>
            </a:r>
            <a:r>
              <a:rPr dirty="0" sz="1000" spc="-30">
                <a:latin typeface="Tahoma"/>
                <a:cs typeface="Tahoma"/>
              </a:rPr>
              <a:t> would </a:t>
            </a:r>
            <a:r>
              <a:rPr dirty="0" sz="1000" spc="-25">
                <a:latin typeface="Tahoma"/>
                <a:cs typeface="Tahoma"/>
              </a:rPr>
              <a:t>be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67232" y="2464226"/>
            <a:ext cx="3136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(287)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497543" y="2571824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7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484849" y="2378640"/>
            <a:ext cx="6115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1170" algn="l"/>
              </a:tabLst>
            </a:pPr>
            <a:r>
              <a:rPr dirty="0" sz="1000" spc="-25">
                <a:latin typeface="Tahoma"/>
                <a:cs typeface="Tahoma"/>
              </a:rPr>
              <a:t>147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87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925064" y="2571824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7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484843" y="2551018"/>
            <a:ext cx="6432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055" algn="l"/>
              </a:tabLst>
            </a:pPr>
            <a:r>
              <a:rPr dirty="0" sz="1000" spc="-25">
                <a:latin typeface="Tahoma"/>
                <a:cs typeface="Tahoma"/>
              </a:rPr>
              <a:t>287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287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2376531" y="2285825"/>
            <a:ext cx="859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5755" algn="l"/>
                <a:tab pos="753110" algn="l"/>
              </a:tabLst>
            </a:pPr>
            <a:r>
              <a:rPr dirty="0" sz="1000" spc="-320">
                <a:latin typeface="Verdana"/>
                <a:cs typeface="Verdana"/>
              </a:rPr>
              <a:t></a:t>
            </a:r>
            <a:r>
              <a:rPr dirty="0" sz="1000">
                <a:latin typeface="Verdana"/>
                <a:cs typeface="Verdana"/>
              </a:rPr>
              <a:t>	</a:t>
            </a:r>
            <a:r>
              <a:rPr dirty="0" sz="1000" spc="-270">
                <a:latin typeface="Verdana"/>
                <a:cs typeface="Verdana"/>
              </a:rPr>
              <a:t></a:t>
            </a:r>
            <a:r>
              <a:rPr dirty="0" sz="1000" spc="-200">
                <a:latin typeface="Verdana"/>
                <a:cs typeface="Verdana"/>
              </a:rPr>
              <a:t> </a:t>
            </a:r>
            <a:r>
              <a:rPr dirty="0" sz="1000" spc="-320">
                <a:latin typeface="Verdana"/>
                <a:cs typeface="Verdana"/>
              </a:rPr>
              <a:t></a:t>
            </a:r>
            <a:r>
              <a:rPr dirty="0" sz="1000">
                <a:latin typeface="Verdana"/>
                <a:cs typeface="Verdana"/>
              </a:rPr>
              <a:t>	</a:t>
            </a:r>
            <a:r>
              <a:rPr dirty="0" sz="1000" spc="-320">
                <a:latin typeface="Verdana"/>
                <a:cs typeface="Verdana"/>
              </a:rPr>
              <a:t>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245615" y="2464226"/>
            <a:ext cx="447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35">
                <a:latin typeface="Tahoma"/>
                <a:cs typeface="Tahoma"/>
              </a:rPr>
              <a:t>44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56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1350" y="2846897"/>
            <a:ext cx="15119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What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about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other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cells?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F</a:t>
            </a:r>
            <a:r>
              <a:rPr dirty="0" cap="small" spc="60"/>
              <a:t>ormula</a:t>
            </a:r>
            <a:r>
              <a:rPr dirty="0" spc="14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45"/>
              <a:t> </a:t>
            </a:r>
            <a:r>
              <a:rPr dirty="0" cap="small" spc="50"/>
              <a:t>e</a:t>
            </a:r>
            <a:r>
              <a:rPr dirty="0" spc="50"/>
              <a:t>x</a:t>
            </a:r>
            <a:r>
              <a:rPr dirty="0" cap="small" spc="50"/>
              <a:t>pected</a:t>
            </a:r>
            <a:r>
              <a:rPr dirty="0" spc="140"/>
              <a:t> </a:t>
            </a:r>
            <a:r>
              <a:rPr dirty="0" cap="small"/>
              <a:t>cell</a:t>
            </a:r>
            <a:r>
              <a:rPr dirty="0" spc="145"/>
              <a:t> </a:t>
            </a:r>
            <a:r>
              <a:rPr dirty="0" cap="small" spc="-10"/>
              <a:t>counts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7916" y="985768"/>
            <a:ext cx="2149475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30">
                <a:latin typeface="Arial"/>
                <a:cs typeface="Arial"/>
              </a:rPr>
              <a:t>expected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count for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50" i="1">
                <a:latin typeface="Arial"/>
                <a:cs typeface="Arial"/>
              </a:rPr>
              <a:t>i</a:t>
            </a:r>
            <a:r>
              <a:rPr dirty="0" baseline="37037" sz="900" spc="75" i="1">
                <a:latin typeface="Arial"/>
                <a:cs typeface="Arial"/>
              </a:rPr>
              <a:t>th</a:t>
            </a:r>
            <a:r>
              <a:rPr dirty="0" baseline="37037" sz="900" spc="19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row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30" i="1">
                <a:latin typeface="Arial"/>
                <a:cs typeface="Arial"/>
              </a:rPr>
              <a:t>j</a:t>
            </a:r>
            <a:r>
              <a:rPr dirty="0" baseline="37037" sz="900" spc="44" i="1">
                <a:latin typeface="Arial"/>
                <a:cs typeface="Arial"/>
              </a:rPr>
              <a:t>th</a:t>
            </a:r>
            <a:endParaRPr baseline="37037" sz="9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latin typeface="Arial"/>
                <a:cs typeface="Arial"/>
              </a:rPr>
              <a:t>column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5461" y="1550700"/>
            <a:ext cx="3594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i="1">
                <a:latin typeface="Arial"/>
                <a:cs typeface="Arial"/>
              </a:rPr>
              <a:t>E</a:t>
            </a:r>
            <a:r>
              <a:rPr dirty="0" sz="600" i="1">
                <a:latin typeface="Arial"/>
                <a:cs typeface="Arial"/>
              </a:rPr>
              <a:t>i</a:t>
            </a:r>
            <a:r>
              <a:rPr dirty="0" sz="600">
                <a:latin typeface="Bauhaus 93"/>
                <a:cs typeface="Bauhaus 93"/>
              </a:rPr>
              <a:t>,</a:t>
            </a:r>
            <a:r>
              <a:rPr dirty="0" sz="600" i="1">
                <a:latin typeface="Arial"/>
                <a:cs typeface="Arial"/>
              </a:rPr>
              <a:t>j</a:t>
            </a:r>
            <a:r>
              <a:rPr dirty="0" sz="600" spc="225" i="1">
                <a:latin typeface="Arial"/>
                <a:cs typeface="Arial"/>
              </a:rPr>
              <a:t> </a:t>
            </a:r>
            <a:r>
              <a:rPr dirty="0" baseline="6172" sz="1350" spc="202">
                <a:latin typeface="Arial"/>
                <a:cs typeface="Arial"/>
              </a:rPr>
              <a:t>=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31457" y="1463403"/>
            <a:ext cx="15684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(row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i</a:t>
            </a:r>
            <a:r>
              <a:rPr dirty="0" sz="900" spc="15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total)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Arial"/>
                <a:cs typeface="Arial"/>
              </a:rPr>
              <a:t>(column</a:t>
            </a:r>
            <a:r>
              <a:rPr dirty="0" sz="900" spc="7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j</a:t>
            </a:r>
            <a:r>
              <a:rPr dirty="0" sz="900" spc="145" i="1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total)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44155" y="1636153"/>
            <a:ext cx="1543050" cy="0"/>
          </a:xfrm>
          <a:custGeom>
            <a:avLst/>
            <a:gdLst/>
            <a:ahLst/>
            <a:cxnLst/>
            <a:rect l="l" t="t" r="r" b="b"/>
            <a:pathLst>
              <a:path w="1543050" h="0">
                <a:moveTo>
                  <a:pt x="0" y="0"/>
                </a:moveTo>
                <a:lnTo>
                  <a:pt x="154256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471612" y="1615282"/>
            <a:ext cx="863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289209" y="1538050"/>
            <a:ext cx="5841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Franklin Gothic Heavy"/>
                <a:cs typeface="Franklin Gothic Heavy"/>
              </a:rPr>
              <a:t>,</a:t>
            </a:r>
            <a:endParaRPr sz="900">
              <a:latin typeface="Franklin Gothic Heavy"/>
              <a:cs typeface="Franklin Gothic Heavy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3312" y="1808233"/>
            <a:ext cx="21964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where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30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total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number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observations.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756128" y="1176896"/>
          <a:ext cx="2832100" cy="56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"/>
                <a:gridCol w="911860"/>
                <a:gridCol w="379095"/>
                <a:gridCol w="619759"/>
                <a:gridCol w="422275"/>
              </a:tblGrid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900" b="1">
                          <a:latin typeface="Gill Sans MT"/>
                          <a:cs typeface="Gill Sans MT"/>
                        </a:rPr>
                        <a:t>Stable</a:t>
                      </a:r>
                      <a:r>
                        <a:rPr dirty="0" sz="900" spc="-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10" b="1">
                          <a:latin typeface="Gill Sans MT"/>
                          <a:cs typeface="Gill Sans MT"/>
                        </a:rPr>
                        <a:t>Disease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944"/>
                        </a:lnSpc>
                      </a:pPr>
                      <a:r>
                        <a:rPr dirty="0" sz="900" spc="-20" b="1">
                          <a:latin typeface="Gill Sans MT"/>
                          <a:cs typeface="Gill Sans MT"/>
                        </a:rPr>
                        <a:t>Virologic</a:t>
                      </a:r>
                      <a:r>
                        <a:rPr dirty="0" sz="900" spc="2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10" b="1">
                          <a:latin typeface="Gill Sans MT"/>
                          <a:cs typeface="Gill Sans MT"/>
                        </a:rPr>
                        <a:t>Failure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900" spc="-10" b="1">
                          <a:latin typeface="Gill Sans MT"/>
                          <a:cs typeface="Gill Sans MT"/>
                        </a:rPr>
                        <a:t>Total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970">
                <a:tc>
                  <a:txBody>
                    <a:bodyPr/>
                    <a:lstStyle/>
                    <a:p>
                      <a:pPr algn="ctr" marR="8890">
                        <a:lnSpc>
                          <a:spcPts val="965"/>
                        </a:lnSpc>
                      </a:pPr>
                      <a:r>
                        <a:rPr dirty="0" sz="900" spc="-25" b="1">
                          <a:latin typeface="Gill Sans MT"/>
                          <a:cs typeface="Gill Sans MT"/>
                        </a:rPr>
                        <a:t>NVP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(102.44)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965"/>
                        </a:lnSpc>
                      </a:pPr>
                      <a:r>
                        <a:rPr dirty="0" sz="9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(44.56)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 marR="33020">
                        <a:lnSpc>
                          <a:spcPts val="950"/>
                        </a:lnSpc>
                      </a:pPr>
                      <a:r>
                        <a:rPr dirty="0" sz="900" spc="-25" b="1">
                          <a:latin typeface="Gill Sans MT"/>
                          <a:cs typeface="Gill Sans MT"/>
                        </a:rPr>
                        <a:t>LPV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113</a:t>
                      </a:r>
                      <a:r>
                        <a:rPr dirty="0" sz="9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(97.56)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ts val="950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27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950"/>
                        </a:lnSpc>
                      </a:pPr>
                      <a:r>
                        <a:rPr dirty="0" sz="900" spc="-1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(42.44)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1605"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10" b="1">
                          <a:latin typeface="Gill Sans MT"/>
                          <a:cs typeface="Gill Sans MT"/>
                        </a:rPr>
                        <a:t>Total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200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87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287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V</a:t>
            </a:r>
            <a:r>
              <a:rPr dirty="0" cap="small" spc="60"/>
              <a:t>isual</a:t>
            </a:r>
            <a:r>
              <a:rPr dirty="0" spc="180"/>
              <a:t> </a:t>
            </a:r>
            <a:r>
              <a:rPr dirty="0" cap="small"/>
              <a:t>comparison</a:t>
            </a:r>
            <a:r>
              <a:rPr dirty="0" spc="185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80"/>
              <a:t> </a:t>
            </a:r>
            <a:r>
              <a:rPr dirty="0" cap="small"/>
              <a:t>observed</a:t>
            </a:r>
            <a:r>
              <a:rPr dirty="0" spc="185"/>
              <a:t> </a:t>
            </a:r>
            <a:r>
              <a:rPr dirty="0" cap="small"/>
              <a:t>versus</a:t>
            </a:r>
            <a:r>
              <a:rPr dirty="0" spc="180"/>
              <a:t> </a:t>
            </a:r>
            <a:r>
              <a:rPr dirty="0" cap="small" spc="20"/>
              <a:t>e</a:t>
            </a:r>
            <a:r>
              <a:rPr dirty="0" spc="20"/>
              <a:t>x</a:t>
            </a:r>
            <a:r>
              <a:rPr dirty="0" cap="small" spc="20"/>
              <a:t>pected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76233" y="743643"/>
            <a:ext cx="846455" cy="1734820"/>
            <a:chOff x="776233" y="743643"/>
            <a:chExt cx="846455" cy="17348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33" y="1449714"/>
              <a:ext cx="246170" cy="24617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78421" y="1451901"/>
              <a:ext cx="842010" cy="1024255"/>
            </a:xfrm>
            <a:custGeom>
              <a:avLst/>
              <a:gdLst/>
              <a:ahLst/>
              <a:cxnLst/>
              <a:rect l="l" t="t" r="r" b="b"/>
              <a:pathLst>
                <a:path w="842010" h="1024255">
                  <a:moveTo>
                    <a:pt x="0" y="261569"/>
                  </a:moveTo>
                  <a:lnTo>
                    <a:pt x="261570" y="0"/>
                  </a:lnTo>
                </a:path>
                <a:path w="842010" h="1024255">
                  <a:moveTo>
                    <a:pt x="0" y="281406"/>
                  </a:moveTo>
                  <a:lnTo>
                    <a:pt x="281404" y="0"/>
                  </a:lnTo>
                </a:path>
                <a:path w="842010" h="1024255">
                  <a:moveTo>
                    <a:pt x="0" y="301180"/>
                  </a:moveTo>
                  <a:lnTo>
                    <a:pt x="301177" y="0"/>
                  </a:lnTo>
                </a:path>
                <a:path w="842010" h="1024255">
                  <a:moveTo>
                    <a:pt x="0" y="320954"/>
                  </a:moveTo>
                  <a:lnTo>
                    <a:pt x="321011" y="0"/>
                  </a:lnTo>
                </a:path>
                <a:path w="842010" h="1024255">
                  <a:moveTo>
                    <a:pt x="0" y="340791"/>
                  </a:moveTo>
                  <a:lnTo>
                    <a:pt x="340786" y="0"/>
                  </a:lnTo>
                </a:path>
                <a:path w="842010" h="1024255">
                  <a:moveTo>
                    <a:pt x="0" y="360565"/>
                  </a:moveTo>
                  <a:lnTo>
                    <a:pt x="360560" y="0"/>
                  </a:lnTo>
                </a:path>
                <a:path w="842010" h="1024255">
                  <a:moveTo>
                    <a:pt x="0" y="380390"/>
                  </a:moveTo>
                  <a:lnTo>
                    <a:pt x="380394" y="0"/>
                  </a:lnTo>
                </a:path>
                <a:path w="842010" h="1024255">
                  <a:moveTo>
                    <a:pt x="0" y="400164"/>
                  </a:moveTo>
                  <a:lnTo>
                    <a:pt x="400168" y="0"/>
                  </a:lnTo>
                </a:path>
                <a:path w="842010" h="1024255">
                  <a:moveTo>
                    <a:pt x="0" y="420001"/>
                  </a:moveTo>
                  <a:lnTo>
                    <a:pt x="420002" y="0"/>
                  </a:lnTo>
                </a:path>
                <a:path w="842010" h="1024255">
                  <a:moveTo>
                    <a:pt x="0" y="439775"/>
                  </a:moveTo>
                  <a:lnTo>
                    <a:pt x="439776" y="0"/>
                  </a:lnTo>
                </a:path>
                <a:path w="842010" h="1024255">
                  <a:moveTo>
                    <a:pt x="0" y="459549"/>
                  </a:moveTo>
                  <a:lnTo>
                    <a:pt x="459550" y="0"/>
                  </a:lnTo>
                </a:path>
                <a:path w="842010" h="1024255">
                  <a:moveTo>
                    <a:pt x="0" y="479386"/>
                  </a:moveTo>
                  <a:lnTo>
                    <a:pt x="479384" y="0"/>
                  </a:lnTo>
                </a:path>
                <a:path w="842010" h="1024255">
                  <a:moveTo>
                    <a:pt x="0" y="499160"/>
                  </a:moveTo>
                  <a:lnTo>
                    <a:pt x="499160" y="0"/>
                  </a:lnTo>
                </a:path>
                <a:path w="842010" h="1024255">
                  <a:moveTo>
                    <a:pt x="0" y="518994"/>
                  </a:moveTo>
                  <a:lnTo>
                    <a:pt x="518998" y="0"/>
                  </a:lnTo>
                </a:path>
                <a:path w="842010" h="1024255">
                  <a:moveTo>
                    <a:pt x="0" y="538769"/>
                  </a:moveTo>
                  <a:lnTo>
                    <a:pt x="538772" y="0"/>
                  </a:lnTo>
                </a:path>
                <a:path w="842010" h="1024255">
                  <a:moveTo>
                    <a:pt x="0" y="558543"/>
                  </a:moveTo>
                  <a:lnTo>
                    <a:pt x="558546" y="0"/>
                  </a:lnTo>
                </a:path>
                <a:path w="842010" h="1024255">
                  <a:moveTo>
                    <a:pt x="0" y="578377"/>
                  </a:moveTo>
                  <a:lnTo>
                    <a:pt x="578383" y="0"/>
                  </a:lnTo>
                </a:path>
                <a:path w="842010" h="1024255">
                  <a:moveTo>
                    <a:pt x="0" y="598157"/>
                  </a:moveTo>
                  <a:lnTo>
                    <a:pt x="598157" y="0"/>
                  </a:lnTo>
                </a:path>
                <a:path w="842010" h="1024255">
                  <a:moveTo>
                    <a:pt x="0" y="617985"/>
                  </a:moveTo>
                  <a:lnTo>
                    <a:pt x="617994" y="0"/>
                  </a:lnTo>
                </a:path>
                <a:path w="842010" h="1024255">
                  <a:moveTo>
                    <a:pt x="0" y="637764"/>
                  </a:moveTo>
                  <a:lnTo>
                    <a:pt x="637768" y="0"/>
                  </a:lnTo>
                </a:path>
                <a:path w="842010" h="1024255">
                  <a:moveTo>
                    <a:pt x="0" y="657538"/>
                  </a:moveTo>
                  <a:lnTo>
                    <a:pt x="657593" y="0"/>
                  </a:lnTo>
                </a:path>
                <a:path w="842010" h="1024255">
                  <a:moveTo>
                    <a:pt x="0" y="677373"/>
                  </a:moveTo>
                  <a:lnTo>
                    <a:pt x="677367" y="0"/>
                  </a:lnTo>
                </a:path>
                <a:path w="842010" h="1024255">
                  <a:moveTo>
                    <a:pt x="0" y="697147"/>
                  </a:moveTo>
                  <a:lnTo>
                    <a:pt x="697141" y="0"/>
                  </a:lnTo>
                </a:path>
                <a:path w="842010" h="1024255">
                  <a:moveTo>
                    <a:pt x="0" y="716981"/>
                  </a:moveTo>
                  <a:lnTo>
                    <a:pt x="716978" y="0"/>
                  </a:lnTo>
                </a:path>
                <a:path w="842010" h="1024255">
                  <a:moveTo>
                    <a:pt x="0" y="736754"/>
                  </a:moveTo>
                  <a:lnTo>
                    <a:pt x="736752" y="0"/>
                  </a:lnTo>
                </a:path>
                <a:path w="842010" h="1024255">
                  <a:moveTo>
                    <a:pt x="0" y="756589"/>
                  </a:moveTo>
                  <a:lnTo>
                    <a:pt x="756589" y="0"/>
                  </a:lnTo>
                </a:path>
                <a:path w="842010" h="1024255">
                  <a:moveTo>
                    <a:pt x="0" y="776363"/>
                  </a:moveTo>
                  <a:lnTo>
                    <a:pt x="776363" y="0"/>
                  </a:lnTo>
                </a:path>
                <a:path w="842010" h="1024255">
                  <a:moveTo>
                    <a:pt x="0" y="796137"/>
                  </a:moveTo>
                  <a:lnTo>
                    <a:pt x="796137" y="0"/>
                  </a:lnTo>
                </a:path>
                <a:path w="842010" h="1024255">
                  <a:moveTo>
                    <a:pt x="0" y="815971"/>
                  </a:moveTo>
                  <a:lnTo>
                    <a:pt x="815975" y="0"/>
                  </a:lnTo>
                </a:path>
                <a:path w="842010" h="1024255">
                  <a:moveTo>
                    <a:pt x="0" y="835746"/>
                  </a:moveTo>
                  <a:lnTo>
                    <a:pt x="835748" y="0"/>
                  </a:lnTo>
                </a:path>
                <a:path w="842010" h="1024255">
                  <a:moveTo>
                    <a:pt x="0" y="855579"/>
                  </a:moveTo>
                  <a:lnTo>
                    <a:pt x="841463" y="14122"/>
                  </a:lnTo>
                </a:path>
                <a:path w="842010" h="1024255">
                  <a:moveTo>
                    <a:pt x="0" y="875353"/>
                  </a:moveTo>
                  <a:lnTo>
                    <a:pt x="841463" y="33947"/>
                  </a:lnTo>
                </a:path>
                <a:path w="842010" h="1024255">
                  <a:moveTo>
                    <a:pt x="0" y="895132"/>
                  </a:moveTo>
                  <a:lnTo>
                    <a:pt x="841463" y="53733"/>
                  </a:lnTo>
                </a:path>
                <a:path w="842010" h="1024255">
                  <a:moveTo>
                    <a:pt x="0" y="914962"/>
                  </a:moveTo>
                  <a:lnTo>
                    <a:pt x="841463" y="73558"/>
                  </a:lnTo>
                </a:path>
                <a:path w="842010" h="1024255">
                  <a:moveTo>
                    <a:pt x="0" y="934741"/>
                  </a:moveTo>
                  <a:lnTo>
                    <a:pt x="841463" y="93332"/>
                  </a:lnTo>
                </a:path>
                <a:path w="842010" h="1024255">
                  <a:moveTo>
                    <a:pt x="0" y="954575"/>
                  </a:moveTo>
                  <a:lnTo>
                    <a:pt x="841463" y="113106"/>
                  </a:lnTo>
                </a:path>
                <a:path w="842010" h="1024255">
                  <a:moveTo>
                    <a:pt x="0" y="974349"/>
                  </a:moveTo>
                  <a:lnTo>
                    <a:pt x="841463" y="132943"/>
                  </a:lnTo>
                </a:path>
                <a:path w="842010" h="1024255">
                  <a:moveTo>
                    <a:pt x="0" y="994124"/>
                  </a:moveTo>
                  <a:lnTo>
                    <a:pt x="841463" y="152717"/>
                  </a:lnTo>
                </a:path>
                <a:path w="842010" h="1024255">
                  <a:moveTo>
                    <a:pt x="0" y="1013957"/>
                  </a:moveTo>
                  <a:lnTo>
                    <a:pt x="841463" y="172554"/>
                  </a:lnTo>
                </a:path>
                <a:path w="842010" h="1024255">
                  <a:moveTo>
                    <a:pt x="9916" y="1023815"/>
                  </a:moveTo>
                  <a:lnTo>
                    <a:pt x="841463" y="192328"/>
                  </a:lnTo>
                </a:path>
                <a:path w="842010" h="1024255">
                  <a:moveTo>
                    <a:pt x="29749" y="1023815"/>
                  </a:moveTo>
                  <a:lnTo>
                    <a:pt x="841463" y="212102"/>
                  </a:lnTo>
                </a:path>
                <a:path w="842010" h="1024255">
                  <a:moveTo>
                    <a:pt x="49524" y="1023815"/>
                  </a:moveTo>
                  <a:lnTo>
                    <a:pt x="841463" y="231940"/>
                  </a:lnTo>
                </a:path>
                <a:path w="842010" h="1024255">
                  <a:moveTo>
                    <a:pt x="69298" y="1023815"/>
                  </a:moveTo>
                  <a:lnTo>
                    <a:pt x="841463" y="251714"/>
                  </a:lnTo>
                </a:path>
                <a:path w="842010" h="1024255">
                  <a:moveTo>
                    <a:pt x="89132" y="1023815"/>
                  </a:moveTo>
                  <a:lnTo>
                    <a:pt x="841463" y="271538"/>
                  </a:lnTo>
                </a:path>
                <a:path w="842010" h="1024255">
                  <a:moveTo>
                    <a:pt x="108907" y="1023815"/>
                  </a:moveTo>
                  <a:lnTo>
                    <a:pt x="841463" y="291312"/>
                  </a:lnTo>
                </a:path>
                <a:path w="842010" h="1024255">
                  <a:moveTo>
                    <a:pt x="128741" y="1023815"/>
                  </a:moveTo>
                  <a:lnTo>
                    <a:pt x="841463" y="311150"/>
                  </a:lnTo>
                </a:path>
                <a:path w="842010" h="1024255">
                  <a:moveTo>
                    <a:pt x="148520" y="1023815"/>
                  </a:moveTo>
                  <a:lnTo>
                    <a:pt x="841463" y="330923"/>
                  </a:lnTo>
                </a:path>
                <a:path w="842010" h="1024255">
                  <a:moveTo>
                    <a:pt x="168294" y="1023815"/>
                  </a:moveTo>
                  <a:lnTo>
                    <a:pt x="841463" y="350710"/>
                  </a:lnTo>
                </a:path>
                <a:path w="842010" h="1024255">
                  <a:moveTo>
                    <a:pt x="188128" y="1023815"/>
                  </a:moveTo>
                  <a:lnTo>
                    <a:pt x="841463" y="370535"/>
                  </a:lnTo>
                </a:path>
                <a:path w="842010" h="1024255">
                  <a:moveTo>
                    <a:pt x="207902" y="1023815"/>
                  </a:moveTo>
                  <a:lnTo>
                    <a:pt x="841463" y="390309"/>
                  </a:lnTo>
                </a:path>
                <a:path w="842010" h="1024255">
                  <a:moveTo>
                    <a:pt x="227736" y="1023815"/>
                  </a:moveTo>
                  <a:lnTo>
                    <a:pt x="841463" y="410146"/>
                  </a:lnTo>
                </a:path>
                <a:path w="842010" h="1024255">
                  <a:moveTo>
                    <a:pt x="247510" y="1023815"/>
                  </a:moveTo>
                  <a:lnTo>
                    <a:pt x="841463" y="429920"/>
                  </a:lnTo>
                </a:path>
                <a:path w="842010" h="1024255">
                  <a:moveTo>
                    <a:pt x="267345" y="1023815"/>
                  </a:moveTo>
                  <a:lnTo>
                    <a:pt x="841463" y="449694"/>
                  </a:lnTo>
                </a:path>
                <a:path w="842010" h="1024255">
                  <a:moveTo>
                    <a:pt x="287119" y="1023815"/>
                  </a:moveTo>
                  <a:lnTo>
                    <a:pt x="841463" y="469531"/>
                  </a:lnTo>
                </a:path>
                <a:path w="842010" h="1024255">
                  <a:moveTo>
                    <a:pt x="306892" y="1023815"/>
                  </a:moveTo>
                  <a:lnTo>
                    <a:pt x="841463" y="489305"/>
                  </a:lnTo>
                </a:path>
                <a:path w="842010" h="1024255">
                  <a:moveTo>
                    <a:pt x="326726" y="1023815"/>
                  </a:moveTo>
                  <a:lnTo>
                    <a:pt x="841463" y="509143"/>
                  </a:lnTo>
                </a:path>
                <a:path w="842010" h="1024255">
                  <a:moveTo>
                    <a:pt x="346501" y="1023815"/>
                  </a:moveTo>
                  <a:lnTo>
                    <a:pt x="841463" y="528911"/>
                  </a:lnTo>
                </a:path>
                <a:path w="842010" h="1024255">
                  <a:moveTo>
                    <a:pt x="366335" y="1023815"/>
                  </a:moveTo>
                  <a:lnTo>
                    <a:pt x="841463" y="548685"/>
                  </a:lnTo>
                </a:path>
                <a:path w="842010" h="1024255">
                  <a:moveTo>
                    <a:pt x="386109" y="1023815"/>
                  </a:moveTo>
                  <a:lnTo>
                    <a:pt x="841463" y="568520"/>
                  </a:lnTo>
                </a:path>
                <a:path w="842010" h="1024255">
                  <a:moveTo>
                    <a:pt x="405883" y="1023815"/>
                  </a:moveTo>
                  <a:lnTo>
                    <a:pt x="841463" y="588294"/>
                  </a:lnTo>
                </a:path>
                <a:path w="842010" h="1024255">
                  <a:moveTo>
                    <a:pt x="425717" y="1023815"/>
                  </a:moveTo>
                  <a:lnTo>
                    <a:pt x="841463" y="608128"/>
                  </a:lnTo>
                </a:path>
                <a:path w="842010" h="1024255">
                  <a:moveTo>
                    <a:pt x="445496" y="1023815"/>
                  </a:moveTo>
                  <a:lnTo>
                    <a:pt x="841463" y="627901"/>
                  </a:lnTo>
                </a:path>
                <a:path w="842010" h="1024255">
                  <a:moveTo>
                    <a:pt x="465325" y="1023815"/>
                  </a:moveTo>
                  <a:lnTo>
                    <a:pt x="841463" y="647736"/>
                  </a:lnTo>
                </a:path>
                <a:path w="842010" h="1024255">
                  <a:moveTo>
                    <a:pt x="485104" y="1023815"/>
                  </a:moveTo>
                  <a:lnTo>
                    <a:pt x="841463" y="667515"/>
                  </a:lnTo>
                </a:path>
                <a:path w="842010" h="1024255">
                  <a:moveTo>
                    <a:pt x="504875" y="1023815"/>
                  </a:moveTo>
                  <a:lnTo>
                    <a:pt x="841463" y="687289"/>
                  </a:lnTo>
                </a:path>
                <a:path w="842010" h="1024255">
                  <a:moveTo>
                    <a:pt x="524713" y="1023815"/>
                  </a:moveTo>
                  <a:lnTo>
                    <a:pt x="841463" y="707123"/>
                  </a:lnTo>
                </a:path>
                <a:path w="842010" h="1024255">
                  <a:moveTo>
                    <a:pt x="544487" y="1023815"/>
                  </a:moveTo>
                  <a:lnTo>
                    <a:pt x="841463" y="726898"/>
                  </a:lnTo>
                </a:path>
                <a:path w="842010" h="1024255">
                  <a:moveTo>
                    <a:pt x="564324" y="1023815"/>
                  </a:moveTo>
                  <a:lnTo>
                    <a:pt x="841463" y="746732"/>
                  </a:lnTo>
                </a:path>
                <a:path w="842010" h="1024255">
                  <a:moveTo>
                    <a:pt x="584098" y="1023815"/>
                  </a:moveTo>
                  <a:lnTo>
                    <a:pt x="841463" y="766505"/>
                  </a:lnTo>
                </a:path>
              </a:pathLst>
            </a:custGeom>
            <a:ln w="4375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156" y="2235994"/>
              <a:ext cx="241915" cy="24191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33" y="743645"/>
              <a:ext cx="239458" cy="23946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78421" y="745832"/>
              <a:ext cx="842010" cy="706120"/>
            </a:xfrm>
            <a:custGeom>
              <a:avLst/>
              <a:gdLst/>
              <a:ahLst/>
              <a:cxnLst/>
              <a:rect l="l" t="t" r="r" b="b"/>
              <a:pathLst>
                <a:path w="842010" h="706119">
                  <a:moveTo>
                    <a:pt x="0" y="254863"/>
                  </a:moveTo>
                  <a:lnTo>
                    <a:pt x="254916" y="0"/>
                  </a:lnTo>
                </a:path>
                <a:path w="842010" h="706119">
                  <a:moveTo>
                    <a:pt x="0" y="274688"/>
                  </a:moveTo>
                  <a:lnTo>
                    <a:pt x="274692" y="0"/>
                  </a:lnTo>
                </a:path>
                <a:path w="842010" h="706119">
                  <a:moveTo>
                    <a:pt x="0" y="294462"/>
                  </a:moveTo>
                  <a:lnTo>
                    <a:pt x="294525" y="0"/>
                  </a:lnTo>
                </a:path>
                <a:path w="842010" h="706119">
                  <a:moveTo>
                    <a:pt x="0" y="314299"/>
                  </a:moveTo>
                  <a:lnTo>
                    <a:pt x="314299" y="0"/>
                  </a:lnTo>
                </a:path>
                <a:path w="842010" h="706119">
                  <a:moveTo>
                    <a:pt x="0" y="334073"/>
                  </a:moveTo>
                  <a:lnTo>
                    <a:pt x="334078" y="0"/>
                  </a:lnTo>
                </a:path>
                <a:path w="842010" h="706119">
                  <a:moveTo>
                    <a:pt x="0" y="353910"/>
                  </a:moveTo>
                  <a:lnTo>
                    <a:pt x="353913" y="0"/>
                  </a:lnTo>
                </a:path>
                <a:path w="842010" h="706119">
                  <a:moveTo>
                    <a:pt x="0" y="373684"/>
                  </a:moveTo>
                  <a:lnTo>
                    <a:pt x="373687" y="0"/>
                  </a:lnTo>
                </a:path>
                <a:path w="842010" h="706119">
                  <a:moveTo>
                    <a:pt x="0" y="393458"/>
                  </a:moveTo>
                  <a:lnTo>
                    <a:pt x="393520" y="0"/>
                  </a:lnTo>
                </a:path>
                <a:path w="842010" h="706119">
                  <a:moveTo>
                    <a:pt x="0" y="413296"/>
                  </a:moveTo>
                  <a:lnTo>
                    <a:pt x="413294" y="0"/>
                  </a:lnTo>
                </a:path>
                <a:path w="842010" h="706119">
                  <a:moveTo>
                    <a:pt x="0" y="433070"/>
                  </a:moveTo>
                  <a:lnTo>
                    <a:pt x="433070" y="0"/>
                  </a:lnTo>
                </a:path>
                <a:path w="842010" h="706119">
                  <a:moveTo>
                    <a:pt x="0" y="452907"/>
                  </a:moveTo>
                  <a:lnTo>
                    <a:pt x="452903" y="0"/>
                  </a:lnTo>
                </a:path>
                <a:path w="842010" h="706119">
                  <a:moveTo>
                    <a:pt x="0" y="472681"/>
                  </a:moveTo>
                  <a:lnTo>
                    <a:pt x="472677" y="0"/>
                  </a:lnTo>
                </a:path>
                <a:path w="842010" h="706119">
                  <a:moveTo>
                    <a:pt x="0" y="492455"/>
                  </a:moveTo>
                  <a:lnTo>
                    <a:pt x="492506" y="0"/>
                  </a:lnTo>
                </a:path>
                <a:path w="842010" h="706119">
                  <a:moveTo>
                    <a:pt x="0" y="512292"/>
                  </a:moveTo>
                  <a:lnTo>
                    <a:pt x="512279" y="0"/>
                  </a:lnTo>
                </a:path>
                <a:path w="842010" h="706119">
                  <a:moveTo>
                    <a:pt x="0" y="532066"/>
                  </a:moveTo>
                  <a:lnTo>
                    <a:pt x="532117" y="0"/>
                  </a:lnTo>
                </a:path>
                <a:path w="842010" h="706119">
                  <a:moveTo>
                    <a:pt x="0" y="551891"/>
                  </a:moveTo>
                  <a:lnTo>
                    <a:pt x="551891" y="0"/>
                  </a:lnTo>
                </a:path>
                <a:path w="842010" h="706119">
                  <a:moveTo>
                    <a:pt x="0" y="571665"/>
                  </a:moveTo>
                  <a:lnTo>
                    <a:pt x="571665" y="0"/>
                  </a:lnTo>
                </a:path>
                <a:path w="842010" h="706119">
                  <a:moveTo>
                    <a:pt x="0" y="591439"/>
                  </a:moveTo>
                  <a:lnTo>
                    <a:pt x="591502" y="0"/>
                  </a:lnTo>
                </a:path>
                <a:path w="842010" h="706119">
                  <a:moveTo>
                    <a:pt x="0" y="611276"/>
                  </a:moveTo>
                  <a:lnTo>
                    <a:pt x="611276" y="0"/>
                  </a:lnTo>
                </a:path>
                <a:path w="842010" h="706119">
                  <a:moveTo>
                    <a:pt x="0" y="631050"/>
                  </a:moveTo>
                  <a:lnTo>
                    <a:pt x="631113" y="0"/>
                  </a:lnTo>
                </a:path>
                <a:path w="842010" h="706119">
                  <a:moveTo>
                    <a:pt x="0" y="650887"/>
                  </a:moveTo>
                  <a:lnTo>
                    <a:pt x="650887" y="0"/>
                  </a:lnTo>
                </a:path>
                <a:path w="842010" h="706119">
                  <a:moveTo>
                    <a:pt x="0" y="670661"/>
                  </a:moveTo>
                  <a:lnTo>
                    <a:pt x="670661" y="0"/>
                  </a:lnTo>
                </a:path>
                <a:path w="842010" h="706119">
                  <a:moveTo>
                    <a:pt x="0" y="690499"/>
                  </a:moveTo>
                  <a:lnTo>
                    <a:pt x="690499" y="0"/>
                  </a:lnTo>
                </a:path>
                <a:path w="842010" h="706119">
                  <a:moveTo>
                    <a:pt x="4201" y="706069"/>
                  </a:moveTo>
                  <a:lnTo>
                    <a:pt x="710272" y="0"/>
                  </a:lnTo>
                </a:path>
                <a:path w="842010" h="706119">
                  <a:moveTo>
                    <a:pt x="23976" y="706069"/>
                  </a:moveTo>
                  <a:lnTo>
                    <a:pt x="730110" y="0"/>
                  </a:lnTo>
                </a:path>
                <a:path w="842010" h="706119">
                  <a:moveTo>
                    <a:pt x="43809" y="706069"/>
                  </a:moveTo>
                  <a:lnTo>
                    <a:pt x="749884" y="0"/>
                  </a:lnTo>
                </a:path>
                <a:path w="842010" h="706119">
                  <a:moveTo>
                    <a:pt x="63583" y="706069"/>
                  </a:moveTo>
                  <a:lnTo>
                    <a:pt x="769658" y="0"/>
                  </a:lnTo>
                </a:path>
                <a:path w="842010" h="706119">
                  <a:moveTo>
                    <a:pt x="83417" y="706069"/>
                  </a:moveTo>
                  <a:lnTo>
                    <a:pt x="789482" y="0"/>
                  </a:lnTo>
                </a:path>
                <a:path w="842010" h="706119">
                  <a:moveTo>
                    <a:pt x="103192" y="706069"/>
                  </a:moveTo>
                  <a:lnTo>
                    <a:pt x="809256" y="0"/>
                  </a:lnTo>
                </a:path>
                <a:path w="842010" h="706119">
                  <a:moveTo>
                    <a:pt x="122966" y="706069"/>
                  </a:moveTo>
                  <a:lnTo>
                    <a:pt x="829094" y="0"/>
                  </a:lnTo>
                </a:path>
                <a:path w="842010" h="706119">
                  <a:moveTo>
                    <a:pt x="142800" y="706069"/>
                  </a:moveTo>
                  <a:lnTo>
                    <a:pt x="841463" y="7467"/>
                  </a:lnTo>
                </a:path>
                <a:path w="842010" h="706119">
                  <a:moveTo>
                    <a:pt x="162573" y="706069"/>
                  </a:moveTo>
                  <a:lnTo>
                    <a:pt x="841463" y="27241"/>
                  </a:lnTo>
                </a:path>
                <a:path w="842010" h="706119">
                  <a:moveTo>
                    <a:pt x="182408" y="706069"/>
                  </a:moveTo>
                  <a:lnTo>
                    <a:pt x="841463" y="47015"/>
                  </a:lnTo>
                </a:path>
                <a:path w="842010" h="706119">
                  <a:moveTo>
                    <a:pt x="202182" y="706069"/>
                  </a:moveTo>
                  <a:lnTo>
                    <a:pt x="841463" y="66852"/>
                  </a:lnTo>
                </a:path>
                <a:path w="842010" h="706119">
                  <a:moveTo>
                    <a:pt x="222016" y="706069"/>
                  </a:moveTo>
                  <a:lnTo>
                    <a:pt x="841463" y="86626"/>
                  </a:lnTo>
                </a:path>
                <a:path w="842010" h="706119">
                  <a:moveTo>
                    <a:pt x="241795" y="706069"/>
                  </a:moveTo>
                  <a:lnTo>
                    <a:pt x="841463" y="106451"/>
                  </a:lnTo>
                </a:path>
                <a:path w="842010" h="706119">
                  <a:moveTo>
                    <a:pt x="261570" y="706069"/>
                  </a:moveTo>
                  <a:lnTo>
                    <a:pt x="841463" y="126238"/>
                  </a:lnTo>
                </a:path>
                <a:path w="842010" h="706119">
                  <a:moveTo>
                    <a:pt x="281404" y="706069"/>
                  </a:moveTo>
                  <a:lnTo>
                    <a:pt x="841463" y="146011"/>
                  </a:lnTo>
                </a:path>
                <a:path w="842010" h="706119">
                  <a:moveTo>
                    <a:pt x="301177" y="706069"/>
                  </a:moveTo>
                  <a:lnTo>
                    <a:pt x="841463" y="165849"/>
                  </a:lnTo>
                </a:path>
                <a:path w="842010" h="706119">
                  <a:moveTo>
                    <a:pt x="321011" y="706069"/>
                  </a:moveTo>
                  <a:lnTo>
                    <a:pt x="841463" y="185623"/>
                  </a:lnTo>
                </a:path>
                <a:path w="842010" h="706119">
                  <a:moveTo>
                    <a:pt x="340786" y="706069"/>
                  </a:moveTo>
                  <a:lnTo>
                    <a:pt x="841463" y="205447"/>
                  </a:lnTo>
                </a:path>
                <a:path w="842010" h="706119">
                  <a:moveTo>
                    <a:pt x="360560" y="706069"/>
                  </a:moveTo>
                  <a:lnTo>
                    <a:pt x="841463" y="225221"/>
                  </a:lnTo>
                </a:path>
                <a:path w="842010" h="706119">
                  <a:moveTo>
                    <a:pt x="380394" y="706069"/>
                  </a:moveTo>
                  <a:lnTo>
                    <a:pt x="841463" y="244995"/>
                  </a:lnTo>
                </a:path>
                <a:path w="842010" h="706119">
                  <a:moveTo>
                    <a:pt x="400168" y="706069"/>
                  </a:moveTo>
                  <a:lnTo>
                    <a:pt x="841463" y="264833"/>
                  </a:lnTo>
                </a:path>
                <a:path w="842010" h="706119">
                  <a:moveTo>
                    <a:pt x="420002" y="706069"/>
                  </a:moveTo>
                  <a:lnTo>
                    <a:pt x="841463" y="284607"/>
                  </a:lnTo>
                </a:path>
                <a:path w="842010" h="706119">
                  <a:moveTo>
                    <a:pt x="439776" y="706069"/>
                  </a:moveTo>
                  <a:lnTo>
                    <a:pt x="841463" y="304444"/>
                  </a:lnTo>
                </a:path>
                <a:path w="842010" h="706119">
                  <a:moveTo>
                    <a:pt x="459550" y="706069"/>
                  </a:moveTo>
                  <a:lnTo>
                    <a:pt x="841463" y="324218"/>
                  </a:lnTo>
                </a:path>
                <a:path w="842010" h="706119">
                  <a:moveTo>
                    <a:pt x="479384" y="706069"/>
                  </a:moveTo>
                  <a:lnTo>
                    <a:pt x="841463" y="344055"/>
                  </a:lnTo>
                </a:path>
                <a:path w="842010" h="706119">
                  <a:moveTo>
                    <a:pt x="499160" y="706069"/>
                  </a:moveTo>
                  <a:lnTo>
                    <a:pt x="841463" y="363829"/>
                  </a:lnTo>
                </a:path>
                <a:path w="842010" h="706119">
                  <a:moveTo>
                    <a:pt x="518998" y="706069"/>
                  </a:moveTo>
                  <a:lnTo>
                    <a:pt x="841463" y="383603"/>
                  </a:lnTo>
                </a:path>
                <a:path w="842010" h="706119">
                  <a:moveTo>
                    <a:pt x="538772" y="706069"/>
                  </a:moveTo>
                  <a:lnTo>
                    <a:pt x="841463" y="403428"/>
                  </a:lnTo>
                </a:path>
                <a:path w="842010" h="706119">
                  <a:moveTo>
                    <a:pt x="558546" y="706069"/>
                  </a:moveTo>
                  <a:lnTo>
                    <a:pt x="841463" y="423214"/>
                  </a:lnTo>
                </a:path>
                <a:path w="842010" h="706119">
                  <a:moveTo>
                    <a:pt x="578383" y="706069"/>
                  </a:moveTo>
                  <a:lnTo>
                    <a:pt x="841463" y="443039"/>
                  </a:lnTo>
                </a:path>
              </a:pathLst>
            </a:custGeom>
            <a:ln w="4375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4390" y="1206471"/>
              <a:ext cx="247681" cy="24761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78421" y="745831"/>
              <a:ext cx="842010" cy="1730375"/>
            </a:xfrm>
            <a:custGeom>
              <a:avLst/>
              <a:gdLst/>
              <a:ahLst/>
              <a:cxnLst/>
              <a:rect l="l" t="t" r="r" b="b"/>
              <a:pathLst>
                <a:path w="842010" h="1730375">
                  <a:moveTo>
                    <a:pt x="0" y="1729886"/>
                  </a:moveTo>
                  <a:lnTo>
                    <a:pt x="841463" y="1729886"/>
                  </a:lnTo>
                  <a:lnTo>
                    <a:pt x="841463" y="706073"/>
                  </a:lnTo>
                  <a:lnTo>
                    <a:pt x="0" y="706073"/>
                  </a:lnTo>
                  <a:lnTo>
                    <a:pt x="0" y="1729886"/>
                  </a:lnTo>
                  <a:close/>
                </a:path>
                <a:path w="842010" h="1730375">
                  <a:moveTo>
                    <a:pt x="0" y="706070"/>
                  </a:moveTo>
                  <a:lnTo>
                    <a:pt x="841463" y="706070"/>
                  </a:lnTo>
                  <a:lnTo>
                    <a:pt x="841463" y="0"/>
                  </a:lnTo>
                  <a:lnTo>
                    <a:pt x="0" y="0"/>
                  </a:lnTo>
                  <a:lnTo>
                    <a:pt x="0" y="706070"/>
                  </a:lnTo>
                  <a:close/>
                </a:path>
              </a:pathLst>
            </a:custGeom>
            <a:ln w="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785934" y="743640"/>
            <a:ext cx="846455" cy="1734820"/>
            <a:chOff x="1785934" y="743640"/>
            <a:chExt cx="846455" cy="1734820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5934" y="1077248"/>
              <a:ext cx="242487" cy="2425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788121" y="1079436"/>
              <a:ext cx="842010" cy="1396365"/>
            </a:xfrm>
            <a:custGeom>
              <a:avLst/>
              <a:gdLst/>
              <a:ahLst/>
              <a:cxnLst/>
              <a:rect l="l" t="t" r="r" b="b"/>
              <a:pathLst>
                <a:path w="842010" h="1396364">
                  <a:moveTo>
                    <a:pt x="0" y="257898"/>
                  </a:moveTo>
                  <a:lnTo>
                    <a:pt x="257886" y="0"/>
                  </a:lnTo>
                </a:path>
                <a:path w="842010" h="1396364">
                  <a:moveTo>
                    <a:pt x="0" y="277736"/>
                  </a:moveTo>
                  <a:lnTo>
                    <a:pt x="277723" y="0"/>
                  </a:lnTo>
                </a:path>
                <a:path w="842010" h="1396364">
                  <a:moveTo>
                    <a:pt x="0" y="297510"/>
                  </a:moveTo>
                  <a:lnTo>
                    <a:pt x="297497" y="0"/>
                  </a:lnTo>
                </a:path>
                <a:path w="842010" h="1396364">
                  <a:moveTo>
                    <a:pt x="0" y="317334"/>
                  </a:moveTo>
                  <a:lnTo>
                    <a:pt x="317334" y="0"/>
                  </a:lnTo>
                </a:path>
                <a:path w="842010" h="1396364">
                  <a:moveTo>
                    <a:pt x="0" y="337121"/>
                  </a:moveTo>
                  <a:lnTo>
                    <a:pt x="337108" y="0"/>
                  </a:lnTo>
                </a:path>
                <a:path w="842010" h="1396364">
                  <a:moveTo>
                    <a:pt x="0" y="356895"/>
                  </a:moveTo>
                  <a:lnTo>
                    <a:pt x="356933" y="0"/>
                  </a:lnTo>
                </a:path>
                <a:path w="842010" h="1396364">
                  <a:moveTo>
                    <a:pt x="0" y="376720"/>
                  </a:moveTo>
                  <a:lnTo>
                    <a:pt x="376720" y="0"/>
                  </a:lnTo>
                </a:path>
                <a:path w="842010" h="1396364">
                  <a:moveTo>
                    <a:pt x="0" y="396494"/>
                  </a:moveTo>
                  <a:lnTo>
                    <a:pt x="396494" y="0"/>
                  </a:lnTo>
                </a:path>
                <a:path w="842010" h="1396364">
                  <a:moveTo>
                    <a:pt x="0" y="416331"/>
                  </a:moveTo>
                  <a:lnTo>
                    <a:pt x="416331" y="0"/>
                  </a:lnTo>
                </a:path>
                <a:path w="842010" h="1396364">
                  <a:moveTo>
                    <a:pt x="0" y="436105"/>
                  </a:moveTo>
                  <a:lnTo>
                    <a:pt x="436105" y="0"/>
                  </a:lnTo>
                </a:path>
                <a:path w="842010" h="1396364">
                  <a:moveTo>
                    <a:pt x="0" y="455879"/>
                  </a:moveTo>
                  <a:lnTo>
                    <a:pt x="455930" y="0"/>
                  </a:lnTo>
                </a:path>
                <a:path w="842010" h="1396364">
                  <a:moveTo>
                    <a:pt x="0" y="475716"/>
                  </a:moveTo>
                  <a:lnTo>
                    <a:pt x="475703" y="0"/>
                  </a:lnTo>
                </a:path>
                <a:path w="842010" h="1396364">
                  <a:moveTo>
                    <a:pt x="0" y="495490"/>
                  </a:moveTo>
                  <a:lnTo>
                    <a:pt x="495477" y="0"/>
                  </a:lnTo>
                </a:path>
                <a:path w="842010" h="1396364">
                  <a:moveTo>
                    <a:pt x="0" y="515327"/>
                  </a:moveTo>
                  <a:lnTo>
                    <a:pt x="515315" y="0"/>
                  </a:lnTo>
                </a:path>
                <a:path w="842010" h="1396364">
                  <a:moveTo>
                    <a:pt x="0" y="535101"/>
                  </a:moveTo>
                  <a:lnTo>
                    <a:pt x="535089" y="0"/>
                  </a:lnTo>
                </a:path>
                <a:path w="842010" h="1396364">
                  <a:moveTo>
                    <a:pt x="0" y="554875"/>
                  </a:moveTo>
                  <a:lnTo>
                    <a:pt x="554926" y="0"/>
                  </a:lnTo>
                </a:path>
                <a:path w="842010" h="1396364">
                  <a:moveTo>
                    <a:pt x="0" y="574713"/>
                  </a:moveTo>
                  <a:lnTo>
                    <a:pt x="574700" y="0"/>
                  </a:lnTo>
                </a:path>
                <a:path w="842010" h="1396364">
                  <a:moveTo>
                    <a:pt x="0" y="594487"/>
                  </a:moveTo>
                  <a:lnTo>
                    <a:pt x="594474" y="0"/>
                  </a:lnTo>
                </a:path>
                <a:path w="842010" h="1396364">
                  <a:moveTo>
                    <a:pt x="0" y="614311"/>
                  </a:moveTo>
                  <a:lnTo>
                    <a:pt x="614311" y="0"/>
                  </a:lnTo>
                </a:path>
                <a:path w="842010" h="1396364">
                  <a:moveTo>
                    <a:pt x="0" y="634098"/>
                  </a:moveTo>
                  <a:lnTo>
                    <a:pt x="634085" y="0"/>
                  </a:lnTo>
                </a:path>
                <a:path w="842010" h="1396364">
                  <a:moveTo>
                    <a:pt x="0" y="653923"/>
                  </a:moveTo>
                  <a:lnTo>
                    <a:pt x="653910" y="0"/>
                  </a:lnTo>
                </a:path>
                <a:path w="842010" h="1396364">
                  <a:moveTo>
                    <a:pt x="0" y="673696"/>
                  </a:moveTo>
                  <a:lnTo>
                    <a:pt x="673696" y="0"/>
                  </a:lnTo>
                </a:path>
                <a:path w="842010" h="1396364">
                  <a:moveTo>
                    <a:pt x="0" y="693470"/>
                  </a:moveTo>
                  <a:lnTo>
                    <a:pt x="693521" y="0"/>
                  </a:lnTo>
                </a:path>
                <a:path w="842010" h="1396364">
                  <a:moveTo>
                    <a:pt x="0" y="713308"/>
                  </a:moveTo>
                  <a:lnTo>
                    <a:pt x="713308" y="0"/>
                  </a:lnTo>
                </a:path>
                <a:path w="842010" h="1396364">
                  <a:moveTo>
                    <a:pt x="0" y="733082"/>
                  </a:moveTo>
                  <a:lnTo>
                    <a:pt x="733082" y="0"/>
                  </a:lnTo>
                </a:path>
                <a:path w="842010" h="1396364">
                  <a:moveTo>
                    <a:pt x="0" y="752919"/>
                  </a:moveTo>
                  <a:lnTo>
                    <a:pt x="752906" y="0"/>
                  </a:lnTo>
                </a:path>
                <a:path w="842010" h="1396364">
                  <a:moveTo>
                    <a:pt x="0" y="772693"/>
                  </a:moveTo>
                  <a:lnTo>
                    <a:pt x="772680" y="0"/>
                  </a:lnTo>
                </a:path>
                <a:path w="842010" h="1396364">
                  <a:moveTo>
                    <a:pt x="0" y="792467"/>
                  </a:moveTo>
                  <a:lnTo>
                    <a:pt x="792518" y="0"/>
                  </a:lnTo>
                </a:path>
                <a:path w="842010" h="1396364">
                  <a:moveTo>
                    <a:pt x="0" y="812304"/>
                  </a:moveTo>
                  <a:lnTo>
                    <a:pt x="812292" y="0"/>
                  </a:lnTo>
                </a:path>
                <a:path w="842010" h="1396364">
                  <a:moveTo>
                    <a:pt x="0" y="832078"/>
                  </a:moveTo>
                  <a:lnTo>
                    <a:pt x="832065" y="0"/>
                  </a:lnTo>
                </a:path>
                <a:path w="842010" h="1396364">
                  <a:moveTo>
                    <a:pt x="0" y="851916"/>
                  </a:moveTo>
                  <a:lnTo>
                    <a:pt x="841463" y="10452"/>
                  </a:lnTo>
                </a:path>
                <a:path w="842010" h="1396364">
                  <a:moveTo>
                    <a:pt x="0" y="871689"/>
                  </a:moveTo>
                  <a:lnTo>
                    <a:pt x="841463" y="30276"/>
                  </a:lnTo>
                </a:path>
                <a:path w="842010" h="1396364">
                  <a:moveTo>
                    <a:pt x="0" y="891460"/>
                  </a:moveTo>
                  <a:lnTo>
                    <a:pt x="841463" y="50050"/>
                  </a:lnTo>
                </a:path>
                <a:path w="842010" h="1396364">
                  <a:moveTo>
                    <a:pt x="0" y="911294"/>
                  </a:moveTo>
                  <a:lnTo>
                    <a:pt x="841463" y="69888"/>
                  </a:lnTo>
                </a:path>
                <a:path w="842010" h="1396364">
                  <a:moveTo>
                    <a:pt x="0" y="931068"/>
                  </a:moveTo>
                  <a:lnTo>
                    <a:pt x="841463" y="89662"/>
                  </a:lnTo>
                </a:path>
                <a:path w="842010" h="1396364">
                  <a:moveTo>
                    <a:pt x="0" y="950902"/>
                  </a:moveTo>
                  <a:lnTo>
                    <a:pt x="841463" y="109435"/>
                  </a:lnTo>
                </a:path>
                <a:path w="842010" h="1396364">
                  <a:moveTo>
                    <a:pt x="0" y="970676"/>
                  </a:moveTo>
                  <a:lnTo>
                    <a:pt x="841463" y="129273"/>
                  </a:lnTo>
                </a:path>
                <a:path w="842010" h="1396364">
                  <a:moveTo>
                    <a:pt x="0" y="990511"/>
                  </a:moveTo>
                  <a:lnTo>
                    <a:pt x="841463" y="149047"/>
                  </a:lnTo>
                </a:path>
                <a:path w="842010" h="1396364">
                  <a:moveTo>
                    <a:pt x="0" y="1010285"/>
                  </a:moveTo>
                  <a:lnTo>
                    <a:pt x="841463" y="168884"/>
                  </a:lnTo>
                </a:path>
                <a:path w="842010" h="1396364">
                  <a:moveTo>
                    <a:pt x="0" y="1030063"/>
                  </a:moveTo>
                  <a:lnTo>
                    <a:pt x="841463" y="188658"/>
                  </a:lnTo>
                </a:path>
                <a:path w="842010" h="1396364">
                  <a:moveTo>
                    <a:pt x="0" y="1049892"/>
                  </a:moveTo>
                  <a:lnTo>
                    <a:pt x="841463" y="208495"/>
                  </a:lnTo>
                </a:path>
                <a:path w="842010" h="1396364">
                  <a:moveTo>
                    <a:pt x="0" y="1069672"/>
                  </a:moveTo>
                  <a:lnTo>
                    <a:pt x="841463" y="228269"/>
                  </a:lnTo>
                </a:path>
                <a:path w="842010" h="1396364">
                  <a:moveTo>
                    <a:pt x="0" y="1089506"/>
                  </a:moveTo>
                  <a:lnTo>
                    <a:pt x="841463" y="248043"/>
                  </a:lnTo>
                </a:path>
                <a:path w="842010" h="1396364">
                  <a:moveTo>
                    <a:pt x="0" y="1109280"/>
                  </a:moveTo>
                  <a:lnTo>
                    <a:pt x="841463" y="267881"/>
                  </a:lnTo>
                </a:path>
                <a:path w="842010" h="1396364">
                  <a:moveTo>
                    <a:pt x="0" y="1129055"/>
                  </a:moveTo>
                  <a:lnTo>
                    <a:pt x="841463" y="287655"/>
                  </a:lnTo>
                </a:path>
                <a:path w="842010" h="1396364">
                  <a:moveTo>
                    <a:pt x="0" y="1148889"/>
                  </a:moveTo>
                  <a:lnTo>
                    <a:pt x="841463" y="307479"/>
                  </a:lnTo>
                </a:path>
                <a:path w="842010" h="1396364">
                  <a:moveTo>
                    <a:pt x="0" y="1168662"/>
                  </a:moveTo>
                  <a:lnTo>
                    <a:pt x="841463" y="327253"/>
                  </a:lnTo>
                </a:path>
                <a:path w="842010" h="1396364">
                  <a:moveTo>
                    <a:pt x="0" y="1188496"/>
                  </a:moveTo>
                  <a:lnTo>
                    <a:pt x="841463" y="347027"/>
                  </a:lnTo>
                </a:path>
                <a:path w="842010" h="1396364">
                  <a:moveTo>
                    <a:pt x="0" y="1208271"/>
                  </a:moveTo>
                  <a:lnTo>
                    <a:pt x="841463" y="366864"/>
                  </a:lnTo>
                </a:path>
                <a:path w="842010" h="1396364">
                  <a:moveTo>
                    <a:pt x="0" y="1228045"/>
                  </a:moveTo>
                  <a:lnTo>
                    <a:pt x="841463" y="386638"/>
                  </a:lnTo>
                </a:path>
                <a:path w="842010" h="1396364">
                  <a:moveTo>
                    <a:pt x="0" y="1247879"/>
                  </a:moveTo>
                  <a:lnTo>
                    <a:pt x="841463" y="406476"/>
                  </a:lnTo>
                </a:path>
                <a:path w="842010" h="1396364">
                  <a:moveTo>
                    <a:pt x="0" y="1267653"/>
                  </a:moveTo>
                  <a:lnTo>
                    <a:pt x="841463" y="426250"/>
                  </a:lnTo>
                </a:path>
                <a:path w="842010" h="1396364">
                  <a:moveTo>
                    <a:pt x="0" y="1287487"/>
                  </a:moveTo>
                  <a:lnTo>
                    <a:pt x="841463" y="446024"/>
                  </a:lnTo>
                </a:path>
                <a:path w="842010" h="1396364">
                  <a:moveTo>
                    <a:pt x="0" y="1307261"/>
                  </a:moveTo>
                  <a:lnTo>
                    <a:pt x="841463" y="465861"/>
                  </a:lnTo>
                </a:path>
                <a:path w="842010" h="1396364">
                  <a:moveTo>
                    <a:pt x="0" y="1327095"/>
                  </a:moveTo>
                  <a:lnTo>
                    <a:pt x="841463" y="485635"/>
                  </a:lnTo>
                </a:path>
                <a:path w="842010" h="1396364">
                  <a:moveTo>
                    <a:pt x="0" y="1346869"/>
                  </a:moveTo>
                  <a:lnTo>
                    <a:pt x="841463" y="505472"/>
                  </a:lnTo>
                </a:path>
                <a:path w="842010" h="1396364">
                  <a:moveTo>
                    <a:pt x="0" y="1366649"/>
                  </a:moveTo>
                  <a:lnTo>
                    <a:pt x="841463" y="525246"/>
                  </a:lnTo>
                </a:path>
                <a:path w="842010" h="1396364">
                  <a:moveTo>
                    <a:pt x="0" y="1386483"/>
                  </a:moveTo>
                  <a:lnTo>
                    <a:pt x="841463" y="545084"/>
                  </a:lnTo>
                </a:path>
                <a:path w="842010" h="1396364">
                  <a:moveTo>
                    <a:pt x="9969" y="1396281"/>
                  </a:moveTo>
                  <a:lnTo>
                    <a:pt x="841463" y="564857"/>
                  </a:lnTo>
                </a:path>
                <a:path w="842010" h="1396364">
                  <a:moveTo>
                    <a:pt x="29806" y="1396281"/>
                  </a:moveTo>
                  <a:lnTo>
                    <a:pt x="841463" y="584631"/>
                  </a:lnTo>
                </a:path>
                <a:path w="842010" h="1396364">
                  <a:moveTo>
                    <a:pt x="49580" y="1396281"/>
                  </a:moveTo>
                  <a:lnTo>
                    <a:pt x="841463" y="604456"/>
                  </a:lnTo>
                </a:path>
                <a:path w="842010" h="1396364">
                  <a:moveTo>
                    <a:pt x="69354" y="1396281"/>
                  </a:moveTo>
                  <a:lnTo>
                    <a:pt x="841463" y="624230"/>
                  </a:lnTo>
                </a:path>
                <a:path w="842010" h="1396364">
                  <a:moveTo>
                    <a:pt x="89192" y="1396281"/>
                  </a:moveTo>
                  <a:lnTo>
                    <a:pt x="841463" y="644067"/>
                  </a:lnTo>
                </a:path>
                <a:path w="842010" h="1396364">
                  <a:moveTo>
                    <a:pt x="108966" y="1396281"/>
                  </a:moveTo>
                  <a:lnTo>
                    <a:pt x="841463" y="663841"/>
                  </a:lnTo>
                </a:path>
                <a:path w="842010" h="1396364">
                  <a:moveTo>
                    <a:pt x="128803" y="1396281"/>
                  </a:moveTo>
                  <a:lnTo>
                    <a:pt x="841463" y="683615"/>
                  </a:lnTo>
                </a:path>
                <a:path w="842010" h="1396364">
                  <a:moveTo>
                    <a:pt x="148577" y="1396281"/>
                  </a:moveTo>
                  <a:lnTo>
                    <a:pt x="841463" y="703453"/>
                  </a:lnTo>
                </a:path>
                <a:path w="842010" h="1396364">
                  <a:moveTo>
                    <a:pt x="168351" y="1396281"/>
                  </a:moveTo>
                  <a:lnTo>
                    <a:pt x="841463" y="723226"/>
                  </a:lnTo>
                </a:path>
                <a:path w="842010" h="1396364">
                  <a:moveTo>
                    <a:pt x="188175" y="1396281"/>
                  </a:moveTo>
                  <a:lnTo>
                    <a:pt x="841463" y="743064"/>
                  </a:lnTo>
                </a:path>
                <a:path w="842010" h="1396364">
                  <a:moveTo>
                    <a:pt x="207949" y="1396281"/>
                  </a:moveTo>
                  <a:lnTo>
                    <a:pt x="841463" y="762838"/>
                  </a:lnTo>
                </a:path>
                <a:path w="842010" h="1396364">
                  <a:moveTo>
                    <a:pt x="227787" y="1396281"/>
                  </a:moveTo>
                  <a:lnTo>
                    <a:pt x="841463" y="782612"/>
                  </a:lnTo>
                </a:path>
                <a:path w="842010" h="1396364">
                  <a:moveTo>
                    <a:pt x="247561" y="1396281"/>
                  </a:moveTo>
                  <a:lnTo>
                    <a:pt x="841463" y="802436"/>
                  </a:lnTo>
                </a:path>
                <a:path w="842010" h="1396364">
                  <a:moveTo>
                    <a:pt x="267398" y="1396281"/>
                  </a:moveTo>
                  <a:lnTo>
                    <a:pt x="841463" y="822223"/>
                  </a:lnTo>
                </a:path>
                <a:path w="842010" h="1396364">
                  <a:moveTo>
                    <a:pt x="287172" y="1396281"/>
                  </a:moveTo>
                  <a:lnTo>
                    <a:pt x="841463" y="842060"/>
                  </a:lnTo>
                </a:path>
                <a:path w="842010" h="1396364">
                  <a:moveTo>
                    <a:pt x="306946" y="1396281"/>
                  </a:moveTo>
                  <a:lnTo>
                    <a:pt x="841463" y="861834"/>
                  </a:lnTo>
                </a:path>
                <a:path w="842010" h="1396364">
                  <a:moveTo>
                    <a:pt x="326783" y="1396281"/>
                  </a:moveTo>
                  <a:lnTo>
                    <a:pt x="841463" y="881659"/>
                  </a:lnTo>
                </a:path>
                <a:path w="842010" h="1396364">
                  <a:moveTo>
                    <a:pt x="346557" y="1396281"/>
                  </a:moveTo>
                  <a:lnTo>
                    <a:pt x="841463" y="901437"/>
                  </a:lnTo>
                </a:path>
                <a:path w="842010" h="1396364">
                  <a:moveTo>
                    <a:pt x="366382" y="1396281"/>
                  </a:moveTo>
                  <a:lnTo>
                    <a:pt x="841463" y="921211"/>
                  </a:lnTo>
                </a:path>
                <a:path w="842010" h="1396364">
                  <a:moveTo>
                    <a:pt x="386168" y="1396281"/>
                  </a:moveTo>
                  <a:lnTo>
                    <a:pt x="841463" y="941044"/>
                  </a:lnTo>
                </a:path>
                <a:path w="842010" h="1396364">
                  <a:moveTo>
                    <a:pt x="405942" y="1396281"/>
                  </a:moveTo>
                  <a:lnTo>
                    <a:pt x="841463" y="960819"/>
                  </a:lnTo>
                </a:path>
                <a:path w="842010" h="1396364">
                  <a:moveTo>
                    <a:pt x="425780" y="1396281"/>
                  </a:moveTo>
                  <a:lnTo>
                    <a:pt x="841463" y="980653"/>
                  </a:lnTo>
                </a:path>
                <a:path w="842010" h="1396364">
                  <a:moveTo>
                    <a:pt x="445554" y="1396281"/>
                  </a:moveTo>
                  <a:lnTo>
                    <a:pt x="841463" y="1000427"/>
                  </a:lnTo>
                </a:path>
                <a:path w="842010" h="1396364">
                  <a:moveTo>
                    <a:pt x="465378" y="1396281"/>
                  </a:moveTo>
                  <a:lnTo>
                    <a:pt x="841463" y="1020202"/>
                  </a:lnTo>
                </a:path>
                <a:path w="842010" h="1396364">
                  <a:moveTo>
                    <a:pt x="485152" y="1396281"/>
                  </a:moveTo>
                  <a:lnTo>
                    <a:pt x="841463" y="1040036"/>
                  </a:lnTo>
                </a:path>
                <a:path w="842010" h="1396364">
                  <a:moveTo>
                    <a:pt x="504926" y="1396281"/>
                  </a:moveTo>
                  <a:lnTo>
                    <a:pt x="841463" y="1059809"/>
                  </a:lnTo>
                </a:path>
                <a:path w="842010" h="1396364">
                  <a:moveTo>
                    <a:pt x="524764" y="1396281"/>
                  </a:moveTo>
                  <a:lnTo>
                    <a:pt x="841463" y="1079643"/>
                  </a:lnTo>
                </a:path>
                <a:path w="842010" h="1396364">
                  <a:moveTo>
                    <a:pt x="544537" y="1396281"/>
                  </a:moveTo>
                  <a:lnTo>
                    <a:pt x="841463" y="1099422"/>
                  </a:lnTo>
                </a:path>
                <a:path w="842010" h="1396364">
                  <a:moveTo>
                    <a:pt x="564375" y="1396281"/>
                  </a:moveTo>
                  <a:lnTo>
                    <a:pt x="841463" y="1119197"/>
                  </a:lnTo>
                </a:path>
                <a:path w="842010" h="1396364">
                  <a:moveTo>
                    <a:pt x="584149" y="1396281"/>
                  </a:moveTo>
                  <a:lnTo>
                    <a:pt x="841463" y="1139031"/>
                  </a:lnTo>
                </a:path>
              </a:pathLst>
            </a:custGeom>
            <a:ln w="4375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9857" y="2236054"/>
              <a:ext cx="241915" cy="24185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5934" y="743645"/>
              <a:ext cx="239515" cy="23951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788121" y="745832"/>
              <a:ext cx="842010" cy="334010"/>
            </a:xfrm>
            <a:custGeom>
              <a:avLst/>
              <a:gdLst/>
              <a:ahLst/>
              <a:cxnLst/>
              <a:rect l="l" t="t" r="r" b="b"/>
              <a:pathLst>
                <a:path w="842010" h="334009">
                  <a:moveTo>
                    <a:pt x="0" y="254914"/>
                  </a:moveTo>
                  <a:lnTo>
                    <a:pt x="254965" y="0"/>
                  </a:lnTo>
                </a:path>
                <a:path w="842010" h="334009">
                  <a:moveTo>
                    <a:pt x="0" y="274751"/>
                  </a:moveTo>
                  <a:lnTo>
                    <a:pt x="274751" y="0"/>
                  </a:lnTo>
                </a:path>
                <a:path w="842010" h="334009">
                  <a:moveTo>
                    <a:pt x="0" y="294525"/>
                  </a:moveTo>
                  <a:lnTo>
                    <a:pt x="294589" y="0"/>
                  </a:lnTo>
                </a:path>
                <a:path w="842010" h="334009">
                  <a:moveTo>
                    <a:pt x="0" y="314363"/>
                  </a:moveTo>
                  <a:lnTo>
                    <a:pt x="314363" y="0"/>
                  </a:lnTo>
                </a:path>
                <a:path w="842010" h="334009">
                  <a:moveTo>
                    <a:pt x="520" y="333603"/>
                  </a:moveTo>
                  <a:lnTo>
                    <a:pt x="334137" y="0"/>
                  </a:lnTo>
                </a:path>
                <a:path w="842010" h="334009">
                  <a:moveTo>
                    <a:pt x="20358" y="333603"/>
                  </a:moveTo>
                  <a:lnTo>
                    <a:pt x="353961" y="0"/>
                  </a:lnTo>
                </a:path>
                <a:path w="842010" h="334009">
                  <a:moveTo>
                    <a:pt x="40132" y="333603"/>
                  </a:moveTo>
                  <a:lnTo>
                    <a:pt x="373735" y="0"/>
                  </a:lnTo>
                </a:path>
                <a:path w="842010" h="334009">
                  <a:moveTo>
                    <a:pt x="59905" y="333603"/>
                  </a:moveTo>
                  <a:lnTo>
                    <a:pt x="393573" y="0"/>
                  </a:lnTo>
                </a:path>
                <a:path w="842010" h="334009">
                  <a:moveTo>
                    <a:pt x="79743" y="333603"/>
                  </a:moveTo>
                  <a:lnTo>
                    <a:pt x="413346" y="0"/>
                  </a:lnTo>
                </a:path>
                <a:path w="842010" h="334009">
                  <a:moveTo>
                    <a:pt x="99517" y="333603"/>
                  </a:moveTo>
                  <a:lnTo>
                    <a:pt x="433120" y="0"/>
                  </a:lnTo>
                </a:path>
                <a:path w="842010" h="334009">
                  <a:moveTo>
                    <a:pt x="119354" y="333603"/>
                  </a:moveTo>
                  <a:lnTo>
                    <a:pt x="452958" y="0"/>
                  </a:lnTo>
                </a:path>
                <a:path w="842010" h="334009">
                  <a:moveTo>
                    <a:pt x="139128" y="333603"/>
                  </a:moveTo>
                  <a:lnTo>
                    <a:pt x="472732" y="0"/>
                  </a:lnTo>
                </a:path>
                <a:path w="842010" h="334009">
                  <a:moveTo>
                    <a:pt x="158902" y="333603"/>
                  </a:moveTo>
                  <a:lnTo>
                    <a:pt x="492569" y="0"/>
                  </a:lnTo>
                </a:path>
                <a:path w="842010" h="334009">
                  <a:moveTo>
                    <a:pt x="178727" y="333603"/>
                  </a:moveTo>
                  <a:lnTo>
                    <a:pt x="512343" y="0"/>
                  </a:lnTo>
                </a:path>
                <a:path w="842010" h="334009">
                  <a:moveTo>
                    <a:pt x="198501" y="333603"/>
                  </a:moveTo>
                  <a:lnTo>
                    <a:pt x="532168" y="0"/>
                  </a:lnTo>
                </a:path>
                <a:path w="842010" h="334009">
                  <a:moveTo>
                    <a:pt x="218338" y="333603"/>
                  </a:moveTo>
                  <a:lnTo>
                    <a:pt x="551942" y="0"/>
                  </a:lnTo>
                </a:path>
                <a:path w="842010" h="334009">
                  <a:moveTo>
                    <a:pt x="238112" y="333603"/>
                  </a:moveTo>
                  <a:lnTo>
                    <a:pt x="571728" y="0"/>
                  </a:lnTo>
                </a:path>
                <a:path w="842010" h="334009">
                  <a:moveTo>
                    <a:pt x="257886" y="333603"/>
                  </a:moveTo>
                  <a:lnTo>
                    <a:pt x="591566" y="0"/>
                  </a:lnTo>
                </a:path>
                <a:path w="842010" h="334009">
                  <a:moveTo>
                    <a:pt x="277723" y="333603"/>
                  </a:moveTo>
                  <a:lnTo>
                    <a:pt x="611339" y="0"/>
                  </a:lnTo>
                </a:path>
                <a:path w="842010" h="334009">
                  <a:moveTo>
                    <a:pt x="297497" y="333603"/>
                  </a:moveTo>
                  <a:lnTo>
                    <a:pt x="631164" y="0"/>
                  </a:lnTo>
                </a:path>
                <a:path w="842010" h="334009">
                  <a:moveTo>
                    <a:pt x="317334" y="333603"/>
                  </a:moveTo>
                  <a:lnTo>
                    <a:pt x="650938" y="0"/>
                  </a:lnTo>
                </a:path>
                <a:path w="842010" h="334009">
                  <a:moveTo>
                    <a:pt x="337108" y="333603"/>
                  </a:moveTo>
                  <a:lnTo>
                    <a:pt x="670712" y="0"/>
                  </a:lnTo>
                </a:path>
                <a:path w="842010" h="334009">
                  <a:moveTo>
                    <a:pt x="356933" y="333603"/>
                  </a:moveTo>
                  <a:lnTo>
                    <a:pt x="690549" y="0"/>
                  </a:lnTo>
                </a:path>
                <a:path w="842010" h="334009">
                  <a:moveTo>
                    <a:pt x="376720" y="333603"/>
                  </a:moveTo>
                  <a:lnTo>
                    <a:pt x="710323" y="0"/>
                  </a:lnTo>
                </a:path>
                <a:path w="842010" h="334009">
                  <a:moveTo>
                    <a:pt x="396494" y="333603"/>
                  </a:moveTo>
                  <a:lnTo>
                    <a:pt x="730161" y="0"/>
                  </a:lnTo>
                </a:path>
                <a:path w="842010" h="334009">
                  <a:moveTo>
                    <a:pt x="416331" y="333603"/>
                  </a:moveTo>
                  <a:lnTo>
                    <a:pt x="749935" y="0"/>
                  </a:lnTo>
                </a:path>
                <a:path w="842010" h="334009">
                  <a:moveTo>
                    <a:pt x="436105" y="333603"/>
                  </a:moveTo>
                  <a:lnTo>
                    <a:pt x="769708" y="0"/>
                  </a:lnTo>
                </a:path>
                <a:path w="842010" h="334009">
                  <a:moveTo>
                    <a:pt x="455930" y="333603"/>
                  </a:moveTo>
                  <a:lnTo>
                    <a:pt x="789546" y="0"/>
                  </a:lnTo>
                </a:path>
                <a:path w="842010" h="334009">
                  <a:moveTo>
                    <a:pt x="475703" y="333603"/>
                  </a:moveTo>
                  <a:lnTo>
                    <a:pt x="809320" y="0"/>
                  </a:lnTo>
                </a:path>
                <a:path w="842010" h="334009">
                  <a:moveTo>
                    <a:pt x="495477" y="333603"/>
                  </a:moveTo>
                  <a:lnTo>
                    <a:pt x="829144" y="0"/>
                  </a:lnTo>
                </a:path>
                <a:path w="842010" h="334009">
                  <a:moveTo>
                    <a:pt x="515315" y="333603"/>
                  </a:moveTo>
                  <a:lnTo>
                    <a:pt x="841463" y="7467"/>
                  </a:lnTo>
                </a:path>
                <a:path w="842010" h="334009">
                  <a:moveTo>
                    <a:pt x="535089" y="333603"/>
                  </a:moveTo>
                  <a:lnTo>
                    <a:pt x="841463" y="27305"/>
                  </a:lnTo>
                </a:path>
                <a:path w="842010" h="334009">
                  <a:moveTo>
                    <a:pt x="554926" y="333603"/>
                  </a:moveTo>
                  <a:lnTo>
                    <a:pt x="841463" y="47078"/>
                  </a:lnTo>
                </a:path>
                <a:path w="842010" h="334009">
                  <a:moveTo>
                    <a:pt x="574700" y="333603"/>
                  </a:moveTo>
                  <a:lnTo>
                    <a:pt x="841463" y="66903"/>
                  </a:lnTo>
                </a:path>
              </a:pathLst>
            </a:custGeom>
            <a:ln w="4375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0408" y="830322"/>
              <a:ext cx="251364" cy="25130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788121" y="745827"/>
              <a:ext cx="842010" cy="1730375"/>
            </a:xfrm>
            <a:custGeom>
              <a:avLst/>
              <a:gdLst/>
              <a:ahLst/>
              <a:cxnLst/>
              <a:rect l="l" t="t" r="r" b="b"/>
              <a:pathLst>
                <a:path w="842010" h="1730375">
                  <a:moveTo>
                    <a:pt x="0" y="1729889"/>
                  </a:moveTo>
                  <a:lnTo>
                    <a:pt x="841458" y="1729889"/>
                  </a:lnTo>
                  <a:lnTo>
                    <a:pt x="841458" y="333613"/>
                  </a:lnTo>
                  <a:lnTo>
                    <a:pt x="0" y="333613"/>
                  </a:lnTo>
                  <a:lnTo>
                    <a:pt x="0" y="1729889"/>
                  </a:lnTo>
                  <a:close/>
                </a:path>
                <a:path w="842010" h="1730375">
                  <a:moveTo>
                    <a:pt x="0" y="333608"/>
                  </a:moveTo>
                  <a:lnTo>
                    <a:pt x="841458" y="333608"/>
                  </a:lnTo>
                  <a:lnTo>
                    <a:pt x="841458" y="0"/>
                  </a:lnTo>
                  <a:lnTo>
                    <a:pt x="0" y="0"/>
                  </a:lnTo>
                  <a:lnTo>
                    <a:pt x="0" y="333608"/>
                  </a:lnTo>
                  <a:close/>
                </a:path>
              </a:pathLst>
            </a:custGeom>
            <a:ln w="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114499" y="2561545"/>
            <a:ext cx="16954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25">
                <a:latin typeface="Arial"/>
                <a:cs typeface="Arial"/>
              </a:rPr>
              <a:t>NVP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130030" y="2561545"/>
            <a:ext cx="1581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25">
                <a:latin typeface="Arial"/>
                <a:cs typeface="Arial"/>
              </a:rPr>
              <a:t>LPV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50517" y="508603"/>
            <a:ext cx="70739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b="1">
                <a:latin typeface="Arial"/>
                <a:cs typeface="Arial"/>
              </a:rPr>
              <a:t>Observed</a:t>
            </a:r>
            <a:r>
              <a:rPr dirty="0" sz="650" spc="-45" b="1">
                <a:latin typeface="Arial"/>
                <a:cs typeface="Arial"/>
              </a:rPr>
              <a:t> </a:t>
            </a:r>
            <a:r>
              <a:rPr dirty="0" sz="650" spc="-10" b="1">
                <a:latin typeface="Arial"/>
                <a:cs typeface="Arial"/>
              </a:rPr>
              <a:t>Counts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62393" y="745832"/>
            <a:ext cx="42545" cy="1730375"/>
          </a:xfrm>
          <a:custGeom>
            <a:avLst/>
            <a:gdLst/>
            <a:ahLst/>
            <a:cxnLst/>
            <a:rect l="l" t="t" r="r" b="b"/>
            <a:pathLst>
              <a:path w="42545" h="1730375">
                <a:moveTo>
                  <a:pt x="42005" y="1729884"/>
                </a:moveTo>
                <a:lnTo>
                  <a:pt x="42005" y="0"/>
                </a:lnTo>
              </a:path>
              <a:path w="42545" h="1730375">
                <a:moveTo>
                  <a:pt x="42005" y="1729884"/>
                </a:moveTo>
                <a:lnTo>
                  <a:pt x="0" y="1729884"/>
                </a:lnTo>
              </a:path>
              <a:path w="42545" h="1730375">
                <a:moveTo>
                  <a:pt x="42005" y="1383908"/>
                </a:moveTo>
                <a:lnTo>
                  <a:pt x="0" y="1383908"/>
                </a:lnTo>
              </a:path>
              <a:path w="42545" h="1730375">
                <a:moveTo>
                  <a:pt x="42005" y="1037932"/>
                </a:moveTo>
                <a:lnTo>
                  <a:pt x="0" y="1037932"/>
                </a:lnTo>
              </a:path>
              <a:path w="42545" h="1730375">
                <a:moveTo>
                  <a:pt x="42005" y="691946"/>
                </a:moveTo>
                <a:lnTo>
                  <a:pt x="0" y="691946"/>
                </a:lnTo>
              </a:path>
              <a:path w="42545" h="1730375">
                <a:moveTo>
                  <a:pt x="42005" y="345973"/>
                </a:moveTo>
                <a:lnTo>
                  <a:pt x="0" y="345973"/>
                </a:lnTo>
              </a:path>
              <a:path w="42545" h="1730375">
                <a:moveTo>
                  <a:pt x="42005" y="0"/>
                </a:moveTo>
                <a:lnTo>
                  <a:pt x="0" y="0"/>
                </a:lnTo>
              </a:path>
            </a:pathLst>
          </a:custGeom>
          <a:ln w="43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23037" y="2414368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0.0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23037" y="2068387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0.2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23037" y="1722411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0.4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23037" y="1376435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0.6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23037" y="1030460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0.8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23037" y="684484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1.0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296243" y="743645"/>
            <a:ext cx="846455" cy="1734820"/>
            <a:chOff x="3296243" y="743645"/>
            <a:chExt cx="846455" cy="1734820"/>
          </a:xfrm>
        </p:grpSpPr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6243" y="1268066"/>
              <a:ext cx="249675" cy="249612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298431" y="1270253"/>
              <a:ext cx="842010" cy="1205865"/>
            </a:xfrm>
            <a:custGeom>
              <a:avLst/>
              <a:gdLst/>
              <a:ahLst/>
              <a:cxnLst/>
              <a:rect l="l" t="t" r="r" b="b"/>
              <a:pathLst>
                <a:path w="842010" h="1205864">
                  <a:moveTo>
                    <a:pt x="0" y="265061"/>
                  </a:moveTo>
                  <a:lnTo>
                    <a:pt x="265074" y="0"/>
                  </a:lnTo>
                </a:path>
                <a:path w="842010" h="1205864">
                  <a:moveTo>
                    <a:pt x="0" y="284848"/>
                  </a:moveTo>
                  <a:lnTo>
                    <a:pt x="284899" y="0"/>
                  </a:lnTo>
                </a:path>
                <a:path w="842010" h="1205864">
                  <a:moveTo>
                    <a:pt x="0" y="304622"/>
                  </a:moveTo>
                  <a:lnTo>
                    <a:pt x="304685" y="0"/>
                  </a:lnTo>
                </a:path>
                <a:path w="842010" h="1205864">
                  <a:moveTo>
                    <a:pt x="0" y="324446"/>
                  </a:moveTo>
                  <a:lnTo>
                    <a:pt x="324459" y="0"/>
                  </a:lnTo>
                </a:path>
                <a:path w="842010" h="1205864">
                  <a:moveTo>
                    <a:pt x="0" y="344220"/>
                  </a:moveTo>
                  <a:lnTo>
                    <a:pt x="344297" y="0"/>
                  </a:lnTo>
                </a:path>
                <a:path w="842010" h="1205864">
                  <a:moveTo>
                    <a:pt x="0" y="364058"/>
                  </a:moveTo>
                  <a:lnTo>
                    <a:pt x="364070" y="0"/>
                  </a:lnTo>
                </a:path>
                <a:path w="842010" h="1205864">
                  <a:moveTo>
                    <a:pt x="0" y="383832"/>
                  </a:moveTo>
                  <a:lnTo>
                    <a:pt x="383895" y="0"/>
                  </a:lnTo>
                </a:path>
                <a:path w="842010" h="1205864">
                  <a:moveTo>
                    <a:pt x="0" y="403606"/>
                  </a:moveTo>
                  <a:lnTo>
                    <a:pt x="403669" y="0"/>
                  </a:lnTo>
                </a:path>
                <a:path w="842010" h="1205864">
                  <a:moveTo>
                    <a:pt x="0" y="423443"/>
                  </a:moveTo>
                  <a:lnTo>
                    <a:pt x="423506" y="0"/>
                  </a:lnTo>
                </a:path>
                <a:path w="842010" h="1205864">
                  <a:moveTo>
                    <a:pt x="0" y="443217"/>
                  </a:moveTo>
                  <a:lnTo>
                    <a:pt x="443280" y="0"/>
                  </a:lnTo>
                </a:path>
                <a:path w="842010" h="1205864">
                  <a:moveTo>
                    <a:pt x="0" y="463054"/>
                  </a:moveTo>
                  <a:lnTo>
                    <a:pt x="463054" y="0"/>
                  </a:lnTo>
                </a:path>
                <a:path w="842010" h="1205864">
                  <a:moveTo>
                    <a:pt x="0" y="482828"/>
                  </a:moveTo>
                  <a:lnTo>
                    <a:pt x="482892" y="0"/>
                  </a:lnTo>
                </a:path>
                <a:path w="842010" h="1205864">
                  <a:moveTo>
                    <a:pt x="0" y="502602"/>
                  </a:moveTo>
                  <a:lnTo>
                    <a:pt x="502666" y="0"/>
                  </a:lnTo>
                </a:path>
                <a:path w="842010" h="1205864">
                  <a:moveTo>
                    <a:pt x="0" y="522439"/>
                  </a:moveTo>
                  <a:lnTo>
                    <a:pt x="522503" y="0"/>
                  </a:lnTo>
                </a:path>
                <a:path w="842010" h="1205864">
                  <a:moveTo>
                    <a:pt x="0" y="542213"/>
                  </a:moveTo>
                  <a:lnTo>
                    <a:pt x="542277" y="0"/>
                  </a:lnTo>
                </a:path>
                <a:path w="842010" h="1205864">
                  <a:moveTo>
                    <a:pt x="0" y="562038"/>
                  </a:moveTo>
                  <a:lnTo>
                    <a:pt x="562051" y="0"/>
                  </a:lnTo>
                </a:path>
                <a:path w="842010" h="1205864">
                  <a:moveTo>
                    <a:pt x="0" y="581812"/>
                  </a:moveTo>
                  <a:lnTo>
                    <a:pt x="581875" y="0"/>
                  </a:lnTo>
                </a:path>
                <a:path w="842010" h="1205864">
                  <a:moveTo>
                    <a:pt x="0" y="601649"/>
                  </a:moveTo>
                  <a:lnTo>
                    <a:pt x="601649" y="0"/>
                  </a:lnTo>
                </a:path>
                <a:path w="842010" h="1205864">
                  <a:moveTo>
                    <a:pt x="0" y="621423"/>
                  </a:moveTo>
                  <a:lnTo>
                    <a:pt x="621487" y="0"/>
                  </a:lnTo>
                </a:path>
                <a:path w="842010" h="1205864">
                  <a:moveTo>
                    <a:pt x="0" y="641197"/>
                  </a:moveTo>
                  <a:lnTo>
                    <a:pt x="641273" y="0"/>
                  </a:lnTo>
                </a:path>
                <a:path w="842010" h="1205864">
                  <a:moveTo>
                    <a:pt x="0" y="661035"/>
                  </a:moveTo>
                  <a:lnTo>
                    <a:pt x="661047" y="0"/>
                  </a:lnTo>
                </a:path>
                <a:path w="842010" h="1205864">
                  <a:moveTo>
                    <a:pt x="0" y="680808"/>
                  </a:moveTo>
                  <a:lnTo>
                    <a:pt x="680872" y="0"/>
                  </a:lnTo>
                </a:path>
                <a:path w="842010" h="1205864">
                  <a:moveTo>
                    <a:pt x="0" y="700642"/>
                  </a:moveTo>
                  <a:lnTo>
                    <a:pt x="700646" y="0"/>
                  </a:lnTo>
                </a:path>
                <a:path w="842010" h="1205864">
                  <a:moveTo>
                    <a:pt x="0" y="720417"/>
                  </a:moveTo>
                  <a:lnTo>
                    <a:pt x="720483" y="0"/>
                  </a:lnTo>
                </a:path>
                <a:path w="842010" h="1205864">
                  <a:moveTo>
                    <a:pt x="0" y="740191"/>
                  </a:moveTo>
                  <a:lnTo>
                    <a:pt x="740257" y="0"/>
                  </a:lnTo>
                </a:path>
                <a:path w="842010" h="1205864">
                  <a:moveTo>
                    <a:pt x="0" y="760025"/>
                  </a:moveTo>
                  <a:lnTo>
                    <a:pt x="760095" y="0"/>
                  </a:lnTo>
                </a:path>
                <a:path w="842010" h="1205864">
                  <a:moveTo>
                    <a:pt x="0" y="779805"/>
                  </a:moveTo>
                  <a:lnTo>
                    <a:pt x="779868" y="0"/>
                  </a:lnTo>
                </a:path>
                <a:path w="842010" h="1205864">
                  <a:moveTo>
                    <a:pt x="0" y="799633"/>
                  </a:moveTo>
                  <a:lnTo>
                    <a:pt x="799642" y="0"/>
                  </a:lnTo>
                </a:path>
                <a:path w="842010" h="1205864">
                  <a:moveTo>
                    <a:pt x="0" y="819412"/>
                  </a:moveTo>
                  <a:lnTo>
                    <a:pt x="819480" y="0"/>
                  </a:lnTo>
                </a:path>
                <a:path w="842010" h="1205864">
                  <a:moveTo>
                    <a:pt x="0" y="839186"/>
                  </a:moveTo>
                  <a:lnTo>
                    <a:pt x="839254" y="0"/>
                  </a:lnTo>
                </a:path>
                <a:path w="842010" h="1205864">
                  <a:moveTo>
                    <a:pt x="0" y="859021"/>
                  </a:moveTo>
                  <a:lnTo>
                    <a:pt x="841463" y="17614"/>
                  </a:lnTo>
                </a:path>
                <a:path w="842010" h="1205864">
                  <a:moveTo>
                    <a:pt x="0" y="878795"/>
                  </a:moveTo>
                  <a:lnTo>
                    <a:pt x="841463" y="37388"/>
                  </a:lnTo>
                </a:path>
                <a:path w="842010" h="1205864">
                  <a:moveTo>
                    <a:pt x="0" y="898629"/>
                  </a:moveTo>
                  <a:lnTo>
                    <a:pt x="841463" y="57162"/>
                  </a:lnTo>
                </a:path>
                <a:path w="842010" h="1205864">
                  <a:moveTo>
                    <a:pt x="0" y="918403"/>
                  </a:moveTo>
                  <a:lnTo>
                    <a:pt x="841463" y="77000"/>
                  </a:lnTo>
                </a:path>
                <a:path w="842010" h="1205864">
                  <a:moveTo>
                    <a:pt x="0" y="938237"/>
                  </a:moveTo>
                  <a:lnTo>
                    <a:pt x="841463" y="96774"/>
                  </a:lnTo>
                </a:path>
                <a:path w="842010" h="1205864">
                  <a:moveTo>
                    <a:pt x="0" y="958011"/>
                  </a:moveTo>
                  <a:lnTo>
                    <a:pt x="841463" y="116611"/>
                  </a:lnTo>
                </a:path>
                <a:path w="842010" h="1205864">
                  <a:moveTo>
                    <a:pt x="0" y="977785"/>
                  </a:moveTo>
                  <a:lnTo>
                    <a:pt x="841463" y="136385"/>
                  </a:lnTo>
                </a:path>
                <a:path w="842010" h="1205864">
                  <a:moveTo>
                    <a:pt x="0" y="997619"/>
                  </a:moveTo>
                  <a:lnTo>
                    <a:pt x="841463" y="156210"/>
                  </a:lnTo>
                </a:path>
                <a:path w="842010" h="1205864">
                  <a:moveTo>
                    <a:pt x="0" y="1017394"/>
                  </a:moveTo>
                  <a:lnTo>
                    <a:pt x="841463" y="175983"/>
                  </a:lnTo>
                </a:path>
                <a:path w="842010" h="1205864">
                  <a:moveTo>
                    <a:pt x="0" y="1037228"/>
                  </a:moveTo>
                  <a:lnTo>
                    <a:pt x="841463" y="195770"/>
                  </a:lnTo>
                </a:path>
                <a:path w="842010" h="1205864">
                  <a:moveTo>
                    <a:pt x="0" y="1057001"/>
                  </a:moveTo>
                  <a:lnTo>
                    <a:pt x="841463" y="215595"/>
                  </a:lnTo>
                </a:path>
                <a:path w="842010" h="1205864">
                  <a:moveTo>
                    <a:pt x="0" y="1076780"/>
                  </a:moveTo>
                  <a:lnTo>
                    <a:pt x="841463" y="235381"/>
                  </a:lnTo>
                </a:path>
                <a:path w="842010" h="1205864">
                  <a:moveTo>
                    <a:pt x="0" y="1096610"/>
                  </a:moveTo>
                  <a:lnTo>
                    <a:pt x="841463" y="255206"/>
                  </a:lnTo>
                </a:path>
                <a:path w="842010" h="1205864">
                  <a:moveTo>
                    <a:pt x="0" y="1116389"/>
                  </a:moveTo>
                  <a:lnTo>
                    <a:pt x="841463" y="274980"/>
                  </a:lnTo>
                </a:path>
                <a:path w="842010" h="1205864">
                  <a:moveTo>
                    <a:pt x="0" y="1136223"/>
                  </a:moveTo>
                  <a:lnTo>
                    <a:pt x="841463" y="294754"/>
                  </a:lnTo>
                </a:path>
                <a:path w="842010" h="1205864">
                  <a:moveTo>
                    <a:pt x="0" y="1155997"/>
                  </a:moveTo>
                  <a:lnTo>
                    <a:pt x="841463" y="314591"/>
                  </a:lnTo>
                </a:path>
                <a:path w="842010" h="1205864">
                  <a:moveTo>
                    <a:pt x="0" y="1175772"/>
                  </a:moveTo>
                  <a:lnTo>
                    <a:pt x="841463" y="334365"/>
                  </a:lnTo>
                </a:path>
                <a:path w="842010" h="1205864">
                  <a:moveTo>
                    <a:pt x="0" y="1195605"/>
                  </a:moveTo>
                  <a:lnTo>
                    <a:pt x="841463" y="354203"/>
                  </a:lnTo>
                </a:path>
                <a:path w="842010" h="1205864">
                  <a:moveTo>
                    <a:pt x="9918" y="1205463"/>
                  </a:moveTo>
                  <a:lnTo>
                    <a:pt x="841463" y="373976"/>
                  </a:lnTo>
                </a:path>
                <a:path w="842010" h="1205864">
                  <a:moveTo>
                    <a:pt x="29756" y="1205463"/>
                  </a:moveTo>
                  <a:lnTo>
                    <a:pt x="841463" y="393750"/>
                  </a:lnTo>
                </a:path>
                <a:path w="842010" h="1205864">
                  <a:moveTo>
                    <a:pt x="49530" y="1205463"/>
                  </a:moveTo>
                  <a:lnTo>
                    <a:pt x="841463" y="413588"/>
                  </a:lnTo>
                </a:path>
                <a:path w="842010" h="1205864">
                  <a:moveTo>
                    <a:pt x="69303" y="1205463"/>
                  </a:moveTo>
                  <a:lnTo>
                    <a:pt x="841463" y="433362"/>
                  </a:lnTo>
                </a:path>
                <a:path w="842010" h="1205864">
                  <a:moveTo>
                    <a:pt x="89141" y="1205463"/>
                  </a:moveTo>
                  <a:lnTo>
                    <a:pt x="841463" y="453186"/>
                  </a:lnTo>
                </a:path>
                <a:path w="842010" h="1205864">
                  <a:moveTo>
                    <a:pt x="108915" y="1205463"/>
                  </a:moveTo>
                  <a:lnTo>
                    <a:pt x="841463" y="472960"/>
                  </a:lnTo>
                </a:path>
                <a:path w="842010" h="1205864">
                  <a:moveTo>
                    <a:pt x="128752" y="1205463"/>
                  </a:moveTo>
                  <a:lnTo>
                    <a:pt x="841463" y="492798"/>
                  </a:lnTo>
                </a:path>
                <a:path w="842010" h="1205864">
                  <a:moveTo>
                    <a:pt x="148526" y="1205463"/>
                  </a:moveTo>
                  <a:lnTo>
                    <a:pt x="841463" y="512572"/>
                  </a:lnTo>
                </a:path>
                <a:path w="842010" h="1205864">
                  <a:moveTo>
                    <a:pt x="168300" y="1205463"/>
                  </a:moveTo>
                  <a:lnTo>
                    <a:pt x="841463" y="532358"/>
                  </a:lnTo>
                </a:path>
                <a:path w="842010" h="1205864">
                  <a:moveTo>
                    <a:pt x="188125" y="1205463"/>
                  </a:moveTo>
                  <a:lnTo>
                    <a:pt x="841463" y="552183"/>
                  </a:lnTo>
                </a:path>
                <a:path w="842010" h="1205864">
                  <a:moveTo>
                    <a:pt x="207899" y="1205463"/>
                  </a:moveTo>
                  <a:lnTo>
                    <a:pt x="841463" y="571957"/>
                  </a:lnTo>
                </a:path>
                <a:path w="842010" h="1205864">
                  <a:moveTo>
                    <a:pt x="227736" y="1205463"/>
                  </a:moveTo>
                  <a:lnTo>
                    <a:pt x="841463" y="591794"/>
                  </a:lnTo>
                </a:path>
                <a:path w="842010" h="1205864">
                  <a:moveTo>
                    <a:pt x="247510" y="1205463"/>
                  </a:moveTo>
                  <a:lnTo>
                    <a:pt x="841463" y="611568"/>
                  </a:lnTo>
                </a:path>
                <a:path w="842010" h="1205864">
                  <a:moveTo>
                    <a:pt x="267347" y="1205463"/>
                  </a:moveTo>
                  <a:lnTo>
                    <a:pt x="841463" y="631342"/>
                  </a:lnTo>
                </a:path>
                <a:path w="842010" h="1205864">
                  <a:moveTo>
                    <a:pt x="287121" y="1205463"/>
                  </a:moveTo>
                  <a:lnTo>
                    <a:pt x="841463" y="651179"/>
                  </a:lnTo>
                </a:path>
                <a:path w="842010" h="1205864">
                  <a:moveTo>
                    <a:pt x="306895" y="1205463"/>
                  </a:moveTo>
                  <a:lnTo>
                    <a:pt x="841463" y="670953"/>
                  </a:lnTo>
                </a:path>
                <a:path w="842010" h="1205864">
                  <a:moveTo>
                    <a:pt x="326732" y="1205463"/>
                  </a:moveTo>
                  <a:lnTo>
                    <a:pt x="841463" y="690791"/>
                  </a:lnTo>
                </a:path>
                <a:path w="842010" h="1205864">
                  <a:moveTo>
                    <a:pt x="346506" y="1205463"/>
                  </a:moveTo>
                  <a:lnTo>
                    <a:pt x="841463" y="710559"/>
                  </a:lnTo>
                </a:path>
                <a:path w="842010" h="1205864">
                  <a:moveTo>
                    <a:pt x="366331" y="1205463"/>
                  </a:moveTo>
                  <a:lnTo>
                    <a:pt x="841463" y="730333"/>
                  </a:lnTo>
                </a:path>
                <a:path w="842010" h="1205864">
                  <a:moveTo>
                    <a:pt x="386105" y="1205463"/>
                  </a:moveTo>
                  <a:lnTo>
                    <a:pt x="841463" y="750168"/>
                  </a:lnTo>
                </a:path>
                <a:path w="842010" h="1205864">
                  <a:moveTo>
                    <a:pt x="405892" y="1205463"/>
                  </a:moveTo>
                  <a:lnTo>
                    <a:pt x="841463" y="769942"/>
                  </a:lnTo>
                </a:path>
                <a:path w="842010" h="1205864">
                  <a:moveTo>
                    <a:pt x="425729" y="1205463"/>
                  </a:moveTo>
                  <a:lnTo>
                    <a:pt x="841463" y="789776"/>
                  </a:lnTo>
                </a:path>
                <a:path w="842010" h="1205864">
                  <a:moveTo>
                    <a:pt x="445503" y="1205463"/>
                  </a:moveTo>
                  <a:lnTo>
                    <a:pt x="841463" y="809550"/>
                  </a:lnTo>
                </a:path>
                <a:path w="842010" h="1205864">
                  <a:moveTo>
                    <a:pt x="465328" y="1205463"/>
                  </a:moveTo>
                  <a:lnTo>
                    <a:pt x="841463" y="829384"/>
                  </a:lnTo>
                </a:path>
                <a:path w="842010" h="1205864">
                  <a:moveTo>
                    <a:pt x="485101" y="1205463"/>
                  </a:moveTo>
                  <a:lnTo>
                    <a:pt x="841463" y="849163"/>
                  </a:lnTo>
                </a:path>
                <a:path w="842010" h="1205864">
                  <a:moveTo>
                    <a:pt x="504875" y="1205463"/>
                  </a:moveTo>
                  <a:lnTo>
                    <a:pt x="841463" y="868937"/>
                  </a:lnTo>
                </a:path>
                <a:path w="842010" h="1205864">
                  <a:moveTo>
                    <a:pt x="524713" y="1205463"/>
                  </a:moveTo>
                  <a:lnTo>
                    <a:pt x="841463" y="888771"/>
                  </a:lnTo>
                </a:path>
                <a:path w="842010" h="1205864">
                  <a:moveTo>
                    <a:pt x="544487" y="1205463"/>
                  </a:moveTo>
                  <a:lnTo>
                    <a:pt x="841463" y="908546"/>
                  </a:lnTo>
                </a:path>
                <a:path w="842010" h="1205864">
                  <a:moveTo>
                    <a:pt x="564324" y="1205463"/>
                  </a:moveTo>
                  <a:lnTo>
                    <a:pt x="841463" y="928380"/>
                  </a:lnTo>
                </a:path>
                <a:path w="842010" h="1205864">
                  <a:moveTo>
                    <a:pt x="584098" y="1205463"/>
                  </a:moveTo>
                  <a:lnTo>
                    <a:pt x="841463" y="948154"/>
                  </a:lnTo>
                </a:path>
              </a:pathLst>
            </a:custGeom>
            <a:ln w="4375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00179" y="2235994"/>
              <a:ext cx="241903" cy="24191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96243" y="743645"/>
              <a:ext cx="239464" cy="239464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298431" y="745832"/>
              <a:ext cx="842010" cy="524510"/>
            </a:xfrm>
            <a:custGeom>
              <a:avLst/>
              <a:gdLst/>
              <a:ahLst/>
              <a:cxnLst/>
              <a:rect l="l" t="t" r="r" b="b"/>
              <a:pathLst>
                <a:path w="842010" h="524510">
                  <a:moveTo>
                    <a:pt x="0" y="254863"/>
                  </a:moveTo>
                  <a:lnTo>
                    <a:pt x="254914" y="0"/>
                  </a:lnTo>
                </a:path>
                <a:path w="842010" h="524510">
                  <a:moveTo>
                    <a:pt x="0" y="274688"/>
                  </a:moveTo>
                  <a:lnTo>
                    <a:pt x="274701" y="0"/>
                  </a:lnTo>
                </a:path>
                <a:path w="842010" h="524510">
                  <a:moveTo>
                    <a:pt x="0" y="294462"/>
                  </a:moveTo>
                  <a:lnTo>
                    <a:pt x="294525" y="0"/>
                  </a:lnTo>
                </a:path>
                <a:path w="842010" h="524510">
                  <a:moveTo>
                    <a:pt x="0" y="314299"/>
                  </a:moveTo>
                  <a:lnTo>
                    <a:pt x="314312" y="0"/>
                  </a:lnTo>
                </a:path>
                <a:path w="842010" h="524510">
                  <a:moveTo>
                    <a:pt x="0" y="334073"/>
                  </a:moveTo>
                  <a:lnTo>
                    <a:pt x="334086" y="0"/>
                  </a:lnTo>
                </a:path>
                <a:path w="842010" h="524510">
                  <a:moveTo>
                    <a:pt x="0" y="353910"/>
                  </a:moveTo>
                  <a:lnTo>
                    <a:pt x="353910" y="0"/>
                  </a:lnTo>
                </a:path>
                <a:path w="842010" h="524510">
                  <a:moveTo>
                    <a:pt x="0" y="373684"/>
                  </a:moveTo>
                  <a:lnTo>
                    <a:pt x="373684" y="0"/>
                  </a:lnTo>
                </a:path>
                <a:path w="842010" h="524510">
                  <a:moveTo>
                    <a:pt x="0" y="393458"/>
                  </a:moveTo>
                  <a:lnTo>
                    <a:pt x="393522" y="0"/>
                  </a:lnTo>
                </a:path>
                <a:path w="842010" h="524510">
                  <a:moveTo>
                    <a:pt x="0" y="413296"/>
                  </a:moveTo>
                  <a:lnTo>
                    <a:pt x="413296" y="0"/>
                  </a:lnTo>
                </a:path>
                <a:path w="842010" h="524510">
                  <a:moveTo>
                    <a:pt x="0" y="433070"/>
                  </a:moveTo>
                  <a:lnTo>
                    <a:pt x="433070" y="0"/>
                  </a:lnTo>
                </a:path>
                <a:path w="842010" h="524510">
                  <a:moveTo>
                    <a:pt x="0" y="452907"/>
                  </a:moveTo>
                  <a:lnTo>
                    <a:pt x="452907" y="0"/>
                  </a:lnTo>
                </a:path>
                <a:path w="842010" h="524510">
                  <a:moveTo>
                    <a:pt x="0" y="472681"/>
                  </a:moveTo>
                  <a:lnTo>
                    <a:pt x="472681" y="0"/>
                  </a:lnTo>
                </a:path>
                <a:path w="842010" h="524510">
                  <a:moveTo>
                    <a:pt x="0" y="492455"/>
                  </a:moveTo>
                  <a:lnTo>
                    <a:pt x="492518" y="0"/>
                  </a:lnTo>
                </a:path>
                <a:path w="842010" h="524510">
                  <a:moveTo>
                    <a:pt x="0" y="512292"/>
                  </a:moveTo>
                  <a:lnTo>
                    <a:pt x="512292" y="0"/>
                  </a:lnTo>
                </a:path>
                <a:path w="842010" h="524510">
                  <a:moveTo>
                    <a:pt x="7696" y="524421"/>
                  </a:moveTo>
                  <a:lnTo>
                    <a:pt x="532117" y="0"/>
                  </a:lnTo>
                </a:path>
                <a:path w="842010" h="524510">
                  <a:moveTo>
                    <a:pt x="27482" y="524421"/>
                  </a:moveTo>
                  <a:lnTo>
                    <a:pt x="551891" y="0"/>
                  </a:lnTo>
                </a:path>
                <a:path w="842010" h="524510">
                  <a:moveTo>
                    <a:pt x="47320" y="524421"/>
                  </a:moveTo>
                  <a:lnTo>
                    <a:pt x="571677" y="0"/>
                  </a:lnTo>
                </a:path>
                <a:path w="842010" h="524510">
                  <a:moveTo>
                    <a:pt x="67094" y="524421"/>
                  </a:moveTo>
                  <a:lnTo>
                    <a:pt x="591502" y="0"/>
                  </a:lnTo>
                </a:path>
                <a:path w="842010" h="524510">
                  <a:moveTo>
                    <a:pt x="86918" y="524421"/>
                  </a:moveTo>
                  <a:lnTo>
                    <a:pt x="611289" y="0"/>
                  </a:lnTo>
                </a:path>
                <a:path w="842010" h="524510">
                  <a:moveTo>
                    <a:pt x="106692" y="524421"/>
                  </a:moveTo>
                  <a:lnTo>
                    <a:pt x="631113" y="0"/>
                  </a:lnTo>
                </a:path>
                <a:path w="842010" h="524510">
                  <a:moveTo>
                    <a:pt x="126466" y="524421"/>
                  </a:moveTo>
                  <a:lnTo>
                    <a:pt x="650887" y="0"/>
                  </a:lnTo>
                </a:path>
                <a:path w="842010" h="524510">
                  <a:moveTo>
                    <a:pt x="146304" y="524421"/>
                  </a:moveTo>
                  <a:lnTo>
                    <a:pt x="670661" y="0"/>
                  </a:lnTo>
                </a:path>
                <a:path w="842010" h="524510">
                  <a:moveTo>
                    <a:pt x="166077" y="524421"/>
                  </a:moveTo>
                  <a:lnTo>
                    <a:pt x="690499" y="0"/>
                  </a:lnTo>
                </a:path>
                <a:path w="842010" h="524510">
                  <a:moveTo>
                    <a:pt x="185915" y="524421"/>
                  </a:moveTo>
                  <a:lnTo>
                    <a:pt x="710272" y="0"/>
                  </a:lnTo>
                </a:path>
                <a:path w="842010" h="524510">
                  <a:moveTo>
                    <a:pt x="205689" y="524421"/>
                  </a:moveTo>
                  <a:lnTo>
                    <a:pt x="730110" y="0"/>
                  </a:lnTo>
                </a:path>
                <a:path w="842010" h="524510">
                  <a:moveTo>
                    <a:pt x="225463" y="524421"/>
                  </a:moveTo>
                  <a:lnTo>
                    <a:pt x="749884" y="0"/>
                  </a:lnTo>
                </a:path>
                <a:path w="842010" h="524510">
                  <a:moveTo>
                    <a:pt x="245300" y="524421"/>
                  </a:moveTo>
                  <a:lnTo>
                    <a:pt x="769658" y="0"/>
                  </a:lnTo>
                </a:path>
                <a:path w="842010" h="524510">
                  <a:moveTo>
                    <a:pt x="265074" y="524421"/>
                  </a:moveTo>
                  <a:lnTo>
                    <a:pt x="789495" y="0"/>
                  </a:lnTo>
                </a:path>
                <a:path w="842010" h="524510">
                  <a:moveTo>
                    <a:pt x="284899" y="524421"/>
                  </a:moveTo>
                  <a:lnTo>
                    <a:pt x="809269" y="0"/>
                  </a:lnTo>
                </a:path>
                <a:path w="842010" h="524510">
                  <a:moveTo>
                    <a:pt x="304685" y="524421"/>
                  </a:moveTo>
                  <a:lnTo>
                    <a:pt x="829094" y="0"/>
                  </a:lnTo>
                </a:path>
                <a:path w="842010" h="524510">
                  <a:moveTo>
                    <a:pt x="324459" y="524421"/>
                  </a:moveTo>
                  <a:lnTo>
                    <a:pt x="841463" y="7467"/>
                  </a:lnTo>
                </a:path>
                <a:path w="842010" h="524510">
                  <a:moveTo>
                    <a:pt x="344297" y="524421"/>
                  </a:moveTo>
                  <a:lnTo>
                    <a:pt x="841463" y="27241"/>
                  </a:lnTo>
                </a:path>
                <a:path w="842010" h="524510">
                  <a:moveTo>
                    <a:pt x="364070" y="524421"/>
                  </a:moveTo>
                  <a:lnTo>
                    <a:pt x="841463" y="47015"/>
                  </a:lnTo>
                </a:path>
                <a:path w="842010" h="524510">
                  <a:moveTo>
                    <a:pt x="383895" y="524421"/>
                  </a:moveTo>
                  <a:lnTo>
                    <a:pt x="841463" y="66852"/>
                  </a:lnTo>
                </a:path>
                <a:path w="842010" h="524510">
                  <a:moveTo>
                    <a:pt x="403669" y="524421"/>
                  </a:moveTo>
                  <a:lnTo>
                    <a:pt x="841463" y="86626"/>
                  </a:lnTo>
                </a:path>
                <a:path w="842010" h="524510">
                  <a:moveTo>
                    <a:pt x="423506" y="524421"/>
                  </a:moveTo>
                  <a:lnTo>
                    <a:pt x="841463" y="106451"/>
                  </a:lnTo>
                </a:path>
                <a:path w="842010" h="524510">
                  <a:moveTo>
                    <a:pt x="443280" y="524421"/>
                  </a:moveTo>
                  <a:lnTo>
                    <a:pt x="841463" y="126238"/>
                  </a:lnTo>
                </a:path>
                <a:path w="842010" h="524510">
                  <a:moveTo>
                    <a:pt x="463054" y="524421"/>
                  </a:moveTo>
                  <a:lnTo>
                    <a:pt x="841463" y="146011"/>
                  </a:lnTo>
                </a:path>
                <a:path w="842010" h="524510">
                  <a:moveTo>
                    <a:pt x="482892" y="524421"/>
                  </a:moveTo>
                  <a:lnTo>
                    <a:pt x="841463" y="165849"/>
                  </a:lnTo>
                </a:path>
                <a:path w="842010" h="524510">
                  <a:moveTo>
                    <a:pt x="502666" y="524421"/>
                  </a:moveTo>
                  <a:lnTo>
                    <a:pt x="841463" y="185623"/>
                  </a:lnTo>
                </a:path>
                <a:path w="842010" h="524510">
                  <a:moveTo>
                    <a:pt x="522503" y="524421"/>
                  </a:moveTo>
                  <a:lnTo>
                    <a:pt x="841463" y="205447"/>
                  </a:lnTo>
                </a:path>
                <a:path w="842010" h="524510">
                  <a:moveTo>
                    <a:pt x="542277" y="524421"/>
                  </a:moveTo>
                  <a:lnTo>
                    <a:pt x="841463" y="225221"/>
                  </a:lnTo>
                </a:path>
                <a:path w="842010" h="524510">
                  <a:moveTo>
                    <a:pt x="562051" y="524421"/>
                  </a:moveTo>
                  <a:lnTo>
                    <a:pt x="841463" y="244995"/>
                  </a:lnTo>
                </a:path>
                <a:path w="842010" h="524510">
                  <a:moveTo>
                    <a:pt x="581875" y="524421"/>
                  </a:moveTo>
                  <a:lnTo>
                    <a:pt x="841463" y="264833"/>
                  </a:lnTo>
                </a:path>
              </a:pathLst>
            </a:custGeom>
            <a:ln w="4375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97893" y="1028252"/>
              <a:ext cx="244189" cy="244189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298431" y="745832"/>
              <a:ext cx="842010" cy="1730375"/>
            </a:xfrm>
            <a:custGeom>
              <a:avLst/>
              <a:gdLst/>
              <a:ahLst/>
              <a:cxnLst/>
              <a:rect l="l" t="t" r="r" b="b"/>
              <a:pathLst>
                <a:path w="842010" h="1730375">
                  <a:moveTo>
                    <a:pt x="0" y="1729884"/>
                  </a:moveTo>
                  <a:lnTo>
                    <a:pt x="841463" y="1729884"/>
                  </a:lnTo>
                  <a:lnTo>
                    <a:pt x="841463" y="524421"/>
                  </a:lnTo>
                  <a:lnTo>
                    <a:pt x="0" y="524421"/>
                  </a:lnTo>
                  <a:lnTo>
                    <a:pt x="0" y="1729884"/>
                  </a:lnTo>
                  <a:close/>
                </a:path>
                <a:path w="842010" h="1730375">
                  <a:moveTo>
                    <a:pt x="0" y="524421"/>
                  </a:moveTo>
                  <a:lnTo>
                    <a:pt x="841463" y="524421"/>
                  </a:lnTo>
                  <a:lnTo>
                    <a:pt x="841463" y="0"/>
                  </a:lnTo>
                  <a:lnTo>
                    <a:pt x="0" y="0"/>
                  </a:lnTo>
                  <a:lnTo>
                    <a:pt x="0" y="524421"/>
                  </a:lnTo>
                  <a:close/>
                </a:path>
              </a:pathLst>
            </a:custGeom>
            <a:ln w="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4305944" y="743645"/>
            <a:ext cx="846455" cy="1734820"/>
            <a:chOff x="4305944" y="743645"/>
            <a:chExt cx="846455" cy="1734820"/>
          </a:xfrm>
        </p:grpSpPr>
        <p:pic>
          <p:nvPicPr>
            <p:cNvPr id="38" name="object 3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05944" y="1268066"/>
              <a:ext cx="249726" cy="249662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308132" y="1270253"/>
              <a:ext cx="842010" cy="1205865"/>
            </a:xfrm>
            <a:custGeom>
              <a:avLst/>
              <a:gdLst/>
              <a:ahLst/>
              <a:cxnLst/>
              <a:rect l="l" t="t" r="r" b="b"/>
              <a:pathLst>
                <a:path w="842010" h="1205864">
                  <a:moveTo>
                    <a:pt x="0" y="265061"/>
                  </a:moveTo>
                  <a:lnTo>
                    <a:pt x="265125" y="0"/>
                  </a:lnTo>
                </a:path>
                <a:path w="842010" h="1205864">
                  <a:moveTo>
                    <a:pt x="0" y="284899"/>
                  </a:moveTo>
                  <a:lnTo>
                    <a:pt x="284962" y="0"/>
                  </a:lnTo>
                </a:path>
                <a:path w="842010" h="1205864">
                  <a:moveTo>
                    <a:pt x="0" y="304673"/>
                  </a:moveTo>
                  <a:lnTo>
                    <a:pt x="304736" y="0"/>
                  </a:lnTo>
                </a:path>
                <a:path w="842010" h="1205864">
                  <a:moveTo>
                    <a:pt x="0" y="324510"/>
                  </a:moveTo>
                  <a:lnTo>
                    <a:pt x="324510" y="0"/>
                  </a:lnTo>
                </a:path>
                <a:path w="842010" h="1205864">
                  <a:moveTo>
                    <a:pt x="0" y="344284"/>
                  </a:moveTo>
                  <a:lnTo>
                    <a:pt x="344347" y="0"/>
                  </a:lnTo>
                </a:path>
                <a:path w="842010" h="1205864">
                  <a:moveTo>
                    <a:pt x="0" y="364058"/>
                  </a:moveTo>
                  <a:lnTo>
                    <a:pt x="364121" y="0"/>
                  </a:lnTo>
                </a:path>
                <a:path w="842010" h="1205864">
                  <a:moveTo>
                    <a:pt x="0" y="383895"/>
                  </a:moveTo>
                  <a:lnTo>
                    <a:pt x="383946" y="0"/>
                  </a:lnTo>
                </a:path>
                <a:path w="842010" h="1205864">
                  <a:moveTo>
                    <a:pt x="0" y="403669"/>
                  </a:moveTo>
                  <a:lnTo>
                    <a:pt x="403733" y="0"/>
                  </a:lnTo>
                </a:path>
                <a:path w="842010" h="1205864">
                  <a:moveTo>
                    <a:pt x="0" y="423494"/>
                  </a:moveTo>
                  <a:lnTo>
                    <a:pt x="423557" y="0"/>
                  </a:lnTo>
                </a:path>
                <a:path w="842010" h="1205864">
                  <a:moveTo>
                    <a:pt x="0" y="443280"/>
                  </a:moveTo>
                  <a:lnTo>
                    <a:pt x="443331" y="0"/>
                  </a:lnTo>
                </a:path>
                <a:path w="842010" h="1205864">
                  <a:moveTo>
                    <a:pt x="0" y="463105"/>
                  </a:moveTo>
                  <a:lnTo>
                    <a:pt x="463105" y="0"/>
                  </a:lnTo>
                </a:path>
                <a:path w="842010" h="1205864">
                  <a:moveTo>
                    <a:pt x="0" y="482879"/>
                  </a:moveTo>
                  <a:lnTo>
                    <a:pt x="482942" y="0"/>
                  </a:lnTo>
                </a:path>
                <a:path w="842010" h="1205864">
                  <a:moveTo>
                    <a:pt x="0" y="502653"/>
                  </a:moveTo>
                  <a:lnTo>
                    <a:pt x="502716" y="0"/>
                  </a:lnTo>
                </a:path>
                <a:path w="842010" h="1205864">
                  <a:moveTo>
                    <a:pt x="0" y="522490"/>
                  </a:moveTo>
                  <a:lnTo>
                    <a:pt x="522554" y="0"/>
                  </a:lnTo>
                </a:path>
                <a:path w="842010" h="1205864">
                  <a:moveTo>
                    <a:pt x="0" y="542264"/>
                  </a:moveTo>
                  <a:lnTo>
                    <a:pt x="542328" y="0"/>
                  </a:lnTo>
                </a:path>
                <a:path w="842010" h="1205864">
                  <a:moveTo>
                    <a:pt x="0" y="562102"/>
                  </a:moveTo>
                  <a:lnTo>
                    <a:pt x="562102" y="0"/>
                  </a:lnTo>
                </a:path>
                <a:path w="842010" h="1205864">
                  <a:moveTo>
                    <a:pt x="0" y="581875"/>
                  </a:moveTo>
                  <a:lnTo>
                    <a:pt x="581939" y="0"/>
                  </a:lnTo>
                </a:path>
                <a:path w="842010" h="1205864">
                  <a:moveTo>
                    <a:pt x="0" y="601649"/>
                  </a:moveTo>
                  <a:lnTo>
                    <a:pt x="601713" y="0"/>
                  </a:lnTo>
                </a:path>
                <a:path w="842010" h="1205864">
                  <a:moveTo>
                    <a:pt x="0" y="621487"/>
                  </a:moveTo>
                  <a:lnTo>
                    <a:pt x="621550" y="0"/>
                  </a:lnTo>
                </a:path>
                <a:path w="842010" h="1205864">
                  <a:moveTo>
                    <a:pt x="0" y="641261"/>
                  </a:moveTo>
                  <a:lnTo>
                    <a:pt x="641324" y="0"/>
                  </a:lnTo>
                </a:path>
                <a:path w="842010" h="1205864">
                  <a:moveTo>
                    <a:pt x="0" y="661098"/>
                  </a:moveTo>
                  <a:lnTo>
                    <a:pt x="661098" y="0"/>
                  </a:lnTo>
                </a:path>
                <a:path w="842010" h="1205864">
                  <a:moveTo>
                    <a:pt x="0" y="680872"/>
                  </a:moveTo>
                  <a:lnTo>
                    <a:pt x="680923" y="0"/>
                  </a:lnTo>
                </a:path>
                <a:path w="842010" h="1205864">
                  <a:moveTo>
                    <a:pt x="0" y="700642"/>
                  </a:moveTo>
                  <a:lnTo>
                    <a:pt x="700697" y="0"/>
                  </a:lnTo>
                </a:path>
                <a:path w="842010" h="1205864">
                  <a:moveTo>
                    <a:pt x="0" y="720477"/>
                  </a:moveTo>
                  <a:lnTo>
                    <a:pt x="720534" y="0"/>
                  </a:lnTo>
                </a:path>
                <a:path w="842010" h="1205864">
                  <a:moveTo>
                    <a:pt x="0" y="740251"/>
                  </a:moveTo>
                  <a:lnTo>
                    <a:pt x="740308" y="0"/>
                  </a:lnTo>
                </a:path>
                <a:path w="842010" h="1205864">
                  <a:moveTo>
                    <a:pt x="0" y="760084"/>
                  </a:moveTo>
                  <a:lnTo>
                    <a:pt x="760145" y="0"/>
                  </a:lnTo>
                </a:path>
                <a:path w="842010" h="1205864">
                  <a:moveTo>
                    <a:pt x="0" y="779858"/>
                  </a:moveTo>
                  <a:lnTo>
                    <a:pt x="779919" y="0"/>
                  </a:lnTo>
                </a:path>
                <a:path w="842010" h="1205864">
                  <a:moveTo>
                    <a:pt x="0" y="799693"/>
                  </a:moveTo>
                  <a:lnTo>
                    <a:pt x="799693" y="0"/>
                  </a:lnTo>
                </a:path>
                <a:path w="842010" h="1205864">
                  <a:moveTo>
                    <a:pt x="0" y="819467"/>
                  </a:moveTo>
                  <a:lnTo>
                    <a:pt x="819531" y="0"/>
                  </a:lnTo>
                </a:path>
                <a:path w="842010" h="1205864">
                  <a:moveTo>
                    <a:pt x="0" y="839246"/>
                  </a:moveTo>
                  <a:lnTo>
                    <a:pt x="839304" y="0"/>
                  </a:lnTo>
                </a:path>
                <a:path w="842010" h="1205864">
                  <a:moveTo>
                    <a:pt x="0" y="859075"/>
                  </a:moveTo>
                  <a:lnTo>
                    <a:pt x="841463" y="17678"/>
                  </a:lnTo>
                </a:path>
                <a:path w="842010" h="1205864">
                  <a:moveTo>
                    <a:pt x="0" y="878855"/>
                  </a:moveTo>
                  <a:lnTo>
                    <a:pt x="841463" y="37452"/>
                  </a:lnTo>
                </a:path>
                <a:path w="842010" h="1205864">
                  <a:moveTo>
                    <a:pt x="0" y="898688"/>
                  </a:moveTo>
                  <a:lnTo>
                    <a:pt x="841463" y="57226"/>
                  </a:lnTo>
                </a:path>
                <a:path w="842010" h="1205864">
                  <a:moveTo>
                    <a:pt x="0" y="918462"/>
                  </a:moveTo>
                  <a:lnTo>
                    <a:pt x="841463" y="77063"/>
                  </a:lnTo>
                </a:path>
                <a:path w="842010" h="1205864">
                  <a:moveTo>
                    <a:pt x="0" y="938237"/>
                  </a:moveTo>
                  <a:lnTo>
                    <a:pt x="841463" y="96837"/>
                  </a:lnTo>
                </a:path>
                <a:path w="842010" h="1205864">
                  <a:moveTo>
                    <a:pt x="0" y="958071"/>
                  </a:moveTo>
                  <a:lnTo>
                    <a:pt x="841463" y="116662"/>
                  </a:lnTo>
                </a:path>
                <a:path w="842010" h="1205864">
                  <a:moveTo>
                    <a:pt x="0" y="977845"/>
                  </a:moveTo>
                  <a:lnTo>
                    <a:pt x="841463" y="136436"/>
                  </a:lnTo>
                </a:path>
                <a:path w="842010" h="1205864">
                  <a:moveTo>
                    <a:pt x="0" y="997678"/>
                  </a:moveTo>
                  <a:lnTo>
                    <a:pt x="841463" y="156210"/>
                  </a:lnTo>
                </a:path>
                <a:path w="842010" h="1205864">
                  <a:moveTo>
                    <a:pt x="0" y="1017454"/>
                  </a:moveTo>
                  <a:lnTo>
                    <a:pt x="841463" y="176047"/>
                  </a:lnTo>
                </a:path>
                <a:path w="842010" h="1205864">
                  <a:moveTo>
                    <a:pt x="0" y="1037228"/>
                  </a:moveTo>
                  <a:lnTo>
                    <a:pt x="841463" y="195821"/>
                  </a:lnTo>
                </a:path>
                <a:path w="842010" h="1205864">
                  <a:moveTo>
                    <a:pt x="0" y="1057061"/>
                  </a:moveTo>
                  <a:lnTo>
                    <a:pt x="841463" y="215658"/>
                  </a:lnTo>
                </a:path>
                <a:path w="842010" h="1205864">
                  <a:moveTo>
                    <a:pt x="0" y="1076835"/>
                  </a:moveTo>
                  <a:lnTo>
                    <a:pt x="841463" y="235432"/>
                  </a:lnTo>
                </a:path>
                <a:path w="842010" h="1205864">
                  <a:moveTo>
                    <a:pt x="0" y="1096670"/>
                  </a:moveTo>
                  <a:lnTo>
                    <a:pt x="841463" y="255206"/>
                  </a:lnTo>
                </a:path>
                <a:path w="842010" h="1205864">
                  <a:moveTo>
                    <a:pt x="0" y="1116444"/>
                  </a:moveTo>
                  <a:lnTo>
                    <a:pt x="841463" y="275043"/>
                  </a:lnTo>
                </a:path>
                <a:path w="842010" h="1205864">
                  <a:moveTo>
                    <a:pt x="0" y="1136277"/>
                  </a:moveTo>
                  <a:lnTo>
                    <a:pt x="841463" y="294817"/>
                  </a:lnTo>
                </a:path>
                <a:path w="842010" h="1205864">
                  <a:moveTo>
                    <a:pt x="0" y="1156051"/>
                  </a:moveTo>
                  <a:lnTo>
                    <a:pt x="841463" y="314655"/>
                  </a:lnTo>
                </a:path>
                <a:path w="842010" h="1205864">
                  <a:moveTo>
                    <a:pt x="0" y="1175832"/>
                  </a:moveTo>
                  <a:lnTo>
                    <a:pt x="841463" y="334429"/>
                  </a:lnTo>
                </a:path>
                <a:path w="842010" h="1205864">
                  <a:moveTo>
                    <a:pt x="0" y="1195665"/>
                  </a:moveTo>
                  <a:lnTo>
                    <a:pt x="841463" y="354266"/>
                  </a:lnTo>
                </a:path>
                <a:path w="842010" h="1205864">
                  <a:moveTo>
                    <a:pt x="9982" y="1205463"/>
                  </a:moveTo>
                  <a:lnTo>
                    <a:pt x="841463" y="374040"/>
                  </a:lnTo>
                </a:path>
                <a:path w="842010" h="1205864">
                  <a:moveTo>
                    <a:pt x="29806" y="1205463"/>
                  </a:moveTo>
                  <a:lnTo>
                    <a:pt x="841463" y="393814"/>
                  </a:lnTo>
                </a:path>
                <a:path w="842010" h="1205864">
                  <a:moveTo>
                    <a:pt x="49580" y="1205463"/>
                  </a:moveTo>
                  <a:lnTo>
                    <a:pt x="841463" y="413639"/>
                  </a:lnTo>
                </a:path>
                <a:path w="842010" h="1205864">
                  <a:moveTo>
                    <a:pt x="69354" y="1205463"/>
                  </a:moveTo>
                  <a:lnTo>
                    <a:pt x="841463" y="433412"/>
                  </a:lnTo>
                </a:path>
                <a:path w="842010" h="1205864">
                  <a:moveTo>
                    <a:pt x="89192" y="1205463"/>
                  </a:moveTo>
                  <a:lnTo>
                    <a:pt x="841463" y="453250"/>
                  </a:lnTo>
                </a:path>
                <a:path w="842010" h="1205864">
                  <a:moveTo>
                    <a:pt x="108966" y="1205463"/>
                  </a:moveTo>
                  <a:lnTo>
                    <a:pt x="841463" y="473024"/>
                  </a:lnTo>
                </a:path>
                <a:path w="842010" h="1205864">
                  <a:moveTo>
                    <a:pt x="128803" y="1205463"/>
                  </a:moveTo>
                  <a:lnTo>
                    <a:pt x="841463" y="492798"/>
                  </a:lnTo>
                </a:path>
                <a:path w="842010" h="1205864">
                  <a:moveTo>
                    <a:pt x="148577" y="1205463"/>
                  </a:moveTo>
                  <a:lnTo>
                    <a:pt x="841463" y="512635"/>
                  </a:lnTo>
                </a:path>
                <a:path w="842010" h="1205864">
                  <a:moveTo>
                    <a:pt x="168351" y="1205463"/>
                  </a:moveTo>
                  <a:lnTo>
                    <a:pt x="841463" y="532409"/>
                  </a:lnTo>
                </a:path>
                <a:path w="842010" h="1205864">
                  <a:moveTo>
                    <a:pt x="188188" y="1205463"/>
                  </a:moveTo>
                  <a:lnTo>
                    <a:pt x="841463" y="552246"/>
                  </a:lnTo>
                </a:path>
                <a:path w="842010" h="1205864">
                  <a:moveTo>
                    <a:pt x="207962" y="1205463"/>
                  </a:moveTo>
                  <a:lnTo>
                    <a:pt x="841463" y="572020"/>
                  </a:lnTo>
                </a:path>
                <a:path w="842010" h="1205864">
                  <a:moveTo>
                    <a:pt x="227787" y="1205463"/>
                  </a:moveTo>
                  <a:lnTo>
                    <a:pt x="841463" y="591794"/>
                  </a:lnTo>
                </a:path>
                <a:path w="842010" h="1205864">
                  <a:moveTo>
                    <a:pt x="247561" y="1205463"/>
                  </a:moveTo>
                  <a:lnTo>
                    <a:pt x="841463" y="611619"/>
                  </a:lnTo>
                </a:path>
                <a:path w="842010" h="1205864">
                  <a:moveTo>
                    <a:pt x="267398" y="1205463"/>
                  </a:moveTo>
                  <a:lnTo>
                    <a:pt x="841463" y="631405"/>
                  </a:lnTo>
                </a:path>
                <a:path w="842010" h="1205864">
                  <a:moveTo>
                    <a:pt x="287172" y="1205463"/>
                  </a:moveTo>
                  <a:lnTo>
                    <a:pt x="841463" y="651243"/>
                  </a:lnTo>
                </a:path>
                <a:path w="842010" h="1205864">
                  <a:moveTo>
                    <a:pt x="306959" y="1205463"/>
                  </a:moveTo>
                  <a:lnTo>
                    <a:pt x="841463" y="671017"/>
                  </a:lnTo>
                </a:path>
                <a:path w="842010" h="1205864">
                  <a:moveTo>
                    <a:pt x="326783" y="1205463"/>
                  </a:moveTo>
                  <a:lnTo>
                    <a:pt x="841463" y="690841"/>
                  </a:lnTo>
                </a:path>
                <a:path w="842010" h="1205864">
                  <a:moveTo>
                    <a:pt x="346557" y="1205463"/>
                  </a:moveTo>
                  <a:lnTo>
                    <a:pt x="841463" y="710619"/>
                  </a:lnTo>
                </a:path>
                <a:path w="842010" h="1205864">
                  <a:moveTo>
                    <a:pt x="366395" y="1205463"/>
                  </a:moveTo>
                  <a:lnTo>
                    <a:pt x="841463" y="730393"/>
                  </a:lnTo>
                </a:path>
                <a:path w="842010" h="1205864">
                  <a:moveTo>
                    <a:pt x="386168" y="1205463"/>
                  </a:moveTo>
                  <a:lnTo>
                    <a:pt x="841463" y="750227"/>
                  </a:lnTo>
                </a:path>
                <a:path w="842010" h="1205864">
                  <a:moveTo>
                    <a:pt x="405942" y="1205463"/>
                  </a:moveTo>
                  <a:lnTo>
                    <a:pt x="841463" y="770002"/>
                  </a:lnTo>
                </a:path>
                <a:path w="842010" h="1205864">
                  <a:moveTo>
                    <a:pt x="425780" y="1205463"/>
                  </a:moveTo>
                  <a:lnTo>
                    <a:pt x="841463" y="789835"/>
                  </a:lnTo>
                </a:path>
                <a:path w="842010" h="1205864">
                  <a:moveTo>
                    <a:pt x="445554" y="1205463"/>
                  </a:moveTo>
                  <a:lnTo>
                    <a:pt x="841463" y="809609"/>
                  </a:lnTo>
                </a:path>
                <a:path w="842010" h="1205864">
                  <a:moveTo>
                    <a:pt x="465391" y="1205463"/>
                  </a:moveTo>
                  <a:lnTo>
                    <a:pt x="841463" y="829384"/>
                  </a:lnTo>
                </a:path>
                <a:path w="842010" h="1205864">
                  <a:moveTo>
                    <a:pt x="485165" y="1205463"/>
                  </a:moveTo>
                  <a:lnTo>
                    <a:pt x="841463" y="849218"/>
                  </a:lnTo>
                </a:path>
                <a:path w="842010" h="1205864">
                  <a:moveTo>
                    <a:pt x="504939" y="1205463"/>
                  </a:moveTo>
                  <a:lnTo>
                    <a:pt x="841463" y="868992"/>
                  </a:lnTo>
                </a:path>
                <a:path w="842010" h="1205864">
                  <a:moveTo>
                    <a:pt x="524764" y="1205463"/>
                  </a:moveTo>
                  <a:lnTo>
                    <a:pt x="841463" y="888826"/>
                  </a:lnTo>
                </a:path>
                <a:path w="842010" h="1205864">
                  <a:moveTo>
                    <a:pt x="544537" y="1205463"/>
                  </a:moveTo>
                  <a:lnTo>
                    <a:pt x="841463" y="908605"/>
                  </a:lnTo>
                </a:path>
                <a:path w="842010" h="1205864">
                  <a:moveTo>
                    <a:pt x="564375" y="1205463"/>
                  </a:moveTo>
                  <a:lnTo>
                    <a:pt x="841463" y="928380"/>
                  </a:lnTo>
                </a:path>
                <a:path w="842010" h="1205864">
                  <a:moveTo>
                    <a:pt x="584149" y="1205463"/>
                  </a:moveTo>
                  <a:lnTo>
                    <a:pt x="841463" y="948213"/>
                  </a:lnTo>
                </a:path>
              </a:pathLst>
            </a:custGeom>
            <a:ln w="4375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09880" y="2236054"/>
              <a:ext cx="241903" cy="24185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05944" y="743645"/>
              <a:ext cx="239515" cy="239515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4308132" y="745832"/>
              <a:ext cx="842010" cy="524510"/>
            </a:xfrm>
            <a:custGeom>
              <a:avLst/>
              <a:gdLst/>
              <a:ahLst/>
              <a:cxnLst/>
              <a:rect l="l" t="t" r="r" b="b"/>
              <a:pathLst>
                <a:path w="842010" h="524510">
                  <a:moveTo>
                    <a:pt x="0" y="254914"/>
                  </a:moveTo>
                  <a:lnTo>
                    <a:pt x="254977" y="0"/>
                  </a:lnTo>
                </a:path>
                <a:path w="842010" h="524510">
                  <a:moveTo>
                    <a:pt x="0" y="274751"/>
                  </a:moveTo>
                  <a:lnTo>
                    <a:pt x="274751" y="0"/>
                  </a:lnTo>
                </a:path>
                <a:path w="842010" h="524510">
                  <a:moveTo>
                    <a:pt x="0" y="294525"/>
                  </a:moveTo>
                  <a:lnTo>
                    <a:pt x="294589" y="0"/>
                  </a:lnTo>
                </a:path>
                <a:path w="842010" h="524510">
                  <a:moveTo>
                    <a:pt x="0" y="314363"/>
                  </a:moveTo>
                  <a:lnTo>
                    <a:pt x="314363" y="0"/>
                  </a:lnTo>
                </a:path>
                <a:path w="842010" h="524510">
                  <a:moveTo>
                    <a:pt x="0" y="334137"/>
                  </a:moveTo>
                  <a:lnTo>
                    <a:pt x="334137" y="0"/>
                  </a:lnTo>
                </a:path>
                <a:path w="842010" h="524510">
                  <a:moveTo>
                    <a:pt x="0" y="353910"/>
                  </a:moveTo>
                  <a:lnTo>
                    <a:pt x="353974" y="0"/>
                  </a:lnTo>
                </a:path>
                <a:path w="842010" h="524510">
                  <a:moveTo>
                    <a:pt x="0" y="373748"/>
                  </a:moveTo>
                  <a:lnTo>
                    <a:pt x="373748" y="0"/>
                  </a:lnTo>
                </a:path>
                <a:path w="842010" h="524510">
                  <a:moveTo>
                    <a:pt x="0" y="393522"/>
                  </a:moveTo>
                  <a:lnTo>
                    <a:pt x="393573" y="0"/>
                  </a:lnTo>
                </a:path>
                <a:path w="842010" h="524510">
                  <a:moveTo>
                    <a:pt x="0" y="413346"/>
                  </a:moveTo>
                  <a:lnTo>
                    <a:pt x="413346" y="0"/>
                  </a:lnTo>
                </a:path>
                <a:path w="842010" h="524510">
                  <a:moveTo>
                    <a:pt x="0" y="433120"/>
                  </a:moveTo>
                  <a:lnTo>
                    <a:pt x="433120" y="0"/>
                  </a:lnTo>
                </a:path>
                <a:path w="842010" h="524510">
                  <a:moveTo>
                    <a:pt x="0" y="452907"/>
                  </a:moveTo>
                  <a:lnTo>
                    <a:pt x="452958" y="0"/>
                  </a:lnTo>
                </a:path>
                <a:path w="842010" h="524510">
                  <a:moveTo>
                    <a:pt x="0" y="472732"/>
                  </a:moveTo>
                  <a:lnTo>
                    <a:pt x="472732" y="0"/>
                  </a:lnTo>
                </a:path>
                <a:path w="842010" h="524510">
                  <a:moveTo>
                    <a:pt x="0" y="492506"/>
                  </a:moveTo>
                  <a:lnTo>
                    <a:pt x="492569" y="0"/>
                  </a:lnTo>
                </a:path>
                <a:path w="842010" h="524510">
                  <a:moveTo>
                    <a:pt x="0" y="512343"/>
                  </a:moveTo>
                  <a:lnTo>
                    <a:pt x="512343" y="0"/>
                  </a:lnTo>
                </a:path>
                <a:path w="842010" h="524510">
                  <a:moveTo>
                    <a:pt x="7759" y="524421"/>
                  </a:moveTo>
                  <a:lnTo>
                    <a:pt x="532180" y="0"/>
                  </a:lnTo>
                </a:path>
                <a:path w="842010" h="524510">
                  <a:moveTo>
                    <a:pt x="27533" y="524421"/>
                  </a:moveTo>
                  <a:lnTo>
                    <a:pt x="551954" y="0"/>
                  </a:lnTo>
                </a:path>
                <a:path w="842010" h="524510">
                  <a:moveTo>
                    <a:pt x="47371" y="524421"/>
                  </a:moveTo>
                  <a:lnTo>
                    <a:pt x="571728" y="0"/>
                  </a:lnTo>
                </a:path>
                <a:path w="842010" h="524510">
                  <a:moveTo>
                    <a:pt x="67144" y="524421"/>
                  </a:moveTo>
                  <a:lnTo>
                    <a:pt x="591566" y="0"/>
                  </a:lnTo>
                </a:path>
                <a:path w="842010" h="524510">
                  <a:moveTo>
                    <a:pt x="86969" y="524421"/>
                  </a:moveTo>
                  <a:lnTo>
                    <a:pt x="611339" y="0"/>
                  </a:lnTo>
                </a:path>
                <a:path w="842010" h="524510">
                  <a:moveTo>
                    <a:pt x="106756" y="524421"/>
                  </a:moveTo>
                  <a:lnTo>
                    <a:pt x="631164" y="0"/>
                  </a:lnTo>
                </a:path>
                <a:path w="842010" h="524510">
                  <a:moveTo>
                    <a:pt x="126530" y="524421"/>
                  </a:moveTo>
                  <a:lnTo>
                    <a:pt x="650951" y="0"/>
                  </a:lnTo>
                </a:path>
                <a:path w="842010" h="524510">
                  <a:moveTo>
                    <a:pt x="146354" y="524421"/>
                  </a:moveTo>
                  <a:lnTo>
                    <a:pt x="670725" y="0"/>
                  </a:lnTo>
                </a:path>
                <a:path w="842010" h="524510">
                  <a:moveTo>
                    <a:pt x="166128" y="524421"/>
                  </a:moveTo>
                  <a:lnTo>
                    <a:pt x="690549" y="0"/>
                  </a:lnTo>
                </a:path>
                <a:path w="842010" h="524510">
                  <a:moveTo>
                    <a:pt x="185966" y="524421"/>
                  </a:moveTo>
                  <a:lnTo>
                    <a:pt x="710323" y="0"/>
                  </a:lnTo>
                </a:path>
                <a:path w="842010" h="524510">
                  <a:moveTo>
                    <a:pt x="205740" y="524421"/>
                  </a:moveTo>
                  <a:lnTo>
                    <a:pt x="730161" y="0"/>
                  </a:lnTo>
                </a:path>
                <a:path w="842010" h="524510">
                  <a:moveTo>
                    <a:pt x="225513" y="524421"/>
                  </a:moveTo>
                  <a:lnTo>
                    <a:pt x="749935" y="0"/>
                  </a:lnTo>
                </a:path>
                <a:path w="842010" h="524510">
                  <a:moveTo>
                    <a:pt x="245351" y="524421"/>
                  </a:moveTo>
                  <a:lnTo>
                    <a:pt x="769708" y="0"/>
                  </a:lnTo>
                </a:path>
                <a:path w="842010" h="524510">
                  <a:moveTo>
                    <a:pt x="265125" y="524421"/>
                  </a:moveTo>
                  <a:lnTo>
                    <a:pt x="789546" y="0"/>
                  </a:lnTo>
                </a:path>
                <a:path w="842010" h="524510">
                  <a:moveTo>
                    <a:pt x="284962" y="524421"/>
                  </a:moveTo>
                  <a:lnTo>
                    <a:pt x="809320" y="0"/>
                  </a:lnTo>
                </a:path>
                <a:path w="842010" h="524510">
                  <a:moveTo>
                    <a:pt x="304736" y="524421"/>
                  </a:moveTo>
                  <a:lnTo>
                    <a:pt x="829157" y="0"/>
                  </a:lnTo>
                </a:path>
                <a:path w="842010" h="524510">
                  <a:moveTo>
                    <a:pt x="324510" y="524421"/>
                  </a:moveTo>
                  <a:lnTo>
                    <a:pt x="841463" y="7467"/>
                  </a:lnTo>
                </a:path>
                <a:path w="842010" h="524510">
                  <a:moveTo>
                    <a:pt x="344347" y="524421"/>
                  </a:moveTo>
                  <a:lnTo>
                    <a:pt x="841463" y="27305"/>
                  </a:lnTo>
                </a:path>
                <a:path w="842010" h="524510">
                  <a:moveTo>
                    <a:pt x="364121" y="524421"/>
                  </a:moveTo>
                  <a:lnTo>
                    <a:pt x="841463" y="47078"/>
                  </a:lnTo>
                </a:path>
                <a:path w="842010" h="524510">
                  <a:moveTo>
                    <a:pt x="383946" y="524421"/>
                  </a:moveTo>
                  <a:lnTo>
                    <a:pt x="841463" y="66903"/>
                  </a:lnTo>
                </a:path>
                <a:path w="842010" h="524510">
                  <a:moveTo>
                    <a:pt x="403733" y="524421"/>
                  </a:moveTo>
                  <a:lnTo>
                    <a:pt x="841463" y="86677"/>
                  </a:lnTo>
                </a:path>
                <a:path w="842010" h="524510">
                  <a:moveTo>
                    <a:pt x="423557" y="524421"/>
                  </a:moveTo>
                  <a:lnTo>
                    <a:pt x="841463" y="106451"/>
                  </a:lnTo>
                </a:path>
                <a:path w="842010" h="524510">
                  <a:moveTo>
                    <a:pt x="443331" y="524421"/>
                  </a:moveTo>
                  <a:lnTo>
                    <a:pt x="841463" y="126288"/>
                  </a:lnTo>
                </a:path>
                <a:path w="842010" h="524510">
                  <a:moveTo>
                    <a:pt x="463105" y="524421"/>
                  </a:moveTo>
                  <a:lnTo>
                    <a:pt x="841463" y="146062"/>
                  </a:lnTo>
                </a:path>
                <a:path w="842010" h="524510">
                  <a:moveTo>
                    <a:pt x="482942" y="524421"/>
                  </a:moveTo>
                  <a:lnTo>
                    <a:pt x="841463" y="165900"/>
                  </a:lnTo>
                </a:path>
                <a:path w="842010" h="524510">
                  <a:moveTo>
                    <a:pt x="502716" y="524421"/>
                  </a:moveTo>
                  <a:lnTo>
                    <a:pt x="841463" y="185674"/>
                  </a:lnTo>
                </a:path>
                <a:path w="842010" h="524510">
                  <a:moveTo>
                    <a:pt x="522554" y="524421"/>
                  </a:moveTo>
                  <a:lnTo>
                    <a:pt x="841463" y="205511"/>
                  </a:lnTo>
                </a:path>
                <a:path w="842010" h="524510">
                  <a:moveTo>
                    <a:pt x="542328" y="524421"/>
                  </a:moveTo>
                  <a:lnTo>
                    <a:pt x="841463" y="225285"/>
                  </a:lnTo>
                </a:path>
                <a:path w="842010" h="524510">
                  <a:moveTo>
                    <a:pt x="562102" y="524421"/>
                  </a:moveTo>
                  <a:lnTo>
                    <a:pt x="841463" y="245059"/>
                  </a:lnTo>
                </a:path>
                <a:path w="842010" h="524510">
                  <a:moveTo>
                    <a:pt x="581939" y="524421"/>
                  </a:moveTo>
                  <a:lnTo>
                    <a:pt x="841463" y="264896"/>
                  </a:lnTo>
                </a:path>
              </a:pathLst>
            </a:custGeom>
            <a:ln w="4375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07657" y="1028315"/>
              <a:ext cx="244125" cy="244125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4308132" y="745832"/>
              <a:ext cx="842010" cy="1730375"/>
            </a:xfrm>
            <a:custGeom>
              <a:avLst/>
              <a:gdLst/>
              <a:ahLst/>
              <a:cxnLst/>
              <a:rect l="l" t="t" r="r" b="b"/>
              <a:pathLst>
                <a:path w="842010" h="1730375">
                  <a:moveTo>
                    <a:pt x="0" y="1729884"/>
                  </a:moveTo>
                  <a:lnTo>
                    <a:pt x="841463" y="1729884"/>
                  </a:lnTo>
                  <a:lnTo>
                    <a:pt x="841463" y="524421"/>
                  </a:lnTo>
                  <a:lnTo>
                    <a:pt x="0" y="524421"/>
                  </a:lnTo>
                  <a:lnTo>
                    <a:pt x="0" y="1729884"/>
                  </a:lnTo>
                  <a:close/>
                </a:path>
                <a:path w="842010" h="1730375">
                  <a:moveTo>
                    <a:pt x="0" y="524421"/>
                  </a:moveTo>
                  <a:lnTo>
                    <a:pt x="841463" y="524421"/>
                  </a:lnTo>
                  <a:lnTo>
                    <a:pt x="841463" y="0"/>
                  </a:lnTo>
                  <a:lnTo>
                    <a:pt x="0" y="0"/>
                  </a:lnTo>
                  <a:lnTo>
                    <a:pt x="0" y="524421"/>
                  </a:lnTo>
                  <a:close/>
                </a:path>
              </a:pathLst>
            </a:custGeom>
            <a:ln w="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3634511" y="2561545"/>
            <a:ext cx="16954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25">
                <a:latin typeface="Arial"/>
                <a:cs typeface="Arial"/>
              </a:rPr>
              <a:t>NVP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650041" y="2561545"/>
            <a:ext cx="15811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25">
                <a:latin typeface="Arial"/>
                <a:cs typeface="Arial"/>
              </a:rPr>
              <a:t>LPV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433089" y="508603"/>
            <a:ext cx="1582420" cy="123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10" b="1">
                <a:latin typeface="Arial"/>
                <a:cs typeface="Arial"/>
              </a:rPr>
              <a:t>Expected Counts </a:t>
            </a:r>
            <a:r>
              <a:rPr dirty="0" sz="650" b="1">
                <a:latin typeface="Arial"/>
                <a:cs typeface="Arial"/>
              </a:rPr>
              <a:t>under</a:t>
            </a:r>
            <a:r>
              <a:rPr dirty="0" sz="650" spc="-5" b="1">
                <a:latin typeface="Arial"/>
                <a:cs typeface="Arial"/>
              </a:rPr>
              <a:t> </a:t>
            </a:r>
            <a:r>
              <a:rPr dirty="0" sz="650" b="1">
                <a:latin typeface="Arial"/>
                <a:cs typeface="Arial"/>
              </a:rPr>
              <a:t>Null</a:t>
            </a:r>
            <a:r>
              <a:rPr dirty="0" sz="650" spc="-10" b="1">
                <a:latin typeface="Arial"/>
                <a:cs typeface="Arial"/>
              </a:rPr>
              <a:t> Hypothesis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3182416" y="745832"/>
            <a:ext cx="42545" cy="1730375"/>
          </a:xfrm>
          <a:custGeom>
            <a:avLst/>
            <a:gdLst/>
            <a:ahLst/>
            <a:cxnLst/>
            <a:rect l="l" t="t" r="r" b="b"/>
            <a:pathLst>
              <a:path w="42544" h="1730375">
                <a:moveTo>
                  <a:pt x="41998" y="1729884"/>
                </a:moveTo>
                <a:lnTo>
                  <a:pt x="41998" y="0"/>
                </a:lnTo>
              </a:path>
              <a:path w="42544" h="1730375">
                <a:moveTo>
                  <a:pt x="41998" y="1729884"/>
                </a:moveTo>
                <a:lnTo>
                  <a:pt x="0" y="1729884"/>
                </a:lnTo>
              </a:path>
              <a:path w="42544" h="1730375">
                <a:moveTo>
                  <a:pt x="41998" y="1383908"/>
                </a:moveTo>
                <a:lnTo>
                  <a:pt x="0" y="1383908"/>
                </a:lnTo>
              </a:path>
              <a:path w="42544" h="1730375">
                <a:moveTo>
                  <a:pt x="41998" y="1037932"/>
                </a:moveTo>
                <a:lnTo>
                  <a:pt x="0" y="1037932"/>
                </a:lnTo>
              </a:path>
              <a:path w="42544" h="1730375">
                <a:moveTo>
                  <a:pt x="41998" y="691946"/>
                </a:moveTo>
                <a:lnTo>
                  <a:pt x="0" y="691946"/>
                </a:lnTo>
              </a:path>
              <a:path w="42544" h="1730375">
                <a:moveTo>
                  <a:pt x="41998" y="345973"/>
                </a:moveTo>
                <a:lnTo>
                  <a:pt x="0" y="345973"/>
                </a:lnTo>
              </a:path>
              <a:path w="42544" h="1730375">
                <a:moveTo>
                  <a:pt x="41998" y="0"/>
                </a:moveTo>
                <a:lnTo>
                  <a:pt x="0" y="0"/>
                </a:lnTo>
              </a:path>
            </a:pathLst>
          </a:custGeom>
          <a:ln w="43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3043056" y="2414368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0.0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50" name="object 50" descr=""/>
          <p:cNvSpPr txBox="1"/>
          <p:nvPr/>
        </p:nvSpPr>
        <p:spPr>
          <a:xfrm>
            <a:off x="3043056" y="2068387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0.2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043056" y="1722411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0.4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043056" y="1376435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0.6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043056" y="1030460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0.8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043056" y="684484"/>
            <a:ext cx="95885" cy="123189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50" spc="-25">
                <a:latin typeface="Arial"/>
                <a:cs typeface="Arial"/>
              </a:rPr>
              <a:t>1.0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99" y="75079"/>
            <a:ext cx="20161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he</a:t>
            </a:r>
            <a:r>
              <a:rPr dirty="0" spc="114"/>
              <a:t> </a:t>
            </a:r>
            <a:r>
              <a:rPr dirty="0">
                <a:latin typeface="Arial"/>
                <a:cs typeface="Arial"/>
              </a:rPr>
              <a:t>χ</a:t>
            </a:r>
            <a:r>
              <a:rPr dirty="0" baseline="27777" sz="1500">
                <a:latin typeface="Tahoma"/>
                <a:cs typeface="Tahoma"/>
              </a:rPr>
              <a:t>2</a:t>
            </a:r>
            <a:r>
              <a:rPr dirty="0" baseline="27777" sz="1500" spc="465">
                <a:latin typeface="Tahoma"/>
                <a:cs typeface="Tahoma"/>
              </a:rPr>
              <a:t> </a:t>
            </a:r>
            <a:r>
              <a:rPr dirty="0" cap="small" sz="1400" spc="65"/>
              <a:t>test</a:t>
            </a:r>
            <a:r>
              <a:rPr dirty="0" sz="1400" spc="114"/>
              <a:t> </a:t>
            </a:r>
            <a:r>
              <a:rPr dirty="0" cap="small" sz="1400" spc="20"/>
              <a:t>statistic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7916" y="728162"/>
            <a:ext cx="18954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Franklin Gothic Heavy"/>
                <a:cs typeface="Franklin Gothic Heavy"/>
              </a:rPr>
              <a:t>χ</a:t>
            </a:r>
            <a:r>
              <a:rPr dirty="0" baseline="37037" sz="900">
                <a:latin typeface="Tahoma"/>
                <a:cs typeface="Tahoma"/>
              </a:rPr>
              <a:t>2</a:t>
            </a:r>
            <a:r>
              <a:rPr dirty="0" baseline="37037" sz="900" spc="209">
                <a:latin typeface="Tahoma"/>
                <a:cs typeface="Tahoma"/>
              </a:rPr>
              <a:t> </a:t>
            </a:r>
            <a:r>
              <a:rPr dirty="0" sz="900" b="1">
                <a:latin typeface="Gill Sans MT"/>
                <a:cs typeface="Gill Sans MT"/>
              </a:rPr>
              <a:t>test</a:t>
            </a:r>
            <a:r>
              <a:rPr dirty="0" sz="900" spc="30" b="1">
                <a:latin typeface="Gill Sans MT"/>
                <a:cs typeface="Gill Sans MT"/>
              </a:rPr>
              <a:t> </a:t>
            </a:r>
            <a:r>
              <a:rPr dirty="0" sz="900" b="1">
                <a:latin typeface="Gill Sans MT"/>
                <a:cs typeface="Gill Sans MT"/>
              </a:rPr>
              <a:t>statistic</a:t>
            </a:r>
            <a:r>
              <a:rPr dirty="0" sz="900" spc="15" b="1">
                <a:latin typeface="Gill Sans MT"/>
                <a:cs typeface="Gill Sans MT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calculated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0910" y="104855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7949" y="1065297"/>
            <a:ext cx="2686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80">
                <a:latin typeface="Franklin Gothic Heavy"/>
                <a:cs typeface="Franklin Gothic Heavy"/>
              </a:rPr>
              <a:t>χ</a:t>
            </a:r>
            <a:r>
              <a:rPr dirty="0" sz="900" spc="395">
                <a:latin typeface="Franklin Gothic Heavy"/>
                <a:cs typeface="Franklin Gothic Heavy"/>
              </a:rPr>
              <a:t> </a:t>
            </a:r>
            <a:r>
              <a:rPr dirty="0" sz="900" spc="125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57119" y="948260"/>
            <a:ext cx="2609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454" algn="l"/>
              </a:tabLst>
            </a:pPr>
            <a:r>
              <a:rPr dirty="0" sz="600" spc="-50" i="1">
                <a:latin typeface="Arial"/>
                <a:cs typeface="Arial"/>
              </a:rPr>
              <a:t>r</a:t>
            </a:r>
            <a:r>
              <a:rPr dirty="0" sz="600" i="1">
                <a:latin typeface="Arial"/>
                <a:cs typeface="Arial"/>
              </a:rPr>
              <a:t>	</a:t>
            </a:r>
            <a:r>
              <a:rPr dirty="0" sz="600" spc="-50" i="1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83613" y="935612"/>
            <a:ext cx="410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760">
                <a:latin typeface="Verdana"/>
                <a:cs typeface="Verdana"/>
              </a:rPr>
              <a:t>Σ</a:t>
            </a:r>
            <a:r>
              <a:rPr dirty="0" sz="1000" spc="-200">
                <a:latin typeface="Verdana"/>
                <a:cs typeface="Verdana"/>
              </a:rPr>
              <a:t> </a:t>
            </a:r>
            <a:r>
              <a:rPr dirty="0" sz="1000" spc="710">
                <a:latin typeface="Verdana"/>
                <a:cs typeface="Verdana"/>
              </a:rPr>
              <a:t>Σ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10358" y="1251919"/>
            <a:ext cx="3581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i="1">
                <a:latin typeface="Arial"/>
                <a:cs typeface="Arial"/>
              </a:rPr>
              <a:t>i</a:t>
            </a:r>
            <a:r>
              <a:rPr dirty="0" sz="600">
                <a:latin typeface="Tahoma"/>
                <a:cs typeface="Tahoma"/>
              </a:rPr>
              <a:t>=1</a:t>
            </a:r>
            <a:r>
              <a:rPr dirty="0" sz="600" spc="490">
                <a:latin typeface="Tahoma"/>
                <a:cs typeface="Tahoma"/>
              </a:rPr>
              <a:t> </a:t>
            </a:r>
            <a:r>
              <a:rPr dirty="0" sz="600" spc="-25" i="1">
                <a:latin typeface="Arial"/>
                <a:cs typeface="Arial"/>
              </a:rPr>
              <a:t>j</a:t>
            </a:r>
            <a:r>
              <a:rPr dirty="0" sz="600" spc="-25">
                <a:latin typeface="Tahoma"/>
                <a:cs typeface="Tahoma"/>
              </a:rPr>
              <a:t>=1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35299" y="1041262"/>
            <a:ext cx="417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960" algn="l"/>
              </a:tabLst>
            </a:pPr>
            <a:r>
              <a:rPr dirty="0" u="sng" sz="6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Bauhaus 93"/>
                <a:cs typeface="Bauhaus 93"/>
              </a:rPr>
              <a:t>,</a:t>
            </a:r>
            <a:r>
              <a:rPr dirty="0" u="sng" sz="6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dirty="0" u="sng" sz="600" spc="2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600" i="1">
                <a:latin typeface="Arial"/>
                <a:cs typeface="Arial"/>
              </a:rPr>
              <a:t>	</a:t>
            </a:r>
            <a:r>
              <a:rPr dirty="0" u="sng" sz="6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sz="600" spc="-25">
                <a:uFill>
                  <a:solidFill>
                    <a:srgbClr val="000000"/>
                  </a:solidFill>
                </a:uFill>
                <a:latin typeface="Bauhaus 93"/>
                <a:cs typeface="Bauhaus 93"/>
              </a:rPr>
              <a:t>,</a:t>
            </a:r>
            <a:r>
              <a:rPr dirty="0" u="sng" sz="6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dirty="0" u="sng" sz="600" spc="5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03333" y="990644"/>
            <a:ext cx="6413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9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dirty="0" u="sng" sz="9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sz="900" spc="195" i="1">
                <a:latin typeface="Arial"/>
                <a:cs typeface="Arial"/>
              </a:rPr>
              <a:t> 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sz="900" spc="-8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9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dirty="0" sz="900" spc="445" i="1">
                <a:latin typeface="Arial"/>
                <a:cs typeface="Arial"/>
              </a:rPr>
              <a:t> </a:t>
            </a:r>
            <a:r>
              <a:rPr dirty="0" u="sng" sz="900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r>
              <a:rPr dirty="0" u="sng" sz="900" spc="5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72308" y="98022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31467" y="1142525"/>
            <a:ext cx="958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01748" y="1193143"/>
            <a:ext cx="1022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 i="1">
                <a:latin typeface="Arial"/>
                <a:cs typeface="Arial"/>
              </a:rPr>
              <a:t>i</a:t>
            </a:r>
            <a:r>
              <a:rPr dirty="0" sz="600" spc="-25">
                <a:latin typeface="Bauhaus 93"/>
                <a:cs typeface="Bauhaus 93"/>
              </a:rPr>
              <a:t>,</a:t>
            </a:r>
            <a:r>
              <a:rPr dirty="0" sz="600" spc="-25" i="1">
                <a:latin typeface="Arial"/>
                <a:cs typeface="Arial"/>
              </a:rPr>
              <a:t>j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34146" y="1065298"/>
            <a:ext cx="5841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Franklin Gothic Heavy"/>
                <a:cs typeface="Franklin Gothic Heavy"/>
              </a:rPr>
              <a:t>,</a:t>
            </a:r>
            <a:endParaRPr sz="900">
              <a:latin typeface="Franklin Gothic Heavy"/>
              <a:cs typeface="Franklin Gothic Heavy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80"/>
              </a:spcBef>
            </a:pPr>
            <a:r>
              <a:rPr dirty="0"/>
              <a:t>and</a:t>
            </a:r>
            <a:r>
              <a:rPr dirty="0" spc="15"/>
              <a:t> </a:t>
            </a:r>
            <a:r>
              <a:rPr dirty="0"/>
              <a:t>is</a:t>
            </a:r>
            <a:r>
              <a:rPr dirty="0" spc="20"/>
              <a:t> </a:t>
            </a:r>
            <a:r>
              <a:rPr dirty="0" spc="-20"/>
              <a:t>approximately</a:t>
            </a:r>
            <a:r>
              <a:rPr dirty="0" spc="15"/>
              <a:t> </a:t>
            </a:r>
            <a:r>
              <a:rPr dirty="0"/>
              <a:t>distributed</a:t>
            </a:r>
            <a:r>
              <a:rPr dirty="0" spc="20"/>
              <a:t> </a:t>
            </a:r>
            <a:r>
              <a:rPr dirty="0">
                <a:latin typeface="Franklin Gothic Heavy"/>
                <a:cs typeface="Franklin Gothic Heavy"/>
              </a:rPr>
              <a:t>χ</a:t>
            </a:r>
            <a:r>
              <a:rPr dirty="0" baseline="37037" sz="900">
                <a:latin typeface="Tahoma"/>
                <a:cs typeface="Tahoma"/>
              </a:rPr>
              <a:t>2</a:t>
            </a:r>
            <a:r>
              <a:rPr dirty="0" baseline="37037" sz="900" spc="187">
                <a:latin typeface="Tahoma"/>
                <a:cs typeface="Tahoma"/>
              </a:rPr>
              <a:t> </a:t>
            </a:r>
            <a:r>
              <a:rPr dirty="0" sz="900"/>
              <a:t>with</a:t>
            </a:r>
            <a:r>
              <a:rPr dirty="0" sz="900" spc="15"/>
              <a:t> </a:t>
            </a:r>
            <a:r>
              <a:rPr dirty="0" sz="900" spc="-55"/>
              <a:t>degrees</a:t>
            </a:r>
            <a:r>
              <a:rPr dirty="0" sz="900" spc="20"/>
              <a:t> </a:t>
            </a:r>
            <a:r>
              <a:rPr dirty="0" sz="900" spc="-25"/>
              <a:t>of freedom</a:t>
            </a:r>
            <a:r>
              <a:rPr dirty="0" sz="900"/>
              <a:t> (</a:t>
            </a:r>
            <a:r>
              <a:rPr dirty="0" sz="900" i="1">
                <a:latin typeface="Arial"/>
                <a:cs typeface="Arial"/>
              </a:rPr>
              <a:t>r</a:t>
            </a:r>
            <a:r>
              <a:rPr dirty="0" sz="900" spc="30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−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/>
              <a:t>1)(</a:t>
            </a:r>
            <a:r>
              <a:rPr dirty="0" sz="900" i="1">
                <a:latin typeface="Arial"/>
                <a:cs typeface="Arial"/>
              </a:rPr>
              <a:t>c</a:t>
            </a:r>
            <a:r>
              <a:rPr dirty="0" sz="900" spc="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−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/>
              <a:t>1),</a:t>
            </a:r>
            <a:r>
              <a:rPr dirty="0" sz="900" spc="35"/>
              <a:t> </a:t>
            </a:r>
            <a:r>
              <a:rPr dirty="0" sz="900" spc="-30"/>
              <a:t>where</a:t>
            </a:r>
            <a:r>
              <a:rPr dirty="0" sz="900" spc="35"/>
              <a:t> </a:t>
            </a:r>
            <a:r>
              <a:rPr dirty="0" sz="900" i="1">
                <a:latin typeface="Arial"/>
                <a:cs typeface="Arial"/>
              </a:rPr>
              <a:t>r</a:t>
            </a:r>
            <a:r>
              <a:rPr dirty="0" sz="900" spc="125" i="1">
                <a:latin typeface="Arial"/>
                <a:cs typeface="Arial"/>
              </a:rPr>
              <a:t> </a:t>
            </a:r>
            <a:r>
              <a:rPr dirty="0" sz="900"/>
              <a:t>is</a:t>
            </a:r>
            <a:r>
              <a:rPr dirty="0" sz="900" spc="35"/>
              <a:t> </a:t>
            </a:r>
            <a:r>
              <a:rPr dirty="0" sz="900"/>
              <a:t>the</a:t>
            </a:r>
            <a:r>
              <a:rPr dirty="0" sz="900" spc="30"/>
              <a:t> </a:t>
            </a:r>
            <a:r>
              <a:rPr dirty="0" sz="900" spc="-10"/>
              <a:t>number</a:t>
            </a:r>
            <a:r>
              <a:rPr dirty="0" sz="900" spc="35"/>
              <a:t> </a:t>
            </a:r>
            <a:r>
              <a:rPr dirty="0" sz="900" spc="-25"/>
              <a:t>of rows</a:t>
            </a:r>
            <a:r>
              <a:rPr dirty="0" sz="900" spc="-10"/>
              <a:t> and</a:t>
            </a:r>
            <a:r>
              <a:rPr dirty="0" sz="900" spc="-5"/>
              <a:t> </a:t>
            </a:r>
            <a:r>
              <a:rPr dirty="0" sz="900" i="1">
                <a:latin typeface="Arial"/>
                <a:cs typeface="Arial"/>
              </a:rPr>
              <a:t>c</a:t>
            </a:r>
            <a:r>
              <a:rPr dirty="0" sz="900" spc="50" i="1">
                <a:latin typeface="Arial"/>
                <a:cs typeface="Arial"/>
              </a:rPr>
              <a:t> </a:t>
            </a:r>
            <a:r>
              <a:rPr dirty="0" sz="900"/>
              <a:t>is</a:t>
            </a:r>
            <a:r>
              <a:rPr dirty="0" sz="900" spc="-5"/>
              <a:t> </a:t>
            </a:r>
            <a:r>
              <a:rPr dirty="0" sz="900"/>
              <a:t>the</a:t>
            </a:r>
            <a:r>
              <a:rPr dirty="0" sz="900" spc="-5"/>
              <a:t> </a:t>
            </a:r>
            <a:r>
              <a:rPr dirty="0" sz="900" spc="-10"/>
              <a:t>number</a:t>
            </a:r>
            <a:r>
              <a:rPr dirty="0" sz="900" spc="-5"/>
              <a:t> </a:t>
            </a:r>
            <a:r>
              <a:rPr dirty="0" sz="900"/>
              <a:t>of</a:t>
            </a:r>
            <a:r>
              <a:rPr dirty="0" sz="900" spc="-5"/>
              <a:t> </a:t>
            </a:r>
            <a:r>
              <a:rPr dirty="0" sz="900" spc="-10"/>
              <a:t>columns.</a:t>
            </a:r>
            <a:endParaRPr sz="900">
              <a:latin typeface="Arial"/>
              <a:cs typeface="Arial"/>
            </a:endParaRPr>
          </a:p>
          <a:p>
            <a:pPr marL="315595" indent="-128270">
              <a:lnSpc>
                <a:spcPts val="690"/>
              </a:lnSpc>
              <a:spcBef>
                <a:spcPts val="515"/>
              </a:spcBef>
              <a:buClr>
                <a:srgbClr val="3232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dirty="0" baseline="6172" sz="1350" i="1">
                <a:latin typeface="Arial"/>
                <a:cs typeface="Arial"/>
              </a:rPr>
              <a:t>O</a:t>
            </a:r>
            <a:r>
              <a:rPr dirty="0" sz="600" i="1">
                <a:latin typeface="Arial"/>
                <a:cs typeface="Arial"/>
              </a:rPr>
              <a:t>i</a:t>
            </a:r>
            <a:r>
              <a:rPr dirty="0" sz="600" spc="75" i="1">
                <a:latin typeface="Arial"/>
                <a:cs typeface="Arial"/>
              </a:rPr>
              <a:t> </a:t>
            </a:r>
            <a:r>
              <a:rPr dirty="0" sz="600" i="1">
                <a:latin typeface="Arial"/>
                <a:cs typeface="Arial"/>
              </a:rPr>
              <a:t>j</a:t>
            </a:r>
            <a:r>
              <a:rPr dirty="0" sz="600" spc="185" i="1">
                <a:latin typeface="Arial"/>
                <a:cs typeface="Arial"/>
              </a:rPr>
              <a:t> </a:t>
            </a:r>
            <a:r>
              <a:rPr dirty="0" baseline="6172" sz="1350" spc="-60"/>
              <a:t>represents</a:t>
            </a:r>
            <a:r>
              <a:rPr dirty="0" baseline="6172" sz="1350" spc="30"/>
              <a:t> </a:t>
            </a:r>
            <a:r>
              <a:rPr dirty="0" baseline="6172" sz="1350"/>
              <a:t>the</a:t>
            </a:r>
            <a:r>
              <a:rPr dirty="0" baseline="6172" sz="1350" spc="30"/>
              <a:t> </a:t>
            </a:r>
            <a:r>
              <a:rPr dirty="0" baseline="6172" sz="1350" spc="-67"/>
              <a:t>observed</a:t>
            </a:r>
            <a:r>
              <a:rPr dirty="0" baseline="6172" sz="1350" spc="30"/>
              <a:t> </a:t>
            </a:r>
            <a:r>
              <a:rPr dirty="0" baseline="6172" sz="1350"/>
              <a:t>count</a:t>
            </a:r>
            <a:r>
              <a:rPr dirty="0" baseline="6172" sz="1350" spc="30"/>
              <a:t> </a:t>
            </a:r>
            <a:r>
              <a:rPr dirty="0" baseline="6172" sz="1350"/>
              <a:t>in</a:t>
            </a:r>
            <a:r>
              <a:rPr dirty="0" baseline="6172" sz="1350" spc="30"/>
              <a:t> </a:t>
            </a:r>
            <a:r>
              <a:rPr dirty="0" baseline="6172" sz="1350"/>
              <a:t>row</a:t>
            </a:r>
            <a:r>
              <a:rPr dirty="0" baseline="6172" sz="1350" spc="37"/>
              <a:t> </a:t>
            </a:r>
            <a:r>
              <a:rPr dirty="0" baseline="6172" sz="1350" spc="37" i="1">
                <a:latin typeface="Arial"/>
                <a:cs typeface="Arial"/>
              </a:rPr>
              <a:t>i</a:t>
            </a:r>
            <a:r>
              <a:rPr dirty="0" baseline="6172" sz="1350" spc="37"/>
              <a:t>,</a:t>
            </a:r>
            <a:endParaRPr baseline="6172" sz="1350">
              <a:latin typeface="Arial"/>
              <a:cs typeface="Arial"/>
            </a:endParaRPr>
          </a:p>
          <a:p>
            <a:pPr marL="427355">
              <a:lnSpc>
                <a:spcPts val="320"/>
              </a:lnSpc>
            </a:pPr>
            <a:r>
              <a:rPr dirty="0" sz="600" spc="-50">
                <a:latin typeface="Bauhaus 93"/>
                <a:cs typeface="Bauhaus 93"/>
              </a:rPr>
              <a:t>,</a:t>
            </a:r>
            <a:endParaRPr sz="600">
              <a:latin typeface="Bauhaus 93"/>
              <a:cs typeface="Bauhaus 93"/>
            </a:endParaRPr>
          </a:p>
          <a:p>
            <a:pPr marL="314960">
              <a:lnSpc>
                <a:spcPts val="1070"/>
              </a:lnSpc>
            </a:pPr>
            <a:r>
              <a:rPr dirty="0" spc="-10"/>
              <a:t>column</a:t>
            </a:r>
            <a:r>
              <a:rPr dirty="0" spc="-40"/>
              <a:t> </a:t>
            </a:r>
            <a:r>
              <a:rPr dirty="0" spc="35" i="1">
                <a:latin typeface="Arial"/>
                <a:cs typeface="Arial"/>
              </a:rPr>
              <a:t>j</a:t>
            </a:r>
            <a:r>
              <a:rPr dirty="0" spc="35"/>
              <a:t>.</a:t>
            </a:r>
          </a:p>
          <a:p>
            <a:pPr marL="315595" indent="-128270">
              <a:lnSpc>
                <a:spcPts val="690"/>
              </a:lnSpc>
              <a:spcBef>
                <a:spcPts val="509"/>
              </a:spcBef>
              <a:buClr>
                <a:srgbClr val="3232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dirty="0" baseline="6172" sz="1350" i="1">
                <a:latin typeface="Arial"/>
                <a:cs typeface="Arial"/>
              </a:rPr>
              <a:t>E</a:t>
            </a:r>
            <a:r>
              <a:rPr dirty="0" sz="600" i="1">
                <a:latin typeface="Arial"/>
                <a:cs typeface="Arial"/>
              </a:rPr>
              <a:t>i</a:t>
            </a:r>
            <a:r>
              <a:rPr dirty="0" sz="600" spc="70" i="1">
                <a:latin typeface="Arial"/>
                <a:cs typeface="Arial"/>
              </a:rPr>
              <a:t> </a:t>
            </a:r>
            <a:r>
              <a:rPr dirty="0" sz="600" i="1">
                <a:latin typeface="Arial"/>
                <a:cs typeface="Arial"/>
              </a:rPr>
              <a:t>j</a:t>
            </a:r>
            <a:r>
              <a:rPr dirty="0" sz="600" spc="175" i="1">
                <a:latin typeface="Arial"/>
                <a:cs typeface="Arial"/>
              </a:rPr>
              <a:t> </a:t>
            </a:r>
            <a:r>
              <a:rPr dirty="0" baseline="6172" sz="1350" spc="-60"/>
              <a:t>represents</a:t>
            </a:r>
            <a:r>
              <a:rPr dirty="0" baseline="6172" sz="1350" spc="22"/>
              <a:t> </a:t>
            </a:r>
            <a:r>
              <a:rPr dirty="0" baseline="6172" sz="1350"/>
              <a:t>the</a:t>
            </a:r>
            <a:r>
              <a:rPr dirty="0" baseline="6172" sz="1350" spc="22"/>
              <a:t> </a:t>
            </a:r>
            <a:r>
              <a:rPr dirty="0" baseline="6172" sz="1350" spc="-44"/>
              <a:t>expected</a:t>
            </a:r>
            <a:r>
              <a:rPr dirty="0" baseline="6172" sz="1350" spc="30"/>
              <a:t> </a:t>
            </a:r>
            <a:r>
              <a:rPr dirty="0" baseline="6172" sz="1350"/>
              <a:t>count</a:t>
            </a:r>
            <a:r>
              <a:rPr dirty="0" baseline="6172" sz="1350" spc="22"/>
              <a:t> </a:t>
            </a:r>
            <a:r>
              <a:rPr dirty="0" baseline="6172" sz="1350"/>
              <a:t>in</a:t>
            </a:r>
            <a:r>
              <a:rPr dirty="0" baseline="6172" sz="1350" spc="22"/>
              <a:t> </a:t>
            </a:r>
            <a:r>
              <a:rPr dirty="0" baseline="6172" sz="1350"/>
              <a:t>row</a:t>
            </a:r>
            <a:r>
              <a:rPr dirty="0" baseline="6172" sz="1350" spc="15"/>
              <a:t> </a:t>
            </a:r>
            <a:r>
              <a:rPr dirty="0" baseline="6172" sz="1350" spc="37" i="1">
                <a:latin typeface="Arial"/>
                <a:cs typeface="Arial"/>
              </a:rPr>
              <a:t>i</a:t>
            </a:r>
            <a:r>
              <a:rPr dirty="0" baseline="6172" sz="1350" spc="37"/>
              <a:t>,</a:t>
            </a:r>
            <a:endParaRPr baseline="6172" sz="1350">
              <a:latin typeface="Arial"/>
              <a:cs typeface="Arial"/>
            </a:endParaRPr>
          </a:p>
          <a:p>
            <a:pPr marL="411480">
              <a:lnSpc>
                <a:spcPts val="320"/>
              </a:lnSpc>
            </a:pPr>
            <a:r>
              <a:rPr dirty="0" sz="600" spc="-50">
                <a:latin typeface="Bauhaus 93"/>
                <a:cs typeface="Bauhaus 93"/>
              </a:rPr>
              <a:t>,</a:t>
            </a:r>
            <a:endParaRPr sz="600">
              <a:latin typeface="Bauhaus 93"/>
              <a:cs typeface="Bauhaus 93"/>
            </a:endParaRPr>
          </a:p>
          <a:p>
            <a:pPr marL="314960">
              <a:lnSpc>
                <a:spcPts val="1070"/>
              </a:lnSpc>
            </a:pPr>
            <a:r>
              <a:rPr dirty="0" spc="-10"/>
              <a:t>column</a:t>
            </a:r>
            <a:r>
              <a:rPr dirty="0" spc="-40"/>
              <a:t> </a:t>
            </a:r>
            <a:r>
              <a:rPr dirty="0" spc="35" i="1">
                <a:latin typeface="Arial"/>
                <a:cs typeface="Arial"/>
              </a:rPr>
              <a:t>j</a:t>
            </a:r>
            <a:r>
              <a:rPr dirty="0" spc="35"/>
              <a:t>.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2957918" y="2001794"/>
            <a:ext cx="2600325" cy="9652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41910" marR="30480" indent="-4445">
              <a:lnSpc>
                <a:spcPct val="101499"/>
              </a:lnSpc>
              <a:spcBef>
                <a:spcPts val="80"/>
              </a:spcBef>
            </a:pPr>
            <a:r>
              <a:rPr dirty="0" sz="900" spc="-55">
                <a:latin typeface="Arial"/>
                <a:cs typeface="Arial"/>
              </a:rPr>
              <a:t>These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assumptions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must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be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met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statistic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approximately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distributed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Franklin Gothic Heavy"/>
                <a:cs typeface="Franklin Gothic Heavy"/>
              </a:rPr>
              <a:t>χ</a:t>
            </a:r>
            <a:r>
              <a:rPr dirty="0" baseline="37037" sz="900" spc="-37">
                <a:latin typeface="Tahoma"/>
                <a:cs typeface="Tahoma"/>
              </a:rPr>
              <a:t>2</a:t>
            </a:r>
            <a:r>
              <a:rPr dirty="0" sz="900" spc="-25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41910">
              <a:lnSpc>
                <a:spcPts val="860"/>
              </a:lnSpc>
              <a:tabLst>
                <a:tab pos="1075055" algn="l"/>
              </a:tabLst>
            </a:pPr>
            <a:r>
              <a:rPr dirty="0" u="sng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00">
              <a:latin typeface="Times New Roman"/>
              <a:cs typeface="Times New Roman"/>
            </a:endParaRPr>
          </a:p>
          <a:p>
            <a:pPr marL="41910" marR="30480" indent="165100">
              <a:lnSpc>
                <a:spcPts val="1100"/>
              </a:lnSpc>
              <a:spcBef>
                <a:spcPts val="15"/>
              </a:spcBef>
            </a:pPr>
            <a:r>
              <a:rPr dirty="0" baseline="37037" sz="900" spc="-52" i="1">
                <a:latin typeface="Arial"/>
                <a:cs typeface="Arial"/>
              </a:rPr>
              <a:t>a</a:t>
            </a:r>
            <a:r>
              <a:rPr dirty="0" sz="900" spc="-35">
                <a:latin typeface="Arial"/>
                <a:cs typeface="Arial"/>
              </a:rPr>
              <a:t>Some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sources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use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less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strict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sample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size </a:t>
            </a:r>
            <a:r>
              <a:rPr dirty="0" sz="900">
                <a:latin typeface="Arial"/>
                <a:cs typeface="Arial"/>
              </a:rPr>
              <a:t>condition.</a:t>
            </a:r>
            <a:r>
              <a:rPr dirty="0" sz="900" spc="7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For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example,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105">
                <a:latin typeface="Cambria"/>
                <a:cs typeface="Cambria"/>
              </a:rPr>
              <a:t>chisq.test()</a:t>
            </a:r>
            <a:r>
              <a:rPr dirty="0" sz="900" spc="50">
                <a:latin typeface="Cambria"/>
                <a:cs typeface="Cambria"/>
              </a:rPr>
              <a:t> </a:t>
            </a:r>
            <a:r>
              <a:rPr dirty="0" sz="900" spc="-10">
                <a:latin typeface="Arial"/>
                <a:cs typeface="Arial"/>
              </a:rPr>
              <a:t>function </a:t>
            </a:r>
            <a:r>
              <a:rPr dirty="0" sz="900">
                <a:latin typeface="Arial"/>
                <a:cs typeface="Arial"/>
              </a:rPr>
              <a:t>only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shows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warning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one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expected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counts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smaller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5.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45333" y="240551"/>
            <a:ext cx="2637790" cy="17335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15"/>
              </a:spcBef>
            </a:pPr>
            <a:r>
              <a:rPr dirty="0" sz="900" spc="-30">
                <a:latin typeface="Arial"/>
                <a:cs typeface="Arial"/>
              </a:rPr>
              <a:t>Assumptions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Franklin Gothic Heavy"/>
                <a:cs typeface="Franklin Gothic Heavy"/>
              </a:rPr>
              <a:t>χ</a:t>
            </a:r>
            <a:r>
              <a:rPr dirty="0" baseline="37037" sz="900">
                <a:latin typeface="Tahoma"/>
                <a:cs typeface="Tahoma"/>
              </a:rPr>
              <a:t>2</a:t>
            </a:r>
            <a:r>
              <a:rPr dirty="0" baseline="37037" sz="900" spc="232">
                <a:latin typeface="Tahoma"/>
                <a:cs typeface="Tahoma"/>
              </a:rPr>
              <a:t> </a:t>
            </a:r>
            <a:r>
              <a:rPr dirty="0" sz="900" spc="-10">
                <a:latin typeface="Arial"/>
                <a:cs typeface="Arial"/>
              </a:rPr>
              <a:t>test:</a:t>
            </a:r>
            <a:endParaRPr sz="900">
              <a:latin typeface="Arial"/>
              <a:cs typeface="Arial"/>
            </a:endParaRPr>
          </a:p>
          <a:p>
            <a:pPr marL="331470" marR="62865" indent="-128270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Lucida Sans Unicode"/>
              <a:buChar char="•"/>
              <a:tabLst>
                <a:tab pos="331470" algn="l"/>
              </a:tabLst>
            </a:pPr>
            <a:r>
              <a:rPr dirty="0" sz="900" spc="-40" i="1">
                <a:latin typeface="Arial"/>
                <a:cs typeface="Arial"/>
              </a:rPr>
              <a:t>Independence</a:t>
            </a:r>
            <a:r>
              <a:rPr dirty="0" sz="900" spc="-40">
                <a:latin typeface="Arial"/>
                <a:cs typeface="Arial"/>
              </a:rPr>
              <a:t>.</a:t>
            </a:r>
            <a:r>
              <a:rPr dirty="0" sz="900" spc="1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Each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case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contributes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 count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table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must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independent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all </a:t>
            </a:r>
            <a:r>
              <a:rPr dirty="0" sz="900">
                <a:latin typeface="Arial"/>
                <a:cs typeface="Arial"/>
              </a:rPr>
              <a:t>other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75">
                <a:latin typeface="Arial"/>
                <a:cs typeface="Arial"/>
              </a:rPr>
              <a:t>cases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table.</a:t>
            </a:r>
            <a:endParaRPr sz="900">
              <a:latin typeface="Arial"/>
              <a:cs typeface="Arial"/>
            </a:endParaRPr>
          </a:p>
          <a:p>
            <a:pPr marL="331470" marR="146685" indent="-128270">
              <a:lnSpc>
                <a:spcPct val="101499"/>
              </a:lnSpc>
              <a:spcBef>
                <a:spcPts val="400"/>
              </a:spcBef>
              <a:buClr>
                <a:srgbClr val="3232B2"/>
              </a:buClr>
              <a:buFont typeface="Lucida Sans Unicode"/>
              <a:buChar char="•"/>
              <a:tabLst>
                <a:tab pos="331470" algn="l"/>
              </a:tabLst>
            </a:pPr>
            <a:r>
              <a:rPr dirty="0" sz="900" spc="-35" i="1">
                <a:latin typeface="Arial"/>
                <a:cs typeface="Arial"/>
              </a:rPr>
              <a:t>Sample</a:t>
            </a:r>
            <a:r>
              <a:rPr dirty="0" sz="900" spc="-20" i="1">
                <a:latin typeface="Arial"/>
                <a:cs typeface="Arial"/>
              </a:rPr>
              <a:t> </a:t>
            </a:r>
            <a:r>
              <a:rPr dirty="0" sz="900" spc="-25" i="1">
                <a:latin typeface="Arial"/>
                <a:cs typeface="Arial"/>
              </a:rPr>
              <a:t>size</a:t>
            </a:r>
            <a:r>
              <a:rPr dirty="0" sz="900" spc="-25">
                <a:latin typeface="Arial"/>
                <a:cs typeface="Arial"/>
              </a:rPr>
              <a:t>.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Each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expected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cell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count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must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greater</a:t>
            </a:r>
            <a:r>
              <a:rPr dirty="0" sz="900">
                <a:latin typeface="Arial"/>
                <a:cs typeface="Arial"/>
              </a:rPr>
              <a:t> than or </a:t>
            </a:r>
            <a:r>
              <a:rPr dirty="0" sz="900" spc="-25">
                <a:latin typeface="Arial"/>
                <a:cs typeface="Arial"/>
              </a:rPr>
              <a:t>equal</a:t>
            </a:r>
            <a:r>
              <a:rPr dirty="0" sz="900">
                <a:latin typeface="Arial"/>
                <a:cs typeface="Arial"/>
              </a:rPr>
              <a:t> to </a:t>
            </a:r>
            <a:r>
              <a:rPr dirty="0" sz="900" spc="-20">
                <a:latin typeface="Arial"/>
                <a:cs typeface="Arial"/>
              </a:rPr>
              <a:t>10.</a:t>
            </a:r>
            <a:r>
              <a:rPr dirty="0" baseline="37037" sz="900" spc="-30" i="1">
                <a:latin typeface="Arial"/>
                <a:cs typeface="Arial"/>
              </a:rPr>
              <a:t>a</a:t>
            </a:r>
            <a:endParaRPr baseline="37037" sz="900">
              <a:latin typeface="Arial"/>
              <a:cs typeface="Arial"/>
            </a:endParaRPr>
          </a:p>
          <a:p>
            <a:pPr marL="608330" marR="55880" indent="-123189">
              <a:lnSpc>
                <a:spcPct val="101499"/>
              </a:lnSpc>
              <a:spcBef>
                <a:spcPts val="200"/>
              </a:spcBef>
            </a:pPr>
            <a:r>
              <a:rPr dirty="0" sz="8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195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Arial"/>
                <a:cs typeface="Arial"/>
              </a:rPr>
              <a:t>For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tables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larger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2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Arial"/>
                <a:cs typeface="Arial"/>
              </a:rPr>
              <a:t>2,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it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is </a:t>
            </a:r>
            <a:r>
              <a:rPr dirty="0" sz="900" spc="-20">
                <a:latin typeface="Arial"/>
                <a:cs typeface="Arial"/>
              </a:rPr>
              <a:t>appropriate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use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no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more </a:t>
            </a:r>
            <a:r>
              <a:rPr dirty="0" sz="900">
                <a:latin typeface="Arial"/>
                <a:cs typeface="Arial"/>
              </a:rPr>
              <a:t>than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1/5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expected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counts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are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less</a:t>
            </a:r>
            <a:r>
              <a:rPr dirty="0" sz="900">
                <a:latin typeface="Arial"/>
                <a:cs typeface="Arial"/>
              </a:rPr>
              <a:t> than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5,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>
                <a:latin typeface="Arial"/>
                <a:cs typeface="Arial"/>
              </a:rPr>
              <a:t> all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expected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counts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are </a:t>
            </a:r>
            <a:r>
              <a:rPr dirty="0" sz="900" spc="-10">
                <a:latin typeface="Arial"/>
                <a:cs typeface="Arial"/>
              </a:rPr>
              <a:t>greater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than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1.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he</a:t>
            </a:r>
            <a:r>
              <a:rPr dirty="0" spc="110"/>
              <a:t> </a:t>
            </a:r>
            <a:r>
              <a:rPr dirty="0">
                <a:latin typeface="Arial"/>
                <a:cs typeface="Arial"/>
              </a:rPr>
              <a:t>χ</a:t>
            </a:r>
            <a:r>
              <a:rPr dirty="0" baseline="27777" sz="1500">
                <a:latin typeface="Tahoma"/>
                <a:cs typeface="Tahoma"/>
              </a:rPr>
              <a:t>2</a:t>
            </a:r>
            <a:r>
              <a:rPr dirty="0" baseline="27777" sz="1500" spc="450">
                <a:latin typeface="Tahoma"/>
                <a:cs typeface="Tahoma"/>
              </a:rPr>
              <a:t> </a:t>
            </a:r>
            <a:r>
              <a:rPr dirty="0" cap="small" sz="1400" spc="65"/>
              <a:t>test</a:t>
            </a:r>
            <a:r>
              <a:rPr dirty="0" sz="1400" spc="114"/>
              <a:t> </a:t>
            </a:r>
            <a:r>
              <a:rPr dirty="0" cap="small" sz="1400" spc="55"/>
              <a:t>in</a:t>
            </a:r>
            <a:r>
              <a:rPr dirty="0" sz="1400" spc="114"/>
              <a:t> </a:t>
            </a:r>
            <a:r>
              <a:rPr dirty="0" sz="1400" spc="65"/>
              <a:t>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2044" y="579357"/>
            <a:ext cx="5116195" cy="52832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ts val="955"/>
              </a:lnSpc>
              <a:spcBef>
                <a:spcPts val="45"/>
              </a:spcBef>
            </a:pPr>
            <a:r>
              <a:rPr dirty="0" sz="800" spc="95">
                <a:latin typeface="Cambria"/>
                <a:cs typeface="Cambria"/>
              </a:rPr>
              <a:t>hiv.table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8E5902"/>
                </a:solidFill>
                <a:latin typeface="Cambria"/>
                <a:cs typeface="Cambria"/>
              </a:rPr>
              <a:t>&lt;-</a:t>
            </a:r>
            <a:r>
              <a:rPr dirty="0" sz="800" spc="229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60" b="1">
                <a:solidFill>
                  <a:srgbClr val="214986"/>
                </a:solidFill>
                <a:latin typeface="Times New Roman"/>
                <a:cs typeface="Times New Roman"/>
              </a:rPr>
              <a:t>matrix</a:t>
            </a:r>
            <a:r>
              <a:rPr dirty="0" sz="800" spc="60">
                <a:latin typeface="Cambria"/>
                <a:cs typeface="Cambria"/>
              </a:rPr>
              <a:t>(</a:t>
            </a:r>
            <a:r>
              <a:rPr dirty="0" sz="800" spc="60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60">
                <a:latin typeface="Cambria"/>
                <a:cs typeface="Cambria"/>
              </a:rPr>
              <a:t>(</a:t>
            </a:r>
            <a:r>
              <a:rPr dirty="0" sz="800" spc="60">
                <a:solidFill>
                  <a:srgbClr val="0000CE"/>
                </a:solidFill>
                <a:latin typeface="Cambria"/>
                <a:cs typeface="Cambria"/>
              </a:rPr>
              <a:t>87</a:t>
            </a:r>
            <a:r>
              <a:rPr dirty="0" sz="800" spc="60">
                <a:latin typeface="Cambria"/>
                <a:cs typeface="Cambria"/>
              </a:rPr>
              <a:t>,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0000CE"/>
                </a:solidFill>
                <a:latin typeface="Cambria"/>
                <a:cs typeface="Cambria"/>
              </a:rPr>
              <a:t>113</a:t>
            </a:r>
            <a:r>
              <a:rPr dirty="0" sz="800" spc="50">
                <a:latin typeface="Cambria"/>
                <a:cs typeface="Cambria"/>
              </a:rPr>
              <a:t>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60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85">
                <a:solidFill>
                  <a:srgbClr val="0000CE"/>
                </a:solidFill>
                <a:latin typeface="Cambria"/>
                <a:cs typeface="Cambria"/>
              </a:rPr>
              <a:t>27</a:t>
            </a:r>
            <a:r>
              <a:rPr dirty="0" sz="800" spc="85">
                <a:latin typeface="Cambria"/>
                <a:cs typeface="Cambria"/>
              </a:rPr>
              <a:t>),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nrow</a:t>
            </a:r>
            <a:r>
              <a:rPr dirty="0" sz="800" spc="229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2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2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60">
                <a:solidFill>
                  <a:srgbClr val="214986"/>
                </a:solidFill>
                <a:latin typeface="Cambria"/>
                <a:cs typeface="Cambria"/>
              </a:rPr>
              <a:t>ncol</a:t>
            </a:r>
            <a:r>
              <a:rPr dirty="0" sz="800" spc="229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2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2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byrow</a:t>
            </a:r>
            <a:r>
              <a:rPr dirty="0" sz="800" spc="229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2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F)</a:t>
            </a:r>
            <a:endParaRPr sz="800">
              <a:latin typeface="Cambria"/>
              <a:cs typeface="Cambria"/>
            </a:endParaRPr>
          </a:p>
          <a:p>
            <a:pPr marL="37465">
              <a:lnSpc>
                <a:spcPts val="944"/>
              </a:lnSpc>
            </a:pPr>
            <a:r>
              <a:rPr dirty="0" sz="800" spc="30" b="1">
                <a:solidFill>
                  <a:srgbClr val="214986"/>
                </a:solidFill>
                <a:latin typeface="Times New Roman"/>
                <a:cs typeface="Times New Roman"/>
              </a:rPr>
              <a:t>dimnames</a:t>
            </a:r>
            <a:r>
              <a:rPr dirty="0" sz="800" spc="30">
                <a:latin typeface="Cambria"/>
                <a:cs typeface="Cambria"/>
              </a:rPr>
              <a:t>(hiv.table)</a:t>
            </a:r>
            <a:r>
              <a:rPr dirty="0" sz="800" spc="320"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8E5902"/>
                </a:solidFill>
                <a:latin typeface="Cambria"/>
                <a:cs typeface="Cambria"/>
              </a:rPr>
              <a:t>&lt;-</a:t>
            </a:r>
            <a:r>
              <a:rPr dirty="0" sz="800" spc="320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85" b="1">
                <a:solidFill>
                  <a:srgbClr val="214986"/>
                </a:solidFill>
                <a:latin typeface="Times New Roman"/>
                <a:cs typeface="Times New Roman"/>
              </a:rPr>
              <a:t>list</a:t>
            </a:r>
            <a:r>
              <a:rPr dirty="0" sz="800" spc="85">
                <a:latin typeface="Cambria"/>
                <a:cs typeface="Cambria"/>
              </a:rPr>
              <a:t>(</a:t>
            </a:r>
            <a:r>
              <a:rPr dirty="0" sz="800" spc="85">
                <a:solidFill>
                  <a:srgbClr val="4F9805"/>
                </a:solidFill>
                <a:latin typeface="Cambria"/>
                <a:cs typeface="Cambria"/>
              </a:rPr>
              <a:t>"Drug"</a:t>
            </a:r>
            <a:r>
              <a:rPr dirty="0" sz="800" spc="320">
                <a:solidFill>
                  <a:srgbClr val="4F9805"/>
                </a:solidFill>
                <a:latin typeface="Cambria"/>
                <a:cs typeface="Cambria"/>
              </a:rPr>
              <a:t> </a:t>
            </a:r>
            <a:r>
              <a:rPr dirty="0" sz="800" spc="30">
                <a:solidFill>
                  <a:srgbClr val="8E5902"/>
                </a:solidFill>
                <a:latin typeface="Cambria"/>
                <a:cs typeface="Cambria"/>
              </a:rPr>
              <a:t>=</a:t>
            </a:r>
            <a:r>
              <a:rPr dirty="0" sz="800" spc="320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55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55">
                <a:latin typeface="Cambria"/>
                <a:cs typeface="Cambria"/>
              </a:rPr>
              <a:t>(</a:t>
            </a:r>
            <a:r>
              <a:rPr dirty="0" sz="800" spc="55">
                <a:solidFill>
                  <a:srgbClr val="4F9805"/>
                </a:solidFill>
                <a:latin typeface="Cambria"/>
                <a:cs typeface="Cambria"/>
              </a:rPr>
              <a:t>"NVP"</a:t>
            </a:r>
            <a:r>
              <a:rPr dirty="0" sz="800" spc="55">
                <a:latin typeface="Cambria"/>
                <a:cs typeface="Cambria"/>
              </a:rPr>
              <a:t>,</a:t>
            </a:r>
            <a:r>
              <a:rPr dirty="0" sz="800" spc="320">
                <a:latin typeface="Cambria"/>
                <a:cs typeface="Cambria"/>
              </a:rPr>
              <a:t> </a:t>
            </a:r>
            <a:r>
              <a:rPr dirty="0" sz="800" spc="60">
                <a:solidFill>
                  <a:srgbClr val="4F9805"/>
                </a:solidFill>
                <a:latin typeface="Cambria"/>
                <a:cs typeface="Cambria"/>
              </a:rPr>
              <a:t>"LPV"</a:t>
            </a:r>
            <a:r>
              <a:rPr dirty="0" sz="800" spc="60">
                <a:latin typeface="Cambria"/>
                <a:cs typeface="Cambria"/>
              </a:rPr>
              <a:t>),</a:t>
            </a:r>
            <a:endParaRPr sz="800">
              <a:latin typeface="Cambria"/>
              <a:cs typeface="Cambria"/>
            </a:endParaRPr>
          </a:p>
          <a:p>
            <a:pPr marL="1489710">
              <a:lnSpc>
                <a:spcPts val="944"/>
              </a:lnSpc>
            </a:pPr>
            <a:r>
              <a:rPr dirty="0" sz="800">
                <a:solidFill>
                  <a:srgbClr val="4F9805"/>
                </a:solidFill>
                <a:latin typeface="Cambria"/>
                <a:cs typeface="Cambria"/>
              </a:rPr>
              <a:t>"Outcome"</a:t>
            </a:r>
            <a:r>
              <a:rPr dirty="0" sz="800" spc="270">
                <a:solidFill>
                  <a:srgbClr val="4F9805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8E5902"/>
                </a:solidFill>
                <a:latin typeface="Cambria"/>
                <a:cs typeface="Cambria"/>
              </a:rPr>
              <a:t>=</a:t>
            </a:r>
            <a:r>
              <a:rPr dirty="0" sz="800" spc="270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80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80">
                <a:latin typeface="Cambria"/>
                <a:cs typeface="Cambria"/>
              </a:rPr>
              <a:t>(</a:t>
            </a:r>
            <a:r>
              <a:rPr dirty="0" sz="800" spc="80">
                <a:solidFill>
                  <a:srgbClr val="4F9805"/>
                </a:solidFill>
                <a:latin typeface="Cambria"/>
                <a:cs typeface="Cambria"/>
              </a:rPr>
              <a:t>"Stable</a:t>
            </a:r>
            <a:r>
              <a:rPr dirty="0" sz="800" spc="275">
                <a:solidFill>
                  <a:srgbClr val="4F9805"/>
                </a:solidFill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4F9805"/>
                </a:solidFill>
                <a:latin typeface="Cambria"/>
                <a:cs typeface="Cambria"/>
              </a:rPr>
              <a:t>Disease"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95">
                <a:solidFill>
                  <a:srgbClr val="4F9805"/>
                </a:solidFill>
                <a:latin typeface="Cambria"/>
                <a:cs typeface="Cambria"/>
              </a:rPr>
              <a:t>"V.</a:t>
            </a:r>
            <a:r>
              <a:rPr dirty="0" sz="800" spc="270">
                <a:solidFill>
                  <a:srgbClr val="4F9805"/>
                </a:solidFill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4F9805"/>
                </a:solidFill>
                <a:latin typeface="Cambria"/>
                <a:cs typeface="Cambria"/>
              </a:rPr>
              <a:t>Failure"</a:t>
            </a:r>
            <a:r>
              <a:rPr dirty="0" sz="800" spc="75">
                <a:latin typeface="Cambria"/>
                <a:cs typeface="Cambria"/>
              </a:rPr>
              <a:t>))</a:t>
            </a:r>
            <a:endParaRPr sz="800">
              <a:latin typeface="Cambria"/>
              <a:cs typeface="Cambria"/>
            </a:endParaRPr>
          </a:p>
          <a:p>
            <a:pPr marL="37465">
              <a:lnSpc>
                <a:spcPts val="955"/>
              </a:lnSpc>
            </a:pPr>
            <a:r>
              <a:rPr dirty="0" sz="800" spc="90" b="1">
                <a:solidFill>
                  <a:srgbClr val="214986"/>
                </a:solidFill>
                <a:latin typeface="Times New Roman"/>
                <a:cs typeface="Times New Roman"/>
              </a:rPr>
              <a:t>chisq.test</a:t>
            </a:r>
            <a:r>
              <a:rPr dirty="0" sz="800" spc="90">
                <a:latin typeface="Cambria"/>
                <a:cs typeface="Cambria"/>
              </a:rPr>
              <a:t>(hiv.table)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5" y="1199415"/>
            <a:ext cx="3465195" cy="628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310">
                <a:latin typeface="Cambria"/>
                <a:cs typeface="Cambria"/>
              </a:rPr>
              <a:t>  </a:t>
            </a:r>
            <a:r>
              <a:rPr dirty="0" sz="800" spc="50">
                <a:latin typeface="Cambria"/>
                <a:cs typeface="Cambria"/>
              </a:rPr>
              <a:t>Pearson's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Chi-squared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test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with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Yates'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continuity</a:t>
            </a:r>
            <a:r>
              <a:rPr dirty="0" sz="800" spc="310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correction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0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04">
                <a:latin typeface="Cambria"/>
                <a:cs typeface="Cambria"/>
              </a:rPr>
              <a:t>  </a:t>
            </a:r>
            <a:r>
              <a:rPr dirty="0" sz="800" spc="85">
                <a:latin typeface="Cambria"/>
                <a:cs typeface="Cambria"/>
              </a:rPr>
              <a:t>hiv.table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X-squared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14.733,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df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120">
                <a:latin typeface="Cambria"/>
                <a:cs typeface="Cambria"/>
              </a:rPr>
              <a:t>1,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p-</a:t>
            </a:r>
            <a:r>
              <a:rPr dirty="0" sz="800" spc="60">
                <a:latin typeface="Cambria"/>
                <a:cs typeface="Cambria"/>
              </a:rPr>
              <a:t>value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0.0001238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2044" y="1838415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70" b="1">
                <a:solidFill>
                  <a:srgbClr val="214986"/>
                </a:solidFill>
                <a:latin typeface="Times New Roman"/>
                <a:cs typeface="Times New Roman"/>
              </a:rPr>
              <a:t>chisq.test</a:t>
            </a:r>
            <a:r>
              <a:rPr dirty="0" sz="800" spc="70">
                <a:latin typeface="Cambria"/>
                <a:cs typeface="Cambria"/>
              </a:rPr>
              <a:t>(hiv.table)</a:t>
            </a:r>
            <a:r>
              <a:rPr dirty="0" sz="800" spc="7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70">
                <a:latin typeface="Cambria"/>
                <a:cs typeface="Cambria"/>
              </a:rPr>
              <a:t>expected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298" y="2098447"/>
            <a:ext cx="185293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  <a:tabLst>
                <a:tab pos="44259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Outcome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Drug</a:t>
            </a:r>
            <a:r>
              <a:rPr dirty="0" sz="800" spc="280">
                <a:latin typeface="Cambria"/>
                <a:cs typeface="Cambria"/>
              </a:rPr>
              <a:t>  </a:t>
            </a:r>
            <a:r>
              <a:rPr dirty="0" sz="800" spc="70">
                <a:latin typeface="Cambria"/>
                <a:cs typeface="Cambria"/>
              </a:rPr>
              <a:t>Stable</a:t>
            </a:r>
            <a:r>
              <a:rPr dirty="0" sz="800" spc="28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Disease</a:t>
            </a:r>
            <a:r>
              <a:rPr dirty="0" sz="800" spc="280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V.</a:t>
            </a:r>
            <a:r>
              <a:rPr dirty="0" sz="800" spc="280">
                <a:latin typeface="Cambria"/>
                <a:cs typeface="Cambria"/>
              </a:rPr>
              <a:t> </a:t>
            </a:r>
            <a:r>
              <a:rPr dirty="0" sz="800" spc="65">
                <a:latin typeface="Cambria"/>
                <a:cs typeface="Cambria"/>
              </a:rPr>
              <a:t>Failure</a:t>
            </a:r>
            <a:endParaRPr sz="800">
              <a:latin typeface="Cambria"/>
              <a:cs typeface="Cambria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28248" y="2376575"/>
          <a:ext cx="1967864" cy="220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/>
                <a:gridCol w="403224"/>
                <a:gridCol w="725804"/>
                <a:gridCol w="542925"/>
              </a:tblGrid>
              <a:tr h="110489">
                <a:tc>
                  <a:txBody>
                    <a:bodyPr/>
                    <a:lstStyle/>
                    <a:p>
                      <a:pPr algn="ctr" marR="41275">
                        <a:lnSpc>
                          <a:spcPts val="760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760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NVP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645">
                        <a:lnSpc>
                          <a:spcPts val="76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102.43902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8260">
                        <a:lnSpc>
                          <a:spcPts val="76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44.56098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10489">
                <a:tc>
                  <a:txBody>
                    <a:bodyPr/>
                    <a:lstStyle/>
                    <a:p>
                      <a:pPr algn="ctr" marR="41275">
                        <a:lnSpc>
                          <a:spcPts val="770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770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LPV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3985">
                        <a:lnSpc>
                          <a:spcPts val="77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97.56098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ts val="77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42.43902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R</a:t>
            </a:r>
            <a:r>
              <a:rPr dirty="0" cap="small"/>
              <a:t>esiduals</a:t>
            </a:r>
            <a:r>
              <a:rPr dirty="0" spc="175"/>
              <a:t> </a:t>
            </a:r>
            <a:r>
              <a:rPr dirty="0" cap="small" spc="55"/>
              <a:t>in</a:t>
            </a:r>
            <a:r>
              <a:rPr dirty="0" spc="185"/>
              <a:t> </a:t>
            </a:r>
            <a:r>
              <a:rPr dirty="0" cap="small" spc="50"/>
              <a:t>the</a:t>
            </a:r>
            <a:r>
              <a:rPr dirty="0" spc="190"/>
              <a:t> </a:t>
            </a:r>
            <a:r>
              <a:rPr dirty="0">
                <a:latin typeface="Arial"/>
                <a:cs typeface="Arial"/>
              </a:rPr>
              <a:t>χ</a:t>
            </a:r>
            <a:r>
              <a:rPr dirty="0" baseline="27777" sz="1500">
                <a:latin typeface="Tahoma"/>
                <a:cs typeface="Tahoma"/>
              </a:rPr>
              <a:t>2</a:t>
            </a:r>
            <a:r>
              <a:rPr dirty="0" baseline="27777" sz="1500" spc="569">
                <a:latin typeface="Tahoma"/>
                <a:cs typeface="Tahoma"/>
              </a:rPr>
              <a:t> </a:t>
            </a:r>
            <a:r>
              <a:rPr dirty="0" cap="small" sz="1400" spc="20"/>
              <a:t>test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5" y="773117"/>
            <a:ext cx="2327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each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cell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table,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residual</a:t>
            </a:r>
            <a:r>
              <a:rPr dirty="0" sz="1000" spc="-10" b="1">
                <a:latin typeface="Gill Sans MT"/>
                <a:cs typeface="Gill Sans MT"/>
              </a:rPr>
              <a:t> </a:t>
            </a:r>
            <a:r>
              <a:rPr dirty="0" sz="1000" spc="-20">
                <a:latin typeface="Tahoma"/>
                <a:cs typeface="Tahoma"/>
              </a:rPr>
              <a:t>equals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63356" y="1043741"/>
            <a:ext cx="584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u="sng" baseline="8333" sz="15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r>
              <a:rPr dirty="0" u="sng" sz="700" spc="19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8333" sz="1500" spc="-6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dirty="0" u="sng" baseline="8333" sz="1500" spc="-89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baseline="8333" sz="1500" spc="-3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dirty="0" u="sng" sz="700" spc="-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sz="700" spc="-2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dirty="0" u="sng" sz="700" spc="-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838259" y="1243253"/>
            <a:ext cx="175260" cy="0"/>
          </a:xfrm>
          <a:custGeom>
            <a:avLst/>
            <a:gdLst/>
            <a:ahLst/>
            <a:cxnLst/>
            <a:rect l="l" t="t" r="r" b="b"/>
            <a:pathLst>
              <a:path w="175260" h="0">
                <a:moveTo>
                  <a:pt x="0" y="0"/>
                </a:moveTo>
                <a:lnTo>
                  <a:pt x="17486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673629" y="1110364"/>
            <a:ext cx="538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4820" algn="l"/>
              </a:tabLst>
            </a:pPr>
            <a:r>
              <a:rPr dirty="0" baseline="2777" sz="1500" spc="37">
                <a:latin typeface="Verdana"/>
                <a:cs typeface="Verdana"/>
              </a:rPr>
              <a:t>√</a:t>
            </a:r>
            <a:r>
              <a:rPr dirty="0" baseline="-44444" sz="1500" spc="37" i="1">
                <a:latin typeface="Arial"/>
                <a:cs typeface="Arial"/>
              </a:rPr>
              <a:t>E</a:t>
            </a:r>
            <a:r>
              <a:rPr dirty="0" baseline="-44444" sz="1500" i="1">
                <a:latin typeface="Arial"/>
                <a:cs typeface="Arial"/>
              </a:rPr>
              <a:t>	</a:t>
            </a:r>
            <a:r>
              <a:rPr dirty="0" sz="1000" spc="-50"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96492" y="1265871"/>
            <a:ext cx="4505960" cy="1035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814705">
              <a:lnSpc>
                <a:spcPct val="100000"/>
              </a:lnSpc>
              <a:spcBef>
                <a:spcPts val="95"/>
              </a:spcBef>
            </a:pPr>
            <a:r>
              <a:rPr dirty="0" sz="700" spc="-25" i="1">
                <a:latin typeface="Arial"/>
                <a:cs typeface="Arial"/>
              </a:rPr>
              <a:t>i</a:t>
            </a:r>
            <a:r>
              <a:rPr dirty="0" sz="700" spc="-25">
                <a:latin typeface="Lucida Sans Unicode"/>
                <a:cs typeface="Lucida Sans Unicode"/>
              </a:rPr>
              <a:t>,</a:t>
            </a:r>
            <a:r>
              <a:rPr dirty="0" sz="700" spc="-25" i="1">
                <a:latin typeface="Arial"/>
                <a:cs typeface="Arial"/>
              </a:rPr>
              <a:t>j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sz="1000" spc="-35">
                <a:latin typeface="Tahoma"/>
                <a:cs typeface="Tahoma"/>
              </a:rPr>
              <a:t>Residuals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large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magnitude</a:t>
            </a:r>
            <a:r>
              <a:rPr dirty="0" sz="1000" spc="-25">
                <a:latin typeface="Tahoma"/>
                <a:cs typeface="Tahoma"/>
              </a:rPr>
              <a:t> contribute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most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60">
                <a:latin typeface="Century Gothic"/>
                <a:cs typeface="Century Gothic"/>
              </a:rPr>
              <a:t>χ</a:t>
            </a:r>
            <a:r>
              <a:rPr dirty="0" baseline="27777" sz="1050" spc="89">
                <a:latin typeface="Tahoma"/>
                <a:cs typeface="Tahoma"/>
              </a:rPr>
              <a:t>2</a:t>
            </a:r>
            <a:r>
              <a:rPr dirty="0" baseline="27777" sz="1050" spc="172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38455" indent="-130810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38455" algn="l"/>
              </a:tabLst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residual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positive,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value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greater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expected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value.</a:t>
            </a:r>
            <a:endParaRPr sz="1000">
              <a:latin typeface="Tahoma"/>
              <a:cs typeface="Tahoma"/>
            </a:endParaRPr>
          </a:p>
          <a:p>
            <a:pPr marL="338455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Lucida Sans Unicode"/>
              <a:buChar char="•"/>
              <a:tabLst>
                <a:tab pos="338455" algn="l"/>
              </a:tabLst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residual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negative,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less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expected.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R</a:t>
            </a:r>
            <a:r>
              <a:rPr dirty="0" cap="small"/>
              <a:t>esiduals</a:t>
            </a:r>
            <a:r>
              <a:rPr dirty="0" spc="170"/>
              <a:t> </a:t>
            </a:r>
            <a:r>
              <a:rPr dirty="0" cap="small" spc="55"/>
              <a:t>in</a:t>
            </a:r>
            <a:r>
              <a:rPr dirty="0" spc="170"/>
              <a:t> </a:t>
            </a:r>
            <a:r>
              <a:rPr dirty="0" cap="small" spc="50"/>
              <a:t>the</a:t>
            </a:r>
            <a:r>
              <a:rPr dirty="0" spc="175"/>
              <a:t> </a:t>
            </a:r>
            <a:r>
              <a:rPr dirty="0">
                <a:latin typeface="Arial"/>
                <a:cs typeface="Arial"/>
              </a:rPr>
              <a:t>χ</a:t>
            </a:r>
            <a:r>
              <a:rPr dirty="0" baseline="27777" sz="1500">
                <a:latin typeface="Tahoma"/>
                <a:cs typeface="Tahoma"/>
              </a:rPr>
              <a:t>2</a:t>
            </a:r>
            <a:r>
              <a:rPr dirty="0" baseline="27777" sz="1500" spc="547">
                <a:latin typeface="Tahoma"/>
                <a:cs typeface="Tahoma"/>
              </a:rPr>
              <a:t> </a:t>
            </a:r>
            <a:r>
              <a:rPr dirty="0" cap="small" sz="1400" spc="50"/>
              <a:t>test</a:t>
            </a:r>
            <a:r>
              <a:rPr dirty="0" sz="1400" spc="50"/>
              <a:t>.</a:t>
            </a:r>
            <a:r>
              <a:rPr dirty="0" sz="1400" spc="-160"/>
              <a:t> </a:t>
            </a:r>
            <a:r>
              <a:rPr dirty="0" sz="1400"/>
              <a:t>.</a:t>
            </a:r>
            <a:r>
              <a:rPr dirty="0" sz="1400" spc="-165"/>
              <a:t> </a:t>
            </a:r>
            <a:r>
              <a:rPr dirty="0" sz="1400" spc="-170"/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2044" y="747469"/>
            <a:ext cx="5116195" cy="17970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254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dirty="0" sz="900" spc="85" b="1">
                <a:solidFill>
                  <a:srgbClr val="214986"/>
                </a:solidFill>
                <a:latin typeface="Times New Roman"/>
                <a:cs typeface="Times New Roman"/>
              </a:rPr>
              <a:t>chisq.test</a:t>
            </a:r>
            <a:r>
              <a:rPr dirty="0" sz="900" spc="85">
                <a:latin typeface="Cambria"/>
                <a:cs typeface="Cambria"/>
              </a:rPr>
              <a:t>(hiv.table)</a:t>
            </a:r>
            <a:r>
              <a:rPr dirty="0" sz="900" spc="8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900" spc="85">
                <a:latin typeface="Cambria"/>
                <a:cs typeface="Cambria"/>
              </a:rPr>
              <a:t>residuals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025757"/>
            <a:ext cx="2058670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855" algn="l"/>
              </a:tabLst>
            </a:pPr>
            <a:r>
              <a:rPr dirty="0" sz="900" spc="-25">
                <a:latin typeface="Cambria"/>
                <a:cs typeface="Cambria"/>
              </a:rPr>
              <a:t>##</a:t>
            </a:r>
            <a:r>
              <a:rPr dirty="0" sz="900">
                <a:latin typeface="Cambria"/>
                <a:cs typeface="Cambria"/>
              </a:rPr>
              <a:t>	</a:t>
            </a:r>
            <a:r>
              <a:rPr dirty="0" sz="900" spc="-10">
                <a:latin typeface="Cambria"/>
                <a:cs typeface="Cambria"/>
              </a:rPr>
              <a:t>Outcome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20">
                <a:latin typeface="Cambria"/>
                <a:cs typeface="Cambria"/>
              </a:rPr>
              <a:t>##</a:t>
            </a:r>
            <a:r>
              <a:rPr dirty="0" sz="900" spc="240">
                <a:latin typeface="Cambria"/>
                <a:cs typeface="Cambria"/>
              </a:rPr>
              <a:t> </a:t>
            </a:r>
            <a:r>
              <a:rPr dirty="0" sz="900">
                <a:latin typeface="Cambria"/>
                <a:cs typeface="Cambria"/>
              </a:rPr>
              <a:t>Drug</a:t>
            </a:r>
            <a:r>
              <a:rPr dirty="0" sz="900" spc="245">
                <a:latin typeface="Cambria"/>
                <a:cs typeface="Cambria"/>
              </a:rPr>
              <a:t>  </a:t>
            </a:r>
            <a:r>
              <a:rPr dirty="0" sz="900" spc="70">
                <a:latin typeface="Cambria"/>
                <a:cs typeface="Cambria"/>
              </a:rPr>
              <a:t>Stable</a:t>
            </a:r>
            <a:r>
              <a:rPr dirty="0" sz="900" spc="240">
                <a:latin typeface="Cambria"/>
                <a:cs typeface="Cambria"/>
              </a:rPr>
              <a:t> </a:t>
            </a:r>
            <a:r>
              <a:rPr dirty="0" sz="900" spc="50">
                <a:latin typeface="Cambria"/>
                <a:cs typeface="Cambria"/>
              </a:rPr>
              <a:t>Disease</a:t>
            </a:r>
            <a:r>
              <a:rPr dirty="0" sz="900" spc="240">
                <a:latin typeface="Cambria"/>
                <a:cs typeface="Cambria"/>
              </a:rPr>
              <a:t> </a:t>
            </a:r>
            <a:r>
              <a:rPr dirty="0" sz="900" spc="105">
                <a:latin typeface="Cambria"/>
                <a:cs typeface="Cambria"/>
              </a:rPr>
              <a:t>V.</a:t>
            </a:r>
            <a:r>
              <a:rPr dirty="0" sz="900" spc="240">
                <a:latin typeface="Cambria"/>
                <a:cs typeface="Cambria"/>
              </a:rPr>
              <a:t> </a:t>
            </a:r>
            <a:r>
              <a:rPr dirty="0" sz="900" spc="65">
                <a:latin typeface="Cambria"/>
                <a:cs typeface="Cambria"/>
              </a:rPr>
              <a:t>Failure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304115"/>
            <a:ext cx="504190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1150" algn="l"/>
              </a:tabLst>
            </a:pPr>
            <a:r>
              <a:rPr dirty="0" sz="900" spc="-25">
                <a:latin typeface="Cambria"/>
                <a:cs typeface="Cambria"/>
              </a:rPr>
              <a:t>##</a:t>
            </a:r>
            <a:r>
              <a:rPr dirty="0" sz="900">
                <a:latin typeface="Cambria"/>
                <a:cs typeface="Cambria"/>
              </a:rPr>
              <a:t>	</a:t>
            </a:r>
            <a:r>
              <a:rPr dirty="0" sz="900" spc="-70">
                <a:latin typeface="Cambria"/>
                <a:cs typeface="Cambria"/>
              </a:rPr>
              <a:t>NVP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11150" algn="l"/>
              </a:tabLst>
            </a:pPr>
            <a:r>
              <a:rPr dirty="0" sz="900" spc="-25">
                <a:latin typeface="Cambria"/>
                <a:cs typeface="Cambria"/>
              </a:rPr>
              <a:t>##</a:t>
            </a:r>
            <a:r>
              <a:rPr dirty="0" sz="900">
                <a:latin typeface="Cambria"/>
                <a:cs typeface="Cambria"/>
              </a:rPr>
              <a:t>	</a:t>
            </a:r>
            <a:r>
              <a:rPr dirty="0" sz="900" spc="-30">
                <a:latin typeface="Cambria"/>
                <a:cs typeface="Cambria"/>
              </a:rPr>
              <a:t>LPV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84263" y="1304115"/>
            <a:ext cx="1221105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9615" algn="l"/>
              </a:tabLst>
            </a:pPr>
            <a:r>
              <a:rPr dirty="0" sz="900">
                <a:latin typeface="Cambria"/>
                <a:cs typeface="Cambria"/>
              </a:rPr>
              <a:t>-</a:t>
            </a:r>
            <a:r>
              <a:rPr dirty="0" sz="900" spc="-10">
                <a:latin typeface="Cambria"/>
                <a:cs typeface="Cambria"/>
              </a:rPr>
              <a:t>1.525412</a:t>
            </a:r>
            <a:r>
              <a:rPr dirty="0" sz="900">
                <a:latin typeface="Cambria"/>
                <a:cs typeface="Cambria"/>
              </a:rPr>
              <a:t>	</a:t>
            </a:r>
            <a:r>
              <a:rPr dirty="0" sz="900" spc="-10">
                <a:latin typeface="Cambria"/>
                <a:cs typeface="Cambria"/>
              </a:rPr>
              <a:t>2.312824</a:t>
            </a:r>
            <a:endParaRPr sz="900">
              <a:latin typeface="Cambria"/>
              <a:cs typeface="Cambria"/>
            </a:endParaRPr>
          </a:p>
          <a:p>
            <a:pPr marL="7239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Cambria"/>
                <a:cs typeface="Cambria"/>
              </a:rPr>
              <a:t>1.563082</a:t>
            </a:r>
            <a:r>
              <a:rPr dirty="0" sz="900" spc="320">
                <a:latin typeface="Cambria"/>
                <a:cs typeface="Cambria"/>
              </a:rPr>
              <a:t>  </a:t>
            </a:r>
            <a:r>
              <a:rPr dirty="0" sz="900">
                <a:latin typeface="Cambria"/>
                <a:cs typeface="Cambria"/>
              </a:rPr>
              <a:t>-</a:t>
            </a:r>
            <a:r>
              <a:rPr dirty="0" sz="900" spc="-10">
                <a:latin typeface="Cambria"/>
                <a:cs typeface="Cambria"/>
              </a:rPr>
              <a:t>2.369939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4594" y="1668510"/>
            <a:ext cx="5064125" cy="64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Examining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residuals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0">
                <a:latin typeface="Tahoma"/>
                <a:cs typeface="Tahoma"/>
              </a:rPr>
              <a:t> informative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understanding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direction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association.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294640" marR="17780" indent="-125095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02260" algn="l"/>
              </a:tabLst>
            </a:pPr>
            <a:r>
              <a:rPr dirty="0" sz="1000">
                <a:latin typeface="Tahoma"/>
                <a:cs typeface="Tahoma"/>
              </a:rPr>
              <a:t>Which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drug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associated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stable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disease;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which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drug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should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recommended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for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30">
                <a:latin typeface="Tahoma"/>
                <a:cs typeface="Tahoma"/>
              </a:rPr>
              <a:t>treatment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HIV-infected</a:t>
            </a:r>
            <a:r>
              <a:rPr dirty="0" sz="1000" spc="-10">
                <a:latin typeface="Tahoma"/>
                <a:cs typeface="Tahoma"/>
              </a:rPr>
              <a:t> infants?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T</a:t>
            </a:r>
            <a:r>
              <a:rPr dirty="0" cap="small" spc="80"/>
              <a:t>reating</a:t>
            </a:r>
            <a:r>
              <a:rPr dirty="0" spc="120"/>
              <a:t> </a:t>
            </a:r>
            <a:r>
              <a:rPr dirty="0" spc="65" i="1">
                <a:latin typeface="Arial Narrow"/>
                <a:cs typeface="Arial Narrow"/>
              </a:rPr>
              <a:t>C.</a:t>
            </a:r>
            <a:r>
              <a:rPr dirty="0" spc="170" i="1">
                <a:latin typeface="Arial Narrow"/>
                <a:cs typeface="Arial Narrow"/>
              </a:rPr>
              <a:t> </a:t>
            </a:r>
            <a:r>
              <a:rPr dirty="0" spc="60" i="1">
                <a:latin typeface="Arial Narrow"/>
                <a:cs typeface="Arial Narrow"/>
              </a:rPr>
              <a:t>difficile</a:t>
            </a:r>
            <a:r>
              <a:rPr dirty="0" spc="260" i="1">
                <a:latin typeface="Arial Narrow"/>
                <a:cs typeface="Arial Narrow"/>
              </a:rPr>
              <a:t> </a:t>
            </a:r>
            <a:r>
              <a:rPr dirty="0" cap="small" spc="40"/>
              <a:t>in</a:t>
            </a:r>
            <a:r>
              <a:rPr dirty="0" spc="40"/>
              <a:t>f</a:t>
            </a:r>
            <a:r>
              <a:rPr dirty="0" cap="small" spc="40"/>
              <a:t>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128" y="552175"/>
            <a:ext cx="5069840" cy="870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0" i="1">
                <a:latin typeface="Arial"/>
                <a:cs typeface="Arial"/>
              </a:rPr>
              <a:t>Clostridium</a:t>
            </a:r>
            <a:r>
              <a:rPr dirty="0" sz="1000" spc="-20" i="1">
                <a:latin typeface="Arial"/>
                <a:cs typeface="Arial"/>
              </a:rPr>
              <a:t> difficile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bacterium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causes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inflammation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0">
                <a:latin typeface="Tahoma"/>
                <a:cs typeface="Tahoma"/>
              </a:rPr>
              <a:t>colon.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Antibiotic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treatment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is </a:t>
            </a:r>
            <a:r>
              <a:rPr dirty="0" sz="1000" spc="-10">
                <a:latin typeface="Tahoma"/>
                <a:cs typeface="Tahoma"/>
              </a:rPr>
              <a:t>typically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effective.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Infusion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feces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healthy </a:t>
            </a:r>
            <a:r>
              <a:rPr dirty="0" sz="1000" spc="-50">
                <a:latin typeface="Tahoma"/>
                <a:cs typeface="Tahoma"/>
              </a:rPr>
              <a:t>donors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has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been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reported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effective treatment.</a:t>
            </a:r>
            <a:endParaRPr sz="1000">
              <a:latin typeface="Tahoma"/>
              <a:cs typeface="Tahoma"/>
            </a:endParaRPr>
          </a:p>
          <a:p>
            <a:pPr marL="13335" marR="378460" indent="-1270">
              <a:lnSpc>
                <a:spcPct val="100000"/>
              </a:lnSpc>
              <a:spcBef>
                <a:spcPts val="665"/>
              </a:spcBef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randomized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trial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conducted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 </a:t>
            </a:r>
            <a:r>
              <a:rPr dirty="0" sz="1000" spc="-45">
                <a:latin typeface="Tahoma"/>
                <a:cs typeface="Tahoma"/>
              </a:rPr>
              <a:t>compare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efficacy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 </a:t>
            </a:r>
            <a:r>
              <a:rPr dirty="0" sz="1000" spc="-50">
                <a:latin typeface="Tahoma"/>
                <a:cs typeface="Tahoma"/>
              </a:rPr>
              <a:t>donor-</a:t>
            </a:r>
            <a:r>
              <a:rPr dirty="0" sz="1000" spc="-55">
                <a:latin typeface="Tahoma"/>
                <a:cs typeface="Tahoma"/>
              </a:rPr>
              <a:t>feces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infusion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versus </a:t>
            </a:r>
            <a:r>
              <a:rPr dirty="0" sz="1000" spc="-35">
                <a:latin typeface="Tahoma"/>
                <a:cs typeface="Tahoma"/>
              </a:rPr>
              <a:t>vancomycin,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antibiotic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typically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prescribed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treat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C.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difficile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 spc="-10">
                <a:latin typeface="Tahoma"/>
                <a:cs typeface="Tahoma"/>
              </a:rPr>
              <a:t>infection.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720265" y="1510576"/>
          <a:ext cx="2395855" cy="617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05"/>
                <a:gridCol w="462915"/>
                <a:gridCol w="590550"/>
                <a:gridCol w="387350"/>
              </a:tblGrid>
              <a:tr h="156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Tahoma"/>
                          <a:cs typeface="Tahoma"/>
                        </a:rPr>
                        <a:t>Cured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Tahoma"/>
                          <a:cs typeface="Tahoma"/>
                        </a:rPr>
                        <a:t>Uncured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Tahoma"/>
                          <a:cs typeface="Tahoma"/>
                        </a:rPr>
                        <a:t>Sum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035">
                <a:tc>
                  <a:txBody>
                    <a:bodyPr/>
                    <a:lstStyle/>
                    <a:p>
                      <a:pPr algn="r" marR="67945">
                        <a:lnSpc>
                          <a:spcPts val="1055"/>
                        </a:lnSpc>
                      </a:pPr>
                      <a:r>
                        <a:rPr dirty="0" sz="1000" spc="-20">
                          <a:latin typeface="Tahoma"/>
                          <a:cs typeface="Tahoma"/>
                        </a:rPr>
                        <a:t>Fecal</a:t>
                      </a:r>
                      <a:r>
                        <a:rPr dirty="0" sz="10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10">
                          <a:latin typeface="Tahoma"/>
                          <a:cs typeface="Tahoma"/>
                        </a:rPr>
                        <a:t>Infusion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Tahoma"/>
                          <a:cs typeface="Tahoma"/>
                        </a:rPr>
                        <a:t>13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55"/>
                        </a:lnSpc>
                      </a:pPr>
                      <a:r>
                        <a:rPr dirty="0" sz="1000" spc="-50"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Tahoma"/>
                          <a:cs typeface="Tahoma"/>
                        </a:rPr>
                        <a:t>16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1765">
                <a:tc>
                  <a:txBody>
                    <a:bodyPr/>
                    <a:lstStyle/>
                    <a:p>
                      <a:pPr algn="r" marR="67945">
                        <a:lnSpc>
                          <a:spcPts val="1045"/>
                        </a:lnSpc>
                      </a:pPr>
                      <a:r>
                        <a:rPr dirty="0" sz="1000" spc="-10">
                          <a:latin typeface="Tahoma"/>
                          <a:cs typeface="Tahoma"/>
                        </a:rPr>
                        <a:t>Vancomycin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45"/>
                        </a:lnSpc>
                      </a:pPr>
                      <a:r>
                        <a:rPr dirty="0" sz="1000" spc="-50"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1045"/>
                        </a:lnSpc>
                      </a:pPr>
                      <a:r>
                        <a:rPr dirty="0" sz="1000" spc="-50">
                          <a:latin typeface="Tahoma"/>
                          <a:cs typeface="Tahoma"/>
                        </a:rPr>
                        <a:t>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45"/>
                        </a:lnSpc>
                      </a:pPr>
                      <a:r>
                        <a:rPr dirty="0" sz="1000" spc="-25">
                          <a:latin typeface="Tahoma"/>
                          <a:cs typeface="Tahoma"/>
                        </a:rPr>
                        <a:t>13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55575">
                <a:tc>
                  <a:txBody>
                    <a:bodyPr/>
                    <a:lstStyle/>
                    <a:p>
                      <a:pPr algn="r" marR="67945">
                        <a:lnSpc>
                          <a:spcPts val="1045"/>
                        </a:lnSpc>
                      </a:pPr>
                      <a:r>
                        <a:rPr dirty="0" sz="1000" spc="-25">
                          <a:latin typeface="Tahoma"/>
                          <a:cs typeface="Tahoma"/>
                        </a:rPr>
                        <a:t>Sum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45"/>
                        </a:lnSpc>
                      </a:pPr>
                      <a:r>
                        <a:rPr dirty="0" sz="1000" spc="-25">
                          <a:latin typeface="Tahoma"/>
                          <a:cs typeface="Tahoma"/>
                        </a:rPr>
                        <a:t>17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45"/>
                        </a:lnSpc>
                      </a:pPr>
                      <a:r>
                        <a:rPr dirty="0" sz="1000" spc="-25">
                          <a:latin typeface="Tahoma"/>
                          <a:cs typeface="Tahoma"/>
                        </a:rPr>
                        <a:t>12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1045"/>
                        </a:lnSpc>
                      </a:pPr>
                      <a:r>
                        <a:rPr dirty="0" sz="1000" spc="-25">
                          <a:latin typeface="Tahoma"/>
                          <a:cs typeface="Tahoma"/>
                        </a:rPr>
                        <a:t>29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09194" y="2180415"/>
            <a:ext cx="358521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242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Table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1: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Fecal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Infusion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Study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Results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Can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60">
                <a:latin typeface="Century Gothic"/>
                <a:cs typeface="Century Gothic"/>
              </a:rPr>
              <a:t>χ</a:t>
            </a:r>
            <a:r>
              <a:rPr dirty="0" baseline="27777" sz="1050" spc="89">
                <a:latin typeface="Tahoma"/>
                <a:cs typeface="Tahoma"/>
              </a:rPr>
              <a:t>2</a:t>
            </a:r>
            <a:r>
              <a:rPr dirty="0" baseline="27777" sz="1050" spc="172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analyze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these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results?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1821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</a:t>
            </a:r>
            <a:r>
              <a:rPr dirty="0" cap="small"/>
              <a:t>isher</a:t>
            </a:r>
            <a:r>
              <a:rPr dirty="0"/>
              <a:t>’</a:t>
            </a:r>
            <a:r>
              <a:rPr dirty="0" cap="small"/>
              <a:t>s</a:t>
            </a:r>
            <a:r>
              <a:rPr dirty="0" spc="160"/>
              <a:t> </a:t>
            </a:r>
            <a:r>
              <a:rPr dirty="0" cap="small" spc="70"/>
              <a:t>e</a:t>
            </a:r>
            <a:r>
              <a:rPr dirty="0" spc="70"/>
              <a:t>x</a:t>
            </a:r>
            <a:r>
              <a:rPr dirty="0" cap="small" spc="70"/>
              <a:t>act</a:t>
            </a:r>
            <a:r>
              <a:rPr dirty="0" spc="160"/>
              <a:t> </a:t>
            </a:r>
            <a:r>
              <a:rPr dirty="0" cap="small" spc="-10"/>
              <a:t>test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96495" y="270144"/>
            <a:ext cx="5186045" cy="28282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770"/>
              </a:spcBef>
            </a:pPr>
            <a:r>
              <a:rPr dirty="0" sz="1000" spc="-20">
                <a:latin typeface="Tahoma"/>
                <a:cs typeface="Tahoma"/>
              </a:rPr>
              <a:t>Fisher’s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exact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works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even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when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sizes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small.</a:t>
            </a:r>
            <a:r>
              <a:rPr dirty="0" baseline="27777" sz="1050" spc="-15">
                <a:latin typeface="Tahoma"/>
                <a:cs typeface="Tahoma"/>
              </a:rPr>
              <a:t>2</a:t>
            </a:r>
            <a:endParaRPr baseline="27777" sz="1050">
              <a:latin typeface="Tahoma"/>
              <a:cs typeface="Tahoma"/>
            </a:endParaRPr>
          </a:p>
          <a:p>
            <a:pPr marL="63500" marR="136525">
              <a:lnSpc>
                <a:spcPct val="100000"/>
              </a:lnSpc>
              <a:spcBef>
                <a:spcPts val="675"/>
              </a:spcBef>
            </a:pP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particular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experiment,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17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cured</a:t>
            </a:r>
            <a:r>
              <a:rPr dirty="0" sz="1000" spc="-25">
                <a:latin typeface="Tahoma"/>
                <a:cs typeface="Tahoma"/>
              </a:rPr>
              <a:t> individuals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(out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29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total)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when</a:t>
            </a:r>
            <a:r>
              <a:rPr dirty="0" sz="1000" spc="-20">
                <a:latin typeface="Tahoma"/>
                <a:cs typeface="Tahoma"/>
              </a:rPr>
              <a:t> 16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were </a:t>
            </a:r>
            <a:r>
              <a:rPr dirty="0" sz="1000" spc="-50">
                <a:latin typeface="Tahoma"/>
                <a:cs typeface="Tahoma"/>
              </a:rPr>
              <a:t>assigned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fecal </a:t>
            </a:r>
            <a:r>
              <a:rPr dirty="0" sz="1000" spc="-30">
                <a:latin typeface="Tahoma"/>
                <a:cs typeface="Tahoma"/>
              </a:rPr>
              <a:t>infusion</a:t>
            </a:r>
            <a:r>
              <a:rPr dirty="0" sz="1000" spc="-25">
                <a:latin typeface="Tahoma"/>
                <a:cs typeface="Tahoma"/>
              </a:rPr>
              <a:t> and </a:t>
            </a:r>
            <a:r>
              <a:rPr dirty="0" sz="1000" spc="-20">
                <a:latin typeface="Tahoma"/>
                <a:cs typeface="Tahoma"/>
              </a:rPr>
              <a:t>13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vancomycin.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38455" marR="236220" indent="-130810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40360" algn="l"/>
              </a:tabLst>
            </a:pPr>
            <a:r>
              <a:rPr dirty="0" sz="1000" spc="-20">
                <a:latin typeface="Tahoma"/>
                <a:cs typeface="Tahoma"/>
              </a:rPr>
              <a:t>Under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97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104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25">
                <a:latin typeface="Tahoma"/>
                <a:cs typeface="Tahoma"/>
              </a:rPr>
              <a:t> individuals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treatment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just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likely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cured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as 	individuals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other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group.</a:t>
            </a:r>
            <a:endParaRPr sz="1000">
              <a:latin typeface="Tahoma"/>
              <a:cs typeface="Tahoma"/>
            </a:endParaRPr>
          </a:p>
          <a:p>
            <a:pPr marL="338455" indent="-13081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Lucida Sans Unicode"/>
              <a:buChar char="•"/>
              <a:tabLst>
                <a:tab pos="338455" algn="l"/>
              </a:tabLst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(and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study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had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setup):</a:t>
            </a:r>
            <a:endParaRPr sz="1000">
              <a:latin typeface="Tahoma"/>
              <a:cs typeface="Tahoma"/>
            </a:endParaRPr>
          </a:p>
          <a:p>
            <a:pPr lvl="1" marL="610235" indent="-11620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610235" algn="l"/>
              </a:tabLst>
            </a:pPr>
            <a:r>
              <a:rPr dirty="0" sz="900">
                <a:latin typeface="Arial"/>
                <a:cs typeface="Arial"/>
              </a:rPr>
              <a:t>What is 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probability</a:t>
            </a:r>
            <a:r>
              <a:rPr dirty="0" sz="900">
                <a:latin typeface="Arial"/>
                <a:cs typeface="Arial"/>
              </a:rPr>
              <a:t> that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 the 17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cured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individuals,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13 </a:t>
            </a:r>
            <a:r>
              <a:rPr dirty="0" sz="900" spc="-40">
                <a:latin typeface="Arial"/>
                <a:cs typeface="Arial"/>
              </a:rPr>
              <a:t>were</a:t>
            </a:r>
            <a:r>
              <a:rPr dirty="0" sz="900">
                <a:latin typeface="Arial"/>
                <a:cs typeface="Arial"/>
              </a:rPr>
              <a:t> in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10">
                <a:latin typeface="Arial"/>
                <a:cs typeface="Arial"/>
              </a:rPr>
              <a:t>fecal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infusion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group?</a:t>
            </a:r>
            <a:endParaRPr sz="900">
              <a:latin typeface="Arial"/>
              <a:cs typeface="Arial"/>
            </a:endParaRPr>
          </a:p>
          <a:p>
            <a:pPr lvl="1" marL="610235" indent="-116205">
              <a:lnSpc>
                <a:spcPct val="100000"/>
              </a:lnSpc>
              <a:spcBef>
                <a:spcPts val="3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610235" algn="l"/>
              </a:tabLst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are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possible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sets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results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indicate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stronger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evidence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favor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fecal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infusion?</a:t>
            </a:r>
            <a:endParaRPr sz="900">
              <a:latin typeface="Arial"/>
              <a:cs typeface="Arial"/>
            </a:endParaRPr>
          </a:p>
          <a:p>
            <a:pPr lvl="1" marL="610235" marR="314960" indent="-116205">
              <a:lnSpc>
                <a:spcPct val="101499"/>
              </a:lnSpc>
              <a:spcBef>
                <a:spcPts val="29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617220" algn="l"/>
              </a:tabLst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probability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seeing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even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stronger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evidence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favor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fecal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infusion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an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 spc="-20">
                <a:latin typeface="Arial"/>
                <a:cs typeface="Arial"/>
              </a:rPr>
              <a:t>effective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treatment?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00">
              <a:latin typeface="Arial"/>
              <a:cs typeface="Arial"/>
            </a:endParaRPr>
          </a:p>
          <a:p>
            <a:pPr marL="63500" marR="203200" indent="-4445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Fisher’s</a:t>
            </a:r>
            <a:r>
              <a:rPr dirty="0" sz="1000" spc="-25">
                <a:latin typeface="Tahoma"/>
                <a:cs typeface="Tahoma"/>
              </a:rPr>
              <a:t> exact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calculated by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adding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together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individual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conditional </a:t>
            </a:r>
            <a:r>
              <a:rPr dirty="0" sz="1000" spc="-25">
                <a:latin typeface="Tahoma"/>
                <a:cs typeface="Tahoma"/>
              </a:rPr>
              <a:t>probabilities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obtaining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each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table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as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40" b="1">
                <a:latin typeface="Gill Sans MT"/>
                <a:cs typeface="Gill Sans MT"/>
              </a:rPr>
              <a:t>extreme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or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55" b="1">
                <a:latin typeface="Gill Sans MT"/>
                <a:cs typeface="Gill Sans MT"/>
              </a:rPr>
              <a:t>more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40" b="1">
                <a:latin typeface="Gill Sans MT"/>
                <a:cs typeface="Gill Sans MT"/>
              </a:rPr>
              <a:t>extreme</a:t>
            </a:r>
            <a:r>
              <a:rPr dirty="0" sz="1000" spc="2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than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the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one </a:t>
            </a:r>
            <a:r>
              <a:rPr dirty="0" sz="1000" spc="-35" b="1">
                <a:latin typeface="Gill Sans MT"/>
                <a:cs typeface="Gill Sans MT"/>
              </a:rPr>
              <a:t>observed</a:t>
            </a:r>
            <a:r>
              <a:rPr dirty="0" sz="1000" spc="-35">
                <a:latin typeface="Tahoma"/>
                <a:cs typeface="Tahoma"/>
              </a:rPr>
              <a:t>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under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35">
                <a:latin typeface="Tahoma"/>
                <a:cs typeface="Tahoma"/>
              </a:rPr>
              <a:t>given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marginal </a:t>
            </a:r>
            <a:r>
              <a:rPr dirty="0" sz="1000" spc="-10">
                <a:latin typeface="Tahoma"/>
                <a:cs typeface="Tahoma"/>
              </a:rPr>
              <a:t>totals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considered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fixed.</a:t>
            </a:r>
            <a:endParaRPr sz="10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440"/>
              </a:spcBef>
            </a:pPr>
            <a:r>
              <a:rPr dirty="0" baseline="37037" sz="900">
                <a:latin typeface="Tahoma"/>
                <a:cs typeface="Tahoma"/>
              </a:rPr>
              <a:t>2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course,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Fisher’s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exact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only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discussed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context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2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×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Arial"/>
                <a:cs typeface="Arial"/>
              </a:rPr>
              <a:t>2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tables.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he</a:t>
            </a:r>
            <a:r>
              <a:rPr dirty="0" spc="95"/>
              <a:t> </a:t>
            </a:r>
            <a:r>
              <a:rPr dirty="0" cap="small" spc="50"/>
              <a:t>hypergeometric</a:t>
            </a:r>
            <a:r>
              <a:rPr dirty="0" spc="100"/>
              <a:t> </a:t>
            </a:r>
            <a:r>
              <a:rPr dirty="0" cap="small" spc="-1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5" y="628261"/>
            <a:ext cx="5138420" cy="1336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5397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Let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20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represent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 spc="-50">
                <a:latin typeface="Tahoma"/>
                <a:cs typeface="Tahoma"/>
              </a:rPr>
              <a:t>number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successes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series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repeated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Bernoulli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trials,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where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sampling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done</a:t>
            </a:r>
            <a:r>
              <a:rPr dirty="0" sz="1000" spc="-20">
                <a:latin typeface="Tahoma"/>
                <a:cs typeface="Tahoma"/>
              </a:rPr>
              <a:t> without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replacement.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13055" indent="-130810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13055" algn="l"/>
              </a:tabLst>
            </a:pP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size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m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total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successes.</a:t>
            </a:r>
            <a:endParaRPr sz="1000">
              <a:latin typeface="Tahoma"/>
              <a:cs typeface="Tahoma"/>
            </a:endParaRPr>
          </a:p>
          <a:p>
            <a:pPr marL="307340" indent="-12509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Lucida Sans Unicode"/>
              <a:buChar char="•"/>
              <a:tabLst>
                <a:tab pos="307340" algn="l"/>
              </a:tabLst>
            </a:pPr>
            <a:r>
              <a:rPr dirty="0" sz="1000">
                <a:latin typeface="Tahoma"/>
                <a:cs typeface="Tahoma"/>
              </a:rPr>
              <a:t>What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25">
                <a:latin typeface="Tahoma"/>
                <a:cs typeface="Tahoma"/>
              </a:rPr>
              <a:t> probability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observing</a:t>
            </a:r>
            <a:r>
              <a:rPr dirty="0" sz="1000" spc="-25">
                <a:latin typeface="Tahoma"/>
                <a:cs typeface="Tahoma"/>
              </a:rPr>
              <a:t> exactly 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85" i="1">
                <a:latin typeface="Arial"/>
                <a:cs typeface="Arial"/>
              </a:rPr>
              <a:t> </a:t>
            </a:r>
            <a:r>
              <a:rPr dirty="0" sz="1000" spc="-60">
                <a:latin typeface="Tahoma"/>
                <a:cs typeface="Tahoma"/>
              </a:rPr>
              <a:t>successes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when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drawing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size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n</a:t>
            </a:r>
            <a:r>
              <a:rPr dirty="0" sz="1000" spc="-25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7465" marR="245745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example,</a:t>
            </a:r>
            <a:r>
              <a:rPr dirty="0" sz="1000" spc="-35">
                <a:latin typeface="Tahoma"/>
                <a:cs typeface="Tahoma"/>
              </a:rPr>
              <a:t> imagine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urn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m</a:t>
            </a:r>
            <a:r>
              <a:rPr dirty="0" sz="1000" spc="1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white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balls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i="1">
                <a:latin typeface="Arial"/>
                <a:cs typeface="Arial"/>
              </a:rPr>
              <a:t>m</a:t>
            </a:r>
            <a:r>
              <a:rPr dirty="0" sz="1000" spc="15" i="1">
                <a:latin typeface="Arial"/>
                <a:cs typeface="Arial"/>
              </a:rPr>
              <a:t> </a:t>
            </a:r>
            <a:r>
              <a:rPr dirty="0" sz="1000" spc="-35">
                <a:latin typeface="Tahoma"/>
                <a:cs typeface="Tahoma"/>
              </a:rPr>
              <a:t>red </a:t>
            </a:r>
            <a:r>
              <a:rPr dirty="0" sz="1000" spc="-10">
                <a:latin typeface="Tahoma"/>
                <a:cs typeface="Tahoma"/>
              </a:rPr>
              <a:t>balls.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Draw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1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balls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without </a:t>
            </a:r>
            <a:r>
              <a:rPr dirty="0" sz="1000" spc="-35">
                <a:latin typeface="Tahoma"/>
                <a:cs typeface="Tahoma"/>
              </a:rPr>
              <a:t>replacement.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observing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7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white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balls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sample?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73035" y="2049755"/>
          <a:ext cx="3290570" cy="61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860"/>
                <a:gridCol w="1828800"/>
                <a:gridCol w="473710"/>
              </a:tblGrid>
              <a:tr h="154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  <a:tabLst>
                          <a:tab pos="1052830" algn="l"/>
                        </a:tabLst>
                      </a:pPr>
                      <a:r>
                        <a:rPr dirty="0" sz="1000" spc="-30" b="1">
                          <a:latin typeface="Gill Sans MT"/>
                          <a:cs typeface="Gill Sans MT"/>
                        </a:rPr>
                        <a:t>White</a:t>
                      </a:r>
                      <a:r>
                        <a:rPr dirty="0" sz="100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20" b="1">
                          <a:latin typeface="Gill Sans MT"/>
                          <a:cs typeface="Gill Sans MT"/>
                        </a:rPr>
                        <a:t>Ball</a:t>
                      </a:r>
                      <a:r>
                        <a:rPr dirty="0" sz="1000" b="1">
                          <a:latin typeface="Gill Sans MT"/>
                          <a:cs typeface="Gill Sans MT"/>
                        </a:rPr>
                        <a:t>	Red</a:t>
                      </a:r>
                      <a:r>
                        <a:rPr dirty="0" sz="1000" spc="3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20" b="1">
                          <a:latin typeface="Gill Sans MT"/>
                          <a:cs typeface="Gill Sans MT"/>
                        </a:rPr>
                        <a:t>Ball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Total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Sampled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  <a:p>
                      <a:pPr marL="75565">
                        <a:lnSpc>
                          <a:spcPts val="1200"/>
                        </a:lnSpc>
                      </a:pPr>
                      <a:r>
                        <a:rPr dirty="0" sz="1000" b="1">
                          <a:latin typeface="Gill Sans MT"/>
                          <a:cs typeface="Gill Sans MT"/>
                        </a:rPr>
                        <a:t>Not</a:t>
                      </a:r>
                      <a:r>
                        <a:rPr dirty="0" sz="1000" spc="-3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Sampled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ts val="1055"/>
                        </a:lnSpc>
                        <a:tabLst>
                          <a:tab pos="1153160" algn="l"/>
                        </a:tabLst>
                      </a:pPr>
                      <a:r>
                        <a:rPr dirty="0" sz="1000" spc="-50" i="1"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000" spc="-4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45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95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ts val="1200"/>
                        </a:lnSpc>
                        <a:tabLst>
                          <a:tab pos="848360" algn="l"/>
                        </a:tabLst>
                      </a:pPr>
                      <a:r>
                        <a:rPr dirty="0" sz="1000" spc="-6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4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9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00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	N</a:t>
                      </a:r>
                      <a:r>
                        <a:rPr dirty="0" sz="1000" spc="2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95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4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45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95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35">
                          <a:solidFill>
                            <a:srgbClr val="7F7F7F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000" spc="-35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4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10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5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dirty="0" sz="1000" spc="-25">
                          <a:solidFill>
                            <a:srgbClr val="7F7F7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50" i="1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00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5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10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0" i="1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dirty="0" sz="1000" spc="-10" b="1">
                          <a:latin typeface="Gill Sans MT"/>
                          <a:cs typeface="Gill Sans MT"/>
                        </a:rPr>
                        <a:t>Total</a:t>
                      </a:r>
                      <a:endParaRPr sz="10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1055"/>
                        </a:lnSpc>
                        <a:tabLst>
                          <a:tab pos="1122045" algn="l"/>
                        </a:tabLst>
                      </a:pPr>
                      <a:r>
                        <a:rPr dirty="0" sz="1000" spc="-50" i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i="1">
                          <a:latin typeface="Arial"/>
                          <a:cs typeface="Arial"/>
                        </a:rPr>
                        <a:t>	N</a:t>
                      </a:r>
                      <a:r>
                        <a:rPr dirty="0" sz="1000" spc="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1000" spc="-10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50" i="1"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055"/>
                        </a:lnSpc>
                      </a:pPr>
                      <a:r>
                        <a:rPr dirty="0" sz="1000" spc="-50" i="1">
                          <a:latin typeface="Arial"/>
                          <a:cs typeface="Arial"/>
                        </a:rPr>
                        <a:t>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2412961" y="1092515"/>
            <a:ext cx="934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Introduction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he</a:t>
            </a:r>
            <a:r>
              <a:rPr dirty="0" spc="95"/>
              <a:t> </a:t>
            </a:r>
            <a:r>
              <a:rPr dirty="0" cap="small" spc="50"/>
              <a:t>hypergeometric</a:t>
            </a:r>
            <a:r>
              <a:rPr dirty="0" spc="100"/>
              <a:t> </a:t>
            </a:r>
            <a:r>
              <a:rPr dirty="0" cap="small" spc="45"/>
              <a:t>distribution</a:t>
            </a:r>
            <a:r>
              <a:rPr dirty="0" spc="45"/>
              <a:t>.</a:t>
            </a:r>
            <a:r>
              <a:rPr dirty="0" spc="-195"/>
              <a:t> </a:t>
            </a:r>
            <a:r>
              <a:rPr dirty="0"/>
              <a:t>.</a:t>
            </a:r>
            <a:r>
              <a:rPr dirty="0" spc="-195"/>
              <a:t> </a:t>
            </a:r>
            <a:r>
              <a:rPr dirty="0" spc="-19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999" y="914036"/>
            <a:ext cx="3954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calculate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3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where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35" i="1">
                <a:latin typeface="Arial"/>
                <a:cs typeface="Arial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∼</a:t>
            </a:r>
            <a:r>
              <a:rPr dirty="0" sz="1000" spc="-25">
                <a:latin typeface="Lucida Sans Unicode"/>
                <a:cs typeface="Lucida Sans Unicode"/>
              </a:rPr>
              <a:t> </a:t>
            </a:r>
            <a:r>
              <a:rPr dirty="0" sz="1000" spc="-30">
                <a:latin typeface="Tahoma"/>
                <a:cs typeface="Tahoma"/>
              </a:rPr>
              <a:t>HGeom(</a:t>
            </a:r>
            <a:r>
              <a:rPr dirty="0" sz="1000" spc="-30" i="1">
                <a:latin typeface="Arial"/>
                <a:cs typeface="Arial"/>
              </a:rPr>
              <a:t>m</a:t>
            </a:r>
            <a:r>
              <a:rPr dirty="0" sz="1000" spc="-30">
                <a:latin typeface="Century Gothic"/>
                <a:cs typeface="Century Gothic"/>
              </a:rPr>
              <a:t>,</a:t>
            </a:r>
            <a:r>
              <a:rPr dirty="0" sz="1000" spc="-110">
                <a:latin typeface="Century Gothic"/>
                <a:cs typeface="Century Gothic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0">
                <a:latin typeface="Lucida Sans Unicode"/>
                <a:cs typeface="Lucida Sans Unicode"/>
              </a:rPr>
              <a:t> </a:t>
            </a:r>
            <a:r>
              <a:rPr dirty="0" sz="1000" spc="-25" i="1">
                <a:latin typeface="Arial"/>
                <a:cs typeface="Arial"/>
              </a:rPr>
              <a:t>m</a:t>
            </a:r>
            <a:r>
              <a:rPr dirty="0" sz="1000" spc="-25">
                <a:latin typeface="Century Gothic"/>
                <a:cs typeface="Century Gothic"/>
              </a:rPr>
              <a:t>,</a:t>
            </a:r>
            <a:r>
              <a:rPr dirty="0" sz="1000" spc="-105">
                <a:latin typeface="Century Gothic"/>
                <a:cs typeface="Century Gothic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>
                <a:latin typeface="Tahoma"/>
                <a:cs typeface="Tahoma"/>
              </a:rPr>
              <a:t>),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use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Cambria"/>
                <a:cs typeface="Cambria"/>
              </a:rPr>
              <a:t>dhyper(</a:t>
            </a:r>
            <a:r>
              <a:rPr dirty="0" sz="1000" spc="335">
                <a:latin typeface="Cambria"/>
                <a:cs typeface="Cambria"/>
              </a:rPr>
              <a:t> </a:t>
            </a:r>
            <a:r>
              <a:rPr dirty="0" sz="1000" spc="-25">
                <a:latin typeface="Cambria"/>
                <a:cs typeface="Cambria"/>
              </a:rPr>
              <a:t>)</a:t>
            </a:r>
            <a:r>
              <a:rPr dirty="0" sz="1000" spc="-25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1169544"/>
            <a:ext cx="5116195" cy="16764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45" b="1">
                <a:solidFill>
                  <a:srgbClr val="214986"/>
                </a:solidFill>
                <a:latin typeface="Times New Roman"/>
                <a:cs typeface="Times New Roman"/>
              </a:rPr>
              <a:t>dhyper</a:t>
            </a:r>
            <a:r>
              <a:rPr dirty="0" sz="800" spc="45">
                <a:latin typeface="Cambria"/>
                <a:cs typeface="Cambria"/>
              </a:rPr>
              <a:t>(k,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m,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N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150" b="1">
                <a:solidFill>
                  <a:srgbClr val="CE5B00"/>
                </a:solidFill>
                <a:latin typeface="Times New Roman"/>
                <a:cs typeface="Times New Roman"/>
              </a:rPr>
              <a:t>-</a:t>
            </a:r>
            <a:r>
              <a:rPr dirty="0" sz="800" spc="210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latin typeface="Cambria"/>
                <a:cs typeface="Cambria"/>
              </a:rPr>
              <a:t>m,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n)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5" y="1435333"/>
            <a:ext cx="506539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Suppose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urn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contains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10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white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balls,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15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red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balls,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sample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size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8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drawn.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What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is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observing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5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white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balls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sample?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2044" y="1770673"/>
            <a:ext cx="5116195" cy="16764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45" b="1">
                <a:solidFill>
                  <a:srgbClr val="214986"/>
                </a:solidFill>
                <a:latin typeface="Times New Roman"/>
                <a:cs typeface="Times New Roman"/>
              </a:rPr>
              <a:t>dhyper</a:t>
            </a:r>
            <a:r>
              <a:rPr dirty="0" sz="800" spc="45">
                <a:latin typeface="Cambria"/>
                <a:cs typeface="Cambria"/>
              </a:rPr>
              <a:t>(</a:t>
            </a:r>
            <a:r>
              <a:rPr dirty="0" sz="800" spc="45">
                <a:solidFill>
                  <a:srgbClr val="0000CE"/>
                </a:solidFill>
                <a:latin typeface="Cambria"/>
                <a:cs typeface="Cambria"/>
              </a:rPr>
              <a:t>5</a:t>
            </a:r>
            <a:r>
              <a:rPr dirty="0" sz="800" spc="45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10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25</a:t>
            </a:r>
            <a:r>
              <a:rPr dirty="0" sz="800" spc="240">
                <a:solidFill>
                  <a:srgbClr val="0000CE"/>
                </a:solidFill>
                <a:latin typeface="Cambria"/>
                <a:cs typeface="Cambria"/>
              </a:rPr>
              <a:t> </a:t>
            </a:r>
            <a:r>
              <a:rPr dirty="0" sz="800" spc="150" b="1">
                <a:solidFill>
                  <a:srgbClr val="CE5B00"/>
                </a:solidFill>
                <a:latin typeface="Times New Roman"/>
                <a:cs typeface="Times New Roman"/>
              </a:rPr>
              <a:t>-</a:t>
            </a:r>
            <a:r>
              <a:rPr dirty="0" sz="800" spc="215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10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25">
                <a:solidFill>
                  <a:srgbClr val="0000CE"/>
                </a:solidFill>
                <a:latin typeface="Cambria"/>
                <a:cs typeface="Cambria"/>
              </a:rPr>
              <a:t>8</a:t>
            </a:r>
            <a:r>
              <a:rPr dirty="0" sz="800" spc="25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7294" y="2030135"/>
            <a:ext cx="8858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0.1060121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T</a:t>
            </a:r>
            <a:r>
              <a:rPr dirty="0" cap="small" spc="80"/>
              <a:t>reating</a:t>
            </a:r>
            <a:r>
              <a:rPr dirty="0" spc="120"/>
              <a:t> </a:t>
            </a:r>
            <a:r>
              <a:rPr dirty="0" spc="65" i="1">
                <a:latin typeface="Arial Narrow"/>
                <a:cs typeface="Arial Narrow"/>
              </a:rPr>
              <a:t>C.</a:t>
            </a:r>
            <a:r>
              <a:rPr dirty="0" spc="170" i="1">
                <a:latin typeface="Arial Narrow"/>
                <a:cs typeface="Arial Narrow"/>
              </a:rPr>
              <a:t> </a:t>
            </a:r>
            <a:r>
              <a:rPr dirty="0" spc="60" i="1">
                <a:latin typeface="Arial Narrow"/>
                <a:cs typeface="Arial Narrow"/>
              </a:rPr>
              <a:t>difficile</a:t>
            </a:r>
            <a:r>
              <a:rPr dirty="0" spc="260" i="1">
                <a:latin typeface="Arial Narrow"/>
                <a:cs typeface="Arial Narrow"/>
              </a:rPr>
              <a:t> </a:t>
            </a:r>
            <a:r>
              <a:rPr dirty="0" cap="small" spc="75"/>
              <a:t>in</a:t>
            </a:r>
            <a:r>
              <a:rPr dirty="0" spc="75"/>
              <a:t>f</a:t>
            </a:r>
            <a:r>
              <a:rPr dirty="0" cap="small" spc="75"/>
              <a:t>ection</a:t>
            </a:r>
            <a:r>
              <a:rPr dirty="0" spc="75"/>
              <a:t>.</a:t>
            </a:r>
            <a:r>
              <a:rPr dirty="0" spc="-190"/>
              <a:t> </a:t>
            </a:r>
            <a:r>
              <a:rPr dirty="0"/>
              <a:t>.</a:t>
            </a:r>
            <a:r>
              <a:rPr dirty="0" spc="-185"/>
              <a:t> </a:t>
            </a:r>
            <a:r>
              <a:rPr dirty="0" spc="-34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5" y="770234"/>
            <a:ext cx="5142230" cy="1022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0800" marR="431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Given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17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individuals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out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29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were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cured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16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individuals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were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fecal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infusion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(and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true),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what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13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cured </a:t>
            </a:r>
            <a:r>
              <a:rPr dirty="0" sz="1000" spc="-25">
                <a:latin typeface="Tahoma"/>
                <a:cs typeface="Tahoma"/>
              </a:rPr>
              <a:t>individuals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were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-20">
                <a:latin typeface="Tahoma"/>
                <a:cs typeface="Tahoma"/>
              </a:rPr>
              <a:t>fecal</a:t>
            </a:r>
            <a:r>
              <a:rPr dirty="0" sz="1000" spc="-30">
                <a:latin typeface="Tahoma"/>
                <a:cs typeface="Tahoma"/>
              </a:rPr>
              <a:t> infusion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group?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325755" indent="-130810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25755" algn="l"/>
              </a:tabLst>
            </a:pP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29,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m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17,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16</a:t>
            </a:r>
            <a:endParaRPr sz="1000">
              <a:latin typeface="Tahoma"/>
              <a:cs typeface="Tahoma"/>
            </a:endParaRPr>
          </a:p>
          <a:p>
            <a:pPr marL="325755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Lucida Sans Unicode"/>
              <a:buChar char="•"/>
              <a:tabLst>
                <a:tab pos="325755" algn="l"/>
              </a:tabLst>
            </a:pPr>
            <a:r>
              <a:rPr dirty="0" sz="1000" spc="-20">
                <a:latin typeface="Tahoma"/>
                <a:cs typeface="Tahoma"/>
              </a:rPr>
              <a:t>Calculate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4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20">
                <a:latin typeface="Tahoma"/>
                <a:cs typeface="Tahoma"/>
              </a:rPr>
              <a:t> 13).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1874847"/>
            <a:ext cx="5116195" cy="27876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spc="85" i="1">
                <a:solidFill>
                  <a:srgbClr val="8E5902"/>
                </a:solidFill>
                <a:latin typeface="Times New Roman"/>
                <a:cs typeface="Times New Roman"/>
              </a:rPr>
              <a:t>#probability</a:t>
            </a:r>
            <a:r>
              <a:rPr dirty="0" sz="800" spc="22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100" i="1">
                <a:solidFill>
                  <a:srgbClr val="8E5902"/>
                </a:solidFill>
                <a:latin typeface="Times New Roman"/>
                <a:cs typeface="Times New Roman"/>
              </a:rPr>
              <a:t>of</a:t>
            </a:r>
            <a:r>
              <a:rPr dirty="0" sz="800" spc="22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55" i="1">
                <a:solidFill>
                  <a:srgbClr val="8E5902"/>
                </a:solidFill>
                <a:latin typeface="Times New Roman"/>
                <a:cs typeface="Times New Roman"/>
              </a:rPr>
              <a:t>observed</a:t>
            </a:r>
            <a:r>
              <a:rPr dirty="0" sz="800" spc="229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100" i="1">
                <a:solidFill>
                  <a:srgbClr val="8E5902"/>
                </a:solidFill>
                <a:latin typeface="Times New Roman"/>
                <a:cs typeface="Times New Roman"/>
              </a:rPr>
              <a:t>results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55"/>
              </a:lnSpc>
            </a:pPr>
            <a:r>
              <a:rPr dirty="0" sz="800" b="1">
                <a:solidFill>
                  <a:srgbClr val="214986"/>
                </a:solidFill>
                <a:latin typeface="Times New Roman"/>
                <a:cs typeface="Times New Roman"/>
              </a:rPr>
              <a:t>dhyper</a:t>
            </a:r>
            <a:r>
              <a:rPr dirty="0" sz="800">
                <a:latin typeface="Cambria"/>
                <a:cs typeface="Cambria"/>
              </a:rPr>
              <a:t>(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13</a:t>
            </a:r>
            <a:r>
              <a:rPr dirty="0" sz="800">
                <a:latin typeface="Cambria"/>
                <a:cs typeface="Cambria"/>
              </a:rPr>
              <a:t>,</a:t>
            </a:r>
            <a:r>
              <a:rPr dirty="0" sz="800" spc="315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17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32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29</a:t>
            </a:r>
            <a:r>
              <a:rPr dirty="0" sz="800" spc="320">
                <a:solidFill>
                  <a:srgbClr val="0000CE"/>
                </a:solidFill>
                <a:latin typeface="Cambria"/>
                <a:cs typeface="Cambria"/>
              </a:rPr>
              <a:t> </a:t>
            </a:r>
            <a:r>
              <a:rPr dirty="0" sz="800" spc="150" b="1">
                <a:solidFill>
                  <a:srgbClr val="CE5B00"/>
                </a:solidFill>
                <a:latin typeface="Times New Roman"/>
                <a:cs typeface="Times New Roman"/>
              </a:rPr>
              <a:t>-</a:t>
            </a:r>
            <a:r>
              <a:rPr dirty="0" sz="800" spc="290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17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320">
                <a:latin typeface="Cambria"/>
                <a:cs typeface="Cambria"/>
              </a:rPr>
              <a:t> </a:t>
            </a:r>
            <a:r>
              <a:rPr dirty="0" sz="800" spc="-25">
                <a:solidFill>
                  <a:srgbClr val="0000CE"/>
                </a:solidFill>
                <a:latin typeface="Cambria"/>
                <a:cs typeface="Cambria"/>
              </a:rPr>
              <a:t>16</a:t>
            </a:r>
            <a:r>
              <a:rPr dirty="0" sz="800" spc="-25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2245829"/>
            <a:ext cx="9931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0.007715441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F</a:t>
            </a:r>
            <a:r>
              <a:rPr dirty="0" cap="small"/>
              <a:t>isher</a:t>
            </a:r>
            <a:r>
              <a:rPr dirty="0"/>
              <a:t>’</a:t>
            </a:r>
            <a:r>
              <a:rPr dirty="0" cap="small"/>
              <a:t>s</a:t>
            </a:r>
            <a:r>
              <a:rPr dirty="0" spc="145"/>
              <a:t> </a:t>
            </a:r>
            <a:r>
              <a:rPr dirty="0" cap="small" spc="70"/>
              <a:t>e</a:t>
            </a:r>
            <a:r>
              <a:rPr dirty="0" spc="70"/>
              <a:t>x</a:t>
            </a:r>
            <a:r>
              <a:rPr dirty="0" cap="small" spc="70"/>
              <a:t>act</a:t>
            </a:r>
            <a:r>
              <a:rPr dirty="0" spc="145"/>
              <a:t> </a:t>
            </a:r>
            <a:r>
              <a:rPr dirty="0" cap="small" spc="50"/>
              <a:t>test</a:t>
            </a:r>
            <a:r>
              <a:rPr dirty="0" spc="50"/>
              <a:t>.</a:t>
            </a:r>
            <a:r>
              <a:rPr dirty="0" spc="-175"/>
              <a:t> </a:t>
            </a:r>
            <a:r>
              <a:rPr dirty="0"/>
              <a:t>.</a:t>
            </a:r>
            <a:r>
              <a:rPr dirty="0" spc="-175"/>
              <a:t> </a:t>
            </a:r>
            <a:r>
              <a:rPr dirty="0" spc="-32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4595" y="543107"/>
            <a:ext cx="4997450" cy="795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60">
                <a:latin typeface="Tahoma"/>
                <a:cs typeface="Tahoma"/>
              </a:rPr>
              <a:t>one-</a:t>
            </a:r>
            <a:r>
              <a:rPr dirty="0" sz="1000" spc="-40">
                <a:latin typeface="Tahoma"/>
                <a:cs typeface="Tahoma"/>
              </a:rPr>
              <a:t>sided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5">
                <a:latin typeface="Tahoma"/>
                <a:cs typeface="Tahoma"/>
              </a:rPr>
              <a:t>value.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00355" marR="17780" indent="-130810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Lucida Sans Unicode"/>
              <a:buChar char="•"/>
              <a:tabLst>
                <a:tab pos="302260" algn="l"/>
              </a:tabLst>
            </a:pPr>
            <a:r>
              <a:rPr dirty="0" sz="1000" spc="-20">
                <a:latin typeface="Tahoma"/>
                <a:cs typeface="Tahoma"/>
              </a:rPr>
              <a:t>Sum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probabilities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results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extreme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30">
                <a:latin typeface="Tahoma"/>
                <a:cs typeface="Tahoma"/>
              </a:rPr>
              <a:t> those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observed;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	probability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table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tables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extreme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20">
                <a:latin typeface="Tahoma"/>
                <a:cs typeface="Tahoma"/>
              </a:rPr>
              <a:t>direction</a:t>
            </a:r>
            <a:r>
              <a:rPr dirty="0" sz="1000" spc="-30">
                <a:latin typeface="Tahoma"/>
                <a:cs typeface="Tahoma"/>
              </a:rPr>
              <a:t> specified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by 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alternative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hypothesis.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1419984"/>
            <a:ext cx="5116195" cy="27876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spc="65" i="1">
                <a:solidFill>
                  <a:srgbClr val="8E5902"/>
                </a:solidFill>
                <a:latin typeface="Times New Roman"/>
                <a:cs typeface="Times New Roman"/>
              </a:rPr>
              <a:t>#one-</a:t>
            </a:r>
            <a:r>
              <a:rPr dirty="0" sz="800" spc="60" i="1">
                <a:solidFill>
                  <a:srgbClr val="8E5902"/>
                </a:solidFill>
                <a:latin typeface="Times New Roman"/>
                <a:cs typeface="Times New Roman"/>
              </a:rPr>
              <a:t>sided</a:t>
            </a:r>
            <a:r>
              <a:rPr dirty="0" sz="800" spc="26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70" i="1">
                <a:solidFill>
                  <a:srgbClr val="8E5902"/>
                </a:solidFill>
                <a:latin typeface="Times New Roman"/>
                <a:cs typeface="Times New Roman"/>
              </a:rPr>
              <a:t>p-</a:t>
            </a:r>
            <a:r>
              <a:rPr dirty="0" sz="800" spc="65" i="1">
                <a:solidFill>
                  <a:srgbClr val="8E5902"/>
                </a:solidFill>
                <a:latin typeface="Times New Roman"/>
                <a:cs typeface="Times New Roman"/>
              </a:rPr>
              <a:t>value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55"/>
              </a:lnSpc>
            </a:pPr>
            <a:r>
              <a:rPr dirty="0" sz="800" b="1">
                <a:solidFill>
                  <a:srgbClr val="214986"/>
                </a:solidFill>
                <a:latin typeface="Times New Roman"/>
                <a:cs typeface="Times New Roman"/>
              </a:rPr>
              <a:t>phyper</a:t>
            </a:r>
            <a:r>
              <a:rPr dirty="0" sz="800">
                <a:latin typeface="Cambria"/>
                <a:cs typeface="Cambria"/>
              </a:rPr>
              <a:t>(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12</a:t>
            </a:r>
            <a:r>
              <a:rPr dirty="0" sz="800">
                <a:latin typeface="Cambria"/>
                <a:cs typeface="Cambria"/>
              </a:rPr>
              <a:t>,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17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29</a:t>
            </a:r>
            <a:r>
              <a:rPr dirty="0" sz="800" spc="290">
                <a:solidFill>
                  <a:srgbClr val="0000CE"/>
                </a:solidFill>
                <a:latin typeface="Cambria"/>
                <a:cs typeface="Cambria"/>
              </a:rPr>
              <a:t> </a:t>
            </a:r>
            <a:r>
              <a:rPr dirty="0" sz="800" spc="150" b="1">
                <a:solidFill>
                  <a:srgbClr val="CE5B00"/>
                </a:solidFill>
                <a:latin typeface="Times New Roman"/>
                <a:cs typeface="Times New Roman"/>
              </a:rPr>
              <a:t>-</a:t>
            </a:r>
            <a:r>
              <a:rPr dirty="0" sz="800" spc="270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17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16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95">
                <a:solidFill>
                  <a:srgbClr val="214986"/>
                </a:solidFill>
                <a:latin typeface="Cambria"/>
                <a:cs typeface="Cambria"/>
              </a:rPr>
              <a:t>lower.tail</a:t>
            </a:r>
            <a:r>
              <a:rPr dirty="0" sz="800" spc="29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9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8E5902"/>
                </a:solidFill>
                <a:latin typeface="Cambria"/>
                <a:cs typeface="Cambria"/>
              </a:rPr>
              <a:t>FALSE</a:t>
            </a:r>
            <a:r>
              <a:rPr dirty="0" sz="800" spc="-10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4594" y="1790969"/>
            <a:ext cx="5115560" cy="855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0.008401063</a:t>
            </a:r>
            <a:endParaRPr sz="8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715"/>
              </a:spcBef>
            </a:pP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 </a:t>
            </a:r>
            <a:r>
              <a:rPr dirty="0" sz="1000" spc="-50">
                <a:latin typeface="Tahoma"/>
                <a:cs typeface="Tahoma"/>
              </a:rPr>
              <a:t>two-</a:t>
            </a:r>
            <a:r>
              <a:rPr dirty="0" sz="1000" spc="-40">
                <a:latin typeface="Tahoma"/>
                <a:cs typeface="Tahoma"/>
              </a:rPr>
              <a:t>sided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5">
                <a:latin typeface="Tahoma"/>
                <a:cs typeface="Tahoma"/>
              </a:rPr>
              <a:t>value.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00355" marR="17780" indent="-130810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02260" algn="l"/>
              </a:tabLst>
            </a:pPr>
            <a:r>
              <a:rPr dirty="0" sz="1000" spc="-30">
                <a:latin typeface="Tahoma"/>
                <a:cs typeface="Tahoma"/>
              </a:rPr>
              <a:t>Consider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extreme</a:t>
            </a:r>
            <a:r>
              <a:rPr dirty="0" sz="1000" spc="-30">
                <a:latin typeface="Tahoma"/>
                <a:cs typeface="Tahoma"/>
              </a:rPr>
              <a:t> tables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</a:t>
            </a:r>
            <a:r>
              <a:rPr dirty="0" sz="1000" spc="-30">
                <a:latin typeface="Tahoma"/>
                <a:cs typeface="Tahoma"/>
              </a:rPr>
              <a:t> tables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probabilities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less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observed; </a:t>
            </a:r>
            <a:r>
              <a:rPr dirty="0" sz="1000" spc="-1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sum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 spc="-35">
                <a:latin typeface="Tahoma"/>
                <a:cs typeface="Tahoma"/>
              </a:rPr>
              <a:t>probabilities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tables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representing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results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or </a:t>
            </a:r>
            <a:r>
              <a:rPr dirty="0" sz="1000" spc="-60">
                <a:latin typeface="Tahoma"/>
                <a:cs typeface="Tahoma"/>
              </a:rPr>
              <a:t>more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extreme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those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observed.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T</a:t>
            </a:r>
            <a:r>
              <a:rPr dirty="0" cap="small" spc="80"/>
              <a:t>reating</a:t>
            </a:r>
            <a:r>
              <a:rPr dirty="0" spc="120"/>
              <a:t> </a:t>
            </a:r>
            <a:r>
              <a:rPr dirty="0" spc="65" i="1">
                <a:latin typeface="Arial Narrow"/>
                <a:cs typeface="Arial Narrow"/>
              </a:rPr>
              <a:t>C.</a:t>
            </a:r>
            <a:r>
              <a:rPr dirty="0" spc="170" i="1">
                <a:latin typeface="Arial Narrow"/>
                <a:cs typeface="Arial Narrow"/>
              </a:rPr>
              <a:t> </a:t>
            </a:r>
            <a:r>
              <a:rPr dirty="0" spc="60" i="1">
                <a:latin typeface="Arial Narrow"/>
                <a:cs typeface="Arial Narrow"/>
              </a:rPr>
              <a:t>difficile</a:t>
            </a:r>
            <a:r>
              <a:rPr dirty="0" spc="260" i="1">
                <a:latin typeface="Arial Narrow"/>
                <a:cs typeface="Arial Narrow"/>
              </a:rPr>
              <a:t> </a:t>
            </a:r>
            <a:r>
              <a:rPr dirty="0" cap="small" spc="75"/>
              <a:t>in</a:t>
            </a:r>
            <a:r>
              <a:rPr dirty="0" spc="75"/>
              <a:t>f</a:t>
            </a:r>
            <a:r>
              <a:rPr dirty="0" cap="small" spc="75"/>
              <a:t>ection</a:t>
            </a:r>
            <a:r>
              <a:rPr dirty="0" spc="75"/>
              <a:t>.</a:t>
            </a:r>
            <a:r>
              <a:rPr dirty="0" spc="-190"/>
              <a:t> </a:t>
            </a:r>
            <a:r>
              <a:rPr dirty="0"/>
              <a:t>.</a:t>
            </a:r>
            <a:r>
              <a:rPr dirty="0" spc="-185"/>
              <a:t> </a:t>
            </a:r>
            <a:r>
              <a:rPr dirty="0" spc="-34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4" y="461418"/>
            <a:ext cx="5116195" cy="880744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spc="75" i="1">
                <a:solidFill>
                  <a:srgbClr val="8E5902"/>
                </a:solidFill>
                <a:latin typeface="Times New Roman"/>
                <a:cs typeface="Times New Roman"/>
              </a:rPr>
              <a:t>#enter</a:t>
            </a:r>
            <a:r>
              <a:rPr dirty="0" sz="800" spc="22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90" i="1">
                <a:solidFill>
                  <a:srgbClr val="8E5902"/>
                </a:solidFill>
                <a:latin typeface="Times New Roman"/>
                <a:cs typeface="Times New Roman"/>
              </a:rPr>
              <a:t>the</a:t>
            </a:r>
            <a:r>
              <a:rPr dirty="0" sz="800" spc="22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40" i="1">
                <a:solidFill>
                  <a:srgbClr val="8E5902"/>
                </a:solidFill>
                <a:latin typeface="Times New Roman"/>
                <a:cs typeface="Times New Roman"/>
              </a:rPr>
              <a:t>data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44"/>
              </a:lnSpc>
            </a:pPr>
            <a:r>
              <a:rPr dirty="0" sz="800" spc="85">
                <a:latin typeface="Cambria"/>
                <a:cs typeface="Cambria"/>
              </a:rPr>
              <a:t>infusion.table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8E5902"/>
                </a:solidFill>
                <a:latin typeface="Cambria"/>
                <a:cs typeface="Cambria"/>
              </a:rPr>
              <a:t>=</a:t>
            </a:r>
            <a:r>
              <a:rPr dirty="0" sz="800" spc="229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60" b="1">
                <a:solidFill>
                  <a:srgbClr val="214986"/>
                </a:solidFill>
                <a:latin typeface="Times New Roman"/>
                <a:cs typeface="Times New Roman"/>
              </a:rPr>
              <a:t>matrix</a:t>
            </a:r>
            <a:r>
              <a:rPr dirty="0" sz="800" spc="60">
                <a:latin typeface="Cambria"/>
                <a:cs typeface="Cambria"/>
              </a:rPr>
              <a:t>(</a:t>
            </a:r>
            <a:r>
              <a:rPr dirty="0" sz="800" spc="60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60">
                <a:latin typeface="Cambria"/>
                <a:cs typeface="Cambria"/>
              </a:rPr>
              <a:t>(</a:t>
            </a:r>
            <a:r>
              <a:rPr dirty="0" sz="800" spc="60">
                <a:solidFill>
                  <a:srgbClr val="0000CE"/>
                </a:solidFill>
                <a:latin typeface="Cambria"/>
                <a:cs typeface="Cambria"/>
              </a:rPr>
              <a:t>13</a:t>
            </a:r>
            <a:r>
              <a:rPr dirty="0" sz="800" spc="60">
                <a:latin typeface="Cambria"/>
                <a:cs typeface="Cambria"/>
              </a:rPr>
              <a:t>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3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4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9</a:t>
            </a:r>
            <a:r>
              <a:rPr dirty="0" sz="800" spc="120">
                <a:latin typeface="Cambria"/>
                <a:cs typeface="Cambria"/>
              </a:rPr>
              <a:t>),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nrow</a:t>
            </a:r>
            <a:r>
              <a:rPr dirty="0" sz="800" spc="229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2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2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60">
                <a:solidFill>
                  <a:srgbClr val="214986"/>
                </a:solidFill>
                <a:latin typeface="Cambria"/>
                <a:cs typeface="Cambria"/>
              </a:rPr>
              <a:t>ncol</a:t>
            </a:r>
            <a:r>
              <a:rPr dirty="0" sz="800" spc="229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29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2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byrow</a:t>
            </a:r>
            <a:r>
              <a:rPr dirty="0" sz="800" spc="229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29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T)</a:t>
            </a:r>
            <a:endParaRPr sz="800">
              <a:latin typeface="Cambria"/>
              <a:cs typeface="Cambria"/>
            </a:endParaRPr>
          </a:p>
          <a:p>
            <a:pPr marL="37465">
              <a:lnSpc>
                <a:spcPts val="944"/>
              </a:lnSpc>
            </a:pPr>
            <a:r>
              <a:rPr dirty="0" sz="800" spc="50" b="1">
                <a:solidFill>
                  <a:srgbClr val="214986"/>
                </a:solidFill>
                <a:latin typeface="Times New Roman"/>
                <a:cs typeface="Times New Roman"/>
              </a:rPr>
              <a:t>dimnames</a:t>
            </a:r>
            <a:r>
              <a:rPr dirty="0" sz="800" spc="50">
                <a:latin typeface="Cambria"/>
                <a:cs typeface="Cambria"/>
              </a:rPr>
              <a:t>(infusion.table)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8E5902"/>
                </a:solidFill>
                <a:latin typeface="Cambria"/>
                <a:cs typeface="Cambria"/>
              </a:rPr>
              <a:t>=</a:t>
            </a:r>
            <a:r>
              <a:rPr dirty="0" sz="800" spc="265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60" b="1">
                <a:solidFill>
                  <a:srgbClr val="214986"/>
                </a:solidFill>
                <a:latin typeface="Times New Roman"/>
                <a:cs typeface="Times New Roman"/>
              </a:rPr>
              <a:t>list</a:t>
            </a:r>
            <a:r>
              <a:rPr dirty="0" sz="800" spc="60">
                <a:latin typeface="Cambria"/>
                <a:cs typeface="Cambria"/>
              </a:rPr>
              <a:t>(</a:t>
            </a:r>
            <a:r>
              <a:rPr dirty="0" sz="800" spc="60">
                <a:solidFill>
                  <a:srgbClr val="4F9805"/>
                </a:solidFill>
                <a:latin typeface="Cambria"/>
                <a:cs typeface="Cambria"/>
              </a:rPr>
              <a:t>"Outcome"</a:t>
            </a:r>
            <a:r>
              <a:rPr dirty="0" sz="800" spc="265">
                <a:solidFill>
                  <a:srgbClr val="4F9805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8E5902"/>
                </a:solidFill>
                <a:latin typeface="Cambria"/>
                <a:cs typeface="Cambria"/>
              </a:rPr>
              <a:t>=</a:t>
            </a:r>
            <a:r>
              <a:rPr dirty="0" sz="800" spc="270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70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70">
                <a:latin typeface="Cambria"/>
                <a:cs typeface="Cambria"/>
              </a:rPr>
              <a:t>(</a:t>
            </a:r>
            <a:r>
              <a:rPr dirty="0" sz="800" spc="70">
                <a:solidFill>
                  <a:srgbClr val="4F9805"/>
                </a:solidFill>
                <a:latin typeface="Cambria"/>
                <a:cs typeface="Cambria"/>
              </a:rPr>
              <a:t>"Cured"</a:t>
            </a:r>
            <a:r>
              <a:rPr dirty="0" sz="800" spc="70">
                <a:latin typeface="Cambria"/>
                <a:cs typeface="Cambria"/>
              </a:rPr>
              <a:t>,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45">
                <a:solidFill>
                  <a:srgbClr val="4F9805"/>
                </a:solidFill>
                <a:latin typeface="Cambria"/>
                <a:cs typeface="Cambria"/>
              </a:rPr>
              <a:t>"Uncured"</a:t>
            </a:r>
            <a:r>
              <a:rPr dirty="0" sz="800" spc="45">
                <a:latin typeface="Cambria"/>
                <a:cs typeface="Cambria"/>
              </a:rPr>
              <a:t>),</a:t>
            </a:r>
            <a:endParaRPr sz="800">
              <a:latin typeface="Cambria"/>
              <a:cs typeface="Cambria"/>
            </a:endParaRPr>
          </a:p>
          <a:p>
            <a:pPr marL="1758314">
              <a:lnSpc>
                <a:spcPts val="944"/>
              </a:lnSpc>
            </a:pPr>
            <a:r>
              <a:rPr dirty="0" sz="800">
                <a:solidFill>
                  <a:srgbClr val="4F9805"/>
                </a:solidFill>
                <a:latin typeface="Cambria"/>
                <a:cs typeface="Cambria"/>
              </a:rPr>
              <a:t>"Treatment"</a:t>
            </a:r>
            <a:r>
              <a:rPr dirty="0" sz="800" spc="365">
                <a:solidFill>
                  <a:srgbClr val="4F9805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8E5902"/>
                </a:solidFill>
                <a:latin typeface="Cambria"/>
                <a:cs typeface="Cambria"/>
              </a:rPr>
              <a:t>=</a:t>
            </a:r>
            <a:r>
              <a:rPr dirty="0" sz="800" spc="370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80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80">
                <a:latin typeface="Cambria"/>
                <a:cs typeface="Cambria"/>
              </a:rPr>
              <a:t>(</a:t>
            </a:r>
            <a:r>
              <a:rPr dirty="0" sz="800" spc="80">
                <a:solidFill>
                  <a:srgbClr val="4F9805"/>
                </a:solidFill>
                <a:latin typeface="Cambria"/>
                <a:cs typeface="Cambria"/>
              </a:rPr>
              <a:t>"Fecal</a:t>
            </a:r>
            <a:r>
              <a:rPr dirty="0" sz="800" spc="370">
                <a:solidFill>
                  <a:srgbClr val="4F9805"/>
                </a:solidFill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4F9805"/>
                </a:solidFill>
                <a:latin typeface="Cambria"/>
                <a:cs typeface="Cambria"/>
              </a:rPr>
              <a:t>Infusion"</a:t>
            </a:r>
            <a:r>
              <a:rPr dirty="0" sz="800" spc="75">
                <a:latin typeface="Cambria"/>
                <a:cs typeface="Cambria"/>
              </a:rPr>
              <a:t>,</a:t>
            </a:r>
            <a:endParaRPr sz="800">
              <a:latin typeface="Cambria"/>
              <a:cs typeface="Cambria"/>
            </a:endParaRPr>
          </a:p>
          <a:p>
            <a:pPr marL="2618740">
              <a:lnSpc>
                <a:spcPts val="955"/>
              </a:lnSpc>
            </a:pPr>
            <a:r>
              <a:rPr dirty="0" sz="800" spc="-10">
                <a:solidFill>
                  <a:srgbClr val="4F9805"/>
                </a:solidFill>
                <a:latin typeface="Cambria"/>
                <a:cs typeface="Cambria"/>
              </a:rPr>
              <a:t>"Vancomycin"</a:t>
            </a:r>
            <a:r>
              <a:rPr dirty="0" sz="800" spc="-10">
                <a:latin typeface="Cambria"/>
                <a:cs typeface="Cambria"/>
              </a:rPr>
              <a:t>))</a:t>
            </a:r>
            <a:endParaRPr sz="800">
              <a:latin typeface="Cambria"/>
              <a:cs typeface="Cambria"/>
            </a:endParaRPr>
          </a:p>
          <a:p>
            <a:pPr marL="37465">
              <a:lnSpc>
                <a:spcPct val="100000"/>
              </a:lnSpc>
              <a:spcBef>
                <a:spcPts val="930"/>
              </a:spcBef>
            </a:pPr>
            <a:r>
              <a:rPr dirty="0" sz="800" spc="105" b="1">
                <a:solidFill>
                  <a:srgbClr val="214986"/>
                </a:solidFill>
                <a:latin typeface="Times New Roman"/>
                <a:cs typeface="Times New Roman"/>
              </a:rPr>
              <a:t>fisher.test</a:t>
            </a:r>
            <a:r>
              <a:rPr dirty="0" sz="800" spc="105">
                <a:latin typeface="Cambria"/>
                <a:cs typeface="Cambria"/>
              </a:rPr>
              <a:t>(infusion.table,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80">
                <a:solidFill>
                  <a:srgbClr val="214986"/>
                </a:solidFill>
                <a:latin typeface="Cambria"/>
                <a:cs typeface="Cambria"/>
              </a:rPr>
              <a:t>alternative</a:t>
            </a:r>
            <a:r>
              <a:rPr dirty="0" sz="800" spc="26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6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4F9805"/>
                </a:solidFill>
                <a:latin typeface="Cambria"/>
                <a:cs typeface="Cambria"/>
              </a:rPr>
              <a:t>"greater"</a:t>
            </a:r>
            <a:r>
              <a:rPr dirty="0" sz="800" spc="70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433965"/>
            <a:ext cx="3250565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1187450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290">
                <a:latin typeface="Cambria"/>
                <a:cs typeface="Cambria"/>
              </a:rPr>
              <a:t>  </a:t>
            </a:r>
            <a:r>
              <a:rPr dirty="0" sz="800" spc="85">
                <a:latin typeface="Cambria"/>
                <a:cs typeface="Cambria"/>
              </a:rPr>
              <a:t>Fisher's</a:t>
            </a:r>
            <a:r>
              <a:rPr dirty="0" sz="800" spc="3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Exact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Test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for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Count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Data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0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04">
                <a:latin typeface="Cambria"/>
                <a:cs typeface="Cambria"/>
              </a:rPr>
              <a:t>  </a:t>
            </a:r>
            <a:r>
              <a:rPr dirty="0" sz="800" spc="75">
                <a:latin typeface="Cambria"/>
                <a:cs typeface="Cambria"/>
              </a:rPr>
              <a:t>infusion.table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95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p-value</a:t>
            </a:r>
            <a:r>
              <a:rPr dirty="0" sz="800" spc="2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0.008401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hypothesis: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true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odds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ratio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135">
                <a:latin typeface="Cambria"/>
                <a:cs typeface="Cambria"/>
              </a:rPr>
              <a:t>is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65">
                <a:latin typeface="Cambria"/>
                <a:cs typeface="Cambria"/>
              </a:rPr>
              <a:t>greater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than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1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95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percent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confidence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interval: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  <a:tabLst>
                <a:tab pos="979805" algn="l"/>
              </a:tabLst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165">
                <a:latin typeface="Cambria"/>
                <a:cs typeface="Cambria"/>
              </a:rPr>
              <a:t>  </a:t>
            </a:r>
            <a:r>
              <a:rPr dirty="0" sz="800" spc="-10">
                <a:latin typeface="Cambria"/>
                <a:cs typeface="Cambria"/>
              </a:rPr>
              <a:t>1.735233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75">
                <a:latin typeface="Cambria"/>
                <a:cs typeface="Cambria"/>
              </a:rPr>
              <a:t>Inf</a:t>
            </a:r>
            <a:endParaRPr sz="800">
              <a:latin typeface="Cambria"/>
              <a:cs typeface="Cambria"/>
            </a:endParaRPr>
          </a:p>
          <a:p>
            <a:pPr marL="12700" marR="2154555">
              <a:lnSpc>
                <a:spcPts val="950"/>
              </a:lnSpc>
              <a:spcBef>
                <a:spcPts val="3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estimates: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odds</a:t>
            </a:r>
            <a:r>
              <a:rPr dirty="0" sz="800" spc="185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ratio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15"/>
              </a:lnSpc>
              <a:tabLst>
                <a:tab pos="28130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8.848725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T</a:t>
            </a:r>
            <a:r>
              <a:rPr dirty="0" cap="small" spc="80"/>
              <a:t>reating</a:t>
            </a:r>
            <a:r>
              <a:rPr dirty="0" spc="120"/>
              <a:t> </a:t>
            </a:r>
            <a:r>
              <a:rPr dirty="0" spc="65" i="1">
                <a:latin typeface="Arial Narrow"/>
                <a:cs typeface="Arial Narrow"/>
              </a:rPr>
              <a:t>C.</a:t>
            </a:r>
            <a:r>
              <a:rPr dirty="0" spc="170" i="1">
                <a:latin typeface="Arial Narrow"/>
                <a:cs typeface="Arial Narrow"/>
              </a:rPr>
              <a:t> </a:t>
            </a:r>
            <a:r>
              <a:rPr dirty="0" spc="60" i="1">
                <a:latin typeface="Arial Narrow"/>
                <a:cs typeface="Arial Narrow"/>
              </a:rPr>
              <a:t>difficile</a:t>
            </a:r>
            <a:r>
              <a:rPr dirty="0" spc="260" i="1">
                <a:latin typeface="Arial Narrow"/>
                <a:cs typeface="Arial Narrow"/>
              </a:rPr>
              <a:t> </a:t>
            </a:r>
            <a:r>
              <a:rPr dirty="0" cap="small" spc="75"/>
              <a:t>in</a:t>
            </a:r>
            <a:r>
              <a:rPr dirty="0" spc="75"/>
              <a:t>f</a:t>
            </a:r>
            <a:r>
              <a:rPr dirty="0" cap="small" spc="75"/>
              <a:t>ection</a:t>
            </a:r>
            <a:r>
              <a:rPr dirty="0" spc="75"/>
              <a:t>.</a:t>
            </a:r>
            <a:r>
              <a:rPr dirty="0" spc="-190"/>
              <a:t> </a:t>
            </a:r>
            <a:r>
              <a:rPr dirty="0"/>
              <a:t>.</a:t>
            </a:r>
            <a:r>
              <a:rPr dirty="0" spc="-185"/>
              <a:t> </a:t>
            </a:r>
            <a:r>
              <a:rPr dirty="0" spc="-34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7300" y="502778"/>
            <a:ext cx="939800" cy="5080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  <a:tabLst>
                <a:tab pos="388620" algn="l"/>
                <a:tab pos="711200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50">
                <a:latin typeface="Cambria"/>
                <a:cs typeface="Cambria"/>
              </a:rPr>
              <a:t>k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20">
                <a:latin typeface="Cambria"/>
                <a:cs typeface="Cambria"/>
              </a:rPr>
              <a:t>prob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1</a:t>
            </a:r>
            <a:r>
              <a:rPr dirty="0" sz="800">
                <a:latin typeface="Cambria"/>
                <a:cs typeface="Cambria"/>
              </a:rPr>
              <a:t>	0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0.000000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  <a:tabLst>
                <a:tab pos="388620" algn="l"/>
              </a:tabLst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2</a:t>
            </a:r>
            <a:r>
              <a:rPr dirty="0" sz="800">
                <a:latin typeface="Cambria"/>
                <a:cs typeface="Cambria"/>
              </a:rPr>
              <a:t>	1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0.000000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  <a:tabLst>
                <a:tab pos="388620" algn="l"/>
              </a:tabLst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3</a:t>
            </a:r>
            <a:r>
              <a:rPr dirty="0" sz="800">
                <a:latin typeface="Cambria"/>
                <a:cs typeface="Cambria"/>
              </a:rPr>
              <a:t>	2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0.000000</a:t>
            </a:r>
            <a:endParaRPr sz="800">
              <a:latin typeface="Cambria"/>
              <a:cs typeface="Cambri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08250" y="972765"/>
          <a:ext cx="5426075" cy="172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"/>
                <a:gridCol w="1418590"/>
                <a:gridCol w="3604260"/>
              </a:tblGrid>
              <a:tr h="146050">
                <a:tc>
                  <a:txBody>
                    <a:bodyPr/>
                    <a:lstStyle/>
                    <a:p>
                      <a:pPr algn="ctr" marR="40640">
                        <a:lnSpc>
                          <a:spcPts val="869"/>
                        </a:lnSpc>
                        <a:spcBef>
                          <a:spcPts val="180"/>
                        </a:spcBef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869"/>
                        </a:lnSpc>
                        <a:spcBef>
                          <a:spcPts val="180"/>
                        </a:spcBef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3</a:t>
                      </a:r>
                      <a:r>
                        <a:rPr dirty="0" sz="800" spc="2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0.000000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76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90">
                          <a:latin typeface="Cambria"/>
                          <a:cs typeface="Cambria"/>
                        </a:rPr>
                        <a:t>[1]</a:t>
                      </a:r>
                      <a:r>
                        <a:rPr dirty="0" sz="800" spc="18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0.009530323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19380">
                <a:tc>
                  <a:txBody>
                    <a:bodyPr/>
                    <a:lstStyle/>
                    <a:p>
                      <a:pPr algn="ctr" marR="40640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844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4</a:t>
                      </a:r>
                      <a:r>
                        <a:rPr dirty="0" sz="800" spc="2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0.000035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735"/>
                        </a:lnSpc>
                      </a:pPr>
                      <a:r>
                        <a:rPr dirty="0" sz="800" spc="65" i="1">
                          <a:solidFill>
                            <a:srgbClr val="8E5902"/>
                          </a:solidFill>
                          <a:latin typeface="Times New Roman"/>
                          <a:cs typeface="Times New Roman"/>
                        </a:rPr>
                        <a:t>#two-</a:t>
                      </a:r>
                      <a:r>
                        <a:rPr dirty="0" sz="800" spc="60" i="1">
                          <a:solidFill>
                            <a:srgbClr val="8E5902"/>
                          </a:solidFill>
                          <a:latin typeface="Times New Roman"/>
                          <a:cs typeface="Times New Roman"/>
                        </a:rPr>
                        <a:t>sided</a:t>
                      </a:r>
                      <a:r>
                        <a:rPr dirty="0" sz="800" spc="260" i="1">
                          <a:solidFill>
                            <a:srgbClr val="8E590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70" i="1">
                          <a:solidFill>
                            <a:srgbClr val="8E5902"/>
                          </a:solidFill>
                          <a:latin typeface="Times New Roman"/>
                          <a:cs typeface="Times New Roman"/>
                        </a:rPr>
                        <a:t>p-</a:t>
                      </a:r>
                      <a:r>
                        <a:rPr dirty="0" sz="800" spc="65" i="1">
                          <a:solidFill>
                            <a:srgbClr val="8E5902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8F8F8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algn="ctr" marR="40640">
                        <a:lnSpc>
                          <a:spcPts val="87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6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875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5</a:t>
                      </a:r>
                      <a:r>
                        <a:rPr dirty="0" sz="800" spc="2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0.001094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735"/>
                        </a:lnSpc>
                      </a:pPr>
                      <a:r>
                        <a:rPr dirty="0" sz="800" spc="90" b="1">
                          <a:solidFill>
                            <a:srgbClr val="214986"/>
                          </a:solidFill>
                          <a:latin typeface="Times New Roman"/>
                          <a:cs typeface="Times New Roman"/>
                        </a:rPr>
                        <a:t>fisher.test</a:t>
                      </a:r>
                      <a:r>
                        <a:rPr dirty="0" sz="800" spc="90">
                          <a:latin typeface="Cambria"/>
                          <a:cs typeface="Cambria"/>
                        </a:rPr>
                        <a:t>(infusion.table)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solidFill>
                      <a:srgbClr val="F8F8F8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 marR="40640">
                        <a:lnSpc>
                          <a:spcPts val="91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910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6</a:t>
                      </a:r>
                      <a:r>
                        <a:rPr dirty="0" sz="800" spc="2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0.012036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90"/>
                        </a:lnSpc>
                        <a:spcBef>
                          <a:spcPts val="145"/>
                        </a:spcBef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18415"/>
                </a:tc>
              </a:tr>
              <a:tr h="120014">
                <a:tc>
                  <a:txBody>
                    <a:bodyPr/>
                    <a:lstStyle/>
                    <a:p>
                      <a:pPr algn="ctr" marR="40640">
                        <a:lnSpc>
                          <a:spcPts val="7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755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7</a:t>
                      </a:r>
                      <a:r>
                        <a:rPr dirty="0" sz="800" spc="2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0.063046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44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290">
                          <a:latin typeface="Cambria"/>
                          <a:cs typeface="Cambria"/>
                        </a:rPr>
                        <a:t>  </a:t>
                      </a:r>
                      <a:r>
                        <a:rPr dirty="0" sz="800" spc="85">
                          <a:latin typeface="Cambria"/>
                          <a:cs typeface="Cambria"/>
                        </a:rPr>
                        <a:t>Fisher's</a:t>
                      </a:r>
                      <a:r>
                        <a:rPr dirty="0" sz="800" spc="3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Exact</a:t>
                      </a:r>
                      <a:r>
                        <a:rPr dirty="0" sz="800" spc="29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Test</a:t>
                      </a:r>
                      <a:r>
                        <a:rPr dirty="0" sz="800" spc="29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90">
                          <a:latin typeface="Cambria"/>
                          <a:cs typeface="Cambria"/>
                        </a:rPr>
                        <a:t>for</a:t>
                      </a:r>
                      <a:r>
                        <a:rPr dirty="0" sz="800" spc="29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Count</a:t>
                      </a:r>
                      <a:r>
                        <a:rPr dirty="0" sz="800" spc="29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0">
                          <a:latin typeface="Cambria"/>
                          <a:cs typeface="Cambria"/>
                        </a:rPr>
                        <a:t>Data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40640">
                        <a:lnSpc>
                          <a:spcPts val="7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9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755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8</a:t>
                      </a:r>
                      <a:r>
                        <a:rPr dirty="0" sz="800" spc="2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0.177317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44"/>
                        </a:lnSpc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L="4445">
                        <a:lnSpc>
                          <a:spcPts val="7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10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755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9</a:t>
                      </a:r>
                      <a:r>
                        <a:rPr dirty="0" sz="800" spc="2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0.283708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2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75">
                          <a:latin typeface="Cambria"/>
                          <a:cs typeface="Cambria"/>
                        </a:rPr>
                        <a:t>data:</a:t>
                      </a:r>
                      <a:r>
                        <a:rPr dirty="0" sz="800" spc="204">
                          <a:latin typeface="Cambria"/>
                          <a:cs typeface="Cambria"/>
                        </a:rPr>
                        <a:t>  </a:t>
                      </a:r>
                      <a:r>
                        <a:rPr dirty="0" sz="800" spc="75">
                          <a:latin typeface="Cambria"/>
                          <a:cs typeface="Cambria"/>
                        </a:rPr>
                        <a:t>infusion.table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L="4445">
                        <a:lnSpc>
                          <a:spcPts val="7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11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755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10</a:t>
                      </a:r>
                      <a:r>
                        <a:rPr dirty="0" sz="800" spc="2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0.264794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9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55">
                          <a:latin typeface="Cambria"/>
                          <a:cs typeface="Cambria"/>
                        </a:rPr>
                        <a:t>p-value</a:t>
                      </a:r>
                      <a:r>
                        <a:rPr dirty="0" sz="800" spc="2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=</a:t>
                      </a:r>
                      <a:r>
                        <a:rPr dirty="0" sz="800" spc="2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0.00953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L="4445">
                        <a:lnSpc>
                          <a:spcPts val="7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12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755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11</a:t>
                      </a:r>
                      <a:r>
                        <a:rPr dirty="0" sz="800" spc="2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0.144433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2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80">
                          <a:latin typeface="Cambria"/>
                          <a:cs typeface="Cambria"/>
                        </a:rPr>
                        <a:t>alternative</a:t>
                      </a:r>
                      <a:r>
                        <a:rPr dirty="0" sz="800" spc="2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60">
                          <a:latin typeface="Cambria"/>
                          <a:cs typeface="Cambria"/>
                        </a:rPr>
                        <a:t>hypothesis:</a:t>
                      </a:r>
                      <a:r>
                        <a:rPr dirty="0" sz="800" spc="28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60">
                          <a:latin typeface="Cambria"/>
                          <a:cs typeface="Cambria"/>
                        </a:rPr>
                        <a:t>true</a:t>
                      </a:r>
                      <a:r>
                        <a:rPr dirty="0" sz="800" spc="2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odds</a:t>
                      </a:r>
                      <a:r>
                        <a:rPr dirty="0" sz="800" spc="2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90">
                          <a:latin typeface="Cambria"/>
                          <a:cs typeface="Cambria"/>
                        </a:rPr>
                        <a:t>ratio</a:t>
                      </a:r>
                      <a:r>
                        <a:rPr dirty="0" sz="800" spc="28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135">
                          <a:latin typeface="Cambria"/>
                          <a:cs typeface="Cambria"/>
                        </a:rPr>
                        <a:t>is</a:t>
                      </a:r>
                      <a:r>
                        <a:rPr dirty="0" sz="800" spc="2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not</a:t>
                      </a:r>
                      <a:r>
                        <a:rPr dirty="0" sz="800" spc="28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equal</a:t>
                      </a:r>
                      <a:r>
                        <a:rPr dirty="0" sz="800" spc="2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70">
                          <a:latin typeface="Cambria"/>
                          <a:cs typeface="Cambria"/>
                        </a:rPr>
                        <a:t>to</a:t>
                      </a:r>
                      <a:r>
                        <a:rPr dirty="0" sz="800" spc="2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650">
                <a:tc>
                  <a:txBody>
                    <a:bodyPr/>
                    <a:lstStyle/>
                    <a:p>
                      <a:pPr algn="ctr" marL="4445">
                        <a:lnSpc>
                          <a:spcPts val="7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13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755"/>
                        </a:lnSpc>
                      </a:pPr>
                      <a:r>
                        <a:rPr dirty="0" sz="800">
                          <a:latin typeface="Cambria"/>
                          <a:cs typeface="Cambria"/>
                        </a:rPr>
                        <a:t>12</a:t>
                      </a:r>
                      <a:r>
                        <a:rPr dirty="0" sz="800" spc="2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0.045135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4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95</a:t>
                      </a:r>
                      <a:r>
                        <a:rPr dirty="0" sz="800" spc="4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percent</a:t>
                      </a:r>
                      <a:r>
                        <a:rPr dirty="0" sz="800" spc="4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confidence</a:t>
                      </a:r>
                      <a:r>
                        <a:rPr dirty="0" sz="800" spc="4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90">
                          <a:latin typeface="Cambria"/>
                          <a:cs typeface="Cambria"/>
                        </a:rPr>
                        <a:t>interval: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19380">
                <a:tc gridSpan="2">
                  <a:txBody>
                    <a:bodyPr/>
                    <a:lstStyle/>
                    <a:p>
                      <a:pPr marL="31750">
                        <a:lnSpc>
                          <a:spcPts val="76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14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13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0.007715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55"/>
                        </a:lnSpc>
                        <a:tabLst>
                          <a:tab pos="306705" algn="l"/>
                        </a:tabLst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	1.373866</a:t>
                      </a:r>
                      <a:r>
                        <a:rPr dirty="0" sz="800" spc="38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78.811505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 gridSpan="2">
                  <a:txBody>
                    <a:bodyPr/>
                    <a:lstStyle/>
                    <a:p>
                      <a:pPr marL="31750">
                        <a:lnSpc>
                          <a:spcPts val="7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15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14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0.000661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2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sample</a:t>
                      </a:r>
                      <a:r>
                        <a:rPr dirty="0" sz="800" spc="2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60">
                          <a:latin typeface="Cambria"/>
                          <a:cs typeface="Cambria"/>
                        </a:rPr>
                        <a:t>estimates: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 gridSpan="2">
                  <a:txBody>
                    <a:bodyPr/>
                    <a:lstStyle/>
                    <a:p>
                      <a:pPr marL="31750">
                        <a:lnSpc>
                          <a:spcPts val="7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16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15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0.000024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8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odds</a:t>
                      </a:r>
                      <a:r>
                        <a:rPr dirty="0" sz="800" spc="18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85">
                          <a:latin typeface="Cambria"/>
                          <a:cs typeface="Cambria"/>
                        </a:rPr>
                        <a:t>ratio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6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75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17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16</a:t>
                      </a:r>
                      <a:r>
                        <a:rPr dirty="0" sz="800" spc="1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0.000000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55"/>
                        </a:lnSpc>
                        <a:tabLst>
                          <a:tab pos="306705" algn="l"/>
                        </a:tabLst>
                      </a:pPr>
                      <a:r>
                        <a:rPr dirty="0" sz="800" spc="-25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	</a:t>
                      </a:r>
                      <a:r>
                        <a:rPr dirty="0" sz="800" spc="-10">
                          <a:latin typeface="Cambria"/>
                          <a:cs typeface="Cambria"/>
                        </a:rPr>
                        <a:t>8.848725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954060" y="520245"/>
            <a:ext cx="3604260" cy="40894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6350" rIns="0" bIns="0" rtlCol="0" vert="horz">
            <a:spAutoFit/>
          </a:bodyPr>
          <a:lstStyle/>
          <a:p>
            <a:pPr marL="37465">
              <a:lnSpc>
                <a:spcPts val="955"/>
              </a:lnSpc>
              <a:spcBef>
                <a:spcPts val="50"/>
              </a:spcBef>
            </a:pP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#P(X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90" i="1">
                <a:solidFill>
                  <a:srgbClr val="8E5902"/>
                </a:solidFill>
                <a:latin typeface="Times New Roman"/>
                <a:cs typeface="Times New Roman"/>
              </a:rPr>
              <a:t>leq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85" i="1">
                <a:solidFill>
                  <a:srgbClr val="8E5902"/>
                </a:solidFill>
                <a:latin typeface="Times New Roman"/>
                <a:cs typeface="Times New Roman"/>
              </a:rPr>
              <a:t>5)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+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P(X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geq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35" i="1">
                <a:solidFill>
                  <a:srgbClr val="8E5902"/>
                </a:solidFill>
                <a:latin typeface="Times New Roman"/>
                <a:cs typeface="Times New Roman"/>
              </a:rPr>
              <a:t>13)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44"/>
              </a:lnSpc>
            </a:pPr>
            <a:r>
              <a:rPr dirty="0" sz="800" spc="45" b="1">
                <a:solidFill>
                  <a:srgbClr val="214986"/>
                </a:solidFill>
                <a:latin typeface="Times New Roman"/>
                <a:cs typeface="Times New Roman"/>
              </a:rPr>
              <a:t>phyper</a:t>
            </a:r>
            <a:r>
              <a:rPr dirty="0" sz="800" spc="45">
                <a:latin typeface="Cambria"/>
                <a:cs typeface="Cambria"/>
              </a:rPr>
              <a:t>(</a:t>
            </a:r>
            <a:r>
              <a:rPr dirty="0" sz="800" spc="45">
                <a:solidFill>
                  <a:srgbClr val="0000CE"/>
                </a:solidFill>
                <a:latin typeface="Cambria"/>
                <a:cs typeface="Cambria"/>
              </a:rPr>
              <a:t>5</a:t>
            </a:r>
            <a:r>
              <a:rPr dirty="0" sz="800" spc="45">
                <a:latin typeface="Cambria"/>
                <a:cs typeface="Cambria"/>
              </a:rPr>
              <a:t>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17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29</a:t>
            </a:r>
            <a:r>
              <a:rPr dirty="0" sz="800" spc="254">
                <a:solidFill>
                  <a:srgbClr val="0000CE"/>
                </a:solidFill>
                <a:latin typeface="Cambria"/>
                <a:cs typeface="Cambria"/>
              </a:rPr>
              <a:t> </a:t>
            </a:r>
            <a:r>
              <a:rPr dirty="0" sz="800" spc="150" b="1">
                <a:solidFill>
                  <a:srgbClr val="CE5B00"/>
                </a:solidFill>
                <a:latin typeface="Times New Roman"/>
                <a:cs typeface="Times New Roman"/>
              </a:rPr>
              <a:t>-</a:t>
            </a:r>
            <a:r>
              <a:rPr dirty="0" sz="800" spc="229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17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16</a:t>
            </a:r>
            <a:r>
              <a:rPr dirty="0" sz="800">
                <a:latin typeface="Cambria"/>
                <a:cs typeface="Cambria"/>
              </a:rPr>
              <a:t>)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-50" b="1">
                <a:solidFill>
                  <a:srgbClr val="CE5B00"/>
                </a:solidFill>
                <a:latin typeface="Times New Roman"/>
                <a:cs typeface="Times New Roman"/>
              </a:rPr>
              <a:t>+</a:t>
            </a:r>
            <a:endParaRPr sz="800">
              <a:latin typeface="Times New Roman"/>
              <a:cs typeface="Times New Roman"/>
            </a:endParaRPr>
          </a:p>
          <a:p>
            <a:pPr marL="145415">
              <a:lnSpc>
                <a:spcPts val="955"/>
              </a:lnSpc>
            </a:pPr>
            <a:r>
              <a:rPr dirty="0" sz="800" b="1">
                <a:solidFill>
                  <a:srgbClr val="214986"/>
                </a:solidFill>
                <a:latin typeface="Times New Roman"/>
                <a:cs typeface="Times New Roman"/>
              </a:rPr>
              <a:t>phyper</a:t>
            </a:r>
            <a:r>
              <a:rPr dirty="0" sz="800">
                <a:latin typeface="Cambria"/>
                <a:cs typeface="Cambria"/>
              </a:rPr>
              <a:t>(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12</a:t>
            </a:r>
            <a:r>
              <a:rPr dirty="0" sz="800">
                <a:latin typeface="Cambria"/>
                <a:cs typeface="Cambria"/>
              </a:rPr>
              <a:t>,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17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29</a:t>
            </a:r>
            <a:r>
              <a:rPr dirty="0" sz="800" spc="290">
                <a:solidFill>
                  <a:srgbClr val="0000CE"/>
                </a:solidFill>
                <a:latin typeface="Cambria"/>
                <a:cs typeface="Cambria"/>
              </a:rPr>
              <a:t> </a:t>
            </a:r>
            <a:r>
              <a:rPr dirty="0" sz="800" spc="150" b="1">
                <a:solidFill>
                  <a:srgbClr val="CE5B00"/>
                </a:solidFill>
                <a:latin typeface="Times New Roman"/>
                <a:cs typeface="Times New Roman"/>
              </a:rPr>
              <a:t>-</a:t>
            </a:r>
            <a:r>
              <a:rPr dirty="0" sz="800" spc="270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17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16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95">
                <a:solidFill>
                  <a:srgbClr val="214986"/>
                </a:solidFill>
                <a:latin typeface="Cambria"/>
                <a:cs typeface="Cambria"/>
              </a:rPr>
              <a:t>lower.tail</a:t>
            </a:r>
            <a:r>
              <a:rPr dirty="0" sz="800" spc="29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9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F)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245795" y="1078354"/>
            <a:ext cx="32683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232B2"/>
                </a:solidFill>
                <a:latin typeface="Calibri"/>
                <a:cs typeface="Calibri"/>
              </a:rPr>
              <a:t>Measures</a:t>
            </a:r>
            <a:r>
              <a:rPr dirty="0" sz="1400" spc="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of</a:t>
            </a:r>
            <a:r>
              <a:rPr dirty="0" sz="1400" spc="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effect</a:t>
            </a:r>
            <a:r>
              <a:rPr dirty="0" sz="1400" spc="8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size</a:t>
            </a:r>
            <a:r>
              <a:rPr dirty="0" sz="1400" spc="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in</a:t>
            </a:r>
            <a:r>
              <a:rPr dirty="0" sz="1400" spc="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3232B2"/>
                </a:solidFill>
                <a:latin typeface="Calibri"/>
                <a:cs typeface="Calibri"/>
              </a:rPr>
              <a:t>two-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by-two</a:t>
            </a:r>
            <a:r>
              <a:rPr dirty="0" sz="1400" spc="8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tables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M</a:t>
            </a:r>
            <a:r>
              <a:rPr dirty="0" cap="small"/>
              <a:t>easures</a:t>
            </a:r>
            <a:r>
              <a:rPr dirty="0" spc="130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30"/>
              <a:t> </a:t>
            </a:r>
            <a:r>
              <a:rPr dirty="0" cap="small" spc="135"/>
              <a:t>e</a:t>
            </a:r>
            <a:r>
              <a:rPr dirty="0" spc="135"/>
              <a:t>ff</a:t>
            </a:r>
            <a:r>
              <a:rPr dirty="0" cap="small" spc="135"/>
              <a:t>ect</a:t>
            </a:r>
            <a:r>
              <a:rPr dirty="0" spc="130"/>
              <a:t> </a:t>
            </a:r>
            <a:r>
              <a:rPr dirty="0" cap="small"/>
              <a:t>si</a:t>
            </a:r>
            <a:r>
              <a:rPr dirty="0"/>
              <a:t>z</a:t>
            </a:r>
            <a:r>
              <a:rPr dirty="0" cap="small"/>
              <a:t>e</a:t>
            </a:r>
            <a:r>
              <a:rPr dirty="0" spc="135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30"/>
              <a:t> </a:t>
            </a:r>
            <a:r>
              <a:rPr dirty="0" cap="small" spc="55"/>
              <a:t>categorical</a:t>
            </a:r>
            <a:r>
              <a:rPr dirty="0" spc="130"/>
              <a:t> </a:t>
            </a:r>
            <a:r>
              <a:rPr dirty="0" cap="small" spc="-10"/>
              <a:t>outcomes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9995" y="278931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96495" y="482389"/>
            <a:ext cx="5210810" cy="261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Recent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article: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0000FF"/>
                </a:solidFill>
                <a:latin typeface="Tahoma"/>
                <a:cs typeface="Tahoma"/>
              </a:rPr>
              <a:t>"Aspartame</a:t>
            </a:r>
            <a:r>
              <a:rPr dirty="0" sz="10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 spc="-90">
                <a:solidFill>
                  <a:srgbClr val="0000FF"/>
                </a:solidFill>
                <a:latin typeface="Tahoma"/>
                <a:cs typeface="Tahoma"/>
              </a:rPr>
              <a:t>Is</a:t>
            </a:r>
            <a:r>
              <a:rPr dirty="0" sz="10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0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ahoma"/>
                <a:cs typeface="Tahoma"/>
              </a:rPr>
              <a:t>Possible</a:t>
            </a:r>
            <a:r>
              <a:rPr dirty="0" sz="10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0000FF"/>
                </a:solidFill>
                <a:latin typeface="Tahoma"/>
                <a:cs typeface="Tahoma"/>
              </a:rPr>
              <a:t>Cause</a:t>
            </a:r>
            <a:r>
              <a:rPr dirty="0" sz="10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dirty="0" sz="10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ahoma"/>
                <a:cs typeface="Tahoma"/>
              </a:rPr>
              <a:t>Cancer</a:t>
            </a:r>
            <a:r>
              <a:rPr dirty="0" sz="10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dirty="0" sz="10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0000FF"/>
                </a:solidFill>
                <a:latin typeface="Tahoma"/>
                <a:cs typeface="Tahoma"/>
              </a:rPr>
              <a:t>Humans,</a:t>
            </a:r>
            <a:r>
              <a:rPr dirty="0" sz="10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0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0000FF"/>
                </a:solidFill>
                <a:latin typeface="Tahoma"/>
                <a:cs typeface="Tahoma"/>
              </a:rPr>
              <a:t>W.H.O.</a:t>
            </a:r>
            <a:r>
              <a:rPr dirty="0" sz="10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0000FF"/>
                </a:solidFill>
                <a:latin typeface="Tahoma"/>
                <a:cs typeface="Tahoma"/>
              </a:rPr>
              <a:t>Agency</a:t>
            </a:r>
            <a:r>
              <a:rPr dirty="0" sz="10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0000FF"/>
                </a:solidFill>
                <a:latin typeface="Tahoma"/>
                <a:cs typeface="Tahoma"/>
              </a:rPr>
              <a:t>Says"</a:t>
            </a:r>
            <a:endParaRPr sz="1000">
              <a:latin typeface="Tahoma"/>
              <a:cs typeface="Tahoma"/>
            </a:endParaRPr>
          </a:p>
          <a:p>
            <a:pPr marL="340995" indent="-128270">
              <a:lnSpc>
                <a:spcPct val="100000"/>
              </a:lnSpc>
              <a:spcBef>
                <a:spcPts val="1070"/>
              </a:spcBef>
              <a:buClr>
                <a:srgbClr val="3232B2"/>
              </a:buClr>
              <a:buFont typeface="Lucida Sans Unicode"/>
              <a:buChar char="•"/>
              <a:tabLst>
                <a:tab pos="340995" algn="l"/>
              </a:tabLst>
            </a:pPr>
            <a:r>
              <a:rPr dirty="0" sz="900">
                <a:latin typeface="Arial"/>
                <a:cs typeface="Arial"/>
              </a:rPr>
              <a:t>Many </a:t>
            </a:r>
            <a:r>
              <a:rPr dirty="0" sz="900" spc="-30">
                <a:latin typeface="Arial"/>
                <a:cs typeface="Arial"/>
              </a:rPr>
              <a:t>studies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have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investigated</a:t>
            </a:r>
            <a:r>
              <a:rPr dirty="0" sz="900">
                <a:latin typeface="Arial"/>
                <a:cs typeface="Arial"/>
              </a:rPr>
              <a:t> potential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links </a:t>
            </a:r>
            <a:r>
              <a:rPr dirty="0" sz="900" spc="-35">
                <a:latin typeface="Arial"/>
                <a:cs typeface="Arial"/>
              </a:rPr>
              <a:t>between</a:t>
            </a:r>
            <a:r>
              <a:rPr dirty="0" sz="900">
                <a:latin typeface="Arial"/>
                <a:cs typeface="Arial"/>
              </a:rPr>
              <a:t> artificial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sweeteners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cancer.</a:t>
            </a:r>
            <a:endParaRPr sz="900">
              <a:latin typeface="Arial"/>
              <a:cs typeface="Arial"/>
            </a:endParaRPr>
          </a:p>
          <a:p>
            <a:pPr marL="322580" marR="116839" indent="-110489">
              <a:lnSpc>
                <a:spcPct val="101499"/>
              </a:lnSpc>
              <a:spcBef>
                <a:spcPts val="400"/>
              </a:spcBef>
              <a:buClr>
                <a:srgbClr val="3232B2"/>
              </a:buClr>
              <a:buFont typeface="Lucida Sans Unicode"/>
              <a:buChar char="•"/>
              <a:tabLst>
                <a:tab pos="340360" algn="l"/>
              </a:tabLst>
            </a:pPr>
            <a:r>
              <a:rPr dirty="0" sz="900">
                <a:latin typeface="Arial"/>
                <a:cs typeface="Arial"/>
              </a:rPr>
              <a:t>“The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highest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category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aspartame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intake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</a:t>
            </a:r>
            <a:r>
              <a:rPr dirty="0" sz="900">
                <a:latin typeface="Lucida Sans Unicode"/>
                <a:cs typeface="Lucida Sans Unicode"/>
              </a:rPr>
              <a:t>≥</a:t>
            </a:r>
            <a:r>
              <a:rPr dirty="0" sz="900" spc="-45">
                <a:latin typeface="Lucida Sans Unicode"/>
                <a:cs typeface="Lucida Sans Unicode"/>
              </a:rPr>
              <a:t> </a:t>
            </a:r>
            <a:r>
              <a:rPr dirty="0" sz="900" spc="-10">
                <a:latin typeface="Arial"/>
                <a:cs typeface="Arial"/>
              </a:rPr>
              <a:t>143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mg/day)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was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associated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elevated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relative </a:t>
            </a:r>
            <a:r>
              <a:rPr dirty="0" sz="900" spc="-1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risk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non-</a:t>
            </a:r>
            <a:r>
              <a:rPr dirty="0" sz="900">
                <a:latin typeface="Arial"/>
                <a:cs typeface="Arial"/>
              </a:rPr>
              <a:t>Hodgkin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lymphoma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(RR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1.64,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95%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CI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1.17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2.29)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men.”</a:t>
            </a:r>
            <a:r>
              <a:rPr dirty="0" baseline="37037" sz="900" spc="-15">
                <a:latin typeface="Tahoma"/>
                <a:cs typeface="Tahoma"/>
              </a:rPr>
              <a:t>3</a:t>
            </a:r>
            <a:endParaRPr baseline="37037" sz="900">
              <a:latin typeface="Tahoma"/>
              <a:cs typeface="Tahoma"/>
            </a:endParaRPr>
          </a:p>
          <a:p>
            <a:pPr marL="322580" marR="81280" indent="-110489">
              <a:lnSpc>
                <a:spcPct val="101499"/>
              </a:lnSpc>
              <a:spcBef>
                <a:spcPts val="400"/>
              </a:spcBef>
              <a:buClr>
                <a:srgbClr val="3232B2"/>
              </a:buClr>
              <a:buFont typeface="Lucida Sans Unicode"/>
              <a:buChar char="•"/>
              <a:tabLst>
                <a:tab pos="340360" algn="l"/>
              </a:tabLst>
            </a:pPr>
            <a:r>
              <a:rPr dirty="0" sz="900">
                <a:latin typeface="Arial"/>
                <a:cs typeface="Arial"/>
              </a:rPr>
              <a:t>“High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consumption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aspartame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was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associated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stomach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cancer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(OR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2.27,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95%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CI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0.99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-</a:t>
            </a:r>
            <a:r>
              <a:rPr dirty="0" sz="900">
                <a:latin typeface="Arial"/>
                <a:cs typeface="Arial"/>
              </a:rPr>
              <a:t> 	5.44), while a </a:t>
            </a:r>
            <a:r>
              <a:rPr dirty="0" sz="900" spc="-25">
                <a:latin typeface="Arial"/>
                <a:cs typeface="Arial"/>
              </a:rPr>
              <a:t>lower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risk </a:t>
            </a:r>
            <a:r>
              <a:rPr dirty="0" sz="900" spc="-55">
                <a:latin typeface="Arial"/>
                <a:cs typeface="Arial"/>
              </a:rPr>
              <a:t>was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observed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 </a:t>
            </a:r>
            <a:r>
              <a:rPr dirty="0" sz="900" spc="-25">
                <a:latin typeface="Arial"/>
                <a:cs typeface="Arial"/>
              </a:rPr>
              <a:t>breast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cancer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(OR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0.28,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95%</a:t>
            </a:r>
            <a:r>
              <a:rPr dirty="0" sz="900">
                <a:latin typeface="Arial"/>
                <a:cs typeface="Arial"/>
              </a:rPr>
              <a:t> CI </a:t>
            </a:r>
            <a:r>
              <a:rPr dirty="0" sz="900" spc="-10">
                <a:latin typeface="Arial"/>
                <a:cs typeface="Arial"/>
              </a:rPr>
              <a:t>0.08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 </a:t>
            </a:r>
            <a:r>
              <a:rPr dirty="0" sz="900" spc="-10">
                <a:latin typeface="Arial"/>
                <a:cs typeface="Arial"/>
              </a:rPr>
              <a:t>0.83).”</a:t>
            </a:r>
            <a:r>
              <a:rPr dirty="0" baseline="37037" sz="900" spc="-15">
                <a:latin typeface="Tahoma"/>
                <a:cs typeface="Tahoma"/>
              </a:rPr>
              <a:t>4</a:t>
            </a:r>
            <a:endParaRPr baseline="37037"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Lucida Sans Unicode"/>
              <a:buChar char="•"/>
            </a:pPr>
            <a:endParaRPr sz="900">
              <a:latin typeface="Tahoma"/>
              <a:cs typeface="Tahoma"/>
            </a:endParaRPr>
          </a:p>
          <a:p>
            <a:pPr marL="63500" marR="99060">
              <a:lnSpc>
                <a:spcPct val="100000"/>
              </a:lnSpc>
              <a:spcBef>
                <a:spcPts val="5"/>
              </a:spcBef>
            </a:pPr>
            <a:r>
              <a:rPr dirty="0" sz="1000" spc="-30">
                <a:latin typeface="Tahoma"/>
                <a:cs typeface="Tahoma"/>
              </a:rPr>
              <a:t>Results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from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studies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done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investigate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effect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risk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factor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outcome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interest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are often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reported </a:t>
            </a:r>
            <a:r>
              <a:rPr dirty="0" sz="1000" spc="-30">
                <a:latin typeface="Tahoma"/>
                <a:cs typeface="Tahoma"/>
              </a:rPr>
              <a:t>as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relative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risks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(RRs)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odds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ratios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(ORs).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338455" marR="132080" indent="-130810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Lucida Sans Unicode"/>
              <a:buChar char="•"/>
              <a:tabLst>
                <a:tab pos="340360" algn="l"/>
              </a:tabLst>
            </a:pPr>
            <a:r>
              <a:rPr dirty="0" sz="1000" spc="-35">
                <a:latin typeface="Tahoma"/>
                <a:cs typeface="Tahoma"/>
              </a:rPr>
              <a:t>Important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caveat: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should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always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examined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context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 spc="-10" b="1">
                <a:latin typeface="Gill Sans MT"/>
                <a:cs typeface="Gill Sans MT"/>
              </a:rPr>
              <a:t>absolute </a:t>
            </a:r>
            <a:r>
              <a:rPr dirty="0" sz="1000" spc="-10" b="1">
                <a:latin typeface="Gill Sans MT"/>
                <a:cs typeface="Gill Sans MT"/>
              </a:rPr>
              <a:t>	</a:t>
            </a:r>
            <a:r>
              <a:rPr dirty="0" sz="1000" spc="-40" b="1">
                <a:latin typeface="Gill Sans MT"/>
                <a:cs typeface="Gill Sans MT"/>
              </a:rPr>
              <a:t>risk</a:t>
            </a:r>
            <a:r>
              <a:rPr dirty="0" sz="1000" spc="-40">
                <a:latin typeface="Tahoma"/>
                <a:cs typeface="Tahoma"/>
              </a:rPr>
              <a:t>;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estimate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risk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baseline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group.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dirty="0" baseline="37037" sz="900">
                <a:latin typeface="Tahoma"/>
                <a:cs typeface="Tahoma"/>
              </a:rPr>
              <a:t>3</a:t>
            </a:r>
            <a:r>
              <a:rPr dirty="0" sz="900">
                <a:latin typeface="Arial"/>
                <a:cs typeface="Arial"/>
              </a:rPr>
              <a:t>Study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referenced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2015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dietary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guidelines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advisory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report</a:t>
            </a:r>
            <a:endParaRPr sz="9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20"/>
              </a:spcBef>
            </a:pPr>
            <a:r>
              <a:rPr dirty="0" baseline="37037" sz="900">
                <a:latin typeface="Tahoma"/>
                <a:cs typeface="Tahoma"/>
              </a:rPr>
              <a:t>4</a:t>
            </a:r>
            <a:r>
              <a:rPr dirty="0" sz="900">
                <a:latin typeface="Arial"/>
                <a:cs typeface="Arial"/>
              </a:rPr>
              <a:t>Study by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Palomar-</a:t>
            </a:r>
            <a:r>
              <a:rPr dirty="0" sz="900" spc="-10">
                <a:latin typeface="Arial"/>
                <a:cs typeface="Arial"/>
              </a:rPr>
              <a:t>Cros,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et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al.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R</a:t>
            </a:r>
            <a:r>
              <a:rPr dirty="0" cap="small" spc="70"/>
              <a:t>elative</a:t>
            </a:r>
            <a:r>
              <a:rPr dirty="0" spc="114"/>
              <a:t> </a:t>
            </a:r>
            <a:r>
              <a:rPr dirty="0" cap="small"/>
              <a:t>risk</a:t>
            </a:r>
            <a:r>
              <a:rPr dirty="0" spc="114"/>
              <a:t> </a:t>
            </a:r>
            <a:r>
              <a:rPr dirty="0" cap="small" spc="55"/>
              <a:t>in</a:t>
            </a:r>
            <a:r>
              <a:rPr dirty="0" spc="114"/>
              <a:t> </a:t>
            </a:r>
            <a:r>
              <a:rPr dirty="0" cap="small" spc="125"/>
              <a:t>a</a:t>
            </a:r>
            <a:r>
              <a:rPr dirty="0" spc="120"/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dirty="0" spc="15">
                <a:latin typeface="Calibri"/>
                <a:cs typeface="Calibri"/>
              </a:rPr>
              <a:t> </a:t>
            </a:r>
            <a:r>
              <a:rPr dirty="0">
                <a:latin typeface="Lucida Sans Unicode"/>
                <a:cs typeface="Lucida Sans Unicode"/>
              </a:rPr>
              <a:t>×</a:t>
            </a:r>
            <a:r>
              <a:rPr dirty="0" spc="-114">
                <a:latin typeface="Lucida Sans Unicode"/>
                <a:cs typeface="Lucida Sans Unicode"/>
              </a:rPr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dirty="0" spc="240">
                <a:latin typeface="Calibri"/>
                <a:cs typeface="Calibri"/>
              </a:rPr>
              <a:t> </a:t>
            </a:r>
            <a:r>
              <a:rPr dirty="0" cap="small" spc="-15"/>
              <a:t>table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999" y="359211"/>
            <a:ext cx="5069840" cy="567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30" b="1">
                <a:latin typeface="Gill Sans MT"/>
                <a:cs typeface="Gill Sans MT"/>
              </a:rPr>
              <a:t>relative</a:t>
            </a:r>
            <a:r>
              <a:rPr dirty="0" sz="1000" spc="15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risk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(RR)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measure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 </a:t>
            </a:r>
            <a:r>
              <a:rPr dirty="0" sz="1000" spc="-20">
                <a:latin typeface="Tahoma"/>
                <a:cs typeface="Tahoma"/>
              </a:rPr>
              <a:t>risk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certain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event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occurring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one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group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relative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risk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event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occuring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another </a:t>
            </a:r>
            <a:r>
              <a:rPr dirty="0" sz="1000" spc="-10">
                <a:latin typeface="Tahoma"/>
                <a:cs typeface="Tahoma"/>
              </a:rPr>
              <a:t>group.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risk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failure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among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30">
                <a:latin typeface="Tahoma"/>
                <a:cs typeface="Tahoma"/>
              </a:rPr>
              <a:t> group </a:t>
            </a:r>
            <a:r>
              <a:rPr dirty="0" sz="1000" spc="-25">
                <a:latin typeface="Tahoma"/>
                <a:cs typeface="Tahoma"/>
              </a:rPr>
              <a:t>is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58277" y="1193749"/>
            <a:ext cx="2197735" cy="0"/>
          </a:xfrm>
          <a:custGeom>
            <a:avLst/>
            <a:gdLst/>
            <a:ahLst/>
            <a:cxnLst/>
            <a:rect l="l" t="t" r="r" b="b"/>
            <a:pathLst>
              <a:path w="2197735" h="0">
                <a:moveTo>
                  <a:pt x="0" y="0"/>
                </a:moveTo>
                <a:lnTo>
                  <a:pt x="21976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345580" y="1000551"/>
            <a:ext cx="25806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0940" algn="l"/>
              </a:tabLst>
            </a:pPr>
            <a:r>
              <a:rPr dirty="0" sz="1000" spc="100">
                <a:latin typeface="Tahoma"/>
                <a:cs typeface="Tahoma"/>
              </a:rPr>
              <a:t>#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had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failure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60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755034" y="1193749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7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859064" y="1172938"/>
            <a:ext cx="2098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5475" algn="l"/>
              </a:tabLst>
            </a:pPr>
            <a:r>
              <a:rPr dirty="0" sz="1000">
                <a:latin typeface="Tahoma"/>
                <a:cs typeface="Tahoma"/>
              </a:rPr>
              <a:t>total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100">
                <a:latin typeface="Tahoma"/>
                <a:cs typeface="Tahoma"/>
              </a:rPr>
              <a:t>#</a:t>
            </a:r>
            <a:r>
              <a:rPr dirty="0" sz="1000">
                <a:latin typeface="Tahoma"/>
                <a:cs typeface="Tahoma"/>
              </a:rPr>
              <a:t> in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group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147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93591" y="1086147"/>
            <a:ext cx="8362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1320" algn="l"/>
              </a:tabLst>
            </a:pPr>
            <a:r>
              <a:rPr dirty="0" sz="1000" spc="-50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	= </a:t>
            </a:r>
            <a:r>
              <a:rPr dirty="0" sz="1000" spc="-35">
                <a:latin typeface="Tahoma"/>
                <a:cs typeface="Tahoma"/>
              </a:rPr>
              <a:t>0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408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3005" y="1510619"/>
            <a:ext cx="2795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risk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failure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among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LPV</a:t>
            </a:r>
            <a:r>
              <a:rPr dirty="0" sz="1000" spc="-30">
                <a:latin typeface="Tahoma"/>
                <a:cs typeface="Tahoma"/>
              </a:rPr>
              <a:t> group </a:t>
            </a:r>
            <a:r>
              <a:rPr dirty="0" sz="1000" spc="-25">
                <a:latin typeface="Tahoma"/>
                <a:cs typeface="Tahoma"/>
              </a:rPr>
              <a:t>is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56122" y="1762267"/>
            <a:ext cx="22028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0">
                <a:latin typeface="Tahoma"/>
                <a:cs typeface="Tahoma"/>
              </a:rPr>
              <a:t>#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LPV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had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failure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368818" y="1955456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 h="0">
                <a:moveTo>
                  <a:pt x="0" y="0"/>
                </a:moveTo>
                <a:lnTo>
                  <a:pt x="217660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763416" y="1762268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27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744493" y="1955456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7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869605" y="1934660"/>
            <a:ext cx="2077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4520" algn="l"/>
              </a:tabLst>
            </a:pPr>
            <a:r>
              <a:rPr dirty="0" sz="1000">
                <a:latin typeface="Tahoma"/>
                <a:cs typeface="Tahoma"/>
              </a:rPr>
              <a:t>total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100">
                <a:latin typeface="Tahoma"/>
                <a:cs typeface="Tahoma"/>
              </a:rPr>
              <a:t>#</a:t>
            </a:r>
            <a:r>
              <a:rPr dirty="0" sz="1000">
                <a:latin typeface="Tahoma"/>
                <a:cs typeface="Tahoma"/>
              </a:rPr>
              <a:t> in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LPV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group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140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3583051" y="1847869"/>
            <a:ext cx="8362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1320" algn="l"/>
              </a:tabLst>
            </a:pPr>
            <a:r>
              <a:rPr dirty="0" sz="1000" spc="-50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	= </a:t>
            </a:r>
            <a:r>
              <a:rPr dirty="0" sz="1000" spc="-35">
                <a:latin typeface="Tahoma"/>
                <a:cs typeface="Tahoma"/>
              </a:rPr>
              <a:t>0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193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0297" y="2279362"/>
            <a:ext cx="4912995" cy="64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ahoma"/>
                <a:cs typeface="Tahoma"/>
              </a:rPr>
              <a:t>Thus,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relative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risk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failure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comparing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LPV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0</a:t>
            </a:r>
            <a:r>
              <a:rPr dirty="0" sz="1000" spc="-40">
                <a:latin typeface="Century Gothic"/>
                <a:cs typeface="Century Gothic"/>
              </a:rPr>
              <a:t>.</a:t>
            </a:r>
            <a:r>
              <a:rPr dirty="0" sz="1000" spc="-40">
                <a:latin typeface="Tahoma"/>
                <a:cs typeface="Tahoma"/>
              </a:rPr>
              <a:t>408</a:t>
            </a:r>
            <a:r>
              <a:rPr dirty="0" sz="1000" spc="-40">
                <a:latin typeface="Century Gothic"/>
                <a:cs typeface="Century Gothic"/>
              </a:rPr>
              <a:t>/</a:t>
            </a:r>
            <a:r>
              <a:rPr dirty="0" sz="1000" spc="-40">
                <a:latin typeface="Tahoma"/>
                <a:cs typeface="Tahoma"/>
              </a:rPr>
              <a:t>0</a:t>
            </a:r>
            <a:r>
              <a:rPr dirty="0" sz="1000" spc="-40">
                <a:latin typeface="Century Gothic"/>
                <a:cs typeface="Century Gothic"/>
              </a:rPr>
              <a:t>.</a:t>
            </a:r>
            <a:r>
              <a:rPr dirty="0" sz="1000" spc="-40">
                <a:latin typeface="Tahoma"/>
                <a:cs typeface="Tahoma"/>
              </a:rPr>
              <a:t>193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2</a:t>
            </a:r>
            <a:r>
              <a:rPr dirty="0" sz="1000" spc="-10">
                <a:latin typeface="Century Gothic"/>
                <a:cs typeface="Century Gothic"/>
              </a:rPr>
              <a:t>.</a:t>
            </a:r>
            <a:r>
              <a:rPr dirty="0" sz="1000" spc="-10">
                <a:latin typeface="Tahoma"/>
                <a:cs typeface="Tahoma"/>
              </a:rPr>
              <a:t>11.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03530" marR="17780" indent="-130175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03530" algn="l"/>
              </a:tabLst>
            </a:pPr>
            <a:r>
              <a:rPr dirty="0" sz="1000" spc="-20">
                <a:latin typeface="Tahoma"/>
                <a:cs typeface="Tahoma"/>
              </a:rPr>
              <a:t>Children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treated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estimated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twice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likely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experience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failure.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C</a:t>
            </a:r>
            <a:r>
              <a:rPr dirty="0" cap="small" spc="60"/>
              <a:t>on</a:t>
            </a:r>
            <a:r>
              <a:rPr dirty="0" spc="60"/>
              <a:t>f</a:t>
            </a:r>
            <a:r>
              <a:rPr dirty="0" cap="small" spc="60"/>
              <a:t>idence</a:t>
            </a:r>
            <a:r>
              <a:rPr dirty="0" spc="110"/>
              <a:t> </a:t>
            </a:r>
            <a:r>
              <a:rPr dirty="0" cap="small" spc="50"/>
              <a:t>interval</a:t>
            </a:r>
            <a:r>
              <a:rPr dirty="0" spc="11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10"/>
              <a:t> </a:t>
            </a:r>
            <a:r>
              <a:rPr dirty="0" cap="small" spc="60"/>
              <a:t>relative</a:t>
            </a:r>
            <a:r>
              <a:rPr dirty="0" spc="110"/>
              <a:t> </a:t>
            </a:r>
            <a:r>
              <a:rPr dirty="0" cap="small" spc="-30"/>
              <a:t>risk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6495" y="519727"/>
            <a:ext cx="5131435" cy="762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 marR="558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Let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y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16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y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baseline="-11904" sz="1050" spc="16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represent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number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successes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two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groups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size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157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sz="1000">
                <a:latin typeface="Tahoma"/>
                <a:cs typeface="Tahoma"/>
              </a:rPr>
              <a:t>.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Let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risk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event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defined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success)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each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represented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60" i="1">
                <a:latin typeface="Arial"/>
                <a:cs typeface="Arial"/>
              </a:rPr>
              <a:t>p</a:t>
            </a:r>
            <a:r>
              <a:rPr dirty="0" sz="1000" spc="-50">
                <a:latin typeface="Tahoma"/>
                <a:cs typeface="Tahoma"/>
              </a:rPr>
              <a:t>ˆ</a:t>
            </a:r>
            <a:r>
              <a:rPr dirty="0" baseline="-11904" sz="1050" spc="-44">
                <a:latin typeface="Tahoma"/>
                <a:cs typeface="Tahoma"/>
              </a:rPr>
              <a:t>1</a:t>
            </a:r>
            <a:r>
              <a:rPr dirty="0" baseline="-11904" sz="1050" spc="157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y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sz="1000">
                <a:latin typeface="Century Gothic"/>
                <a:cs typeface="Century Gothic"/>
              </a:rPr>
              <a:t>/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baseline="-11904" sz="1050">
                <a:latin typeface="Tahoma"/>
                <a:cs typeface="Tahoma"/>
              </a:rPr>
              <a:t>1</a:t>
            </a:r>
            <a:r>
              <a:rPr dirty="0" baseline="-11904" sz="1050" spc="179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5"/>
              </a:spcBef>
            </a:pPr>
            <a:r>
              <a:rPr dirty="0" sz="1000" spc="-555" i="1">
                <a:latin typeface="Arial"/>
                <a:cs typeface="Arial"/>
              </a:rPr>
              <a:t>p</a:t>
            </a:r>
            <a:r>
              <a:rPr dirty="0" sz="1000" spc="-50">
                <a:latin typeface="Tahoma"/>
                <a:cs typeface="Tahoma"/>
              </a:rPr>
              <a:t>ˆ</a:t>
            </a:r>
            <a:r>
              <a:rPr dirty="0" baseline="-11904" sz="1050" spc="-44">
                <a:latin typeface="Tahoma"/>
                <a:cs typeface="Tahoma"/>
              </a:rPr>
              <a:t>2</a:t>
            </a:r>
            <a:r>
              <a:rPr dirty="0" baseline="-11904" sz="1050" spc="157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y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sz="1000">
                <a:latin typeface="Century Gothic"/>
                <a:cs typeface="Century Gothic"/>
              </a:rPr>
              <a:t>/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baseline="-11904" sz="1050">
                <a:latin typeface="Tahoma"/>
                <a:cs typeface="Tahoma"/>
              </a:rPr>
              <a:t>2</a:t>
            </a:r>
            <a:r>
              <a:rPr dirty="0" baseline="-11904" sz="1050" spc="142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estimated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relative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risk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535" i="1">
                <a:latin typeface="Arial"/>
                <a:cs typeface="Arial"/>
              </a:rPr>
              <a:t>R</a:t>
            </a:r>
            <a:r>
              <a:rPr dirty="0" baseline="13888" sz="1500" spc="-682">
                <a:latin typeface="Verdana"/>
                <a:cs typeface="Verdana"/>
              </a:rPr>
              <a:t>^</a:t>
            </a:r>
            <a:r>
              <a:rPr dirty="0" sz="1000" spc="-10" i="1">
                <a:latin typeface="Arial"/>
                <a:cs typeface="Arial"/>
              </a:rPr>
              <a:t>R</a:t>
            </a:r>
            <a:r>
              <a:rPr dirty="0" sz="1000" spc="7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415" i="1">
                <a:latin typeface="Arial"/>
                <a:cs typeface="Arial"/>
              </a:rPr>
              <a:t>p</a:t>
            </a:r>
            <a:r>
              <a:rPr dirty="0" sz="1000" spc="90">
                <a:latin typeface="Tahoma"/>
                <a:cs typeface="Tahoma"/>
              </a:rPr>
              <a:t>ˆ</a:t>
            </a:r>
            <a:r>
              <a:rPr dirty="0" baseline="-11904" sz="1050" spc="240">
                <a:latin typeface="Tahoma"/>
                <a:cs typeface="Tahoma"/>
              </a:rPr>
              <a:t>1</a:t>
            </a:r>
            <a:r>
              <a:rPr dirty="0" sz="1000" spc="110">
                <a:latin typeface="Century Gothic"/>
                <a:cs typeface="Century Gothic"/>
              </a:rPr>
              <a:t>/</a:t>
            </a:r>
            <a:r>
              <a:rPr dirty="0" sz="1000" spc="-415" i="1">
                <a:latin typeface="Arial"/>
                <a:cs typeface="Arial"/>
              </a:rPr>
              <a:t>p</a:t>
            </a:r>
            <a:r>
              <a:rPr dirty="0" sz="1000" spc="90">
                <a:latin typeface="Tahoma"/>
                <a:cs typeface="Tahoma"/>
              </a:rPr>
              <a:t>ˆ</a:t>
            </a:r>
            <a:r>
              <a:rPr dirty="0" baseline="-11904" sz="1050" spc="240">
                <a:latin typeface="Tahoma"/>
                <a:cs typeface="Tahoma"/>
              </a:rPr>
              <a:t>2</a:t>
            </a:r>
            <a:r>
              <a:rPr dirty="0" sz="1000" spc="11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algn="ctr" marR="205740">
              <a:lnSpc>
                <a:spcPct val="100000"/>
              </a:lnSpc>
              <a:spcBef>
                <a:spcPts val="850"/>
              </a:spcBef>
            </a:pPr>
            <a:r>
              <a:rPr dirty="0" sz="1000" spc="415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39988" y="1332398"/>
            <a:ext cx="171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40130" y="1383719"/>
            <a:ext cx="1397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5">
                <a:latin typeface="Verdana"/>
                <a:cs typeface="Verdana"/>
              </a:rPr>
              <a:t>^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85835" y="1428702"/>
            <a:ext cx="3441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Tahoma"/>
                <a:cs typeface="Tahoma"/>
              </a:rPr>
              <a:t>log(</a:t>
            </a:r>
            <a:r>
              <a:rPr dirty="0" sz="700" spc="-10" i="1">
                <a:latin typeface="Arial"/>
                <a:cs typeface="Arial"/>
              </a:rPr>
              <a:t>RR</a:t>
            </a:r>
            <a:r>
              <a:rPr dirty="0" sz="700" spc="-1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45855" y="1332398"/>
            <a:ext cx="124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818625" y="1241462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 h="0">
                <a:moveTo>
                  <a:pt x="0" y="0"/>
                </a:moveTo>
                <a:lnTo>
                  <a:pt x="8886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833814" y="1440002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 h="0">
                <a:moveTo>
                  <a:pt x="0" y="0"/>
                </a:moveTo>
                <a:lnTo>
                  <a:pt x="3366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201060" y="1332400"/>
            <a:ext cx="124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21114" y="1246814"/>
            <a:ext cx="8324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035" algn="l"/>
              </a:tabLst>
            </a:pPr>
            <a:r>
              <a:rPr dirty="0" sz="1000" spc="-55">
                <a:latin typeface="Tahoma"/>
                <a:cs typeface="Tahoma"/>
              </a:rPr>
              <a:t>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605" i="1">
                <a:latin typeface="Arial"/>
                <a:cs typeface="Arial"/>
              </a:rPr>
              <a:t>p</a:t>
            </a:r>
            <a:r>
              <a:rPr dirty="0" sz="1000" spc="-80">
                <a:latin typeface="Tahoma"/>
                <a:cs typeface="Tahoma"/>
              </a:rPr>
              <a:t>ˆ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5">
                <a:latin typeface="Tahoma"/>
                <a:cs typeface="Tahoma"/>
              </a:rPr>
              <a:t>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605" i="1">
                <a:latin typeface="Arial"/>
                <a:cs typeface="Arial"/>
              </a:rPr>
              <a:t>p</a:t>
            </a:r>
            <a:r>
              <a:rPr dirty="0" sz="1000" spc="-80">
                <a:latin typeface="Tahoma"/>
                <a:cs typeface="Tahoma"/>
              </a:rPr>
              <a:t>ˆ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04384" y="1303748"/>
            <a:ext cx="5943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035" algn="l"/>
              </a:tabLst>
            </a:pPr>
            <a:r>
              <a:rPr dirty="0" sz="700" spc="-50">
                <a:latin typeface="Tahoma"/>
                <a:cs typeface="Tahoma"/>
              </a:rPr>
              <a:t>1</a:t>
            </a:r>
            <a:r>
              <a:rPr dirty="0" sz="700">
                <a:latin typeface="Tahoma"/>
                <a:cs typeface="Tahoma"/>
              </a:rPr>
              <a:t>	</a:t>
            </a:r>
            <a:r>
              <a:rPr dirty="0" sz="700" spc="-5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355479" y="1440002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 h="0">
                <a:moveTo>
                  <a:pt x="0" y="0"/>
                </a:moveTo>
                <a:lnTo>
                  <a:pt x="3366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895485" y="1419191"/>
            <a:ext cx="728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72135" algn="l"/>
              </a:tabLst>
            </a:pPr>
            <a:r>
              <a:rPr dirty="0" sz="1000" spc="-25" i="1">
                <a:latin typeface="Arial"/>
                <a:cs typeface="Arial"/>
              </a:rPr>
              <a:t>y</a:t>
            </a:r>
            <a:r>
              <a:rPr dirty="0" baseline="-11904" sz="1050" spc="-37">
                <a:latin typeface="Tahoma"/>
                <a:cs typeface="Tahoma"/>
              </a:rPr>
              <a:t>1</a:t>
            </a:r>
            <a:r>
              <a:rPr dirty="0" baseline="-11904" sz="1050">
                <a:latin typeface="Tahoma"/>
                <a:cs typeface="Tahoma"/>
              </a:rPr>
              <a:t>	</a:t>
            </a:r>
            <a:r>
              <a:rPr dirty="0" sz="1000" spc="-25" i="1">
                <a:latin typeface="Arial"/>
                <a:cs typeface="Arial"/>
              </a:rPr>
              <a:t>y</a:t>
            </a:r>
            <a:r>
              <a:rPr dirty="0" baseline="-11904" sz="1050" spc="-37">
                <a:latin typeface="Tahoma"/>
                <a:cs typeface="Tahoma"/>
              </a:rPr>
              <a:t>2</a:t>
            </a:r>
            <a:endParaRPr baseline="-11904" sz="10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99019" y="2074249"/>
            <a:ext cx="1162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lo</a:t>
            </a:r>
            <a:r>
              <a:rPr dirty="0" sz="1000" spc="-10">
                <a:latin typeface="Tahoma"/>
                <a:cs typeface="Tahoma"/>
              </a:rPr>
              <a:t>g</a:t>
            </a:r>
            <a:r>
              <a:rPr dirty="0" sz="1000" spc="-25">
                <a:latin typeface="Tahoma"/>
                <a:cs typeface="Tahoma"/>
              </a:rPr>
              <a:t>(</a:t>
            </a:r>
            <a:r>
              <a:rPr dirty="0" sz="1000" spc="-545" i="1">
                <a:latin typeface="Arial"/>
                <a:cs typeface="Arial"/>
              </a:rPr>
              <a:t>R</a:t>
            </a:r>
            <a:r>
              <a:rPr dirty="0" baseline="13888" sz="1500" spc="-697">
                <a:latin typeface="Verdana"/>
                <a:cs typeface="Verdana"/>
              </a:rPr>
              <a:t>^</a:t>
            </a:r>
            <a:r>
              <a:rPr dirty="0" sz="1000" spc="60" i="1">
                <a:latin typeface="Arial"/>
                <a:cs typeface="Arial"/>
              </a:rPr>
              <a:t>R</a:t>
            </a:r>
            <a:r>
              <a:rPr dirty="0" sz="1000" spc="-20">
                <a:latin typeface="Tahoma"/>
                <a:cs typeface="Tahoma"/>
              </a:rPr>
              <a:t>)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±</a:t>
            </a:r>
            <a:r>
              <a:rPr dirty="0" sz="1000" spc="-85">
                <a:latin typeface="Lucida Sans Unicode"/>
                <a:cs typeface="Lucida Sans Unicode"/>
              </a:rPr>
              <a:t> </a:t>
            </a:r>
            <a:r>
              <a:rPr dirty="0" baseline="61111" sz="1500" spc="-359">
                <a:latin typeface="Verdana"/>
                <a:cs typeface="Verdana"/>
              </a:rPr>
              <a:t></a:t>
            </a:r>
            <a:r>
              <a:rPr dirty="0" sz="1000" spc="-240" i="1">
                <a:latin typeface="Arial"/>
                <a:cs typeface="Arial"/>
              </a:rPr>
              <a:t>z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baseline="31746" sz="1050" spc="-247">
                <a:latin typeface="Lucida Sans Unicode"/>
                <a:cs typeface="Lucida Sans Unicode"/>
              </a:rPr>
              <a:t>⋆</a:t>
            </a:r>
            <a:r>
              <a:rPr dirty="0" baseline="31746" sz="1050" spc="97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×</a:t>
            </a:r>
            <a:r>
              <a:rPr dirty="0" sz="1000" spc="-85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Tahoma"/>
                <a:cs typeface="Tahoma"/>
              </a:rPr>
              <a:t>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09764" y="2170547"/>
            <a:ext cx="3441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Tahoma"/>
                <a:cs typeface="Tahoma"/>
              </a:rPr>
              <a:t>log(</a:t>
            </a:r>
            <a:r>
              <a:rPr dirty="0" sz="700" spc="-10" i="1">
                <a:latin typeface="Arial"/>
                <a:cs typeface="Arial"/>
              </a:rPr>
              <a:t>RR</a:t>
            </a:r>
            <a:r>
              <a:rPr dirty="0" sz="700" spc="-1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5030" y="1733898"/>
            <a:ext cx="3368675" cy="56896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100(1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65">
                <a:latin typeface="Century Gothic"/>
                <a:cs typeface="Century Gothic"/>
              </a:rPr>
              <a:t>α</a:t>
            </a:r>
            <a:r>
              <a:rPr dirty="0" sz="1000" spc="-65">
                <a:latin typeface="Tahoma"/>
                <a:cs typeface="Tahoma"/>
              </a:rPr>
              <a:t>)%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0">
                <a:latin typeface="Tahoma"/>
                <a:cs typeface="Tahoma"/>
              </a:rPr>
              <a:t> interval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log(RR)</a:t>
            </a:r>
            <a:r>
              <a:rPr dirty="0" baseline="27777" sz="1050">
                <a:latin typeface="Tahoma"/>
                <a:cs typeface="Tahoma"/>
              </a:rPr>
              <a:t>5</a:t>
            </a:r>
            <a:r>
              <a:rPr dirty="0" baseline="27777" sz="1050" spc="187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given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  <a:p>
            <a:pPr marL="3241675">
              <a:lnSpc>
                <a:spcPct val="100000"/>
              </a:lnSpc>
              <a:spcBef>
                <a:spcPts val="185"/>
              </a:spcBef>
            </a:pPr>
            <a:r>
              <a:rPr dirty="0" sz="1000" spc="-459">
                <a:latin typeface="Verdana"/>
                <a:cs typeface="Verdana"/>
              </a:rPr>
              <a:t></a:t>
            </a:r>
            <a:endParaRPr sz="1000">
              <a:latin typeface="Verdana"/>
              <a:cs typeface="Verdana"/>
            </a:endParaRPr>
          </a:p>
          <a:p>
            <a:pPr marL="3071495">
              <a:lnSpc>
                <a:spcPct val="100000"/>
              </a:lnSpc>
              <a:spcBef>
                <a:spcPts val="310"/>
              </a:spcBef>
            </a:pPr>
            <a:r>
              <a:rPr dirty="0" sz="1000" spc="125">
                <a:latin typeface="Verdana"/>
                <a:cs typeface="Verdana"/>
              </a:rPr>
              <a:t>^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30306" y="2474894"/>
            <a:ext cx="4758690" cy="623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obtain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interval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RR,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exponentiate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bounds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log(RR).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L="193675">
              <a:lnSpc>
                <a:spcPct val="100000"/>
              </a:lnSpc>
            </a:pPr>
            <a:r>
              <a:rPr dirty="0" baseline="37037" sz="900">
                <a:latin typeface="Tahoma"/>
                <a:cs typeface="Tahoma"/>
              </a:rPr>
              <a:t>5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CI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valid </a:t>
            </a:r>
            <a:r>
              <a:rPr dirty="0" sz="900" spc="-25">
                <a:latin typeface="Arial"/>
                <a:cs typeface="Arial"/>
              </a:rPr>
              <a:t>when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all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expected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cell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counts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≥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Arial"/>
                <a:cs typeface="Arial"/>
              </a:rPr>
              <a:t>10.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38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C</a:t>
            </a:r>
            <a:r>
              <a:rPr dirty="0" cap="small" spc="60"/>
              <a:t>on</a:t>
            </a:r>
            <a:r>
              <a:rPr dirty="0" spc="60"/>
              <a:t>f</a:t>
            </a:r>
            <a:r>
              <a:rPr dirty="0" cap="small" spc="60"/>
              <a:t>idence</a:t>
            </a:r>
            <a:r>
              <a:rPr dirty="0" spc="135"/>
              <a:t> </a:t>
            </a:r>
            <a:r>
              <a:rPr dirty="0" cap="small" spc="50"/>
              <a:t>interval</a:t>
            </a:r>
            <a:r>
              <a:rPr dirty="0" spc="14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40"/>
              <a:t> </a:t>
            </a:r>
            <a:r>
              <a:rPr dirty="0" cap="small" spc="60"/>
              <a:t>relative</a:t>
            </a:r>
            <a:r>
              <a:rPr dirty="0" spc="140"/>
              <a:t> </a:t>
            </a:r>
            <a:r>
              <a:rPr dirty="0" cap="small"/>
              <a:t>risk</a:t>
            </a:r>
            <a:r>
              <a:rPr dirty="0"/>
              <a:t>.</a:t>
            </a:r>
            <a:r>
              <a:rPr dirty="0" spc="-175"/>
              <a:t> </a:t>
            </a:r>
            <a:r>
              <a:rPr dirty="0"/>
              <a:t>.</a:t>
            </a:r>
            <a:r>
              <a:rPr dirty="0" spc="-180"/>
              <a:t> </a:t>
            </a:r>
            <a:r>
              <a:rPr dirty="0" spc="-23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5" y="358957"/>
            <a:ext cx="44189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Compute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25">
                <a:latin typeface="Tahoma"/>
                <a:cs typeface="Tahoma"/>
              </a:rPr>
              <a:t> relative </a:t>
            </a:r>
            <a:r>
              <a:rPr dirty="0" sz="1000">
                <a:latin typeface="Tahoma"/>
                <a:cs typeface="Tahoma"/>
              </a:rPr>
              <a:t>risk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virologic</a:t>
            </a:r>
            <a:r>
              <a:rPr dirty="0" sz="1000" spc="-25">
                <a:latin typeface="Tahoma"/>
                <a:cs typeface="Tahoma"/>
              </a:rPr>
              <a:t> failure </a:t>
            </a:r>
            <a:r>
              <a:rPr dirty="0" sz="1000" spc="-35">
                <a:latin typeface="Tahoma"/>
                <a:cs typeface="Tahoma"/>
              </a:rPr>
              <a:t>comparing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NPV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LPV.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50136" y="847233"/>
            <a:ext cx="171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50262" y="898544"/>
            <a:ext cx="1397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05">
                <a:latin typeface="Verdana"/>
                <a:cs typeface="Verdana"/>
              </a:rPr>
              <a:t>^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95983" y="943536"/>
            <a:ext cx="3441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Tahoma"/>
                <a:cs typeface="Tahoma"/>
              </a:rPr>
              <a:t>log(</a:t>
            </a:r>
            <a:r>
              <a:rPr dirty="0" sz="700" spc="-10" i="1">
                <a:latin typeface="Arial"/>
                <a:cs typeface="Arial"/>
              </a:rPr>
              <a:t>RR</a:t>
            </a:r>
            <a:r>
              <a:rPr dirty="0" sz="700" spc="-1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55992" y="847233"/>
            <a:ext cx="124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89555" y="619601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15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828774" y="75629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 h="0">
                <a:moveTo>
                  <a:pt x="0" y="0"/>
                </a:moveTo>
                <a:lnTo>
                  <a:pt x="8886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831263" y="761636"/>
            <a:ext cx="310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605" i="1">
                <a:latin typeface="Arial"/>
                <a:cs typeface="Arial"/>
              </a:rPr>
              <a:t>p</a:t>
            </a:r>
            <a:r>
              <a:rPr dirty="0" sz="1000" spc="-80">
                <a:latin typeface="Tahoma"/>
                <a:cs typeface="Tahoma"/>
              </a:rPr>
              <a:t>ˆ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14533" y="818565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843963" y="954823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 h="0">
                <a:moveTo>
                  <a:pt x="0" y="0"/>
                </a:moveTo>
                <a:lnTo>
                  <a:pt x="3366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918335" y="934026"/>
            <a:ext cx="181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i="1">
                <a:latin typeface="Arial"/>
                <a:cs typeface="Arial"/>
              </a:rPr>
              <a:t>y</a:t>
            </a:r>
            <a:r>
              <a:rPr dirty="0" baseline="-11904" sz="1050" spc="-37">
                <a:latin typeface="Tahoma"/>
                <a:cs typeface="Tahoma"/>
              </a:rPr>
              <a:t>1</a:t>
            </a:r>
            <a:endParaRPr baseline="-11904" sz="10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11209" y="847234"/>
            <a:ext cx="124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52928" y="761638"/>
            <a:ext cx="310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605" i="1">
                <a:latin typeface="Arial"/>
                <a:cs typeface="Arial"/>
              </a:rPr>
              <a:t>p</a:t>
            </a:r>
            <a:r>
              <a:rPr dirty="0" sz="1000" spc="-80">
                <a:latin typeface="Tahoma"/>
                <a:cs typeface="Tahoma"/>
              </a:rPr>
              <a:t>ˆ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636203" y="818567"/>
            <a:ext cx="73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365629" y="954823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 h="0">
                <a:moveTo>
                  <a:pt x="0" y="0"/>
                </a:moveTo>
                <a:lnTo>
                  <a:pt x="3366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439987" y="934026"/>
            <a:ext cx="1816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i="1">
                <a:latin typeface="Arial"/>
                <a:cs typeface="Arial"/>
              </a:rPr>
              <a:t>y</a:t>
            </a:r>
            <a:r>
              <a:rPr dirty="0" baseline="-11904" sz="1050" spc="-37">
                <a:latin typeface="Tahoma"/>
                <a:cs typeface="Tahoma"/>
              </a:rPr>
              <a:t>2</a:t>
            </a:r>
            <a:endParaRPr baseline="-11904" sz="105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739911" y="847234"/>
            <a:ext cx="124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873464" y="647720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15">
                <a:latin typeface="Verdana"/>
                <a:cs typeface="Verdana"/>
              </a:rPr>
              <a:t>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012694" y="784415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 h="0">
                <a:moveTo>
                  <a:pt x="0" y="0"/>
                </a:moveTo>
                <a:lnTo>
                  <a:pt x="12275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015170" y="761636"/>
            <a:ext cx="53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35">
                <a:latin typeface="Tahoma"/>
                <a:cs typeface="Tahoma"/>
              </a:rPr>
              <a:t>0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408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027870" y="954823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 h="0">
                <a:moveTo>
                  <a:pt x="0" y="0"/>
                </a:moveTo>
                <a:lnTo>
                  <a:pt x="50609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204959" y="934026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60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64572" y="847234"/>
            <a:ext cx="124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06276" y="761638"/>
            <a:ext cx="53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35">
                <a:latin typeface="Tahoma"/>
                <a:cs typeface="Tahoma"/>
              </a:rPr>
              <a:t>0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193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3718979" y="954823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5" h="0">
                <a:moveTo>
                  <a:pt x="0" y="0"/>
                </a:moveTo>
                <a:lnTo>
                  <a:pt x="50609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3896068" y="934026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27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38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9" name="object 29" descr=""/>
          <p:cNvSpPr txBox="1"/>
          <p:nvPr/>
        </p:nvSpPr>
        <p:spPr>
          <a:xfrm>
            <a:off x="4262715" y="847234"/>
            <a:ext cx="4476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= </a:t>
            </a:r>
            <a:r>
              <a:rPr dirty="0" sz="1000" spc="-35">
                <a:latin typeface="Tahoma"/>
                <a:cs typeface="Tahoma"/>
              </a:rPr>
              <a:t>0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199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34596" y="1261915"/>
            <a:ext cx="3708400" cy="795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ts val="1200"/>
              </a:lnSpc>
              <a:spcBef>
                <a:spcPts val="95"/>
              </a:spcBef>
            </a:pP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log(RR):</a:t>
            </a:r>
            <a:endParaRPr sz="1000">
              <a:latin typeface="Tahoma"/>
              <a:cs typeface="Tahoma"/>
            </a:endParaRPr>
          </a:p>
          <a:p>
            <a:pPr algn="ctr" marL="1382395">
              <a:lnSpc>
                <a:spcPts val="1200"/>
              </a:lnSpc>
            </a:pPr>
            <a:r>
              <a:rPr dirty="0" sz="1000" spc="-35">
                <a:latin typeface="Tahoma"/>
                <a:cs typeface="Tahoma"/>
              </a:rPr>
              <a:t>log(2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11)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±</a:t>
            </a:r>
            <a:r>
              <a:rPr dirty="0" sz="1000" spc="-65">
                <a:latin typeface="Lucida Sans Unicode"/>
                <a:cs typeface="Lucida Sans Unicode"/>
              </a:rPr>
              <a:t> </a:t>
            </a:r>
            <a:r>
              <a:rPr dirty="0" sz="1000" spc="-35">
                <a:latin typeface="Tahoma"/>
                <a:cs typeface="Tahoma"/>
              </a:rPr>
              <a:t>(1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96)(0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199)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55">
                <a:latin typeface="Lucida Sans Unicode"/>
                <a:cs typeface="Lucida Sans Unicode"/>
              </a:rPr>
              <a:t>→</a:t>
            </a:r>
            <a:r>
              <a:rPr dirty="0" sz="1000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Tahoma"/>
                <a:cs typeface="Tahoma"/>
              </a:rPr>
              <a:t>(0</a:t>
            </a:r>
            <a:r>
              <a:rPr dirty="0" sz="1000" spc="-40">
                <a:latin typeface="Century Gothic"/>
                <a:cs typeface="Century Gothic"/>
              </a:rPr>
              <a:t>.</a:t>
            </a:r>
            <a:r>
              <a:rPr dirty="0" sz="1000" spc="-40">
                <a:latin typeface="Tahoma"/>
                <a:cs typeface="Tahoma"/>
              </a:rPr>
              <a:t>358</a:t>
            </a:r>
            <a:r>
              <a:rPr dirty="0" sz="1000" spc="-40">
                <a:latin typeface="Century Gothic"/>
                <a:cs typeface="Century Gothic"/>
              </a:rPr>
              <a:t>,</a:t>
            </a:r>
            <a:r>
              <a:rPr dirty="0" sz="1000" spc="-90">
                <a:latin typeface="Century Gothic"/>
                <a:cs typeface="Century Gothic"/>
              </a:rPr>
              <a:t> </a:t>
            </a:r>
            <a:r>
              <a:rPr dirty="0" sz="1000" spc="-10">
                <a:latin typeface="Tahoma"/>
                <a:cs typeface="Tahoma"/>
              </a:rPr>
              <a:t>1</a:t>
            </a:r>
            <a:r>
              <a:rPr dirty="0" sz="1000" spc="-10">
                <a:latin typeface="Century Gothic"/>
                <a:cs typeface="Century Gothic"/>
              </a:rPr>
              <a:t>.</a:t>
            </a:r>
            <a:r>
              <a:rPr dirty="0" sz="1000" spc="-10">
                <a:latin typeface="Tahoma"/>
                <a:cs typeface="Tahoma"/>
              </a:rPr>
              <a:t>139)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25400">
              <a:lnSpc>
                <a:spcPts val="1200"/>
              </a:lnSpc>
              <a:spcBef>
                <a:spcPts val="5"/>
              </a:spcBef>
            </a:pP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RR:</a:t>
            </a:r>
            <a:endParaRPr sz="1000">
              <a:latin typeface="Tahoma"/>
              <a:cs typeface="Tahoma"/>
            </a:endParaRPr>
          </a:p>
          <a:p>
            <a:pPr algn="ctr" marL="1382395">
              <a:lnSpc>
                <a:spcPts val="1200"/>
              </a:lnSpc>
            </a:pPr>
            <a:r>
              <a:rPr dirty="0" sz="1000" spc="-10">
                <a:latin typeface="Tahoma"/>
                <a:cs typeface="Tahoma"/>
              </a:rPr>
              <a:t>(</a:t>
            </a:r>
            <a:r>
              <a:rPr dirty="0" sz="1000" spc="-10" i="1">
                <a:latin typeface="Arial"/>
                <a:cs typeface="Arial"/>
              </a:rPr>
              <a:t>e</a:t>
            </a:r>
            <a:r>
              <a:rPr dirty="0" baseline="31746" sz="1050" spc="-15">
                <a:latin typeface="Tahoma"/>
                <a:cs typeface="Tahoma"/>
              </a:rPr>
              <a:t>0</a:t>
            </a:r>
            <a:r>
              <a:rPr dirty="0" baseline="31746" sz="1050" spc="-15">
                <a:latin typeface="Lucida Sans Unicode"/>
                <a:cs typeface="Lucida Sans Unicode"/>
              </a:rPr>
              <a:t>.</a:t>
            </a:r>
            <a:r>
              <a:rPr dirty="0" baseline="31746" sz="1050" spc="-15">
                <a:latin typeface="Tahoma"/>
                <a:cs typeface="Tahoma"/>
              </a:rPr>
              <a:t>358</a:t>
            </a:r>
            <a:r>
              <a:rPr dirty="0" sz="1000" spc="-10">
                <a:latin typeface="Century Gothic"/>
                <a:cs typeface="Century Gothic"/>
              </a:rPr>
              <a:t>,</a:t>
            </a:r>
            <a:r>
              <a:rPr dirty="0" sz="1000" spc="-110">
                <a:latin typeface="Century Gothic"/>
                <a:cs typeface="Century Gothic"/>
              </a:rPr>
              <a:t> </a:t>
            </a:r>
            <a:r>
              <a:rPr dirty="0" sz="1000" spc="-10" i="1">
                <a:latin typeface="Arial"/>
                <a:cs typeface="Arial"/>
              </a:rPr>
              <a:t>e</a:t>
            </a:r>
            <a:r>
              <a:rPr dirty="0" baseline="31746" sz="1050" spc="-15">
                <a:latin typeface="Tahoma"/>
                <a:cs typeface="Tahoma"/>
              </a:rPr>
              <a:t>1</a:t>
            </a:r>
            <a:r>
              <a:rPr dirty="0" baseline="31746" sz="1050" spc="-15">
                <a:latin typeface="Lucida Sans Unicode"/>
                <a:cs typeface="Lucida Sans Unicode"/>
              </a:rPr>
              <a:t>.</a:t>
            </a:r>
            <a:r>
              <a:rPr dirty="0" baseline="31746" sz="1050" spc="-15">
                <a:latin typeface="Tahoma"/>
                <a:cs typeface="Tahoma"/>
              </a:rPr>
              <a:t>139</a:t>
            </a:r>
            <a:r>
              <a:rPr dirty="0" sz="1000" spc="-10">
                <a:latin typeface="Tahoma"/>
                <a:cs typeface="Tahoma"/>
              </a:rPr>
              <a:t>)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55">
                <a:latin typeface="Lucida Sans Unicode"/>
                <a:cs typeface="Lucida Sans Unicode"/>
              </a:rPr>
              <a:t>→</a:t>
            </a:r>
            <a:r>
              <a:rPr dirty="0" sz="1000" spc="-25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Tahoma"/>
                <a:cs typeface="Tahoma"/>
              </a:rPr>
              <a:t>(1</a:t>
            </a:r>
            <a:r>
              <a:rPr dirty="0" sz="1000" spc="-40">
                <a:latin typeface="Century Gothic"/>
                <a:cs typeface="Century Gothic"/>
              </a:rPr>
              <a:t>.</a:t>
            </a:r>
            <a:r>
              <a:rPr dirty="0" sz="1000" spc="-40">
                <a:latin typeface="Tahoma"/>
                <a:cs typeface="Tahoma"/>
              </a:rPr>
              <a:t>430</a:t>
            </a:r>
            <a:r>
              <a:rPr dirty="0" sz="1000" spc="-40">
                <a:latin typeface="Century Gothic"/>
                <a:cs typeface="Century Gothic"/>
              </a:rPr>
              <a:t>,</a:t>
            </a:r>
            <a:r>
              <a:rPr dirty="0" sz="1000" spc="-105">
                <a:latin typeface="Century Gothic"/>
                <a:cs typeface="Century Gothic"/>
              </a:rPr>
              <a:t> </a:t>
            </a:r>
            <a:r>
              <a:rPr dirty="0" sz="1000" spc="-10">
                <a:latin typeface="Tahoma"/>
                <a:cs typeface="Tahoma"/>
              </a:rPr>
              <a:t>3</a:t>
            </a:r>
            <a:r>
              <a:rPr dirty="0" sz="1000" spc="-10">
                <a:latin typeface="Century Gothic"/>
                <a:cs typeface="Century Gothic"/>
              </a:rPr>
              <a:t>.</a:t>
            </a:r>
            <a:r>
              <a:rPr dirty="0" sz="1000" spc="-10">
                <a:latin typeface="Tahoma"/>
                <a:cs typeface="Tahoma"/>
              </a:rPr>
              <a:t>125)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22044" y="2138780"/>
            <a:ext cx="5116195" cy="28003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ts val="955"/>
              </a:lnSpc>
              <a:spcBef>
                <a:spcPts val="45"/>
              </a:spcBef>
            </a:pPr>
            <a:r>
              <a:rPr dirty="0" sz="800" spc="70" b="1">
                <a:solidFill>
                  <a:srgbClr val="214986"/>
                </a:solidFill>
                <a:latin typeface="Times New Roman"/>
                <a:cs typeface="Times New Roman"/>
              </a:rPr>
              <a:t>library</a:t>
            </a:r>
            <a:r>
              <a:rPr dirty="0" sz="800" spc="70">
                <a:latin typeface="Cambria"/>
                <a:cs typeface="Cambria"/>
              </a:rPr>
              <a:t>(epitools)</a:t>
            </a:r>
            <a:endParaRPr sz="800">
              <a:latin typeface="Cambria"/>
              <a:cs typeface="Cambria"/>
            </a:endParaRPr>
          </a:p>
          <a:p>
            <a:pPr marL="37465">
              <a:lnSpc>
                <a:spcPts val="955"/>
              </a:lnSpc>
            </a:pPr>
            <a:r>
              <a:rPr dirty="0" sz="800" spc="100" b="1">
                <a:solidFill>
                  <a:srgbClr val="214986"/>
                </a:solidFill>
                <a:latin typeface="Times New Roman"/>
                <a:cs typeface="Times New Roman"/>
              </a:rPr>
              <a:t>riskratio</a:t>
            </a:r>
            <a:r>
              <a:rPr dirty="0" sz="800" spc="100">
                <a:latin typeface="Cambria"/>
                <a:cs typeface="Cambria"/>
              </a:rPr>
              <a:t>(hiv.table,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214986"/>
                </a:solidFill>
                <a:latin typeface="Cambria"/>
                <a:cs typeface="Cambria"/>
              </a:rPr>
              <a:t>rev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4F9805"/>
                </a:solidFill>
                <a:latin typeface="Cambria"/>
                <a:cs typeface="Cambria"/>
              </a:rPr>
              <a:t>"rows"</a:t>
            </a:r>
            <a:r>
              <a:rPr dirty="0" sz="800" spc="-10">
                <a:latin typeface="Cambria"/>
                <a:cs typeface="Cambria"/>
              </a:rPr>
              <a:t>)</a:t>
            </a:r>
            <a:r>
              <a:rPr dirty="0" sz="800" spc="-1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-10">
                <a:latin typeface="Cambria"/>
                <a:cs typeface="Cambria"/>
              </a:rPr>
              <a:t>measure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47294" y="2510584"/>
            <a:ext cx="174561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259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85">
                <a:latin typeface="Cambria"/>
                <a:cs typeface="Cambria"/>
              </a:rPr>
              <a:t>risk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ratio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with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-70">
                <a:latin typeface="Cambria"/>
                <a:cs typeface="Cambria"/>
              </a:rPr>
              <a:t>95%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140">
                <a:latin typeface="Cambria"/>
                <a:cs typeface="Cambria"/>
              </a:rPr>
              <a:t>C.I.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47294" y="2630787"/>
            <a:ext cx="1369695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  <a:tabLst>
                <a:tab pos="1087120" algn="l"/>
              </a:tabLst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Drug</a:t>
            </a:r>
            <a:r>
              <a:rPr dirty="0" sz="800" spc="200">
                <a:latin typeface="Cambria"/>
                <a:cs typeface="Cambria"/>
              </a:rPr>
              <a:t>  </a:t>
            </a:r>
            <a:r>
              <a:rPr dirty="0" sz="800" spc="40">
                <a:latin typeface="Cambria"/>
                <a:cs typeface="Cambria"/>
              </a:rPr>
              <a:t>estimate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lower</a:t>
            </a:r>
            <a:endParaRPr sz="800">
              <a:latin typeface="Cambria"/>
              <a:cs typeface="Cambria"/>
            </a:endParaRPr>
          </a:p>
          <a:p>
            <a:pPr algn="r" marR="5080">
              <a:lnSpc>
                <a:spcPts val="955"/>
              </a:lnSpc>
            </a:pPr>
            <a:r>
              <a:rPr dirty="0" sz="800" spc="-25">
                <a:latin typeface="Cambria"/>
                <a:cs typeface="Cambria"/>
              </a:rPr>
              <a:t>NA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906188" y="2630787"/>
            <a:ext cx="29464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upper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955"/>
              </a:lnSpc>
            </a:pPr>
            <a:r>
              <a:rPr dirty="0" sz="800" spc="-75">
                <a:latin typeface="Cambria"/>
                <a:cs typeface="Cambria"/>
              </a:rPr>
              <a:t>NA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47294" y="2750981"/>
            <a:ext cx="93916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  <a:tabLst>
                <a:tab pos="28130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LPV</a:t>
            </a:r>
            <a:r>
              <a:rPr dirty="0" sz="800" spc="14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1.000000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16136" y="2871189"/>
            <a:ext cx="15843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>
                <a:latin typeface="Cambria"/>
                <a:cs typeface="Cambria"/>
              </a:rPr>
              <a:t>NVP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2.116402</a:t>
            </a:r>
            <a:r>
              <a:rPr dirty="0" sz="800" spc="3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1.43177</a:t>
            </a:r>
            <a:r>
              <a:rPr dirty="0" sz="800" spc="3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3.128405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T</a:t>
            </a:r>
            <a:r>
              <a:rPr dirty="0" cap="small" spc="60"/>
              <a:t>ools</a:t>
            </a:r>
            <a:r>
              <a:rPr dirty="0" spc="9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90"/>
              <a:t> </a:t>
            </a:r>
            <a:r>
              <a:rPr dirty="0" cap="small"/>
              <a:t>assessing</a:t>
            </a:r>
            <a:r>
              <a:rPr dirty="0" spc="95"/>
              <a:t> </a:t>
            </a:r>
            <a:r>
              <a:rPr dirty="0" cap="small" spc="-10"/>
              <a:t>association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9183" y="722620"/>
            <a:ext cx="2654935" cy="15817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900" spc="-10">
                <a:latin typeface="Arial"/>
                <a:cs typeface="Arial"/>
              </a:rPr>
              <a:t>We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have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covered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methods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 </a:t>
            </a:r>
            <a:r>
              <a:rPr dirty="0" sz="900" spc="-20">
                <a:latin typeface="Arial"/>
                <a:cs typeface="Arial"/>
              </a:rPr>
              <a:t>numerical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outcomes:</a:t>
            </a:r>
            <a:endParaRPr sz="900">
              <a:latin typeface="Arial"/>
              <a:cs typeface="Arial"/>
            </a:endParaRPr>
          </a:p>
          <a:p>
            <a:pPr marL="320675" indent="-128270">
              <a:lnSpc>
                <a:spcPct val="100000"/>
              </a:lnSpc>
              <a:spcBef>
                <a:spcPts val="414"/>
              </a:spcBef>
              <a:buClr>
                <a:srgbClr val="3232B2"/>
              </a:buClr>
              <a:buFont typeface="Lucida Sans Unicode"/>
              <a:buChar char="•"/>
              <a:tabLst>
                <a:tab pos="320675" algn="l"/>
              </a:tabLst>
            </a:pPr>
            <a:r>
              <a:rPr dirty="0" sz="900" spc="-20">
                <a:latin typeface="Arial"/>
                <a:cs typeface="Arial"/>
              </a:rPr>
              <a:t>numerical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outcome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categorical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predictor</a:t>
            </a:r>
            <a:endParaRPr sz="900">
              <a:latin typeface="Arial"/>
              <a:cs typeface="Arial"/>
            </a:endParaRPr>
          </a:p>
          <a:p>
            <a:pPr lvl="1" marL="595630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595630" algn="l"/>
              </a:tabLst>
            </a:pPr>
            <a:r>
              <a:rPr dirty="0" sz="900" spc="-25">
                <a:latin typeface="Arial"/>
                <a:cs typeface="Arial"/>
              </a:rPr>
              <a:t>two-</a:t>
            </a:r>
            <a:r>
              <a:rPr dirty="0" sz="900" spc="-35">
                <a:latin typeface="Arial"/>
                <a:cs typeface="Arial"/>
              </a:rPr>
              <a:t>sample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60" i="1">
                <a:latin typeface="Arial"/>
                <a:cs typeface="Arial"/>
              </a:rPr>
              <a:t>t</a:t>
            </a:r>
            <a:r>
              <a:rPr dirty="0" sz="900" spc="60">
                <a:latin typeface="Arial"/>
                <a:cs typeface="Arial"/>
              </a:rPr>
              <a:t>-</a:t>
            </a:r>
            <a:r>
              <a:rPr dirty="0" sz="900" spc="-10">
                <a:latin typeface="Arial"/>
                <a:cs typeface="Arial"/>
              </a:rPr>
              <a:t>tests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ANOVA</a:t>
            </a:r>
            <a:endParaRPr sz="900">
              <a:latin typeface="Arial"/>
              <a:cs typeface="Arial"/>
            </a:endParaRPr>
          </a:p>
          <a:p>
            <a:pPr lvl="1" marL="595630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595630" algn="l"/>
              </a:tabLst>
            </a:pPr>
            <a:r>
              <a:rPr dirty="0" sz="900">
                <a:latin typeface="Arial"/>
                <a:cs typeface="Arial"/>
              </a:rPr>
              <a:t>simple/multiple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linear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regression</a:t>
            </a:r>
            <a:endParaRPr sz="900">
              <a:latin typeface="Arial"/>
              <a:cs typeface="Arial"/>
            </a:endParaRPr>
          </a:p>
          <a:p>
            <a:pPr marL="320675" indent="-128270">
              <a:lnSpc>
                <a:spcPct val="100000"/>
              </a:lnSpc>
              <a:spcBef>
                <a:spcPts val="414"/>
              </a:spcBef>
              <a:buClr>
                <a:srgbClr val="3232B2"/>
              </a:buClr>
              <a:buFont typeface="Lucida Sans Unicode"/>
              <a:buChar char="•"/>
              <a:tabLst>
                <a:tab pos="320675" algn="l"/>
              </a:tabLst>
            </a:pPr>
            <a:r>
              <a:rPr dirty="0" sz="900" spc="-20">
                <a:latin typeface="Arial"/>
                <a:cs typeface="Arial"/>
              </a:rPr>
              <a:t>numerical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outcome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numerical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predictor</a:t>
            </a:r>
            <a:endParaRPr sz="900">
              <a:latin typeface="Arial"/>
              <a:cs typeface="Arial"/>
            </a:endParaRPr>
          </a:p>
          <a:p>
            <a:pPr lvl="1" marL="595630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595630" algn="l"/>
              </a:tabLst>
            </a:pPr>
            <a:r>
              <a:rPr dirty="0" sz="900" spc="-25">
                <a:latin typeface="Arial"/>
                <a:cs typeface="Arial"/>
              </a:rPr>
              <a:t>simple </a:t>
            </a:r>
            <a:r>
              <a:rPr dirty="0" sz="900" spc="-10">
                <a:latin typeface="Arial"/>
                <a:cs typeface="Arial"/>
              </a:rPr>
              <a:t>linear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regression</a:t>
            </a:r>
            <a:endParaRPr sz="900">
              <a:latin typeface="Arial"/>
              <a:cs typeface="Arial"/>
            </a:endParaRPr>
          </a:p>
          <a:p>
            <a:pPr marL="320675" marR="241300" indent="-128270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Lucida Sans Unicode"/>
              <a:buChar char="•"/>
              <a:tabLst>
                <a:tab pos="320675" algn="l"/>
              </a:tabLst>
            </a:pPr>
            <a:r>
              <a:rPr dirty="0" sz="900" spc="-20">
                <a:latin typeface="Arial"/>
                <a:cs typeface="Arial"/>
              </a:rPr>
              <a:t>numerical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outcome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several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predictors, </a:t>
            </a:r>
            <a:r>
              <a:rPr dirty="0" sz="900" spc="-20">
                <a:latin typeface="Arial"/>
                <a:cs typeface="Arial"/>
              </a:rPr>
              <a:t>numerical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 </a:t>
            </a:r>
            <a:r>
              <a:rPr dirty="0" sz="900" spc="-10">
                <a:latin typeface="Arial"/>
                <a:cs typeface="Arial"/>
              </a:rPr>
              <a:t>categorical</a:t>
            </a:r>
            <a:endParaRPr sz="900">
              <a:latin typeface="Arial"/>
              <a:cs typeface="Arial"/>
            </a:endParaRPr>
          </a:p>
          <a:p>
            <a:pPr lvl="1" marL="595630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595630" algn="l"/>
              </a:tabLst>
            </a:pPr>
            <a:r>
              <a:rPr dirty="0" sz="900">
                <a:latin typeface="Arial"/>
                <a:cs typeface="Arial"/>
              </a:rPr>
              <a:t>multiple</a:t>
            </a:r>
            <a:r>
              <a:rPr dirty="0" sz="900" spc="-10">
                <a:latin typeface="Arial"/>
                <a:cs typeface="Arial"/>
              </a:rPr>
              <a:t> linear regression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28287" y="640380"/>
            <a:ext cx="2699385" cy="1746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900">
                <a:latin typeface="Arial"/>
                <a:cs typeface="Arial"/>
              </a:rPr>
              <a:t>Next,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methods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categorical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outcomes:</a:t>
            </a:r>
            <a:endParaRPr sz="900">
              <a:latin typeface="Arial"/>
              <a:cs typeface="Arial"/>
            </a:endParaRPr>
          </a:p>
          <a:p>
            <a:pPr marL="315595" indent="-128270">
              <a:lnSpc>
                <a:spcPct val="100000"/>
              </a:lnSpc>
              <a:spcBef>
                <a:spcPts val="414"/>
              </a:spcBef>
              <a:buClr>
                <a:srgbClr val="3232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dirty="0" sz="900" spc="-20">
                <a:latin typeface="Arial"/>
                <a:cs typeface="Arial"/>
              </a:rPr>
              <a:t>categorical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outcome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categorical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predictor</a:t>
            </a:r>
            <a:endParaRPr sz="900">
              <a:latin typeface="Arial"/>
              <a:cs typeface="Arial"/>
            </a:endParaRPr>
          </a:p>
          <a:p>
            <a:pPr lvl="1" marL="589915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589915" algn="l"/>
              </a:tabLst>
            </a:pPr>
            <a:r>
              <a:rPr dirty="0" sz="900">
                <a:latin typeface="Franklin Gothic Heavy"/>
                <a:cs typeface="Franklin Gothic Heavy"/>
              </a:rPr>
              <a:t>χ</a:t>
            </a:r>
            <a:r>
              <a:rPr dirty="0" baseline="37037" sz="900">
                <a:latin typeface="Tahoma"/>
                <a:cs typeface="Tahoma"/>
              </a:rPr>
              <a:t>2</a:t>
            </a:r>
            <a:r>
              <a:rPr dirty="0" baseline="37037" sz="900" spc="254">
                <a:latin typeface="Tahoma"/>
                <a:cs typeface="Tahoma"/>
              </a:rPr>
              <a:t>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independence</a:t>
            </a:r>
            <a:endParaRPr sz="900">
              <a:latin typeface="Arial"/>
              <a:cs typeface="Arial"/>
            </a:endParaRPr>
          </a:p>
          <a:p>
            <a:pPr lvl="1" marL="589915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589915" algn="l"/>
              </a:tabLst>
            </a:pPr>
            <a:r>
              <a:rPr dirty="0" sz="900" spc="-25">
                <a:latin typeface="Arial"/>
                <a:cs typeface="Arial"/>
              </a:rPr>
              <a:t>Fisher’s </a:t>
            </a:r>
            <a:r>
              <a:rPr dirty="0" sz="900" spc="-10">
                <a:latin typeface="Arial"/>
                <a:cs typeface="Arial"/>
              </a:rPr>
              <a:t>exact</a:t>
            </a:r>
            <a:r>
              <a:rPr dirty="0" sz="900" spc="-20">
                <a:latin typeface="Arial"/>
                <a:cs typeface="Arial"/>
              </a:rPr>
              <a:t> test</a:t>
            </a:r>
            <a:endParaRPr sz="900">
              <a:latin typeface="Arial"/>
              <a:cs typeface="Arial"/>
            </a:endParaRPr>
          </a:p>
          <a:p>
            <a:pPr lvl="1" marL="589915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589915" algn="l"/>
              </a:tabLst>
            </a:pPr>
            <a:r>
              <a:rPr dirty="0" sz="900">
                <a:latin typeface="Arial"/>
                <a:cs typeface="Arial"/>
              </a:rPr>
              <a:t>simple/multiple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logistic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regression</a:t>
            </a:r>
            <a:endParaRPr sz="900">
              <a:latin typeface="Arial"/>
              <a:cs typeface="Arial"/>
            </a:endParaRPr>
          </a:p>
          <a:p>
            <a:pPr marL="315595" indent="-128270">
              <a:lnSpc>
                <a:spcPct val="100000"/>
              </a:lnSpc>
              <a:spcBef>
                <a:spcPts val="414"/>
              </a:spcBef>
              <a:buClr>
                <a:srgbClr val="3232B2"/>
              </a:buClr>
              <a:buFont typeface="Lucida Sans Unicode"/>
              <a:buChar char="•"/>
              <a:tabLst>
                <a:tab pos="315595" algn="l"/>
              </a:tabLst>
            </a:pPr>
            <a:r>
              <a:rPr dirty="0" sz="900" spc="-10">
                <a:latin typeface="Arial"/>
                <a:cs typeface="Arial"/>
              </a:rPr>
              <a:t>binary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outcome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numerical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predictor</a:t>
            </a:r>
            <a:endParaRPr sz="900">
              <a:latin typeface="Arial"/>
              <a:cs typeface="Arial"/>
            </a:endParaRPr>
          </a:p>
          <a:p>
            <a:pPr lvl="1" marL="589915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589915" algn="l"/>
              </a:tabLst>
            </a:pPr>
            <a:r>
              <a:rPr dirty="0" sz="900" spc="-25">
                <a:latin typeface="Arial"/>
                <a:cs typeface="Arial"/>
              </a:rPr>
              <a:t>simple </a:t>
            </a:r>
            <a:r>
              <a:rPr dirty="0" sz="900">
                <a:latin typeface="Arial"/>
                <a:cs typeface="Arial"/>
              </a:rPr>
              <a:t>logistic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regression</a:t>
            </a:r>
            <a:endParaRPr sz="900">
              <a:latin typeface="Arial"/>
              <a:cs typeface="Arial"/>
            </a:endParaRPr>
          </a:p>
          <a:p>
            <a:pPr marL="314960" marR="465455" indent="-128270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dirty="0" sz="900" spc="-10">
                <a:latin typeface="Arial"/>
                <a:cs typeface="Arial"/>
              </a:rPr>
              <a:t>binary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outcome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several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predictors, </a:t>
            </a:r>
            <a:r>
              <a:rPr dirty="0" sz="900" spc="-20">
                <a:latin typeface="Arial"/>
                <a:cs typeface="Arial"/>
              </a:rPr>
              <a:t>numerical</a:t>
            </a:r>
            <a:r>
              <a:rPr dirty="0" sz="900">
                <a:latin typeface="Arial"/>
                <a:cs typeface="Arial"/>
              </a:rPr>
              <a:t> or </a:t>
            </a:r>
            <a:r>
              <a:rPr dirty="0" sz="900" spc="-10">
                <a:latin typeface="Arial"/>
                <a:cs typeface="Arial"/>
              </a:rPr>
              <a:t>categorical</a:t>
            </a:r>
            <a:endParaRPr sz="900">
              <a:latin typeface="Arial"/>
              <a:cs typeface="Arial"/>
            </a:endParaRPr>
          </a:p>
          <a:p>
            <a:pPr lvl="1" marL="589915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589915" algn="l"/>
              </a:tabLst>
            </a:pPr>
            <a:r>
              <a:rPr dirty="0" sz="900">
                <a:latin typeface="Arial"/>
                <a:cs typeface="Arial"/>
              </a:rPr>
              <a:t>multiple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logistic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regression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38017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</a:t>
            </a:r>
            <a:r>
              <a:rPr dirty="0" cap="small"/>
              <a:t>dds</a:t>
            </a:r>
            <a:r>
              <a:rPr dirty="0" spc="85"/>
              <a:t> </a:t>
            </a:r>
            <a:r>
              <a:rPr dirty="0" cap="small" spc="65"/>
              <a:t>and</a:t>
            </a:r>
            <a:r>
              <a:rPr dirty="0" spc="90"/>
              <a:t> </a:t>
            </a:r>
            <a:r>
              <a:rPr dirty="0" cap="small" spc="50"/>
              <a:t>the</a:t>
            </a:r>
            <a:r>
              <a:rPr dirty="0" spc="85"/>
              <a:t> </a:t>
            </a:r>
            <a:r>
              <a:rPr dirty="0" cap="small"/>
              <a:t>odds</a:t>
            </a:r>
            <a:r>
              <a:rPr dirty="0" spc="90"/>
              <a:t> </a:t>
            </a:r>
            <a:r>
              <a:rPr dirty="0" cap="small" spc="70"/>
              <a:t>ratio</a:t>
            </a:r>
            <a:r>
              <a:rPr dirty="0" spc="90"/>
              <a:t> </a:t>
            </a:r>
            <a:r>
              <a:rPr dirty="0" cap="small" spc="55"/>
              <a:t>in</a:t>
            </a:r>
            <a:r>
              <a:rPr dirty="0" spc="85"/>
              <a:t> </a:t>
            </a:r>
            <a:r>
              <a:rPr dirty="0" cap="small" spc="125"/>
              <a:t>a</a:t>
            </a:r>
            <a:r>
              <a:rPr dirty="0" spc="95"/>
              <a:t> </a:t>
            </a:r>
            <a:r>
              <a:rPr dirty="0">
                <a:latin typeface="Calibri"/>
                <a:cs typeface="Calibri"/>
              </a:rPr>
              <a:t>2 </a:t>
            </a:r>
            <a:r>
              <a:rPr dirty="0">
                <a:latin typeface="Lucida Sans Unicode"/>
                <a:cs typeface="Lucida Sans Unicode"/>
              </a:rPr>
              <a:t>×</a:t>
            </a:r>
            <a:r>
              <a:rPr dirty="0" spc="-125">
                <a:latin typeface="Lucida Sans Unicode"/>
                <a:cs typeface="Lucida Sans Unicode"/>
              </a:rPr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dirty="0" spc="210">
                <a:latin typeface="Calibri"/>
                <a:cs typeface="Calibri"/>
              </a:rPr>
              <a:t> </a:t>
            </a:r>
            <a:r>
              <a:rPr dirty="0" cap="small"/>
              <a:t>table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87423" y="388685"/>
            <a:ext cx="3581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40">
                <a:latin typeface="Tahoma"/>
                <a:cs typeface="Tahoma"/>
              </a:rPr>
              <a:t>1</a:t>
            </a:r>
            <a:r>
              <a:rPr dirty="0" sz="700" spc="40">
                <a:latin typeface="Arial"/>
                <a:cs typeface="Arial"/>
              </a:rPr>
              <a:t>−</a:t>
            </a:r>
            <a:r>
              <a:rPr dirty="0" sz="700" spc="40" i="1">
                <a:latin typeface="Arial"/>
                <a:cs typeface="Arial"/>
              </a:rPr>
              <a:t>P</a:t>
            </a:r>
            <a:r>
              <a:rPr dirty="0" sz="700" spc="40">
                <a:latin typeface="Tahoma"/>
                <a:cs typeface="Tahoma"/>
              </a:rPr>
              <a:t>(</a:t>
            </a:r>
            <a:r>
              <a:rPr dirty="0" sz="700" spc="40" i="1">
                <a:latin typeface="Arial"/>
                <a:cs typeface="Arial"/>
              </a:rPr>
              <a:t>E</a:t>
            </a:r>
            <a:r>
              <a:rPr dirty="0" sz="700" spc="-70" i="1">
                <a:latin typeface="Arial"/>
                <a:cs typeface="Arial"/>
              </a:rPr>
              <a:t> </a:t>
            </a:r>
            <a:r>
              <a:rPr dirty="0" sz="700" spc="-5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7599" y="307103"/>
            <a:ext cx="2004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odds</a:t>
            </a:r>
            <a:r>
              <a:rPr dirty="0" sz="1000" spc="15" b="1">
                <a:latin typeface="Gill Sans MT"/>
                <a:cs typeface="Gill Sans MT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event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E</a:t>
            </a:r>
            <a:r>
              <a:rPr dirty="0" sz="1000" spc="11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are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u="sng" baseline="39682" sz="1050" spc="3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9682" sz="10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baseline="39682" sz="10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baseline="39682" sz="10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dirty="0" u="sng" baseline="39682" sz="1050" spc="-172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39682" sz="10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u="sng" baseline="39682" sz="1050" spc="322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baseline="39682" sz="1050" spc="-15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2999" y="564748"/>
            <a:ext cx="506984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odds</a:t>
            </a:r>
            <a:r>
              <a:rPr dirty="0" sz="1000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ratio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(OR)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measure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odds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certain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event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occurring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one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group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relative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odds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event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occurring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another </a:t>
            </a:r>
            <a:r>
              <a:rPr dirty="0" sz="1000" spc="-10">
                <a:latin typeface="Tahoma"/>
                <a:cs typeface="Tahoma"/>
              </a:rPr>
              <a:t>group.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2999" y="881171"/>
            <a:ext cx="3258185" cy="47561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odds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25">
                <a:latin typeface="Tahoma"/>
                <a:cs typeface="Tahoma"/>
              </a:rPr>
              <a:t> failure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among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25">
                <a:latin typeface="Tahoma"/>
                <a:cs typeface="Tahoma"/>
              </a:rPr>
              <a:t> is</a:t>
            </a:r>
            <a:endParaRPr sz="1000">
              <a:latin typeface="Tahoma"/>
              <a:cs typeface="Tahoma"/>
            </a:endParaRPr>
          </a:p>
          <a:p>
            <a:pPr marL="1046480">
              <a:lnSpc>
                <a:spcPct val="100000"/>
              </a:lnSpc>
              <a:spcBef>
                <a:spcPts val="575"/>
              </a:spcBef>
            </a:pPr>
            <a:r>
              <a:rPr dirty="0" sz="1000" spc="100">
                <a:latin typeface="Tahoma"/>
                <a:cs typeface="Tahoma"/>
              </a:rPr>
              <a:t>#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had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failure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155481" y="1372742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653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008385" y="1179557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60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021086" y="137274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5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142781" y="1351945"/>
            <a:ext cx="3018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820" algn="l"/>
              </a:tabLst>
            </a:pPr>
            <a:r>
              <a:rPr dirty="0" sz="1000" spc="100">
                <a:latin typeface="Tahoma"/>
                <a:cs typeface="Tahoma"/>
              </a:rPr>
              <a:t>#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did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-20">
                <a:latin typeface="Tahoma"/>
                <a:cs typeface="Tahoma"/>
              </a:rPr>
              <a:t> virologic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failure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87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59641" y="1265153"/>
            <a:ext cx="772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820" algn="l"/>
              </a:tabLst>
            </a:pPr>
            <a:r>
              <a:rPr dirty="0" sz="1000" spc="-50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	= </a:t>
            </a:r>
            <a:r>
              <a:rPr dirty="0" sz="1000" spc="-35">
                <a:latin typeface="Tahoma"/>
                <a:cs typeface="Tahoma"/>
              </a:rPr>
              <a:t>0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690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2999" y="1589818"/>
            <a:ext cx="3216275" cy="47561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odds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25">
                <a:latin typeface="Tahoma"/>
                <a:cs typeface="Tahoma"/>
              </a:rPr>
              <a:t> failure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among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60">
                <a:latin typeface="Tahoma"/>
                <a:cs typeface="Tahoma"/>
              </a:rPr>
              <a:t>LPV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25">
                <a:latin typeface="Tahoma"/>
                <a:cs typeface="Tahoma"/>
              </a:rPr>
              <a:t> is</a:t>
            </a:r>
            <a:endParaRPr sz="1000">
              <a:latin typeface="Tahoma"/>
              <a:cs typeface="Tahoma"/>
            </a:endParaRPr>
          </a:p>
          <a:p>
            <a:pPr marL="1025525">
              <a:lnSpc>
                <a:spcPct val="100000"/>
              </a:lnSpc>
              <a:spcBef>
                <a:spcPts val="575"/>
              </a:spcBef>
            </a:pPr>
            <a:r>
              <a:rPr dirty="0" sz="1000" spc="100">
                <a:latin typeface="Tahoma"/>
                <a:cs typeface="Tahoma"/>
              </a:rPr>
              <a:t>#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LPV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had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failure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134402" y="2081391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 h="0">
                <a:moveTo>
                  <a:pt x="0" y="0"/>
                </a:moveTo>
                <a:lnTo>
                  <a:pt x="264544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997847" y="1888202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27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978910" y="2081391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7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121702" y="2060580"/>
            <a:ext cx="3060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6865" algn="l"/>
              </a:tabLst>
            </a:pPr>
            <a:r>
              <a:rPr dirty="0" sz="1000" spc="100">
                <a:latin typeface="Tahoma"/>
                <a:cs typeface="Tahoma"/>
              </a:rPr>
              <a:t>#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LPV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group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did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-20">
                <a:latin typeface="Tahoma"/>
                <a:cs typeface="Tahoma"/>
              </a:rPr>
              <a:t> virologic </a:t>
            </a:r>
            <a:r>
              <a:rPr dirty="0" sz="1000" spc="-10">
                <a:latin typeface="Tahoma"/>
                <a:cs typeface="Tahoma"/>
              </a:rPr>
              <a:t>failure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113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38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3817467" y="1973803"/>
            <a:ext cx="8362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1320" algn="l"/>
              </a:tabLst>
            </a:pPr>
            <a:r>
              <a:rPr dirty="0" sz="1000" spc="-50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	= </a:t>
            </a:r>
            <a:r>
              <a:rPr dirty="0" sz="1000" spc="-35">
                <a:latin typeface="Tahoma"/>
                <a:cs typeface="Tahoma"/>
              </a:rPr>
              <a:t>0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239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30299" y="2378764"/>
            <a:ext cx="5095240" cy="632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ahoma"/>
                <a:cs typeface="Tahoma"/>
              </a:rPr>
              <a:t>Thus,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odds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ratio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failure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comparing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LPV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0</a:t>
            </a:r>
            <a:r>
              <a:rPr dirty="0" sz="1000" spc="-40">
                <a:latin typeface="Century Gothic"/>
                <a:cs typeface="Century Gothic"/>
              </a:rPr>
              <a:t>.</a:t>
            </a:r>
            <a:r>
              <a:rPr dirty="0" sz="1000" spc="-40">
                <a:latin typeface="Tahoma"/>
                <a:cs typeface="Tahoma"/>
              </a:rPr>
              <a:t>690</a:t>
            </a:r>
            <a:r>
              <a:rPr dirty="0" sz="1000" spc="-40">
                <a:latin typeface="Century Gothic"/>
                <a:cs typeface="Century Gothic"/>
              </a:rPr>
              <a:t>/</a:t>
            </a:r>
            <a:r>
              <a:rPr dirty="0" sz="1000" spc="-40">
                <a:latin typeface="Tahoma"/>
                <a:cs typeface="Tahoma"/>
              </a:rPr>
              <a:t>0</a:t>
            </a:r>
            <a:r>
              <a:rPr dirty="0" sz="1000" spc="-40">
                <a:latin typeface="Century Gothic"/>
                <a:cs typeface="Century Gothic"/>
              </a:rPr>
              <a:t>.</a:t>
            </a:r>
            <a:r>
              <a:rPr dirty="0" sz="1000" spc="-40">
                <a:latin typeface="Tahoma"/>
                <a:cs typeface="Tahoma"/>
              </a:rPr>
              <a:t>239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2</a:t>
            </a:r>
            <a:r>
              <a:rPr dirty="0" sz="1000" spc="-10">
                <a:latin typeface="Century Gothic"/>
                <a:cs typeface="Century Gothic"/>
              </a:rPr>
              <a:t>.</a:t>
            </a:r>
            <a:r>
              <a:rPr dirty="0" sz="1000" spc="-10">
                <a:latin typeface="Tahoma"/>
                <a:cs typeface="Tahoma"/>
              </a:rPr>
              <a:t>89.</a:t>
            </a:r>
            <a:endParaRPr sz="1000">
              <a:latin typeface="Tahoma"/>
              <a:cs typeface="Tahoma"/>
            </a:endParaRPr>
          </a:p>
          <a:p>
            <a:pPr marL="300355" marR="17780" indent="-126364">
              <a:lnSpc>
                <a:spcPct val="100000"/>
              </a:lnSpc>
              <a:spcBef>
                <a:spcPts val="1185"/>
              </a:spcBef>
              <a:buClr>
                <a:srgbClr val="3232B2"/>
              </a:buClr>
              <a:buFont typeface="Lucida Sans Unicode"/>
              <a:buChar char="•"/>
              <a:tabLst>
                <a:tab pos="30670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odds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</a:t>
            </a:r>
            <a:r>
              <a:rPr dirty="0" sz="1000" spc="-25">
                <a:latin typeface="Tahoma"/>
                <a:cs typeface="Tahoma"/>
              </a:rPr>
              <a:t> failure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when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treated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50">
                <a:latin typeface="Tahoma"/>
                <a:cs typeface="Tahoma"/>
              </a:rPr>
              <a:t>NVP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almost </a:t>
            </a:r>
            <a:r>
              <a:rPr dirty="0" sz="1000" spc="-40">
                <a:latin typeface="Tahoma"/>
                <a:cs typeface="Tahoma"/>
              </a:rPr>
              <a:t>three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times </a:t>
            </a:r>
            <a:r>
              <a:rPr dirty="0" sz="1000" spc="-50">
                <a:latin typeface="Tahoma"/>
                <a:cs typeface="Tahoma"/>
              </a:rPr>
              <a:t>as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large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as</a:t>
            </a:r>
            <a:r>
              <a:rPr dirty="0" sz="1000" spc="-25">
                <a:latin typeface="Tahoma"/>
                <a:cs typeface="Tahoma"/>
              </a:rPr>
              <a:t> the 	odds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virologic </a:t>
            </a:r>
            <a:r>
              <a:rPr dirty="0" sz="1000" spc="-25">
                <a:latin typeface="Tahoma"/>
                <a:cs typeface="Tahoma"/>
              </a:rPr>
              <a:t>failure </a:t>
            </a:r>
            <a:r>
              <a:rPr dirty="0" sz="1000" spc="-55">
                <a:latin typeface="Tahoma"/>
                <a:cs typeface="Tahoma"/>
              </a:rPr>
              <a:t>when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LPV.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21628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</a:t>
            </a:r>
            <a:r>
              <a:rPr dirty="0" cap="small"/>
              <a:t>dds</a:t>
            </a:r>
            <a:r>
              <a:rPr dirty="0" spc="95"/>
              <a:t> </a:t>
            </a:r>
            <a:r>
              <a:rPr dirty="0" cap="small" spc="65"/>
              <a:t>and</a:t>
            </a:r>
            <a:r>
              <a:rPr dirty="0" spc="100"/>
              <a:t> </a:t>
            </a:r>
            <a:r>
              <a:rPr dirty="0" cap="small" spc="20"/>
              <a:t>probabilities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1351" y="307103"/>
            <a:ext cx="3597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some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algebra,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 </a:t>
            </a:r>
            <a:r>
              <a:rPr dirty="0" sz="1000" spc="-35">
                <a:latin typeface="Tahoma"/>
                <a:cs typeface="Tahoma"/>
              </a:rPr>
              <a:t>possible</a:t>
            </a:r>
            <a:r>
              <a:rPr dirty="0" sz="1000">
                <a:latin typeface="Tahoma"/>
                <a:cs typeface="Tahoma"/>
              </a:rPr>
              <a:t> to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show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following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relationship: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449271" y="68867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 h="0">
                <a:moveTo>
                  <a:pt x="0" y="0"/>
                </a:moveTo>
                <a:lnTo>
                  <a:pt x="2890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006664" y="495484"/>
            <a:ext cx="739140" cy="349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29895">
              <a:lnSpc>
                <a:spcPts val="935"/>
              </a:lnSpc>
              <a:spcBef>
                <a:spcPts val="95"/>
              </a:spcBef>
            </a:pPr>
            <a:r>
              <a:rPr dirty="0" sz="1000" spc="-50" i="1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680"/>
              </a:lnSpc>
            </a:pPr>
            <a:r>
              <a:rPr dirty="0" sz="1000" spc="-45">
                <a:latin typeface="Tahoma"/>
                <a:cs typeface="Tahoma"/>
              </a:rPr>
              <a:t>odds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  <a:p>
            <a:pPr algn="ctr" marL="429895">
              <a:lnSpc>
                <a:spcPts val="940"/>
              </a:lnSpc>
            </a:pPr>
            <a:r>
              <a:rPr dirty="0" sz="1000" spc="-55">
                <a:latin typeface="Tahoma"/>
                <a:cs typeface="Tahoma"/>
              </a:rPr>
              <a:t>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95">
                <a:latin typeface="Lucida Sans Unicode"/>
                <a:cs typeface="Lucida Sans Unicode"/>
              </a:rPr>
              <a:t> </a:t>
            </a:r>
            <a:r>
              <a:rPr dirty="0" sz="1000" spc="-50" i="1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57782" y="495485"/>
            <a:ext cx="2717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odds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261525" y="688670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5" h="0">
                <a:moveTo>
                  <a:pt x="0" y="0"/>
                </a:moveTo>
                <a:lnTo>
                  <a:pt x="46393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93823" y="581081"/>
            <a:ext cx="744855" cy="264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4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p </a:t>
            </a:r>
            <a:r>
              <a:rPr dirty="0" sz="1000" spc="-5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  <a:p>
            <a:pPr marL="267335">
              <a:lnSpc>
                <a:spcPts val="940"/>
              </a:lnSpc>
            </a:pPr>
            <a:r>
              <a:rPr dirty="0" sz="1000" spc="-55">
                <a:latin typeface="Tahoma"/>
                <a:cs typeface="Tahoma"/>
              </a:rPr>
              <a:t>1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+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odds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4594" y="942296"/>
            <a:ext cx="5063490" cy="61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ahoma"/>
                <a:cs typeface="Tahoma"/>
              </a:rPr>
              <a:t>Probabilities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odds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increase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decrease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together.</a:t>
            </a:r>
            <a:endParaRPr sz="1000">
              <a:latin typeface="Tahoma"/>
              <a:cs typeface="Tahoma"/>
            </a:endParaRPr>
          </a:p>
          <a:p>
            <a:pPr marL="300355" marR="17780" indent="-130810">
              <a:lnSpc>
                <a:spcPct val="100000"/>
              </a:lnSpc>
              <a:spcBef>
                <a:spcPts val="1070"/>
              </a:spcBef>
              <a:buClr>
                <a:srgbClr val="3232B2"/>
              </a:buClr>
              <a:buFont typeface="Lucida Sans Unicode"/>
              <a:buChar char="•"/>
              <a:tabLst>
                <a:tab pos="302260" algn="l"/>
              </a:tabLst>
            </a:pPr>
            <a:r>
              <a:rPr dirty="0" sz="1000">
                <a:latin typeface="Tahoma"/>
                <a:cs typeface="Tahoma"/>
              </a:rPr>
              <a:t>Note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while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probabilities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always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between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0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(inclusive),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odds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be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30">
                <a:latin typeface="Tahoma"/>
                <a:cs typeface="Tahoma"/>
              </a:rPr>
              <a:t>much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larger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1.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27743" y="2604805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047974" y="2604805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 h="0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708861" y="1695729"/>
          <a:ext cx="2418715" cy="139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/>
                <a:gridCol w="1069974"/>
                <a:gridCol w="450850"/>
              </a:tblGrid>
              <a:tr h="141605"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900" spc="-10" b="1">
                          <a:latin typeface="Gill Sans MT"/>
                          <a:cs typeface="Gill Sans MT"/>
                        </a:rPr>
                        <a:t>Probability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900" spc="-10" b="1">
                          <a:latin typeface="Gill Sans MT"/>
                          <a:cs typeface="Gill Sans MT"/>
                        </a:rPr>
                        <a:t>Odds</a:t>
                      </a:r>
                      <a:r>
                        <a:rPr dirty="0" sz="900" spc="1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900">
                          <a:latin typeface="Franklin Gothic Heavy"/>
                          <a:cs typeface="Franklin Gothic Heavy"/>
                        </a:rPr>
                        <a:t>/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dirty="0" sz="900" spc="-8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00" spc="-25" i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dirty="0" sz="900" spc="-20" b="1">
                          <a:latin typeface="Gill Sans MT"/>
                          <a:cs typeface="Gill Sans MT"/>
                        </a:rPr>
                        <a:t>Odds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970"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5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0/1</a:t>
                      </a:r>
                      <a:r>
                        <a:rPr dirty="0" sz="900" spc="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50"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1/100</a:t>
                      </a:r>
                      <a:r>
                        <a:rPr dirty="0" sz="9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0.01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1/99</a:t>
                      </a:r>
                      <a:r>
                        <a:rPr dirty="0" sz="9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0.0101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9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1/10</a:t>
                      </a:r>
                      <a:r>
                        <a:rPr dirty="0" sz="9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0.10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1/9</a:t>
                      </a:r>
                      <a:r>
                        <a:rPr dirty="0" sz="900" spc="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0.11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9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1/4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1/3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9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1/3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1/2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9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47955"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1/2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785"/>
                        </a:lnSpc>
                      </a:pPr>
                      <a:r>
                        <a:rPr dirty="0" sz="900" spc="5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2407" sz="900" spc="-15">
                          <a:latin typeface="Tahoma"/>
                          <a:cs typeface="Tahoma"/>
                        </a:rPr>
                        <a:t>1</a:t>
                      </a:r>
                      <a:r>
                        <a:rPr dirty="0" baseline="32407" sz="900" spc="-82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900">
                          <a:latin typeface="Franklin Gothic Heavy"/>
                          <a:cs typeface="Franklin Gothic Heavy"/>
                        </a:rPr>
                        <a:t>/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9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32407" sz="900" spc="-15">
                          <a:latin typeface="Tahoma"/>
                          <a:cs typeface="Tahoma"/>
                        </a:rPr>
                        <a:t>1</a:t>
                      </a:r>
                      <a:r>
                        <a:rPr dirty="0" baseline="32407" sz="900" spc="-82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55">
                          <a:latin typeface="Arial"/>
                          <a:cs typeface="Arial"/>
                        </a:rPr>
                        <a:t>)</a:t>
                      </a:r>
                      <a:r>
                        <a:rPr dirty="0" sz="9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97180">
                        <a:lnSpc>
                          <a:spcPts val="280"/>
                        </a:lnSpc>
                        <a:tabLst>
                          <a:tab pos="516890" algn="l"/>
                        </a:tabLst>
                      </a:pPr>
                      <a:r>
                        <a:rPr dirty="0" sz="600" spc="-50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600" spc="-50">
                          <a:latin typeface="Tahoma"/>
                          <a:cs typeface="Tahoma"/>
                        </a:rPr>
                        <a:t>2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9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9065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2/3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900">
                          <a:latin typeface="Franklin Gothic Heavy"/>
                          <a:cs typeface="Franklin Gothic Heavy"/>
                        </a:rPr>
                        <a:t>/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3)</a:t>
                      </a:r>
                      <a:r>
                        <a:rPr dirty="0" sz="900">
                          <a:latin typeface="Franklin Gothic Heavy"/>
                          <a:cs typeface="Franklin Gothic Heavy"/>
                        </a:rPr>
                        <a:t>/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(1</a:t>
                      </a:r>
                      <a:r>
                        <a:rPr dirty="0" sz="900">
                          <a:latin typeface="Franklin Gothic Heavy"/>
                          <a:cs typeface="Franklin Gothic Heavy"/>
                        </a:rPr>
                        <a:t>/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3)</a:t>
                      </a:r>
                      <a:r>
                        <a:rPr dirty="0" sz="9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9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5255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25">
                          <a:latin typeface="Arial"/>
                          <a:cs typeface="Arial"/>
                        </a:rPr>
                        <a:t>3/4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 spc="-50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:</a:t>
                      </a:r>
                      <a:r>
                        <a:rPr dirty="0" sz="900" spc="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43510"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 spc="-50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1/0</a:t>
                      </a:r>
                      <a:r>
                        <a:rPr dirty="0" sz="900" spc="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Lucida Sans Unicode"/>
                          <a:cs typeface="Lucida Sans Unicode"/>
                        </a:rPr>
                        <a:t>≈</a:t>
                      </a:r>
                      <a:r>
                        <a:rPr dirty="0" sz="900" spc="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900" spc="5">
                          <a:latin typeface="Lucida Sans Unicode"/>
                          <a:cs typeface="Lucida Sans Unicode"/>
                        </a:rPr>
                        <a:t>∞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</a:pPr>
                      <a:r>
                        <a:rPr dirty="0" sz="900" spc="15">
                          <a:latin typeface="Lucida Sans Unicode"/>
                          <a:cs typeface="Lucida Sans Unicode"/>
                        </a:rPr>
                        <a:t>∞</a:t>
                      </a:r>
                      <a:endParaRPr sz="9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38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C</a:t>
            </a:r>
            <a:r>
              <a:rPr dirty="0" cap="small" spc="60"/>
              <a:t>on</a:t>
            </a:r>
            <a:r>
              <a:rPr dirty="0" spc="60"/>
              <a:t>f</a:t>
            </a:r>
            <a:r>
              <a:rPr dirty="0" cap="small" spc="60"/>
              <a:t>idence</a:t>
            </a:r>
            <a:r>
              <a:rPr dirty="0" spc="90"/>
              <a:t> </a:t>
            </a:r>
            <a:r>
              <a:rPr dirty="0" cap="small" spc="50"/>
              <a:t>interval</a:t>
            </a:r>
            <a:r>
              <a:rPr dirty="0" spc="95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90"/>
              <a:t> </a:t>
            </a:r>
            <a:r>
              <a:rPr dirty="0" cap="small"/>
              <a:t>odds</a:t>
            </a:r>
            <a:r>
              <a:rPr dirty="0" spc="95"/>
              <a:t> </a:t>
            </a:r>
            <a:r>
              <a:rPr dirty="0" cap="small" spc="15"/>
              <a:t>ratio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5" y="679861"/>
            <a:ext cx="3465195" cy="43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Let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c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25">
                <a:latin typeface="Tahoma"/>
                <a:cs typeface="Tahoma"/>
              </a:rPr>
              <a:t> 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d</a:t>
            </a:r>
            <a:r>
              <a:rPr dirty="0" sz="1000" spc="90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represent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four </a:t>
            </a:r>
            <a:r>
              <a:rPr dirty="0" sz="1000">
                <a:latin typeface="Tahoma"/>
                <a:cs typeface="Tahoma"/>
              </a:rPr>
              <a:t>cell</a:t>
            </a:r>
            <a:r>
              <a:rPr dirty="0" sz="1000" spc="-30">
                <a:latin typeface="Tahoma"/>
                <a:cs typeface="Tahoma"/>
              </a:rPr>
              <a:t> counts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2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×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2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table.</a:t>
            </a:r>
            <a:endParaRPr sz="1000">
              <a:latin typeface="Tahoma"/>
              <a:cs typeface="Tahoma"/>
            </a:endParaRPr>
          </a:p>
          <a:p>
            <a:pPr algn="r" marR="75565">
              <a:lnSpc>
                <a:spcPts val="600"/>
              </a:lnSpc>
              <a:spcBef>
                <a:spcPts val="850"/>
              </a:spcBef>
              <a:tabLst>
                <a:tab pos="89217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r" marR="968375">
              <a:lnSpc>
                <a:spcPts val="600"/>
              </a:lnSpc>
            </a:pPr>
            <a:r>
              <a:rPr dirty="0" sz="1000" spc="515">
                <a:latin typeface="Verdana"/>
                <a:cs typeface="Verdana"/>
              </a:rPr>
              <a:t>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52979" y="1191329"/>
            <a:ext cx="1397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70">
                <a:latin typeface="Verdana"/>
                <a:cs typeface="Verdana"/>
              </a:rPr>
              <a:t>^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93365" y="1236311"/>
            <a:ext cx="3536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Tahoma"/>
                <a:cs typeface="Tahoma"/>
              </a:rPr>
              <a:t>log(</a:t>
            </a:r>
            <a:r>
              <a:rPr dirty="0" sz="700" spc="-10" i="1">
                <a:latin typeface="Arial"/>
                <a:cs typeface="Arial"/>
              </a:rPr>
              <a:t>OR</a:t>
            </a:r>
            <a:r>
              <a:rPr dirty="0" sz="700" spc="-1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47519" y="1140018"/>
            <a:ext cx="6394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dirty="0" sz="1000" spc="-25">
                <a:latin typeface="Tahoma"/>
                <a:cs typeface="Tahoma"/>
              </a:rPr>
              <a:t>SE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50984" y="1247609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6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099587" y="1247609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355708" y="1247609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 h="0">
                <a:moveTo>
                  <a:pt x="0" y="0"/>
                </a:moveTo>
                <a:lnTo>
                  <a:pt x="667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838450" y="1054422"/>
            <a:ext cx="852169" cy="262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35"/>
              </a:lnSpc>
              <a:spcBef>
                <a:spcPts val="95"/>
              </a:spcBef>
              <a:tabLst>
                <a:tab pos="264795" algn="l"/>
                <a:tab pos="518795" algn="l"/>
                <a:tab pos="775335" algn="l"/>
              </a:tabLst>
            </a:pP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19380">
              <a:lnSpc>
                <a:spcPts val="935"/>
              </a:lnSpc>
              <a:tabLst>
                <a:tab pos="375285" algn="l"/>
                <a:tab pos="626745" algn="l"/>
              </a:tabLst>
            </a:pPr>
            <a:r>
              <a:rPr dirty="0" sz="1000" spc="-50">
                <a:latin typeface="Tahoma"/>
                <a:cs typeface="Tahoma"/>
              </a:rPr>
              <a:t>+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+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607473" y="1247609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 h="0">
                <a:moveTo>
                  <a:pt x="0" y="0"/>
                </a:moveTo>
                <a:lnTo>
                  <a:pt x="7712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838284" y="1226799"/>
            <a:ext cx="847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985" algn="l"/>
                <a:tab pos="516890" algn="l"/>
                <a:tab pos="768985" algn="l"/>
              </a:tabLst>
            </a:pPr>
            <a:r>
              <a:rPr dirty="0" sz="1000" spc="-50" i="1">
                <a:latin typeface="Arial"/>
                <a:cs typeface="Arial"/>
              </a:rPr>
              <a:t>a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50" i="1">
                <a:latin typeface="Arial"/>
                <a:cs typeface="Arial"/>
              </a:rPr>
              <a:t>b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50" i="1">
                <a:latin typeface="Arial"/>
                <a:cs typeface="Arial"/>
              </a:rPr>
              <a:t>c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50" i="1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88998" y="1834062"/>
            <a:ext cx="11734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latin typeface="Tahoma"/>
                <a:cs typeface="Tahoma"/>
              </a:rPr>
              <a:t>lo</a:t>
            </a:r>
            <a:r>
              <a:rPr dirty="0" sz="1000" spc="30">
                <a:latin typeface="Tahoma"/>
                <a:cs typeface="Tahoma"/>
              </a:rPr>
              <a:t>g</a:t>
            </a:r>
            <a:r>
              <a:rPr dirty="0" sz="1000" spc="15">
                <a:latin typeface="Tahoma"/>
                <a:cs typeface="Tahoma"/>
              </a:rPr>
              <a:t>(</a:t>
            </a:r>
            <a:r>
              <a:rPr dirty="0" sz="1000" spc="-755" i="1">
                <a:latin typeface="Arial"/>
                <a:cs typeface="Arial"/>
              </a:rPr>
              <a:t>O</a:t>
            </a:r>
            <a:r>
              <a:rPr dirty="0" baseline="13888" sz="1500" spc="-450">
                <a:latin typeface="Verdana"/>
                <a:cs typeface="Verdana"/>
              </a:rPr>
              <a:t>ˆ</a:t>
            </a:r>
            <a:r>
              <a:rPr dirty="0" sz="1000" spc="100" i="1">
                <a:latin typeface="Arial"/>
                <a:cs typeface="Arial"/>
              </a:rPr>
              <a:t>R</a:t>
            </a:r>
            <a:r>
              <a:rPr dirty="0" sz="1000" spc="20">
                <a:latin typeface="Tahoma"/>
                <a:cs typeface="Tahoma"/>
              </a:rPr>
              <a:t>)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±</a:t>
            </a:r>
            <a:r>
              <a:rPr dirty="0" sz="1000" spc="-80">
                <a:latin typeface="Lucida Sans Unicode"/>
                <a:cs typeface="Lucida Sans Unicode"/>
              </a:rPr>
              <a:t> </a:t>
            </a:r>
            <a:r>
              <a:rPr dirty="0" baseline="61111" sz="1500" spc="-359">
                <a:latin typeface="Verdana"/>
                <a:cs typeface="Verdana"/>
              </a:rPr>
              <a:t></a:t>
            </a:r>
            <a:r>
              <a:rPr dirty="0" sz="1000" spc="-240" i="1">
                <a:latin typeface="Arial"/>
                <a:cs typeface="Arial"/>
              </a:rPr>
              <a:t>z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baseline="31746" sz="1050" spc="-247">
                <a:latin typeface="Lucida Sans Unicode"/>
                <a:cs typeface="Lucida Sans Unicode"/>
              </a:rPr>
              <a:t>⋆</a:t>
            </a:r>
            <a:r>
              <a:rPr dirty="0" baseline="31746" sz="1050" spc="120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×</a:t>
            </a:r>
            <a:r>
              <a:rPr dirty="0" sz="1000" spc="-80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Tahoma"/>
                <a:cs typeface="Tahoma"/>
              </a:rPr>
              <a:t>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11158" y="1930366"/>
            <a:ext cx="3530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Tahoma"/>
                <a:cs typeface="Tahoma"/>
              </a:rPr>
              <a:t>log(</a:t>
            </a:r>
            <a:r>
              <a:rPr dirty="0" sz="700" spc="-10" i="1">
                <a:latin typeface="Arial"/>
                <a:cs typeface="Arial"/>
              </a:rPr>
              <a:t>OR</a:t>
            </a:r>
            <a:r>
              <a:rPr dirty="0" sz="700" spc="-1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5028" y="1493703"/>
            <a:ext cx="3378835" cy="56896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100(1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spc="-65">
                <a:latin typeface="Century Gothic"/>
                <a:cs typeface="Century Gothic"/>
              </a:rPr>
              <a:t>α</a:t>
            </a:r>
            <a:r>
              <a:rPr dirty="0" sz="1000" spc="-65">
                <a:latin typeface="Tahoma"/>
                <a:cs typeface="Tahoma"/>
              </a:rPr>
              <a:t>)%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0">
                <a:latin typeface="Tahoma"/>
                <a:cs typeface="Tahoma"/>
              </a:rPr>
              <a:t> interval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log(OR)</a:t>
            </a:r>
            <a:r>
              <a:rPr dirty="0" baseline="27777" sz="1050">
                <a:latin typeface="Tahoma"/>
                <a:cs typeface="Tahoma"/>
              </a:rPr>
              <a:t>6</a:t>
            </a:r>
            <a:r>
              <a:rPr dirty="0" baseline="27777" sz="1050" spc="187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given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  <a:p>
            <a:pPr marL="3251835">
              <a:lnSpc>
                <a:spcPct val="100000"/>
              </a:lnSpc>
              <a:spcBef>
                <a:spcPts val="185"/>
              </a:spcBef>
            </a:pPr>
            <a:r>
              <a:rPr dirty="0" sz="1000" spc="-459">
                <a:latin typeface="Verdana"/>
                <a:cs typeface="Verdana"/>
              </a:rPr>
              <a:t></a:t>
            </a:r>
            <a:endParaRPr sz="1000">
              <a:latin typeface="Verdana"/>
              <a:cs typeface="Verdana"/>
            </a:endParaRPr>
          </a:p>
          <a:p>
            <a:pPr marL="3077210">
              <a:lnSpc>
                <a:spcPct val="100000"/>
              </a:lnSpc>
              <a:spcBef>
                <a:spcPts val="310"/>
              </a:spcBef>
            </a:pPr>
            <a:r>
              <a:rPr dirty="0" sz="1000" spc="125">
                <a:latin typeface="Verdana"/>
                <a:cs typeface="Verdana"/>
              </a:rPr>
              <a:t>^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3005" y="2234708"/>
            <a:ext cx="47555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obtain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interval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exponentiate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bounds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log(OR).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485899" y="2936310"/>
            <a:ext cx="26352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>
                <a:latin typeface="Tahoma"/>
                <a:cs typeface="Tahoma"/>
              </a:rPr>
              <a:t>6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CI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valid </a:t>
            </a:r>
            <a:r>
              <a:rPr dirty="0" sz="900" spc="-25">
                <a:latin typeface="Arial"/>
                <a:cs typeface="Arial"/>
              </a:rPr>
              <a:t>when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all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expected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cell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counts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≥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25">
                <a:latin typeface="Arial"/>
                <a:cs typeface="Arial"/>
              </a:rPr>
              <a:t>10.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38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36029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C</a:t>
            </a:r>
            <a:r>
              <a:rPr dirty="0" cap="small" spc="60"/>
              <a:t>on</a:t>
            </a:r>
            <a:r>
              <a:rPr dirty="0" spc="60"/>
              <a:t>f</a:t>
            </a:r>
            <a:r>
              <a:rPr dirty="0" cap="small" spc="60"/>
              <a:t>idence</a:t>
            </a:r>
            <a:r>
              <a:rPr dirty="0" spc="95"/>
              <a:t> </a:t>
            </a:r>
            <a:r>
              <a:rPr dirty="0" cap="small" spc="50"/>
              <a:t>interval</a:t>
            </a:r>
            <a:r>
              <a:rPr dirty="0" spc="10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00"/>
              <a:t> </a:t>
            </a:r>
            <a:r>
              <a:rPr dirty="0" cap="small"/>
              <a:t>odds</a:t>
            </a:r>
            <a:r>
              <a:rPr dirty="0" spc="95"/>
              <a:t> </a:t>
            </a:r>
            <a:r>
              <a:rPr dirty="0" cap="small" spc="55"/>
              <a:t>ratio</a:t>
            </a:r>
            <a:r>
              <a:rPr dirty="0" spc="55"/>
              <a:t>.</a:t>
            </a:r>
            <a:r>
              <a:rPr dirty="0" spc="-195"/>
              <a:t> </a:t>
            </a:r>
            <a:r>
              <a:rPr dirty="0"/>
              <a:t>.</a:t>
            </a:r>
            <a:r>
              <a:rPr dirty="0" spc="-195"/>
              <a:t> </a:t>
            </a:r>
            <a:r>
              <a:rPr dirty="0" spc="-229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5" y="307103"/>
            <a:ext cx="4343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Compute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odds </a:t>
            </a:r>
            <a:r>
              <a:rPr dirty="0" sz="1000">
                <a:latin typeface="Tahoma"/>
                <a:cs typeface="Tahoma"/>
              </a:rPr>
              <a:t>ratio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virologic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failure </a:t>
            </a:r>
            <a:r>
              <a:rPr dirty="0" sz="1000" spc="-35">
                <a:latin typeface="Tahoma"/>
                <a:cs typeface="Tahoma"/>
              </a:rPr>
              <a:t>comparing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NPV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LPV.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94080" y="767265"/>
            <a:ext cx="1714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SE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39927" y="825610"/>
            <a:ext cx="353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5">
                <a:latin typeface="Tahoma"/>
                <a:cs typeface="Tahoma"/>
              </a:rPr>
              <a:t>lo</a:t>
            </a:r>
            <a:r>
              <a:rPr dirty="0" sz="700" spc="20">
                <a:latin typeface="Tahoma"/>
                <a:cs typeface="Tahoma"/>
              </a:rPr>
              <a:t>g</a:t>
            </a:r>
            <a:r>
              <a:rPr dirty="0" sz="700" spc="15">
                <a:latin typeface="Tahoma"/>
                <a:cs typeface="Tahoma"/>
              </a:rPr>
              <a:t>(</a:t>
            </a:r>
            <a:r>
              <a:rPr dirty="0" sz="700" spc="-500" i="1">
                <a:latin typeface="Arial"/>
                <a:cs typeface="Arial"/>
              </a:rPr>
              <a:t>O</a:t>
            </a:r>
            <a:r>
              <a:rPr dirty="0" baseline="2777" sz="1500" spc="-592">
                <a:latin typeface="Verdana"/>
                <a:cs typeface="Verdana"/>
              </a:rPr>
              <a:t>^</a:t>
            </a:r>
            <a:r>
              <a:rPr dirty="0" sz="700" spc="65" i="1">
                <a:latin typeface="Arial"/>
                <a:cs typeface="Arial"/>
              </a:rPr>
              <a:t>R</a:t>
            </a:r>
            <a:r>
              <a:rPr dirty="0" sz="700" spc="15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897532" y="87485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 h="0">
                <a:moveTo>
                  <a:pt x="0" y="0"/>
                </a:moveTo>
                <a:lnTo>
                  <a:pt x="636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146147" y="874852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402268" y="874852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 h="0">
                <a:moveTo>
                  <a:pt x="0" y="0"/>
                </a:moveTo>
                <a:lnTo>
                  <a:pt x="667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654033" y="874852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 h="0">
                <a:moveTo>
                  <a:pt x="0" y="0"/>
                </a:moveTo>
                <a:lnTo>
                  <a:pt x="7712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041561" y="704430"/>
            <a:ext cx="1155065" cy="0"/>
          </a:xfrm>
          <a:custGeom>
            <a:avLst/>
            <a:gdLst/>
            <a:ahLst/>
            <a:cxnLst/>
            <a:rect l="l" t="t" r="r" b="b"/>
            <a:pathLst>
              <a:path w="1155064" h="0">
                <a:moveTo>
                  <a:pt x="0" y="0"/>
                </a:moveTo>
                <a:lnTo>
                  <a:pt x="11547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056750" y="87485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5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368281" y="87485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5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679812" y="874852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7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054614" y="87485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5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884832" y="854054"/>
            <a:ext cx="2309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985" algn="l"/>
                <a:tab pos="516890" algn="l"/>
                <a:tab pos="768985" algn="l"/>
                <a:tab pos="1171575" algn="l"/>
                <a:tab pos="1483360" algn="l"/>
                <a:tab pos="1794510" algn="l"/>
                <a:tab pos="2169160" algn="l"/>
              </a:tabLst>
            </a:pPr>
            <a:r>
              <a:rPr dirty="0" sz="1000" spc="-50" i="1">
                <a:latin typeface="Arial"/>
                <a:cs typeface="Arial"/>
              </a:rPr>
              <a:t>a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50" i="1">
                <a:latin typeface="Arial"/>
                <a:cs typeface="Arial"/>
              </a:rPr>
              <a:t>b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50" i="1">
                <a:latin typeface="Arial"/>
                <a:cs typeface="Arial"/>
              </a:rPr>
              <a:t>c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50" i="1">
                <a:latin typeface="Arial"/>
                <a:cs typeface="Arial"/>
              </a:rPr>
              <a:t>d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25">
                <a:latin typeface="Tahoma"/>
                <a:cs typeface="Tahoma"/>
              </a:rPr>
              <a:t>87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60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113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27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43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584171" y="567745"/>
            <a:ext cx="3107690" cy="377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>
              <a:lnSpc>
                <a:spcPts val="1050"/>
              </a:lnSpc>
              <a:spcBef>
                <a:spcPts val="95"/>
              </a:spcBef>
              <a:tabLst>
                <a:tab pos="118999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marL="171450">
              <a:lnSpc>
                <a:spcPts val="785"/>
              </a:lnSpc>
              <a:tabLst>
                <a:tab pos="565785" algn="l"/>
                <a:tab pos="819150" algn="l"/>
                <a:tab pos="1076325" algn="l"/>
                <a:tab pos="1330325" algn="l"/>
                <a:tab pos="1815464" algn="l"/>
                <a:tab pos="2158365" algn="l"/>
                <a:tab pos="2501900" algn="l"/>
              </a:tabLst>
            </a:pPr>
            <a:r>
              <a:rPr dirty="0" baseline="50000" sz="1500" spc="847">
                <a:latin typeface="Verdana"/>
                <a:cs typeface="Verdana"/>
              </a:rPr>
              <a:t>r</a:t>
            </a:r>
            <a:r>
              <a:rPr dirty="0" baseline="50000" sz="1500" spc="-352">
                <a:latin typeface="Verdana"/>
                <a:cs typeface="Verdana"/>
              </a:rPr>
              <a:t> </a:t>
            </a: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baseline="50000" sz="1500" spc="847">
                <a:latin typeface="Verdana"/>
                <a:cs typeface="Verdana"/>
              </a:rPr>
              <a:t>r</a:t>
            </a:r>
            <a:r>
              <a:rPr dirty="0" baseline="50000" sz="1500" spc="22">
                <a:latin typeface="Verdana"/>
                <a:cs typeface="Verdana"/>
              </a:rPr>
              <a:t> </a:t>
            </a: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ts val="935"/>
              </a:lnSpc>
              <a:tabLst>
                <a:tab pos="419734" algn="l"/>
                <a:tab pos="676275" algn="l"/>
                <a:tab pos="927735" algn="l"/>
                <a:tab pos="1196975" algn="l"/>
                <a:tab pos="1642110" algn="l"/>
                <a:tab pos="1953260" algn="l"/>
                <a:tab pos="2328545" algn="l"/>
                <a:tab pos="2646680" algn="l"/>
              </a:tabLst>
            </a:pPr>
            <a:r>
              <a:rPr dirty="0" sz="1000" spc="-50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+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+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+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+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+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+</a:t>
            </a:r>
            <a:r>
              <a:rPr dirty="0" sz="1000">
                <a:latin typeface="Tahoma"/>
                <a:cs typeface="Tahoma"/>
              </a:rPr>
              <a:t>	= </a:t>
            </a:r>
            <a:r>
              <a:rPr dirty="0" sz="1000" spc="-20">
                <a:latin typeface="Tahoma"/>
                <a:cs typeface="Tahoma"/>
              </a:rPr>
              <a:t>0</a:t>
            </a:r>
            <a:r>
              <a:rPr dirty="0" sz="1000" spc="-20">
                <a:latin typeface="Century Gothic"/>
                <a:cs typeface="Century Gothic"/>
              </a:rPr>
              <a:t>.</a:t>
            </a:r>
            <a:r>
              <a:rPr dirty="0" sz="1000" spc="-20">
                <a:latin typeface="Tahoma"/>
                <a:cs typeface="Tahoma"/>
              </a:rPr>
              <a:t>272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34595" y="1096177"/>
            <a:ext cx="3708400" cy="1232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log(OR):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000">
              <a:latin typeface="Tahoma"/>
              <a:cs typeface="Tahoma"/>
            </a:endParaRPr>
          </a:p>
          <a:p>
            <a:pPr algn="ctr" marL="1382395">
              <a:lnSpc>
                <a:spcPct val="100000"/>
              </a:lnSpc>
            </a:pPr>
            <a:r>
              <a:rPr dirty="0" sz="1000" spc="-35">
                <a:latin typeface="Tahoma"/>
                <a:cs typeface="Tahoma"/>
              </a:rPr>
              <a:t>log(2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89)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±</a:t>
            </a:r>
            <a:r>
              <a:rPr dirty="0" sz="1000" spc="-65">
                <a:latin typeface="Lucida Sans Unicode"/>
                <a:cs typeface="Lucida Sans Unicode"/>
              </a:rPr>
              <a:t> </a:t>
            </a:r>
            <a:r>
              <a:rPr dirty="0" sz="1000" spc="-35">
                <a:latin typeface="Tahoma"/>
                <a:cs typeface="Tahoma"/>
              </a:rPr>
              <a:t>(1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96)(0</a:t>
            </a:r>
            <a:r>
              <a:rPr dirty="0" sz="1000" spc="-35">
                <a:latin typeface="Century Gothic"/>
                <a:cs typeface="Century Gothic"/>
              </a:rPr>
              <a:t>.</a:t>
            </a:r>
            <a:r>
              <a:rPr dirty="0" sz="1000" spc="-35">
                <a:latin typeface="Tahoma"/>
                <a:cs typeface="Tahoma"/>
              </a:rPr>
              <a:t>272)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55">
                <a:latin typeface="Lucida Sans Unicode"/>
                <a:cs typeface="Lucida Sans Unicode"/>
              </a:rPr>
              <a:t>→</a:t>
            </a:r>
            <a:r>
              <a:rPr dirty="0" sz="1000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Tahoma"/>
                <a:cs typeface="Tahoma"/>
              </a:rPr>
              <a:t>(0</a:t>
            </a:r>
            <a:r>
              <a:rPr dirty="0" sz="1000" spc="-40">
                <a:latin typeface="Century Gothic"/>
                <a:cs typeface="Century Gothic"/>
              </a:rPr>
              <a:t>.</a:t>
            </a:r>
            <a:r>
              <a:rPr dirty="0" sz="1000" spc="-40">
                <a:latin typeface="Tahoma"/>
                <a:cs typeface="Tahoma"/>
              </a:rPr>
              <a:t>578</a:t>
            </a:r>
            <a:r>
              <a:rPr dirty="0" sz="1000" spc="-40">
                <a:latin typeface="Century Gothic"/>
                <a:cs typeface="Century Gothic"/>
              </a:rPr>
              <a:t>,</a:t>
            </a:r>
            <a:r>
              <a:rPr dirty="0" sz="1000" spc="-90">
                <a:latin typeface="Century Gothic"/>
                <a:cs typeface="Century Gothic"/>
              </a:rPr>
              <a:t> </a:t>
            </a:r>
            <a:r>
              <a:rPr dirty="0" sz="1000" spc="-10">
                <a:latin typeface="Tahoma"/>
                <a:cs typeface="Tahoma"/>
              </a:rPr>
              <a:t>1</a:t>
            </a:r>
            <a:r>
              <a:rPr dirty="0" sz="1000" spc="-10">
                <a:latin typeface="Century Gothic"/>
                <a:cs typeface="Century Gothic"/>
              </a:rPr>
              <a:t>.</a:t>
            </a:r>
            <a:r>
              <a:rPr dirty="0" sz="1000" spc="-10">
                <a:latin typeface="Tahoma"/>
                <a:cs typeface="Tahoma"/>
              </a:rPr>
              <a:t>595)</a:t>
            </a: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975"/>
              </a:spcBef>
            </a:pP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OR: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000">
              <a:latin typeface="Tahoma"/>
              <a:cs typeface="Tahoma"/>
            </a:endParaRPr>
          </a:p>
          <a:p>
            <a:pPr algn="ctr" marL="1382395">
              <a:lnSpc>
                <a:spcPct val="100000"/>
              </a:lnSpc>
            </a:pPr>
            <a:r>
              <a:rPr dirty="0" sz="1000" spc="-10">
                <a:latin typeface="Tahoma"/>
                <a:cs typeface="Tahoma"/>
              </a:rPr>
              <a:t>(</a:t>
            </a:r>
            <a:r>
              <a:rPr dirty="0" sz="1000" spc="-10" i="1">
                <a:latin typeface="Arial"/>
                <a:cs typeface="Arial"/>
              </a:rPr>
              <a:t>e</a:t>
            </a:r>
            <a:r>
              <a:rPr dirty="0" baseline="31746" sz="1050" spc="-15">
                <a:latin typeface="Tahoma"/>
                <a:cs typeface="Tahoma"/>
              </a:rPr>
              <a:t>0</a:t>
            </a:r>
            <a:r>
              <a:rPr dirty="0" baseline="31746" sz="1050" spc="-15">
                <a:latin typeface="Lucida Sans Unicode"/>
                <a:cs typeface="Lucida Sans Unicode"/>
              </a:rPr>
              <a:t>.</a:t>
            </a:r>
            <a:r>
              <a:rPr dirty="0" baseline="31746" sz="1050" spc="-15">
                <a:latin typeface="Tahoma"/>
                <a:cs typeface="Tahoma"/>
              </a:rPr>
              <a:t>578</a:t>
            </a:r>
            <a:r>
              <a:rPr dirty="0" sz="1000" spc="-10">
                <a:latin typeface="Century Gothic"/>
                <a:cs typeface="Century Gothic"/>
              </a:rPr>
              <a:t>,</a:t>
            </a:r>
            <a:r>
              <a:rPr dirty="0" sz="1000" spc="-110">
                <a:latin typeface="Century Gothic"/>
                <a:cs typeface="Century Gothic"/>
              </a:rPr>
              <a:t> </a:t>
            </a:r>
            <a:r>
              <a:rPr dirty="0" sz="1000" spc="-10" i="1">
                <a:latin typeface="Arial"/>
                <a:cs typeface="Arial"/>
              </a:rPr>
              <a:t>e</a:t>
            </a:r>
            <a:r>
              <a:rPr dirty="0" baseline="31746" sz="1050" spc="-15">
                <a:latin typeface="Tahoma"/>
                <a:cs typeface="Tahoma"/>
              </a:rPr>
              <a:t>1</a:t>
            </a:r>
            <a:r>
              <a:rPr dirty="0" baseline="31746" sz="1050" spc="-15">
                <a:latin typeface="Lucida Sans Unicode"/>
                <a:cs typeface="Lucida Sans Unicode"/>
              </a:rPr>
              <a:t>.</a:t>
            </a:r>
            <a:r>
              <a:rPr dirty="0" baseline="31746" sz="1050" spc="-15">
                <a:latin typeface="Tahoma"/>
                <a:cs typeface="Tahoma"/>
              </a:rPr>
              <a:t>595</a:t>
            </a:r>
            <a:r>
              <a:rPr dirty="0" sz="1000" spc="-10">
                <a:latin typeface="Tahoma"/>
                <a:cs typeface="Tahoma"/>
              </a:rPr>
              <a:t>)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55">
                <a:latin typeface="Lucida Sans Unicode"/>
                <a:cs typeface="Lucida Sans Unicode"/>
              </a:rPr>
              <a:t>→</a:t>
            </a:r>
            <a:r>
              <a:rPr dirty="0" sz="1000" spc="-25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Tahoma"/>
                <a:cs typeface="Tahoma"/>
              </a:rPr>
              <a:t>(1</a:t>
            </a:r>
            <a:r>
              <a:rPr dirty="0" sz="1000" spc="-40">
                <a:latin typeface="Century Gothic"/>
                <a:cs typeface="Century Gothic"/>
              </a:rPr>
              <a:t>.</a:t>
            </a:r>
            <a:r>
              <a:rPr dirty="0" sz="1000" spc="-40">
                <a:latin typeface="Tahoma"/>
                <a:cs typeface="Tahoma"/>
              </a:rPr>
              <a:t>693</a:t>
            </a:r>
            <a:r>
              <a:rPr dirty="0" sz="1000" spc="-40">
                <a:latin typeface="Century Gothic"/>
                <a:cs typeface="Century Gothic"/>
              </a:rPr>
              <a:t>,</a:t>
            </a:r>
            <a:r>
              <a:rPr dirty="0" sz="1000" spc="-105">
                <a:latin typeface="Century Gothic"/>
                <a:cs typeface="Century Gothic"/>
              </a:rPr>
              <a:t> </a:t>
            </a:r>
            <a:r>
              <a:rPr dirty="0" sz="1000" spc="-10">
                <a:latin typeface="Tahoma"/>
                <a:cs typeface="Tahoma"/>
              </a:rPr>
              <a:t>4</a:t>
            </a:r>
            <a:r>
              <a:rPr dirty="0" sz="1000" spc="-10">
                <a:latin typeface="Century Gothic"/>
                <a:cs typeface="Century Gothic"/>
              </a:rPr>
              <a:t>.</a:t>
            </a:r>
            <a:r>
              <a:rPr dirty="0" sz="1000" spc="-10">
                <a:latin typeface="Tahoma"/>
                <a:cs typeface="Tahoma"/>
              </a:rPr>
              <a:t>920)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22044" y="2372866"/>
            <a:ext cx="5116195" cy="1593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85" b="1">
                <a:solidFill>
                  <a:srgbClr val="214986"/>
                </a:solidFill>
                <a:latin typeface="Times New Roman"/>
                <a:cs typeface="Times New Roman"/>
              </a:rPr>
              <a:t>oddsratio</a:t>
            </a:r>
            <a:r>
              <a:rPr dirty="0" sz="800" spc="85">
                <a:latin typeface="Cambria"/>
                <a:cs typeface="Cambria"/>
              </a:rPr>
              <a:t>(hiv.table,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214986"/>
                </a:solidFill>
                <a:latin typeface="Cambria"/>
                <a:cs typeface="Cambria"/>
              </a:rPr>
              <a:t>rev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60">
                <a:solidFill>
                  <a:srgbClr val="4F9805"/>
                </a:solidFill>
                <a:latin typeface="Cambria"/>
                <a:cs typeface="Cambria"/>
              </a:rPr>
              <a:t>"rows"</a:t>
            </a:r>
            <a:r>
              <a:rPr dirty="0" sz="800" spc="60">
                <a:latin typeface="Cambria"/>
                <a:cs typeface="Cambria"/>
              </a:rPr>
              <a:t>,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method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29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4F9805"/>
                </a:solidFill>
                <a:latin typeface="Cambria"/>
                <a:cs typeface="Cambria"/>
              </a:rPr>
              <a:t>"wald"</a:t>
            </a:r>
            <a:r>
              <a:rPr dirty="0" sz="800" spc="-10">
                <a:latin typeface="Cambria"/>
                <a:cs typeface="Cambria"/>
              </a:rPr>
              <a:t>)</a:t>
            </a:r>
            <a:r>
              <a:rPr dirty="0" sz="800" spc="-1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-10">
                <a:latin typeface="Cambria"/>
                <a:cs typeface="Cambria"/>
              </a:rPr>
              <a:t>measure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47294" y="2624477"/>
            <a:ext cx="174561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259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odds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ratio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with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-70">
                <a:latin typeface="Cambria"/>
                <a:cs typeface="Cambria"/>
              </a:rPr>
              <a:t>95%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140">
                <a:latin typeface="Cambria"/>
                <a:cs typeface="Cambria"/>
              </a:rPr>
              <a:t>C.I.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7294" y="2744671"/>
            <a:ext cx="9391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Drug</a:t>
            </a:r>
            <a:r>
              <a:rPr dirty="0" sz="800" spc="200">
                <a:latin typeface="Cambria"/>
                <a:cs typeface="Cambria"/>
              </a:rPr>
              <a:t>  </a:t>
            </a:r>
            <a:r>
              <a:rPr dirty="0" sz="800" spc="40">
                <a:latin typeface="Cambria"/>
                <a:cs typeface="Cambria"/>
              </a:rPr>
              <a:t>estimate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76103" y="2744671"/>
            <a:ext cx="29464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lower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955"/>
              </a:lnSpc>
            </a:pPr>
            <a:r>
              <a:rPr dirty="0" sz="800" spc="-75">
                <a:latin typeface="Cambria"/>
                <a:cs typeface="Cambria"/>
              </a:rPr>
              <a:t>NA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59935" y="2744671"/>
            <a:ext cx="29464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upper</a:t>
            </a:r>
            <a:endParaRPr sz="800">
              <a:latin typeface="Cambria"/>
              <a:cs typeface="Cambria"/>
            </a:endParaRPr>
          </a:p>
          <a:p>
            <a:pPr marL="173990">
              <a:lnSpc>
                <a:spcPts val="955"/>
              </a:lnSpc>
            </a:pPr>
            <a:r>
              <a:rPr dirty="0" sz="800" spc="-75">
                <a:latin typeface="Cambria"/>
                <a:cs typeface="Cambria"/>
              </a:rPr>
              <a:t>NA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47294" y="2864874"/>
            <a:ext cx="93916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  <a:tabLst>
                <a:tab pos="28130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LPV</a:t>
            </a:r>
            <a:r>
              <a:rPr dirty="0" sz="800" spc="14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1.000000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6136" y="2985068"/>
            <a:ext cx="1638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5">
                <a:latin typeface="Cambria"/>
                <a:cs typeface="Cambria"/>
              </a:rPr>
              <a:t>NVP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2.886335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1.693248</a:t>
            </a:r>
            <a:r>
              <a:rPr dirty="0" sz="800" spc="3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4.920088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43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R</a:t>
            </a:r>
            <a:r>
              <a:rPr dirty="0" cap="small" spc="70"/>
              <a:t>elative</a:t>
            </a:r>
            <a:r>
              <a:rPr dirty="0" spc="135"/>
              <a:t> </a:t>
            </a:r>
            <a:r>
              <a:rPr dirty="0" cap="small"/>
              <a:t>risk</a:t>
            </a:r>
            <a:r>
              <a:rPr dirty="0" spc="135"/>
              <a:t> </a:t>
            </a:r>
            <a:r>
              <a:rPr dirty="0" cap="small"/>
              <a:t>versus</a:t>
            </a:r>
            <a:r>
              <a:rPr dirty="0" spc="135"/>
              <a:t> </a:t>
            </a:r>
            <a:r>
              <a:rPr dirty="0" cap="small"/>
              <a:t>odds</a:t>
            </a:r>
            <a:r>
              <a:rPr dirty="0" spc="135"/>
              <a:t> </a:t>
            </a:r>
            <a:r>
              <a:rPr dirty="0" cap="small" spc="5"/>
              <a:t>ratio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599" y="500715"/>
            <a:ext cx="5145405" cy="2285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10" marR="76835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relative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risk</a:t>
            </a:r>
            <a:r>
              <a:rPr dirty="0" sz="1000" spc="-25">
                <a:latin typeface="Tahoma"/>
                <a:cs typeface="Tahoma"/>
              </a:rPr>
              <a:t> cannot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studies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 b="1">
                <a:latin typeface="Gill Sans MT"/>
                <a:cs typeface="Gill Sans MT"/>
              </a:rPr>
              <a:t>outcome-</a:t>
            </a:r>
            <a:r>
              <a:rPr dirty="0" sz="1000" spc="-25" b="1">
                <a:latin typeface="Gill Sans MT"/>
                <a:cs typeface="Gill Sans MT"/>
              </a:rPr>
              <a:t>dependent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sampling</a:t>
            </a:r>
            <a:r>
              <a:rPr dirty="0" sz="1000" spc="-25">
                <a:latin typeface="Tahoma"/>
                <a:cs typeface="Tahoma"/>
              </a:rPr>
              <a:t>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such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60">
                <a:latin typeface="Tahoma"/>
                <a:cs typeface="Tahoma"/>
              </a:rPr>
              <a:t>case-</a:t>
            </a:r>
            <a:r>
              <a:rPr dirty="0" sz="1000" spc="-20">
                <a:latin typeface="Tahoma"/>
                <a:cs typeface="Tahoma"/>
              </a:rPr>
              <a:t>control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study: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17500" marR="241300" indent="-130810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19405" algn="l"/>
              </a:tabLst>
            </a:pPr>
            <a:r>
              <a:rPr dirty="0" sz="1000" spc="-40">
                <a:latin typeface="Tahoma"/>
                <a:cs typeface="Tahoma"/>
              </a:rPr>
              <a:t>Suppose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HIV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study,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researchers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had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identified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100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HIV-</a:t>
            </a:r>
            <a:r>
              <a:rPr dirty="0" sz="1000" spc="-20">
                <a:latin typeface="Tahoma"/>
                <a:cs typeface="Tahoma"/>
              </a:rPr>
              <a:t>positive infants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had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45">
                <a:latin typeface="Tahoma"/>
                <a:cs typeface="Tahoma"/>
              </a:rPr>
              <a:t>experienced</a:t>
            </a:r>
            <a:r>
              <a:rPr dirty="0" sz="1000" spc="-20">
                <a:latin typeface="Tahoma"/>
                <a:cs typeface="Tahoma"/>
              </a:rPr>
              <a:t> virologic </a:t>
            </a:r>
            <a:r>
              <a:rPr dirty="0" sz="1000" spc="-25">
                <a:latin typeface="Tahoma"/>
                <a:cs typeface="Tahoma"/>
              </a:rPr>
              <a:t>failure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(cases)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100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had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stable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disease</a:t>
            </a:r>
            <a:r>
              <a:rPr dirty="0" sz="1000" spc="-20">
                <a:latin typeface="Tahoma"/>
                <a:cs typeface="Tahoma"/>
              </a:rPr>
              <a:t> (controls), then </a:t>
            </a:r>
            <a:r>
              <a:rPr dirty="0" sz="1000" spc="-20">
                <a:latin typeface="Tahoma"/>
                <a:cs typeface="Tahoma"/>
              </a:rPr>
              <a:t>	</a:t>
            </a:r>
            <a:r>
              <a:rPr dirty="0" sz="1000" spc="-45">
                <a:latin typeface="Tahoma"/>
                <a:cs typeface="Tahoma"/>
              </a:rPr>
              <a:t>recorded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number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each</a:t>
            </a:r>
            <a:r>
              <a:rPr dirty="0" sz="1000" spc="-30">
                <a:latin typeface="Tahoma"/>
                <a:cs typeface="Tahoma"/>
              </a:rPr>
              <a:t> group </a:t>
            </a:r>
            <a:r>
              <a:rPr dirty="0" sz="1000" spc="-35">
                <a:latin typeface="Tahoma"/>
                <a:cs typeface="Tahoma"/>
              </a:rPr>
              <a:t>who</a:t>
            </a:r>
            <a:r>
              <a:rPr dirty="0" sz="1000" spc="-30">
                <a:latin typeface="Tahoma"/>
                <a:cs typeface="Tahoma"/>
              </a:rPr>
              <a:t> had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been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NVP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LPV.</a:t>
            </a:r>
            <a:endParaRPr sz="1000">
              <a:latin typeface="Tahoma"/>
              <a:cs typeface="Tahoma"/>
            </a:endParaRPr>
          </a:p>
          <a:p>
            <a:pPr marL="311785" marR="56515" indent="-125095">
              <a:lnSpc>
                <a:spcPct val="100000"/>
              </a:lnSpc>
              <a:spcBef>
                <a:spcPts val="585"/>
              </a:spcBef>
              <a:buClr>
                <a:srgbClr val="3232B2"/>
              </a:buClr>
              <a:buFont typeface="Lucida Sans Unicode"/>
              <a:buChar char="•"/>
              <a:tabLst>
                <a:tab pos="319405" algn="l"/>
              </a:tabLst>
            </a:pP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design,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proportion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infants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with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virologic failure </a:t>
            </a:r>
            <a:r>
              <a:rPr dirty="0" sz="1000" spc="-20">
                <a:latin typeface="Tahoma"/>
                <a:cs typeface="Tahoma"/>
              </a:rPr>
              <a:t>no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longer</a:t>
            </a:r>
            <a:r>
              <a:rPr dirty="0" sz="1000" spc="-25">
                <a:latin typeface="Tahoma"/>
                <a:cs typeface="Tahoma"/>
              </a:rPr>
              <a:t> estimates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proportion.</a:t>
            </a:r>
            <a:endParaRPr sz="1000">
              <a:latin typeface="Tahoma"/>
              <a:cs typeface="Tahoma"/>
            </a:endParaRPr>
          </a:p>
          <a:p>
            <a:pPr algn="just" marL="596265" marR="55880" indent="-123189">
              <a:lnSpc>
                <a:spcPct val="100000"/>
              </a:lnSpc>
              <a:spcBef>
                <a:spcPts val="290"/>
              </a:spcBef>
            </a:pPr>
            <a:r>
              <a:rPr dirty="0" sz="8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22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Tahoma"/>
                <a:cs typeface="Tahoma"/>
              </a:rPr>
              <a:t>Similarly,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proportion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infants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0">
                <a:latin typeface="Tahoma"/>
                <a:cs typeface="Tahoma"/>
              </a:rPr>
              <a:t> virologic </a:t>
            </a:r>
            <a:r>
              <a:rPr dirty="0" sz="1000" spc="-25">
                <a:latin typeface="Tahoma"/>
                <a:cs typeface="Tahoma"/>
              </a:rPr>
              <a:t>failure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treatment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group </a:t>
            </a:r>
            <a:r>
              <a:rPr dirty="0" sz="1000" spc="-20">
                <a:latin typeface="Tahoma"/>
                <a:cs typeface="Tahoma"/>
              </a:rPr>
              <a:t>no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longer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estimates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proportion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infants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who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would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experience</a:t>
            </a:r>
            <a:r>
              <a:rPr dirty="0" sz="1000" spc="-25">
                <a:latin typeface="Tahoma"/>
                <a:cs typeface="Tahoma"/>
              </a:rPr>
              <a:t> virologic </a:t>
            </a:r>
            <a:r>
              <a:rPr dirty="0" sz="1000" spc="-30">
                <a:latin typeface="Tahoma"/>
                <a:cs typeface="Tahoma"/>
              </a:rPr>
              <a:t>failure </a:t>
            </a:r>
            <a:r>
              <a:rPr dirty="0" sz="1000" spc="-25">
                <a:latin typeface="Tahoma"/>
                <a:cs typeface="Tahoma"/>
              </a:rPr>
              <a:t>in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hypothetical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treated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drug.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ahoma"/>
              <a:cs typeface="Tahoma"/>
            </a:endParaRPr>
          </a:p>
          <a:p>
            <a:pPr marL="41910" marR="114935" indent="-444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odds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ratio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remains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valid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even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when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possible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estimate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incidence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outcome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617573" y="1078354"/>
            <a:ext cx="25247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Inference</a:t>
            </a:r>
            <a:r>
              <a:rPr dirty="0" sz="1400" spc="4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for</a:t>
            </a:r>
            <a:r>
              <a:rPr dirty="0" sz="1400" spc="4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binomial</a:t>
            </a:r>
            <a:r>
              <a:rPr dirty="0" sz="1400" spc="4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proportions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F</a:t>
            </a:r>
            <a:r>
              <a:rPr dirty="0" cap="small" spc="50"/>
              <a:t>atal</a:t>
            </a:r>
            <a:r>
              <a:rPr dirty="0" spc="220"/>
              <a:t> </a:t>
            </a:r>
            <a:r>
              <a:rPr dirty="0" cap="small"/>
              <a:t>vehicle</a:t>
            </a:r>
            <a:r>
              <a:rPr dirty="0" spc="225"/>
              <a:t> </a:t>
            </a:r>
            <a:r>
              <a:rPr dirty="0" cap="small" spc="-10"/>
              <a:t>collisions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3441" y="883140"/>
            <a:ext cx="2438400" cy="4406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 spc="-20">
                <a:latin typeface="Arial"/>
                <a:cs typeface="Arial"/>
              </a:rPr>
              <a:t>According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National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Highway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Traffic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Safety </a:t>
            </a:r>
            <a:r>
              <a:rPr dirty="0" sz="900">
                <a:latin typeface="Arial"/>
                <a:cs typeface="Arial"/>
              </a:rPr>
              <a:t>Administration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(NHTSA)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there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were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33,949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fatal </a:t>
            </a:r>
            <a:r>
              <a:rPr dirty="0" sz="900" spc="-30">
                <a:latin typeface="Arial"/>
                <a:cs typeface="Arial"/>
              </a:rPr>
              <a:t>vehicle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collisions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across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US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2018.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3317" y="1390668"/>
            <a:ext cx="2491740" cy="4406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510" marR="5080" indent="-444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cause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 </a:t>
            </a:r>
            <a:r>
              <a:rPr dirty="0" sz="900" spc="-35">
                <a:latin typeface="Arial"/>
                <a:cs typeface="Arial"/>
              </a:rPr>
              <a:t>each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accident</a:t>
            </a:r>
            <a:r>
              <a:rPr dirty="0" sz="900">
                <a:latin typeface="Arial"/>
                <a:cs typeface="Arial"/>
              </a:rPr>
              <a:t> 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reported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(e.g., </a:t>
            </a:r>
            <a:r>
              <a:rPr dirty="0" sz="900">
                <a:latin typeface="Arial"/>
                <a:cs typeface="Arial"/>
              </a:rPr>
              <a:t>distraction,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drowsiness,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alcohol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consumption,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etc.)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 spc="-10">
                <a:latin typeface="Arial"/>
                <a:cs typeface="Arial"/>
              </a:rPr>
              <a:t> well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location.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300" y="1898197"/>
            <a:ext cx="2384425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Massachusetts,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136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out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341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fatal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collisions </a:t>
            </a:r>
            <a:r>
              <a:rPr dirty="0" sz="900" spc="-20">
                <a:latin typeface="Arial"/>
                <a:cs typeface="Arial"/>
              </a:rPr>
              <a:t>involved </a:t>
            </a:r>
            <a:r>
              <a:rPr dirty="0" sz="900" spc="-10">
                <a:latin typeface="Arial"/>
                <a:cs typeface="Arial"/>
              </a:rPr>
              <a:t>alcohol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consumption.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61890" y="635303"/>
            <a:ext cx="2596515" cy="17589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dirty="0" sz="900" spc="-30">
                <a:latin typeface="Arial"/>
                <a:cs typeface="Arial"/>
              </a:rPr>
              <a:t>Questions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can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addressed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inference.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.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309880" indent="-122555">
              <a:lnSpc>
                <a:spcPct val="100000"/>
              </a:lnSpc>
              <a:spcBef>
                <a:spcPts val="414"/>
              </a:spcBef>
              <a:buClr>
                <a:srgbClr val="3232B2"/>
              </a:buClr>
              <a:buFont typeface="Lucida Sans Unicode"/>
              <a:buChar char="•"/>
              <a:tabLst>
                <a:tab pos="309880" algn="l"/>
              </a:tabLst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estimated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 b="1">
                <a:latin typeface="Gill Sans MT"/>
                <a:cs typeface="Gill Sans MT"/>
              </a:rPr>
              <a:t>population</a:t>
            </a:r>
            <a:r>
              <a:rPr dirty="0" sz="900" spc="30" b="1">
                <a:latin typeface="Gill Sans MT"/>
                <a:cs typeface="Gill Sans MT"/>
              </a:rPr>
              <a:t> </a:t>
            </a:r>
            <a:r>
              <a:rPr dirty="0" sz="900" spc="-10" b="1">
                <a:latin typeface="Gill Sans MT"/>
                <a:cs typeface="Gill Sans MT"/>
              </a:rPr>
              <a:t>proportion</a:t>
            </a:r>
            <a:endParaRPr sz="900">
              <a:latin typeface="Gill Sans MT"/>
              <a:cs typeface="Gill Sans MT"/>
            </a:endParaRPr>
          </a:p>
          <a:p>
            <a:pPr marL="31496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alcohol-</a:t>
            </a:r>
            <a:r>
              <a:rPr dirty="0" sz="900" spc="-10">
                <a:latin typeface="Arial"/>
                <a:cs typeface="Arial"/>
              </a:rPr>
              <a:t>related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fatal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collisions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MA?</a:t>
            </a:r>
            <a:endParaRPr sz="900">
              <a:latin typeface="Arial"/>
              <a:cs typeface="Arial"/>
            </a:endParaRPr>
          </a:p>
          <a:p>
            <a:pPr marL="309245" marR="136525" indent="-122555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dirty="0" sz="900">
                <a:latin typeface="Arial"/>
                <a:cs typeface="Arial"/>
              </a:rPr>
              <a:t>What is the </a:t>
            </a:r>
            <a:r>
              <a:rPr dirty="0" sz="900" spc="-10">
                <a:latin typeface="Arial"/>
                <a:cs typeface="Arial"/>
              </a:rPr>
              <a:t>95%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confidence</a:t>
            </a:r>
            <a:r>
              <a:rPr dirty="0" sz="900">
                <a:latin typeface="Arial"/>
                <a:cs typeface="Arial"/>
              </a:rPr>
              <a:t> interval for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 spc="-10">
                <a:latin typeface="Arial"/>
                <a:cs typeface="Arial"/>
              </a:rPr>
              <a:t>estimated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population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proportion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of</a:t>
            </a:r>
            <a:endParaRPr sz="9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20"/>
              </a:spcBef>
            </a:pPr>
            <a:r>
              <a:rPr dirty="0" sz="900" spc="-30">
                <a:latin typeface="Arial"/>
                <a:cs typeface="Arial"/>
              </a:rPr>
              <a:t>alcohol-</a:t>
            </a:r>
            <a:r>
              <a:rPr dirty="0" sz="900" spc="-10">
                <a:latin typeface="Arial"/>
                <a:cs typeface="Arial"/>
              </a:rPr>
              <a:t>related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fatal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collisions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MA?</a:t>
            </a:r>
            <a:endParaRPr sz="900">
              <a:latin typeface="Arial"/>
              <a:cs typeface="Arial"/>
            </a:endParaRPr>
          </a:p>
          <a:p>
            <a:pPr marL="310515" marR="33655" indent="-123825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nationwide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proportion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alcohol-</a:t>
            </a:r>
            <a:r>
              <a:rPr dirty="0" sz="900" spc="-10">
                <a:latin typeface="Arial"/>
                <a:cs typeface="Arial"/>
              </a:rPr>
              <a:t>related </a:t>
            </a:r>
            <a:r>
              <a:rPr dirty="0" sz="900" spc="-1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fatal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collisions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thought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0.33.</a:t>
            </a:r>
            <a:r>
              <a:rPr dirty="0" sz="900" spc="1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Do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 spc="-45">
                <a:latin typeface="Arial"/>
                <a:cs typeface="Arial"/>
              </a:rPr>
              <a:t>observed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data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suggest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 spc="-10">
                <a:latin typeface="Arial"/>
                <a:cs typeface="Arial"/>
              </a:rPr>
              <a:t>probability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alcohol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being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involved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fatal 	collision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greater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nationwide?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1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33655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10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05"/>
              <a:t> </a:t>
            </a:r>
            <a:r>
              <a:rPr dirty="0" cap="small" spc="55"/>
              <a:t>binomial</a:t>
            </a:r>
            <a:r>
              <a:rPr dirty="0" spc="105"/>
              <a:t> </a:t>
            </a:r>
            <a:r>
              <a:rPr dirty="0" cap="small" spc="-10"/>
              <a:t>proportions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4899" y="269930"/>
            <a:ext cx="5171440" cy="26574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collision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binomial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data;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“success”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40">
                <a:latin typeface="Tahoma"/>
                <a:cs typeface="Tahoma"/>
              </a:rPr>
              <a:t> defined</a:t>
            </a:r>
            <a:r>
              <a:rPr dirty="0" sz="1000" spc="-35">
                <a:latin typeface="Tahoma"/>
                <a:cs typeface="Tahoma"/>
              </a:rPr>
              <a:t> as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alcohol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being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involved.</a:t>
            </a:r>
            <a:endParaRPr sz="1000">
              <a:latin typeface="Tahoma"/>
              <a:cs typeface="Tahoma"/>
            </a:endParaRPr>
          </a:p>
          <a:p>
            <a:pPr marL="54610" marR="175895">
              <a:lnSpc>
                <a:spcPct val="100000"/>
              </a:lnSpc>
              <a:spcBef>
                <a:spcPts val="675"/>
              </a:spcBef>
            </a:pPr>
            <a:r>
              <a:rPr dirty="0" sz="1000" spc="-40">
                <a:latin typeface="Tahoma"/>
                <a:cs typeface="Tahoma"/>
              </a:rPr>
              <a:t>Suppose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14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binomial </a:t>
            </a:r>
            <a:r>
              <a:rPr dirty="0" sz="1000" spc="-35">
                <a:latin typeface="Tahoma"/>
                <a:cs typeface="Tahoma"/>
              </a:rPr>
              <a:t>random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variable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parameters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25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where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2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number</a:t>
            </a:r>
            <a:r>
              <a:rPr dirty="0" sz="1000" spc="-25">
                <a:latin typeface="Tahoma"/>
                <a:cs typeface="Tahoma"/>
              </a:rPr>
              <a:t> of </a:t>
            </a:r>
            <a:r>
              <a:rPr dirty="0" sz="1000" spc="-10">
                <a:latin typeface="Tahoma"/>
                <a:cs typeface="Tahoma"/>
              </a:rPr>
              <a:t>trials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success.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25755" marR="370840" indent="-126364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3210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interest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success;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population </a:t>
            </a:r>
            <a:r>
              <a:rPr dirty="0" sz="1000" spc="-1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fatal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collision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involving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alcohol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consumption.</a:t>
            </a:r>
            <a:endParaRPr sz="1000">
              <a:latin typeface="Tahoma"/>
              <a:cs typeface="Tahoma"/>
            </a:endParaRPr>
          </a:p>
          <a:p>
            <a:pPr marL="325755" marR="68580" indent="-126364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Lucida Sans Unicode"/>
              <a:buChar char="•"/>
              <a:tabLst>
                <a:tab pos="33210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estimate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55" i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from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observed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60" i="1">
                <a:latin typeface="Arial"/>
                <a:cs typeface="Arial"/>
              </a:rPr>
              <a:t>p</a:t>
            </a:r>
            <a:r>
              <a:rPr dirty="0" sz="1000" spc="-35">
                <a:latin typeface="Tahoma"/>
                <a:cs typeface="Tahoma"/>
              </a:rPr>
              <a:t>ˆ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0" i="1">
                <a:latin typeface="Arial"/>
                <a:cs typeface="Arial"/>
              </a:rPr>
              <a:t>x</a:t>
            </a:r>
            <a:r>
              <a:rPr dirty="0" sz="1000" spc="-175" i="1">
                <a:latin typeface="Arial"/>
                <a:cs typeface="Arial"/>
              </a:rPr>
              <a:t> </a:t>
            </a:r>
            <a:r>
              <a:rPr dirty="0" sz="1000">
                <a:latin typeface="Century Gothic"/>
                <a:cs typeface="Century Gothic"/>
              </a:rPr>
              <a:t>/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where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0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observed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number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10">
                <a:latin typeface="Tahoma"/>
                <a:cs typeface="Tahoma"/>
              </a:rPr>
              <a:t>successes.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232B2"/>
              </a:buClr>
              <a:buFont typeface="Lucida Sans Unicode"/>
              <a:buChar char="•"/>
            </a:pPr>
            <a:endParaRPr sz="1000">
              <a:latin typeface="Tahoma"/>
              <a:cs typeface="Tahoma"/>
            </a:endParaRPr>
          </a:p>
          <a:p>
            <a:pPr marL="54610" marR="67945">
              <a:lnSpc>
                <a:spcPct val="100000"/>
              </a:lnSpc>
            </a:pPr>
            <a:r>
              <a:rPr dirty="0" sz="1000" spc="-65">
                <a:latin typeface="Tahoma"/>
                <a:cs typeface="Tahoma"/>
              </a:rPr>
              <a:t>Inference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for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can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be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done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using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normal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approximation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binomial,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or</a:t>
            </a:r>
            <a:r>
              <a:rPr dirty="0" sz="1000" spc="-25">
                <a:latin typeface="Tahoma"/>
                <a:cs typeface="Tahoma"/>
              </a:rPr>
              <a:t> directly </a:t>
            </a:r>
            <a:r>
              <a:rPr dirty="0" sz="1000" spc="-45">
                <a:latin typeface="Tahoma"/>
                <a:cs typeface="Tahoma"/>
              </a:rPr>
              <a:t>using</a:t>
            </a:r>
            <a:r>
              <a:rPr dirty="0" sz="1000" spc="-25">
                <a:latin typeface="Tahoma"/>
                <a:cs typeface="Tahoma"/>
              </a:rPr>
              <a:t> the </a:t>
            </a:r>
            <a:r>
              <a:rPr dirty="0" sz="1000" spc="-20">
                <a:latin typeface="Tahoma"/>
                <a:cs typeface="Tahoma"/>
              </a:rPr>
              <a:t>binomial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distribution.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25755" indent="-126364">
              <a:lnSpc>
                <a:spcPct val="100000"/>
              </a:lnSpc>
              <a:buClr>
                <a:srgbClr val="3232B2"/>
              </a:buClr>
              <a:buFont typeface="Lucida Sans Unicode"/>
              <a:buChar char="•"/>
              <a:tabLst>
                <a:tab pos="32575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normal</a:t>
            </a:r>
            <a:r>
              <a:rPr dirty="0" sz="1000" spc="-35">
                <a:latin typeface="Tahoma"/>
                <a:cs typeface="Tahoma"/>
              </a:rPr>
              <a:t> approximation</a:t>
            </a:r>
            <a:r>
              <a:rPr dirty="0" sz="1000" spc="-40">
                <a:latin typeface="Tahoma"/>
                <a:cs typeface="Tahoma"/>
              </a:rPr>
              <a:t> approach </a:t>
            </a:r>
            <a:r>
              <a:rPr dirty="0" sz="1000" spc="-30">
                <a:latin typeface="Tahoma"/>
                <a:cs typeface="Tahoma"/>
              </a:rPr>
              <a:t>relies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Central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Limit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Theorem</a:t>
            </a:r>
            <a:r>
              <a:rPr dirty="0" sz="1000" spc="-1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25755" marR="303530" indent="-126364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Lucida Sans Unicode"/>
              <a:buChar char="•"/>
              <a:tabLst>
                <a:tab pos="33210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binomial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approach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exact</a:t>
            </a:r>
            <a:r>
              <a:rPr dirty="0" sz="1000" b="1">
                <a:latin typeface="Gill Sans MT"/>
                <a:cs typeface="Gill Sans MT"/>
              </a:rPr>
              <a:t> </a:t>
            </a:r>
            <a:r>
              <a:rPr dirty="0" sz="1000" spc="-20">
                <a:latin typeface="Tahoma"/>
                <a:cs typeface="Tahoma"/>
              </a:rPr>
              <a:t>test,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which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necessary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to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approximate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sampling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N</a:t>
            </a:r>
            <a:r>
              <a:rPr dirty="0" cap="small" spc="70"/>
              <a:t>ormal</a:t>
            </a:r>
            <a:r>
              <a:rPr dirty="0" spc="180"/>
              <a:t> </a:t>
            </a:r>
            <a:r>
              <a:rPr dirty="0" cap="small"/>
              <a:t>theory</a:t>
            </a:r>
            <a:r>
              <a:rPr dirty="0" spc="185"/>
              <a:t> </a:t>
            </a:r>
            <a:r>
              <a:rPr dirty="0" cap="small" spc="60"/>
              <a:t>approach</a:t>
            </a:r>
            <a:r>
              <a:rPr dirty="0" spc="180"/>
              <a:t> </a:t>
            </a:r>
            <a:r>
              <a:rPr dirty="0" spc="135"/>
              <a:t>(CLT</a:t>
            </a:r>
            <a:r>
              <a:rPr dirty="0" spc="185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80"/>
              <a:t> </a:t>
            </a:r>
            <a:r>
              <a:rPr dirty="0" cap="small" spc="50"/>
              <a:t>the</a:t>
            </a:r>
            <a:r>
              <a:rPr dirty="0" spc="185"/>
              <a:t> </a:t>
            </a:r>
            <a:r>
              <a:rPr dirty="0" cap="small"/>
              <a:t>sample</a:t>
            </a:r>
            <a:r>
              <a:rPr dirty="0" spc="180"/>
              <a:t> </a:t>
            </a:r>
            <a:r>
              <a:rPr dirty="0" cap="small" spc="55"/>
              <a:t>proportion</a:t>
            </a:r>
            <a:r>
              <a:rPr dirty="0" spc="55"/>
              <a:t>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0299" y="658372"/>
            <a:ext cx="4489450" cy="870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sampling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60" i="1">
                <a:latin typeface="Arial"/>
                <a:cs typeface="Arial"/>
              </a:rPr>
              <a:t>p</a:t>
            </a:r>
            <a:r>
              <a:rPr dirty="0" sz="1000" spc="-35">
                <a:latin typeface="Tahoma"/>
                <a:cs typeface="Tahoma"/>
              </a:rPr>
              <a:t>ˆ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approximately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normal</a:t>
            </a:r>
            <a:r>
              <a:rPr dirty="0" sz="1000" spc="-20">
                <a:latin typeface="Tahoma"/>
                <a:cs typeface="Tahoma"/>
              </a:rPr>
              <a:t> when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02260" indent="-16319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AutoNum type="arabicPeriod"/>
              <a:tabLst>
                <a:tab pos="30226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observations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independent,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endParaRPr sz="1000">
              <a:latin typeface="Tahoma"/>
              <a:cs typeface="Tahoma"/>
            </a:endParaRPr>
          </a:p>
          <a:p>
            <a:pPr marL="302260" indent="-163195">
              <a:lnSpc>
                <a:spcPts val="1200"/>
              </a:lnSpc>
              <a:spcBef>
                <a:spcPts val="590"/>
              </a:spcBef>
              <a:buClr>
                <a:srgbClr val="3232B2"/>
              </a:buClr>
              <a:buAutoNum type="arabicPeriod"/>
              <a:tabLst>
                <a:tab pos="302260" algn="l"/>
              </a:tabLst>
            </a:pP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least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10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successes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10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failures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expected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sample: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np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≥</a:t>
            </a:r>
            <a:r>
              <a:rPr dirty="0" sz="1000" spc="-80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Tahoma"/>
                <a:cs typeface="Tahoma"/>
              </a:rPr>
              <a:t>10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endParaRPr sz="1000">
              <a:latin typeface="Tahoma"/>
              <a:cs typeface="Tahoma"/>
            </a:endParaRPr>
          </a:p>
          <a:p>
            <a:pPr marL="306705">
              <a:lnSpc>
                <a:spcPts val="1200"/>
              </a:lnSpc>
            </a:pPr>
            <a:r>
              <a:rPr dirty="0" sz="1000" spc="-35" i="1">
                <a:latin typeface="Arial"/>
                <a:cs typeface="Arial"/>
              </a:rPr>
              <a:t>n</a:t>
            </a:r>
            <a:r>
              <a:rPr dirty="0" sz="1000" spc="-35">
                <a:latin typeface="Tahoma"/>
                <a:cs typeface="Tahoma"/>
              </a:rPr>
              <a:t>(1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>
                <a:latin typeface="Lucida Sans Unicode"/>
                <a:cs typeface="Lucida Sans Unicode"/>
              </a:rPr>
              <a:t>−</a:t>
            </a:r>
            <a:r>
              <a:rPr dirty="0" sz="1000" spc="-100">
                <a:latin typeface="Lucida Sans Unicode"/>
                <a:cs typeface="Lucida Sans Unicode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≥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Tahoma"/>
                <a:cs typeface="Tahoma"/>
              </a:rPr>
              <a:t>10.</a:t>
            </a:r>
            <a:r>
              <a:rPr dirty="0" baseline="27777" sz="1050" spc="-30">
                <a:latin typeface="Tahoma"/>
                <a:cs typeface="Tahoma"/>
              </a:rPr>
              <a:t>1</a:t>
            </a:r>
            <a:endParaRPr baseline="27777" sz="10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3" y="1665510"/>
            <a:ext cx="4805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Under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these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conditions,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60" i="1">
                <a:latin typeface="Arial"/>
                <a:cs typeface="Arial"/>
              </a:rPr>
              <a:t>p</a:t>
            </a:r>
            <a:r>
              <a:rPr dirty="0" sz="1000" spc="-35">
                <a:latin typeface="Tahoma"/>
                <a:cs typeface="Tahoma"/>
              </a:rPr>
              <a:t>ˆ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approximately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normally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distributed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60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standard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3" y="1869469"/>
            <a:ext cx="501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deviation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4997" y="1712893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15">
                <a:latin typeface="Verdana"/>
                <a:cs typeface="Verdana"/>
              </a:rPr>
              <a:t>q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004227" y="1849589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 h="0">
                <a:moveTo>
                  <a:pt x="0" y="0"/>
                </a:moveTo>
                <a:lnTo>
                  <a:pt x="33481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06703" y="1846074"/>
            <a:ext cx="330200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39700" marR="5080" indent="-127635">
              <a:lnSpc>
                <a:spcPts val="830"/>
              </a:lnSpc>
              <a:spcBef>
                <a:spcPts val="130"/>
              </a:spcBef>
            </a:pPr>
            <a:r>
              <a:rPr dirty="0" u="sng" sz="7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7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(1</a:t>
            </a:r>
            <a:r>
              <a:rPr dirty="0" u="sng" sz="7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dirty="0" u="sng" sz="7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dirty="0" u="sng" sz="7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sz="700" spc="500">
                <a:latin typeface="Tahoma"/>
                <a:cs typeface="Tahoma"/>
              </a:rPr>
              <a:t> </a:t>
            </a:r>
            <a:r>
              <a:rPr dirty="0" sz="700" spc="-50" i="1"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26337" y="1869469"/>
            <a:ext cx="60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7596" y="2122135"/>
            <a:ext cx="509397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 indent="381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Since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unknown,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necessary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substitute</a:t>
            </a:r>
            <a:r>
              <a:rPr dirty="0" sz="1000" spc="-25">
                <a:latin typeface="Tahoma"/>
                <a:cs typeface="Tahoma"/>
              </a:rPr>
              <a:t> either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60" i="1">
                <a:latin typeface="Arial"/>
                <a:cs typeface="Arial"/>
              </a:rPr>
              <a:t>p</a:t>
            </a:r>
            <a:r>
              <a:rPr dirty="0" sz="1000" spc="-35">
                <a:latin typeface="Tahoma"/>
                <a:cs typeface="Tahoma"/>
              </a:rPr>
              <a:t>ˆ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72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standard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error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term </a:t>
            </a:r>
            <a:r>
              <a:rPr dirty="0" sz="1000" spc="-55">
                <a:latin typeface="Tahoma"/>
                <a:cs typeface="Tahoma"/>
              </a:rPr>
              <a:t>when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computing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5">
                <a:latin typeface="Tahoma"/>
                <a:cs typeface="Tahoma"/>
              </a:rPr>
              <a:t> intervals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85899" y="2936310"/>
            <a:ext cx="360235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>
                <a:latin typeface="Tahoma"/>
                <a:cs typeface="Tahoma"/>
              </a:rPr>
              <a:t>1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condition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commonly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referred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success-</a:t>
            </a:r>
            <a:r>
              <a:rPr dirty="0" sz="900" spc="-30">
                <a:latin typeface="Arial"/>
                <a:cs typeface="Arial"/>
              </a:rPr>
              <a:t>failure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condition.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10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105"/>
              <a:t> </a:t>
            </a:r>
            <a:r>
              <a:rPr dirty="0" cap="small" spc="85"/>
              <a:t>with</a:t>
            </a:r>
            <a:r>
              <a:rPr dirty="0" spc="110"/>
              <a:t> </a:t>
            </a:r>
            <a:r>
              <a:rPr dirty="0" cap="small" spc="50"/>
              <a:t>the</a:t>
            </a:r>
            <a:r>
              <a:rPr dirty="0" spc="110"/>
              <a:t> </a:t>
            </a:r>
            <a:r>
              <a:rPr dirty="0" cap="small" spc="65"/>
              <a:t>normal</a:t>
            </a:r>
            <a:r>
              <a:rPr dirty="0" spc="110"/>
              <a:t> </a:t>
            </a:r>
            <a:r>
              <a:rPr dirty="0" cap="small" spc="45"/>
              <a:t>appro</a:t>
            </a:r>
            <a:r>
              <a:rPr dirty="0" spc="45"/>
              <a:t>x</a:t>
            </a:r>
            <a:r>
              <a:rPr dirty="0" cap="small" spc="45"/>
              <a:t>imation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7300" y="754133"/>
            <a:ext cx="25596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context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calculating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CIs,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substitute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60" i="1">
                <a:latin typeface="Arial"/>
                <a:cs typeface="Arial"/>
              </a:rPr>
              <a:t>p</a:t>
            </a:r>
            <a:r>
              <a:rPr dirty="0" sz="900" spc="-160">
                <a:latin typeface="Arial"/>
                <a:cs typeface="Arial"/>
              </a:rPr>
              <a:t>ˆ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 i="1">
                <a:latin typeface="Arial"/>
                <a:cs typeface="Arial"/>
              </a:rPr>
              <a:t>p</a:t>
            </a:r>
            <a:r>
              <a:rPr dirty="0" sz="900" spc="-25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3439" y="983303"/>
            <a:ext cx="2499360" cy="4502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510" marR="5080" indent="-444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An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approximate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two-</a:t>
            </a:r>
            <a:r>
              <a:rPr dirty="0" sz="900" spc="-25">
                <a:latin typeface="Arial"/>
                <a:cs typeface="Arial"/>
              </a:rPr>
              <a:t>sided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95%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confidence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interval </a:t>
            </a:r>
            <a:r>
              <a:rPr dirty="0" sz="900">
                <a:latin typeface="Arial"/>
                <a:cs typeface="Arial"/>
              </a:rPr>
              <a:t>for 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 spc="40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given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by</a:t>
            </a:r>
            <a:endParaRPr sz="900">
              <a:latin typeface="Arial"/>
              <a:cs typeface="Arial"/>
            </a:endParaRPr>
          </a:p>
          <a:p>
            <a:pPr marL="1304290">
              <a:lnSpc>
                <a:spcPts val="570"/>
              </a:lnSpc>
              <a:tabLst>
                <a:tab pos="1786889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algn="ctr" marR="7620">
              <a:lnSpc>
                <a:spcPts val="600"/>
              </a:lnSpc>
            </a:pPr>
            <a:r>
              <a:rPr dirty="0" sz="1000" spc="515">
                <a:latin typeface="Verdana"/>
                <a:cs typeface="Verdana"/>
              </a:rPr>
              <a:t>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2258" y="1468003"/>
            <a:ext cx="4425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65" i="1">
                <a:latin typeface="Arial"/>
                <a:cs typeface="Arial"/>
              </a:rPr>
              <a:t>p</a:t>
            </a:r>
            <a:r>
              <a:rPr dirty="0" sz="900" spc="-165">
                <a:latin typeface="Arial"/>
                <a:cs typeface="Arial"/>
              </a:rPr>
              <a:t>ˆ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±</a:t>
            </a:r>
            <a:r>
              <a:rPr dirty="0" sz="900" spc="-75">
                <a:latin typeface="Lucida Sans Unicode"/>
                <a:cs typeface="Lucida Sans Unicode"/>
              </a:rPr>
              <a:t> </a:t>
            </a:r>
            <a:r>
              <a:rPr dirty="0" sz="900" spc="-20">
                <a:latin typeface="Arial"/>
                <a:cs typeface="Arial"/>
              </a:rPr>
              <a:t>1</a:t>
            </a:r>
            <a:r>
              <a:rPr dirty="0" sz="900" spc="-20">
                <a:latin typeface="Franklin Gothic Heavy"/>
                <a:cs typeface="Franklin Gothic Heavy"/>
              </a:rPr>
              <a:t>.</a:t>
            </a:r>
            <a:r>
              <a:rPr dirty="0" sz="900" spc="-20">
                <a:latin typeface="Arial"/>
                <a:cs typeface="Arial"/>
              </a:rPr>
              <a:t>96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543443" y="1566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 h="0">
                <a:moveTo>
                  <a:pt x="0" y="0"/>
                </a:moveTo>
                <a:lnTo>
                  <a:pt x="4239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711553" y="1545229"/>
            <a:ext cx="863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10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44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530745" y="1393350"/>
            <a:ext cx="497205" cy="2368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35"/>
              </a:lnSpc>
              <a:spcBef>
                <a:spcPts val="95"/>
              </a:spcBef>
            </a:pPr>
            <a:r>
              <a:rPr dirty="0" sz="900" spc="-434" i="1">
                <a:latin typeface="Arial"/>
                <a:cs typeface="Arial"/>
              </a:rPr>
              <a:t>p</a:t>
            </a:r>
            <a:r>
              <a:rPr dirty="0" sz="900" spc="65">
                <a:latin typeface="Arial"/>
                <a:cs typeface="Arial"/>
              </a:rPr>
              <a:t>ˆ</a:t>
            </a:r>
            <a:r>
              <a:rPr dirty="0" sz="900" spc="35">
                <a:latin typeface="Arial"/>
                <a:cs typeface="Arial"/>
              </a:rPr>
              <a:t>(</a:t>
            </a:r>
            <a:r>
              <a:rPr dirty="0" sz="900" spc="40">
                <a:latin typeface="Arial"/>
                <a:cs typeface="Arial"/>
              </a:rPr>
              <a:t>1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−</a:t>
            </a:r>
            <a:r>
              <a:rPr dirty="0" sz="900" spc="-70">
                <a:latin typeface="Lucida Sans Unicode"/>
                <a:cs typeface="Lucida Sans Unicode"/>
              </a:rPr>
              <a:t> </a:t>
            </a:r>
            <a:r>
              <a:rPr dirty="0" sz="900" spc="-350" i="1">
                <a:latin typeface="Arial"/>
                <a:cs typeface="Arial"/>
              </a:rPr>
              <a:t>p</a:t>
            </a:r>
            <a:r>
              <a:rPr dirty="0" sz="900" spc="150">
                <a:latin typeface="Arial"/>
                <a:cs typeface="Arial"/>
              </a:rPr>
              <a:t>ˆ</a:t>
            </a:r>
            <a:r>
              <a:rPr dirty="0" sz="900" spc="125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algn="r" marR="5080">
              <a:lnSpc>
                <a:spcPts val="835"/>
              </a:lnSpc>
            </a:pPr>
            <a:r>
              <a:rPr dirty="0" sz="900" spc="-50">
                <a:latin typeface="Franklin Gothic Heavy"/>
                <a:cs typeface="Franklin Gothic Heavy"/>
              </a:rPr>
              <a:t>.</a:t>
            </a:r>
            <a:endParaRPr sz="900">
              <a:latin typeface="Franklin Gothic Heavy"/>
              <a:cs typeface="Franklin Gothic Heavy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801" y="1855198"/>
            <a:ext cx="2550160" cy="4406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7780" marR="5080" indent="-571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95%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confidence,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interval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(0.347,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0.453) </a:t>
            </a:r>
            <a:r>
              <a:rPr dirty="0" sz="900" spc="-35">
                <a:latin typeface="Arial"/>
                <a:cs typeface="Arial"/>
              </a:rPr>
              <a:t>captures</a:t>
            </a:r>
            <a:r>
              <a:rPr dirty="0" sz="900">
                <a:latin typeface="Arial"/>
                <a:cs typeface="Arial"/>
              </a:rPr>
              <a:t> 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population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proportion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fatal </a:t>
            </a:r>
            <a:r>
              <a:rPr dirty="0" sz="900" spc="-30">
                <a:latin typeface="Arial"/>
                <a:cs typeface="Arial"/>
              </a:rPr>
              <a:t>collisions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involved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alcohol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consumption.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62046" y="1156831"/>
            <a:ext cx="2596515" cy="38544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spc="80" i="1">
                <a:solidFill>
                  <a:srgbClr val="8E5902"/>
                </a:solidFill>
                <a:latin typeface="Times New Roman"/>
                <a:cs typeface="Times New Roman"/>
              </a:rPr>
              <a:t>#calculate</a:t>
            </a:r>
            <a:r>
              <a:rPr dirty="0" sz="800" spc="24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70" i="1">
                <a:solidFill>
                  <a:srgbClr val="8E5902"/>
                </a:solidFill>
                <a:latin typeface="Times New Roman"/>
                <a:cs typeface="Times New Roman"/>
              </a:rPr>
              <a:t>confidence</a:t>
            </a:r>
            <a:r>
              <a:rPr dirty="0" sz="800" spc="24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95" i="1">
                <a:solidFill>
                  <a:srgbClr val="8E5902"/>
                </a:solidFill>
                <a:latin typeface="Times New Roman"/>
                <a:cs typeface="Times New Roman"/>
              </a:rPr>
              <a:t>interval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44"/>
              </a:lnSpc>
            </a:pPr>
            <a:r>
              <a:rPr dirty="0" sz="800" spc="75" b="1">
                <a:solidFill>
                  <a:srgbClr val="214986"/>
                </a:solidFill>
                <a:latin typeface="Times New Roman"/>
                <a:cs typeface="Times New Roman"/>
              </a:rPr>
              <a:t>prop.test</a:t>
            </a:r>
            <a:r>
              <a:rPr dirty="0" sz="800" spc="75">
                <a:latin typeface="Cambria"/>
                <a:cs typeface="Cambria"/>
              </a:rPr>
              <a:t>(</a:t>
            </a:r>
            <a:r>
              <a:rPr dirty="0" sz="800" spc="75">
                <a:solidFill>
                  <a:srgbClr val="214986"/>
                </a:solidFill>
                <a:latin typeface="Cambria"/>
                <a:cs typeface="Cambria"/>
              </a:rPr>
              <a:t>x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0000CE"/>
                </a:solidFill>
                <a:latin typeface="Cambria"/>
                <a:cs typeface="Cambria"/>
              </a:rPr>
              <a:t>136</a:t>
            </a:r>
            <a:r>
              <a:rPr dirty="0" sz="800" spc="50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n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30">
                <a:solidFill>
                  <a:srgbClr val="0000CE"/>
                </a:solidFill>
                <a:latin typeface="Cambria"/>
                <a:cs typeface="Cambria"/>
              </a:rPr>
              <a:t>341</a:t>
            </a:r>
            <a:r>
              <a:rPr dirty="0" sz="800" spc="30">
                <a:latin typeface="Cambria"/>
                <a:cs typeface="Cambria"/>
              </a:rPr>
              <a:t>,</a:t>
            </a:r>
            <a:endParaRPr sz="800">
              <a:latin typeface="Cambria"/>
              <a:cs typeface="Cambria"/>
            </a:endParaRPr>
          </a:p>
          <a:p>
            <a:pPr marL="575310">
              <a:lnSpc>
                <a:spcPts val="955"/>
              </a:lnSpc>
            </a:pPr>
            <a:r>
              <a:rPr dirty="0" sz="800" spc="100">
                <a:solidFill>
                  <a:srgbClr val="214986"/>
                </a:solidFill>
                <a:latin typeface="Cambria"/>
                <a:cs typeface="Cambria"/>
              </a:rPr>
              <a:t>conf.level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0000CE"/>
                </a:solidFill>
                <a:latin typeface="Cambria"/>
                <a:cs typeface="Cambria"/>
              </a:rPr>
              <a:t>0.95</a:t>
            </a:r>
            <a:r>
              <a:rPr dirty="0" sz="800" spc="70">
                <a:latin typeface="Cambria"/>
                <a:cs typeface="Cambria"/>
              </a:rPr>
              <a:t>)</a:t>
            </a:r>
            <a:r>
              <a:rPr dirty="0" sz="800" spc="7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70">
                <a:latin typeface="Cambria"/>
                <a:cs typeface="Cambria"/>
              </a:rPr>
              <a:t>conf.int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87294" y="1548496"/>
            <a:ext cx="1423035" cy="38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0.3468427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0.4531286</a:t>
            </a:r>
            <a:endParaRPr sz="800">
              <a:latin typeface="Cambria"/>
              <a:cs typeface="Cambria"/>
            </a:endParaRPr>
          </a:p>
          <a:p>
            <a:pPr marL="12700" marR="219710">
              <a:lnSpc>
                <a:spcPts val="950"/>
              </a:lnSpc>
              <a:spcBef>
                <a:spcPts val="3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100">
                <a:latin typeface="Cambria"/>
                <a:cs typeface="Cambria"/>
              </a:rPr>
              <a:t>attr(,"conf.level")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0.95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Statistics S-100 Teaching Team</dc:creator>
  <dc:title>Unit 9: Inference for Categorical Data</dc:title>
  <dcterms:created xsi:type="dcterms:W3CDTF">2024-11-21T06:28:18Z</dcterms:created>
  <dcterms:modified xsi:type="dcterms:W3CDTF">2024-11-21T06:28:18Z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2024-11-21T00:00:00Z</vt:filetime>
  </property>
  <property fmtid="{D5CDD505-2E9C-101B-9397-08002B2CF9AE}" pid="5" name="Producer">
    <vt:lpwstr>GPL Ghostscript 9.26</vt:lpwstr>
  </property>
</Properties>
</file>