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1" r:id="rId4"/>
    <p:sldId id="262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3" r:id="rId19"/>
    <p:sldId id="260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Dagenais" initials="L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BABABA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71" autoAdjust="0"/>
  </p:normalViewPr>
  <p:slideViewPr>
    <p:cSldViewPr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2:29:31.267" idx="2">
    <p:pos x="4707" y="1124"/>
    <p:text>Déplacer la bande titre vers le haut ou le bas, afin d'accomoder une photo, au besoin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CFFA3-0001-4B11-A9CE-4D3E04BF40C6}" type="datetimeFigureOut">
              <a:rPr lang="fr-CA" smtClean="0"/>
              <a:t>2018-11-15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F9EB6-4DFA-441D-BA2D-17A6961DF53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33964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0A91-1903-44FB-B749-46827FD3092D}" type="datetimeFigureOut">
              <a:rPr lang="fr-CA" smtClean="0"/>
              <a:t>2018-11-15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101C-4D6D-46A5-9A2C-4BE84B0A95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5477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Cover Page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6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13866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96266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21949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96492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9217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1660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301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77005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0007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Final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644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9543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3169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7304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5506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4763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0636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766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F41F-4984-4CC5-89AF-DF93759D9236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04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C6-CA9A-4AB2-9359-AF2A07302FDF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92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3-4D35-4CD1-A856-8576735073EF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666-723A-4B69-B6C1-172B8DDDEBCC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26934" y="6021288"/>
            <a:ext cx="164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300"/>
              </a:spcBef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fr-CA" sz="1400" spc="-110" dirty="0">
                <a:solidFill>
                  <a:srgbClr val="A1A1A1"/>
                </a:solidFill>
                <a:latin typeface="Arial"/>
                <a:ea typeface="Times New Roman"/>
                <a:cs typeface="Times New Roman"/>
              </a:rPr>
              <a:t>POLY eRacing</a:t>
            </a:r>
            <a:r>
              <a:rPr lang="fr-CA" sz="1400" dirty="0">
                <a:solidFill>
                  <a:srgbClr val="B0B0B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fr-CA" b="1" normalizeH="0" baseline="0" dirty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|</a:t>
            </a:r>
            <a:r>
              <a:rPr lang="fr-CA" b="1" dirty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 </a:t>
            </a:r>
            <a:fld id="{3D1CA63A-5956-4684-A0A5-517223E72823}" type="slidenum">
              <a:rPr lang="fr-CA" b="1" smtClean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‹#›</a:t>
            </a:fld>
            <a:endParaRPr lang="fr-CA" dirty="0"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73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EA1D-AB57-4B13-A60A-BFF50B98751A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49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F43-B0EA-4E0B-A54E-0A0B873A67C9}" type="datetime1">
              <a:rPr lang="fr-CA" smtClean="0"/>
              <a:t>2018-11-15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153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196C-CFB1-48C9-A50F-584A0FA21464}" type="datetime1">
              <a:rPr lang="fr-CA" smtClean="0"/>
              <a:t>2018-11-15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99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222-5F96-40B5-A96A-E9AFF1AED241}" type="datetime1">
              <a:rPr lang="fr-CA" smtClean="0"/>
              <a:t>2018-11-15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79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CD4E-78E9-4A98-87D5-AB4FBE12CBE0}" type="datetime1">
              <a:rPr lang="fr-CA" smtClean="0"/>
              <a:t>2018-11-15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893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6A50-F256-4EF4-B925-DDA2F40AA5D3}" type="datetime1">
              <a:rPr lang="fr-CA" smtClean="0"/>
              <a:t>2018-11-15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68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DF0-1F1C-4831-8967-AABB5661D2F5}" type="datetime1">
              <a:rPr lang="fr-CA" smtClean="0"/>
              <a:t>2018-11-15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477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8A37-B5AA-408C-AC2A-2FE79162EB10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87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gikey.ca/product-detail/en/stmicroelectronics/VND7050AJ12TR/497-15859-1-ND/5322003" TargetMode="External"/><Relationship Id="rId3" Type="http://schemas.openxmlformats.org/officeDocument/2006/relationships/hyperlink" Target="http://www.eracing.polymtl.ca" TargetMode="External"/><Relationship Id="rId7" Type="http://schemas.openxmlformats.org/officeDocument/2006/relationships/hyperlink" Target="https://www.digikey.ca/product-detail/en/texas-instruments/TLC3704QDRQ1/296-17830-1-ND/72417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ender-es.com/en/products/c/vigilancia_del_aislamiento__1/aplicaciones_especiales__4/isometerr_ir155-3203ir155-3204__343.html" TargetMode="External"/><Relationship Id="rId5" Type="http://schemas.openxmlformats.org/officeDocument/2006/relationships/image" Target="../media/image3.emf"/><Relationship Id="rId10" Type="http://schemas.openxmlformats.org/officeDocument/2006/relationships/image" Target="../media/image17.png"/><Relationship Id="rId4" Type="http://schemas.openxmlformats.org/officeDocument/2006/relationships/image" Target="../media/image2.tiff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://www.eracing.polymtl.ca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tmel.com/products/microcontrollers/arm/sam-v-mcus.aspx" TargetMode="External"/><Relationship Id="rId5" Type="http://schemas.openxmlformats.org/officeDocument/2006/relationships/image" Target="../media/image3.emf"/><Relationship Id="rId10" Type="http://schemas.openxmlformats.org/officeDocument/2006/relationships/image" Target="../media/image22.png"/><Relationship Id="rId4" Type="http://schemas.openxmlformats.org/officeDocument/2006/relationships/image" Target="../media/image2.tiff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eracing.polymtl.ca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eracing.polymtl.ca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ikey.ca/product-detail/en/ACS725LLCTR-20AB-T/620-1724-1-ND/5175301" TargetMode="External"/><Relationship Id="rId5" Type="http://schemas.openxmlformats.org/officeDocument/2006/relationships/image" Target="../media/image3.emf"/><Relationship Id="rId4" Type="http://schemas.openxmlformats.org/officeDocument/2006/relationships/image" Target="../media/image2.tiff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2"/>
          <p:cNvSpPr>
            <a:spLocks noChangeArrowheads="1"/>
          </p:cNvSpPr>
          <p:nvPr/>
        </p:nvSpPr>
        <p:spPr bwMode="auto">
          <a:xfrm rot="16200000">
            <a:off x="4531033" y="4838120"/>
            <a:ext cx="1233442" cy="1727572"/>
          </a:xfrm>
          <a:prstGeom prst="flowChartManualInput">
            <a:avLst/>
          </a:prstGeom>
          <a:solidFill>
            <a:srgbClr val="C9C9C9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8145" y="5085184"/>
            <a:ext cx="3275856" cy="1233442"/>
          </a:xfrm>
          <a:prstGeom prst="rect">
            <a:avLst/>
          </a:prstGeom>
          <a:solidFill>
            <a:srgbClr val="C9C9C9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TextBox 7"/>
          <p:cNvSpPr txBox="1"/>
          <p:nvPr/>
        </p:nvSpPr>
        <p:spPr>
          <a:xfrm>
            <a:off x="4552932" y="551723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CA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Audrey Lauer, Project Lead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57192"/>
            <a:ext cx="3312368" cy="118591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21170" y="1784429"/>
            <a:ext cx="7493708" cy="949239"/>
            <a:chOff x="-21170" y="1784429"/>
            <a:chExt cx="7493708" cy="94923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21170" y="1784429"/>
              <a:ext cx="5745297" cy="949239"/>
            </a:xfrm>
            <a:prstGeom prst="rec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 rot="5400000">
              <a:off x="6024444" y="1281743"/>
              <a:ext cx="945408" cy="1950780"/>
            </a:xfrm>
            <a:prstGeom prst="flowChartManualInpu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1520" y="1844824"/>
            <a:ext cx="7236296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44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DAQ v3.0</a:t>
            </a:r>
          </a:p>
        </p:txBody>
      </p:sp>
    </p:spTree>
    <p:extLst>
      <p:ext uri="{BB962C8B-B14F-4D97-AF65-F5344CB8AC3E}">
        <p14:creationId xmlns:p14="http://schemas.microsoft.com/office/powerpoint/2010/main" val="149562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IMD &amp; Interlock Interfaces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103254"/>
            <a:ext cx="9073008" cy="4525963"/>
          </a:xfrm>
        </p:spPr>
        <p:txBody>
          <a:bodyPr>
            <a:normAutofit/>
          </a:bodyPr>
          <a:lstStyle/>
          <a:p>
            <a:r>
              <a:rPr lang="fr-CA" sz="2400" dirty="0"/>
              <a:t>Même IMD que dicté par les règlements : </a:t>
            </a:r>
            <a:r>
              <a:rPr lang="fr-CA" sz="2400" dirty="0">
                <a:hlinkClick r:id="rId6"/>
              </a:rPr>
              <a:t>Bender IR155-3204</a:t>
            </a:r>
            <a:r>
              <a:rPr lang="fr-CA" sz="2400" dirty="0"/>
              <a:t>.</a:t>
            </a:r>
          </a:p>
          <a:p>
            <a:r>
              <a:rPr lang="fr-CA" sz="2400" dirty="0"/>
              <a:t>Même interface que l’année passé : </a:t>
            </a:r>
            <a:r>
              <a:rPr lang="fr-CA" sz="2400" dirty="0">
                <a:hlinkClick r:id="rId7"/>
              </a:rPr>
              <a:t>TI TLC3704QDRQ1 Quad </a:t>
            </a:r>
            <a:r>
              <a:rPr lang="fr-CA" sz="2400" dirty="0" err="1">
                <a:hlinkClick r:id="rId7"/>
              </a:rPr>
              <a:t>Comp</a:t>
            </a:r>
            <a:r>
              <a:rPr lang="fr-CA" sz="2400" dirty="0">
                <a:hlinkClick r:id="rId7"/>
              </a:rPr>
              <a:t>.</a:t>
            </a:r>
            <a:endParaRPr lang="fr-CA" sz="2400" dirty="0"/>
          </a:p>
          <a:p>
            <a:r>
              <a:rPr lang="fr-CA" sz="2400" dirty="0"/>
              <a:t>À rajouter : Interlock </a:t>
            </a:r>
            <a:r>
              <a:rPr lang="fr-CA" sz="2400" dirty="0" err="1"/>
              <a:t>Supply</a:t>
            </a:r>
            <a:r>
              <a:rPr lang="fr-CA" sz="2400" dirty="0"/>
              <a:t> - ON/OFF HSD </a:t>
            </a:r>
            <a:r>
              <a:rPr lang="fr-CA" sz="2400" dirty="0">
                <a:hlinkClick r:id="rId8"/>
              </a:rPr>
              <a:t>VND7050AJ12</a:t>
            </a:r>
            <a:r>
              <a:rPr lang="fr-CA" sz="2400" dirty="0"/>
              <a:t> </a:t>
            </a:r>
            <a:r>
              <a:rPr lang="fr-CA" sz="2400" dirty="0" err="1"/>
              <a:t>with</a:t>
            </a:r>
            <a:r>
              <a:rPr lang="fr-CA" sz="2400" dirty="0"/>
              <a:t> TSAL</a:t>
            </a:r>
          </a:p>
          <a:p>
            <a:endParaRPr lang="fr-CA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930" y="3429000"/>
            <a:ext cx="2195513" cy="32575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9083" y="2431232"/>
            <a:ext cx="4523197" cy="42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3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CAN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Transceivers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600200"/>
            <a:ext cx="9073008" cy="4525963"/>
          </a:xfrm>
        </p:spPr>
        <p:txBody>
          <a:bodyPr>
            <a:normAutofit/>
          </a:bodyPr>
          <a:lstStyle/>
          <a:p>
            <a:r>
              <a:rPr lang="fr-CA" sz="2000" dirty="0"/>
              <a:t>Même circuit que l’année passé + switch pour résistances terminaisons.</a:t>
            </a:r>
          </a:p>
          <a:p>
            <a:endParaRPr lang="fr-CA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46" y="2060847"/>
            <a:ext cx="5230650" cy="46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8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MCU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052736"/>
            <a:ext cx="9073008" cy="4525963"/>
          </a:xfrm>
        </p:spPr>
        <p:txBody>
          <a:bodyPr>
            <a:normAutofit/>
          </a:bodyPr>
          <a:lstStyle/>
          <a:p>
            <a:r>
              <a:rPr lang="fr-CA" sz="2400" dirty="0"/>
              <a:t>Changement de MCU pour le nouveau </a:t>
            </a:r>
            <a:r>
              <a:rPr lang="fr-CA" sz="2400" dirty="0">
                <a:hlinkClick r:id="rId6"/>
              </a:rPr>
              <a:t>Atmel SAM V71</a:t>
            </a:r>
            <a:r>
              <a:rPr lang="fr-CA" sz="2400" dirty="0"/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930" y="1519699"/>
            <a:ext cx="5810230" cy="82918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06" y="2403520"/>
            <a:ext cx="4096883" cy="272310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930" y="5277813"/>
            <a:ext cx="4382872" cy="147490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9549" y="2409654"/>
            <a:ext cx="3487138" cy="27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4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BMS Reset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Button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600200"/>
            <a:ext cx="9073008" cy="4525963"/>
          </a:xfrm>
        </p:spPr>
        <p:txBody>
          <a:bodyPr>
            <a:normAutofit/>
          </a:bodyPr>
          <a:lstStyle/>
          <a:p>
            <a:r>
              <a:rPr lang="fr-CA" sz="2000" dirty="0"/>
              <a:t>Interface digitale simple allant du bouton au MCU.</a:t>
            </a:r>
          </a:p>
          <a:p>
            <a:endParaRPr lang="fr-CA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440" y="2060848"/>
            <a:ext cx="3029121" cy="30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4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Thermistor Circuit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063277"/>
            <a:ext cx="9073008" cy="4525963"/>
          </a:xfrm>
        </p:spPr>
        <p:txBody>
          <a:bodyPr>
            <a:normAutofit/>
          </a:bodyPr>
          <a:lstStyle/>
          <a:p>
            <a:r>
              <a:rPr lang="fr-CA" sz="2000" dirty="0"/>
              <a:t>Thermistor pour mesurer la température de divers éléments:</a:t>
            </a:r>
          </a:p>
          <a:p>
            <a:pPr lvl="1"/>
            <a:r>
              <a:rPr lang="fr-CA" sz="1600" dirty="0"/>
              <a:t>DCDC </a:t>
            </a:r>
            <a:r>
              <a:rPr lang="fr-CA" sz="1600" dirty="0" err="1"/>
              <a:t>Temo</a:t>
            </a:r>
            <a:r>
              <a:rPr lang="fr-CA" sz="1600" dirty="0"/>
              <a:t>. : S’assurer de ne pas avoir de problèmes de surchauffe avec le nouveau DCDC.</a:t>
            </a:r>
          </a:p>
          <a:p>
            <a:pPr lvl="1"/>
            <a:r>
              <a:rPr lang="fr-CA" sz="1600" dirty="0"/>
              <a:t>Drive : S’assurer que le nouveau packaging garde la température à un bon.</a:t>
            </a:r>
          </a:p>
          <a:p>
            <a:pPr lvl="1"/>
            <a:r>
              <a:rPr lang="fr-CA" sz="1600" dirty="0"/>
              <a:t>BP IN &amp; OUT : S’assurer que le </a:t>
            </a:r>
            <a:r>
              <a:rPr lang="fr-CA" sz="1600" dirty="0" err="1"/>
              <a:t>cooling</a:t>
            </a:r>
            <a:r>
              <a:rPr lang="fr-CA" sz="1600" dirty="0"/>
              <a:t> fait un bon travail.</a:t>
            </a:r>
          </a:p>
          <a:p>
            <a:pPr lvl="1"/>
            <a:r>
              <a:rPr lang="fr-CA" sz="1600" dirty="0"/>
              <a:t>Autre?</a:t>
            </a:r>
          </a:p>
          <a:p>
            <a:endParaRPr lang="fr-CA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645" y="2580533"/>
            <a:ext cx="3568709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6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TSMP &amp; Fuses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063277"/>
            <a:ext cx="9073008" cy="4525963"/>
          </a:xfrm>
        </p:spPr>
        <p:txBody>
          <a:bodyPr>
            <a:normAutofit/>
          </a:bodyPr>
          <a:lstStyle/>
          <a:p>
            <a:r>
              <a:rPr lang="fr-CA" sz="2000" dirty="0"/>
              <a:t>TSMP</a:t>
            </a:r>
          </a:p>
          <a:p>
            <a:pPr lvl="1"/>
            <a:r>
              <a:rPr lang="fr-CA" sz="1600" dirty="0"/>
              <a:t>Comme l’année passée : en accord avec les règlements.</a:t>
            </a:r>
          </a:p>
          <a:p>
            <a:r>
              <a:rPr lang="fr-CA" sz="2000" dirty="0"/>
              <a:t>HV </a:t>
            </a:r>
            <a:r>
              <a:rPr lang="fr-CA" sz="2000" dirty="0" err="1"/>
              <a:t>Fusing</a:t>
            </a:r>
            <a:endParaRPr lang="fr-CA" sz="2000" dirty="0"/>
          </a:p>
          <a:p>
            <a:pPr lvl="1"/>
            <a:r>
              <a:rPr lang="fr-CA" sz="1600" dirty="0"/>
              <a:t>Fusé à l’entrée du PCB pour tous les systèmes sauf pour TSMP, IMD et </a:t>
            </a:r>
            <a:r>
              <a:rPr lang="fr-CA" sz="1600" dirty="0" err="1"/>
              <a:t>Precharge</a:t>
            </a:r>
            <a:r>
              <a:rPr lang="fr-CA" sz="1600" dirty="0"/>
              <a:t>/</a:t>
            </a:r>
            <a:r>
              <a:rPr lang="fr-CA" sz="1600" dirty="0" err="1"/>
              <a:t>Discharge</a:t>
            </a:r>
            <a:r>
              <a:rPr lang="fr-CA" sz="1600" dirty="0"/>
              <a:t> Circuits (ces derniers ont leur propres fuses).</a:t>
            </a:r>
            <a:endParaRPr lang="fr-CA" sz="1200" dirty="0"/>
          </a:p>
          <a:p>
            <a:endParaRPr lang="fr-CA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648" y="3329623"/>
            <a:ext cx="3600400" cy="25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2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94130" y="283627"/>
            <a:ext cx="615124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TSAL &amp;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Accumulator</a:t>
            </a: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Indicator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063278"/>
            <a:ext cx="9073008" cy="3290928"/>
          </a:xfrm>
        </p:spPr>
        <p:txBody>
          <a:bodyPr>
            <a:normAutofit/>
          </a:bodyPr>
          <a:lstStyle/>
          <a:p>
            <a:r>
              <a:rPr lang="fr-CA" sz="2000" dirty="0"/>
              <a:t>Détection du 60V comme l’année passé pour la TSAL et la </a:t>
            </a:r>
            <a:r>
              <a:rPr lang="fr-CA" sz="2000" dirty="0" err="1"/>
              <a:t>Accumulator</a:t>
            </a:r>
            <a:r>
              <a:rPr lang="fr-CA" sz="2000" dirty="0"/>
              <a:t> </a:t>
            </a:r>
            <a:r>
              <a:rPr lang="fr-CA" sz="2000" dirty="0" err="1"/>
              <a:t>Ind</a:t>
            </a:r>
            <a:r>
              <a:rPr lang="fr-CA" sz="2000" dirty="0"/>
              <a:t>.</a:t>
            </a:r>
          </a:p>
          <a:p>
            <a:r>
              <a:rPr lang="fr-CA" sz="2000" dirty="0"/>
              <a:t>Alimentation du </a:t>
            </a:r>
            <a:r>
              <a:rPr lang="fr-CA" sz="2000" dirty="0" err="1"/>
              <a:t>Acc</a:t>
            </a:r>
            <a:r>
              <a:rPr lang="fr-CA" sz="2000" dirty="0"/>
              <a:t>. </a:t>
            </a:r>
            <a:r>
              <a:rPr lang="fr-CA" sz="2000" dirty="0" err="1"/>
              <a:t>Ind</a:t>
            </a:r>
            <a:r>
              <a:rPr lang="fr-CA" sz="2000" dirty="0"/>
              <a:t>. directement avec le LDO:</a:t>
            </a:r>
          </a:p>
          <a:p>
            <a:pPr lvl="1"/>
            <a:r>
              <a:rPr lang="fr-CA" sz="1600" dirty="0"/>
              <a:t>Moins efficace qu’un DCDC (Pertes de 1-2W), mais on sauve beaucoup en complexité et en espace sur le PCB.</a:t>
            </a:r>
            <a:endParaRPr lang="fr-CA" sz="2000" dirty="0"/>
          </a:p>
          <a:p>
            <a:r>
              <a:rPr lang="fr-CA" sz="2000" dirty="0"/>
              <a:t>Détection de la fermeture des relais :</a:t>
            </a:r>
          </a:p>
          <a:p>
            <a:pPr lvl="1"/>
            <a:r>
              <a:rPr lang="fr-CA" sz="1600" dirty="0"/>
              <a:t>Gardé cette détection pour la sécurité. (Détection de contacteur soudé)</a:t>
            </a:r>
          </a:p>
          <a:p>
            <a:pPr lvl="1"/>
            <a:r>
              <a:rPr lang="fr-CA" sz="1600" dirty="0"/>
              <a:t>Effectué avec des relais à contacteurs auxiliaires pour une meilleure isolation et une plus grande simplicité.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0" y="4077072"/>
            <a:ext cx="5887958" cy="201622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2276" y="4077073"/>
            <a:ext cx="310622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0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43608" y="283627"/>
            <a:ext cx="6401767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err="1">
                <a:solidFill>
                  <a:srgbClr val="FFFFFF"/>
                </a:solidFill>
                <a:latin typeface="Arial"/>
                <a:ea typeface="Times New Roman"/>
              </a:rPr>
              <a:t>Precharge</a:t>
            </a:r>
            <a:r>
              <a:rPr lang="fr-CA" sz="3200" b="1" kern="7200" cap="small" spc="-100" dirty="0">
                <a:solidFill>
                  <a:srgbClr val="FFFFFF"/>
                </a:solidFill>
                <a:latin typeface="Arial"/>
                <a:ea typeface="Times New Roman"/>
              </a:rPr>
              <a:t> &amp; </a:t>
            </a:r>
            <a:r>
              <a:rPr lang="fr-CA" sz="3200" b="1" kern="7200" cap="small" spc="-100" dirty="0" err="1">
                <a:solidFill>
                  <a:srgbClr val="FFFFFF"/>
                </a:solidFill>
                <a:latin typeface="Arial"/>
                <a:ea typeface="Times New Roman"/>
              </a:rPr>
              <a:t>Discharge</a:t>
            </a:r>
            <a:r>
              <a:rPr lang="fr-CA" sz="3200" b="1" kern="7200" cap="small" spc="-100" dirty="0">
                <a:solidFill>
                  <a:srgbClr val="FFFFFF"/>
                </a:solidFill>
                <a:latin typeface="Arial"/>
                <a:ea typeface="Times New Roman"/>
              </a:rPr>
              <a:t> Circuits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063278"/>
            <a:ext cx="9073008" cy="3290928"/>
          </a:xfrm>
        </p:spPr>
        <p:txBody>
          <a:bodyPr>
            <a:normAutofit/>
          </a:bodyPr>
          <a:lstStyle/>
          <a:p>
            <a:r>
              <a:rPr lang="fr-CA" sz="2000" dirty="0"/>
              <a:t>Réduction de l’espace occupé par les relais:</a:t>
            </a:r>
          </a:p>
          <a:p>
            <a:pPr lvl="1"/>
            <a:r>
              <a:rPr lang="fr-CA" sz="1600" dirty="0"/>
              <a:t>Changement des </a:t>
            </a:r>
            <a:r>
              <a:rPr lang="fr-CA" sz="1600" dirty="0" err="1"/>
              <a:t>reed</a:t>
            </a:r>
            <a:r>
              <a:rPr lang="fr-CA" sz="1600" dirty="0"/>
              <a:t> relais par des  Solid State Relay.</a:t>
            </a:r>
          </a:p>
          <a:p>
            <a:pPr lvl="1"/>
            <a:r>
              <a:rPr lang="fr-CA" sz="1600" dirty="0"/>
              <a:t>Alimentation des Solid State Relay directement par le MCU : 1mA de consommation.</a:t>
            </a:r>
          </a:p>
          <a:p>
            <a:pPr lvl="1"/>
            <a:r>
              <a:rPr lang="fr-CA" sz="1600" dirty="0"/>
              <a:t>Même résistances que l’années passé : petit et efficace.</a:t>
            </a:r>
            <a:endParaRPr lang="fr-CA" sz="1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2348880"/>
            <a:ext cx="5294164" cy="23105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08" y="4692579"/>
            <a:ext cx="3707904" cy="211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À Compléter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063277"/>
            <a:ext cx="9073008" cy="4525963"/>
          </a:xfrm>
        </p:spPr>
        <p:txBody>
          <a:bodyPr>
            <a:normAutofit/>
          </a:bodyPr>
          <a:lstStyle/>
          <a:p>
            <a:r>
              <a:rPr lang="fr-CA" sz="2000" dirty="0"/>
              <a:t>HSD</a:t>
            </a:r>
          </a:p>
          <a:p>
            <a:pPr lvl="1"/>
            <a:r>
              <a:rPr lang="fr-CA" sz="1600" dirty="0"/>
              <a:t>Interlock, TSAL, </a:t>
            </a:r>
            <a:r>
              <a:rPr lang="fr-CA" sz="1600" dirty="0" err="1"/>
              <a:t>Pump</a:t>
            </a:r>
            <a:r>
              <a:rPr lang="fr-CA" sz="1600" dirty="0"/>
              <a:t> x2, Fans x?, DAC Module, </a:t>
            </a:r>
            <a:r>
              <a:rPr lang="fr-CA" sz="1600" dirty="0" err="1"/>
              <a:t>Dash</a:t>
            </a:r>
            <a:r>
              <a:rPr lang="fr-CA" sz="1600" dirty="0"/>
              <a:t>?, TCS?</a:t>
            </a:r>
          </a:p>
          <a:p>
            <a:r>
              <a:rPr lang="fr-CA" sz="2000" dirty="0"/>
              <a:t>LSD </a:t>
            </a:r>
          </a:p>
          <a:p>
            <a:pPr lvl="1"/>
            <a:r>
              <a:rPr lang="fr-CA" sz="1600" dirty="0" err="1"/>
              <a:t>AIRs</a:t>
            </a:r>
            <a:r>
              <a:rPr lang="fr-CA" sz="1600" dirty="0"/>
              <a:t> </a:t>
            </a:r>
            <a:r>
              <a:rPr lang="fr-CA" sz="1600" dirty="0" err="1"/>
              <a:t>grounding</a:t>
            </a:r>
            <a:r>
              <a:rPr lang="fr-CA" sz="1600" dirty="0"/>
              <a:t> for BMS Interlock.</a:t>
            </a:r>
          </a:p>
          <a:p>
            <a:r>
              <a:rPr lang="fr-CA" sz="2000" dirty="0"/>
              <a:t>HV </a:t>
            </a:r>
            <a:r>
              <a:rPr lang="fr-CA" sz="2000" dirty="0" err="1"/>
              <a:t>Current</a:t>
            </a:r>
            <a:r>
              <a:rPr lang="fr-CA" sz="2000" dirty="0"/>
              <a:t> </a:t>
            </a:r>
            <a:r>
              <a:rPr lang="fr-CA" sz="2000" dirty="0" err="1"/>
              <a:t>Sensor</a:t>
            </a:r>
            <a:endParaRPr lang="fr-CA" sz="2000" dirty="0"/>
          </a:p>
          <a:p>
            <a:pPr lvl="1"/>
            <a:r>
              <a:rPr lang="fr-CA" sz="1600" dirty="0"/>
              <a:t>Calcul du SOC</a:t>
            </a:r>
          </a:p>
          <a:p>
            <a:pPr lvl="1"/>
            <a:r>
              <a:rPr lang="fr-CA" sz="1600" dirty="0"/>
              <a:t>Mesure de la tension totale? Ou l’addition des valeurs des BMS Slaves est OK?</a:t>
            </a:r>
          </a:p>
          <a:p>
            <a:r>
              <a:rPr lang="fr-CA" sz="2000" dirty="0"/>
              <a:t>7-segment display</a:t>
            </a:r>
          </a:p>
          <a:p>
            <a:pPr lvl="1"/>
            <a:r>
              <a:rPr lang="fr-CA" sz="1600" dirty="0" err="1"/>
              <a:t>Debug</a:t>
            </a:r>
            <a:r>
              <a:rPr lang="fr-CA" sz="1600" dirty="0"/>
              <a:t> et Info.</a:t>
            </a:r>
          </a:p>
          <a:p>
            <a:r>
              <a:rPr lang="fr-CA" sz="2000" dirty="0"/>
              <a:t>SOC </a:t>
            </a:r>
            <a:r>
              <a:rPr lang="fr-CA" sz="2000" dirty="0" err="1"/>
              <a:t>Indicator</a:t>
            </a:r>
            <a:endParaRPr lang="fr-CA" sz="2000" dirty="0"/>
          </a:p>
          <a:p>
            <a:pPr lvl="1"/>
            <a:r>
              <a:rPr lang="fr-CA" sz="1600" dirty="0"/>
              <a:t>Affichage à l’arrière du BP.</a:t>
            </a:r>
          </a:p>
          <a:p>
            <a:pPr lvl="1"/>
            <a:r>
              <a:rPr lang="fr-CA" sz="1600" dirty="0"/>
              <a:t>Indication utile durant la charge hors véhicule.</a:t>
            </a:r>
          </a:p>
          <a:p>
            <a:r>
              <a:rPr lang="fr-CA" sz="2000" dirty="0" err="1"/>
              <a:t>Connectors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07076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40020"/>
              </p:ext>
            </p:extLst>
          </p:nvPr>
        </p:nvGraphicFramePr>
        <p:xfrm>
          <a:off x="-252536" y="4962872"/>
          <a:ext cx="7056783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333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Adresse postale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C.P. 6079, </a:t>
                      </a:r>
                      <a:r>
                        <a:rPr lang="fr-CA" sz="1200" dirty="0" err="1">
                          <a:effectLst/>
                          <a:latin typeface="Verdana"/>
                          <a:ea typeface="Calibri"/>
                          <a:cs typeface="Times New Roman"/>
                        </a:rPr>
                        <a:t>succ</a:t>
                      </a: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. Centre-Ville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Montréal (Québec) Canada  H3C 3A7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 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www.eracing.polymtl.ca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POLY eRacing – Formule Électrique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École Polytechnique de Montréal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2900, boul. Édouard-</a:t>
                      </a:r>
                      <a:r>
                        <a:rPr lang="fr-CA" sz="1200" dirty="0" err="1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Montpetit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2500, ch. de Polytechnique</a:t>
                      </a:r>
                      <a:r>
                        <a:rPr lang="fr-CA" sz="1200">
                          <a:effectLst/>
                          <a:latin typeface="Verdana"/>
                          <a:ea typeface="Calibri"/>
                          <a:cs typeface="Times New Roman"/>
                        </a:rPr>
                        <a:t>, M-5503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Montréal (Québec) Canada  H3T 1J4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" y="1628800"/>
            <a:ext cx="2915816" cy="148478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 rot="5400000">
            <a:off x="3539976" y="570656"/>
            <a:ext cx="1484784" cy="3601072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11855"/>
              </p:ext>
            </p:extLst>
          </p:nvPr>
        </p:nvGraphicFramePr>
        <p:xfrm>
          <a:off x="395536" y="1880240"/>
          <a:ext cx="6096000" cy="118872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800" b="1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 générale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fr-CA" sz="18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8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Courriel : info@eracing.polymtl.ca</a:t>
                      </a:r>
                    </a:p>
                    <a:p>
                      <a:endParaRPr lang="fr-CA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13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Architecture Générale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980728"/>
            <a:ext cx="8229600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800" dirty="0"/>
              <a:t>Objectif de l’année :</a:t>
            </a:r>
          </a:p>
          <a:p>
            <a:pPr lvl="1"/>
            <a:r>
              <a:rPr lang="fr-CA" sz="1600" dirty="0"/>
              <a:t>Que le DAQ marche</a:t>
            </a:r>
          </a:p>
          <a:p>
            <a:pPr lvl="1"/>
            <a:r>
              <a:rPr lang="fr-CA" sz="1600" dirty="0" err="1"/>
              <a:t>Granularisation</a:t>
            </a:r>
            <a:r>
              <a:rPr lang="fr-CA" sz="1600" dirty="0"/>
              <a:t> des systèmes</a:t>
            </a:r>
          </a:p>
          <a:p>
            <a:pPr lvl="1"/>
            <a:r>
              <a:rPr lang="fr-CA" sz="1600" dirty="0"/>
              <a:t>Installation de senseurs dans la voiture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187161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50281" y="283582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24V DCDC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Converter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960440"/>
          </a:xfrm>
        </p:spPr>
        <p:txBody>
          <a:bodyPr>
            <a:normAutofit/>
          </a:bodyPr>
          <a:lstStyle/>
          <a:p>
            <a:r>
              <a:rPr lang="fr-CA" sz="2800" dirty="0"/>
              <a:t>Changement de modèle :</a:t>
            </a:r>
          </a:p>
          <a:p>
            <a:pPr lvl="1"/>
            <a:r>
              <a:rPr lang="fr-CA" sz="2400" dirty="0"/>
              <a:t>Plage de tension similaire et compatible : </a:t>
            </a:r>
          </a:p>
          <a:p>
            <a:pPr lvl="2"/>
            <a:r>
              <a:rPr lang="fr-CA" sz="2000" dirty="0"/>
              <a:t>Entrée : </a:t>
            </a:r>
            <a:r>
              <a:rPr lang="en-CA" sz="2000" dirty="0"/>
              <a:t>200 – 420 VDC</a:t>
            </a:r>
          </a:p>
          <a:p>
            <a:pPr lvl="2"/>
            <a:r>
              <a:rPr lang="en-CA" sz="2000" dirty="0"/>
              <a:t>Sortie : 21.6 V – 26.4 VDC Trim</a:t>
            </a:r>
          </a:p>
          <a:p>
            <a:pPr lvl="1"/>
            <a:r>
              <a:rPr lang="fr-CA" sz="2400" dirty="0"/>
              <a:t>Augmentation de la densité de puissance : </a:t>
            </a:r>
          </a:p>
          <a:p>
            <a:pPr lvl="2"/>
            <a:r>
              <a:rPr lang="en-CA" sz="2000" dirty="0"/>
              <a:t>100W/in3 à 1239 W/in3</a:t>
            </a:r>
          </a:p>
          <a:p>
            <a:pPr lvl="1"/>
            <a:r>
              <a:rPr lang="fr-CA" sz="2400" dirty="0"/>
              <a:t>Réduction de la taille</a:t>
            </a:r>
          </a:p>
          <a:p>
            <a:pPr lvl="2"/>
            <a:r>
              <a:rPr lang="fr-CA" sz="2000" dirty="0"/>
              <a:t>Surfacique : 2.96x</a:t>
            </a:r>
          </a:p>
          <a:p>
            <a:pPr lvl="2"/>
            <a:r>
              <a:rPr lang="fr-CA" sz="2000" dirty="0"/>
              <a:t>Volumique (incluant </a:t>
            </a:r>
            <a:r>
              <a:rPr lang="fr-CA" sz="2000" dirty="0" err="1"/>
              <a:t>heatsink</a:t>
            </a:r>
            <a:r>
              <a:rPr lang="fr-CA" sz="2000" dirty="0"/>
              <a:t> et fan) : 2.11x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1711265" y="965889"/>
            <a:ext cx="1967205" cy="1671023"/>
            <a:chOff x="553132" y="1037897"/>
            <a:chExt cx="1967205" cy="1671023"/>
          </a:xfrm>
        </p:grpSpPr>
        <p:pic>
          <p:nvPicPr>
            <p:cNvPr id="1028" name="Picture 4" descr="http://media.digikey.com/Photos/Vicor%20Corporation/MFG_Mini%20Series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5" t="8505" r="6295" b="9838"/>
            <a:stretch/>
          </p:blipFill>
          <p:spPr bwMode="auto">
            <a:xfrm>
              <a:off x="831204" y="1037897"/>
              <a:ext cx="1440000" cy="1345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53132" y="2339588"/>
              <a:ext cx="19672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000000"/>
                  </a:solidFill>
                  <a:latin typeface="Arial" panose="020B0604020202020204" pitchFamily="34" charset="0"/>
                </a:rPr>
                <a:t>V300B24C250BL</a:t>
              </a:r>
              <a:endParaRPr lang="en-C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>
            <a:off x="3641901" y="1690685"/>
            <a:ext cx="136815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4666362" y="1153531"/>
            <a:ext cx="2569934" cy="1408495"/>
            <a:chOff x="3508229" y="1225539"/>
            <a:chExt cx="2569934" cy="1408495"/>
          </a:xfrm>
        </p:grpSpPr>
        <p:pic>
          <p:nvPicPr>
            <p:cNvPr id="1026" name="Picture 2" descr="http://media.digikey.com/Photos/Vicor%20Corporation/MFG_DCM4623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" t="13298" r="1333" b="13369"/>
            <a:stretch/>
          </p:blipFill>
          <p:spPr bwMode="auto">
            <a:xfrm>
              <a:off x="4064484" y="1225539"/>
              <a:ext cx="1440000" cy="108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508229" y="226470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000000"/>
                  </a:solidFill>
                  <a:latin typeface="Arial" panose="020B0604020202020204" pitchFamily="34" charset="0"/>
                </a:rPr>
                <a:t>DCM300P240T600A40</a:t>
              </a:r>
              <a:endParaRPr lang="en-C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93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24V DCDC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Converter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600200"/>
            <a:ext cx="9073008" cy="4525963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Sélection du </a:t>
            </a:r>
            <a:r>
              <a:rPr lang="fr-CA" dirty="0" err="1"/>
              <a:t>heatsink</a:t>
            </a:r>
            <a:r>
              <a:rPr lang="fr-CA" dirty="0"/>
              <a:t> et de la fan :</a:t>
            </a:r>
          </a:p>
          <a:p>
            <a:pPr lvl="1"/>
            <a:r>
              <a:rPr lang="fr-CA" dirty="0"/>
              <a:t>Simulation thermique </a:t>
            </a:r>
            <a:r>
              <a:rPr lang="fr-CA" dirty="0" err="1"/>
              <a:t>Vicor</a:t>
            </a:r>
            <a:r>
              <a:rPr lang="fr-CA" dirty="0"/>
              <a:t> </a:t>
            </a:r>
            <a:r>
              <a:rPr lang="fr-CA" dirty="0" err="1"/>
              <a:t>PowerBench</a:t>
            </a:r>
            <a:r>
              <a:rPr lang="fr-CA" dirty="0"/>
              <a:t> :</a:t>
            </a:r>
          </a:p>
          <a:p>
            <a:pPr lvl="2"/>
            <a:r>
              <a:rPr lang="fr-CA" dirty="0" err="1"/>
              <a:t>Worst</a:t>
            </a:r>
            <a:r>
              <a:rPr lang="fr-CA" dirty="0"/>
              <a:t> Case Scenario Utilisé :</a:t>
            </a:r>
          </a:p>
          <a:p>
            <a:pPr lvl="3"/>
            <a:r>
              <a:rPr lang="fr-CA" dirty="0"/>
              <a:t>Température de l’air ambiant : 60C.</a:t>
            </a:r>
          </a:p>
          <a:p>
            <a:pPr lvl="3"/>
            <a:r>
              <a:rPr lang="fr-CA" dirty="0"/>
              <a:t>Consommation Constante : 10A @ 25VDC.</a:t>
            </a:r>
          </a:p>
          <a:p>
            <a:pPr lvl="3"/>
            <a:r>
              <a:rPr lang="fr-CA" dirty="0"/>
              <a:t>Tension d’entrée : 300VDC.</a:t>
            </a:r>
          </a:p>
          <a:p>
            <a:pPr lvl="2"/>
            <a:r>
              <a:rPr lang="fr-CA" dirty="0"/>
              <a:t>Résultat :</a:t>
            </a:r>
          </a:p>
          <a:p>
            <a:pPr lvl="3"/>
            <a:r>
              <a:rPr lang="fr-CA" dirty="0"/>
              <a:t>Avec le plus petit </a:t>
            </a:r>
            <a:r>
              <a:rPr lang="fr-CA" dirty="0" err="1"/>
              <a:t>heatsink</a:t>
            </a:r>
            <a:r>
              <a:rPr lang="fr-CA" dirty="0"/>
              <a:t> (Top, Transverse, 11mm) et une fan de 60x60x25mm @ </a:t>
            </a:r>
            <a:r>
              <a:rPr lang="en-CA" dirty="0"/>
              <a:t>33.0 CFM.</a:t>
            </a:r>
            <a:endParaRPr lang="fr-CA" dirty="0"/>
          </a:p>
          <a:p>
            <a:pPr lvl="4"/>
            <a:r>
              <a:rPr lang="fr-CA" dirty="0"/>
              <a:t>Température constante de : 119C &lt; 125C.</a:t>
            </a:r>
          </a:p>
          <a:p>
            <a:pPr lvl="3"/>
            <a:r>
              <a:rPr lang="fr-CA" dirty="0"/>
              <a:t>Solution si Surchauffe trop : </a:t>
            </a:r>
          </a:p>
          <a:p>
            <a:pPr lvl="4"/>
            <a:r>
              <a:rPr lang="fr-CA" dirty="0" err="1"/>
              <a:t>Heatsink</a:t>
            </a:r>
            <a:r>
              <a:rPr lang="fr-CA" dirty="0"/>
              <a:t> 19mm Top Transverse disponible : 107C avec même air flow.</a:t>
            </a:r>
          </a:p>
          <a:p>
            <a:pPr lvl="4"/>
            <a:r>
              <a:rPr lang="fr-CA" dirty="0"/>
              <a:t>Fan de 60x60x38mm @ </a:t>
            </a:r>
            <a:r>
              <a:rPr lang="en-CA" dirty="0"/>
              <a:t>86.0 CFM : </a:t>
            </a:r>
            <a:r>
              <a:rPr lang="en-CA" dirty="0" err="1"/>
              <a:t>Dépasse</a:t>
            </a:r>
            <a:r>
              <a:rPr lang="en-CA" dirty="0"/>
              <a:t> la lim. air flow du sim.</a:t>
            </a:r>
            <a:endParaRPr lang="fr-CA" dirty="0"/>
          </a:p>
          <a:p>
            <a:pPr lvl="4"/>
            <a:endParaRPr lang="fr-CA" dirty="0"/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lvl="3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1700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24V DCDC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Converter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6"/>
          <a:srcRect l="3434" r="3643"/>
          <a:stretch/>
        </p:blipFill>
        <p:spPr>
          <a:xfrm>
            <a:off x="323528" y="1232897"/>
            <a:ext cx="8496944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3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24V DCDC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Converter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313"/>
          <a:stretch/>
        </p:blipFill>
        <p:spPr>
          <a:xfrm>
            <a:off x="72000" y="1609722"/>
            <a:ext cx="9000000" cy="36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9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LV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Battery</a:t>
            </a: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 Charge Circuit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600200"/>
            <a:ext cx="9073008" cy="4525963"/>
          </a:xfrm>
        </p:spPr>
        <p:txBody>
          <a:bodyPr>
            <a:normAutofit/>
          </a:bodyPr>
          <a:lstStyle/>
          <a:p>
            <a:r>
              <a:rPr lang="fr-CA" sz="2800" dirty="0"/>
              <a:t>Amélioration de la solution que l’année passée:</a:t>
            </a:r>
          </a:p>
          <a:p>
            <a:pPr lvl="1"/>
            <a:r>
              <a:rPr lang="fr-CA" sz="2400" dirty="0"/>
              <a:t>Ajout d’une diode pour empêcher les fuites au travers du DCDC.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140968"/>
            <a:ext cx="4711625" cy="298519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10" y="3140968"/>
            <a:ext cx="3737992" cy="18876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08304" y="4437112"/>
            <a:ext cx="1592698" cy="591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82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Other</a:t>
            </a: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 LV Power Supplies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600200"/>
            <a:ext cx="9073008" cy="4525963"/>
          </a:xfrm>
        </p:spPr>
        <p:txBody>
          <a:bodyPr>
            <a:normAutofit/>
          </a:bodyPr>
          <a:lstStyle/>
          <a:p>
            <a:r>
              <a:rPr lang="fr-CA" sz="2400" dirty="0"/>
              <a:t>5VDC </a:t>
            </a:r>
            <a:r>
              <a:rPr lang="fr-CA" sz="2400" dirty="0" err="1"/>
              <a:t>Supply</a:t>
            </a:r>
            <a:r>
              <a:rPr lang="fr-CA" sz="2400" dirty="0"/>
              <a:t>: 5W </a:t>
            </a:r>
            <a:r>
              <a:rPr lang="fr-CA" sz="2400" dirty="0" err="1"/>
              <a:t>Switching</a:t>
            </a:r>
            <a:r>
              <a:rPr lang="fr-CA" sz="2400" dirty="0"/>
              <a:t> DCDC.</a:t>
            </a:r>
          </a:p>
          <a:p>
            <a:r>
              <a:rPr lang="fr-CA" sz="2400" dirty="0"/>
              <a:t>3.3VDC </a:t>
            </a:r>
            <a:r>
              <a:rPr lang="fr-CA" sz="2400" dirty="0" err="1"/>
              <a:t>Supply</a:t>
            </a:r>
            <a:r>
              <a:rPr lang="fr-CA" sz="2400" dirty="0"/>
              <a:t>: 3.3W LDO.</a:t>
            </a:r>
          </a:p>
          <a:p>
            <a:r>
              <a:rPr lang="fr-CA" sz="2400" dirty="0"/>
              <a:t>3V Reference for MCU/ADC.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94" y="2996952"/>
            <a:ext cx="3289950" cy="222121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4225" y="2996952"/>
            <a:ext cx="4427984" cy="15435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907" y="4797152"/>
            <a:ext cx="2649091" cy="14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92200" y="283627"/>
            <a:ext cx="6432128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8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Voltage And </a:t>
            </a:r>
            <a:r>
              <a:rPr lang="fr-CA" sz="28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Current</a:t>
            </a:r>
            <a:r>
              <a:rPr lang="fr-CA" sz="28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 </a:t>
            </a:r>
            <a:r>
              <a:rPr lang="fr-CA" sz="28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Measurments</a:t>
            </a:r>
            <a:endParaRPr lang="fr-CA" sz="105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96" y="1600200"/>
            <a:ext cx="9073008" cy="4525963"/>
          </a:xfrm>
        </p:spPr>
        <p:txBody>
          <a:bodyPr>
            <a:normAutofit/>
          </a:bodyPr>
          <a:lstStyle/>
          <a:p>
            <a:r>
              <a:rPr lang="fr-CA" sz="2400" dirty="0"/>
              <a:t>LV </a:t>
            </a:r>
            <a:r>
              <a:rPr lang="fr-CA" sz="2400" dirty="0" err="1"/>
              <a:t>Battery</a:t>
            </a:r>
            <a:r>
              <a:rPr lang="fr-CA" sz="2400" dirty="0"/>
              <a:t> Voltage and </a:t>
            </a:r>
            <a:r>
              <a:rPr lang="fr-CA" sz="2400" dirty="0" err="1"/>
              <a:t>Current</a:t>
            </a:r>
            <a:r>
              <a:rPr lang="fr-CA" sz="2400" dirty="0"/>
              <a:t> </a:t>
            </a:r>
            <a:r>
              <a:rPr lang="fr-CA" sz="2400" dirty="0" err="1"/>
              <a:t>Measurement</a:t>
            </a:r>
            <a:r>
              <a:rPr lang="fr-CA" sz="2400" dirty="0"/>
              <a:t> for charge </a:t>
            </a:r>
            <a:r>
              <a:rPr lang="fr-CA" sz="2400" dirty="0" err="1"/>
              <a:t>algorithm</a:t>
            </a:r>
            <a:r>
              <a:rPr lang="fr-CA" sz="2400" dirty="0"/>
              <a:t>.</a:t>
            </a:r>
          </a:p>
          <a:p>
            <a:r>
              <a:rPr lang="fr-CA" sz="2400" dirty="0"/>
              <a:t>DCDC </a:t>
            </a:r>
            <a:r>
              <a:rPr lang="fr-CA" sz="2400" dirty="0" err="1"/>
              <a:t>Current</a:t>
            </a:r>
            <a:r>
              <a:rPr lang="fr-CA" sz="2400" dirty="0"/>
              <a:t> and LV Bus Voltage </a:t>
            </a:r>
            <a:r>
              <a:rPr lang="fr-CA" sz="2400" dirty="0" err="1"/>
              <a:t>Measurement</a:t>
            </a:r>
            <a:r>
              <a:rPr lang="fr-CA" sz="2400" dirty="0"/>
              <a:t> for data acquisition.</a:t>
            </a:r>
          </a:p>
          <a:p>
            <a:r>
              <a:rPr lang="fr-CA" sz="2400" dirty="0" err="1"/>
              <a:t>Current</a:t>
            </a:r>
            <a:r>
              <a:rPr lang="fr-CA" sz="2400" dirty="0"/>
              <a:t> </a:t>
            </a:r>
            <a:r>
              <a:rPr lang="fr-CA" sz="2400" dirty="0" err="1"/>
              <a:t>Sensors</a:t>
            </a:r>
            <a:r>
              <a:rPr lang="fr-CA" sz="2400" dirty="0"/>
              <a:t>: </a:t>
            </a:r>
            <a:r>
              <a:rPr lang="fr-CA" sz="2400" dirty="0">
                <a:hlinkClick r:id="rId6"/>
              </a:rPr>
              <a:t>Allegro MicroSystems ACS725 Hall </a:t>
            </a:r>
            <a:r>
              <a:rPr lang="fr-CA" sz="2400" dirty="0" err="1">
                <a:hlinkClick r:id="rId6"/>
              </a:rPr>
              <a:t>Sensor</a:t>
            </a:r>
            <a:endParaRPr lang="fr-CA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930" y="3041679"/>
            <a:ext cx="4968043" cy="180656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6407" y="3071444"/>
            <a:ext cx="3596457" cy="13575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36" y="5013176"/>
            <a:ext cx="4608512" cy="14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09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General_Presentation_Template</Template>
  <TotalTime>104</TotalTime>
  <Words>758</Words>
  <Application>Microsoft Office PowerPoint</Application>
  <PresentationFormat>On-screen Show (4:3)</PresentationFormat>
  <Paragraphs>138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Verdana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 Collin</dc:creator>
  <cp:lastModifiedBy>Audrey Lauer</cp:lastModifiedBy>
  <cp:revision>37</cp:revision>
  <dcterms:created xsi:type="dcterms:W3CDTF">2016-09-06T18:46:56Z</dcterms:created>
  <dcterms:modified xsi:type="dcterms:W3CDTF">2018-11-15T15:16:15Z</dcterms:modified>
</cp:coreProperties>
</file>