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Xt/vVwfK6gicvj+hgX54eX+h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6"/>
    <p:restoredTop sz="94654"/>
  </p:normalViewPr>
  <p:slideViewPr>
    <p:cSldViewPr snapToGrid="0">
      <p:cViewPr>
        <p:scale>
          <a:sx n="123" d="100"/>
          <a:sy n="123" d="100"/>
        </p:scale>
        <p:origin x="72" y="144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3d1f30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1f3d1f3080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1f3d1f30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3d1f308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f3d1f3080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1f3d1f3080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211124"/>
            <a:ext cx="70225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Mapping: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5442857" y="1211125"/>
            <a:ext cx="308632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>
              <a:buClr>
                <a:srgbClr val="0070C0"/>
              </a:buClr>
              <a:buSzPts val="3200"/>
            </a:pPr>
            <a:r>
              <a:rPr lang="en-US" sz="3200" dirty="0">
                <a:solidFill>
                  <a:srgbClr val="0070C0"/>
                </a:solidFill>
              </a:rPr>
              <a:t>Simple Mortgage Origination</a:t>
            </a:r>
            <a:endParaRPr dirty="0"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76AED70-5624-9B56-43E2-5F83E10EC3F8}"/>
              </a:ext>
            </a:extLst>
          </p:cNvPr>
          <p:cNvGrpSpPr/>
          <p:nvPr/>
        </p:nvGrpSpPr>
        <p:grpSpPr>
          <a:xfrm>
            <a:off x="475790" y="757915"/>
            <a:ext cx="8267725" cy="5522386"/>
            <a:chOff x="475790" y="757915"/>
            <a:chExt cx="8267725" cy="5522386"/>
          </a:xfrm>
        </p:grpSpPr>
        <p:sp>
          <p:nvSpPr>
            <p:cNvPr id="3" name="Google Shape;103;p2">
              <a:extLst>
                <a:ext uri="{FF2B5EF4-FFF2-40B4-BE49-F238E27FC236}">
                  <a16:creationId xmlns:a16="http://schemas.microsoft.com/office/drawing/2014/main" id="{C4B1DB84-6A2B-E2E7-8AE6-3798C5780F1B}"/>
                </a:ext>
              </a:extLst>
            </p:cNvPr>
            <p:cNvSpPr txBox="1"/>
            <p:nvPr/>
          </p:nvSpPr>
          <p:spPr>
            <a:xfrm>
              <a:off x="5006893" y="5854597"/>
              <a:ext cx="353209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By: Erica Cuerbo - July 2022</a:t>
              </a:r>
              <a:endParaRPr sz="1200" dirty="0"/>
            </a:p>
          </p:txBody>
        </p:sp>
        <p:sp>
          <p:nvSpPr>
            <p:cNvPr id="4" name="Google Shape;103;p2">
              <a:extLst>
                <a:ext uri="{FF2B5EF4-FFF2-40B4-BE49-F238E27FC236}">
                  <a16:creationId xmlns:a16="http://schemas.microsoft.com/office/drawing/2014/main" id="{F3B6E315-2C1F-0023-4696-F435F22EC0E1}"/>
                </a:ext>
              </a:extLst>
            </p:cNvPr>
            <p:cNvSpPr txBox="1"/>
            <p:nvPr/>
          </p:nvSpPr>
          <p:spPr>
            <a:xfrm>
              <a:off x="514784" y="757915"/>
              <a:ext cx="8228731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dirty="0">
                  <a:solidFill>
                    <a:schemeClr val="bg1"/>
                  </a:solidFill>
                  <a:latin typeface="Calibri"/>
                  <a:cs typeface="Calibri"/>
                  <a:sym typeface="Calibri"/>
                </a:rPr>
                <a:t>EBC	 EBC	 EBC	 EBC	 EBC	 EBC	 EBC	 EBC	 EBC</a:t>
              </a:r>
              <a:endParaRPr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Google Shape;103;p2">
              <a:extLst>
                <a:ext uri="{FF2B5EF4-FFF2-40B4-BE49-F238E27FC236}">
                  <a16:creationId xmlns:a16="http://schemas.microsoft.com/office/drawing/2014/main" id="{30793036-5A29-135D-9BC3-9C6A62EA523F}"/>
                </a:ext>
              </a:extLst>
            </p:cNvPr>
            <p:cNvSpPr txBox="1"/>
            <p:nvPr/>
          </p:nvSpPr>
          <p:spPr>
            <a:xfrm>
              <a:off x="475790" y="6003342"/>
              <a:ext cx="8228731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dirty="0">
                  <a:solidFill>
                    <a:schemeClr val="bg1"/>
                  </a:solidFill>
                  <a:latin typeface="Calibri"/>
                  <a:cs typeface="Calibri"/>
                  <a:sym typeface="Calibri"/>
                </a:rPr>
                <a:t>EBC	 EBC	 EBC	 EBC	 EBC	 EBC	 EBC	 EBC	 EBC</a:t>
              </a:r>
              <a:endParaRPr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f3d1f308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f3d1f3080_0_1"/>
          <p:cNvSpPr/>
          <p:nvPr/>
        </p:nvSpPr>
        <p:spPr>
          <a:xfrm>
            <a:off x="389381" y="1975698"/>
            <a:ext cx="1270026" cy="457218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and End Process</a:t>
            </a:r>
            <a:endParaRPr/>
          </a:p>
        </p:txBody>
      </p:sp>
      <p:sp>
        <p:nvSpPr>
          <p:cNvPr id="106" name="Google Shape;106;g11f3d1f3080_0_1"/>
          <p:cNvSpPr/>
          <p:nvPr/>
        </p:nvSpPr>
        <p:spPr>
          <a:xfrm>
            <a:off x="2082800" y="1899498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107" name="Google Shape;107;g11f3d1f3080_0_1"/>
          <p:cNvSpPr/>
          <p:nvPr/>
        </p:nvSpPr>
        <p:spPr>
          <a:xfrm>
            <a:off x="3900237" y="1721698"/>
            <a:ext cx="1420577" cy="96520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sp>
        <p:nvSpPr>
          <p:cNvPr id="108" name="Google Shape;108;g11f3d1f3080_0_1"/>
          <p:cNvSpPr/>
          <p:nvPr/>
        </p:nvSpPr>
        <p:spPr>
          <a:xfrm>
            <a:off x="5762619" y="1797898"/>
            <a:ext cx="1210167" cy="812800"/>
          </a:xfrm>
          <a:prstGeom prst="flowChartInputOutput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09" name="Google Shape;109;g11f3d1f3080_0_1"/>
          <p:cNvSpPr/>
          <p:nvPr/>
        </p:nvSpPr>
        <p:spPr>
          <a:xfrm rot="10800000">
            <a:off x="7441151" y="1848598"/>
            <a:ext cx="1219200" cy="711300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1f3d1f3080_0_1"/>
          <p:cNvSpPr txBox="1"/>
          <p:nvPr/>
        </p:nvSpPr>
        <p:spPr>
          <a:xfrm>
            <a:off x="7441151" y="1988854"/>
            <a:ext cx="121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sp>
        <p:nvSpPr>
          <p:cNvPr id="111" name="Google Shape;111;g11f3d1f3080_0_1"/>
          <p:cNvSpPr txBox="1"/>
          <p:nvPr/>
        </p:nvSpPr>
        <p:spPr>
          <a:xfrm>
            <a:off x="291614" y="4451290"/>
            <a:ext cx="196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Symbols are connected to show flow, like this: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f3d1f3080_0_1"/>
          <p:cNvSpPr/>
          <p:nvPr/>
        </p:nvSpPr>
        <p:spPr>
          <a:xfrm>
            <a:off x="2722771" y="4065896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113" name="Google Shape;113;g11f3d1f3080_0_1"/>
          <p:cNvSpPr/>
          <p:nvPr/>
        </p:nvSpPr>
        <p:spPr>
          <a:xfrm>
            <a:off x="4609416" y="3886200"/>
            <a:ext cx="1420578" cy="96520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cxnSp>
        <p:nvCxnSpPr>
          <p:cNvPr id="114" name="Google Shape;114;g11f3d1f3080_0_1"/>
          <p:cNvCxnSpPr>
            <a:stCxn id="112" idx="3"/>
            <a:endCxn id="113" idx="1"/>
          </p:cNvCxnSpPr>
          <p:nvPr/>
        </p:nvCxnSpPr>
        <p:spPr>
          <a:xfrm rot="10800000" flipH="1">
            <a:off x="4116788" y="4368896"/>
            <a:ext cx="492600" cy="1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g11f3d1f3080_0_1"/>
          <p:cNvSpPr/>
          <p:nvPr/>
        </p:nvSpPr>
        <p:spPr>
          <a:xfrm rot="10800000">
            <a:off x="6604000" y="4013100"/>
            <a:ext cx="1219200" cy="711300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f3d1f3080_0_1"/>
          <p:cNvSpPr txBox="1"/>
          <p:nvPr/>
        </p:nvSpPr>
        <p:spPr>
          <a:xfrm>
            <a:off x="6604000" y="4153356"/>
            <a:ext cx="121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cxnSp>
        <p:nvCxnSpPr>
          <p:cNvPr id="117" name="Google Shape;117;g11f3d1f3080_0_1"/>
          <p:cNvCxnSpPr>
            <a:stCxn id="113" idx="3"/>
          </p:cNvCxnSpPr>
          <p:nvPr/>
        </p:nvCxnSpPr>
        <p:spPr>
          <a:xfrm>
            <a:off x="6029994" y="4368800"/>
            <a:ext cx="6624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g11f3d1f3080_0_1"/>
          <p:cNvSpPr/>
          <p:nvPr/>
        </p:nvSpPr>
        <p:spPr>
          <a:xfrm>
            <a:off x="4609416" y="5291117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cxnSp>
        <p:nvCxnSpPr>
          <p:cNvPr id="119" name="Google Shape;119;g11f3d1f3080_0_1"/>
          <p:cNvCxnSpPr>
            <a:stCxn id="113" idx="2"/>
            <a:endCxn id="118" idx="0"/>
          </p:cNvCxnSpPr>
          <p:nvPr/>
        </p:nvCxnSpPr>
        <p:spPr>
          <a:xfrm flipH="1">
            <a:off x="5306505" y="4851400"/>
            <a:ext cx="13200" cy="439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g11f3d1f3080_0_1"/>
          <p:cNvSpPr txBox="1"/>
          <p:nvPr/>
        </p:nvSpPr>
        <p:spPr>
          <a:xfrm>
            <a:off x="6003433" y="4124475"/>
            <a:ext cx="53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21" name="Google Shape;121;g11f3d1f3080_0_1"/>
          <p:cNvSpPr txBox="1"/>
          <p:nvPr/>
        </p:nvSpPr>
        <p:spPr>
          <a:xfrm>
            <a:off x="5320814" y="4886475"/>
            <a:ext cx="38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22" name="Google Shape;122;g11f3d1f3080_0_1"/>
          <p:cNvSpPr txBox="1"/>
          <p:nvPr/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1800" b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Mapping – Commonly Used UML Symbols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FE5C00-9565-6E12-89CF-54971B816B25}"/>
              </a:ext>
            </a:extLst>
          </p:cNvPr>
          <p:cNvSpPr/>
          <p:nvPr/>
        </p:nvSpPr>
        <p:spPr>
          <a:xfrm>
            <a:off x="7381263" y="2309680"/>
            <a:ext cx="1326085" cy="149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CEBE84-144B-BD63-4492-97ACE098A983}"/>
              </a:ext>
            </a:extLst>
          </p:cNvPr>
          <p:cNvSpPr/>
          <p:nvPr/>
        </p:nvSpPr>
        <p:spPr>
          <a:xfrm>
            <a:off x="5382381" y="2298245"/>
            <a:ext cx="1326085" cy="149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DC8030-CB20-17AA-3332-1A0521A9B4CF}"/>
              </a:ext>
            </a:extLst>
          </p:cNvPr>
          <p:cNvSpPr/>
          <p:nvPr/>
        </p:nvSpPr>
        <p:spPr>
          <a:xfrm>
            <a:off x="4223506" y="12649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CD35F4-5007-D290-6E52-09CE18080F94}"/>
              </a:ext>
            </a:extLst>
          </p:cNvPr>
          <p:cNvSpPr/>
          <p:nvPr/>
        </p:nvSpPr>
        <p:spPr>
          <a:xfrm>
            <a:off x="1758884" y="12286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5EE724-691F-FCCE-E27D-758D3A0A6C7F}"/>
              </a:ext>
            </a:extLst>
          </p:cNvPr>
          <p:cNvCxnSpPr>
            <a:cxnSpLocks/>
          </p:cNvCxnSpPr>
          <p:nvPr/>
        </p:nvCxnSpPr>
        <p:spPr>
          <a:xfrm>
            <a:off x="1181593" y="1711006"/>
            <a:ext cx="71252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50777F-B801-288C-B870-34416BBE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As-Is Process Map: Simple Mortgage Origination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669747-D2EB-735E-187E-DAC0DFDACEFA}"/>
              </a:ext>
            </a:extLst>
          </p:cNvPr>
          <p:cNvSpPr/>
          <p:nvPr/>
        </p:nvSpPr>
        <p:spPr>
          <a:xfrm>
            <a:off x="356260" y="1163782"/>
            <a:ext cx="1045028" cy="1092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C41BA-6265-8BBA-76A4-258429D530BA}"/>
              </a:ext>
            </a:extLst>
          </p:cNvPr>
          <p:cNvSpPr txBox="1"/>
          <p:nvPr/>
        </p:nvSpPr>
        <p:spPr>
          <a:xfrm>
            <a:off x="501498" y="1365662"/>
            <a:ext cx="7810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Borrower fills out application form</a:t>
            </a:r>
            <a:endParaRPr lang="en-US" sz="9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81711-37F4-7718-DF49-6529EC9A2CCB}"/>
              </a:ext>
            </a:extLst>
          </p:cNvPr>
          <p:cNvSpPr txBox="1"/>
          <p:nvPr/>
        </p:nvSpPr>
        <p:spPr>
          <a:xfrm>
            <a:off x="1745672" y="1448790"/>
            <a:ext cx="973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Applicant credit is reviewed for prequalification</a:t>
            </a:r>
            <a:endParaRPr lang="en-US" sz="900" dirty="0"/>
          </a:p>
          <a:p>
            <a:pPr algn="ctr"/>
            <a:endParaRPr lang="en-US" sz="9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E722C2-F615-429D-1C0A-716A85A40D5D}"/>
              </a:ext>
            </a:extLst>
          </p:cNvPr>
          <p:cNvGrpSpPr/>
          <p:nvPr/>
        </p:nvGrpSpPr>
        <p:grpSpPr>
          <a:xfrm>
            <a:off x="3099460" y="1448790"/>
            <a:ext cx="760021" cy="646331"/>
            <a:chOff x="3099460" y="1448790"/>
            <a:chExt cx="760021" cy="646331"/>
          </a:xfrm>
        </p:grpSpPr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D0E5B851-2303-6575-E938-0ED0CF6B5554}"/>
                </a:ext>
              </a:extLst>
            </p:cNvPr>
            <p:cNvSpPr/>
            <p:nvPr/>
          </p:nvSpPr>
          <p:spPr>
            <a:xfrm>
              <a:off x="3099460" y="1448790"/>
              <a:ext cx="665018" cy="64633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A943C5-F226-2033-9A02-D65C73930A68}"/>
                </a:ext>
              </a:extLst>
            </p:cNvPr>
            <p:cNvSpPr txBox="1"/>
            <p:nvPr/>
          </p:nvSpPr>
          <p:spPr>
            <a:xfrm>
              <a:off x="3099460" y="1650872"/>
              <a:ext cx="7600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Approved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19B8C0-A8E3-C9AC-3B43-8D03459C8486}"/>
              </a:ext>
            </a:extLst>
          </p:cNvPr>
          <p:cNvGrpSpPr/>
          <p:nvPr/>
        </p:nvGrpSpPr>
        <p:grpSpPr>
          <a:xfrm>
            <a:off x="1852550" y="2606586"/>
            <a:ext cx="760021" cy="646331"/>
            <a:chOff x="1852550" y="2606586"/>
            <a:chExt cx="760021" cy="646331"/>
          </a:xfrm>
        </p:grpSpPr>
        <p:sp>
          <p:nvSpPr>
            <p:cNvPr id="10" name="&quot;No&quot; Symbol 9">
              <a:extLst>
                <a:ext uri="{FF2B5EF4-FFF2-40B4-BE49-F238E27FC236}">
                  <a16:creationId xmlns:a16="http://schemas.microsoft.com/office/drawing/2014/main" id="{3E1A72BA-B00C-B10D-58F2-6AB54A61007F}"/>
                </a:ext>
              </a:extLst>
            </p:cNvPr>
            <p:cNvSpPr/>
            <p:nvPr/>
          </p:nvSpPr>
          <p:spPr>
            <a:xfrm>
              <a:off x="1894114" y="2606586"/>
              <a:ext cx="676894" cy="646331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8F7D65-D951-A88B-B0A7-090881E10455}"/>
                </a:ext>
              </a:extLst>
            </p:cNvPr>
            <p:cNvSpPr txBox="1"/>
            <p:nvPr/>
          </p:nvSpPr>
          <p:spPr>
            <a:xfrm>
              <a:off x="1852550" y="2814335"/>
              <a:ext cx="7600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Denied</a:t>
              </a:r>
            </a:p>
          </p:txBody>
        </p:sp>
      </p:grpSp>
      <p:sp>
        <p:nvSpPr>
          <p:cNvPr id="17" name="Diamond 16">
            <a:extLst>
              <a:ext uri="{FF2B5EF4-FFF2-40B4-BE49-F238E27FC236}">
                <a16:creationId xmlns:a16="http://schemas.microsoft.com/office/drawing/2014/main" id="{367AD9FA-EA40-C6E7-4D08-37A776EB8A58}"/>
              </a:ext>
            </a:extLst>
          </p:cNvPr>
          <p:cNvSpPr/>
          <p:nvPr/>
        </p:nvSpPr>
        <p:spPr>
          <a:xfrm>
            <a:off x="6382986" y="1193469"/>
            <a:ext cx="1223158" cy="11756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1133B-FBE8-CE30-ADEF-97997F014F5B}"/>
              </a:ext>
            </a:extLst>
          </p:cNvPr>
          <p:cNvSpPr txBox="1"/>
          <p:nvPr/>
        </p:nvSpPr>
        <p:spPr>
          <a:xfrm>
            <a:off x="6555179" y="1448790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Contract signed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924EDA-2D0C-068D-1255-40F823002929}"/>
              </a:ext>
            </a:extLst>
          </p:cNvPr>
          <p:cNvSpPr txBox="1"/>
          <p:nvPr/>
        </p:nvSpPr>
        <p:spPr>
          <a:xfrm>
            <a:off x="7564580" y="2644170"/>
            <a:ext cx="10537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Document request is sent to borrower for borrower-related documentation</a:t>
            </a:r>
            <a:endParaRPr lang="en-US" sz="900" dirty="0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8A19AAEA-94BB-F985-B0F5-FD49089529BF}"/>
              </a:ext>
            </a:extLst>
          </p:cNvPr>
          <p:cNvSpPr/>
          <p:nvPr/>
        </p:nvSpPr>
        <p:spPr>
          <a:xfrm>
            <a:off x="6382986" y="3883990"/>
            <a:ext cx="1223158" cy="11756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C8A6AA-FB51-BD8D-79E1-CCA51CC8EFEC}"/>
              </a:ext>
            </a:extLst>
          </p:cNvPr>
          <p:cNvSpPr txBox="1"/>
          <p:nvPr/>
        </p:nvSpPr>
        <p:spPr>
          <a:xfrm>
            <a:off x="6519556" y="4049484"/>
            <a:ext cx="9440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Loan </a:t>
            </a:r>
          </a:p>
          <a:p>
            <a:pPr algn="ctr"/>
            <a:r>
              <a:rPr lang="en-US" sz="900" dirty="0"/>
              <a:t>Package</a:t>
            </a:r>
          </a:p>
          <a:p>
            <a:pPr algn="ctr"/>
            <a:r>
              <a:rPr lang="en-US" sz="900" dirty="0"/>
              <a:t>Reviewed</a:t>
            </a:r>
          </a:p>
          <a:p>
            <a:pPr algn="ctr"/>
            <a:r>
              <a:rPr lang="en-US" sz="900" dirty="0"/>
              <a:t>Submitted to Underwriting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2DBE75-BF45-9465-5E3E-0E866A3A68BB}"/>
              </a:ext>
            </a:extLst>
          </p:cNvPr>
          <p:cNvGrpSpPr/>
          <p:nvPr/>
        </p:nvGrpSpPr>
        <p:grpSpPr>
          <a:xfrm>
            <a:off x="7449598" y="5310100"/>
            <a:ext cx="760021" cy="646331"/>
            <a:chOff x="1852550" y="2606586"/>
            <a:chExt cx="760021" cy="646331"/>
          </a:xfrm>
        </p:grpSpPr>
        <p:sp>
          <p:nvSpPr>
            <p:cNvPr id="29" name="&quot;No&quot; Symbol 28">
              <a:extLst>
                <a:ext uri="{FF2B5EF4-FFF2-40B4-BE49-F238E27FC236}">
                  <a16:creationId xmlns:a16="http://schemas.microsoft.com/office/drawing/2014/main" id="{42FC9D77-842D-0A1E-987C-4A70841F6A95}"/>
                </a:ext>
              </a:extLst>
            </p:cNvPr>
            <p:cNvSpPr/>
            <p:nvPr/>
          </p:nvSpPr>
          <p:spPr>
            <a:xfrm>
              <a:off x="1894114" y="2606586"/>
              <a:ext cx="676894" cy="646331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7F742D-11DD-4436-758E-A694965EF5A1}"/>
                </a:ext>
              </a:extLst>
            </p:cNvPr>
            <p:cNvSpPr txBox="1"/>
            <p:nvPr/>
          </p:nvSpPr>
          <p:spPr>
            <a:xfrm>
              <a:off x="1852550" y="2814335"/>
              <a:ext cx="7600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Denied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E8920E0-490D-760A-737D-303700E77691}"/>
              </a:ext>
            </a:extLst>
          </p:cNvPr>
          <p:cNvGrpSpPr/>
          <p:nvPr/>
        </p:nvGrpSpPr>
        <p:grpSpPr>
          <a:xfrm>
            <a:off x="5884222" y="5282148"/>
            <a:ext cx="760021" cy="646331"/>
            <a:chOff x="3099460" y="1448790"/>
            <a:chExt cx="760021" cy="646331"/>
          </a:xfrm>
        </p:grpSpPr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BDE5C08B-8E24-74CA-8E69-08D4122708A5}"/>
                </a:ext>
              </a:extLst>
            </p:cNvPr>
            <p:cNvSpPr/>
            <p:nvPr/>
          </p:nvSpPr>
          <p:spPr>
            <a:xfrm>
              <a:off x="3099460" y="1448790"/>
              <a:ext cx="665018" cy="64633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9EA5CE-4A13-2807-F155-F0C45908DBFA}"/>
                </a:ext>
              </a:extLst>
            </p:cNvPr>
            <p:cNvSpPr txBox="1"/>
            <p:nvPr/>
          </p:nvSpPr>
          <p:spPr>
            <a:xfrm>
              <a:off x="3099460" y="1650872"/>
              <a:ext cx="7600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Approved</a:t>
              </a:r>
            </a:p>
          </p:txBody>
        </p:sp>
      </p:grpSp>
      <p:sp>
        <p:nvSpPr>
          <p:cNvPr id="35" name="Diamond 34">
            <a:extLst>
              <a:ext uri="{FF2B5EF4-FFF2-40B4-BE49-F238E27FC236}">
                <a16:creationId xmlns:a16="http://schemas.microsoft.com/office/drawing/2014/main" id="{E3E5E366-4EE2-2498-49B7-53A25CBD6D41}"/>
              </a:ext>
            </a:extLst>
          </p:cNvPr>
          <p:cNvSpPr/>
          <p:nvPr/>
        </p:nvSpPr>
        <p:spPr>
          <a:xfrm>
            <a:off x="4111028" y="5059647"/>
            <a:ext cx="1223158" cy="11756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33B2C1-0590-635C-0464-91D6A5D7203D}"/>
              </a:ext>
            </a:extLst>
          </p:cNvPr>
          <p:cNvSpPr txBox="1"/>
          <p:nvPr/>
        </p:nvSpPr>
        <p:spPr>
          <a:xfrm>
            <a:off x="4250564" y="5207231"/>
            <a:ext cx="94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Final Loan </a:t>
            </a:r>
          </a:p>
          <a:p>
            <a:pPr algn="ctr"/>
            <a:r>
              <a:rPr lang="en-US" sz="900" dirty="0"/>
              <a:t>Package</a:t>
            </a:r>
          </a:p>
          <a:p>
            <a:pPr algn="ctr"/>
            <a:r>
              <a:rPr lang="en-US" sz="900" dirty="0"/>
              <a:t>Review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04C1BAC-69D7-AD3D-D667-E09DE2A62579}"/>
              </a:ext>
            </a:extLst>
          </p:cNvPr>
          <p:cNvGrpSpPr/>
          <p:nvPr/>
        </p:nvGrpSpPr>
        <p:grpSpPr>
          <a:xfrm>
            <a:off x="3062228" y="5324309"/>
            <a:ext cx="760021" cy="646331"/>
            <a:chOff x="3099460" y="1448790"/>
            <a:chExt cx="760021" cy="646331"/>
          </a:xfrm>
        </p:grpSpPr>
        <p:sp>
          <p:nvSpPr>
            <p:cNvPr id="38" name="Donut 37">
              <a:extLst>
                <a:ext uri="{FF2B5EF4-FFF2-40B4-BE49-F238E27FC236}">
                  <a16:creationId xmlns:a16="http://schemas.microsoft.com/office/drawing/2014/main" id="{3731314F-2F5F-F17C-4FCD-5FD1C2553E0B}"/>
                </a:ext>
              </a:extLst>
            </p:cNvPr>
            <p:cNvSpPr/>
            <p:nvPr/>
          </p:nvSpPr>
          <p:spPr>
            <a:xfrm>
              <a:off x="3099460" y="1448790"/>
              <a:ext cx="665018" cy="64633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E3E500-5E18-6BE3-80DB-40F62EF62D07}"/>
                </a:ext>
              </a:extLst>
            </p:cNvPr>
            <p:cNvSpPr txBox="1"/>
            <p:nvPr/>
          </p:nvSpPr>
          <p:spPr>
            <a:xfrm>
              <a:off x="3099460" y="1650872"/>
              <a:ext cx="7600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Approved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3FD420-22C1-07C4-2C87-A4CDE1BB1C90}"/>
              </a:ext>
            </a:extLst>
          </p:cNvPr>
          <p:cNvGrpSpPr/>
          <p:nvPr/>
        </p:nvGrpSpPr>
        <p:grpSpPr>
          <a:xfrm>
            <a:off x="4342596" y="4083108"/>
            <a:ext cx="760021" cy="646331"/>
            <a:chOff x="1852550" y="2606586"/>
            <a:chExt cx="760021" cy="646331"/>
          </a:xfrm>
        </p:grpSpPr>
        <p:sp>
          <p:nvSpPr>
            <p:cNvPr id="41" name="&quot;No&quot; Symbol 40">
              <a:extLst>
                <a:ext uri="{FF2B5EF4-FFF2-40B4-BE49-F238E27FC236}">
                  <a16:creationId xmlns:a16="http://schemas.microsoft.com/office/drawing/2014/main" id="{7E687997-4706-E344-25B6-A459B67D34F9}"/>
                </a:ext>
              </a:extLst>
            </p:cNvPr>
            <p:cNvSpPr/>
            <p:nvPr/>
          </p:nvSpPr>
          <p:spPr>
            <a:xfrm>
              <a:off x="1894114" y="2606586"/>
              <a:ext cx="676894" cy="646331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414F01-7519-14A7-1BA4-29D4144EE1C5}"/>
                </a:ext>
              </a:extLst>
            </p:cNvPr>
            <p:cNvSpPr txBox="1"/>
            <p:nvPr/>
          </p:nvSpPr>
          <p:spPr>
            <a:xfrm>
              <a:off x="1852550" y="2814335"/>
              <a:ext cx="7600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Denied</a:t>
              </a:r>
            </a:p>
          </p:txBody>
        </p:sp>
      </p:grpSp>
      <p:sp>
        <p:nvSpPr>
          <p:cNvPr id="43" name="Regular Pentagon 42">
            <a:extLst>
              <a:ext uri="{FF2B5EF4-FFF2-40B4-BE49-F238E27FC236}">
                <a16:creationId xmlns:a16="http://schemas.microsoft.com/office/drawing/2014/main" id="{7046A79A-D15E-8A9F-0C83-EE825D3A4BFA}"/>
              </a:ext>
            </a:extLst>
          </p:cNvPr>
          <p:cNvSpPr/>
          <p:nvPr/>
        </p:nvSpPr>
        <p:spPr>
          <a:xfrm>
            <a:off x="1140031" y="4963886"/>
            <a:ext cx="1579419" cy="16625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C1418B2-218A-98EB-69E9-54E18E08B8CF}"/>
              </a:ext>
            </a:extLst>
          </p:cNvPr>
          <p:cNvCxnSpPr>
            <a:cxnSpLocks/>
          </p:cNvCxnSpPr>
          <p:nvPr/>
        </p:nvCxnSpPr>
        <p:spPr>
          <a:xfrm>
            <a:off x="2547258" y="1711006"/>
            <a:ext cx="71252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98767D-92D1-A51B-4493-2145561D3123}"/>
              </a:ext>
            </a:extLst>
          </p:cNvPr>
          <p:cNvCxnSpPr>
            <a:cxnSpLocks/>
          </p:cNvCxnSpPr>
          <p:nvPr/>
        </p:nvCxnSpPr>
        <p:spPr>
          <a:xfrm>
            <a:off x="4880755" y="1733997"/>
            <a:ext cx="71252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7CD1AE-E961-927B-3E2A-1D1ED66A6C19}"/>
              </a:ext>
            </a:extLst>
          </p:cNvPr>
          <p:cNvSpPr txBox="1"/>
          <p:nvPr/>
        </p:nvSpPr>
        <p:spPr>
          <a:xfrm>
            <a:off x="1282534" y="5207231"/>
            <a:ext cx="12884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Loan is Approved</a:t>
            </a:r>
          </a:p>
          <a:p>
            <a:pPr algn="ctr"/>
            <a:r>
              <a:rPr lang="en-US" sz="1000" dirty="0"/>
              <a:t>Closing is Scheduled</a:t>
            </a:r>
          </a:p>
          <a:p>
            <a:pPr algn="ctr"/>
            <a:r>
              <a:rPr lang="en-US" sz="1000" dirty="0"/>
              <a:t>Where </a:t>
            </a:r>
            <a:r>
              <a:rPr lang="en-US" sz="1000" dirty="0">
                <a:solidFill>
                  <a:schemeClr val="dk1"/>
                </a:solidFill>
              </a:rPr>
              <a:t>documents needed to finalize the loan and disburse the funds are signed</a:t>
            </a:r>
            <a:endParaRPr lang="en-US" sz="1000" dirty="0"/>
          </a:p>
          <a:p>
            <a:pPr algn="ctr"/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C6B6DF-6D6A-06F1-22AB-5A5381FFF6B5}"/>
              </a:ext>
            </a:extLst>
          </p:cNvPr>
          <p:cNvCxnSpPr>
            <a:cxnSpLocks/>
          </p:cNvCxnSpPr>
          <p:nvPr/>
        </p:nvCxnSpPr>
        <p:spPr>
          <a:xfrm>
            <a:off x="3685307" y="1722122"/>
            <a:ext cx="71252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9A562D-95AD-E97A-629E-EACF4FAFDDF8}"/>
              </a:ext>
            </a:extLst>
          </p:cNvPr>
          <p:cNvCxnSpPr>
            <a:cxnSpLocks/>
          </p:cNvCxnSpPr>
          <p:nvPr/>
        </p:nvCxnSpPr>
        <p:spPr>
          <a:xfrm>
            <a:off x="6026725" y="1781477"/>
            <a:ext cx="71252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nut 14">
            <a:extLst>
              <a:ext uri="{FF2B5EF4-FFF2-40B4-BE49-F238E27FC236}">
                <a16:creationId xmlns:a16="http://schemas.microsoft.com/office/drawing/2014/main" id="{E8CA0BF1-DDAA-5E13-B054-3C77D985DFE9}"/>
              </a:ext>
            </a:extLst>
          </p:cNvPr>
          <p:cNvSpPr/>
          <p:nvPr/>
        </p:nvSpPr>
        <p:spPr>
          <a:xfrm>
            <a:off x="5450774" y="1448790"/>
            <a:ext cx="665018" cy="646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FAE55-9895-2A6A-3BB1-065C57E3AF4B}"/>
              </a:ext>
            </a:extLst>
          </p:cNvPr>
          <p:cNvSpPr txBox="1"/>
          <p:nvPr/>
        </p:nvSpPr>
        <p:spPr>
          <a:xfrm>
            <a:off x="5367645" y="1650872"/>
            <a:ext cx="88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Negotiations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0DA0D5-7C20-E9F4-9A4D-2FCAFB955363}"/>
              </a:ext>
            </a:extLst>
          </p:cNvPr>
          <p:cNvCxnSpPr>
            <a:cxnSpLocks/>
          </p:cNvCxnSpPr>
          <p:nvPr/>
        </p:nvCxnSpPr>
        <p:spPr>
          <a:xfrm>
            <a:off x="2450274" y="5573891"/>
            <a:ext cx="71252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9BC53A-D67B-D3FA-80D8-1DBE8357B86F}"/>
              </a:ext>
            </a:extLst>
          </p:cNvPr>
          <p:cNvCxnSpPr>
            <a:cxnSpLocks/>
          </p:cNvCxnSpPr>
          <p:nvPr/>
        </p:nvCxnSpPr>
        <p:spPr>
          <a:xfrm>
            <a:off x="3685307" y="5609516"/>
            <a:ext cx="71252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6B9CD73-D6AF-400A-8ABD-1E654B76410F}"/>
              </a:ext>
            </a:extLst>
          </p:cNvPr>
          <p:cNvCxnSpPr>
            <a:cxnSpLocks/>
          </p:cNvCxnSpPr>
          <p:nvPr/>
        </p:nvCxnSpPr>
        <p:spPr>
          <a:xfrm>
            <a:off x="5181596" y="5633266"/>
            <a:ext cx="71252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4A8690C-83D5-349C-8D18-413F5A9BB35C}"/>
              </a:ext>
            </a:extLst>
          </p:cNvPr>
          <p:cNvCxnSpPr>
            <a:cxnSpLocks/>
          </p:cNvCxnSpPr>
          <p:nvPr/>
        </p:nvCxnSpPr>
        <p:spPr>
          <a:xfrm flipV="1">
            <a:off x="2232560" y="2071186"/>
            <a:ext cx="0" cy="6429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C3109A5-F565-9687-495C-E3C53738C5A0}"/>
              </a:ext>
            </a:extLst>
          </p:cNvPr>
          <p:cNvCxnSpPr>
            <a:cxnSpLocks/>
          </p:cNvCxnSpPr>
          <p:nvPr/>
        </p:nvCxnSpPr>
        <p:spPr>
          <a:xfrm flipV="1">
            <a:off x="6549240" y="5059647"/>
            <a:ext cx="445325" cy="5736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BFEB83-9DB6-17CE-E490-C44B9361FF7A}"/>
              </a:ext>
            </a:extLst>
          </p:cNvPr>
          <p:cNvCxnSpPr>
            <a:cxnSpLocks/>
          </p:cNvCxnSpPr>
          <p:nvPr/>
        </p:nvCxnSpPr>
        <p:spPr>
          <a:xfrm flipH="1" flipV="1">
            <a:off x="6992019" y="5073792"/>
            <a:ext cx="528829" cy="5357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D5D802-08DC-7E88-316D-706C391D2AEB}"/>
              </a:ext>
            </a:extLst>
          </p:cNvPr>
          <p:cNvCxnSpPr>
            <a:cxnSpLocks/>
          </p:cNvCxnSpPr>
          <p:nvPr/>
        </p:nvCxnSpPr>
        <p:spPr>
          <a:xfrm flipV="1">
            <a:off x="4717467" y="4607734"/>
            <a:ext cx="0" cy="6429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1060F2-E02D-A169-9E17-921D32CD861D}"/>
              </a:ext>
            </a:extLst>
          </p:cNvPr>
          <p:cNvSpPr txBox="1"/>
          <p:nvPr/>
        </p:nvSpPr>
        <p:spPr>
          <a:xfrm>
            <a:off x="5391399" y="2499707"/>
            <a:ext cx="12231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Requests are sent to title company, insurance company, and appraisal company for documentation of title, insurance, and appraisal</a:t>
            </a:r>
            <a:endParaRPr lang="en-US" sz="900" dirty="0"/>
          </a:p>
          <a:p>
            <a:endParaRPr lang="en-US" sz="9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6DA4BA-E1C1-3622-6D6E-620EEF7E8D58}"/>
              </a:ext>
            </a:extLst>
          </p:cNvPr>
          <p:cNvCxnSpPr>
            <a:cxnSpLocks/>
          </p:cNvCxnSpPr>
          <p:nvPr/>
        </p:nvCxnSpPr>
        <p:spPr>
          <a:xfrm flipH="1" flipV="1">
            <a:off x="6991599" y="2227436"/>
            <a:ext cx="8904" cy="7779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C76DCA6-381A-1FAB-2717-0663FD38E373}"/>
              </a:ext>
            </a:extLst>
          </p:cNvPr>
          <p:cNvCxnSpPr>
            <a:cxnSpLocks/>
          </p:cNvCxnSpPr>
          <p:nvPr/>
        </p:nvCxnSpPr>
        <p:spPr>
          <a:xfrm>
            <a:off x="6721432" y="3036585"/>
            <a:ext cx="71252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AD82536-BC5B-003A-4296-60D35DA66AA5}"/>
              </a:ext>
            </a:extLst>
          </p:cNvPr>
          <p:cNvCxnSpPr>
            <a:cxnSpLocks/>
          </p:cNvCxnSpPr>
          <p:nvPr/>
        </p:nvCxnSpPr>
        <p:spPr>
          <a:xfrm flipH="1" flipV="1">
            <a:off x="6434885" y="3372488"/>
            <a:ext cx="528829" cy="5357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1B15BE-97ED-9C4D-7D5A-1F076A040EE5}"/>
              </a:ext>
            </a:extLst>
          </p:cNvPr>
          <p:cNvCxnSpPr>
            <a:cxnSpLocks/>
          </p:cNvCxnSpPr>
          <p:nvPr/>
        </p:nvCxnSpPr>
        <p:spPr>
          <a:xfrm flipV="1">
            <a:off x="7022637" y="3324824"/>
            <a:ext cx="445325" cy="5736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8CC2B9-67C1-2167-9F7F-FF76397A2554}"/>
              </a:ext>
            </a:extLst>
          </p:cNvPr>
          <p:cNvSpPr txBox="1"/>
          <p:nvPr/>
        </p:nvSpPr>
        <p:spPr>
          <a:xfrm>
            <a:off x="3734789" y="1422606"/>
            <a:ext cx="13775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dk1"/>
                </a:solidFill>
              </a:rPr>
              <a:t>Loan program and rate contract is proposed if prequalified</a:t>
            </a:r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5" name="Google Shape;103;p2">
            <a:extLst>
              <a:ext uri="{FF2B5EF4-FFF2-40B4-BE49-F238E27FC236}">
                <a16:creationId xmlns:a16="http://schemas.microsoft.com/office/drawing/2014/main" id="{7F26D444-A666-D98A-FDF5-44A431979844}"/>
              </a:ext>
            </a:extLst>
          </p:cNvPr>
          <p:cNvSpPr txBox="1"/>
          <p:nvPr/>
        </p:nvSpPr>
        <p:spPr>
          <a:xfrm>
            <a:off x="4698135" y="6329611"/>
            <a:ext cx="353209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 Erica Cuerbo - July 2022</a:t>
            </a:r>
            <a:endParaRPr sz="1200" dirty="0"/>
          </a:p>
        </p:txBody>
      </p:sp>
      <p:sp>
        <p:nvSpPr>
          <p:cNvPr id="18" name="Google Shape;103;p2">
            <a:extLst>
              <a:ext uri="{FF2B5EF4-FFF2-40B4-BE49-F238E27FC236}">
                <a16:creationId xmlns:a16="http://schemas.microsoft.com/office/drawing/2014/main" id="{E9716ECA-2922-2190-5313-1E72F9405C16}"/>
              </a:ext>
            </a:extLst>
          </p:cNvPr>
          <p:cNvSpPr txBox="1"/>
          <p:nvPr/>
        </p:nvSpPr>
        <p:spPr>
          <a:xfrm>
            <a:off x="514784" y="757915"/>
            <a:ext cx="822873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EBC	 EBC	 EBC	 EBC	 EBC	 EBC	 EBC	 EBC	 EBC</a:t>
            </a:r>
            <a:endParaRPr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3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1f3d1f308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1f3d1f3080_0_15"/>
          <p:cNvSpPr txBox="1">
            <a:spLocks noGrp="1"/>
          </p:cNvSpPr>
          <p:nvPr>
            <p:ph type="title" idx="4294967295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Opportunities for Process Improvement:  </a:t>
            </a:r>
            <a:r>
              <a:rPr lang="en-US" i="1">
                <a:solidFill>
                  <a:srgbClr val="0070C0"/>
                </a:solidFill>
              </a:rPr>
              <a:t>[name of process]</a:t>
            </a:r>
            <a:endParaRPr/>
          </a:p>
        </p:txBody>
      </p:sp>
      <p:sp>
        <p:nvSpPr>
          <p:cNvPr id="137" name="Google Shape;137;g11f3d1f3080_0_15"/>
          <p:cNvSpPr txBox="1">
            <a:spLocks noGrp="1"/>
          </p:cNvSpPr>
          <p:nvPr>
            <p:ph type="body" idx="1"/>
          </p:nvPr>
        </p:nvSpPr>
        <p:spPr>
          <a:xfrm>
            <a:off x="480600" y="1825625"/>
            <a:ext cx="8226747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200" dirty="0"/>
              <a:t>I think Prequalification process could be an automated system with integration into the credit and financial institutions to streamline approval and underwriting process.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1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200" dirty="0"/>
              <a:t>Receiving all documentations digitally would be a great addition.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1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200" dirty="0"/>
              <a:t>Even Tax Documentations and forms are being submitted electronically we should be able to begin a process to integrate all of these for a faster and more efficient underwriting.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1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200" dirty="0"/>
              <a:t>Use Mobile app to help keep customer informed of all steps and progress through the process. A centralized location for contact and documentations will be greatly helpful during the whole process for all involved.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dirty="0"/>
          </a:p>
        </p:txBody>
      </p:sp>
      <p:sp>
        <p:nvSpPr>
          <p:cNvPr id="138" name="Google Shape;138;g11f3d1f3080_0_15"/>
          <p:cNvSpPr txBox="1"/>
          <p:nvPr/>
        </p:nvSpPr>
        <p:spPr>
          <a:xfrm>
            <a:off x="477748" y="1436914"/>
            <a:ext cx="8229600" cy="369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Improvement Opportunities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345</Words>
  <Application>Microsoft Macintosh PowerPoint</Application>
  <PresentationFormat>On-screen Show (4:3)</PresentationFormat>
  <Paragraphs>58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As-Is Process Map: Simple Mortgage Origination</vt:lpstr>
      <vt:lpstr>Opportunities for Process Improvement:  [name of process]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Microsoft Office User</cp:lastModifiedBy>
  <cp:revision>2</cp:revision>
  <dcterms:created xsi:type="dcterms:W3CDTF">2020-03-26T22:50:15Z</dcterms:created>
  <dcterms:modified xsi:type="dcterms:W3CDTF">2022-08-07T04:06:47Z</dcterms:modified>
</cp:coreProperties>
</file>