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swald" panose="020B0604020202020204" charset="0"/>
      <p:regular r:id="rId19"/>
      <p:bold r:id="rId20"/>
    </p:embeddedFont>
    <p:embeddedFont>
      <p:font typeface="Montserrat" panose="020B0604020202020204" charset="0"/>
      <p:regular r:id="rId21"/>
      <p:bold r:id="rId22"/>
    </p:embeddedFont>
    <p:embeddedFont>
      <p:font typeface="Average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big ima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075" y="-2150"/>
            <a:ext cx="1616700" cy="515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14"/>
                </a:moveTo>
                <a:lnTo>
                  <a:pt x="1050" y="119756"/>
                </a:lnTo>
                <a:lnTo>
                  <a:pt x="120000" y="120000"/>
                </a:lnTo>
                <a:lnTo>
                  <a:pt x="174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84898" y="4116875"/>
            <a:ext cx="955200" cy="4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8" name="Shape 58"/>
          <p:cNvSpPr/>
          <p:nvPr/>
        </p:nvSpPr>
        <p:spPr>
          <a:xfrm>
            <a:off x="-7075" y="-2150"/>
            <a:ext cx="1388100" cy="515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50"/>
                </a:moveTo>
                <a:lnTo>
                  <a:pt x="611" y="119921"/>
                </a:lnTo>
                <a:lnTo>
                  <a:pt x="120000" y="120000"/>
                </a:lnTo>
                <a:lnTo>
                  <a:pt x="5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jpg"/><Relationship Id="rId21" Type="http://schemas.openxmlformats.org/officeDocument/2006/relationships/image" Target="../media/image2.png"/><Relationship Id="rId7" Type="http://schemas.openxmlformats.org/officeDocument/2006/relationships/image" Target="../media/image19.jpg"/><Relationship Id="rId12" Type="http://schemas.openxmlformats.org/officeDocument/2006/relationships/image" Target="../media/image24.jp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g"/><Relationship Id="rId11" Type="http://schemas.openxmlformats.org/officeDocument/2006/relationships/image" Target="../media/image23.png"/><Relationship Id="rId5" Type="http://schemas.openxmlformats.org/officeDocument/2006/relationships/image" Target="../media/image17.jp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jpg"/><Relationship Id="rId9" Type="http://schemas.openxmlformats.org/officeDocument/2006/relationships/image" Target="../media/image21.png"/><Relationship Id="rId1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ntide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 descr="Quantide-gruppo-ok.jpg"/>
          <p:cNvPicPr preferRelativeResize="0"/>
          <p:nvPr/>
        </p:nvPicPr>
        <p:blipFill rotWithShape="1">
          <a:blip r:embed="rId3">
            <a:alphaModFix/>
          </a:blip>
          <a:srcRect l="4173" t="20720" r="6084" b="32221"/>
          <a:stretch/>
        </p:blipFill>
        <p:spPr>
          <a:xfrm>
            <a:off x="0" y="0"/>
            <a:ext cx="9143997" cy="3196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quantide BIANC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7150" y="3593350"/>
            <a:ext cx="3709700" cy="11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1120475" y="1488900"/>
            <a:ext cx="6616800" cy="216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Quantide is founder and supporter of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 b="1">
                <a:solidFill>
                  <a:srgbClr val="DD9933"/>
                </a:solidFill>
                <a:latin typeface="Open Sans"/>
                <a:ea typeface="Open Sans"/>
                <a:cs typeface="Open Sans"/>
                <a:sym typeface="Open Sans"/>
              </a:rPr>
              <a:t>MilanoR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largest R user community in Italy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endParaRPr sz="2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Shape 164" descr="quantide BIANC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748" y="220200"/>
            <a:ext cx="1566751" cy="47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Shape 169"/>
          <p:cNvGrpSpPr/>
          <p:nvPr/>
        </p:nvGrpSpPr>
        <p:grpSpPr>
          <a:xfrm>
            <a:off x="1830933" y="1258993"/>
            <a:ext cx="5482136" cy="3105027"/>
            <a:chOff x="573100" y="1223150"/>
            <a:chExt cx="6356100" cy="3564900"/>
          </a:xfrm>
        </p:grpSpPr>
        <p:sp>
          <p:nvSpPr>
            <p:cNvPr id="170" name="Shape 170"/>
            <p:cNvSpPr/>
            <p:nvPr/>
          </p:nvSpPr>
          <p:spPr>
            <a:xfrm>
              <a:off x="573100" y="1223150"/>
              <a:ext cx="6356100" cy="3564900"/>
            </a:xfrm>
            <a:prstGeom prst="roundRect">
              <a:avLst>
                <a:gd name="adj" fmla="val 3440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1" name="Shape 171"/>
            <p:cNvGrpSpPr/>
            <p:nvPr/>
          </p:nvGrpSpPr>
          <p:grpSpPr>
            <a:xfrm>
              <a:off x="787726" y="1296434"/>
              <a:ext cx="5926817" cy="3291685"/>
              <a:chOff x="500877" y="1002275"/>
              <a:chExt cx="6435897" cy="3713125"/>
            </a:xfrm>
          </p:grpSpPr>
          <p:pic>
            <p:nvPicPr>
              <p:cNvPr id="172" name="Shape 172" descr="logo_imi.jp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124625" y="1951912"/>
                <a:ext cx="1824435" cy="340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3" name="Shape 173" descr="logo_istat.jpg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332974" y="3384300"/>
                <a:ext cx="1052824" cy="5598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4" name="Shape 174" descr="logo_optima.jpg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76300" y="4137687"/>
                <a:ext cx="1271391" cy="5424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5" name="Shape 175" descr="logo_tetrapak.jpg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00877" y="2629750"/>
                <a:ext cx="1777672" cy="3403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6" name="Shape 176" descr="logo_unicredit.jpg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61574" y="1226399"/>
                <a:ext cx="1392150" cy="3283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7" name="Shape 177" descr="logo_unito.jpg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5665375" y="3332150"/>
                <a:ext cx="1271399" cy="60113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" name="Shape 178" descr="797px-Logo_Intesa_San_Paolo.png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730899" y="1968299"/>
                <a:ext cx="2927986" cy="340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Shape 179" descr="BMPS_e_logo_gruppo_MPS.png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505798" y="1200924"/>
                <a:ext cx="1221765" cy="4716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Shape 180" descr="LS_LO_BLU.png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4121301" y="2710826"/>
                <a:ext cx="1221775" cy="2633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1" name="Shape 181" descr="download.jpg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08099" y="4234499"/>
                <a:ext cx="1595039" cy="340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2" name="Shape 182" descr="logo1.png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542884" y="3367399"/>
                <a:ext cx="1693664" cy="446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Shape 183" descr="download (1).jpg"/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>
                <a:off x="4220071" y="4238751"/>
                <a:ext cx="1576569" cy="3403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Shape 184"/>
              <p:cNvPicPr preferRelativeResize="0"/>
              <p:nvPr/>
            </p:nvPicPr>
            <p:blipFill>
              <a:blip r:embed="rId15">
                <a:alphaModFix/>
              </a:blip>
              <a:stretch>
                <a:fillRect/>
              </a:stretch>
            </p:blipFill>
            <p:spPr>
              <a:xfrm>
                <a:off x="4154750" y="1002275"/>
                <a:ext cx="1221775" cy="7546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Shape 185"/>
              <p:cNvPicPr preferRelativeResize="0"/>
              <p:nvPr/>
            </p:nvPicPr>
            <p:blipFill rotWithShape="1">
              <a:blip r:embed="rId16">
                <a:alphaModFix/>
              </a:blip>
              <a:srcRect t="35195" b="31644"/>
              <a:stretch/>
            </p:blipFill>
            <p:spPr>
              <a:xfrm>
                <a:off x="2427447" y="2584174"/>
                <a:ext cx="1513502" cy="5166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6" name="Shape 186"/>
              <p:cNvPicPr preferRelativeResize="0"/>
              <p:nvPr/>
            </p:nvPicPr>
            <p:blipFill>
              <a:blip r:embed="rId17">
                <a:alphaModFix/>
              </a:blip>
              <a:stretch>
                <a:fillRect/>
              </a:stretch>
            </p:blipFill>
            <p:spPr>
              <a:xfrm>
                <a:off x="5726622" y="2614448"/>
                <a:ext cx="1052827" cy="3403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7" name="Shape 187"/>
              <p:cNvPicPr preferRelativeResize="0"/>
              <p:nvPr/>
            </p:nvPicPr>
            <p:blipFill>
              <a:blip r:embed="rId18">
                <a:alphaModFix/>
              </a:blip>
              <a:stretch>
                <a:fillRect/>
              </a:stretch>
            </p:blipFill>
            <p:spPr>
              <a:xfrm>
                <a:off x="2505800" y="3357699"/>
                <a:ext cx="1363799" cy="4469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Shape 188"/>
              <p:cNvPicPr preferRelativeResize="0"/>
              <p:nvPr/>
            </p:nvPicPr>
            <p:blipFill>
              <a:blip r:embed="rId19">
                <a:alphaModFix/>
              </a:blip>
              <a:stretch>
                <a:fillRect/>
              </a:stretch>
            </p:blipFill>
            <p:spPr>
              <a:xfrm>
                <a:off x="5803699" y="1053599"/>
                <a:ext cx="733075" cy="73981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Shape 189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6115199" y="4031623"/>
                <a:ext cx="664250" cy="6837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268700" y="253650"/>
            <a:ext cx="40803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Our clients</a:t>
            </a:r>
          </a:p>
        </p:txBody>
      </p:sp>
      <p:pic>
        <p:nvPicPr>
          <p:cNvPr id="191" name="Shape 191" descr="quantide BIANCO.png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7326748" y="220200"/>
            <a:ext cx="1566751" cy="47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/>
        </p:nvSpPr>
        <p:spPr>
          <a:xfrm>
            <a:off x="1141080" y="1787510"/>
            <a:ext cx="6616800" cy="14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4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www.quantide.com</a:t>
            </a:r>
            <a:endParaRPr lang="en" sz="24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  <a:hlinkClick r:id="rId3"/>
            </a:endParaRPr>
          </a:p>
          <a:p>
            <a:pPr lvl="0" algn="ctr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400" b="1" dirty="0">
                <a:solidFill>
                  <a:srgbClr val="DD9933"/>
                </a:solidFill>
                <a:latin typeface="Open Sans"/>
                <a:ea typeface="Open Sans"/>
                <a:cs typeface="Open Sans"/>
                <a:sym typeface="Open Sans"/>
              </a:rPr>
              <a:t>info@quantide.com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endParaRPr sz="24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7" name="Shape 197" descr="quantide BIANC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6748" y="220200"/>
            <a:ext cx="1566751" cy="47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1089125" y="1569300"/>
            <a:ext cx="6616800" cy="235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Quantide is an 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independent 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 b="1">
                <a:solidFill>
                  <a:srgbClr val="DD9933"/>
                </a:solidFill>
                <a:latin typeface="Open Sans"/>
                <a:ea typeface="Open Sans"/>
                <a:cs typeface="Open Sans"/>
                <a:sym typeface="Open Sans"/>
              </a:rPr>
              <a:t>data science company</a:t>
            </a:r>
            <a:r>
              <a:rPr lang="en"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based in Milan, Italy</a:t>
            </a:r>
          </a:p>
        </p:txBody>
      </p:sp>
      <p:pic>
        <p:nvPicPr>
          <p:cNvPr id="71" name="Shape 71" descr="quantide BIANC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748" y="220200"/>
            <a:ext cx="1566751" cy="47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 descr="Quantide-R-Courses-1180x600.jpg"/>
          <p:cNvPicPr preferRelativeResize="0"/>
          <p:nvPr/>
        </p:nvPicPr>
        <p:blipFill rotWithShape="1">
          <a:blip r:embed="rId3">
            <a:alphaModFix/>
          </a:blip>
          <a:srcRect l="6707" b="8265"/>
          <a:stretch/>
        </p:blipFill>
        <p:spPr>
          <a:xfrm>
            <a:off x="4801600" y="1390900"/>
            <a:ext cx="4342400" cy="21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 descr="QTD_SitoWeb_ImgHomepage_01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90900"/>
            <a:ext cx="4342401" cy="21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-150" y="3722575"/>
            <a:ext cx="4342500" cy="109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 Consulting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4801550" y="3722575"/>
            <a:ext cx="4342500" cy="109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 Training</a:t>
            </a:r>
          </a:p>
        </p:txBody>
      </p:sp>
      <p:pic>
        <p:nvPicPr>
          <p:cNvPr id="80" name="Shape 80" descr="quantide BIANC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6748" y="220200"/>
            <a:ext cx="1566751" cy="4763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268700" y="253661"/>
            <a:ext cx="58023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 offer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268700" y="253661"/>
            <a:ext cx="58023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 consulting</a:t>
            </a:r>
          </a:p>
        </p:txBody>
      </p:sp>
      <p:pic>
        <p:nvPicPr>
          <p:cNvPr id="87" name="Shape 87" descr="QTD_SitoWeb_Icone-01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24" y="1266355"/>
            <a:ext cx="1329595" cy="1060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 descr="QTD_SitoWeb_Icone-02-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6383" y="1295529"/>
            <a:ext cx="1256420" cy="1002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 descr="QTD_SitoWeb_Icone-03-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4038" y="1266350"/>
            <a:ext cx="1256420" cy="1002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 descr="QTD_SitoWeb_Icone-04-1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4522" y="3223915"/>
            <a:ext cx="1079810" cy="861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 descr="QTD_SitoWeb_Icone-05-1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79383" y="3153460"/>
            <a:ext cx="1256420" cy="1002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 descr="QTD_SitoWeb_Icone-07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3554" y="3153456"/>
            <a:ext cx="1256420" cy="100241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629841" y="2383018"/>
            <a:ext cx="1256400" cy="5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analysis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2733317" y="2383018"/>
            <a:ext cx="1023900" cy="5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Reporting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820301" y="2383018"/>
            <a:ext cx="1023900" cy="5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Dashboard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1711615" y="4159861"/>
            <a:ext cx="1256400" cy="5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Advanced Development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906320" y="4159861"/>
            <a:ext cx="1023900" cy="5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Advanced Analytics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5963301" y="4159861"/>
            <a:ext cx="1023900" cy="5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IT for Data Analysis</a:t>
            </a:r>
          </a:p>
        </p:txBody>
      </p:sp>
      <p:pic>
        <p:nvPicPr>
          <p:cNvPr id="99" name="Shape 99" descr="quantide BIANCO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26748" y="220200"/>
            <a:ext cx="1566751" cy="47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 descr="QTD_SitoWeb_IconaCorsi - ARANCIONE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93839" y="1383250"/>
            <a:ext cx="1157069" cy="94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6953901" y="2383018"/>
            <a:ext cx="1023900" cy="5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Training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569163" y="3582225"/>
            <a:ext cx="3186000" cy="476400"/>
          </a:xfrm>
          <a:prstGeom prst="rect">
            <a:avLst/>
          </a:prstGeom>
          <a:noFill/>
          <a:ln w="9525" cap="flat" cmpd="sng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Reporting &amp;</a:t>
            </a:r>
          </a:p>
          <a:p>
            <a:pPr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Dashboard 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68700" y="253650"/>
            <a:ext cx="32808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 consulting </a:t>
            </a:r>
          </a:p>
        </p:txBody>
      </p:sp>
      <p:pic>
        <p:nvPicPr>
          <p:cNvPr id="108" name="Shape 108" descr="quantide BIANC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748" y="220200"/>
            <a:ext cx="1566751" cy="47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 descr="QTD_SitoWeb_Icone-03-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391" y="1871853"/>
            <a:ext cx="1859549" cy="151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4972400" y="1964350"/>
            <a:ext cx="3574200" cy="26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625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Fully automated reporting</a:t>
            </a:r>
          </a:p>
          <a:p>
            <a:pPr lvl="0" rtl="0">
              <a:lnSpc>
                <a:spcPct val="1625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Scheduling</a:t>
            </a:r>
          </a:p>
          <a:p>
            <a:pPr lvl="0" rtl="0">
              <a:lnSpc>
                <a:spcPct val="1625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PDF or Html output</a:t>
            </a:r>
          </a:p>
          <a:p>
            <a:pPr lvl="0" rtl="0">
              <a:lnSpc>
                <a:spcPct val="1625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DD9933"/>
                </a:solidFill>
                <a:latin typeface="Open Sans"/>
                <a:ea typeface="Open Sans"/>
                <a:cs typeface="Open Sans"/>
                <a:sym typeface="Open Sans"/>
              </a:rPr>
              <a:t>Shiny application </a:t>
            </a: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 interactive data visualization</a:t>
            </a:r>
          </a:p>
          <a:p>
            <a:pPr lvl="0" rtl="0">
              <a:lnSpc>
                <a:spcPct val="1625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 b="1">
              <a:solidFill>
                <a:srgbClr val="DD99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569163" y="3582225"/>
            <a:ext cx="3186000" cy="476400"/>
          </a:xfrm>
          <a:prstGeom prst="rect">
            <a:avLst/>
          </a:prstGeom>
          <a:noFill/>
          <a:ln w="9525" cap="flat" cmpd="sng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Advanced development</a:t>
            </a:r>
          </a:p>
        </p:txBody>
      </p:sp>
      <p:pic>
        <p:nvPicPr>
          <p:cNvPr id="116" name="Shape 116" descr="QTD_SitoWeb_Icone-04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224" y="1389974"/>
            <a:ext cx="2539874" cy="20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4972400" y="1575675"/>
            <a:ext cx="35742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625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Development of </a:t>
            </a:r>
            <a:r>
              <a:rPr lang="en" sz="1200" b="1">
                <a:solidFill>
                  <a:srgbClr val="DD9933"/>
                </a:solidFill>
                <a:latin typeface="Open Sans"/>
                <a:ea typeface="Open Sans"/>
                <a:cs typeface="Open Sans"/>
                <a:sym typeface="Open Sans"/>
              </a:rPr>
              <a:t>efficient </a:t>
            </a: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analysis software</a:t>
            </a:r>
          </a:p>
          <a:p>
            <a:pPr lvl="0" rtl="0">
              <a:lnSpc>
                <a:spcPct val="1625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DD9933"/>
                </a:solidFill>
                <a:latin typeface="Open Sans"/>
                <a:ea typeface="Open Sans"/>
                <a:cs typeface="Open Sans"/>
                <a:sym typeface="Open Sans"/>
              </a:rPr>
              <a:t>Optimization</a:t>
            </a: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of existing software</a:t>
            </a:r>
          </a:p>
          <a:p>
            <a:pPr lvl="0" rtl="0">
              <a:lnSpc>
                <a:spcPct val="1625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Update of existing routines to the </a:t>
            </a:r>
            <a:r>
              <a:rPr lang="en" sz="1200" b="1">
                <a:solidFill>
                  <a:srgbClr val="DD9933"/>
                </a:solidFill>
                <a:latin typeface="Open Sans"/>
                <a:ea typeface="Open Sans"/>
                <a:cs typeface="Open Sans"/>
                <a:sym typeface="Open Sans"/>
              </a:rPr>
              <a:t>newest version of R</a:t>
            </a:r>
          </a:p>
          <a:p>
            <a:pPr lvl="0" rtl="0">
              <a:lnSpc>
                <a:spcPct val="1625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Organization of R code into structured and </a:t>
            </a:r>
            <a:r>
              <a:rPr lang="en" sz="1200" b="1">
                <a:solidFill>
                  <a:srgbClr val="DD9933"/>
                </a:solidFill>
                <a:latin typeface="Open Sans"/>
                <a:ea typeface="Open Sans"/>
                <a:cs typeface="Open Sans"/>
                <a:sym typeface="Open Sans"/>
              </a:rPr>
              <a:t>documented packages</a:t>
            </a:r>
          </a:p>
        </p:txBody>
      </p:sp>
      <p:pic>
        <p:nvPicPr>
          <p:cNvPr id="118" name="Shape 118" descr="quantide BIANC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6748" y="220200"/>
            <a:ext cx="1566751" cy="47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268700" y="253650"/>
            <a:ext cx="32808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 consulting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569163" y="3582225"/>
            <a:ext cx="3186000" cy="476400"/>
          </a:xfrm>
          <a:prstGeom prst="rect">
            <a:avLst/>
          </a:prstGeom>
          <a:noFill/>
          <a:ln w="9525" cap="flat" cmpd="sng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IT for Data Analysis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972400" y="1347075"/>
            <a:ext cx="3186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62500"/>
              </a:lnSpc>
              <a:spcBef>
                <a:spcPts val="0"/>
              </a:spcBef>
              <a:buNone/>
            </a:pPr>
            <a:endParaRPr sz="12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625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Cloud custom Unix servers set up with:</a:t>
            </a:r>
          </a:p>
          <a:p>
            <a:pPr lvl="0" rtl="0">
              <a:lnSpc>
                <a:spcPct val="1625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 and </a:t>
            </a:r>
            <a:r>
              <a:rPr lang="en" sz="1200" b="1">
                <a:solidFill>
                  <a:srgbClr val="DD9933"/>
                </a:solidFill>
                <a:latin typeface="Open Sans"/>
                <a:ea typeface="Open Sans"/>
                <a:cs typeface="Open Sans"/>
                <a:sym typeface="Open Sans"/>
              </a:rPr>
              <a:t>R-studio server</a:t>
            </a:r>
          </a:p>
          <a:p>
            <a:pPr lvl="0" rtl="0">
              <a:lnSpc>
                <a:spcPct val="1625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Distributed computing environment with </a:t>
            </a:r>
            <a:r>
              <a:rPr lang="en" sz="1200" b="1">
                <a:solidFill>
                  <a:srgbClr val="DD9933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on top of </a:t>
            </a:r>
            <a:r>
              <a:rPr lang="en" sz="1200" b="1">
                <a:solidFill>
                  <a:srgbClr val="DD9933"/>
                </a:solidFill>
                <a:latin typeface="Open Sans"/>
                <a:ea typeface="Open Sans"/>
                <a:cs typeface="Open Sans"/>
                <a:sym typeface="Open Sans"/>
              </a:rPr>
              <a:t>Hadoop and Spark</a:t>
            </a: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0" rtl="0">
              <a:lnSpc>
                <a:spcPct val="1625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DD9933"/>
                </a:solidFill>
                <a:latin typeface="Open Sans"/>
                <a:ea typeface="Open Sans"/>
                <a:cs typeface="Open Sans"/>
                <a:sym typeface="Open Sans"/>
              </a:rPr>
              <a:t>Shiny server</a:t>
            </a: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126" name="Shape 126" descr="quantide BIANC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748" y="220200"/>
            <a:ext cx="1566751" cy="47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 descr="QTD_SitoWeb_Icone-0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074" y="1769750"/>
            <a:ext cx="1966200" cy="16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268700" y="253650"/>
            <a:ext cx="32808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 consulting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569163" y="3582225"/>
            <a:ext cx="3186000" cy="476400"/>
          </a:xfrm>
          <a:prstGeom prst="rect">
            <a:avLst/>
          </a:prstGeom>
          <a:noFill/>
          <a:ln w="9525" cap="flat" cmpd="sng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Advanced analytics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972400" y="1194675"/>
            <a:ext cx="3186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62500"/>
              </a:lnSpc>
              <a:spcBef>
                <a:spcPts val="0"/>
              </a:spcBef>
              <a:buNone/>
            </a:pPr>
            <a:endParaRPr sz="12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625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Operational risk management</a:t>
            </a:r>
            <a:b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Churn modeling</a:t>
            </a:r>
            <a:b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Quality statistics</a:t>
            </a:r>
            <a:b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Pharma process development</a:t>
            </a:r>
            <a:b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Insurance pricing</a:t>
            </a:r>
            <a:b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Customer profiling</a:t>
            </a:r>
            <a:b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Sales forecast</a:t>
            </a:r>
            <a:b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...</a:t>
            </a:r>
          </a:p>
        </p:txBody>
      </p:sp>
      <p:pic>
        <p:nvPicPr>
          <p:cNvPr id="135" name="Shape 135" descr="QTD_SitoWeb_Icone-05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899" y="1561025"/>
            <a:ext cx="2048549" cy="167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 descr="quantide BIANC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6748" y="220200"/>
            <a:ext cx="1566751" cy="47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268700" y="253650"/>
            <a:ext cx="32808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 consulting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569163" y="3582225"/>
            <a:ext cx="3186000" cy="476400"/>
          </a:xfrm>
          <a:prstGeom prst="rect">
            <a:avLst/>
          </a:prstGeom>
          <a:noFill/>
          <a:ln w="9525" cap="flat" cmpd="sng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 Courses</a:t>
            </a:r>
          </a:p>
        </p:txBody>
      </p:sp>
      <p:pic>
        <p:nvPicPr>
          <p:cNvPr id="143" name="Shape 143" descr="quantide BIANC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748" y="220200"/>
            <a:ext cx="1566751" cy="47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268700" y="253650"/>
            <a:ext cx="32808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 training </a:t>
            </a:r>
          </a:p>
        </p:txBody>
      </p:sp>
      <p:pic>
        <p:nvPicPr>
          <p:cNvPr id="145" name="Shape 145" descr="QTD_SitoWeb_IconaCorsi - ARANCION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7545" y="1850587"/>
            <a:ext cx="1966183" cy="160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Shape 146"/>
          <p:cNvGrpSpPr/>
          <p:nvPr/>
        </p:nvGrpSpPr>
        <p:grpSpPr>
          <a:xfrm>
            <a:off x="4136074" y="1287450"/>
            <a:ext cx="3386004" cy="3427025"/>
            <a:chOff x="4898075" y="1287450"/>
            <a:chExt cx="3386004" cy="3427025"/>
          </a:xfrm>
        </p:grpSpPr>
        <p:sp>
          <p:nvSpPr>
            <p:cNvPr id="147" name="Shape 147"/>
            <p:cNvSpPr/>
            <p:nvPr/>
          </p:nvSpPr>
          <p:spPr>
            <a:xfrm>
              <a:off x="4898075" y="1287450"/>
              <a:ext cx="2840100" cy="481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r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 for Beginners</a:t>
              </a:r>
            </a:p>
          </p:txBody>
        </p:sp>
        <p:pic>
          <p:nvPicPr>
            <p:cNvPr id="148" name="Shape 148" descr="Icon-corsi-programmin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32537" y="1348294"/>
              <a:ext cx="351542" cy="3600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Shape 149"/>
            <p:cNvSpPr/>
            <p:nvPr/>
          </p:nvSpPr>
          <p:spPr>
            <a:xfrm>
              <a:off x="4898075" y="1876555"/>
              <a:ext cx="2840100" cy="481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r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Manipulation with R</a:t>
              </a:r>
            </a:p>
          </p:txBody>
        </p:sp>
        <p:pic>
          <p:nvPicPr>
            <p:cNvPr id="150" name="Shape 150" descr="Icon-corsi-tool.png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32537" y="1937400"/>
              <a:ext cx="351542" cy="3600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Shape 151"/>
            <p:cNvSpPr/>
            <p:nvPr/>
          </p:nvSpPr>
          <p:spPr>
            <a:xfrm>
              <a:off x="4898075" y="2465660"/>
              <a:ext cx="2840100" cy="481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r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Visualization with R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4898075" y="3054765"/>
              <a:ext cx="2840100" cy="48149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r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Statistical Models with R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4898075" y="3643870"/>
              <a:ext cx="2840100" cy="481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r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Mining with R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4898075" y="4232975"/>
              <a:ext cx="2840100" cy="481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r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 for Developers</a:t>
              </a:r>
            </a:p>
          </p:txBody>
        </p:sp>
        <p:pic>
          <p:nvPicPr>
            <p:cNvPr id="155" name="Shape 155" descr="Icon-corsi-programmin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32537" y="4293825"/>
              <a:ext cx="351542" cy="360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Shape 156" descr="Icon-corsi-tool.png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32537" y="2526506"/>
              <a:ext cx="351542" cy="360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Shape 157" descr="Icon-corsi-stats.png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932537" y="3115612"/>
              <a:ext cx="351542" cy="360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Shape 158" descr="Icon-corsi-stats.png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932537" y="3704718"/>
              <a:ext cx="351542" cy="3600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Presentazione su schermo (16:9)</PresentationFormat>
  <Paragraphs>55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Open Sans</vt:lpstr>
      <vt:lpstr>Arial</vt:lpstr>
      <vt:lpstr>Oswald</vt:lpstr>
      <vt:lpstr>Montserrat</vt:lpstr>
      <vt:lpstr>Average</vt:lpstr>
      <vt:lpstr>slate</vt:lpstr>
      <vt:lpstr>Presentazione standard di PowerPoint</vt:lpstr>
      <vt:lpstr>Presentazione standard di PowerPoint</vt:lpstr>
      <vt:lpstr>We offer</vt:lpstr>
      <vt:lpstr>R consulting</vt:lpstr>
      <vt:lpstr>R consulting </vt:lpstr>
      <vt:lpstr>R consulting </vt:lpstr>
      <vt:lpstr>R consulting </vt:lpstr>
      <vt:lpstr>R consulting </vt:lpstr>
      <vt:lpstr>R training </vt:lpstr>
      <vt:lpstr>Presentazione standard di PowerPoint</vt:lpstr>
      <vt:lpstr>Our clients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Mariachiara Fortuna</cp:lastModifiedBy>
  <cp:revision>1</cp:revision>
  <dcterms:modified xsi:type="dcterms:W3CDTF">2016-10-12T08:30:41Z</dcterms:modified>
</cp:coreProperties>
</file>