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2"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D738E7-B81B-4C3A-8D4D-06341028F65E}" v="2" dt="2020-05-18T14:54:59.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ggelis strs" userId="0680648e3e575556" providerId="LiveId" clId="{BED738E7-B81B-4C3A-8D4D-06341028F65E}"/>
    <pc:docChg chg="custSel addSld delSld modSld sldOrd">
      <pc:chgData name="vaggelis strs" userId="0680648e3e575556" providerId="LiveId" clId="{BED738E7-B81B-4C3A-8D4D-06341028F65E}" dt="2020-05-18T15:01:35.266" v="52" actId="47"/>
      <pc:docMkLst>
        <pc:docMk/>
      </pc:docMkLst>
      <pc:sldChg chg="modSp add mod">
        <pc:chgData name="vaggelis strs" userId="0680648e3e575556" providerId="LiveId" clId="{BED738E7-B81B-4C3A-8D4D-06341028F65E}" dt="2020-05-18T14:55:39.708" v="48" actId="20577"/>
        <pc:sldMkLst>
          <pc:docMk/>
          <pc:sldMk cId="0" sldId="256"/>
        </pc:sldMkLst>
        <pc:spChg chg="mod">
          <ac:chgData name="vaggelis strs" userId="0680648e3e575556" providerId="LiveId" clId="{BED738E7-B81B-4C3A-8D4D-06341028F65E}" dt="2020-05-18T14:55:39.708" v="48" actId="20577"/>
          <ac:spMkLst>
            <pc:docMk/>
            <pc:sldMk cId="0" sldId="256"/>
            <ac:spMk id="4" creationId="{00000000-0000-0000-0000-000000000000}"/>
          </ac:spMkLst>
        </pc:spChg>
      </pc:sldChg>
      <pc:sldChg chg="modSp add mod">
        <pc:chgData name="vaggelis strs" userId="0680648e3e575556" providerId="LiveId" clId="{BED738E7-B81B-4C3A-8D4D-06341028F65E}" dt="2020-05-18T14:54:59.319" v="7" actId="27636"/>
        <pc:sldMkLst>
          <pc:docMk/>
          <pc:sldMk cId="0" sldId="257"/>
        </pc:sldMkLst>
        <pc:spChg chg="mod">
          <ac:chgData name="vaggelis strs" userId="0680648e3e575556" providerId="LiveId" clId="{BED738E7-B81B-4C3A-8D4D-06341028F65E}" dt="2020-05-18T14:54:59.194" v="6"/>
          <ac:spMkLst>
            <pc:docMk/>
            <pc:sldMk cId="0" sldId="257"/>
            <ac:spMk id="2" creationId="{00000000-0000-0000-0000-000000000000}"/>
          </ac:spMkLst>
        </pc:spChg>
        <pc:spChg chg="mod">
          <ac:chgData name="vaggelis strs" userId="0680648e3e575556" providerId="LiveId" clId="{BED738E7-B81B-4C3A-8D4D-06341028F65E}" dt="2020-05-18T14:54:59.319" v="7" actId="27636"/>
          <ac:spMkLst>
            <pc:docMk/>
            <pc:sldMk cId="0" sldId="257"/>
            <ac:spMk id="3" creationId="{00000000-0000-0000-0000-000000000000}"/>
          </ac:spMkLst>
        </pc:spChg>
      </pc:sldChg>
      <pc:sldChg chg="modSp add mod">
        <pc:chgData name="vaggelis strs" userId="0680648e3e575556" providerId="LiveId" clId="{BED738E7-B81B-4C3A-8D4D-06341028F65E}" dt="2020-05-18T14:54:59.194" v="6"/>
        <pc:sldMkLst>
          <pc:docMk/>
          <pc:sldMk cId="0" sldId="258"/>
        </pc:sldMkLst>
        <pc:spChg chg="mod">
          <ac:chgData name="vaggelis strs" userId="0680648e3e575556" providerId="LiveId" clId="{BED738E7-B81B-4C3A-8D4D-06341028F65E}" dt="2020-05-18T14:54:59.194" v="6"/>
          <ac:spMkLst>
            <pc:docMk/>
            <pc:sldMk cId="0" sldId="258"/>
            <ac:spMk id="2" creationId="{00000000-0000-0000-0000-000000000000}"/>
          </ac:spMkLst>
        </pc:spChg>
        <pc:spChg chg="mod">
          <ac:chgData name="vaggelis strs" userId="0680648e3e575556" providerId="LiveId" clId="{BED738E7-B81B-4C3A-8D4D-06341028F65E}" dt="2020-05-18T14:54:59.194" v="6"/>
          <ac:spMkLst>
            <pc:docMk/>
            <pc:sldMk cId="0" sldId="258"/>
            <ac:spMk id="3" creationId="{00000000-0000-0000-0000-000000000000}"/>
          </ac:spMkLst>
        </pc:spChg>
      </pc:sldChg>
      <pc:sldChg chg="modSp add mod">
        <pc:chgData name="vaggelis strs" userId="0680648e3e575556" providerId="LiveId" clId="{BED738E7-B81B-4C3A-8D4D-06341028F65E}" dt="2020-05-18T14:54:59.194" v="6"/>
        <pc:sldMkLst>
          <pc:docMk/>
          <pc:sldMk cId="0" sldId="259"/>
        </pc:sldMkLst>
        <pc:spChg chg="mod">
          <ac:chgData name="vaggelis strs" userId="0680648e3e575556" providerId="LiveId" clId="{BED738E7-B81B-4C3A-8D4D-06341028F65E}" dt="2020-05-18T14:54:59.194" v="6"/>
          <ac:spMkLst>
            <pc:docMk/>
            <pc:sldMk cId="0" sldId="259"/>
            <ac:spMk id="2" creationId="{00000000-0000-0000-0000-000000000000}"/>
          </ac:spMkLst>
        </pc:spChg>
        <pc:spChg chg="mod">
          <ac:chgData name="vaggelis strs" userId="0680648e3e575556" providerId="LiveId" clId="{BED738E7-B81B-4C3A-8D4D-06341028F65E}" dt="2020-05-18T14:54:59.194" v="6"/>
          <ac:spMkLst>
            <pc:docMk/>
            <pc:sldMk cId="0" sldId="259"/>
            <ac:spMk id="3" creationId="{00000000-0000-0000-0000-000000000000}"/>
          </ac:spMkLst>
        </pc:spChg>
      </pc:sldChg>
      <pc:sldChg chg="add">
        <pc:chgData name="vaggelis strs" userId="0680648e3e575556" providerId="LiveId" clId="{BED738E7-B81B-4C3A-8D4D-06341028F65E}" dt="2020-05-18T14:54:37.497" v="0"/>
        <pc:sldMkLst>
          <pc:docMk/>
          <pc:sldMk cId="0" sldId="260"/>
        </pc:sldMkLst>
      </pc:sldChg>
      <pc:sldChg chg="modSp add mod">
        <pc:chgData name="vaggelis strs" userId="0680648e3e575556" providerId="LiveId" clId="{BED738E7-B81B-4C3A-8D4D-06341028F65E}" dt="2020-05-18T14:54:59.194" v="6"/>
        <pc:sldMkLst>
          <pc:docMk/>
          <pc:sldMk cId="0" sldId="261"/>
        </pc:sldMkLst>
        <pc:spChg chg="mod">
          <ac:chgData name="vaggelis strs" userId="0680648e3e575556" providerId="LiveId" clId="{BED738E7-B81B-4C3A-8D4D-06341028F65E}" dt="2020-05-18T14:54:59.194" v="6"/>
          <ac:spMkLst>
            <pc:docMk/>
            <pc:sldMk cId="0" sldId="261"/>
            <ac:spMk id="2" creationId="{00000000-0000-0000-0000-000000000000}"/>
          </ac:spMkLst>
        </pc:spChg>
        <pc:spChg chg="mod">
          <ac:chgData name="vaggelis strs" userId="0680648e3e575556" providerId="LiveId" clId="{BED738E7-B81B-4C3A-8D4D-06341028F65E}" dt="2020-05-18T14:54:37.702" v="3" actId="27636"/>
          <ac:spMkLst>
            <pc:docMk/>
            <pc:sldMk cId="0" sldId="261"/>
            <ac:spMk id="3" creationId="{00000000-0000-0000-0000-000000000000}"/>
          </ac:spMkLst>
        </pc:spChg>
      </pc:sldChg>
      <pc:sldChg chg="modSp add mod">
        <pc:chgData name="vaggelis strs" userId="0680648e3e575556" providerId="LiveId" clId="{BED738E7-B81B-4C3A-8D4D-06341028F65E}" dt="2020-05-18T14:54:59.194" v="6"/>
        <pc:sldMkLst>
          <pc:docMk/>
          <pc:sldMk cId="0" sldId="262"/>
        </pc:sldMkLst>
        <pc:spChg chg="mod">
          <ac:chgData name="vaggelis strs" userId="0680648e3e575556" providerId="LiveId" clId="{BED738E7-B81B-4C3A-8D4D-06341028F65E}" dt="2020-05-18T14:54:59.194" v="6"/>
          <ac:spMkLst>
            <pc:docMk/>
            <pc:sldMk cId="0" sldId="262"/>
            <ac:spMk id="2" creationId="{00000000-0000-0000-0000-000000000000}"/>
          </ac:spMkLst>
        </pc:spChg>
        <pc:spChg chg="mod">
          <ac:chgData name="vaggelis strs" userId="0680648e3e575556" providerId="LiveId" clId="{BED738E7-B81B-4C3A-8D4D-06341028F65E}" dt="2020-05-18T14:54:59.194" v="6"/>
          <ac:spMkLst>
            <pc:docMk/>
            <pc:sldMk cId="0" sldId="262"/>
            <ac:spMk id="3" creationId="{00000000-0000-0000-0000-000000000000}"/>
          </ac:spMkLst>
        </pc:spChg>
      </pc:sldChg>
      <pc:sldChg chg="new del ord">
        <pc:chgData name="vaggelis strs" userId="0680648e3e575556" providerId="LiveId" clId="{BED738E7-B81B-4C3A-8D4D-06341028F65E}" dt="2020-05-18T15:01:35.266" v="52" actId="47"/>
        <pc:sldMkLst>
          <pc:docMk/>
          <pc:sldMk cId="1355171659"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37608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129906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3444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2967101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2863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1918080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1888572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200776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22448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451F9-95BD-43E6-AE36-C0A48205D15A}" type="datetimeFigureOut">
              <a:rPr lang="en-US" smtClean="0"/>
              <a:t>18-May-20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812889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451F9-95BD-43E6-AE36-C0A48205D15A}"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157967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451F9-95BD-43E6-AE36-C0A48205D15A}" type="datetimeFigureOut">
              <a:rPr lang="en-US" smtClean="0"/>
              <a:t>18-May-20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4188245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451F9-95BD-43E6-AE36-C0A48205D15A}" type="datetimeFigureOut">
              <a:rPr lang="en-US" smtClean="0"/>
              <a:t>18-May-20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1020650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451F9-95BD-43E6-AE36-C0A48205D15A}" type="datetimeFigureOut">
              <a:rPr lang="en-US" smtClean="0"/>
              <a:t>18-May-20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372173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451F9-95BD-43E6-AE36-C0A48205D15A}"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37969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E451F9-95BD-43E6-AE36-C0A48205D15A}" type="datetimeFigureOut">
              <a:rPr lang="en-US" smtClean="0"/>
              <a:t>18-May-20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51EF0-DE8A-4564-91CA-A738810ECB18}" type="slidenum">
              <a:rPr lang="en-US" smtClean="0"/>
              <a:t>‹#›</a:t>
            </a:fld>
            <a:endParaRPr lang="en-US"/>
          </a:p>
        </p:txBody>
      </p:sp>
    </p:spTree>
    <p:extLst>
      <p:ext uri="{BB962C8B-B14F-4D97-AF65-F5344CB8AC3E}">
        <p14:creationId xmlns:p14="http://schemas.microsoft.com/office/powerpoint/2010/main" val="42724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E451F9-95BD-43E6-AE36-C0A48205D15A}" type="datetimeFigureOut">
              <a:rPr lang="en-US" smtClean="0"/>
              <a:t>18-May-20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C51EF0-DE8A-4564-91CA-A738810ECB18}" type="slidenum">
              <a:rPr lang="en-US" smtClean="0"/>
              <a:t>‹#›</a:t>
            </a:fld>
            <a:endParaRPr lang="en-US"/>
          </a:p>
        </p:txBody>
      </p:sp>
    </p:spTree>
    <p:extLst>
      <p:ext uri="{BB962C8B-B14F-4D97-AF65-F5344CB8AC3E}">
        <p14:creationId xmlns:p14="http://schemas.microsoft.com/office/powerpoint/2010/main" val="337796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295401"/>
            <a:ext cx="7772400" cy="1470025"/>
          </a:xfrm>
        </p:spPr>
        <p:txBody>
          <a:bodyPr>
            <a:normAutofit fontScale="90000"/>
          </a:bodyPr>
          <a:lstStyle/>
          <a:p>
            <a:r>
              <a:rPr lang="en-US" b="1" dirty="0"/>
              <a:t>On the effect of forwarding table size on SDN network utilization</a:t>
            </a:r>
            <a:endParaRPr lang="en-US" dirty="0"/>
          </a:p>
        </p:txBody>
      </p:sp>
      <p:sp>
        <p:nvSpPr>
          <p:cNvPr id="3" name="Subtitle 2"/>
          <p:cNvSpPr>
            <a:spLocks noGrp="1"/>
          </p:cNvSpPr>
          <p:nvPr>
            <p:ph type="subTitle" idx="1"/>
          </p:nvPr>
        </p:nvSpPr>
        <p:spPr>
          <a:xfrm>
            <a:off x="2895600" y="2667000"/>
            <a:ext cx="6400800" cy="1752600"/>
          </a:xfrm>
        </p:spPr>
        <p:txBody>
          <a:bodyPr/>
          <a:lstStyle/>
          <a:p>
            <a:r>
              <a:rPr lang="el-GR" b="1" dirty="0">
                <a:solidFill>
                  <a:schemeClr val="bg2">
                    <a:lumMod val="10000"/>
                  </a:schemeClr>
                </a:solidFill>
              </a:rPr>
              <a:t>Συγγραφείς: </a:t>
            </a:r>
            <a:r>
              <a:rPr lang="en-US" dirty="0">
                <a:solidFill>
                  <a:schemeClr val="bg2">
                    <a:lumMod val="10000"/>
                  </a:schemeClr>
                </a:solidFill>
              </a:rPr>
              <a:t>Rami Cohen, Liane Lewin-Eytan, Joseph (Seffi) Naor, Danny Raz</a:t>
            </a:r>
          </a:p>
        </p:txBody>
      </p:sp>
      <p:sp>
        <p:nvSpPr>
          <p:cNvPr id="4" name="Subtitle 2"/>
          <p:cNvSpPr txBox="1">
            <a:spLocks/>
          </p:cNvSpPr>
          <p:nvPr/>
        </p:nvSpPr>
        <p:spPr>
          <a:xfrm>
            <a:off x="1676400" y="5486400"/>
            <a:ext cx="2743200" cy="1143000"/>
          </a:xfrm>
          <a:prstGeom prst="rect">
            <a:avLst/>
          </a:prstGeom>
        </p:spPr>
        <p:txBody>
          <a:bodyPr vert="horz" lIns="91440" tIns="45720" rIns="91440" bIns="45720" rtlCol="0">
            <a:normAutofit/>
          </a:bodyPr>
          <a:lstStyle/>
          <a:p>
            <a:pPr>
              <a:spcBef>
                <a:spcPct val="20000"/>
              </a:spcBef>
              <a:buFont typeface="Arial" pitchFamily="34" charset="0"/>
              <a:buChar char="•"/>
              <a:defRPr/>
            </a:pPr>
            <a:r>
              <a:rPr lang="el-GR" dirty="0">
                <a:solidFill>
                  <a:schemeClr val="bg2">
                    <a:lumMod val="10000"/>
                  </a:schemeClr>
                </a:solidFill>
              </a:rPr>
              <a:t>Ευάγγελος </a:t>
            </a:r>
            <a:r>
              <a:rPr lang="el-GR" dirty="0" err="1">
                <a:solidFill>
                  <a:schemeClr val="bg2">
                    <a:lumMod val="10000"/>
                  </a:schemeClr>
                </a:solidFill>
              </a:rPr>
              <a:t>Σιατήρας</a:t>
            </a:r>
            <a:r>
              <a:rPr lang="el-GR" dirty="0">
                <a:solidFill>
                  <a:schemeClr val="bg2">
                    <a:lumMod val="10000"/>
                  </a:schemeClr>
                </a:solidFill>
              </a:rPr>
              <a:t> </a:t>
            </a:r>
          </a:p>
          <a:p>
            <a:pPr>
              <a:spcBef>
                <a:spcPct val="20000"/>
              </a:spcBef>
              <a:buFont typeface="Arial" pitchFamily="34" charset="0"/>
              <a:buChar char="•"/>
              <a:defRPr/>
            </a:pPr>
            <a:r>
              <a:rPr lang="en-US" dirty="0">
                <a:solidFill>
                  <a:schemeClr val="bg2">
                    <a:lumMod val="10000"/>
                  </a:schemeClr>
                </a:solidFill>
              </a:rPr>
              <a:t>EN2190001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b="1" dirty="0"/>
              <a:t>Περίληψη</a:t>
            </a:r>
            <a:endParaRPr lang="en-US" b="1" dirty="0"/>
          </a:p>
        </p:txBody>
      </p:sp>
      <p:sp>
        <p:nvSpPr>
          <p:cNvPr id="3" name="Content Placeholder 2"/>
          <p:cNvSpPr>
            <a:spLocks noGrp="1"/>
          </p:cNvSpPr>
          <p:nvPr>
            <p:ph idx="1"/>
          </p:nvPr>
        </p:nvSpPr>
        <p:spPr/>
        <p:txBody>
          <a:bodyPr>
            <a:normAutofit/>
          </a:bodyPr>
          <a:lstStyle/>
          <a:p>
            <a:r>
              <a:rPr lang="el-GR" dirty="0"/>
              <a:t>Σε αυτό το </a:t>
            </a:r>
            <a:r>
              <a:rPr lang="en-US" dirty="0"/>
              <a:t>paper</a:t>
            </a:r>
            <a:r>
              <a:rPr lang="el-GR" dirty="0"/>
              <a:t> θα συζητήσουμε την επίδραση που έχει το μέγεθος των πινάκων προώθησης στην χρήση του </a:t>
            </a:r>
            <a:r>
              <a:rPr lang="en-US" b="1" dirty="0"/>
              <a:t>SDN</a:t>
            </a:r>
            <a:r>
              <a:rPr lang="en-US" dirty="0"/>
              <a:t> </a:t>
            </a:r>
            <a:r>
              <a:rPr lang="el-GR" dirty="0"/>
              <a:t>δικτύου. Γενικά ένας πίνακας προώθησης αποτελεί μία ακριβή δαπάνη και όπως είναι φυσικό είναι περιορισμένου μεγέθους. Απώτερος σκοπός αυτού του </a:t>
            </a:r>
            <a:r>
              <a:rPr lang="en-US" dirty="0"/>
              <a:t>paper </a:t>
            </a:r>
            <a:r>
              <a:rPr lang="el-GR" dirty="0"/>
              <a:t>είναι η ικανοποίηση των απαιτήσεων που έχουν τα δίκτυα(</a:t>
            </a:r>
            <a:r>
              <a:rPr lang="el-GR" b="1" dirty="0"/>
              <a:t>όπως για παράδειγμα </a:t>
            </a:r>
            <a:r>
              <a:rPr lang="en-US" b="1" dirty="0"/>
              <a:t>maximum flows</a:t>
            </a:r>
            <a:r>
              <a:rPr lang="el-GR" dirty="0"/>
              <a:t>) σε περιβάλλοντα όπου τα μεγέθη των πινάκων προώθησης είναι περιορισμένα. Για αυτόν τον λόγο θα παρουσιαστούν δύο προσεγγιστικοί αλγόριθμοι που επιτυγχάνουν μεγάλη μείωση του μεγέθους των πινάκων προώθησης χωρίς να παραβιάζουν εμφανώς το κύριο εγχείρημα του Διαδικτύου όπως είναι για παράδειγμα οι μέγιστες ροές(</a:t>
            </a:r>
            <a:r>
              <a:rPr lang="en-US" b="1" dirty="0"/>
              <a:t>maximum flows</a:t>
            </a:r>
            <a:r>
              <a:rPr lang="el-GR" dirty="0"/>
              <a:t>)</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b="1" dirty="0"/>
              <a:t>Με λίγα λόγια…</a:t>
            </a:r>
            <a:endParaRPr lang="en-US" b="1" dirty="0"/>
          </a:p>
        </p:txBody>
      </p:sp>
      <p:sp>
        <p:nvSpPr>
          <p:cNvPr id="3" name="Content Placeholder 2"/>
          <p:cNvSpPr>
            <a:spLocks noGrp="1"/>
          </p:cNvSpPr>
          <p:nvPr>
            <p:ph idx="1"/>
          </p:nvPr>
        </p:nvSpPr>
        <p:spPr/>
        <p:txBody>
          <a:bodyPr>
            <a:normAutofit/>
          </a:bodyPr>
          <a:lstStyle/>
          <a:p>
            <a:r>
              <a:rPr lang="el-GR" dirty="0"/>
              <a:t>Το συνολικό μέγεθος ενός </a:t>
            </a:r>
            <a:r>
              <a:rPr lang="en-US" b="1" dirty="0"/>
              <a:t>forwarding table</a:t>
            </a:r>
            <a:r>
              <a:rPr lang="el-GR" dirty="0"/>
              <a:t> σε μια δικτυακή συσκευή είναι ο συνολικός αριθμός των </a:t>
            </a:r>
            <a:r>
              <a:rPr lang="en-US" b="1" dirty="0"/>
              <a:t>flows paths</a:t>
            </a:r>
            <a:r>
              <a:rPr lang="el-GR" dirty="0"/>
              <a:t> που περνάνε μέσα από αυτή. </a:t>
            </a:r>
            <a:endParaRPr lang="en-US" dirty="0"/>
          </a:p>
          <a:p>
            <a:r>
              <a:rPr lang="el-GR" dirty="0"/>
              <a:t>Κάθε </a:t>
            </a:r>
            <a:r>
              <a:rPr lang="en-US" b="1" dirty="0"/>
              <a:t>flow</a:t>
            </a:r>
            <a:r>
              <a:rPr lang="en-US" dirty="0"/>
              <a:t> </a:t>
            </a:r>
            <a:r>
              <a:rPr lang="el-GR" dirty="0"/>
              <a:t>μπορεί να σταλθεί από πολλά διαφορετικά </a:t>
            </a:r>
            <a:r>
              <a:rPr lang="en-US" b="1" dirty="0"/>
              <a:t>paths</a:t>
            </a:r>
            <a:r>
              <a:rPr lang="el-GR" dirty="0"/>
              <a:t>. </a:t>
            </a:r>
            <a:endParaRPr lang="en-US" dirty="0"/>
          </a:p>
          <a:p>
            <a:r>
              <a:rPr lang="el-GR" dirty="0"/>
              <a:t>Πρέπει να βρούμε κάποιον αλγόριθμο ο οποίος θα </a:t>
            </a:r>
            <a:r>
              <a:rPr lang="el-GR" dirty="0">
                <a:solidFill>
                  <a:srgbClr val="FF0000"/>
                </a:solidFill>
              </a:rPr>
              <a:t>περιορίζει</a:t>
            </a:r>
            <a:r>
              <a:rPr lang="el-GR" dirty="0"/>
              <a:t> το μέγιστο μέγεθος του </a:t>
            </a:r>
            <a:r>
              <a:rPr lang="en-US" b="1" dirty="0"/>
              <a:t>forwarding table</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b="1" dirty="0"/>
              <a:t>Με λίγα λόγια…</a:t>
            </a:r>
            <a:r>
              <a:rPr lang="en-US" b="1" dirty="0"/>
              <a:t>(</a:t>
            </a:r>
            <a:r>
              <a:rPr lang="el-GR" b="1" dirty="0"/>
              <a:t>συνέχεια</a:t>
            </a:r>
            <a:r>
              <a:rPr lang="en-US" b="1" dirty="0"/>
              <a:t>)</a:t>
            </a:r>
            <a:endParaRPr lang="en-US" dirty="0"/>
          </a:p>
        </p:txBody>
      </p:sp>
      <p:sp>
        <p:nvSpPr>
          <p:cNvPr id="3" name="Content Placeholder 2"/>
          <p:cNvSpPr>
            <a:spLocks noGrp="1"/>
          </p:cNvSpPr>
          <p:nvPr>
            <p:ph idx="1"/>
          </p:nvPr>
        </p:nvSpPr>
        <p:spPr>
          <a:xfrm>
            <a:off x="1981200" y="1600200"/>
            <a:ext cx="8229600" cy="4724400"/>
          </a:xfrm>
        </p:spPr>
        <p:txBody>
          <a:bodyPr>
            <a:normAutofit/>
          </a:bodyPr>
          <a:lstStyle/>
          <a:p>
            <a:r>
              <a:rPr lang="el-GR" dirty="0"/>
              <a:t>Το γενικό μοντέλο των αλγορίθμων χρησιμοποιεί μετρικές πάνω σε γράφους από τις οποίες καταλήγει στο μέγιστο μέγεθος ενός </a:t>
            </a:r>
            <a:r>
              <a:rPr lang="en-US" b="1" dirty="0"/>
              <a:t>forwarding table </a:t>
            </a:r>
            <a:r>
              <a:rPr lang="el-GR" dirty="0"/>
              <a:t>διατηρώντας όσο το δυνατόν μεγαλύτερο ρυθμό αποστολής δεδομένων. </a:t>
            </a:r>
          </a:p>
          <a:p>
            <a:r>
              <a:rPr lang="el-GR" dirty="0"/>
              <a:t>Αυτό γίνεται βάζοντας ένα </a:t>
            </a:r>
            <a:r>
              <a:rPr lang="el-GR" dirty="0">
                <a:solidFill>
                  <a:srgbClr val="FF0000"/>
                </a:solidFill>
              </a:rPr>
              <a:t>άνω όριο </a:t>
            </a:r>
            <a:r>
              <a:rPr lang="el-GR" dirty="0"/>
              <a:t>στην χωρητικότητα των ζεύξεων. </a:t>
            </a:r>
          </a:p>
          <a:p>
            <a:r>
              <a:rPr lang="el-GR" dirty="0"/>
              <a:t>Ως αποτέλεσμα οι ζεύξεις δεν μπορούν να δεχτούν πολλές ροές και επομένως τα μεγέθη των </a:t>
            </a:r>
            <a:r>
              <a:rPr lang="en-US" b="1" dirty="0"/>
              <a:t>forwarding tables</a:t>
            </a:r>
            <a:r>
              <a:rPr lang="en-US" dirty="0"/>
              <a:t> </a:t>
            </a:r>
            <a:r>
              <a:rPr lang="el-GR"/>
              <a:t>περιορίζονται </a:t>
            </a:r>
            <a:r>
              <a:rPr lang="el-GR" dirty="0"/>
              <a:t>δραστικά.</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b="1" dirty="0"/>
              <a:t>Οι απόψεις μας…</a:t>
            </a:r>
            <a:endParaRPr lang="en-US" b="1" dirty="0"/>
          </a:p>
        </p:txBody>
      </p:sp>
      <p:sp>
        <p:nvSpPr>
          <p:cNvPr id="3" name="Content Placeholder 2"/>
          <p:cNvSpPr>
            <a:spLocks noGrp="1"/>
          </p:cNvSpPr>
          <p:nvPr>
            <p:ph idx="1"/>
          </p:nvPr>
        </p:nvSpPr>
        <p:spPr/>
        <p:txBody>
          <a:bodyPr>
            <a:normAutofit/>
          </a:bodyPr>
          <a:lstStyle/>
          <a:p>
            <a:r>
              <a:rPr lang="el-GR" u="sng" dirty="0">
                <a:solidFill>
                  <a:schemeClr val="bg2">
                    <a:lumMod val="10000"/>
                  </a:schemeClr>
                </a:solidFill>
              </a:rPr>
              <a:t>Θετικά χαρακτηριστικά</a:t>
            </a:r>
          </a:p>
          <a:p>
            <a:pPr lvl="1">
              <a:buFont typeface="Arial" pitchFamily="34" charset="0"/>
              <a:buChar char="•"/>
            </a:pPr>
            <a:r>
              <a:rPr lang="el-GR" dirty="0"/>
              <a:t>Γίνεται παρουσίαση των δοκιμών των αλγορίθμων με αποτέλεσμα ο αναγνώστης να μπορεί να καταλάβει πραγματικά την σημαντικότητα που υπάρχει στην σωστή διαχείριση των πόρων.</a:t>
            </a:r>
            <a:endParaRPr lang="en-US" dirty="0"/>
          </a:p>
          <a:p>
            <a:pPr lvl="1">
              <a:buFont typeface="Arial" pitchFamily="34" charset="0"/>
              <a:buChar char="•"/>
            </a:pPr>
            <a:r>
              <a:rPr lang="el-GR" dirty="0"/>
              <a:t>Υπάρχει πολύ καλή εξήγηση των λόγων για τους οποίους είναι αναγκαία η υλοποίηση αυτών των αλγορίθμων.</a:t>
            </a:r>
            <a:endParaRPr lang="en-US" dirty="0"/>
          </a:p>
          <a:p>
            <a:pPr lvl="1">
              <a:buFont typeface="Arial" pitchFamily="34" charset="0"/>
              <a:buChar char="•"/>
            </a:pPr>
            <a:r>
              <a:rPr lang="el-GR" dirty="0"/>
              <a:t>Γίνεται μία γρήγορη αλλά πολύ εύστοχη αναφορά στον σκοπό ύπαρξης του </a:t>
            </a:r>
            <a:r>
              <a:rPr lang="en-US" b="1" dirty="0"/>
              <a:t>SDN</a:t>
            </a:r>
            <a:r>
              <a:rPr lang="en-US" dirty="0"/>
              <a:t> </a:t>
            </a:r>
            <a:r>
              <a:rPr lang="el-GR" dirty="0"/>
              <a:t>καθώς και στον ρόλο που έχουν τα </a:t>
            </a:r>
            <a:r>
              <a:rPr lang="en-US" b="1" dirty="0"/>
              <a:t>flow tables</a:t>
            </a:r>
            <a:r>
              <a:rPr lang="el-GR" dirty="0"/>
              <a:t>.</a:t>
            </a:r>
            <a:endParaRPr lang="en-US" dirty="0"/>
          </a:p>
          <a:p>
            <a:pPr lvl="1">
              <a:buFont typeface="Arial" pitchFamily="34" charset="0"/>
              <a:buChar char="•"/>
            </a:pPr>
            <a:endParaRPr lang="el-GR" dirty="0"/>
          </a:p>
          <a:p>
            <a:pPr>
              <a:buFont typeface="Courier New" pitchFamily="49" charset="0"/>
              <a:buChar char="o"/>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b="1" dirty="0"/>
              <a:t>Οι απόψεις μας…(συνέχεια)</a:t>
            </a:r>
            <a:endParaRPr lang="en-US" dirty="0"/>
          </a:p>
        </p:txBody>
      </p:sp>
      <p:sp>
        <p:nvSpPr>
          <p:cNvPr id="3" name="Content Placeholder 2"/>
          <p:cNvSpPr>
            <a:spLocks noGrp="1"/>
          </p:cNvSpPr>
          <p:nvPr>
            <p:ph idx="1"/>
          </p:nvPr>
        </p:nvSpPr>
        <p:spPr/>
        <p:txBody>
          <a:bodyPr>
            <a:normAutofit/>
          </a:bodyPr>
          <a:lstStyle/>
          <a:p>
            <a:r>
              <a:rPr lang="el-GR" u="sng" dirty="0"/>
              <a:t>Αρνητικά χαρακτηριστικά</a:t>
            </a:r>
          </a:p>
          <a:p>
            <a:pPr lvl="1">
              <a:buFont typeface="Arial" pitchFamily="34" charset="0"/>
              <a:buChar char="•"/>
            </a:pPr>
            <a:r>
              <a:rPr lang="el-GR" dirty="0"/>
              <a:t>Ύπαρξη πολλών μαθηματικών με αρκετά κενά για έναν αναγνώστη χωρίς μεγάλη πείρα πάνω σε γράφους και μετρικές.</a:t>
            </a:r>
            <a:endParaRPr lang="en-US" dirty="0"/>
          </a:p>
          <a:p>
            <a:pPr lvl="1">
              <a:buFont typeface="Arial" pitchFamily="34" charset="0"/>
              <a:buChar char="•"/>
            </a:pPr>
            <a:r>
              <a:rPr lang="el-GR" dirty="0"/>
              <a:t>Το αποτέλεσμα των πολλών μαθηματικών οδηγεί τον αναγνώστη να χάσει το ενδιαφέρον του και την ουσία του </a:t>
            </a:r>
            <a:r>
              <a:rPr lang="en-US" dirty="0"/>
              <a:t>paper</a:t>
            </a:r>
            <a:r>
              <a:rPr lang="el-GR" dirty="0"/>
              <a:t>.</a:t>
            </a:r>
            <a:endParaRPr lang="en-US" dirty="0"/>
          </a:p>
          <a:p>
            <a:pPr lvl="1">
              <a:buFont typeface="Arial" pitchFamily="34" charset="0"/>
              <a:buChar char="•"/>
            </a:pPr>
            <a:r>
              <a:rPr lang="el-GR" dirty="0"/>
              <a:t>Οι τοπολογίες που αναφέρονται στα πειράματα δεν έχουν κάποια εξήγηση με αποτέλεσμα ο αναγνώστης να μην μπορεί να καταλάβει ακριβώς τις διαφορές τους. Ως αποτέλεσμα παρόλο που τα διαγράμματα είναι πλήρως διαφωτιστικά για την σημαντικότητα των αλγορίθμων, οι διαφορές μεταξύ των διαφορετικών τοπολογιών δεν είναι απόλυτα κατανοητές.</a:t>
            </a:r>
            <a:endParaRPr lang="en-US" dirty="0"/>
          </a:p>
          <a:p>
            <a:pPr lvl="1">
              <a:buFont typeface="Arial" pitchFamily="34" charset="0"/>
              <a:buChar char="•"/>
            </a:pPr>
            <a:endParaRPr lang="en-US"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9800" y="3124201"/>
            <a:ext cx="7772400" cy="1470025"/>
          </a:xfrm>
        </p:spPr>
        <p:txBody>
          <a:bodyPr/>
          <a:lstStyle/>
          <a:p>
            <a:r>
              <a:rPr lang="el-GR" dirty="0"/>
              <a:t>Ερωτήσεις;;;</a:t>
            </a:r>
            <a:endParaRPr lang="en-US" dirty="0"/>
          </a:p>
        </p:txBody>
      </p:sp>
      <p:pic>
        <p:nvPicPr>
          <p:cNvPr id="6" name="Picture 5" descr="confused-emoticon-face-cliparts-co-i8Q9R3-clipart.png"/>
          <p:cNvPicPr>
            <a:picLocks noChangeAspect="1"/>
          </p:cNvPicPr>
          <p:nvPr/>
        </p:nvPicPr>
        <p:blipFill>
          <a:blip r:embed="rId2"/>
          <a:stretch>
            <a:fillRect/>
          </a:stretch>
        </p:blipFill>
        <p:spPr>
          <a:xfrm>
            <a:off x="4572000" y="914400"/>
            <a:ext cx="3048000" cy="25146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425</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Courier New</vt:lpstr>
      <vt:lpstr>Trebuchet MS</vt:lpstr>
      <vt:lpstr>Wingdings 3</vt:lpstr>
      <vt:lpstr>Facet</vt:lpstr>
      <vt:lpstr>On the effect of forwarding table size on SDN network utilization</vt:lpstr>
      <vt:lpstr>Περίληψη</vt:lpstr>
      <vt:lpstr>Με λίγα λόγια…</vt:lpstr>
      <vt:lpstr>Με λίγα λόγια…(συνέχεια)</vt:lpstr>
      <vt:lpstr>Οι απόψεις μας…</vt:lpstr>
      <vt:lpstr>Οι απόψεις μας…(συνέχεια)</vt:lpstr>
      <vt:lpstr>Ερωτήσεις;;;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effect of forwarding table size on SDN network utilization</dc:title>
  <dc:creator>vaggelis strs</dc:creator>
  <cp:lastModifiedBy>vaggelis strs</cp:lastModifiedBy>
  <cp:revision>1</cp:revision>
  <dcterms:created xsi:type="dcterms:W3CDTF">2020-05-18T14:53:59Z</dcterms:created>
  <dcterms:modified xsi:type="dcterms:W3CDTF">2020-05-18T15:01:55Z</dcterms:modified>
</cp:coreProperties>
</file>