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7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71" r:id="rId10"/>
    <p:sldId id="263" r:id="rId11"/>
    <p:sldId id="269" r:id="rId12"/>
    <p:sldId id="27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70AB-B7E1-4CDD-80A3-F3598672B87A}" type="datetimeFigureOut">
              <a:rPr lang="en-ID" smtClean="0"/>
              <a:t>05/11/2019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9264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70AB-B7E1-4CDD-80A3-F3598672B87A}" type="datetimeFigureOut">
              <a:rPr lang="en-ID" smtClean="0"/>
              <a:t>05/11/2019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120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70AB-B7E1-4CDD-80A3-F3598672B87A}" type="datetimeFigureOut">
              <a:rPr lang="en-ID" smtClean="0"/>
              <a:t>05/11/2019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740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70AB-B7E1-4CDD-80A3-F3598672B87A}" type="datetimeFigureOut">
              <a:rPr lang="en-ID" smtClean="0"/>
              <a:t>05/11/2019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1884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70AB-B7E1-4CDD-80A3-F3598672B87A}" type="datetimeFigureOut">
              <a:rPr lang="en-ID" smtClean="0"/>
              <a:t>05/11/2019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0554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70AB-B7E1-4CDD-80A3-F3598672B87A}" type="datetimeFigureOut">
              <a:rPr lang="en-ID" smtClean="0"/>
              <a:t>05/11/2019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6585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70AB-B7E1-4CDD-80A3-F3598672B87A}" type="datetimeFigureOut">
              <a:rPr lang="en-ID" smtClean="0"/>
              <a:t>05/11/2019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3354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70AB-B7E1-4CDD-80A3-F3598672B87A}" type="datetimeFigureOut">
              <a:rPr lang="en-ID" smtClean="0"/>
              <a:t>05/11/2019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731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70AB-B7E1-4CDD-80A3-F3598672B87A}" type="datetimeFigureOut">
              <a:rPr lang="en-ID" smtClean="0"/>
              <a:t>05/11/2019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430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70AB-B7E1-4CDD-80A3-F3598672B87A}" type="datetimeFigureOut">
              <a:rPr lang="en-ID" smtClean="0"/>
              <a:t>05/11/2019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212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70AB-B7E1-4CDD-80A3-F3598672B87A}" type="datetimeFigureOut">
              <a:rPr lang="en-ID" smtClean="0"/>
              <a:t>05/11/2019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814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70AB-B7E1-4CDD-80A3-F3598672B87A}" type="datetimeFigureOut">
              <a:rPr lang="en-ID" smtClean="0"/>
              <a:t>05/11/2019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57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70AB-B7E1-4CDD-80A3-F3598672B87A}" type="datetimeFigureOut">
              <a:rPr lang="en-ID" smtClean="0"/>
              <a:t>05/11/2019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072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70AB-B7E1-4CDD-80A3-F3598672B87A}" type="datetimeFigureOut">
              <a:rPr lang="en-ID" smtClean="0"/>
              <a:t>05/11/2019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52618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70AB-B7E1-4CDD-80A3-F3598672B87A}" type="datetimeFigureOut">
              <a:rPr lang="en-ID" smtClean="0"/>
              <a:t>05/11/2019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8243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70AB-B7E1-4CDD-80A3-F3598672B87A}" type="datetimeFigureOut">
              <a:rPr lang="en-ID" smtClean="0"/>
              <a:t>05/11/2019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019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870AB-B7E1-4CDD-80A3-F3598672B87A}" type="datetimeFigureOut">
              <a:rPr lang="en-ID" smtClean="0"/>
              <a:t>05/11/2019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898B59-6F5F-48FB-980C-6CE2948A3CF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7938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9D41AE-9F65-4A4B-89BE-7DCF8F5BE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2992E8D-AA4A-418F-83AF-5E9292FDF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F2706B-85C6-47B7-AB92-667FC3380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A915A6F-9ED2-4BF7-B675-A4933CAF6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BF6A7FE-839B-4189-959C-3677715AE9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EC98746-F315-4E5A-B223-AD76F7152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19219527-6E34-4CF2-9E31-EE5883CC8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AEA5D90-8C61-4F98-9EB1-B2713EF2B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C1F280A-25B5-4895-B50F-7C4C0DD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2CD0DA6-D89C-48DE-8F3C-2614D9976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9468FA4-C75D-4473-8657-9517D0C3A2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352860EC-C98F-404F-8F83-E1FB39EDD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9213" y="275208"/>
            <a:ext cx="6253571" cy="2808415"/>
          </a:xfrm>
        </p:spPr>
        <p:txBody>
          <a:bodyPr anchor="b">
            <a:normAutofit/>
          </a:bodyPr>
          <a:lstStyle/>
          <a:p>
            <a:pPr algn="ctr"/>
            <a:r>
              <a:rPr lang="en-ID" sz="5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IMPAL </a:t>
            </a:r>
            <a:br>
              <a:rPr lang="en-ID" sz="54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ID" sz="5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– </a:t>
            </a:r>
            <a:br>
              <a:rPr lang="en-ID" sz="54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ID" sz="5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SKPL &amp; DPPL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B6380C74-137D-479F-935C-C09372CFF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0455" y="4326147"/>
            <a:ext cx="6209574" cy="2134141"/>
          </a:xfrm>
        </p:spPr>
        <p:txBody>
          <a:bodyPr anchor="t">
            <a:normAutofit/>
          </a:bodyPr>
          <a:lstStyle/>
          <a:p>
            <a:pPr algn="just"/>
            <a:r>
              <a:rPr lang="en-ID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Adriansyah Dwi </a:t>
            </a:r>
            <a:r>
              <a:rPr lang="en-ID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Rendragaraha</a:t>
            </a:r>
            <a:r>
              <a:rPr lang="en-ID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(1301174385)</a:t>
            </a:r>
          </a:p>
          <a:p>
            <a:pPr algn="just"/>
            <a:r>
              <a:rPr lang="en-ID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Akbar </a:t>
            </a:r>
            <a:r>
              <a:rPr lang="en-ID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Taufiqurrahman</a:t>
            </a:r>
            <a:r>
              <a:rPr lang="en-ID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		(1301174602)</a:t>
            </a:r>
          </a:p>
          <a:p>
            <a:pPr algn="just"/>
            <a:r>
              <a:rPr lang="en-ID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Azha</a:t>
            </a:r>
            <a:r>
              <a:rPr lang="en-ID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Alvin </a:t>
            </a:r>
            <a:r>
              <a:rPr lang="en-ID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Rahmansyah</a:t>
            </a:r>
            <a:r>
              <a:rPr lang="en-ID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		(1301174149)</a:t>
            </a:r>
          </a:p>
          <a:p>
            <a:pPr algn="just"/>
            <a:r>
              <a:rPr lang="en-ID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Fahlar</a:t>
            </a:r>
            <a:r>
              <a:rPr lang="en-ID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Reva </a:t>
            </a:r>
            <a:r>
              <a:rPr lang="en-ID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Fauzi</a:t>
            </a:r>
            <a:r>
              <a:rPr lang="en-ID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			(1301170446)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444EE9-8D68-46C5-BB9D-B7D8D2474FFC}"/>
              </a:ext>
            </a:extLst>
          </p:cNvPr>
          <p:cNvSpPr txBox="1"/>
          <p:nvPr/>
        </p:nvSpPr>
        <p:spPr>
          <a:xfrm>
            <a:off x="5191430" y="3520219"/>
            <a:ext cx="180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latin typeface="+mj-lt"/>
              </a:rPr>
              <a:t>KELOMPOK 4</a:t>
            </a:r>
          </a:p>
        </p:txBody>
      </p:sp>
    </p:spTree>
    <p:extLst>
      <p:ext uri="{BB962C8B-B14F-4D97-AF65-F5344CB8AC3E}">
        <p14:creationId xmlns:p14="http://schemas.microsoft.com/office/powerpoint/2010/main" val="2651265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253B6-CEA1-49D1-86B7-D2BADBF0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589" y="2734938"/>
            <a:ext cx="3262758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Class Diagram</a:t>
            </a:r>
            <a:endParaRPr lang="en-ID" sz="36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C:\Users\Acer\Desktop\ClassDiagramEdit.jpg">
            <a:extLst>
              <a:ext uri="{FF2B5EF4-FFF2-40B4-BE49-F238E27FC236}">
                <a16:creationId xmlns:a16="http://schemas.microsoft.com/office/drawing/2014/main" id="{C9E400D8-509F-4A8A-8FB5-ECA64D8C7F0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6872" y="266330"/>
            <a:ext cx="6452045" cy="6485134"/>
          </a:xfrm>
          <a:prstGeom prst="rect">
            <a:avLst/>
          </a:prstGeom>
          <a:noFill/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90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637A2-09E1-4755-87FC-284B61BA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en-US" dirty="0"/>
              <a:t>Diagram </a:t>
            </a:r>
            <a:r>
              <a:rPr lang="en-US" dirty="0" err="1"/>
              <a:t>Statechart</a:t>
            </a:r>
            <a:endParaRPr lang="en-ID" sz="3600" dirty="0">
              <a:solidFill>
                <a:schemeClr val="bg1"/>
              </a:solidFill>
            </a:endParaRPr>
          </a:p>
        </p:txBody>
      </p:sp>
      <p:pic>
        <p:nvPicPr>
          <p:cNvPr id="58" name="Picture 57" descr="D:\Document\Semester 4\APPL\tubes\Gambar\Statechart\1 Registrasi Customer.png">
            <a:extLst>
              <a:ext uri="{FF2B5EF4-FFF2-40B4-BE49-F238E27FC236}">
                <a16:creationId xmlns:a16="http://schemas.microsoft.com/office/drawing/2014/main" id="{5D5A92EA-9C4C-44B6-9746-8634E3C1D5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86" y="705047"/>
            <a:ext cx="5760720" cy="52959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5F44AAB-5457-48B4-B023-9535D37200AA}"/>
              </a:ext>
            </a:extLst>
          </p:cNvPr>
          <p:cNvSpPr txBox="1"/>
          <p:nvPr/>
        </p:nvSpPr>
        <p:spPr>
          <a:xfrm>
            <a:off x="673286" y="195310"/>
            <a:ext cx="272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Registrasi</a:t>
            </a:r>
            <a:r>
              <a:rPr lang="en-ID" dirty="0"/>
              <a:t> Customer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839DB0-75B7-4EEF-BA1A-A3FABCA47A1F}"/>
              </a:ext>
            </a:extLst>
          </p:cNvPr>
          <p:cNvSpPr txBox="1"/>
          <p:nvPr/>
        </p:nvSpPr>
        <p:spPr>
          <a:xfrm>
            <a:off x="673286" y="1375042"/>
            <a:ext cx="272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/>
              <a:t>Registrasi</a:t>
            </a:r>
            <a:r>
              <a:rPr lang="en-ID" dirty="0"/>
              <a:t> Admin</a:t>
            </a:r>
          </a:p>
        </p:txBody>
      </p:sp>
      <p:pic>
        <p:nvPicPr>
          <p:cNvPr id="61" name="Picture 60" descr="D:\Document\Semester 4\APPL\tubes\Gambar\Statechart\2 Registrasi Admin.png">
            <a:extLst>
              <a:ext uri="{FF2B5EF4-FFF2-40B4-BE49-F238E27FC236}">
                <a16:creationId xmlns:a16="http://schemas.microsoft.com/office/drawing/2014/main" id="{10FAE982-06C5-4C3E-BAC8-27E5018923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86" y="1752841"/>
            <a:ext cx="5760720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50818E5-DC0A-45D5-A443-D45DBC7DDE9C}"/>
              </a:ext>
            </a:extLst>
          </p:cNvPr>
          <p:cNvSpPr txBox="1"/>
          <p:nvPr/>
        </p:nvSpPr>
        <p:spPr>
          <a:xfrm>
            <a:off x="673286" y="2424029"/>
            <a:ext cx="272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Login</a:t>
            </a:r>
          </a:p>
        </p:txBody>
      </p:sp>
      <p:pic>
        <p:nvPicPr>
          <p:cNvPr id="63" name="Picture 62" descr="D:\Document\Semester 4\APPL\tubes\Gambar\Statechart\3 Login.png">
            <a:extLst>
              <a:ext uri="{FF2B5EF4-FFF2-40B4-BE49-F238E27FC236}">
                <a16:creationId xmlns:a16="http://schemas.microsoft.com/office/drawing/2014/main" id="{134B96D4-4BE9-4E84-8484-DE3CB56082C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86" y="2792941"/>
            <a:ext cx="5760720" cy="6318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A9B18ED6-0762-4153-883D-01613D852981}"/>
              </a:ext>
            </a:extLst>
          </p:cNvPr>
          <p:cNvSpPr txBox="1"/>
          <p:nvPr/>
        </p:nvSpPr>
        <p:spPr>
          <a:xfrm>
            <a:off x="670112" y="3424346"/>
            <a:ext cx="272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Input Acara</a:t>
            </a:r>
          </a:p>
        </p:txBody>
      </p:sp>
      <p:pic>
        <p:nvPicPr>
          <p:cNvPr id="65" name="Picture 64" descr="D:\Document\Semester 4\APPL\tubes\Gambar\Statechart\4 Input Acara.png">
            <a:extLst>
              <a:ext uri="{FF2B5EF4-FFF2-40B4-BE49-F238E27FC236}">
                <a16:creationId xmlns:a16="http://schemas.microsoft.com/office/drawing/2014/main" id="{74E3F1D9-D9DB-4FE6-B829-BEC37344285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9" y="3778008"/>
            <a:ext cx="514350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3D8F65A-EB18-464E-A55F-349D0B5F32C9}"/>
              </a:ext>
            </a:extLst>
          </p:cNvPr>
          <p:cNvSpPr txBox="1"/>
          <p:nvPr/>
        </p:nvSpPr>
        <p:spPr>
          <a:xfrm>
            <a:off x="670112" y="4481800"/>
            <a:ext cx="272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Input </a:t>
            </a:r>
            <a:r>
              <a:rPr lang="en-ID" dirty="0" err="1"/>
              <a:t>Tiket</a:t>
            </a:r>
            <a:endParaRPr lang="en-ID" dirty="0"/>
          </a:p>
        </p:txBody>
      </p:sp>
      <p:pic>
        <p:nvPicPr>
          <p:cNvPr id="67" name="Picture 66" descr="D:\Document\Semester 4\APPL\tubes\Gambar\Statechart\5 Input Tiket.png">
            <a:extLst>
              <a:ext uri="{FF2B5EF4-FFF2-40B4-BE49-F238E27FC236}">
                <a16:creationId xmlns:a16="http://schemas.microsoft.com/office/drawing/2014/main" id="{D9AA8921-7366-482B-A060-FF71F26E7FA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96" y="4821057"/>
            <a:ext cx="51530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DAE9626-FCF6-481A-952F-ED5E6048F641}"/>
              </a:ext>
            </a:extLst>
          </p:cNvPr>
          <p:cNvSpPr txBox="1"/>
          <p:nvPr/>
        </p:nvSpPr>
        <p:spPr>
          <a:xfrm>
            <a:off x="670112" y="5486504"/>
            <a:ext cx="272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Edit Customer</a:t>
            </a:r>
          </a:p>
        </p:txBody>
      </p:sp>
      <p:pic>
        <p:nvPicPr>
          <p:cNvPr id="69" name="Picture 68" descr="D:\Document\Semester 4\APPL\tubes\Gambar\Statechart\6 Edit Customer.png">
            <a:extLst>
              <a:ext uri="{FF2B5EF4-FFF2-40B4-BE49-F238E27FC236}">
                <a16:creationId xmlns:a16="http://schemas.microsoft.com/office/drawing/2014/main" id="{59452446-0009-4FEE-B97D-25076569E99B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86" y="5795883"/>
            <a:ext cx="5295900" cy="695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3993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DDB98-E090-45DA-A581-F6C8E00F2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en-US" dirty="0"/>
              <a:t>Diagram </a:t>
            </a:r>
            <a:r>
              <a:rPr lang="en-US" dirty="0" err="1"/>
              <a:t>Statechart</a:t>
            </a:r>
            <a:endParaRPr lang="en-ID" sz="36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DE5E49-B515-415D-8CE4-C5F923D301F7}"/>
              </a:ext>
            </a:extLst>
          </p:cNvPr>
          <p:cNvSpPr txBox="1"/>
          <p:nvPr/>
        </p:nvSpPr>
        <p:spPr>
          <a:xfrm>
            <a:off x="673286" y="195310"/>
            <a:ext cx="272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Edit Admin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C26A42-827C-4414-BDCC-6965339FBB20}"/>
              </a:ext>
            </a:extLst>
          </p:cNvPr>
          <p:cNvSpPr txBox="1"/>
          <p:nvPr/>
        </p:nvSpPr>
        <p:spPr>
          <a:xfrm>
            <a:off x="673286" y="1375042"/>
            <a:ext cx="272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Edit Acara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0D557F9-7E11-4C2D-85A2-7E52E4D66D90}"/>
              </a:ext>
            </a:extLst>
          </p:cNvPr>
          <p:cNvSpPr txBox="1"/>
          <p:nvPr/>
        </p:nvSpPr>
        <p:spPr>
          <a:xfrm>
            <a:off x="673286" y="2424029"/>
            <a:ext cx="272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Edit </a:t>
            </a:r>
            <a:r>
              <a:rPr lang="en-ID" dirty="0" err="1"/>
              <a:t>Tiket</a:t>
            </a:r>
            <a:endParaRPr lang="en-ID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363FCA-007D-475D-B8D2-DC1DD0CC4EDD}"/>
              </a:ext>
            </a:extLst>
          </p:cNvPr>
          <p:cNvSpPr txBox="1"/>
          <p:nvPr/>
        </p:nvSpPr>
        <p:spPr>
          <a:xfrm>
            <a:off x="670112" y="3424346"/>
            <a:ext cx="272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Delete User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1CAF48-2FFF-4D5D-B91A-5D7A85EBD5A5}"/>
              </a:ext>
            </a:extLst>
          </p:cNvPr>
          <p:cNvSpPr txBox="1"/>
          <p:nvPr/>
        </p:nvSpPr>
        <p:spPr>
          <a:xfrm>
            <a:off x="670112" y="4481800"/>
            <a:ext cx="272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Delete Acara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676D90-C93E-4338-B291-0ECA2034E7E6}"/>
              </a:ext>
            </a:extLst>
          </p:cNvPr>
          <p:cNvSpPr txBox="1"/>
          <p:nvPr/>
        </p:nvSpPr>
        <p:spPr>
          <a:xfrm>
            <a:off x="670112" y="5486504"/>
            <a:ext cx="272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Delete </a:t>
            </a:r>
            <a:r>
              <a:rPr lang="en-ID" dirty="0" err="1"/>
              <a:t>Tiket</a:t>
            </a:r>
            <a:endParaRPr lang="en-ID" dirty="0"/>
          </a:p>
        </p:txBody>
      </p:sp>
      <p:pic>
        <p:nvPicPr>
          <p:cNvPr id="80" name="Picture 79" descr="D:\Document\Semester 4\APPL\tubes\Gambar\Statechart\7 Edit Admin.png">
            <a:extLst>
              <a:ext uri="{FF2B5EF4-FFF2-40B4-BE49-F238E27FC236}">
                <a16:creationId xmlns:a16="http://schemas.microsoft.com/office/drawing/2014/main" id="{EA0FF590-07EE-4ECC-AFBE-83E005B1B7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9" y="622403"/>
            <a:ext cx="516255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Picture 80" descr="D:\Document\Semester 4\APPL\tubes\Gambar\Statechart\8 Edit Acara.png">
            <a:extLst>
              <a:ext uri="{FF2B5EF4-FFF2-40B4-BE49-F238E27FC236}">
                <a16:creationId xmlns:a16="http://schemas.microsoft.com/office/drawing/2014/main" id="{53FCF043-7EA1-4FCE-9A28-FA4DD7F82CD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9" y="1752841"/>
            <a:ext cx="50673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Picture 81" descr="D:\Document\Semester 4\APPL\tubes\Gambar\Statechart\9 Edit Tiket.png">
            <a:extLst>
              <a:ext uri="{FF2B5EF4-FFF2-40B4-BE49-F238E27FC236}">
                <a16:creationId xmlns:a16="http://schemas.microsoft.com/office/drawing/2014/main" id="{AC325C24-017B-49A6-AA13-BBF80B843B1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9" y="2744691"/>
            <a:ext cx="497205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Picture 82" descr="D:\Document\Semester 4\APPL\tubes\Gambar\Statechart\10 Delete User.png">
            <a:extLst>
              <a:ext uri="{FF2B5EF4-FFF2-40B4-BE49-F238E27FC236}">
                <a16:creationId xmlns:a16="http://schemas.microsoft.com/office/drawing/2014/main" id="{37ED36EB-2446-4AD1-AB2E-8BB918005E0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9" y="3861196"/>
            <a:ext cx="5760720" cy="553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Picture 83" descr="D:\Document\Semester 4\APPL\tubes\Gambar\Statechart\11 Delete Acara.png">
            <a:extLst>
              <a:ext uri="{FF2B5EF4-FFF2-40B4-BE49-F238E27FC236}">
                <a16:creationId xmlns:a16="http://schemas.microsoft.com/office/drawing/2014/main" id="{27C29383-C807-47BE-B15F-804489F2DA73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92" y="4833462"/>
            <a:ext cx="5760720" cy="595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Picture 84" descr="D:\Document\Semester 4\APPL\tubes\Gambar\Statechart\12 Delete Tiket.png">
            <a:extLst>
              <a:ext uri="{FF2B5EF4-FFF2-40B4-BE49-F238E27FC236}">
                <a16:creationId xmlns:a16="http://schemas.microsoft.com/office/drawing/2014/main" id="{98F0ABC3-417C-4BCA-998A-A623350CD8FB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67" y="5911564"/>
            <a:ext cx="5760720" cy="595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5762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63BB1-75A3-4139-BE3E-4957650D1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6311" y="2344186"/>
            <a:ext cx="2283817" cy="1148936"/>
          </a:xfrm>
        </p:spPr>
        <p:txBody>
          <a:bodyPr anchor="ctr">
            <a:normAutofit/>
          </a:bodyPr>
          <a:lstStyle/>
          <a:p>
            <a:r>
              <a:rPr lang="en-ID" sz="5400" dirty="0"/>
              <a:t>THANK</a:t>
            </a:r>
          </a:p>
        </p:txBody>
      </p:sp>
      <p:sp>
        <p:nvSpPr>
          <p:cNvPr id="51" name="Isosceles Triangle 32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CF5AEC28-58C2-4E33-9E0A-E3C305250A87}"/>
              </a:ext>
            </a:extLst>
          </p:cNvPr>
          <p:cNvSpPr txBox="1">
            <a:spLocks/>
          </p:cNvSpPr>
          <p:nvPr/>
        </p:nvSpPr>
        <p:spPr>
          <a:xfrm>
            <a:off x="7679185" y="3116063"/>
            <a:ext cx="1526958" cy="1004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D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49833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5FB1-CCC9-4836-9FDD-677F950F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 – Ticketing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3BE6F-56C3-4F5F-A812-6441AE3C6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/>
              <a:t>	</a:t>
            </a:r>
            <a:r>
              <a:rPr lang="en-GB" dirty="0" err="1"/>
              <a:t>Aplikasi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Informasi</a:t>
            </a:r>
            <a:r>
              <a:rPr lang="en-GB" dirty="0"/>
              <a:t> </a:t>
            </a:r>
            <a:r>
              <a:rPr lang="en-GB" i="1" dirty="0"/>
              <a:t>E-Ticketing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aplikasi</a:t>
            </a:r>
            <a:r>
              <a:rPr lang="en-GB" dirty="0"/>
              <a:t> </a:t>
            </a:r>
            <a:r>
              <a:rPr lang="en-GB" dirty="0" err="1"/>
              <a:t>penjualan</a:t>
            </a:r>
            <a:r>
              <a:rPr lang="en-GB" dirty="0"/>
              <a:t> </a:t>
            </a:r>
            <a:r>
              <a:rPr lang="en-GB" dirty="0" err="1"/>
              <a:t>tiket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bentuk</a:t>
            </a:r>
            <a:r>
              <a:rPr lang="en-GB" dirty="0"/>
              <a:t> </a:t>
            </a:r>
            <a:r>
              <a:rPr lang="en-GB" dirty="0" err="1"/>
              <a:t>tiket</a:t>
            </a:r>
            <a:r>
              <a:rPr lang="en-GB" dirty="0"/>
              <a:t> </a:t>
            </a:r>
            <a:r>
              <a:rPr lang="en-GB" dirty="0" err="1"/>
              <a:t>elektroink</a:t>
            </a:r>
            <a:r>
              <a:rPr lang="en-GB" dirty="0"/>
              <a:t> yang </a:t>
            </a:r>
            <a:r>
              <a:rPr lang="en-GB" dirty="0" err="1"/>
              <a:t>nantinya</a:t>
            </a:r>
            <a:r>
              <a:rPr lang="en-GB" dirty="0"/>
              <a:t>, </a:t>
            </a:r>
            <a:r>
              <a:rPr lang="en-GB" dirty="0" err="1"/>
              <a:t>tiket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lagi</a:t>
            </a:r>
            <a:r>
              <a:rPr lang="en-GB" dirty="0"/>
              <a:t> </a:t>
            </a:r>
            <a:r>
              <a:rPr lang="en-GB" dirty="0" err="1"/>
              <a:t>berbentuk</a:t>
            </a:r>
            <a:r>
              <a:rPr lang="en-GB" dirty="0"/>
              <a:t> </a:t>
            </a:r>
            <a:r>
              <a:rPr lang="en-GB" dirty="0" err="1"/>
              <a:t>kertas</a:t>
            </a:r>
            <a:r>
              <a:rPr lang="en-GB" dirty="0"/>
              <a:t> </a:t>
            </a:r>
            <a:r>
              <a:rPr lang="en-GB" dirty="0" err="1"/>
              <a:t>fisik</a:t>
            </a:r>
            <a:r>
              <a:rPr lang="en-GB" dirty="0"/>
              <a:t> </a:t>
            </a:r>
            <a:r>
              <a:rPr lang="en-GB" dirty="0" err="1"/>
              <a:t>sebagaimana</a:t>
            </a:r>
            <a:r>
              <a:rPr lang="en-GB" dirty="0"/>
              <a:t> </a:t>
            </a:r>
            <a:r>
              <a:rPr lang="en-GB" dirty="0" err="1"/>
              <a:t>biasanya</a:t>
            </a:r>
            <a:r>
              <a:rPr lang="en-GB" dirty="0"/>
              <a:t>,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tetapi</a:t>
            </a:r>
            <a:r>
              <a:rPr lang="en-GB" dirty="0"/>
              <a:t> </a:t>
            </a:r>
            <a:r>
              <a:rPr lang="en-GB" dirty="0" err="1"/>
              <a:t>berbentuk</a:t>
            </a:r>
            <a:r>
              <a:rPr lang="en-GB" dirty="0"/>
              <a:t> </a:t>
            </a:r>
            <a:r>
              <a:rPr lang="en-GB" dirty="0" err="1"/>
              <a:t>surat</a:t>
            </a:r>
            <a:r>
              <a:rPr lang="en-GB" dirty="0"/>
              <a:t> </a:t>
            </a:r>
            <a:r>
              <a:rPr lang="en-GB" dirty="0" err="1"/>
              <a:t>elektronik</a:t>
            </a:r>
            <a:r>
              <a:rPr lang="en-GB" dirty="0"/>
              <a:t>. </a:t>
            </a:r>
            <a:r>
              <a:rPr lang="en-GB" dirty="0" err="1"/>
              <a:t>Tiket</a:t>
            </a:r>
            <a:r>
              <a:rPr lang="en-GB" dirty="0"/>
              <a:t> yang </a:t>
            </a:r>
            <a:r>
              <a:rPr lang="en-GB" dirty="0" err="1"/>
              <a:t>dijual</a:t>
            </a:r>
            <a:r>
              <a:rPr lang="en-GB" dirty="0"/>
              <a:t> pun </a:t>
            </a:r>
            <a:r>
              <a:rPr lang="en-GB" dirty="0" err="1"/>
              <a:t>merupakan</a:t>
            </a:r>
            <a:r>
              <a:rPr lang="en-GB" dirty="0"/>
              <a:t> </a:t>
            </a:r>
            <a:r>
              <a:rPr lang="en-GB" dirty="0" err="1"/>
              <a:t>tiket-tiket</a:t>
            </a:r>
            <a:r>
              <a:rPr lang="en-GB" dirty="0"/>
              <a:t> acara </a:t>
            </a:r>
            <a:r>
              <a:rPr lang="en-GB" dirty="0" err="1"/>
              <a:t>atau</a:t>
            </a:r>
            <a:r>
              <a:rPr lang="en-GB" dirty="0"/>
              <a:t> event </a:t>
            </a:r>
            <a:r>
              <a:rPr lang="en-GB" dirty="0" err="1"/>
              <a:t>seperti</a:t>
            </a:r>
            <a:r>
              <a:rPr lang="en-GB" dirty="0"/>
              <a:t> </a:t>
            </a:r>
            <a:r>
              <a:rPr lang="en-GB" dirty="0" err="1"/>
              <a:t>tiket</a:t>
            </a:r>
            <a:r>
              <a:rPr lang="en-GB" dirty="0"/>
              <a:t> seminar, </a:t>
            </a:r>
            <a:r>
              <a:rPr lang="en-GB" dirty="0" err="1"/>
              <a:t>tiket</a:t>
            </a:r>
            <a:r>
              <a:rPr lang="en-GB" dirty="0"/>
              <a:t> </a:t>
            </a:r>
            <a:r>
              <a:rPr lang="en-GB" dirty="0" err="1"/>
              <a:t>konser</a:t>
            </a:r>
            <a:r>
              <a:rPr lang="en-GB" dirty="0"/>
              <a:t>, </a:t>
            </a:r>
            <a:r>
              <a:rPr lang="en-GB" dirty="0" err="1"/>
              <a:t>tiket</a:t>
            </a:r>
            <a:r>
              <a:rPr lang="en-GB" dirty="0"/>
              <a:t> </a:t>
            </a:r>
            <a:r>
              <a:rPr lang="en-GB" dirty="0" err="1"/>
              <a:t>pelatihan</a:t>
            </a:r>
            <a:r>
              <a:rPr lang="en-GB" dirty="0"/>
              <a:t>, </a:t>
            </a:r>
            <a:r>
              <a:rPr lang="en-GB" dirty="0" err="1"/>
              <a:t>dll</a:t>
            </a:r>
            <a:r>
              <a:rPr lang="en-GB" dirty="0"/>
              <a:t>. </a:t>
            </a:r>
            <a:r>
              <a:rPr lang="en-GB" dirty="0" err="1"/>
              <a:t>Aplikasi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juga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sarana</a:t>
            </a:r>
            <a:r>
              <a:rPr lang="en-GB" dirty="0"/>
              <a:t> </a:t>
            </a:r>
            <a:r>
              <a:rPr lang="en-GB" dirty="0" err="1"/>
              <a:t>validasi</a:t>
            </a:r>
            <a:r>
              <a:rPr lang="en-GB" dirty="0"/>
              <a:t> </a:t>
            </a:r>
            <a:r>
              <a:rPr lang="en-GB" dirty="0" err="1"/>
              <a:t>tiket</a:t>
            </a:r>
            <a:r>
              <a:rPr lang="en-GB" dirty="0"/>
              <a:t> </a:t>
            </a:r>
            <a:r>
              <a:rPr lang="en-GB" dirty="0" err="1"/>
              <a:t>masuk</a:t>
            </a:r>
            <a:r>
              <a:rPr lang="en-GB" dirty="0"/>
              <a:t> acara, </a:t>
            </a:r>
            <a:r>
              <a:rPr lang="en-GB" dirty="0" err="1"/>
              <a:t>yaitu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men-</a:t>
            </a:r>
            <a:r>
              <a:rPr lang="en-GB" i="1" dirty="0"/>
              <a:t>scan</a:t>
            </a:r>
            <a:r>
              <a:rPr lang="en-GB" dirty="0"/>
              <a:t> barcode yang </a:t>
            </a:r>
            <a:r>
              <a:rPr lang="en-GB" dirty="0" err="1"/>
              <a:t>ada</a:t>
            </a:r>
            <a:r>
              <a:rPr lang="en-GB" dirty="0"/>
              <a:t> pada </a:t>
            </a:r>
            <a:r>
              <a:rPr lang="en-GB" dirty="0" err="1"/>
              <a:t>tiket</a:t>
            </a:r>
            <a:r>
              <a:rPr lang="en-GB" dirty="0"/>
              <a:t> </a:t>
            </a:r>
            <a:r>
              <a:rPr lang="en-GB" dirty="0" err="1"/>
              <a:t>melalui</a:t>
            </a:r>
            <a:r>
              <a:rPr lang="en-GB" dirty="0"/>
              <a:t> </a:t>
            </a:r>
            <a:r>
              <a:rPr lang="en-GB" i="1" dirty="0"/>
              <a:t>smartphone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i="1" dirty="0"/>
              <a:t>webcam</a:t>
            </a:r>
            <a:r>
              <a:rPr lang="en-GB" dirty="0"/>
              <a:t> pada laptop, </a:t>
            </a:r>
            <a:r>
              <a:rPr lang="en-GB" dirty="0" err="1"/>
              <a:t>sehingga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mempercepat</a:t>
            </a:r>
            <a:r>
              <a:rPr lang="en-GB" dirty="0"/>
              <a:t> proses </a:t>
            </a:r>
            <a:r>
              <a:rPr lang="en-GB" dirty="0" err="1"/>
              <a:t>validasi</a:t>
            </a:r>
            <a:r>
              <a:rPr lang="en-GB" dirty="0"/>
              <a:t> dan </a:t>
            </a:r>
            <a:r>
              <a:rPr lang="en-GB" dirty="0" err="1"/>
              <a:t>pencocokan</a:t>
            </a:r>
            <a:r>
              <a:rPr lang="en-GB" dirty="0"/>
              <a:t> </a:t>
            </a:r>
            <a:r>
              <a:rPr lang="en-GB" dirty="0" err="1"/>
              <a:t>tiket</a:t>
            </a:r>
            <a:r>
              <a:rPr lang="en-GB" dirty="0"/>
              <a:t>. </a:t>
            </a:r>
            <a:r>
              <a:rPr lang="en-GB" dirty="0" err="1"/>
              <a:t>Namun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hal</a:t>
            </a:r>
            <a:r>
              <a:rPr lang="en-GB" dirty="0"/>
              <a:t> </a:t>
            </a:r>
            <a:r>
              <a:rPr lang="en-GB" dirty="0" err="1"/>
              <a:t>pembayaran</a:t>
            </a:r>
            <a:r>
              <a:rPr lang="en-GB" dirty="0"/>
              <a:t> </a:t>
            </a:r>
            <a:r>
              <a:rPr lang="en-GB" dirty="0" err="1"/>
              <a:t>tiket</a:t>
            </a:r>
            <a:r>
              <a:rPr lang="en-GB" dirty="0"/>
              <a:t>, </a:t>
            </a:r>
            <a:r>
              <a:rPr lang="en-GB" dirty="0" err="1"/>
              <a:t>verifikasi</a:t>
            </a:r>
            <a:r>
              <a:rPr lang="en-GB" dirty="0"/>
              <a:t> </a:t>
            </a:r>
            <a:r>
              <a:rPr lang="en-GB" dirty="0" err="1"/>
              <a:t>pembayaran</a:t>
            </a:r>
            <a:r>
              <a:rPr lang="en-GB" dirty="0"/>
              <a:t> </a:t>
            </a:r>
            <a:r>
              <a:rPr lang="en-GB" dirty="0" err="1"/>
              <a:t>masih</a:t>
            </a:r>
            <a:r>
              <a:rPr lang="en-GB" dirty="0"/>
              <a:t> </a:t>
            </a:r>
            <a:r>
              <a:rPr lang="en-GB" dirty="0" err="1"/>
              <a:t>dilakukan</a:t>
            </a:r>
            <a:r>
              <a:rPr lang="en-GB" dirty="0"/>
              <a:t> </a:t>
            </a:r>
            <a:r>
              <a:rPr lang="en-GB" dirty="0" err="1"/>
              <a:t>langsung</a:t>
            </a:r>
            <a:r>
              <a:rPr lang="en-GB" dirty="0"/>
              <a:t> oleh admin yang </a:t>
            </a:r>
            <a:r>
              <a:rPr lang="en-GB" dirty="0" err="1"/>
              <a:t>menjual</a:t>
            </a:r>
            <a:r>
              <a:rPr lang="en-GB" dirty="0"/>
              <a:t> </a:t>
            </a:r>
            <a:r>
              <a:rPr lang="en-GB" dirty="0" err="1"/>
              <a:t>tiket</a:t>
            </a:r>
            <a:r>
              <a:rPr lang="en-GB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9953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20BF-79A9-4E0B-A6C2-40EF671E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Lingkup</a:t>
            </a:r>
            <a:r>
              <a:rPr lang="en-ID" dirty="0"/>
              <a:t> </a:t>
            </a:r>
            <a:r>
              <a:rPr lang="en-ID" dirty="0" err="1"/>
              <a:t>Operasi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8F716-08E0-4EDB-ABF7-920DE5D5A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server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i="1" dirty="0"/>
              <a:t>E-Ticketing</a:t>
            </a:r>
            <a:r>
              <a:rPr lang="en-US" dirty="0"/>
              <a:t>:</a:t>
            </a:r>
            <a:endParaRPr lang="en-ID" dirty="0"/>
          </a:p>
          <a:p>
            <a:pPr marL="0" lvl="0" indent="0">
              <a:buNone/>
            </a:pPr>
            <a:r>
              <a:rPr lang="en-US" dirty="0"/>
              <a:t>	1.	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		: Microsoft Windows 7/8/8.1/10</a:t>
            </a:r>
            <a:endParaRPr lang="en-ID" dirty="0"/>
          </a:p>
          <a:p>
            <a:pPr marL="0" lvl="0" indent="0">
              <a:buNone/>
            </a:pPr>
            <a:r>
              <a:rPr lang="en-US" dirty="0"/>
              <a:t>	2.	Web Server			: Apache</a:t>
            </a:r>
          </a:p>
          <a:p>
            <a:pPr marL="0" lvl="0" indent="0">
              <a:buNone/>
            </a:pPr>
            <a:r>
              <a:rPr lang="en-ID" dirty="0"/>
              <a:t>	3.	Web Framework		: CodeIgniter</a:t>
            </a:r>
          </a:p>
          <a:p>
            <a:pPr marL="0" lvl="0" indent="0">
              <a:buNone/>
            </a:pPr>
            <a:r>
              <a:rPr lang="en-US" dirty="0"/>
              <a:t>	4.	Scripting Language		: JavaScript, HTML, dan CSS</a:t>
            </a:r>
            <a:endParaRPr lang="en-ID" dirty="0"/>
          </a:p>
          <a:p>
            <a:pPr marL="0" lvl="0" indent="0">
              <a:buNone/>
            </a:pPr>
            <a:r>
              <a:rPr lang="en-US" dirty="0"/>
              <a:t>	5.	DBMS				: </a:t>
            </a:r>
            <a:r>
              <a:rPr lang="en-US" dirty="0" err="1"/>
              <a:t>MySql</a:t>
            </a:r>
            <a:endParaRPr lang="en-US" dirty="0"/>
          </a:p>
          <a:p>
            <a:pPr marL="0" lvl="0" indent="0">
              <a:buNone/>
            </a:pPr>
            <a:r>
              <a:rPr lang="en-ID" dirty="0"/>
              <a:t>	6.	Development Tools		: </a:t>
            </a:r>
            <a:r>
              <a:rPr lang="en-GB" dirty="0"/>
              <a:t>Sublime, Visual Basic, </a:t>
            </a:r>
            <a:r>
              <a:rPr lang="en-GB" dirty="0" err="1"/>
              <a:t>phpmyadmin</a:t>
            </a:r>
            <a:r>
              <a:rPr lang="en-GB" dirty="0"/>
              <a:t>(database)</a:t>
            </a:r>
            <a:endParaRPr lang="en-ID" dirty="0"/>
          </a:p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i="1" dirty="0"/>
              <a:t>client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i="1" dirty="0"/>
              <a:t>E-Ticketing</a:t>
            </a:r>
            <a:r>
              <a:rPr lang="en-US" dirty="0"/>
              <a:t>:</a:t>
            </a:r>
            <a:endParaRPr lang="en-ID" dirty="0"/>
          </a:p>
          <a:p>
            <a:pPr marL="0" lvl="0" indent="0">
              <a:buNone/>
            </a:pPr>
            <a:r>
              <a:rPr lang="en-US" dirty="0"/>
              <a:t>	1.	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		: Microsoft Windows XP/7/8/8.1/10, Android, 								  	  MacOS, Linux, dan Solaris</a:t>
            </a:r>
            <a:endParaRPr lang="en-ID" dirty="0"/>
          </a:p>
          <a:p>
            <a:pPr marL="0" lvl="0" indent="0">
              <a:buNone/>
            </a:pPr>
            <a:r>
              <a:rPr lang="en-US" dirty="0"/>
              <a:t>	2.	Web browser			: Vivaldi, Microsoft Edge, Safari, Google 									  	  Chrome, Opera, Lynx, Mozilla Firefox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8921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37FE-7E7C-4F39-8CE9-B79934F7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Functional Requirement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4E9241-2F1F-44D8-AB31-A4607F9215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258155"/>
              </p:ext>
            </p:extLst>
          </p:nvPr>
        </p:nvGraphicFramePr>
        <p:xfrm>
          <a:off x="677334" y="1930400"/>
          <a:ext cx="7546019" cy="43626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7345">
                  <a:extLst>
                    <a:ext uri="{9D8B030D-6E8A-4147-A177-3AD203B41FA5}">
                      <a16:colId xmlns:a16="http://schemas.microsoft.com/office/drawing/2014/main" val="2361149414"/>
                    </a:ext>
                  </a:extLst>
                </a:gridCol>
                <a:gridCol w="1726395">
                  <a:extLst>
                    <a:ext uri="{9D8B030D-6E8A-4147-A177-3AD203B41FA5}">
                      <a16:colId xmlns:a16="http://schemas.microsoft.com/office/drawing/2014/main" val="1945363690"/>
                    </a:ext>
                  </a:extLst>
                </a:gridCol>
                <a:gridCol w="1623341">
                  <a:extLst>
                    <a:ext uri="{9D8B030D-6E8A-4147-A177-3AD203B41FA5}">
                      <a16:colId xmlns:a16="http://schemas.microsoft.com/office/drawing/2014/main" val="1308529250"/>
                    </a:ext>
                  </a:extLst>
                </a:gridCol>
                <a:gridCol w="3838938">
                  <a:extLst>
                    <a:ext uri="{9D8B030D-6E8A-4147-A177-3AD203B41FA5}">
                      <a16:colId xmlns:a16="http://schemas.microsoft.com/office/drawing/2014/main" val="2355932759"/>
                    </a:ext>
                  </a:extLst>
                </a:gridCol>
              </a:tblGrid>
              <a:tr h="4685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No.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66" marR="535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Kode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Kebutuhan</a:t>
                      </a:r>
                      <a:endParaRPr lang="en-ID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66" marR="535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Fungsi</a:t>
                      </a:r>
                      <a:endParaRPr lang="en-ID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66" marR="535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Deskripsi</a:t>
                      </a:r>
                      <a:endParaRPr lang="en-ID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66" marR="53566" marT="0" marB="0" anchor="ctr"/>
                </a:tc>
                <a:extLst>
                  <a:ext uri="{0D108BD9-81ED-4DB2-BD59-A6C34878D82A}">
                    <a16:rowId xmlns:a16="http://schemas.microsoft.com/office/drawing/2014/main" val="527792373"/>
                  </a:ext>
                </a:extLst>
              </a:tr>
              <a:tr h="2193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ID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66" marR="535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SKPL-SIET-001</a:t>
                      </a:r>
                      <a:endParaRPr lang="en-ID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66" marR="535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Registrasi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66" marR="5356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Pengguna melakukan pendaftaran.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66" marR="53566" marT="0" marB="0" anchor="ctr"/>
                </a:tc>
                <a:extLst>
                  <a:ext uri="{0D108BD9-81ED-4DB2-BD59-A6C34878D82A}">
                    <a16:rowId xmlns:a16="http://schemas.microsoft.com/office/drawing/2014/main" val="2420171579"/>
                  </a:ext>
                </a:extLst>
              </a:tr>
              <a:tr h="4685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66" marR="535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SKPL-SIET-002</a:t>
                      </a:r>
                      <a:endParaRPr lang="en-ID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66" marR="535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Login</a:t>
                      </a:r>
                      <a:endParaRPr lang="en-ID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66" marR="5356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Pengguna</a:t>
                      </a:r>
                      <a:r>
                        <a:rPr lang="en-US" sz="1200" dirty="0">
                          <a:effectLst/>
                        </a:rPr>
                        <a:t> dan admin </a:t>
                      </a:r>
                      <a:r>
                        <a:rPr lang="en-US" sz="1200" dirty="0" err="1">
                          <a:effectLst/>
                        </a:rPr>
                        <a:t>melakukan</a:t>
                      </a:r>
                      <a:r>
                        <a:rPr lang="en-US" sz="1200" dirty="0">
                          <a:effectLst/>
                        </a:rPr>
                        <a:t> login </a:t>
                      </a:r>
                      <a:r>
                        <a:rPr lang="en-US" sz="1200" dirty="0" err="1">
                          <a:effectLst/>
                        </a:rPr>
                        <a:t>untuk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masuk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aplikasi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ID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66" marR="53566" marT="0" marB="0" anchor="ctr"/>
                </a:tc>
                <a:extLst>
                  <a:ext uri="{0D108BD9-81ED-4DB2-BD59-A6C34878D82A}">
                    <a16:rowId xmlns:a16="http://schemas.microsoft.com/office/drawing/2014/main" val="3985665631"/>
                  </a:ext>
                </a:extLst>
              </a:tr>
              <a:tr h="4685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66" marR="535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SKPL-SIET-003</a:t>
                      </a:r>
                      <a:endParaRPr lang="en-ID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66" marR="535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Searching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66" marR="5356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Pengguna dapat mencari tiket yang dinginkan.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66" marR="53566" marT="0" marB="0" anchor="ctr"/>
                </a:tc>
                <a:extLst>
                  <a:ext uri="{0D108BD9-81ED-4DB2-BD59-A6C34878D82A}">
                    <a16:rowId xmlns:a16="http://schemas.microsoft.com/office/drawing/2014/main" val="2214571684"/>
                  </a:ext>
                </a:extLst>
              </a:tr>
              <a:tr h="717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D" sz="12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66" marR="535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SKPL-SIET-004</a:t>
                      </a:r>
                      <a:endParaRPr lang="en-ID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66" marR="535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Searching</a:t>
                      </a:r>
                      <a:endParaRPr lang="en-ID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66" marR="5356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Pengguna bisa membeli tiket dengan kategori terterntu sesuai dengan kebutuhan.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66" marR="53566" marT="0" marB="0" anchor="ctr"/>
                </a:tc>
                <a:extLst>
                  <a:ext uri="{0D108BD9-81ED-4DB2-BD59-A6C34878D82A}">
                    <a16:rowId xmlns:a16="http://schemas.microsoft.com/office/drawing/2014/main" val="828186545"/>
                  </a:ext>
                </a:extLst>
              </a:tr>
              <a:tr h="717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66" marR="535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SKPL-SIET-005</a:t>
                      </a:r>
                      <a:endParaRPr lang="en-ID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66" marR="535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Input </a:t>
                      </a:r>
                      <a:r>
                        <a:rPr lang="en-US" sz="1200" dirty="0" err="1">
                          <a:effectLst/>
                        </a:rPr>
                        <a:t>Bukti</a:t>
                      </a:r>
                      <a:r>
                        <a:rPr lang="en-US" sz="1200" dirty="0">
                          <a:effectLst/>
                        </a:rPr>
                        <a:t> Transfer</a:t>
                      </a:r>
                      <a:endParaRPr lang="en-ID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66" marR="5356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Pelanggan menginputkan bukti pembayaran setelah melakukan pembayaran.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66" marR="53566" marT="0" marB="0" anchor="ctr"/>
                </a:tc>
                <a:extLst>
                  <a:ext uri="{0D108BD9-81ED-4DB2-BD59-A6C34878D82A}">
                    <a16:rowId xmlns:a16="http://schemas.microsoft.com/office/drawing/2014/main" val="4014474812"/>
                  </a:ext>
                </a:extLst>
              </a:tr>
              <a:tr h="717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66" marR="535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SKPL-SIET-006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66" marR="535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Decline Tiket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66" marR="5356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Pengguna bisa membatalkan tiket  dan me-refund uang yang sudah dibayarkan.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66" marR="53566" marT="0" marB="0" anchor="ctr"/>
                </a:tc>
                <a:extLst>
                  <a:ext uri="{0D108BD9-81ED-4DB2-BD59-A6C34878D82A}">
                    <a16:rowId xmlns:a16="http://schemas.microsoft.com/office/drawing/2014/main" val="1780877441"/>
                  </a:ext>
                </a:extLst>
              </a:tr>
              <a:tr h="4685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66" marR="535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SKPL-SIET-007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66" marR="5356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</a:t>
                      </a:r>
                      <a:endParaRPr lang="en-ID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66" marR="5356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Admin </a:t>
                      </a:r>
                      <a:r>
                        <a:rPr lang="en-US" sz="1200" dirty="0" err="1">
                          <a:effectLst/>
                        </a:rPr>
                        <a:t>dapat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memginput</a:t>
                      </a:r>
                      <a:r>
                        <a:rPr lang="en-US" sz="1200" dirty="0">
                          <a:effectLst/>
                        </a:rPr>
                        <a:t>, update, replace, dan delete </a:t>
                      </a:r>
                      <a:r>
                        <a:rPr lang="en-US" sz="1200" dirty="0" err="1">
                          <a:effectLst/>
                        </a:rPr>
                        <a:t>tiket</a:t>
                      </a:r>
                      <a:r>
                        <a:rPr lang="en-US" sz="1200" dirty="0">
                          <a:effectLst/>
                        </a:rPr>
                        <a:t> yang </a:t>
                      </a:r>
                      <a:r>
                        <a:rPr lang="en-US" sz="1200" dirty="0" err="1">
                          <a:effectLst/>
                        </a:rPr>
                        <a:t>ada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ID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566" marR="53566" marT="0" marB="0" anchor="ctr"/>
                </a:tc>
                <a:extLst>
                  <a:ext uri="{0D108BD9-81ED-4DB2-BD59-A6C34878D82A}">
                    <a16:rowId xmlns:a16="http://schemas.microsoft.com/office/drawing/2014/main" val="610059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35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D6AFB-B8A1-496B-9726-AF6A8D90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Non-Functional Requirement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03220F-390D-4F3F-B628-B43005BFB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618927"/>
              </p:ext>
            </p:extLst>
          </p:nvPr>
        </p:nvGraphicFramePr>
        <p:xfrm>
          <a:off x="923278" y="2689935"/>
          <a:ext cx="7546019" cy="20665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2458">
                  <a:extLst>
                    <a:ext uri="{9D8B030D-6E8A-4147-A177-3AD203B41FA5}">
                      <a16:colId xmlns:a16="http://schemas.microsoft.com/office/drawing/2014/main" val="3810494286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2603580821"/>
                    </a:ext>
                  </a:extLst>
                </a:gridCol>
                <a:gridCol w="1564272">
                  <a:extLst>
                    <a:ext uri="{9D8B030D-6E8A-4147-A177-3AD203B41FA5}">
                      <a16:colId xmlns:a16="http://schemas.microsoft.com/office/drawing/2014/main" val="3236792988"/>
                    </a:ext>
                  </a:extLst>
                </a:gridCol>
                <a:gridCol w="4037537">
                  <a:extLst>
                    <a:ext uri="{9D8B030D-6E8A-4147-A177-3AD203B41FA5}">
                      <a16:colId xmlns:a16="http://schemas.microsoft.com/office/drawing/2014/main" val="805676728"/>
                    </a:ext>
                  </a:extLst>
                </a:gridCol>
              </a:tblGrid>
              <a:tr h="7157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No.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Quality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Kode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Kebutuhan</a:t>
                      </a:r>
                      <a:endParaRPr lang="en-ID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Deskripsi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1726962"/>
                  </a:ext>
                </a:extLst>
              </a:tr>
              <a:tr h="337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Availability</a:t>
                      </a:r>
                      <a:endParaRPr lang="en-ID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SKPL-SIET-008</a:t>
                      </a:r>
                      <a:endParaRPr lang="en-ID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Aplikasi dapat berjalan selama 23 jam.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0582785"/>
                  </a:ext>
                </a:extLst>
              </a:tr>
              <a:tr h="337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Availability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SKPL-SIET-009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Aplikasi tidak dapat memesan tiket untuk H+1.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6455669"/>
                  </a:ext>
                </a:extLst>
              </a:tr>
              <a:tr h="337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Security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SKPL-SIET-010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Keamana data terjaga dengan adanya password.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8398433"/>
                  </a:ext>
                </a:extLst>
              </a:tr>
              <a:tr h="337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Adaptability</a:t>
                      </a:r>
                      <a:endParaRPr lang="en-ID" sz="120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SKPL-SIET-011</a:t>
                      </a:r>
                      <a:endParaRPr lang="en-ID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Aplikasi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dapat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dibuka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dengan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berbagai</a:t>
                      </a:r>
                      <a:r>
                        <a:rPr lang="en-US" sz="1200" dirty="0">
                          <a:effectLst/>
                        </a:rPr>
                        <a:t> browser.</a:t>
                      </a:r>
                      <a:endParaRPr lang="en-ID" sz="12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9032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62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1D3CA-06C7-4771-995D-4FE3454A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645" y="2734938"/>
            <a:ext cx="4203045" cy="1375608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Entity Relational Diagram </a:t>
            </a:r>
            <a:br>
              <a:rPr lang="en-US" sz="3200" dirty="0"/>
            </a:br>
            <a:r>
              <a:rPr lang="en-US" sz="3200" dirty="0"/>
              <a:t>(ERD)</a:t>
            </a:r>
            <a:endParaRPr lang="en-ID" sz="32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C:\Users\Acer\Desktop\messageImage_1555820525336.jpg">
            <a:extLst>
              <a:ext uri="{FF2B5EF4-FFF2-40B4-BE49-F238E27FC236}">
                <a16:creationId xmlns:a16="http://schemas.microsoft.com/office/drawing/2014/main" id="{02B237AB-BC1C-4243-A776-32BB2480181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1710" y="390617"/>
            <a:ext cx="6232125" cy="5965795"/>
          </a:xfrm>
          <a:prstGeom prst="rect">
            <a:avLst/>
          </a:prstGeom>
          <a:noFill/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49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3FB7C-D420-4900-86F0-04E7BB97E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178" y="2734938"/>
            <a:ext cx="3033873" cy="1375608"/>
          </a:xfrm>
        </p:spPr>
        <p:txBody>
          <a:bodyPr anchor="ctr">
            <a:normAutofit/>
          </a:bodyPr>
          <a:lstStyle/>
          <a:p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dirty="0" err="1"/>
              <a:t>Relasi</a:t>
            </a:r>
            <a:endParaRPr lang="en-ID" sz="36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B57625-8F0B-4F7A-B72A-768E9DD7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392" y="580847"/>
            <a:ext cx="6141569" cy="5696305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3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A3C1C-4BA6-4BEF-9E2E-B0376AFD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859" y="2734938"/>
            <a:ext cx="3025268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Use Case</a:t>
            </a:r>
            <a:endParaRPr lang="en-ID" sz="36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C:\Users\Acer\Desktop\messageImage_1555821824199.jpg">
            <a:extLst>
              <a:ext uri="{FF2B5EF4-FFF2-40B4-BE49-F238E27FC236}">
                <a16:creationId xmlns:a16="http://schemas.microsoft.com/office/drawing/2014/main" id="{EEA99926-A987-4D2F-AD16-29340E679BA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07994" y="772357"/>
            <a:ext cx="6347881" cy="5690587"/>
          </a:xfrm>
          <a:prstGeom prst="rect">
            <a:avLst/>
          </a:prstGeom>
          <a:noFill/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06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F279-A824-45B0-B654-2F75782E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645" y="2734938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/>
              <a:t>Diagram </a:t>
            </a:r>
            <a:r>
              <a:rPr lang="en-US" dirty="0" err="1"/>
              <a:t>Komponen</a:t>
            </a:r>
            <a:endParaRPr lang="en-ID" sz="36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C:\Users\Acer\Desktop\ComponentDiagram.png">
            <a:extLst>
              <a:ext uri="{FF2B5EF4-FFF2-40B4-BE49-F238E27FC236}">
                <a16:creationId xmlns:a16="http://schemas.microsoft.com/office/drawing/2014/main" id="{65508DD8-FF92-4491-8A1D-5FD9888461B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4054" y="1748901"/>
            <a:ext cx="6462944" cy="3382392"/>
          </a:xfrm>
          <a:prstGeom prst="rect">
            <a:avLst/>
          </a:prstGeom>
          <a:noFill/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90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209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Times</vt:lpstr>
      <vt:lpstr>Trebuchet MS</vt:lpstr>
      <vt:lpstr>Wingdings 3</vt:lpstr>
      <vt:lpstr>Facet</vt:lpstr>
      <vt:lpstr>IMPAL  –  SKPL &amp; DPPL</vt:lpstr>
      <vt:lpstr>E – Ticketing </vt:lpstr>
      <vt:lpstr>Lingkup Operasi</vt:lpstr>
      <vt:lpstr>Functional Requirement</vt:lpstr>
      <vt:lpstr>Non-Functional Requirement</vt:lpstr>
      <vt:lpstr>Entity Relational Diagram  (ERD)</vt:lpstr>
      <vt:lpstr>Skema Relasi</vt:lpstr>
      <vt:lpstr>Use Case</vt:lpstr>
      <vt:lpstr>Diagram Komponen</vt:lpstr>
      <vt:lpstr>Class Diagram</vt:lpstr>
      <vt:lpstr>Diagram Statechart</vt:lpstr>
      <vt:lpstr>Diagram Statechart</vt:lpstr>
      <vt:lpstr>THANK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IMPAL  –  SKPL &amp; DPPL</dc:title>
  <dc:creator>Adriansyah Dwi Rendragraha</dc:creator>
  <cp:lastModifiedBy>Adriansyah Dwi Rendragraha</cp:lastModifiedBy>
  <cp:revision>2</cp:revision>
  <dcterms:created xsi:type="dcterms:W3CDTF">2019-11-04T19:54:31Z</dcterms:created>
  <dcterms:modified xsi:type="dcterms:W3CDTF">2019-11-05T02:15:45Z</dcterms:modified>
</cp:coreProperties>
</file>