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Fira Code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FiraCod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FiraCod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4a3ad445e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4a3ad445e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46b155c788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46b155c78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e7f9c668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e7f9c668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46b155c78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46b155c78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4a3ad445e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4a3ad445e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4a3ad445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4a3ad445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4a3ad445e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4a3ad445e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46b155c7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46b155c7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4a3ad445e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4a3ad445e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e7f9c668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e7f9c668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title"/>
          </p:nvPr>
        </p:nvSpPr>
        <p:spPr>
          <a:xfrm>
            <a:off x="396375" y="228875"/>
            <a:ext cx="5498700" cy="21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FF0000"/>
                </a:solidFill>
              </a:rPr>
              <a:t>WORLD’S </a:t>
            </a:r>
            <a:r>
              <a:rPr b="1" lang="en" sz="4100">
                <a:solidFill>
                  <a:schemeClr val="dk1"/>
                </a:solidFill>
              </a:rPr>
              <a:t>{</a:t>
            </a:r>
            <a:r>
              <a:rPr b="1" lang="en" sz="4100"/>
              <a:t> </a:t>
            </a:r>
            <a:endParaRPr b="1" sz="41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9900FF"/>
                </a:solidFill>
              </a:rPr>
              <a:t>TAIL</a:t>
            </a:r>
            <a:endParaRPr b="1" sz="4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</a:rPr>
              <a:t>}</a:t>
            </a:r>
            <a:endParaRPr b="1" sz="4100">
              <a:solidFill>
                <a:schemeClr val="dk1"/>
              </a:solidFill>
            </a:endParaRPr>
          </a:p>
        </p:txBody>
      </p:sp>
      <p:pic>
        <p:nvPicPr>
          <p:cNvPr id="455" name="Google Shape;4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75" y="3474425"/>
            <a:ext cx="1497775" cy="14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3075" y="197775"/>
            <a:ext cx="1569475" cy="15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5525" y="830800"/>
            <a:ext cx="1569475" cy="15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4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5" name="Google Shape;585;p34"/>
          <p:cNvSpPr txBox="1"/>
          <p:nvPr>
            <p:ph idx="2" type="title"/>
          </p:nvPr>
        </p:nvSpPr>
        <p:spPr>
          <a:xfrm>
            <a:off x="2700613" y="2233298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2"/>
                </a:solidFill>
              </a:rPr>
              <a:t>Operaciones de las colas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6" name="Google Shape;586;p34"/>
          <p:cNvSpPr txBox="1"/>
          <p:nvPr/>
        </p:nvSpPr>
        <p:spPr>
          <a:xfrm>
            <a:off x="2130075" y="32290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7" name="Google Shape;587;p34"/>
          <p:cNvCxnSpPr/>
          <p:nvPr/>
        </p:nvCxnSpPr>
        <p:spPr>
          <a:xfrm>
            <a:off x="2380425" y="1478475"/>
            <a:ext cx="5400" cy="1651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3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Programación y Estructura de Datos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9" name="Google Shape;589;p3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colas.cpp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0" name="Google Shape;590;p3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filas.cpp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Crear una cola vacía</a:t>
            </a:r>
            <a:r>
              <a:rPr lang="en"/>
              <a:t> &gt;</a:t>
            </a:r>
            <a:endParaRPr/>
          </a:p>
        </p:txBody>
      </p:sp>
      <p:sp>
        <p:nvSpPr>
          <p:cNvPr id="596" name="Google Shape;596;p3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Agregar un elemento al final de la cola</a:t>
            </a:r>
            <a:r>
              <a:rPr lang="en"/>
              <a:t> &gt;</a:t>
            </a:r>
            <a:endParaRPr/>
          </a:p>
        </p:txBody>
      </p:sp>
      <p:sp>
        <p:nvSpPr>
          <p:cNvPr id="597" name="Google Shape;597;p35"/>
          <p:cNvSpPr txBox="1"/>
          <p:nvPr>
            <p:ph idx="3" type="subTitle"/>
          </p:nvPr>
        </p:nvSpPr>
        <p:spPr>
          <a:xfrm>
            <a:off x="1289800" y="2702875"/>
            <a:ext cx="78030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ENQUEUE/PUSH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 </a:t>
            </a:r>
            <a:r>
              <a:rPr lang="en" sz="1400">
                <a:solidFill>
                  <a:schemeClr val="accent3"/>
                </a:solidFill>
              </a:rPr>
              <a:t>ENCOLAR/AÑADIR/ENTRAR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98" name="Google Shape;598;p3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</a:t>
            </a:r>
            <a:r>
              <a:rPr lang="en"/>
              <a:t> 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99" name="Google Shape;599;p35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600" name="Google Shape;600;p35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5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616" name="Google Shape;616;p35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35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626" name="Google Shape;626;p35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5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629" name="Google Shape;629;p35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5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632" name="Google Shape;632;p35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3" name="Google Shape;633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634" name="Google Shape;634;p35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635" name="Google Shape;635;p35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6" name="Google Shape;636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37" name="Google Shape;637;p35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Programación y Estructura de Datos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8" name="Google Shape;638;p35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colas.cpp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9" name="Google Shape;639;p35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filas.cpp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Eliminar el elemento frontal de la cola &gt;</a:t>
            </a:r>
            <a:endParaRPr/>
          </a:p>
        </p:txBody>
      </p:sp>
      <p:sp>
        <p:nvSpPr>
          <p:cNvPr id="645" name="Google Shape;645;p36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Devuelve el elemento frontal de la cola &gt;</a:t>
            </a:r>
            <a:endParaRPr/>
          </a:p>
        </p:txBody>
      </p:sp>
      <p:sp>
        <p:nvSpPr>
          <p:cNvPr id="646" name="Google Shape;646;p36"/>
          <p:cNvSpPr txBox="1"/>
          <p:nvPr>
            <p:ph idx="3" type="subTitle"/>
          </p:nvPr>
        </p:nvSpPr>
        <p:spPr>
          <a:xfrm>
            <a:off x="1289800" y="2702875"/>
            <a:ext cx="78030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FRONT</a:t>
            </a:r>
            <a:r>
              <a:rPr lang="en">
                <a:solidFill>
                  <a:schemeClr val="accent2"/>
                </a:solidFill>
              </a:rPr>
              <a:t> &lt; /4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 </a:t>
            </a:r>
            <a:r>
              <a:rPr lang="en" sz="1400">
                <a:solidFill>
                  <a:schemeClr val="accent3"/>
                </a:solidFill>
              </a:rPr>
              <a:t>FRENTE/CONSULTAR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47" name="Google Shape;647;p36"/>
          <p:cNvSpPr txBox="1"/>
          <p:nvPr>
            <p:ph type="title"/>
          </p:nvPr>
        </p:nvSpPr>
        <p:spPr>
          <a:xfrm>
            <a:off x="1179900" y="711025"/>
            <a:ext cx="77370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DEQUEUE/POP</a:t>
            </a:r>
            <a:r>
              <a:rPr lang="en"/>
              <a:t> &lt; /3 &gt; </a:t>
            </a:r>
            <a:r>
              <a:rPr lang="en">
                <a:solidFill>
                  <a:schemeClr val="accent6"/>
                </a:solidFill>
              </a:rPr>
              <a:t>{ </a:t>
            </a:r>
            <a:r>
              <a:rPr lang="en" sz="1400">
                <a:solidFill>
                  <a:schemeClr val="accent3"/>
                </a:solidFill>
              </a:rPr>
              <a:t>DESENCOLAR/SACAR/SALIR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648" name="Google Shape;648;p36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649" name="Google Shape;649;p36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6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665" name="Google Shape;665;p36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6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675" name="Google Shape;675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36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678" name="Google Shape;678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36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681" name="Google Shape;681;p36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2" name="Google Shape;68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683" name="Google Shape;683;p36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684" name="Google Shape;684;p36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5" name="Google Shape;685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86" name="Google Shape;686;p36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Programación y Estructura de Datos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87" name="Google Shape;687;p36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colas.cpp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88" name="Google Shape;688;p36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filas.cpp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COLAS</a:t>
            </a:r>
            <a:r>
              <a:rPr lang="en"/>
              <a:t> | </a:t>
            </a:r>
            <a:r>
              <a:rPr lang="en">
                <a:solidFill>
                  <a:schemeClr val="accent2"/>
                </a:solidFill>
              </a:rPr>
              <a:t>‘FILAS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63" name="Google Shape;463;p26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Enrique Ulises Báez Gómez Tagle,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Mauricio Ascencio Martínez </a:t>
            </a:r>
            <a:r>
              <a:rPr lang="en"/>
              <a:t>&gt;</a:t>
            </a:r>
            <a:endParaRPr/>
          </a:p>
        </p:txBody>
      </p:sp>
      <p:sp>
        <p:nvSpPr>
          <p:cNvPr id="464" name="Google Shape;464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Programación y Estructura de Datos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5" name="Google Shape;465;p26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ESTRUCTURAS </a:t>
            </a:r>
            <a:r>
              <a:rPr lang="en">
                <a:solidFill>
                  <a:schemeClr val="lt2"/>
                </a:solidFill>
              </a:rPr>
              <a:t>DE</a:t>
            </a:r>
            <a:r>
              <a:rPr lang="en">
                <a:solidFill>
                  <a:schemeClr val="lt2"/>
                </a:solidFill>
              </a:rPr>
              <a:t> DATOS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66" name="Google Shape;466;p26"/>
          <p:cNvGrpSpPr/>
          <p:nvPr/>
        </p:nvGrpSpPr>
        <p:grpSpPr>
          <a:xfrm>
            <a:off x="1413525" y="1773525"/>
            <a:ext cx="506100" cy="2444350"/>
            <a:chOff x="1413525" y="1759900"/>
            <a:chExt cx="506100" cy="2444350"/>
          </a:xfrm>
        </p:grpSpPr>
        <p:cxnSp>
          <p:nvCxnSpPr>
            <p:cNvPr id="467" name="Google Shape;467;p26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8" name="Google Shape;468;p26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9" name="Google Shape;469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colas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cpp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0" name="Google Shape;470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filas.cpp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71" name="Google Shape;471;p26"/>
          <p:cNvGrpSpPr/>
          <p:nvPr/>
        </p:nvGrpSpPr>
        <p:grpSpPr>
          <a:xfrm>
            <a:off x="7202322" y="2765306"/>
            <a:ext cx="1751238" cy="1452023"/>
            <a:chOff x="4994678" y="1173377"/>
            <a:chExt cx="3439196" cy="2775803"/>
          </a:xfrm>
        </p:grpSpPr>
        <p:grpSp>
          <p:nvGrpSpPr>
            <p:cNvPr id="472" name="Google Shape;472;p26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473" name="Google Shape;473;p26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474" name="Google Shape;474;p26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475" name="Google Shape;475;p26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476" name="Google Shape;476;p26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477" name="Google Shape;477;p26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478" name="Google Shape;478;p26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479" name="Google Shape;479;p26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type="title"/>
          </p:nvPr>
        </p:nvSpPr>
        <p:spPr>
          <a:xfrm flipH="1">
            <a:off x="1465758" y="1398375"/>
            <a:ext cx="9654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5" name="Google Shape;485;p27"/>
          <p:cNvSpPr txBox="1"/>
          <p:nvPr>
            <p:ph idx="2" type="subTitle"/>
          </p:nvPr>
        </p:nvSpPr>
        <p:spPr>
          <a:xfrm>
            <a:off x="2431158" y="1398389"/>
            <a:ext cx="50607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son?</a:t>
            </a:r>
            <a:endParaRPr/>
          </a:p>
        </p:txBody>
      </p:sp>
      <p:sp>
        <p:nvSpPr>
          <p:cNvPr id="486" name="Google Shape;486;p27"/>
          <p:cNvSpPr txBox="1"/>
          <p:nvPr>
            <p:ph idx="3" type="title"/>
          </p:nvPr>
        </p:nvSpPr>
        <p:spPr>
          <a:xfrm flipH="1">
            <a:off x="2271751" y="1995548"/>
            <a:ext cx="9654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87" name="Google Shape;487;p27"/>
          <p:cNvSpPr txBox="1"/>
          <p:nvPr>
            <p:ph idx="5" type="subTitle"/>
          </p:nvPr>
        </p:nvSpPr>
        <p:spPr>
          <a:xfrm>
            <a:off x="3237151" y="1995534"/>
            <a:ext cx="34638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</a:t>
            </a:r>
            <a:r>
              <a:rPr lang="en"/>
              <a:t>mo funcionan?</a:t>
            </a:r>
            <a:endParaRPr/>
          </a:p>
        </p:txBody>
      </p:sp>
      <p:sp>
        <p:nvSpPr>
          <p:cNvPr id="488" name="Google Shape;488;p27"/>
          <p:cNvSpPr txBox="1"/>
          <p:nvPr>
            <p:ph idx="6" type="title"/>
          </p:nvPr>
        </p:nvSpPr>
        <p:spPr>
          <a:xfrm flipH="1">
            <a:off x="2825099" y="2803120"/>
            <a:ext cx="9654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9" name="Google Shape;489;p27"/>
          <p:cNvSpPr txBox="1"/>
          <p:nvPr>
            <p:ph idx="8" type="subTitle"/>
          </p:nvPr>
        </p:nvSpPr>
        <p:spPr>
          <a:xfrm>
            <a:off x="3790499" y="2803107"/>
            <a:ext cx="43359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¿Para qué se usan?</a:t>
            </a:r>
            <a:endParaRPr/>
          </a:p>
        </p:txBody>
      </p:sp>
      <p:sp>
        <p:nvSpPr>
          <p:cNvPr id="490" name="Google Shape;490;p27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‘Contenido’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1" name="Google Shape;491;p27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2" name="Google Shape;492;p2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3" name="Google Shape;493;p27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4" name="Google Shape;494;p2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y Estructura de Datos</a:t>
            </a:r>
            <a:endParaRPr/>
          </a:p>
        </p:txBody>
      </p:sp>
      <p:sp>
        <p:nvSpPr>
          <p:cNvPr id="495" name="Google Shape;495;p2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colas.cpp</a:t>
            </a:r>
            <a:endParaRPr/>
          </a:p>
        </p:txBody>
      </p:sp>
      <p:sp>
        <p:nvSpPr>
          <p:cNvPr id="496" name="Google Shape;496;p2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filas.cpp</a:t>
            </a:r>
            <a:endParaRPr/>
          </a:p>
        </p:txBody>
      </p:sp>
      <p:sp>
        <p:nvSpPr>
          <p:cNvPr id="497" name="Google Shape;497;p27"/>
          <p:cNvSpPr txBox="1"/>
          <p:nvPr>
            <p:ph idx="6" type="title"/>
          </p:nvPr>
        </p:nvSpPr>
        <p:spPr>
          <a:xfrm flipH="1">
            <a:off x="3601724" y="3601170"/>
            <a:ext cx="9654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8" name="Google Shape;498;p27"/>
          <p:cNvSpPr txBox="1"/>
          <p:nvPr>
            <p:ph idx="8" type="subTitle"/>
          </p:nvPr>
        </p:nvSpPr>
        <p:spPr>
          <a:xfrm>
            <a:off x="4567124" y="3601157"/>
            <a:ext cx="43359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Operaciones de las colas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4" name="Google Shape;504;p28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¿Qué son?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5" name="Google Shape;505;p28"/>
          <p:cNvSpPr txBox="1"/>
          <p:nvPr>
            <p:ph idx="1" type="subTitle"/>
          </p:nvPr>
        </p:nvSpPr>
        <p:spPr>
          <a:xfrm>
            <a:off x="2669950" y="2668500"/>
            <a:ext cx="6120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Estructura de datos que almacena elementos en una lista y permite acceder a los datos por uno de los dos extremos. &gt;</a:t>
            </a:r>
            <a:endParaRPr/>
          </a:p>
        </p:txBody>
      </p:sp>
      <p:sp>
        <p:nvSpPr>
          <p:cNvPr id="506" name="Google Shape;506;p28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7" name="Google Shape;507;p28"/>
          <p:cNvCxnSpPr>
            <a:endCxn id="506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2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Programación y Estructura de Datos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9" name="Google Shape;509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colas.cpp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0" name="Google Shape;510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filas.cpp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16" name="Google Shape;516;p29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lt2"/>
                </a:solidFill>
              </a:rPr>
              <a:t>¿Cómo funcionan?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7" name="Google Shape;517;p29"/>
          <p:cNvSpPr txBox="1"/>
          <p:nvPr>
            <p:ph idx="1" type="subTitle"/>
          </p:nvPr>
        </p:nvSpPr>
        <p:spPr>
          <a:xfrm>
            <a:off x="2669950" y="2668500"/>
            <a:ext cx="6120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Un elemento se inserta en la cola y se elimina por la frente. Los elementos se eliminan de la cola en el mismo orden en el que se almacenan.</a:t>
            </a:r>
            <a:r>
              <a:rPr lang="en"/>
              <a:t> </a:t>
            </a:r>
            <a:r>
              <a:rPr b="1" i="1" lang="en" u="sng"/>
              <a:t>FIFO</a:t>
            </a:r>
            <a:r>
              <a:rPr lang="en"/>
              <a:t> </a:t>
            </a:r>
            <a:r>
              <a:rPr lang="en"/>
              <a:t>&gt;</a:t>
            </a:r>
            <a:endParaRPr b="1" i="1" u="sng"/>
          </a:p>
        </p:txBody>
      </p:sp>
      <p:sp>
        <p:nvSpPr>
          <p:cNvPr id="518" name="Google Shape;518;p29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19" name="Google Shape;519;p29"/>
          <p:cNvCxnSpPr>
            <a:endCxn id="518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2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Programación y Estructura de Datos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1" name="Google Shape;521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colas.cpp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2" name="Google Shape;522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filas.cpp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Programación y Estructura de Datos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8" name="Google Shape;528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colas.cpp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9" name="Google Shape;529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filas.cpp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30" name="Google Shape;5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500" y="761750"/>
            <a:ext cx="5866575" cy="35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Programación y Estructura de Datos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6" name="Google Shape;536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colas.cpp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7" name="Google Shape;537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filas.cpp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38" name="Google Shape;5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450" y="637475"/>
            <a:ext cx="5016049" cy="37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44" name="Google Shape;544;p32"/>
          <p:cNvSpPr txBox="1"/>
          <p:nvPr>
            <p:ph idx="2" type="title"/>
          </p:nvPr>
        </p:nvSpPr>
        <p:spPr>
          <a:xfrm>
            <a:off x="2700613" y="2233298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/>
              <a:t>¿Para qué se usan?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5" name="Google Shape;545;p32"/>
          <p:cNvSpPr txBox="1"/>
          <p:nvPr/>
        </p:nvSpPr>
        <p:spPr>
          <a:xfrm>
            <a:off x="2130075" y="32290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46" name="Google Shape;546;p32"/>
          <p:cNvCxnSpPr/>
          <p:nvPr/>
        </p:nvCxnSpPr>
        <p:spPr>
          <a:xfrm>
            <a:off x="2380425" y="1478475"/>
            <a:ext cx="5400" cy="1651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7" name="Google Shape;547;p3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Programación y Estructura de Datos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8" name="Google Shape;548;p3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colas.cpp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9" name="Google Shape;549;p3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filas.cpp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Algunos ejemplos en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‘tu mundo’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55" name="Google Shape;555;p33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6" name="Google Shape;556;p33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Ej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7" name="Google Shape;557;p33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Cine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8" name="Google Shape;558;p33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Ej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9" name="Google Shape;559;p33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Banco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0" name="Google Shape;560;p33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Ej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1" name="Google Shape;561;p33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Impresión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2" name="Google Shape;562;p33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Ej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3" name="Google Shape;563;p33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Sistema de tiempo compartido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4" name="Google Shape;564;p3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Programación y Estructura de Datos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565" name="Google Shape;565;p33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33"/>
          <p:cNvCxnSpPr>
            <a:stCxn id="567" idx="2"/>
            <a:endCxn id="55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33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33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0" name="Google Shape;570;p33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33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33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33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colas.cpp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5" name="Google Shape;575;p3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filas.cpp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76" name="Google Shape;5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653" y="1206653"/>
            <a:ext cx="777338" cy="77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175" y="1984000"/>
            <a:ext cx="698400" cy="6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300" y="2610088"/>
            <a:ext cx="777350" cy="7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8950" y="3225300"/>
            <a:ext cx="1119500" cy="11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