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27.jpeg" ContentType="image/jpeg"/>
  <Override PartName="/ppt/media/image26.png" ContentType="image/png"/>
  <Override PartName="/ppt/media/image25.jpeg" ContentType="image/jpeg"/>
  <Override PartName="/ppt/media/image5.jpeg" ContentType="image/jpeg"/>
  <Override PartName="/ppt/media/image28.png" ContentType="image/png"/>
  <Override PartName="/ppt/media/image8.jpeg" ContentType="image/jpeg"/>
  <Override PartName="/ppt/media/image29.jpeg" ContentType="image/jpeg"/>
  <Override PartName="/ppt/media/image4.png" ContentType="image/png"/>
  <Override PartName="/ppt/media/image12.jpeg" ContentType="image/jpeg"/>
  <Override PartName="/ppt/media/image13.png" ContentType="image/png"/>
  <Override PartName="/ppt/media/image6.png" ContentType="image/png"/>
  <Override PartName="/ppt/media/image22.jpeg" ContentType="image/jpeg"/>
  <Override PartName="/ppt/media/image1.jpeg" ContentType="image/jpeg"/>
  <Override PartName="/ppt/media/image7.png" ContentType="image/png"/>
  <Override PartName="/ppt/media/image9.jpeg" ContentType="image/jpeg"/>
  <Override PartName="/ppt/media/image31.jpeg" ContentType="image/jpeg"/>
  <Override PartName="/ppt/media/image30.png" ContentType="image/png"/>
  <Override PartName="/ppt/media/image3.jpeg" ContentType="image/jpeg"/>
  <Override PartName="/ppt/media/image23.jpeg" ContentType="image/jpeg"/>
  <Override PartName="/ppt/media/image10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32.jpeg" ContentType="image/jpeg"/>
  <Override PartName="/ppt/media/image17.png" ContentType="image/png"/>
  <Override PartName="/ppt/media/image18.png" ContentType="image/png"/>
  <Override PartName="/ppt/media/image2.jpeg" ContentType="image/jpeg"/>
  <Override PartName="/ppt/media/image20.png" ContentType="image/png"/>
  <Override PartName="/ppt/media/image19.png" ContentType="image/png"/>
  <Override PartName="/ppt/media/image21.jpeg" ContentType="image/jpeg"/>
  <Override PartName="/ppt/media/image11.jpeg" ContentType="image/jpeg"/>
  <Override PartName="/ppt/media/image2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226550" cy="5230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DejaVu Sans"/>
              </a:rPr>
              <a:t>Click to edit the notes format</a:t>
            </a:r>
            <a:endParaRPr b="0" lang="ru-RU" sz="2000" spc="-1" strike="noStrike">
              <a:latin typeface="DejaVu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DejaVu Serif"/>
              </a:rPr>
              <a:t>&lt;header&gt;</a:t>
            </a:r>
            <a:endParaRPr b="0" lang="ru-RU" sz="1400" spc="-1" strike="noStrike">
              <a:latin typeface="DejaVu Serif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DejaVu Serif"/>
              </a:rPr>
              <a:t>&lt;date/time&gt;</a:t>
            </a:r>
            <a:endParaRPr b="0" lang="ru-RU" sz="1400" spc="-1" strike="noStrike">
              <a:latin typeface="DejaVu Serif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DejaVu Serif"/>
              </a:rPr>
              <a:t>&lt;footer&gt;</a:t>
            </a:r>
            <a:endParaRPr b="0" lang="ru-RU" sz="1400" spc="-1" strike="noStrike">
              <a:latin typeface="DejaVu Serif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8C250A4-D67B-4254-A831-78E729E06FCB}" type="slidenum">
              <a:rPr b="0" lang="ru-RU" sz="1400" spc="-1" strike="noStrike">
                <a:latin typeface="DejaVu Serif"/>
              </a:rPr>
              <a:t>&lt;number&gt;</a:t>
            </a:fld>
            <a:endParaRPr b="0" lang="ru-RU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Здравствуйте, уважаемые члены жюри и участники конкурса. Представляю вашему вниманию мой выпускной проект</a:t>
            </a:r>
            <a:endParaRPr b="0" lang="ru-RU" sz="2000" spc="-1" strike="noStrike">
              <a:latin typeface="DejaVu San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Идея создания такого приложения пришла ко мне, когда я читал книгу «4.12 Введение в криптографию и криптоанализ».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 качестве основы я решил взять пример шифрования «DES» из книги «4.13 Ключи шифрования».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Меня вдохновила эта тематика и я решил идти дальше, и в итоге я создал приложение «Шифровальщик».</a:t>
            </a:r>
            <a:endParaRPr b="0" lang="ru-RU" sz="2000" spc="-1" strike="noStrike">
              <a:latin typeface="DejaVu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Данное приложение поможет сохранить вашу информацию.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вы не хотите делиться со всеми, но хотите ею поделиться только с одним человеком.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Даже если чужой человек увидит сообщение, то он никак не сможешь расшифровать это сообщение. Потому, что ему нужно будет: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Получить сообщение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Получить ключ как?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Установить приложение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Знать какой был использован алгоритм?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приложение поможет вам защитить ваши персональные данных.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Например, вы можете прогнать свой пароль через любой из алгоритмов шифрования, тем самым ваш пароль станет: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Неудобочитаемый для человеческого глаза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Для хакерской программы станет в разы сложнее, из-за увеличения длины пароля.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-) Если вы используете пароль на сайтах, то вы сможете запутать хакера, т.к. большинство сайтов тоже используют алгоритмы шифрования ваших данных. 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аким образом хакерская программа будет выводить ваш пароль в виде: gd1Jm0MRRkfEb7huts7FYw==. И хакер будет думать, что его программа не работает.</a:t>
            </a:r>
            <a:endParaRPr b="0" lang="ru-RU" sz="2000" spc="-1" strike="noStrike"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58720" y="763560"/>
            <a:ext cx="6651360" cy="37717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DejaVu Sans"/>
            </a:endParaRPr>
          </a:p>
        </p:txBody>
      </p:sp>
      <p:sp>
        <p:nvSpPr>
          <p:cNvPr id="146" name="Номер слайда 3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9F1DF27-73F2-47AF-A82C-D9FB181D7E46}" type="slidenum">
              <a:rPr b="0" lang="ru-RU" sz="1400" spc="-1" strike="noStrike">
                <a:solidFill>
                  <a:srgbClr val="000000"/>
                </a:solidFill>
                <a:latin typeface="DejaVu Serif"/>
                <a:ea typeface="+mn-ea"/>
              </a:rPr>
              <a:t>&lt;number&gt;</a:t>
            </a:fld>
            <a:endParaRPr b="0" lang="ru-RU" sz="14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Инструменты разработки: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Java - язык программирования, которому я обучился в IT школе Samsung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Intellij Idea - IDE, в которой я создавал все проекты(консольные и Android)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Android - мобильная ОС, в которой я тестировал свой проект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Gradle - система сборки, которая собирала все мои проекты.</a:t>
            </a:r>
            <a:endParaRPr b="0" lang="ru-RU" sz="2000" spc="-1" strike="noStrike">
              <a:latin typeface="DejaVu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Всего реализованы 5 алгоритмов. Приложение определяет версию операционной системы </a:t>
            </a:r>
            <a:r>
              <a:rPr b="0" lang="en-US" sz="2000" spc="-1" strike="noStrike">
                <a:latin typeface="Arial"/>
              </a:rPr>
              <a:t>Android</a:t>
            </a:r>
            <a:r>
              <a:rPr b="0" lang="ru-RU" sz="2000" spc="-1" strike="noStrike">
                <a:latin typeface="Arial"/>
              </a:rPr>
              <a:t>, установленной на устройстве и в зависисмости от неё отображает доступные алгоритмы шифрования. На версии </a:t>
            </a:r>
            <a:r>
              <a:rPr b="0" lang="en-US" sz="2000" spc="-1" strike="noStrike">
                <a:latin typeface="Arial"/>
              </a:rPr>
              <a:t>API</a:t>
            </a:r>
            <a:r>
              <a:rPr b="0" lang="ru-RU" sz="2000" spc="-1" strike="noStrike">
                <a:latin typeface="Arial"/>
              </a:rPr>
              <a:t> 26 и выше становятся доступными ещё два алгоритма шифрования: </a:t>
            </a:r>
            <a:r>
              <a:rPr b="0" lang="en-US" sz="2000" spc="-1" strike="noStrike">
                <a:latin typeface="Arial"/>
              </a:rPr>
              <a:t>AES </a:t>
            </a:r>
            <a:r>
              <a:rPr b="0" lang="ru-RU" sz="2000" spc="-1" strike="noStrike">
                <a:latin typeface="Arial"/>
              </a:rPr>
              <a:t>и </a:t>
            </a:r>
            <a:r>
              <a:rPr b="0" lang="en-US" sz="2000" spc="-1" strike="noStrike">
                <a:latin typeface="Arial"/>
              </a:rPr>
              <a:t>BlowFish</a:t>
            </a:r>
            <a:endParaRPr b="0" lang="ru-RU" sz="2000" spc="-1" strike="noStrike">
              <a:latin typeface="DejaVu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558720" y="763560"/>
            <a:ext cx="6651360" cy="37717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Метод четный или нечетный- в чем разница? Какое число прибавляет пользователь? Пароль генерируется или вычисляется или записан в коде в явном виде? Что имеется в виду под ключом? Что происходит между выбирает ключ и получает зашифрованное сообщение, как идет процесс дешифровки?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Текст не видно в желтых элементах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Нужна блок-схема твоего алгоритма: что подается на вход, как обрабатывается, что получается на выходе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DejaVu Sans"/>
            </a:endParaRPr>
          </a:p>
        </p:txBody>
      </p:sp>
      <p:sp>
        <p:nvSpPr>
          <p:cNvPr id="153" name="Номер слайда 3_1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110B255-169E-433C-9811-B3F8A74CEB07}" type="slidenum">
              <a:rPr b="0" lang="ru-RU" sz="1400" spc="-1" strike="noStrike">
                <a:solidFill>
                  <a:srgbClr val="000000"/>
                </a:solidFill>
                <a:latin typeface="DejaVu Serif"/>
                <a:ea typeface="+mn-ea"/>
              </a:rPr>
              <a:t>&lt;number&gt;</a:t>
            </a:fld>
            <a:endParaRPr b="0" lang="ru-RU" sz="1400" spc="-1" strike="noStrike"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558720" y="763560"/>
            <a:ext cx="6651360" cy="37717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Метод четный или нечетный- в чем разница? Какое число прибавляет пользователь? Пароль генерируется или вычисляется или записан в коде в явном виде? Что имеется в виду под ключом? Что происходит между выбирает ключ и получает зашифрованное сообщение, как идет процесс дешифровки?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Текст не видно в желтых элементах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DejaVu Sans"/>
              </a:rPr>
              <a:t>Нужна блок-схема твоего алгоритма: что подается на вход, как обрабатывается, что получается на выходе</a:t>
            </a:r>
            <a:endParaRPr b="0" lang="ru-RU" sz="1200" spc="-1" strike="noStrike">
              <a:latin typeface="DejaVu Sans"/>
            </a:endParaRPr>
          </a:p>
          <a:p>
            <a:pPr marL="216000" indent="-20916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DejaVu Sans"/>
            </a:endParaRPr>
          </a:p>
        </p:txBody>
      </p:sp>
      <p:sp>
        <p:nvSpPr>
          <p:cNvPr id="156" name="Номер слайда 3"/>
          <p:cNvSpPr/>
          <p:nvPr/>
        </p:nvSpPr>
        <p:spPr>
          <a:xfrm>
            <a:off x="4399200" y="9555480"/>
            <a:ext cx="33717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554FDAB-C950-4D2D-B138-34A490AC3490}" type="slidenum">
              <a:rPr b="0" lang="ru-RU" sz="1400" spc="-1" strike="noStrike">
                <a:solidFill>
                  <a:srgbClr val="000000"/>
                </a:solidFill>
                <a:latin typeface="DejaVu Serif"/>
                <a:ea typeface="+mn-ea"/>
              </a:rPr>
              <a:t>&lt;number&gt;</a:t>
            </a:fld>
            <a:endParaRPr b="0" lang="ru-RU" sz="1400" spc="-1" strike="noStrike">
              <a:latin typeface="DejaVu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00120" y="1336680"/>
            <a:ext cx="6356160" cy="36032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Как передаются параметры в зашифрованном сообщении: алгоритм, тип шифра, коды, ключи и т.д. для принимающей стороны, чтобы можно было произвести корректную дешифровку?</a:t>
            </a:r>
            <a:endParaRPr b="0" lang="ru-RU" sz="2000" spc="-1" strike="noStrike">
              <a:latin typeface="DejaVu Sans"/>
            </a:endParaRPr>
          </a:p>
          <a:p>
            <a:pPr marL="216000" indent="-210960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71600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6844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608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116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6844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608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61160" y="208440"/>
            <a:ext cx="8303400" cy="404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600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71600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6844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6080" y="122400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116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6844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6080" y="2808720"/>
            <a:ext cx="267336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61160" y="208440"/>
            <a:ext cx="8303400" cy="404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16000" y="280872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16000" y="1224000"/>
            <a:ext cx="40518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3400" cy="144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3400" cy="8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3400" cy="303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_3"/>
          <p:cNvSpPr/>
          <p:nvPr/>
        </p:nvSpPr>
        <p:spPr>
          <a:xfrm>
            <a:off x="6053760" y="2687400"/>
            <a:ext cx="3302280" cy="1914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ru-RU" sz="1600" spc="-1" strike="noStrike">
                <a:solidFill>
                  <a:srgbClr val="ffc000"/>
                </a:solidFill>
                <a:latin typeface="Arial Black"/>
                <a:ea typeface="DejaVu Sans"/>
              </a:rPr>
              <a:t>Разработка приложения</a:t>
            </a:r>
            <a:endParaRPr b="0" lang="ru-RU" sz="1600" spc="-1" strike="noStrike">
              <a:latin typeface="DejaVu Sans"/>
            </a:endParaRPr>
          </a:p>
          <a:p>
            <a:pPr>
              <a:lnSpc>
                <a:spcPct val="150000"/>
              </a:lnSpc>
            </a:pPr>
            <a:r>
              <a:rPr b="0" lang="ru-RU" sz="1600" spc="-1" strike="noStrike">
                <a:solidFill>
                  <a:srgbClr val="ffc000"/>
                </a:solidFill>
                <a:latin typeface="Arial Black"/>
                <a:ea typeface="DejaVu Sans"/>
              </a:rPr>
              <a:t>«Criptographer - Шифровальщик» для смартфона под управлением ОС </a:t>
            </a:r>
            <a:r>
              <a:rPr b="0" lang="en-US" sz="1600" spc="-1" strike="noStrike">
                <a:solidFill>
                  <a:srgbClr val="ffc000"/>
                </a:solidFill>
                <a:latin typeface="Arial Black"/>
                <a:ea typeface="DejaVu Sans"/>
              </a:rPr>
              <a:t>Android</a:t>
            </a:r>
            <a:endParaRPr b="0" lang="ru-RU" sz="1600" spc="-1" strike="noStrike">
              <a:latin typeface="DejaVu Sans"/>
            </a:endParaRPr>
          </a:p>
        </p:txBody>
      </p:sp>
      <p:sp>
        <p:nvSpPr>
          <p:cNvPr id="83" name="CustomShape 2_5"/>
          <p:cNvSpPr/>
          <p:nvPr/>
        </p:nvSpPr>
        <p:spPr>
          <a:xfrm>
            <a:off x="216000" y="2850120"/>
            <a:ext cx="5391000" cy="17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highlight>
                  <a:srgbClr val="3faf46"/>
                </a:highlight>
                <a:latin typeface="Arial"/>
                <a:ea typeface="DejaVu Sans"/>
              </a:rPr>
              <a:t>Выполнил учащийся 11а класса </a:t>
            </a:r>
            <a:endParaRPr b="0" lang="ru-RU" sz="1600" spc="-1" strike="noStrike">
              <a:latin typeface="DejaVu Sans"/>
            </a:endParaRPr>
          </a:p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highlight>
                  <a:srgbClr val="3faf46"/>
                </a:highlight>
                <a:latin typeface="Arial"/>
                <a:ea typeface="DejaVu Sans"/>
              </a:rPr>
              <a:t>МАОУ «Школа № 74 с УИОП»</a:t>
            </a:r>
            <a:endParaRPr b="0" lang="ru-RU" sz="1600" spc="-1" strike="noStrike">
              <a:latin typeface="DejaVu Sans"/>
            </a:endParaRPr>
          </a:p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highlight>
                  <a:srgbClr val="3faf46"/>
                </a:highlight>
                <a:latin typeface="Arial"/>
                <a:ea typeface="DejaVu Sans"/>
              </a:rPr>
              <a:t>Малышев Тимур Максимович</a:t>
            </a:r>
            <a:endParaRPr b="0" lang="ru-RU" sz="1600" spc="-1" strike="noStrike">
              <a:latin typeface="DejaVu Sans"/>
            </a:endParaRPr>
          </a:p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600" spc="-1" strike="noStrike">
              <a:latin typeface="DejaVu Sans"/>
            </a:endParaRPr>
          </a:p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highlight>
                  <a:srgbClr val="3faf46"/>
                </a:highlight>
                <a:latin typeface="Arial"/>
                <a:ea typeface="DejaVu Sans"/>
              </a:rPr>
              <a:t>Нижний Новгород</a:t>
            </a:r>
            <a:endParaRPr b="0" lang="ru-RU" sz="1600" spc="-1" strike="noStrike">
              <a:latin typeface="DejaVu Sans"/>
            </a:endParaRPr>
          </a:p>
          <a:p>
            <a:pPr marL="343080" indent="-3322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ffffff"/>
                </a:solidFill>
                <a:highlight>
                  <a:srgbClr val="3faf46"/>
                </a:highlight>
                <a:latin typeface="Arial"/>
                <a:ea typeface="DejaVu Sans"/>
              </a:rPr>
              <a:t>2021</a:t>
            </a:r>
            <a:endParaRPr b="0" lang="ru-RU" sz="1600" spc="-1" strike="noStrike">
              <a:latin typeface="DejaVu Sans"/>
            </a:endParaRPr>
          </a:p>
        </p:txBody>
      </p:sp>
      <p:pic>
        <p:nvPicPr>
          <p:cNvPr id="84" name="Изображение 39_2" descr=""/>
          <p:cNvPicPr/>
          <p:nvPr/>
        </p:nvPicPr>
        <p:blipFill>
          <a:blip r:embed="rId2"/>
          <a:stretch/>
        </p:blipFill>
        <p:spPr>
          <a:xfrm>
            <a:off x="6120000" y="0"/>
            <a:ext cx="3102120" cy="26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68840" y="857520"/>
            <a:ext cx="6913800" cy="37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 время работы над проектом я научился: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Программировать на языках Java/Kotlin, XML(расширяемый язык разметки)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Научился создавать различного рода разметки - XML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Работать с циклами, условиями, исключениями.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Создавать активности, фрагменты и работать с ними.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Создавать функции, классы и их наследников.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Работать с разметкой и взаимодействием разметки с классом активности/фрагмента.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Работать с кнопками и обработкой событий.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Благодаря этим знаниям у меня получилось достичь своей цели.</a:t>
            </a:r>
            <a:endParaRPr b="0" lang="ru-RU" sz="1800" spc="-1" strike="noStrike">
              <a:latin typeface="DejaVu Sans"/>
            </a:endParaRPr>
          </a:p>
        </p:txBody>
      </p:sp>
      <p:pic>
        <p:nvPicPr>
          <p:cNvPr id="129" name="Изображение 79" descr=""/>
          <p:cNvPicPr/>
          <p:nvPr/>
        </p:nvPicPr>
        <p:blipFill>
          <a:blip r:embed="rId2"/>
          <a:stretch/>
        </p:blipFill>
        <p:spPr>
          <a:xfrm>
            <a:off x="152280" y="960480"/>
            <a:ext cx="1609200" cy="161424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Выводы по проекту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31" name="Прямоугольник 142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33280" y="940320"/>
            <a:ext cx="8331840" cy="20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Что можно добавить: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В приложении представлены шифрования с симметричным ключом. Можно добавить шифрования с асимметричными ключами(«RSA»).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Можно добавить еще больше разнообразных алгоритмов/шифров, например «Алгоритм Енигмы, RSA».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Еще можно поработать над интерфейсом, сделать его более гибким к пользователю.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Перспективы развития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34" name="Прямоугольник 145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3640" y="936000"/>
            <a:ext cx="88516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Спасибо за внимание!!!</a:t>
            </a:r>
            <a:endParaRPr b="0" lang="ru-RU" sz="6000" spc="-1" strike="noStrike">
              <a:latin typeface="DejaVu Sans"/>
            </a:endParaRPr>
          </a:p>
        </p:txBody>
      </p:sp>
      <p:sp>
        <p:nvSpPr>
          <p:cNvPr id="136" name="CustomShape 2_1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Конец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37" name="Прямоугольник 148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_0"/>
          <p:cNvSpPr/>
          <p:nvPr/>
        </p:nvSpPr>
        <p:spPr>
          <a:xfrm>
            <a:off x="78120" y="1904400"/>
            <a:ext cx="206964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</p:txBody>
      </p:sp>
      <p:sp>
        <p:nvSpPr>
          <p:cNvPr id="86" name="CustomShape 2_0"/>
          <p:cNvSpPr/>
          <p:nvPr/>
        </p:nvSpPr>
        <p:spPr>
          <a:xfrm rot="5400000">
            <a:off x="1865880" y="2566440"/>
            <a:ext cx="11671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_0"/>
          <p:cNvSpPr/>
          <p:nvPr/>
        </p:nvSpPr>
        <p:spPr>
          <a:xfrm rot="20340600">
            <a:off x="3117240" y="3087000"/>
            <a:ext cx="168876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_0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Идея приложения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89" name="Изображение 82_0" descr=""/>
          <p:cNvPicPr/>
          <p:nvPr/>
        </p:nvPicPr>
        <p:blipFill>
          <a:blip r:embed="rId2"/>
          <a:stretch/>
        </p:blipFill>
        <p:spPr>
          <a:xfrm>
            <a:off x="382680" y="1001160"/>
            <a:ext cx="5731920" cy="4045680"/>
          </a:xfrm>
          <a:prstGeom prst="rect">
            <a:avLst/>
          </a:prstGeom>
          <a:ln w="0">
            <a:noFill/>
          </a:ln>
        </p:spPr>
      </p:pic>
      <p:pic>
        <p:nvPicPr>
          <p:cNvPr id="90" name="Изображение 39_0" descr=""/>
          <p:cNvPicPr/>
          <p:nvPr/>
        </p:nvPicPr>
        <p:blipFill>
          <a:blip r:embed="rId3"/>
          <a:stretch/>
        </p:blipFill>
        <p:spPr>
          <a:xfrm>
            <a:off x="6926400" y="1904400"/>
            <a:ext cx="1915920" cy="1880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90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93" name="Изображение 1" descr="imager-1"/>
          <p:cNvPicPr/>
          <p:nvPr/>
        </p:nvPicPr>
        <p:blipFill>
          <a:blip r:embed="rId2"/>
          <a:stretch/>
        </p:blipFill>
        <p:spPr>
          <a:xfrm>
            <a:off x="1080000" y="2855160"/>
            <a:ext cx="3164760" cy="2107800"/>
          </a:xfrm>
          <a:prstGeom prst="rect">
            <a:avLst/>
          </a:prstGeom>
          <a:ln w="0">
            <a:noFill/>
          </a:ln>
        </p:spPr>
      </p:pic>
      <p:pic>
        <p:nvPicPr>
          <p:cNvPr id="94" name="Изображение 3" descr="1.-Ladrones-descuideros"/>
          <p:cNvPicPr/>
          <p:nvPr/>
        </p:nvPicPr>
        <p:blipFill>
          <a:blip r:embed="rId3"/>
          <a:stretch/>
        </p:blipFill>
        <p:spPr>
          <a:xfrm flipH="1">
            <a:off x="161280" y="1273680"/>
            <a:ext cx="2274480" cy="15148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070000" y="1473120"/>
            <a:ext cx="5094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Получить сообщение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Получить ключ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Установить приложение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-) Знать какой был использован алгоритм</a:t>
            </a:r>
            <a:endParaRPr b="0" lang="ru-RU" sz="1800" spc="-1" strike="noStrike">
              <a:latin typeface="DejaVu Sans"/>
            </a:endParaRPr>
          </a:p>
        </p:txBody>
      </p:sp>
      <p:pic>
        <p:nvPicPr>
          <p:cNvPr id="96" name="Изображение 6" descr="krazha-dannyh-polzovatelya"/>
          <p:cNvPicPr/>
          <p:nvPr/>
        </p:nvPicPr>
        <p:blipFill>
          <a:blip r:embed="rId4"/>
          <a:stretch/>
        </p:blipFill>
        <p:spPr>
          <a:xfrm flipH="1">
            <a:off x="7003080" y="1472040"/>
            <a:ext cx="1793160" cy="11192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514400" y="2880000"/>
            <a:ext cx="4661280" cy="19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Шифр: AES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Сообщение: привет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Пароль: 1234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Битность: 128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Зашифрованное сообщение:</a:t>
            </a:r>
            <a:endParaRPr b="0" lang="ru-RU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sUeSUYyZWgJcMcXP3k3k9w==</a:t>
            </a:r>
            <a:endParaRPr b="0" lang="ru-RU" sz="2000" spc="-1" strike="noStrike">
              <a:latin typeface="DejaVu Sans"/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2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проекта</a:t>
            </a:r>
            <a:endParaRPr b="0" lang="ru-RU" sz="2800" spc="-1" strike="noStrike">
              <a:latin typeface="DejaVu Sans"/>
            </a:endParaRPr>
          </a:p>
        </p:txBody>
      </p:sp>
      <p:grpSp>
        <p:nvGrpSpPr>
          <p:cNvPr id="100" name="Group 3"/>
          <p:cNvGrpSpPr/>
          <p:nvPr/>
        </p:nvGrpSpPr>
        <p:grpSpPr>
          <a:xfrm>
            <a:off x="6203160" y="1527120"/>
            <a:ext cx="2798280" cy="2033640"/>
            <a:chOff x="6203160" y="1527120"/>
            <a:chExt cx="2798280" cy="2033640"/>
          </a:xfrm>
        </p:grpSpPr>
        <p:pic>
          <p:nvPicPr>
            <p:cNvPr id="101" name="Изображение 2" descr="Migliori-firewall-gratuiti-2015-e1437226280683"/>
            <p:cNvPicPr/>
            <p:nvPr/>
          </p:nvPicPr>
          <p:blipFill>
            <a:blip r:embed="rId2"/>
            <a:stretch/>
          </p:blipFill>
          <p:spPr>
            <a:xfrm flipH="1">
              <a:off x="6203160" y="1527120"/>
              <a:ext cx="2798280" cy="2033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Изображение 39" descr=""/>
            <p:cNvPicPr/>
            <p:nvPr/>
          </p:nvPicPr>
          <p:blipFill>
            <a:blip r:embed="rId3"/>
            <a:stretch/>
          </p:blipFill>
          <p:spPr>
            <a:xfrm>
              <a:off x="7222320" y="2395800"/>
              <a:ext cx="54396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3" name="Прямоугольник 103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04" name="TextBox 1"/>
          <p:cNvSpPr/>
          <p:nvPr/>
        </p:nvSpPr>
        <p:spPr>
          <a:xfrm>
            <a:off x="102600" y="984960"/>
            <a:ext cx="597708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Целью данной работы является разработка приложения с графическим интерфейсом для смартфона под ОС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для анонимного общения в сети.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достижения поставленной цели предполагается решение ряда задач: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Изучение алгоритмов шифрования. 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 существующих приложений. 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структуры приложения. 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Программная реализация. 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полученного продукта и устранение недостатков. </a:t>
            </a:r>
            <a:endParaRPr b="0" lang="ru-RU" sz="1800" spc="-1" strike="noStrike"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поддержки программного продукта.</a:t>
            </a: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Изображение 42_0" descr=""/>
          <p:cNvPicPr/>
          <p:nvPr/>
        </p:nvPicPr>
        <p:blipFill>
          <a:blip r:embed="rId2"/>
          <a:srcRect l="22555" t="15423" r="13794" b="-9449"/>
          <a:stretch/>
        </p:blipFill>
        <p:spPr>
          <a:xfrm>
            <a:off x="360000" y="1080000"/>
            <a:ext cx="1617120" cy="1975320"/>
          </a:xfrm>
          <a:prstGeom prst="rect">
            <a:avLst/>
          </a:prstGeom>
          <a:ln w="0">
            <a:noFill/>
          </a:ln>
        </p:spPr>
      </p:pic>
      <p:pic>
        <p:nvPicPr>
          <p:cNvPr id="106" name="Изображение 43_0" descr=""/>
          <p:cNvPicPr/>
          <p:nvPr/>
        </p:nvPicPr>
        <p:blipFill>
          <a:blip r:embed="rId3"/>
          <a:stretch/>
        </p:blipFill>
        <p:spPr>
          <a:xfrm>
            <a:off x="6316920" y="900000"/>
            <a:ext cx="2858400" cy="1435320"/>
          </a:xfrm>
          <a:prstGeom prst="rect">
            <a:avLst/>
          </a:prstGeom>
          <a:ln w="0">
            <a:noFill/>
          </a:ln>
        </p:spPr>
      </p:pic>
      <p:pic>
        <p:nvPicPr>
          <p:cNvPr id="107" name="Изображение 89" descr=""/>
          <p:cNvPicPr/>
          <p:nvPr/>
        </p:nvPicPr>
        <p:blipFill>
          <a:blip r:embed="rId4"/>
          <a:stretch/>
        </p:blipFill>
        <p:spPr>
          <a:xfrm>
            <a:off x="180000" y="3960000"/>
            <a:ext cx="2034360" cy="61920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Инструменты разработки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09" name="Рисунок 108" descr=""/>
          <p:cNvPicPr/>
          <p:nvPr/>
        </p:nvPicPr>
        <p:blipFill>
          <a:blip r:embed="rId5"/>
          <a:stretch/>
        </p:blipFill>
        <p:spPr>
          <a:xfrm>
            <a:off x="6120000" y="3420000"/>
            <a:ext cx="3161520" cy="1831680"/>
          </a:xfrm>
          <a:prstGeom prst="rect">
            <a:avLst/>
          </a:prstGeom>
          <a:ln w="0">
            <a:noFill/>
          </a:ln>
        </p:spPr>
      </p:pic>
      <p:sp>
        <p:nvSpPr>
          <p:cNvPr id="110" name="Прямоугольник 109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11" name="Изображение 91_0" descr=""/>
          <p:cNvPicPr/>
          <p:nvPr/>
        </p:nvPicPr>
        <p:blipFill>
          <a:blip r:embed="rId6"/>
          <a:stretch/>
        </p:blipFill>
        <p:spPr>
          <a:xfrm>
            <a:off x="2358000" y="1076760"/>
            <a:ext cx="395532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_1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Структура приложения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13" name="CustomShape 2_2"/>
          <p:cNvSpPr/>
          <p:nvPr/>
        </p:nvSpPr>
        <p:spPr>
          <a:xfrm>
            <a:off x="1208520" y="1823760"/>
            <a:ext cx="519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Diagram</a:t>
            </a:r>
            <a:endParaRPr b="0" lang="ru-RU" sz="1800" spc="-1" strike="noStrike">
              <a:latin typeface="DejaVu Sans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15" name="Рисунок 114" descr=""/>
          <p:cNvPicPr/>
          <p:nvPr/>
        </p:nvPicPr>
        <p:blipFill>
          <a:blip r:embed="rId2"/>
          <a:stretch/>
        </p:blipFill>
        <p:spPr>
          <a:xfrm>
            <a:off x="5400" y="1620000"/>
            <a:ext cx="9223200" cy="258228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3_1"/>
          <p:cNvSpPr/>
          <p:nvPr/>
        </p:nvSpPr>
        <p:spPr>
          <a:xfrm>
            <a:off x="3473280" y="3957480"/>
            <a:ext cx="3003840" cy="1079640"/>
          </a:xfrm>
          <a:prstGeom prst="cloudCallout">
            <a:avLst>
              <a:gd name="adj1" fmla="val -43458"/>
              <a:gd name="adj2" fmla="val 335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Доступны с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Android 8.0(Oreo)</a:t>
            </a:r>
            <a:endParaRPr b="0" lang="ru-RU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API = 26 </a:t>
            </a:r>
            <a:endParaRPr b="0" lang="ru-RU" sz="1600" spc="-1" strike="noStrike">
              <a:latin typeface="DejaVu Sans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4860000" y="1047600"/>
            <a:ext cx="43171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DejaVu Sans"/>
                <a:ea typeface="DejaVu Sans"/>
              </a:rPr>
              <a:t>Классы |Фрагменты</a:t>
            </a:r>
            <a:endParaRPr b="0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рямоугольник 133_0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19" name="CustomShape 2_4"/>
          <p:cNvSpPr/>
          <p:nvPr/>
        </p:nvSpPr>
        <p:spPr>
          <a:xfrm>
            <a:off x="4793400" y="81000"/>
            <a:ext cx="46814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eXT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20" name="Рисунок 122" descr=""/>
          <p:cNvPicPr/>
          <p:nvPr/>
        </p:nvPicPr>
        <p:blipFill>
          <a:blip r:embed="rId2"/>
          <a:stretch/>
        </p:blipFill>
        <p:spPr>
          <a:xfrm>
            <a:off x="671760" y="782640"/>
            <a:ext cx="7986960" cy="44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133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22" name="CustomShape 2_3"/>
          <p:cNvSpPr/>
          <p:nvPr/>
        </p:nvSpPr>
        <p:spPr>
          <a:xfrm>
            <a:off x="4793400" y="81000"/>
            <a:ext cx="46814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eXT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23" name="Рисунок 119" descr=""/>
          <p:cNvPicPr/>
          <p:nvPr/>
        </p:nvPicPr>
        <p:blipFill>
          <a:blip r:embed="rId2"/>
          <a:stretch/>
        </p:blipFill>
        <p:spPr>
          <a:xfrm>
            <a:off x="900000" y="740520"/>
            <a:ext cx="7199280" cy="461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4536720" y="0"/>
            <a:ext cx="46832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eXT</a:t>
            </a:r>
            <a:endParaRPr b="0" lang="ru-RU" sz="2800" spc="-1" strike="noStrike">
              <a:latin typeface="DejaVu Sans"/>
            </a:endParaRPr>
          </a:p>
        </p:txBody>
      </p:sp>
      <p:sp>
        <p:nvSpPr>
          <p:cNvPr id="125" name="Прямоугольник 119"/>
          <p:cNvSpPr/>
          <p:nvPr/>
        </p:nvSpPr>
        <p:spPr>
          <a:xfrm>
            <a:off x="360000" y="152640"/>
            <a:ext cx="30553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highlight>
                  <a:srgbClr val="fc9b10"/>
                </a:highlight>
                <a:latin typeface="DejaVu Sans"/>
                <a:ea typeface="DejaVu Sans"/>
              </a:rPr>
              <a:t>Cryptographer</a:t>
            </a:r>
            <a:endParaRPr b="0" lang="ru-RU" sz="2800" spc="-1" strike="noStrike">
              <a:latin typeface="DejaVu Sans"/>
            </a:endParaRPr>
          </a:p>
        </p:txBody>
      </p:sp>
      <p:pic>
        <p:nvPicPr>
          <p:cNvPr id="126" name="Рисунок 120" descr=""/>
          <p:cNvPicPr/>
          <p:nvPr/>
        </p:nvPicPr>
        <p:blipFill>
          <a:blip r:embed="rId2"/>
          <a:stretch/>
        </p:blipFill>
        <p:spPr>
          <a:xfrm>
            <a:off x="0" y="1437480"/>
            <a:ext cx="9222840" cy="37879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_2"/>
          <p:cNvSpPr/>
          <p:nvPr/>
        </p:nvSpPr>
        <p:spPr>
          <a:xfrm>
            <a:off x="0" y="807480"/>
            <a:ext cx="917820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Про Алгоритм eXT: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 вводит текст → выбирает метод(четный/нечетный) → </a:t>
            </a:r>
            <a:endParaRPr b="0" lang="ru-RU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вводит пароль → выбирает ключ → получает зашифрованное сообщение.</a:t>
            </a:r>
            <a:endParaRPr b="0" lang="ru-RU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LibreOffice/7.1.1.2$Linux_X86_64 LibreOffice_project/10$Build-2</Application>
  <AppVersion>15.0000</AppVersion>
  <Words>851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2015-01-15T10:17:00Z</dcterms:created>
  <dc:creator>pankina_y</dc:creator>
  <dc:description/>
  <dc:language>ru-RU</dc:language>
  <cp:lastModifiedBy/>
  <dcterms:modified xsi:type="dcterms:W3CDTF">2021-03-10T09:49:40Z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1049-11.2.0.9363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