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73" r:id="rId6"/>
    <p:sldId id="261" r:id="rId7"/>
    <p:sldId id="322" r:id="rId8"/>
    <p:sldId id="323" r:id="rId9"/>
    <p:sldId id="324" r:id="rId10"/>
    <p:sldId id="269" r:id="rId11"/>
    <p:sldId id="325" r:id="rId12"/>
    <p:sldId id="326" r:id="rId13"/>
    <p:sldId id="265" r:id="rId14"/>
    <p:sldId id="281" r:id="rId15"/>
    <p:sldId id="304" r:id="rId16"/>
    <p:sldId id="32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4660"/>
  </p:normalViewPr>
  <p:slideViewPr>
    <p:cSldViewPr snapToGrid="0">
      <p:cViewPr varScale="1">
        <p:scale>
          <a:sx n="78" d="100"/>
          <a:sy n="78" d="100"/>
        </p:scale>
        <p:origin x="125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E6577-CFFB-4F87-A371-D45417630D1A}" type="datetimeFigureOut">
              <a:rPr lang="en-IN" smtClean="0"/>
              <a:t>11-10-2024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AC85B-8D15-4662-A44E-6594CB33EA9A}" type="slidenum">
              <a:rPr lang="en-IN" smtClean="0"/>
              <a:t>‹#›</a:t>
            </a:fld>
            <a:endParaRPr lang="en-IN"/>
          </a:p>
        </p:txBody>
      </p:sp>
    </p:spTree>
    <p:extLst>
      <p:ext uri="{BB962C8B-B14F-4D97-AF65-F5344CB8AC3E}">
        <p14:creationId xmlns:p14="http://schemas.microsoft.com/office/powerpoint/2010/main" val="319529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168933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372827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5C9979-7DB9-402A-A36F-07FE633D9397}"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393023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5C9979-7DB9-402A-A36F-07FE633D9397}" type="datetimeFigureOut">
              <a:rPr lang="en-IN" smtClean="0"/>
              <a:t>11-10-2024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A4088-9CC8-447A-8CC8-E3DFAE0EA42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21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5C9979-7DB9-402A-A36F-07FE633D9397}"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384926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5C9979-7DB9-402A-A36F-07FE633D9397}" type="datetimeFigureOut">
              <a:rPr lang="en-IN" smtClean="0"/>
              <a:t>11-10-2024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2472530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5C9979-7DB9-402A-A36F-07FE633D9397}" type="datetimeFigureOut">
              <a:rPr lang="en-IN" smtClean="0"/>
              <a:t>11-10-2024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4249114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5C9979-7DB9-402A-A36F-07FE633D9397}" type="datetimeFigureOut">
              <a:rPr lang="en-IN" smtClean="0"/>
              <a:t>11-10-2024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2041972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5C9979-7DB9-402A-A36F-07FE633D9397}" type="datetimeFigureOut">
              <a:rPr lang="en-IN" smtClean="0"/>
              <a:t>11-10-2024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3A4088-9CC8-447A-8CC8-E3DFAE0EA426}" type="slidenum">
              <a:rPr lang="en-IN" smtClean="0"/>
              <a:t>‹#›</a:t>
            </a:fld>
            <a:endParaRPr lang="en-IN"/>
          </a:p>
        </p:txBody>
      </p:sp>
    </p:spTree>
    <p:extLst>
      <p:ext uri="{BB962C8B-B14F-4D97-AF65-F5344CB8AC3E}">
        <p14:creationId xmlns:p14="http://schemas.microsoft.com/office/powerpoint/2010/main" val="40516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5C9979-7DB9-402A-A36F-07FE633D9397}" type="datetimeFigureOut">
              <a:rPr lang="en-IN" smtClean="0"/>
              <a:t>11-10-2024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A4088-9CC8-447A-8CC8-E3DFAE0EA426}" type="slidenum">
              <a:rPr lang="en-IN" smtClean="0"/>
              <a:t>‹#›</a:t>
            </a:fld>
            <a:endParaRPr lang="en-IN"/>
          </a:p>
        </p:txBody>
      </p:sp>
    </p:spTree>
    <p:extLst>
      <p:ext uri="{BB962C8B-B14F-4D97-AF65-F5344CB8AC3E}">
        <p14:creationId xmlns:p14="http://schemas.microsoft.com/office/powerpoint/2010/main" val="1694272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5C9979-7DB9-402A-A36F-07FE633D9397}" type="datetimeFigureOut">
              <a:rPr lang="en-IN" smtClean="0"/>
              <a:t>11-10-2024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3A4088-9CC8-447A-8CC8-E3DFAE0EA42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6362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slide" Target="slide16.xml" /><Relationship Id="rId2" Type="http://schemas.openxmlformats.org/officeDocument/2006/relationships/slide" Target="slide9.xml" /><Relationship Id="rId1" Type="http://schemas.openxmlformats.org/officeDocument/2006/relationships/slideLayout" Target="../slideLayouts/slideLayout2.xml" /><Relationship Id="rId5" Type="http://schemas.openxmlformats.org/officeDocument/2006/relationships/slide" Target="slide4.xml" /><Relationship Id="rId4" Type="http://schemas.openxmlformats.org/officeDocument/2006/relationships/slide" Target="slide6.xml" /></Relationships>
</file>

<file path=ppt/slides/_rels/slide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77ED42-F33F-9167-7725-192C4FAE9478}"/>
              </a:ext>
            </a:extLst>
          </p:cNvPr>
          <p:cNvSpPr txBox="1"/>
          <p:nvPr/>
        </p:nvSpPr>
        <p:spPr>
          <a:xfrm>
            <a:off x="442291" y="260392"/>
            <a:ext cx="3667124" cy="830997"/>
          </a:xfrm>
          <a:prstGeom prst="rect">
            <a:avLst/>
          </a:prstGeom>
          <a:noFill/>
        </p:spPr>
        <p:txBody>
          <a:bodyPr wrap="square" rtlCol="0">
            <a:spAutoFit/>
          </a:bodyPr>
          <a:lstStyle/>
          <a:p>
            <a:r>
              <a:rPr lang="en-IN" sz="4800" dirty="0">
                <a:solidFill>
                  <a:schemeClr val="accent2"/>
                </a:solidFill>
                <a:latin typeface="Algerian" panose="04020705040A02060702" pitchFamily="82" charset="0"/>
              </a:rPr>
              <a:t>welcome</a:t>
            </a:r>
          </a:p>
        </p:txBody>
      </p:sp>
      <p:sp>
        <p:nvSpPr>
          <p:cNvPr id="8" name="TextBox 7">
            <a:extLst>
              <a:ext uri="{FF2B5EF4-FFF2-40B4-BE49-F238E27FC236}">
                <a16:creationId xmlns:a16="http://schemas.microsoft.com/office/drawing/2014/main" id="{EE65EE96-CEE1-67AF-36DC-18723D757694}"/>
              </a:ext>
            </a:extLst>
          </p:cNvPr>
          <p:cNvSpPr txBox="1"/>
          <p:nvPr/>
        </p:nvSpPr>
        <p:spPr>
          <a:xfrm>
            <a:off x="1488584" y="1622805"/>
            <a:ext cx="1257298" cy="830997"/>
          </a:xfrm>
          <a:prstGeom prst="rect">
            <a:avLst/>
          </a:prstGeom>
          <a:noFill/>
        </p:spPr>
        <p:txBody>
          <a:bodyPr wrap="square" rtlCol="0">
            <a:spAutoFit/>
          </a:bodyPr>
          <a:lstStyle/>
          <a:p>
            <a:r>
              <a:rPr lang="en-IN" sz="4800" dirty="0">
                <a:solidFill>
                  <a:schemeClr val="accent2"/>
                </a:solidFill>
                <a:latin typeface="Algerian" panose="04020705040A02060702" pitchFamily="82" charset="0"/>
              </a:rPr>
              <a:t>to</a:t>
            </a:r>
            <a:endParaRPr lang="en-IN" sz="3200" dirty="0">
              <a:solidFill>
                <a:schemeClr val="accent2"/>
              </a:solidFill>
              <a:latin typeface="Algerian" panose="04020705040A02060702" pitchFamily="82" charset="0"/>
            </a:endParaRPr>
          </a:p>
        </p:txBody>
      </p:sp>
      <p:sp>
        <p:nvSpPr>
          <p:cNvPr id="9" name="TextBox 8">
            <a:extLst>
              <a:ext uri="{FF2B5EF4-FFF2-40B4-BE49-F238E27FC236}">
                <a16:creationId xmlns:a16="http://schemas.microsoft.com/office/drawing/2014/main" id="{14483EE2-F1BA-9C18-CEAC-E8D4BC141E98}"/>
              </a:ext>
            </a:extLst>
          </p:cNvPr>
          <p:cNvSpPr txBox="1"/>
          <p:nvPr/>
        </p:nvSpPr>
        <p:spPr>
          <a:xfrm>
            <a:off x="1927122" y="2985219"/>
            <a:ext cx="9616348" cy="830998"/>
          </a:xfrm>
          <a:prstGeom prst="rect">
            <a:avLst/>
          </a:prstGeom>
          <a:noFill/>
        </p:spPr>
        <p:txBody>
          <a:bodyPr wrap="square" rtlCol="0">
            <a:spAutoFit/>
          </a:bodyPr>
          <a:lstStyle/>
          <a:p>
            <a:r>
              <a:rPr lang="en-IN" sz="4800" dirty="0">
                <a:solidFill>
                  <a:schemeClr val="accent2"/>
                </a:solidFill>
                <a:latin typeface="Algerian" panose="04020705040A02060702" pitchFamily="82" charset="0"/>
              </a:rPr>
              <a:t>Phishing</a:t>
            </a:r>
            <a:r>
              <a:rPr lang="en-IN" sz="4800" dirty="0"/>
              <a:t> </a:t>
            </a:r>
            <a:r>
              <a:rPr lang="en-IN" sz="4800" dirty="0">
                <a:solidFill>
                  <a:schemeClr val="accent2"/>
                </a:solidFill>
                <a:latin typeface="Algerian" panose="04020705040A02060702" pitchFamily="82" charset="0"/>
              </a:rPr>
              <a:t>Awareness Training</a:t>
            </a:r>
          </a:p>
        </p:txBody>
      </p:sp>
      <p:sp>
        <p:nvSpPr>
          <p:cNvPr id="4" name="TextBox 3">
            <a:extLst>
              <a:ext uri="{FF2B5EF4-FFF2-40B4-BE49-F238E27FC236}">
                <a16:creationId xmlns:a16="http://schemas.microsoft.com/office/drawing/2014/main" id="{F0EB21D4-1549-0340-A7BA-1D43F274A7EC}"/>
              </a:ext>
            </a:extLst>
          </p:cNvPr>
          <p:cNvSpPr txBox="1"/>
          <p:nvPr/>
        </p:nvSpPr>
        <p:spPr>
          <a:xfrm>
            <a:off x="8483600" y="4429760"/>
            <a:ext cx="3059870" cy="1477328"/>
          </a:xfrm>
          <a:prstGeom prst="rect">
            <a:avLst/>
          </a:prstGeom>
          <a:noFill/>
        </p:spPr>
        <p:txBody>
          <a:bodyPr wrap="square" rtlCol="0">
            <a:spAutoFit/>
          </a:bodyPr>
          <a:lstStyle/>
          <a:p>
            <a:r>
              <a:rPr lang="en-US" dirty="0">
                <a:solidFill>
                  <a:schemeClr val="accent2"/>
                </a:solidFill>
                <a:latin typeface="Algerian" panose="04020705040A02060702" pitchFamily="82" charset="0"/>
              </a:rPr>
              <a:t>SUBMITTED BY</a:t>
            </a:r>
          </a:p>
          <a:p>
            <a:endParaRPr lang="en-US" dirty="0">
              <a:solidFill>
                <a:schemeClr val="accent2"/>
              </a:solidFill>
              <a:latin typeface="Algerian" panose="04020705040A02060702" pitchFamily="82" charset="0"/>
            </a:endParaRPr>
          </a:p>
          <a:p>
            <a:r>
              <a:rPr lang="en-US" dirty="0">
                <a:solidFill>
                  <a:schemeClr val="accent2"/>
                </a:solidFill>
                <a:latin typeface="Algerian" panose="04020705040A02060702" pitchFamily="82" charset="0"/>
              </a:rPr>
              <a:t>TLAKA ASHLEY </a:t>
            </a:r>
          </a:p>
          <a:p>
            <a:endParaRPr lang="en-US" dirty="0">
              <a:solidFill>
                <a:schemeClr val="accent2"/>
              </a:solidFill>
              <a:latin typeface="Algerian" panose="04020705040A02060702" pitchFamily="82" charset="0"/>
            </a:endParaRPr>
          </a:p>
          <a:p>
            <a:endParaRPr lang="en-IN" dirty="0"/>
          </a:p>
        </p:txBody>
      </p:sp>
    </p:spTree>
    <p:extLst>
      <p:ext uri="{BB962C8B-B14F-4D97-AF65-F5344CB8AC3E}">
        <p14:creationId xmlns:p14="http://schemas.microsoft.com/office/powerpoint/2010/main" val="48676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B5CB4-6F35-C1B1-3BB4-8F7AB2BE8A50}"/>
              </a:ext>
            </a:extLst>
          </p:cNvPr>
          <p:cNvSpPr>
            <a:spLocks noGrp="1"/>
          </p:cNvSpPr>
          <p:nvPr>
            <p:ph type="title"/>
          </p:nvPr>
        </p:nvSpPr>
        <p:spPr/>
        <p:txBody>
          <a:bodyPr/>
          <a:lstStyle/>
          <a:p>
            <a:r>
              <a:rPr lang="en-IN" dirty="0"/>
              <a:t>Social Engineering Tactics</a:t>
            </a:r>
          </a:p>
        </p:txBody>
      </p:sp>
      <p:sp>
        <p:nvSpPr>
          <p:cNvPr id="5" name="Content Placeholder 4">
            <a:extLst>
              <a:ext uri="{FF2B5EF4-FFF2-40B4-BE49-F238E27FC236}">
                <a16:creationId xmlns:a16="http://schemas.microsoft.com/office/drawing/2014/main" id="{AD7FC62C-DFD4-C4E6-3102-EA8CB82D606B}"/>
              </a:ext>
            </a:extLst>
          </p:cNvPr>
          <p:cNvSpPr>
            <a:spLocks noGrp="1"/>
          </p:cNvSpPr>
          <p:nvPr>
            <p:ph idx="1"/>
          </p:nvPr>
        </p:nvSpPr>
        <p:spPr>
          <a:xfrm>
            <a:off x="1097280" y="1845734"/>
            <a:ext cx="8036560" cy="3884506"/>
          </a:xfrm>
        </p:spPr>
        <p:txBody>
          <a:bodyPr>
            <a:normAutofit lnSpcReduction="10000"/>
          </a:bodyPr>
          <a:lstStyle/>
          <a:p>
            <a:pPr>
              <a:buFont typeface="Wingdings" panose="05000000000000000000" pitchFamily="2" charset="2"/>
              <a:buChar char="v"/>
            </a:pPr>
            <a:r>
              <a:rPr lang="en-US" b="1" dirty="0">
                <a:solidFill>
                  <a:schemeClr val="tx1"/>
                </a:solidFill>
              </a:rPr>
              <a:t>What is Social Engineering</a:t>
            </a:r>
          </a:p>
          <a:p>
            <a:pPr marL="0" indent="0">
              <a:buNone/>
            </a:pPr>
            <a:r>
              <a:rPr lang="en-US" dirty="0">
                <a:solidFill>
                  <a:schemeClr val="tx1"/>
                </a:solidFill>
              </a:rPr>
              <a:t> Manipulation techniques used to trick individuals into divulging confidential information</a:t>
            </a:r>
            <a:r>
              <a:rPr lang="en-US" b="1" dirty="0">
                <a:solidFill>
                  <a:schemeClr val="tx1"/>
                </a:solidFill>
              </a:rPr>
              <a:t>.</a:t>
            </a:r>
          </a:p>
          <a:p>
            <a:pPr>
              <a:buFont typeface="Wingdings" panose="05000000000000000000" pitchFamily="2" charset="2"/>
              <a:buChar char="v"/>
            </a:pPr>
            <a:r>
              <a:rPr lang="en-US" b="1" dirty="0">
                <a:solidFill>
                  <a:schemeClr val="tx1"/>
                </a:solidFill>
              </a:rPr>
              <a:t>Common Techniques</a:t>
            </a:r>
          </a:p>
          <a:p>
            <a:pPr marL="0" indent="0">
              <a:buNone/>
            </a:pPr>
            <a:r>
              <a:rPr lang="en-US" b="1" dirty="0">
                <a:solidFill>
                  <a:schemeClr val="tx1"/>
                </a:solidFill>
              </a:rPr>
              <a:t>     *</a:t>
            </a:r>
            <a:r>
              <a:rPr lang="en-US" i="1" dirty="0">
                <a:solidFill>
                  <a:schemeClr val="tx1"/>
                </a:solidFill>
              </a:rPr>
              <a:t>Impersonation*</a:t>
            </a:r>
          </a:p>
          <a:p>
            <a:pPr marL="0" indent="0">
              <a:buNone/>
            </a:pPr>
            <a:r>
              <a:rPr lang="en-US" dirty="0">
                <a:solidFill>
                  <a:schemeClr val="tx1"/>
                </a:solidFill>
              </a:rPr>
              <a:t>	 Attackers may pose as trusted figures (e.g., IT personnel).</a:t>
            </a:r>
          </a:p>
          <a:p>
            <a:pPr>
              <a:buFont typeface="Wingdings" panose="05000000000000000000" pitchFamily="2" charset="2"/>
              <a:buChar char="v"/>
            </a:pPr>
            <a:endParaRPr lang="en-US" dirty="0">
              <a:solidFill>
                <a:schemeClr val="tx1"/>
              </a:solidFill>
            </a:endParaRPr>
          </a:p>
          <a:p>
            <a:pPr marL="0" indent="0">
              <a:buNone/>
            </a:pPr>
            <a:r>
              <a:rPr lang="en-US" dirty="0">
                <a:solidFill>
                  <a:schemeClr val="tx1"/>
                </a:solidFill>
              </a:rPr>
              <a:t>     *</a:t>
            </a:r>
            <a:r>
              <a:rPr lang="en-US" i="1" dirty="0">
                <a:solidFill>
                  <a:schemeClr val="tx1"/>
                </a:solidFill>
              </a:rPr>
              <a:t>Creating Urgency</a:t>
            </a:r>
            <a:r>
              <a:rPr lang="en-US" b="1" i="1" dirty="0">
                <a:solidFill>
                  <a:schemeClr val="tx1"/>
                </a:solidFill>
              </a:rPr>
              <a:t>*</a:t>
            </a:r>
          </a:p>
          <a:p>
            <a:pPr marL="0" indent="0">
              <a:buNone/>
            </a:pPr>
            <a:r>
              <a:rPr lang="en-US" b="1" dirty="0">
                <a:solidFill>
                  <a:schemeClr val="tx1"/>
                </a:solidFill>
              </a:rPr>
              <a:t>	</a:t>
            </a:r>
            <a:r>
              <a:rPr lang="en-US" dirty="0">
                <a:solidFill>
                  <a:schemeClr val="tx1"/>
                </a:solidFill>
              </a:rPr>
              <a:t>Messages that pressure you to act quickly, such as “Immediate action required!”.</a:t>
            </a:r>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dirty="0">
              <a:solidFill>
                <a:schemeClr val="tx1"/>
              </a:solidFill>
            </a:endParaRPr>
          </a:p>
          <a:p>
            <a:pPr marL="0" indent="0">
              <a:buNone/>
            </a:pPr>
            <a:endParaRPr lang="en-IN" dirty="0"/>
          </a:p>
        </p:txBody>
      </p:sp>
      <p:pic>
        <p:nvPicPr>
          <p:cNvPr id="3" name="Picture 2">
            <a:extLst>
              <a:ext uri="{FF2B5EF4-FFF2-40B4-BE49-F238E27FC236}">
                <a16:creationId xmlns:a16="http://schemas.microsoft.com/office/drawing/2014/main" id="{73B63DD7-C665-4DA9-2B7E-981AF40997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25280" y="2271252"/>
            <a:ext cx="2499360" cy="1956596"/>
          </a:xfrm>
          <a:prstGeom prst="rect">
            <a:avLst/>
          </a:prstGeom>
        </p:spPr>
      </p:pic>
    </p:spTree>
    <p:extLst>
      <p:ext uri="{BB962C8B-B14F-4D97-AF65-F5344CB8AC3E}">
        <p14:creationId xmlns:p14="http://schemas.microsoft.com/office/powerpoint/2010/main" val="1210845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B5CB4-6F35-C1B1-3BB4-8F7AB2BE8A50}"/>
              </a:ext>
            </a:extLst>
          </p:cNvPr>
          <p:cNvSpPr>
            <a:spLocks noGrp="1"/>
          </p:cNvSpPr>
          <p:nvPr>
            <p:ph type="title"/>
          </p:nvPr>
        </p:nvSpPr>
        <p:spPr/>
        <p:txBody>
          <a:bodyPr/>
          <a:lstStyle/>
          <a:p>
            <a:r>
              <a:rPr lang="en-IN" dirty="0"/>
              <a:t>Social Engineering Tactics</a:t>
            </a:r>
          </a:p>
        </p:txBody>
      </p:sp>
      <p:sp>
        <p:nvSpPr>
          <p:cNvPr id="5" name="Content Placeholder 4">
            <a:extLst>
              <a:ext uri="{FF2B5EF4-FFF2-40B4-BE49-F238E27FC236}">
                <a16:creationId xmlns:a16="http://schemas.microsoft.com/office/drawing/2014/main" id="{AD7FC62C-DFD4-C4E6-3102-EA8CB82D606B}"/>
              </a:ext>
            </a:extLst>
          </p:cNvPr>
          <p:cNvSpPr>
            <a:spLocks noGrp="1"/>
          </p:cNvSpPr>
          <p:nvPr>
            <p:ph idx="1"/>
          </p:nvPr>
        </p:nvSpPr>
        <p:spPr>
          <a:xfrm>
            <a:off x="1097280" y="1845734"/>
            <a:ext cx="8036560" cy="3884506"/>
          </a:xfrm>
        </p:spPr>
        <p:txBody>
          <a:bodyPr>
            <a:normAutofit/>
          </a:bodyPr>
          <a:lstStyle/>
          <a:p>
            <a:pPr>
              <a:buFont typeface="Wingdings" panose="05000000000000000000" pitchFamily="2" charset="2"/>
              <a:buChar char="v"/>
            </a:pPr>
            <a:r>
              <a:rPr lang="en-US" b="1" dirty="0"/>
              <a:t>Rewards or Incentives </a:t>
            </a:r>
          </a:p>
          <a:p>
            <a:pPr marL="0" indent="0">
              <a:buNone/>
            </a:pPr>
            <a:r>
              <a:rPr lang="en-US" dirty="0"/>
              <a:t>	Offers of free gifts or financial rewards to entice individuals into providing information.</a:t>
            </a: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dirty="0">
              <a:solidFill>
                <a:schemeClr val="tx1"/>
              </a:solidFill>
            </a:endParaRPr>
          </a:p>
          <a:p>
            <a:pPr marL="0" indent="0">
              <a:buNone/>
            </a:pPr>
            <a:endParaRPr lang="en-IN" dirty="0"/>
          </a:p>
        </p:txBody>
      </p:sp>
      <p:pic>
        <p:nvPicPr>
          <p:cNvPr id="3" name="Picture 2">
            <a:extLst>
              <a:ext uri="{FF2B5EF4-FFF2-40B4-BE49-F238E27FC236}">
                <a16:creationId xmlns:a16="http://schemas.microsoft.com/office/drawing/2014/main" id="{73B63DD7-C665-4DA9-2B7E-981AF40997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25280" y="2359742"/>
            <a:ext cx="2499360" cy="1868106"/>
          </a:xfrm>
          <a:prstGeom prst="rect">
            <a:avLst/>
          </a:prstGeom>
        </p:spPr>
      </p:pic>
    </p:spTree>
    <p:extLst>
      <p:ext uri="{BB962C8B-B14F-4D97-AF65-F5344CB8AC3E}">
        <p14:creationId xmlns:p14="http://schemas.microsoft.com/office/powerpoint/2010/main" val="423137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5AAFD-B357-DDFB-DF0E-53C2D0EEF130}"/>
              </a:ext>
            </a:extLst>
          </p:cNvPr>
          <p:cNvSpPr>
            <a:spLocks noGrp="1"/>
          </p:cNvSpPr>
          <p:nvPr>
            <p:ph type="title"/>
          </p:nvPr>
        </p:nvSpPr>
        <p:spPr>
          <a:xfrm>
            <a:off x="1097280" y="286603"/>
            <a:ext cx="10058400" cy="1294547"/>
          </a:xfrm>
        </p:spPr>
        <p:txBody>
          <a:bodyPr>
            <a:normAutofit fontScale="90000"/>
          </a:bodyPr>
          <a:lstStyle/>
          <a:p>
            <a:br>
              <a:rPr lang="en-IN" dirty="0"/>
            </a:br>
            <a:r>
              <a:rPr lang="en-IN" dirty="0"/>
              <a:t> </a:t>
            </a:r>
            <a:r>
              <a:rPr lang="en-US" dirty="0"/>
              <a:t>How to Avoid Phishing Attacks</a:t>
            </a:r>
            <a:endParaRPr lang="en-IN" b="1" dirty="0"/>
          </a:p>
        </p:txBody>
      </p:sp>
      <p:sp>
        <p:nvSpPr>
          <p:cNvPr id="3" name="Content Placeholder 2">
            <a:extLst>
              <a:ext uri="{FF2B5EF4-FFF2-40B4-BE49-F238E27FC236}">
                <a16:creationId xmlns:a16="http://schemas.microsoft.com/office/drawing/2014/main" id="{D4BDF506-B5A6-BE8A-D8D6-254B57FF3B67}"/>
              </a:ext>
            </a:extLst>
          </p:cNvPr>
          <p:cNvSpPr>
            <a:spLocks noGrp="1"/>
          </p:cNvSpPr>
          <p:nvPr>
            <p:ph idx="1"/>
          </p:nvPr>
        </p:nvSpPr>
        <p:spPr>
          <a:xfrm>
            <a:off x="1097280" y="1866900"/>
            <a:ext cx="10058400" cy="4400550"/>
          </a:xfrm>
        </p:spPr>
        <p:txBody>
          <a:bodyPr>
            <a:normAutofit lnSpcReduction="10000"/>
          </a:bodyPr>
          <a:lstStyle/>
          <a:p>
            <a:pPr>
              <a:buFont typeface="Courier New" panose="02070309020205020404" pitchFamily="49" charset="0"/>
              <a:buChar char="o"/>
            </a:pPr>
            <a:r>
              <a:rPr lang="en-US" b="1" dirty="0">
                <a:solidFill>
                  <a:schemeClr val="tx1"/>
                </a:solidFill>
              </a:rPr>
              <a:t>Best Practices to Stay Safe</a:t>
            </a:r>
          </a:p>
          <a:p>
            <a:pPr marL="0" indent="0">
              <a:buNone/>
            </a:pPr>
            <a:r>
              <a:rPr lang="en-US" b="1" i="1" dirty="0">
                <a:solidFill>
                  <a:schemeClr val="tx1"/>
                </a:solidFill>
              </a:rPr>
              <a:t>	</a:t>
            </a:r>
            <a:r>
              <a:rPr lang="en-US" i="1" dirty="0">
                <a:solidFill>
                  <a:schemeClr val="tx1"/>
                </a:solidFill>
              </a:rPr>
              <a:t>Verify the Sender</a:t>
            </a:r>
          </a:p>
          <a:p>
            <a:pPr marL="0" indent="0">
              <a:buNone/>
            </a:pPr>
            <a:r>
              <a:rPr lang="en-US" dirty="0">
                <a:solidFill>
                  <a:schemeClr val="tx1"/>
                </a:solidFill>
              </a:rPr>
              <a:t>	         Always check the sender's email address before clicking links or downloading attachments.</a:t>
            </a:r>
          </a:p>
          <a:p>
            <a:pPr marL="0" indent="0">
              <a:buNone/>
            </a:pPr>
            <a:r>
              <a:rPr lang="en-US" dirty="0">
                <a:solidFill>
                  <a:schemeClr val="tx1"/>
                </a:solidFill>
              </a:rPr>
              <a:t>	</a:t>
            </a:r>
            <a:r>
              <a:rPr lang="en-US" i="1" dirty="0">
                <a:solidFill>
                  <a:schemeClr val="tx1"/>
                </a:solidFill>
              </a:rPr>
              <a:t>Enable Multi-Factor Authentication (MFA</a:t>
            </a:r>
            <a:r>
              <a:rPr lang="en-US" dirty="0">
                <a:solidFill>
                  <a:schemeClr val="tx1"/>
                </a:solidFill>
              </a:rPr>
              <a:t>)</a:t>
            </a:r>
          </a:p>
          <a:p>
            <a:pPr marL="0" indent="0">
              <a:buNone/>
            </a:pPr>
            <a:r>
              <a:rPr lang="en-US" dirty="0">
                <a:solidFill>
                  <a:schemeClr val="tx1"/>
                </a:solidFill>
              </a:rPr>
              <a:t>	        Add an extra layer of security to your accounts.</a:t>
            </a:r>
          </a:p>
          <a:p>
            <a:pPr>
              <a:buFont typeface="Courier New" panose="02070309020205020404" pitchFamily="49" charset="0"/>
              <a:buChar char="o"/>
            </a:pPr>
            <a:r>
              <a:rPr lang="en-US" b="1" dirty="0">
                <a:solidFill>
                  <a:schemeClr val="tx1"/>
                </a:solidFill>
              </a:rPr>
              <a:t>Report Suspicious Emails</a:t>
            </a:r>
          </a:p>
          <a:p>
            <a:pPr marL="0" indent="0">
              <a:buNone/>
            </a:pPr>
            <a:r>
              <a:rPr lang="en-US" b="1" dirty="0">
                <a:solidFill>
                  <a:schemeClr val="tx1"/>
                </a:solidFill>
              </a:rPr>
              <a:t>	</a:t>
            </a:r>
            <a:r>
              <a:rPr lang="en-US" dirty="0">
                <a:solidFill>
                  <a:schemeClr val="tx1"/>
                </a:solidFill>
              </a:rPr>
              <a:t> Inform your IT department about any suspicious emails.</a:t>
            </a:r>
          </a:p>
          <a:p>
            <a:pPr>
              <a:buFont typeface="Courier New" panose="02070309020205020404" pitchFamily="49" charset="0"/>
              <a:buChar char="o"/>
            </a:pPr>
            <a:r>
              <a:rPr lang="en-US" b="1" dirty="0">
                <a:solidFill>
                  <a:schemeClr val="tx1"/>
                </a:solidFill>
              </a:rPr>
              <a:t>Keep Software Updated</a:t>
            </a:r>
          </a:p>
          <a:p>
            <a:pPr marL="0" indent="0">
              <a:buNone/>
            </a:pPr>
            <a:r>
              <a:rPr lang="en-US" b="1" dirty="0">
                <a:solidFill>
                  <a:schemeClr val="tx1"/>
                </a:solidFill>
              </a:rPr>
              <a:t>	</a:t>
            </a:r>
            <a:r>
              <a:rPr lang="en-US" dirty="0">
                <a:solidFill>
                  <a:schemeClr val="tx1"/>
                </a:solidFill>
              </a:rPr>
              <a:t>Regularly update your operating system and security software to protect against vulnerabilities.</a:t>
            </a:r>
          </a:p>
          <a:p>
            <a:pPr marL="0" indent="0">
              <a:buNone/>
            </a:pPr>
            <a:endParaRPr lang="en-US" dirty="0">
              <a:solidFill>
                <a:schemeClr val="tx1"/>
              </a:solidFill>
            </a:endParaRPr>
          </a:p>
          <a:p>
            <a:pPr marL="0" indent="0">
              <a:buNone/>
            </a:pPr>
            <a:endParaRPr lang="en-US" dirty="0">
              <a:solidFill>
                <a:schemeClr val="tx1"/>
              </a:solidFill>
            </a:endParaRPr>
          </a:p>
          <a:p>
            <a:pPr>
              <a:buFont typeface="Courier New" panose="02070309020205020404" pitchFamily="49" charset="0"/>
              <a:buChar char="o"/>
            </a:pPr>
            <a:endParaRPr lang="en-US" dirty="0">
              <a:solidFill>
                <a:schemeClr val="tx1"/>
              </a:solidFill>
            </a:endParaRPr>
          </a:p>
          <a:p>
            <a:pPr>
              <a:buFont typeface="Courier New" panose="02070309020205020404" pitchFamily="49" charset="0"/>
              <a:buChar char="o"/>
            </a:pPr>
            <a:endParaRPr lang="en-US" b="1" dirty="0">
              <a:solidFill>
                <a:schemeClr val="tx1"/>
              </a:solidFill>
            </a:endParaRPr>
          </a:p>
          <a:p>
            <a:pPr>
              <a:buFont typeface="Courier New" panose="02070309020205020404" pitchFamily="49" charset="0"/>
              <a:buChar char="o"/>
            </a:pPr>
            <a:endParaRPr lang="en-US" dirty="0"/>
          </a:p>
          <a:p>
            <a:pPr>
              <a:buFont typeface="Courier New" panose="02070309020205020404" pitchFamily="49" charset="0"/>
              <a:buChar char="o"/>
            </a:pPr>
            <a:endParaRPr lang="en-IN" b="0" i="0" dirty="0">
              <a:solidFill>
                <a:srgbClr val="282829"/>
              </a:solidFill>
              <a:effectLst/>
              <a:latin typeface="-apple-system"/>
            </a:endParaRPr>
          </a:p>
          <a:p>
            <a:pPr>
              <a:buFont typeface="Courier New" panose="02070309020205020404" pitchFamily="49" charset="0"/>
              <a:buChar char="o"/>
            </a:pPr>
            <a:endParaRPr lang="en-IN" b="0" i="0" dirty="0">
              <a:solidFill>
                <a:srgbClr val="282829"/>
              </a:solidFill>
              <a:effectLst/>
              <a:latin typeface="-apple-system"/>
            </a:endParaRPr>
          </a:p>
          <a:p>
            <a:pPr>
              <a:buFont typeface="Courier New" panose="02070309020205020404" pitchFamily="49" charset="0"/>
              <a:buChar char="o"/>
            </a:pPr>
            <a:endParaRPr lang="en-IN" b="0" i="0" dirty="0">
              <a:solidFill>
                <a:srgbClr val="282829"/>
              </a:solidFill>
              <a:effectLst/>
              <a:latin typeface="-apple-system"/>
            </a:endParaRPr>
          </a:p>
          <a:p>
            <a:pPr>
              <a:buFont typeface="Courier New" panose="02070309020205020404" pitchFamily="49" charset="0"/>
              <a:buChar char="o"/>
            </a:pPr>
            <a:endParaRPr lang="en-US" dirty="0">
              <a:solidFill>
                <a:srgbClr val="282829"/>
              </a:solidFill>
              <a:latin typeface="-apple-system"/>
            </a:endParaRPr>
          </a:p>
          <a:p>
            <a:pPr marL="0" indent="0">
              <a:buNone/>
            </a:pPr>
            <a:endParaRPr lang="en-IN" dirty="0"/>
          </a:p>
        </p:txBody>
      </p:sp>
    </p:spTree>
    <p:extLst>
      <p:ext uri="{BB962C8B-B14F-4D97-AF65-F5344CB8AC3E}">
        <p14:creationId xmlns:p14="http://schemas.microsoft.com/office/powerpoint/2010/main" val="821527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F017-CF94-AE5A-7AD5-097E788C71CC}"/>
              </a:ext>
            </a:extLst>
          </p:cNvPr>
          <p:cNvSpPr>
            <a:spLocks noGrp="1"/>
          </p:cNvSpPr>
          <p:nvPr>
            <p:ph type="title"/>
          </p:nvPr>
        </p:nvSpPr>
        <p:spPr>
          <a:xfrm>
            <a:off x="1247726" y="0"/>
            <a:ext cx="10058400" cy="1450757"/>
          </a:xfrm>
        </p:spPr>
        <p:txBody>
          <a:bodyPr/>
          <a:lstStyle/>
          <a:p>
            <a:r>
              <a:rPr lang="en-IN" dirty="0"/>
              <a:t>Interactive Quiz</a:t>
            </a:r>
          </a:p>
        </p:txBody>
      </p:sp>
      <p:sp>
        <p:nvSpPr>
          <p:cNvPr id="5" name="Rectangle 2">
            <a:extLst>
              <a:ext uri="{FF2B5EF4-FFF2-40B4-BE49-F238E27FC236}">
                <a16:creationId xmlns:a16="http://schemas.microsoft.com/office/drawing/2014/main" id="{D82BBB11-3BBC-A06C-2559-30B95B348A30}"/>
              </a:ext>
            </a:extLst>
          </p:cNvPr>
          <p:cNvSpPr>
            <a:spLocks noGrp="1" noChangeArrowheads="1"/>
          </p:cNvSpPr>
          <p:nvPr>
            <p:ph idx="1"/>
          </p:nvPr>
        </p:nvSpPr>
        <p:spPr bwMode="auto">
          <a:xfrm>
            <a:off x="1097280" y="1241496"/>
            <a:ext cx="10922000" cy="523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b="1" dirty="0">
              <a:solidFill>
                <a:schemeClr val="tx1"/>
              </a:solidFill>
            </a:endParaRPr>
          </a:p>
          <a:p>
            <a:endParaRPr lang="en-US" b="1" dirty="0">
              <a:solidFill>
                <a:schemeClr val="tx1"/>
              </a:solidFill>
            </a:endParaRPr>
          </a:p>
          <a:p>
            <a:r>
              <a:rPr lang="en-US" b="1" dirty="0">
                <a:solidFill>
                  <a:schemeClr val="tx1"/>
                </a:solidFill>
              </a:rPr>
              <a:t>Quiz: Identify Phishing</a:t>
            </a:r>
          </a:p>
          <a:p>
            <a:pPr marL="0" indent="0">
              <a:buNone/>
            </a:pPr>
            <a:r>
              <a:rPr lang="en-US" i="1" dirty="0">
                <a:solidFill>
                  <a:schemeClr val="tx1"/>
                </a:solidFill>
              </a:rPr>
              <a:t> 1. Review the sample email on the next slide.</a:t>
            </a:r>
          </a:p>
          <a:p>
            <a:r>
              <a:rPr lang="en-US" i="1" dirty="0">
                <a:solidFill>
                  <a:schemeClr val="tx1"/>
                </a:solidFill>
              </a:rPr>
              <a:t>2. Is it a phishing attempt? Why or why not?</a:t>
            </a:r>
          </a:p>
          <a:p>
            <a:pPr marL="0" indent="0">
              <a:buNone/>
            </a:pPr>
            <a:r>
              <a:rPr lang="en-US" b="1" dirty="0">
                <a:solidFill>
                  <a:schemeClr val="tx1"/>
                </a:solidFill>
              </a:rPr>
              <a:t> Actions to Take</a:t>
            </a:r>
          </a:p>
          <a:p>
            <a:r>
              <a:rPr lang="en-US" i="1" dirty="0">
                <a:solidFill>
                  <a:schemeClr val="tx1"/>
                </a:solidFill>
              </a:rPr>
              <a:t> If you receive a suspicious email, what should you do?</a:t>
            </a:r>
          </a:p>
          <a:p>
            <a:r>
              <a:rPr lang="en-US" i="1" dirty="0">
                <a:solidFill>
                  <a:schemeClr val="tx1"/>
                </a:solidFill>
              </a:rPr>
              <a:t>   A. Click the link</a:t>
            </a:r>
          </a:p>
          <a:p>
            <a:r>
              <a:rPr lang="en-US" i="1" dirty="0">
                <a:solidFill>
                  <a:schemeClr val="tx1"/>
                </a:solidFill>
              </a:rPr>
              <a:t>    B. Delete it and report it</a:t>
            </a:r>
          </a:p>
          <a:p>
            <a:r>
              <a:rPr lang="en-US" i="1" dirty="0">
                <a:solidFill>
                  <a:schemeClr val="tx1"/>
                </a:solidFill>
              </a:rPr>
              <a:t>   C. Reply to ask if it’s legitimate</a:t>
            </a:r>
          </a:p>
          <a:p>
            <a:pPr>
              <a:buFont typeface="Arial" panose="020B0604020202020204" pitchFamily="34" charset="0"/>
              <a:buChar char="•"/>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80130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F017-CF94-AE5A-7AD5-097E788C71CC}"/>
              </a:ext>
            </a:extLst>
          </p:cNvPr>
          <p:cNvSpPr>
            <a:spLocks noGrp="1"/>
          </p:cNvSpPr>
          <p:nvPr>
            <p:ph type="title"/>
          </p:nvPr>
        </p:nvSpPr>
        <p:spPr/>
        <p:txBody>
          <a:bodyPr/>
          <a:lstStyle/>
          <a:p>
            <a:r>
              <a:rPr lang="en-IN" dirty="0"/>
              <a:t>Resources for Further Learning</a:t>
            </a:r>
          </a:p>
        </p:txBody>
      </p:sp>
      <p:sp>
        <p:nvSpPr>
          <p:cNvPr id="5" name="Rectangle 2">
            <a:extLst>
              <a:ext uri="{FF2B5EF4-FFF2-40B4-BE49-F238E27FC236}">
                <a16:creationId xmlns:a16="http://schemas.microsoft.com/office/drawing/2014/main" id="{D82BBB11-3BBC-A06C-2559-30B95B348A30}"/>
              </a:ext>
            </a:extLst>
          </p:cNvPr>
          <p:cNvSpPr>
            <a:spLocks noGrp="1" noChangeArrowheads="1"/>
          </p:cNvSpPr>
          <p:nvPr>
            <p:ph idx="1"/>
          </p:nvPr>
        </p:nvSpPr>
        <p:spPr bwMode="auto">
          <a:xfrm>
            <a:off x="1097280" y="1303898"/>
            <a:ext cx="11028597" cy="510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b="1" dirty="0">
              <a:solidFill>
                <a:schemeClr val="tx1"/>
              </a:solidFill>
            </a:endParaRPr>
          </a:p>
          <a:p>
            <a:endParaRPr lang="en-US" b="1" dirty="0">
              <a:solidFill>
                <a:schemeClr val="tx1"/>
              </a:solidFill>
            </a:endParaRPr>
          </a:p>
          <a:p>
            <a:r>
              <a:rPr lang="en-US" b="1" dirty="0">
                <a:solidFill>
                  <a:schemeClr val="tx1"/>
                </a:solidFill>
              </a:rPr>
              <a:t>Recommended Resources</a:t>
            </a:r>
          </a:p>
          <a:p>
            <a:pPr marL="201168" lvl="1" indent="0">
              <a:buNone/>
            </a:pPr>
            <a:r>
              <a:rPr lang="en-US" b="1" dirty="0">
                <a:solidFill>
                  <a:schemeClr val="tx1"/>
                </a:solidFill>
              </a:rPr>
              <a:t>- </a:t>
            </a:r>
            <a:r>
              <a:rPr lang="en-US" b="1" i="1" dirty="0">
                <a:solidFill>
                  <a:schemeClr val="tx1"/>
                </a:solidFill>
              </a:rPr>
              <a:t>Anti-Phishing Working Group</a:t>
            </a:r>
          </a:p>
          <a:p>
            <a:r>
              <a:rPr lang="en-US" b="1" dirty="0">
                <a:solidFill>
                  <a:schemeClr val="tx1"/>
                </a:solidFill>
              </a:rPr>
              <a:t>   	</a:t>
            </a:r>
            <a:r>
              <a:rPr lang="en-US" dirty="0">
                <a:solidFill>
                  <a:schemeClr val="tx1"/>
                </a:solidFill>
              </a:rPr>
              <a:t>[apwg.org](https://apwg.org/)</a:t>
            </a:r>
          </a:p>
          <a:p>
            <a:endParaRPr lang="en-US" b="1" dirty="0">
              <a:solidFill>
                <a:schemeClr val="tx1"/>
              </a:solidFill>
            </a:endParaRPr>
          </a:p>
          <a:p>
            <a:r>
              <a:rPr lang="en-US" b="1" dirty="0">
                <a:solidFill>
                  <a:schemeClr val="tx1"/>
                </a:solidFill>
              </a:rPr>
              <a:t>-</a:t>
            </a:r>
            <a:r>
              <a:rPr lang="en-US" b="1" i="1" dirty="0">
                <a:solidFill>
                  <a:schemeClr val="tx1"/>
                </a:solidFill>
              </a:rPr>
              <a:t>Cybersecurity &amp; Infrastructure Security Agency (CISA)</a:t>
            </a:r>
          </a:p>
          <a:p>
            <a:r>
              <a:rPr lang="en-US" b="1" dirty="0">
                <a:solidFill>
                  <a:schemeClr val="tx1"/>
                </a:solidFill>
              </a:rPr>
              <a:t>  	</a:t>
            </a:r>
            <a:r>
              <a:rPr lang="en-US" dirty="0">
                <a:solidFill>
                  <a:schemeClr val="tx1"/>
                </a:solidFill>
              </a:rPr>
              <a:t>[cisa.gov](https://www.cisa.gov/)</a:t>
            </a:r>
          </a:p>
          <a:p>
            <a:pPr marL="0" indent="0">
              <a:buNone/>
            </a:pPr>
            <a:r>
              <a:rPr lang="en-US" b="1" dirty="0">
                <a:solidFill>
                  <a:schemeClr val="tx1"/>
                </a:solidFill>
              </a:rPr>
              <a:t> -</a:t>
            </a:r>
            <a:r>
              <a:rPr lang="en-US" b="1" i="1" dirty="0">
                <a:solidFill>
                  <a:schemeClr val="tx1"/>
                </a:solidFill>
              </a:rPr>
              <a:t>Online Courses</a:t>
            </a:r>
          </a:p>
          <a:p>
            <a:r>
              <a:rPr lang="en-US" b="1" dirty="0">
                <a:solidFill>
                  <a:schemeClr val="tx1"/>
                </a:solidFill>
              </a:rPr>
              <a:t>             </a:t>
            </a:r>
            <a:r>
              <a:rPr lang="en-US" dirty="0">
                <a:solidFill>
                  <a:schemeClr val="tx1"/>
                </a:solidFill>
              </a:rPr>
              <a:t>Platforms like Coursera, Udemy, and LinkedIn Learning offer courses on cybersecurity awareness</a:t>
            </a:r>
          </a:p>
          <a:p>
            <a:pPr marL="0" indent="0">
              <a:buNone/>
            </a:pPr>
            <a:endParaRPr 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44144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46B4-1BBB-BCBC-25E1-8FA26827E8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1EBBEDA-1D14-E967-4340-0A68139736FB}"/>
              </a:ext>
            </a:extLst>
          </p:cNvPr>
          <p:cNvSpPr>
            <a:spLocks noGrp="1"/>
          </p:cNvSpPr>
          <p:nvPr>
            <p:ph idx="1"/>
          </p:nvPr>
        </p:nvSpPr>
        <p:spPr>
          <a:xfrm>
            <a:off x="1097280" y="1845734"/>
            <a:ext cx="6400800" cy="4199466"/>
          </a:xfrm>
        </p:spPr>
        <p:txBody>
          <a:bodyPr>
            <a:normAutofit fontScale="92500" lnSpcReduction="10000"/>
          </a:bodyPr>
          <a:lstStyle/>
          <a:p>
            <a:r>
              <a:rPr lang="en-US" dirty="0"/>
              <a:t>Phishing is a type of cyber attack that uses deceptive tactics to trick individuals into providing sensitive information, such as usernames, passwords, credit card numbers, and other personal data. Attackers often impersonate legitimate organizations or trusted figures to gain the victim's trust.</a:t>
            </a:r>
            <a:endParaRPr lang="en-US" dirty="0">
              <a:solidFill>
                <a:schemeClr val="tx1"/>
              </a:solidFill>
            </a:endParaRPr>
          </a:p>
          <a:p>
            <a:r>
              <a:rPr lang="en-US" dirty="0"/>
              <a:t>Attackers gather information about their targets, such as email addresses or names, to make their attempts more convincing.</a:t>
            </a:r>
            <a:endParaRPr lang="en-US" dirty="0">
              <a:solidFill>
                <a:schemeClr val="tx1"/>
              </a:solidFill>
            </a:endParaRPr>
          </a:p>
          <a:p>
            <a:r>
              <a:rPr lang="en-US" dirty="0"/>
              <a:t>Phishing can lead to severe consequences, including:</a:t>
            </a:r>
          </a:p>
          <a:p>
            <a:pPr>
              <a:buFont typeface="Arial" panose="020B0604020202020204" pitchFamily="34" charset="0"/>
              <a:buChar char="•"/>
            </a:pPr>
            <a:r>
              <a:rPr lang="en-US" b="1" dirty="0"/>
              <a:t>Financial Loss</a:t>
            </a:r>
            <a:endParaRPr lang="en-US" dirty="0"/>
          </a:p>
          <a:p>
            <a:pPr>
              <a:buFont typeface="Arial" panose="020B0604020202020204" pitchFamily="34" charset="0"/>
              <a:buChar char="•"/>
            </a:pPr>
            <a:r>
              <a:rPr lang="en-US" b="1" dirty="0"/>
              <a:t>Identity Theft</a:t>
            </a:r>
            <a:endParaRPr lang="en-US" dirty="0"/>
          </a:p>
          <a:p>
            <a:pPr>
              <a:buFont typeface="Arial" panose="020B0604020202020204" pitchFamily="34" charset="0"/>
              <a:buChar char="•"/>
            </a:pPr>
            <a:r>
              <a:rPr lang="en-US" b="1" dirty="0"/>
              <a:t>Data Breaches</a:t>
            </a:r>
            <a:endParaRPr lang="en-US" dirty="0"/>
          </a:p>
          <a:p>
            <a:pPr>
              <a:buFont typeface="Arial" panose="020B0604020202020204" pitchFamily="34" charset="0"/>
              <a:buChar char="•"/>
            </a:pPr>
            <a:r>
              <a:rPr lang="en-US" b="1" dirty="0"/>
              <a:t>Reputation Damage</a:t>
            </a:r>
            <a:endParaRPr lang="en-US" dirty="0">
              <a:solidFill>
                <a:schemeClr val="tx1"/>
              </a:solidFill>
            </a:endParaRPr>
          </a:p>
        </p:txBody>
      </p:sp>
      <p:pic>
        <p:nvPicPr>
          <p:cNvPr id="5" name="Picture 4">
            <a:extLst>
              <a:ext uri="{FF2B5EF4-FFF2-40B4-BE49-F238E27FC236}">
                <a16:creationId xmlns:a16="http://schemas.microsoft.com/office/drawing/2014/main" id="{3CE82971-8ABF-6E63-2BDE-C9F113877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2583" y="2270842"/>
            <a:ext cx="3992880" cy="1996440"/>
          </a:xfrm>
          <a:prstGeom prst="rect">
            <a:avLst/>
          </a:prstGeom>
        </p:spPr>
      </p:pic>
    </p:spTree>
    <p:extLst>
      <p:ext uri="{BB962C8B-B14F-4D97-AF65-F5344CB8AC3E}">
        <p14:creationId xmlns:p14="http://schemas.microsoft.com/office/powerpoint/2010/main" val="351041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46B4-1BBB-BCBC-25E1-8FA26827E80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1EBBEDA-1D14-E967-4340-0A68139736FB}"/>
              </a:ext>
            </a:extLst>
          </p:cNvPr>
          <p:cNvSpPr>
            <a:spLocks noGrp="1"/>
          </p:cNvSpPr>
          <p:nvPr>
            <p:ph idx="1"/>
          </p:nvPr>
        </p:nvSpPr>
        <p:spPr>
          <a:xfrm>
            <a:off x="1097280" y="1845734"/>
            <a:ext cx="6400800" cy="4199466"/>
          </a:xfrm>
        </p:spPr>
        <p:txBody>
          <a:bodyPr/>
          <a:lstStyle/>
          <a:p>
            <a:r>
              <a:rPr lang="en-US" b="1" dirty="0">
                <a:solidFill>
                  <a:schemeClr val="tx1"/>
                </a:solidFill>
              </a:rPr>
              <a:t>Key Takeaways</a:t>
            </a:r>
          </a:p>
          <a:p>
            <a:r>
              <a:rPr lang="en-US" dirty="0">
                <a:solidFill>
                  <a:schemeClr val="tx1"/>
                </a:solidFill>
              </a:rPr>
              <a:t>- Stay informed about phishing tactics and best practices.</a:t>
            </a:r>
          </a:p>
          <a:p>
            <a:r>
              <a:rPr lang="en-US" dirty="0">
                <a:solidFill>
                  <a:schemeClr val="tx1"/>
                </a:solidFill>
              </a:rPr>
              <a:t>- Always be vigilant and verify suspicious communications.</a:t>
            </a:r>
          </a:p>
          <a:p>
            <a:r>
              <a:rPr lang="en-US" dirty="0">
                <a:solidFill>
                  <a:schemeClr val="tx1"/>
                </a:solidFill>
              </a:rPr>
              <a:t>- Encourage a culture of reporting and awareness in your organization.</a:t>
            </a:r>
          </a:p>
          <a:p>
            <a:endParaRPr lang="en-US" dirty="0">
              <a:solidFill>
                <a:schemeClr val="tx1"/>
              </a:solidFill>
            </a:endParaRPr>
          </a:p>
          <a:p>
            <a:r>
              <a:rPr lang="en-US" b="1" dirty="0">
                <a:solidFill>
                  <a:schemeClr val="tx1"/>
                </a:solidFill>
              </a:rPr>
              <a:t>Questions</a:t>
            </a:r>
          </a:p>
          <a:p>
            <a:r>
              <a:rPr lang="en-US" dirty="0">
                <a:solidFill>
                  <a:schemeClr val="tx1"/>
                </a:solidFill>
              </a:rPr>
              <a:t>- Open the floor for any questions or experiences participants would like to share.</a:t>
            </a:r>
          </a:p>
        </p:txBody>
      </p:sp>
      <p:pic>
        <p:nvPicPr>
          <p:cNvPr id="5" name="Picture 4">
            <a:extLst>
              <a:ext uri="{FF2B5EF4-FFF2-40B4-BE49-F238E27FC236}">
                <a16:creationId xmlns:a16="http://schemas.microsoft.com/office/drawing/2014/main" id="{3CE82971-8ABF-6E63-2BDE-C9F1138779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2584" y="2172519"/>
            <a:ext cx="3992880" cy="1996440"/>
          </a:xfrm>
          <a:prstGeom prst="rect">
            <a:avLst/>
          </a:prstGeom>
        </p:spPr>
      </p:pic>
    </p:spTree>
    <p:extLst>
      <p:ext uri="{BB962C8B-B14F-4D97-AF65-F5344CB8AC3E}">
        <p14:creationId xmlns:p14="http://schemas.microsoft.com/office/powerpoint/2010/main" val="296221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A4ACCB-045B-F7DD-2411-D8D07A7639C6}"/>
              </a:ext>
            </a:extLst>
          </p:cNvPr>
          <p:cNvSpPr txBox="1"/>
          <p:nvPr/>
        </p:nvSpPr>
        <p:spPr>
          <a:xfrm>
            <a:off x="2971662" y="151602"/>
            <a:ext cx="10038521" cy="769441"/>
          </a:xfrm>
          <a:prstGeom prst="rect">
            <a:avLst/>
          </a:prstGeom>
          <a:noFill/>
        </p:spPr>
        <p:txBody>
          <a:bodyPr wrap="square" rtlCol="0">
            <a:spAutoFit/>
          </a:bodyPr>
          <a:lstStyle/>
          <a:p>
            <a:r>
              <a:rPr lang="en-IN" sz="4400" dirty="0">
                <a:solidFill>
                  <a:schemeClr val="accent4"/>
                </a:solidFill>
                <a:latin typeface="Algerian" panose="04020705040A02060702" pitchFamily="82" charset="0"/>
              </a:rPr>
              <a:t>INTRODUCTION OF Phishing</a:t>
            </a:r>
          </a:p>
        </p:txBody>
      </p:sp>
    </p:spTree>
    <p:extLst>
      <p:ext uri="{BB962C8B-B14F-4D97-AF65-F5344CB8AC3E}">
        <p14:creationId xmlns:p14="http://schemas.microsoft.com/office/powerpoint/2010/main" val="1425496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37AF1ACA-BE66-F42D-9C7A-5EAE1FC9C8CB}"/>
              </a:ext>
            </a:extLst>
          </p:cNvPr>
          <p:cNvSpPr/>
          <p:nvPr/>
        </p:nvSpPr>
        <p:spPr>
          <a:xfrm>
            <a:off x="4747416" y="0"/>
            <a:ext cx="1860756" cy="6858000"/>
          </a:xfrm>
          <a:custGeom>
            <a:avLst/>
            <a:gdLst>
              <a:gd name="connsiteX0" fmla="*/ 0 w 1860756"/>
              <a:gd name="connsiteY0" fmla="*/ 0 h 6858000"/>
              <a:gd name="connsiteX1" fmla="*/ 1192192 w 1860756"/>
              <a:gd name="connsiteY1" fmla="*/ 0 h 6858000"/>
              <a:gd name="connsiteX2" fmla="*/ 1192192 w 1860756"/>
              <a:gd name="connsiteY2" fmla="*/ 5542793 h 6858000"/>
              <a:gd name="connsiteX3" fmla="*/ 1860756 w 1860756"/>
              <a:gd name="connsiteY3" fmla="*/ 6014720 h 6858000"/>
              <a:gd name="connsiteX4" fmla="*/ 1192192 w 1860756"/>
              <a:gd name="connsiteY4" fmla="*/ 6486648 h 6858000"/>
              <a:gd name="connsiteX5" fmla="*/ 1192192 w 1860756"/>
              <a:gd name="connsiteY5" fmla="*/ 6858000 h 6858000"/>
              <a:gd name="connsiteX6" fmla="*/ 0 w 186075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0756" h="6858000">
                <a:moveTo>
                  <a:pt x="0" y="0"/>
                </a:moveTo>
                <a:lnTo>
                  <a:pt x="1192192" y="0"/>
                </a:lnTo>
                <a:lnTo>
                  <a:pt x="1192192" y="5542793"/>
                </a:lnTo>
                <a:lnTo>
                  <a:pt x="1860756" y="6014720"/>
                </a:lnTo>
                <a:lnTo>
                  <a:pt x="1192192" y="6486648"/>
                </a:lnTo>
                <a:lnTo>
                  <a:pt x="1192192" y="6858000"/>
                </a:lnTo>
                <a:lnTo>
                  <a:pt x="0" y="685800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4" name="TextBox 3">
            <a:extLst>
              <a:ext uri="{FF2B5EF4-FFF2-40B4-BE49-F238E27FC236}">
                <a16:creationId xmlns:a16="http://schemas.microsoft.com/office/drawing/2014/main" id="{8DFC8ECB-AC73-D57D-3C61-4535AD9A7A62}"/>
              </a:ext>
            </a:extLst>
          </p:cNvPr>
          <p:cNvSpPr txBox="1"/>
          <p:nvPr/>
        </p:nvSpPr>
        <p:spPr>
          <a:xfrm>
            <a:off x="6469924" y="817591"/>
            <a:ext cx="4550108" cy="584775"/>
          </a:xfrm>
          <a:prstGeom prst="rect">
            <a:avLst/>
          </a:prstGeom>
          <a:noFill/>
        </p:spPr>
        <p:txBody>
          <a:bodyPr wrap="square" rtlCol="0">
            <a:spAutoFit/>
          </a:bodyPr>
          <a:lstStyle/>
          <a:p>
            <a:pPr algn="r"/>
            <a:r>
              <a:rPr lang="en-IN" sz="3200" b="1" i="1" dirty="0"/>
              <a:t>TABLE OF CONTENTS</a:t>
            </a:r>
          </a:p>
        </p:txBody>
      </p:sp>
      <p:sp>
        <p:nvSpPr>
          <p:cNvPr id="16" name="Freeform: Shape 15">
            <a:extLst>
              <a:ext uri="{FF2B5EF4-FFF2-40B4-BE49-F238E27FC236}">
                <a16:creationId xmlns:a16="http://schemas.microsoft.com/office/drawing/2014/main" id="{9B95DAE2-053D-D879-0315-A6DA8E9B066D}"/>
              </a:ext>
            </a:extLst>
          </p:cNvPr>
          <p:cNvSpPr/>
          <p:nvPr/>
        </p:nvSpPr>
        <p:spPr>
          <a:xfrm>
            <a:off x="0" y="0"/>
            <a:ext cx="1871914" cy="6858000"/>
          </a:xfrm>
          <a:custGeom>
            <a:avLst/>
            <a:gdLst>
              <a:gd name="connsiteX0" fmla="*/ 0 w 1871914"/>
              <a:gd name="connsiteY0" fmla="*/ 0 h 6858000"/>
              <a:gd name="connsiteX1" fmla="*/ 1192192 w 1871914"/>
              <a:gd name="connsiteY1" fmla="*/ 0 h 6858000"/>
              <a:gd name="connsiteX2" fmla="*/ 1192192 w 1871914"/>
              <a:gd name="connsiteY2" fmla="*/ 598504 h 6858000"/>
              <a:gd name="connsiteX3" fmla="*/ 1871914 w 1871914"/>
              <a:gd name="connsiteY3" fmla="*/ 1078308 h 6858000"/>
              <a:gd name="connsiteX4" fmla="*/ 1192192 w 1871914"/>
              <a:gd name="connsiteY4" fmla="*/ 1558112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598504"/>
                </a:lnTo>
                <a:lnTo>
                  <a:pt x="1871914" y="1078308"/>
                </a:lnTo>
                <a:lnTo>
                  <a:pt x="1192192" y="1558112"/>
                </a:lnTo>
                <a:lnTo>
                  <a:pt x="1192192"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Freeform: Shape 14">
            <a:extLst>
              <a:ext uri="{FF2B5EF4-FFF2-40B4-BE49-F238E27FC236}">
                <a16:creationId xmlns:a16="http://schemas.microsoft.com/office/drawing/2014/main" id="{DB250874-F892-B732-0AD1-218D594CF85A}"/>
              </a:ext>
            </a:extLst>
          </p:cNvPr>
          <p:cNvSpPr/>
          <p:nvPr/>
        </p:nvSpPr>
        <p:spPr>
          <a:xfrm>
            <a:off x="1193156" y="0"/>
            <a:ext cx="1857954" cy="6858000"/>
          </a:xfrm>
          <a:custGeom>
            <a:avLst/>
            <a:gdLst>
              <a:gd name="connsiteX0" fmla="*/ 0 w 1871914"/>
              <a:gd name="connsiteY0" fmla="*/ 0 h 6858000"/>
              <a:gd name="connsiteX1" fmla="*/ 1192192 w 1871914"/>
              <a:gd name="connsiteY1" fmla="*/ 0 h 6858000"/>
              <a:gd name="connsiteX2" fmla="*/ 1192192 w 1871914"/>
              <a:gd name="connsiteY2" fmla="*/ 1832607 h 6858000"/>
              <a:gd name="connsiteX3" fmla="*/ 1871914 w 1871914"/>
              <a:gd name="connsiteY3" fmla="*/ 2312411 h 6858000"/>
              <a:gd name="connsiteX4" fmla="*/ 1192192 w 1871914"/>
              <a:gd name="connsiteY4" fmla="*/ 2792215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1832607"/>
                </a:lnTo>
                <a:lnTo>
                  <a:pt x="1871914" y="2312411"/>
                </a:lnTo>
                <a:lnTo>
                  <a:pt x="1192192" y="2792215"/>
                </a:lnTo>
                <a:lnTo>
                  <a:pt x="1192192"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4" name="Freeform: Shape 13">
            <a:extLst>
              <a:ext uri="{FF2B5EF4-FFF2-40B4-BE49-F238E27FC236}">
                <a16:creationId xmlns:a16="http://schemas.microsoft.com/office/drawing/2014/main" id="{40CE3D08-8436-867D-43AF-250E98715CB7}"/>
              </a:ext>
            </a:extLst>
          </p:cNvPr>
          <p:cNvSpPr/>
          <p:nvPr/>
        </p:nvSpPr>
        <p:spPr>
          <a:xfrm>
            <a:off x="2378952" y="0"/>
            <a:ext cx="1883072" cy="6858000"/>
          </a:xfrm>
          <a:custGeom>
            <a:avLst/>
            <a:gdLst>
              <a:gd name="connsiteX0" fmla="*/ 0 w 1883072"/>
              <a:gd name="connsiteY0" fmla="*/ 0 h 6858000"/>
              <a:gd name="connsiteX1" fmla="*/ 1192192 w 1883072"/>
              <a:gd name="connsiteY1" fmla="*/ 0 h 6858000"/>
              <a:gd name="connsiteX2" fmla="*/ 1192192 w 1883072"/>
              <a:gd name="connsiteY2" fmla="*/ 3058834 h 6858000"/>
              <a:gd name="connsiteX3" fmla="*/ 1883072 w 1883072"/>
              <a:gd name="connsiteY3" fmla="*/ 3546514 h 6858000"/>
              <a:gd name="connsiteX4" fmla="*/ 1192192 w 1883072"/>
              <a:gd name="connsiteY4" fmla="*/ 4034194 h 6858000"/>
              <a:gd name="connsiteX5" fmla="*/ 1192192 w 1883072"/>
              <a:gd name="connsiteY5" fmla="*/ 6858000 h 6858000"/>
              <a:gd name="connsiteX6" fmla="*/ 0 w 18830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3072" h="6858000">
                <a:moveTo>
                  <a:pt x="0" y="0"/>
                </a:moveTo>
                <a:lnTo>
                  <a:pt x="1192192" y="0"/>
                </a:lnTo>
                <a:lnTo>
                  <a:pt x="1192192" y="3058834"/>
                </a:lnTo>
                <a:lnTo>
                  <a:pt x="1883072" y="3546514"/>
                </a:lnTo>
                <a:lnTo>
                  <a:pt x="1192192" y="4034194"/>
                </a:lnTo>
                <a:lnTo>
                  <a:pt x="1192192" y="6858000"/>
                </a:lnTo>
                <a:lnTo>
                  <a:pt x="0" y="68580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Freeform: Shape 12">
            <a:extLst>
              <a:ext uri="{FF2B5EF4-FFF2-40B4-BE49-F238E27FC236}">
                <a16:creationId xmlns:a16="http://schemas.microsoft.com/office/drawing/2014/main" id="{38E7306D-08E9-17A6-C578-B26C8A42F5D4}"/>
              </a:ext>
            </a:extLst>
          </p:cNvPr>
          <p:cNvSpPr/>
          <p:nvPr/>
        </p:nvSpPr>
        <p:spPr>
          <a:xfrm>
            <a:off x="3577540" y="0"/>
            <a:ext cx="1851235" cy="6858000"/>
          </a:xfrm>
          <a:custGeom>
            <a:avLst/>
            <a:gdLst>
              <a:gd name="connsiteX0" fmla="*/ 0 w 1851235"/>
              <a:gd name="connsiteY0" fmla="*/ 0 h 6858000"/>
              <a:gd name="connsiteX1" fmla="*/ 1192192 w 1851235"/>
              <a:gd name="connsiteY1" fmla="*/ 0 h 6858000"/>
              <a:gd name="connsiteX2" fmla="*/ 1192192 w 1851235"/>
              <a:gd name="connsiteY2" fmla="*/ 4343402 h 6858000"/>
              <a:gd name="connsiteX3" fmla="*/ 1851235 w 1851235"/>
              <a:gd name="connsiteY3" fmla="*/ 4808609 h 6858000"/>
              <a:gd name="connsiteX4" fmla="*/ 1192192 w 1851235"/>
              <a:gd name="connsiteY4" fmla="*/ 5273816 h 6858000"/>
              <a:gd name="connsiteX5" fmla="*/ 1192192 w 1851235"/>
              <a:gd name="connsiteY5" fmla="*/ 6858000 h 6858000"/>
              <a:gd name="connsiteX6" fmla="*/ 0 w 185123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1235" h="6858000">
                <a:moveTo>
                  <a:pt x="0" y="0"/>
                </a:moveTo>
                <a:lnTo>
                  <a:pt x="1192192" y="0"/>
                </a:lnTo>
                <a:lnTo>
                  <a:pt x="1192192" y="4343402"/>
                </a:lnTo>
                <a:lnTo>
                  <a:pt x="1851235" y="4808609"/>
                </a:lnTo>
                <a:lnTo>
                  <a:pt x="1192192" y="5273816"/>
                </a:lnTo>
                <a:lnTo>
                  <a:pt x="1192192" y="6858000"/>
                </a:lnTo>
                <a:lnTo>
                  <a:pt x="0" y="68580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3" name="TextBox 32">
            <a:hlinkClick r:id="rId2" action="ppaction://hlinksldjump"/>
            <a:extLst>
              <a:ext uri="{FF2B5EF4-FFF2-40B4-BE49-F238E27FC236}">
                <a16:creationId xmlns:a16="http://schemas.microsoft.com/office/drawing/2014/main" id="{A525AD9D-0D77-5F27-D335-6AD7DC724BD9}"/>
              </a:ext>
            </a:extLst>
          </p:cNvPr>
          <p:cNvSpPr txBox="1"/>
          <p:nvPr/>
        </p:nvSpPr>
        <p:spPr>
          <a:xfrm>
            <a:off x="5961924" y="5812194"/>
            <a:ext cx="508000" cy="461665"/>
          </a:xfrm>
          <a:prstGeom prst="rect">
            <a:avLst/>
          </a:prstGeom>
          <a:noFill/>
        </p:spPr>
        <p:txBody>
          <a:bodyPr wrap="square" rtlCol="0">
            <a:spAutoFit/>
          </a:bodyPr>
          <a:lstStyle/>
          <a:p>
            <a:r>
              <a:rPr lang="en-IN" sz="2400" b="1" dirty="0">
                <a:solidFill>
                  <a:schemeClr val="bg2"/>
                </a:solidFill>
              </a:rPr>
              <a:t>4</a:t>
            </a:r>
          </a:p>
        </p:txBody>
      </p:sp>
      <p:sp>
        <p:nvSpPr>
          <p:cNvPr id="17" name="TextBox 16">
            <a:hlinkClick r:id="rId3" action="ppaction://hlinksldjump"/>
            <a:extLst>
              <a:ext uri="{FF2B5EF4-FFF2-40B4-BE49-F238E27FC236}">
                <a16:creationId xmlns:a16="http://schemas.microsoft.com/office/drawing/2014/main" id="{7848C48F-E3EB-3B22-4F36-8BF3962B0341}"/>
              </a:ext>
            </a:extLst>
          </p:cNvPr>
          <p:cNvSpPr txBox="1"/>
          <p:nvPr/>
        </p:nvSpPr>
        <p:spPr>
          <a:xfrm>
            <a:off x="4747416" y="4546341"/>
            <a:ext cx="508000" cy="461665"/>
          </a:xfrm>
          <a:prstGeom prst="rect">
            <a:avLst/>
          </a:prstGeom>
          <a:noFill/>
        </p:spPr>
        <p:txBody>
          <a:bodyPr wrap="square" rtlCol="0">
            <a:spAutoFit/>
          </a:bodyPr>
          <a:lstStyle/>
          <a:p>
            <a:r>
              <a:rPr lang="en-IN" sz="2400" b="1" dirty="0">
                <a:solidFill>
                  <a:schemeClr val="bg2"/>
                </a:solidFill>
              </a:rPr>
              <a:t>3</a:t>
            </a:r>
          </a:p>
        </p:txBody>
      </p:sp>
      <p:sp>
        <p:nvSpPr>
          <p:cNvPr id="39" name="Freeform: Shape 38">
            <a:hlinkClick r:id="rId4" action="ppaction://hlinksldjump"/>
            <a:extLst>
              <a:ext uri="{FF2B5EF4-FFF2-40B4-BE49-F238E27FC236}">
                <a16:creationId xmlns:a16="http://schemas.microsoft.com/office/drawing/2014/main" id="{E1F5F557-EE8F-CE08-7935-D064BA61F9FE}"/>
              </a:ext>
            </a:extLst>
          </p:cNvPr>
          <p:cNvSpPr/>
          <p:nvPr/>
        </p:nvSpPr>
        <p:spPr>
          <a:xfrm>
            <a:off x="2395361" y="0"/>
            <a:ext cx="1883072" cy="6858000"/>
          </a:xfrm>
          <a:custGeom>
            <a:avLst/>
            <a:gdLst/>
            <a:ahLst/>
            <a:cxnLst/>
            <a:rect l="l" t="t" r="r" b="b"/>
            <a:pathLst>
              <a:path w="1883072" h="6858000">
                <a:moveTo>
                  <a:pt x="0" y="0"/>
                </a:moveTo>
                <a:lnTo>
                  <a:pt x="1192192" y="0"/>
                </a:lnTo>
                <a:lnTo>
                  <a:pt x="1192192" y="3058834"/>
                </a:lnTo>
                <a:lnTo>
                  <a:pt x="1883072" y="3546514"/>
                </a:lnTo>
                <a:lnTo>
                  <a:pt x="1192192" y="4034194"/>
                </a:lnTo>
                <a:lnTo>
                  <a:pt x="1192192" y="6858000"/>
                </a:lnTo>
                <a:lnTo>
                  <a:pt x="0" y="6858000"/>
                </a:lnTo>
                <a:close/>
              </a:path>
            </a:pathLst>
          </a:cu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1" name="Freeform: Shape 20">
            <a:extLst>
              <a:ext uri="{FF2B5EF4-FFF2-40B4-BE49-F238E27FC236}">
                <a16:creationId xmlns:a16="http://schemas.microsoft.com/office/drawing/2014/main" id="{F9DBAB1E-B0F0-8B53-3C4B-DBD4B577C6B9}"/>
              </a:ext>
            </a:extLst>
          </p:cNvPr>
          <p:cNvSpPr/>
          <p:nvPr/>
        </p:nvSpPr>
        <p:spPr>
          <a:xfrm>
            <a:off x="1228942" y="0"/>
            <a:ext cx="1857954" cy="6858000"/>
          </a:xfrm>
          <a:custGeom>
            <a:avLst/>
            <a:gdLst>
              <a:gd name="connsiteX0" fmla="*/ 0 w 1871914"/>
              <a:gd name="connsiteY0" fmla="*/ 0 h 6858000"/>
              <a:gd name="connsiteX1" fmla="*/ 1192192 w 1871914"/>
              <a:gd name="connsiteY1" fmla="*/ 0 h 6858000"/>
              <a:gd name="connsiteX2" fmla="*/ 1192192 w 1871914"/>
              <a:gd name="connsiteY2" fmla="*/ 1832607 h 6858000"/>
              <a:gd name="connsiteX3" fmla="*/ 1871914 w 1871914"/>
              <a:gd name="connsiteY3" fmla="*/ 2312411 h 6858000"/>
              <a:gd name="connsiteX4" fmla="*/ 1192192 w 1871914"/>
              <a:gd name="connsiteY4" fmla="*/ 2792215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1832607"/>
                </a:lnTo>
                <a:lnTo>
                  <a:pt x="1871914" y="2312411"/>
                </a:lnTo>
                <a:lnTo>
                  <a:pt x="1192192" y="2792215"/>
                </a:lnTo>
                <a:lnTo>
                  <a:pt x="1192192" y="6858000"/>
                </a:lnTo>
                <a:lnTo>
                  <a:pt x="0" y="6858000"/>
                </a:lnTo>
                <a:close/>
              </a:path>
            </a:pathLst>
          </a:cu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TextBox 21">
            <a:hlinkClick r:id="" action="ppaction://noaction"/>
            <a:extLst>
              <a:ext uri="{FF2B5EF4-FFF2-40B4-BE49-F238E27FC236}">
                <a16:creationId xmlns:a16="http://schemas.microsoft.com/office/drawing/2014/main" id="{B54E5BE5-684D-6E68-E182-79098E3B3698}"/>
              </a:ext>
            </a:extLst>
          </p:cNvPr>
          <p:cNvSpPr txBox="1"/>
          <p:nvPr/>
        </p:nvSpPr>
        <p:spPr>
          <a:xfrm>
            <a:off x="2398143" y="2058177"/>
            <a:ext cx="508000" cy="461665"/>
          </a:xfrm>
          <a:prstGeom prst="rect">
            <a:avLst/>
          </a:prstGeom>
          <a:noFill/>
        </p:spPr>
        <p:txBody>
          <a:bodyPr wrap="square" rtlCol="0">
            <a:spAutoFit/>
          </a:bodyPr>
          <a:lstStyle/>
          <a:p>
            <a:r>
              <a:rPr lang="en-IN" sz="2400" b="1" dirty="0">
                <a:solidFill>
                  <a:schemeClr val="bg2"/>
                </a:solidFill>
              </a:rPr>
              <a:t>2</a:t>
            </a:r>
          </a:p>
        </p:txBody>
      </p:sp>
      <p:sp>
        <p:nvSpPr>
          <p:cNvPr id="30" name="Freeform: Shape 29">
            <a:extLst>
              <a:ext uri="{FF2B5EF4-FFF2-40B4-BE49-F238E27FC236}">
                <a16:creationId xmlns:a16="http://schemas.microsoft.com/office/drawing/2014/main" id="{C8656ED0-78D4-1489-BF56-D8E09C80A256}"/>
              </a:ext>
            </a:extLst>
          </p:cNvPr>
          <p:cNvSpPr/>
          <p:nvPr/>
        </p:nvSpPr>
        <p:spPr>
          <a:xfrm>
            <a:off x="13759" y="0"/>
            <a:ext cx="1927121" cy="6858000"/>
          </a:xfrm>
          <a:custGeom>
            <a:avLst/>
            <a:gdLst>
              <a:gd name="connsiteX0" fmla="*/ 0 w 1871914"/>
              <a:gd name="connsiteY0" fmla="*/ 0 h 6858000"/>
              <a:gd name="connsiteX1" fmla="*/ 1192192 w 1871914"/>
              <a:gd name="connsiteY1" fmla="*/ 0 h 6858000"/>
              <a:gd name="connsiteX2" fmla="*/ 1192192 w 1871914"/>
              <a:gd name="connsiteY2" fmla="*/ 598504 h 6858000"/>
              <a:gd name="connsiteX3" fmla="*/ 1871914 w 1871914"/>
              <a:gd name="connsiteY3" fmla="*/ 1078308 h 6858000"/>
              <a:gd name="connsiteX4" fmla="*/ 1192192 w 1871914"/>
              <a:gd name="connsiteY4" fmla="*/ 1558112 h 6858000"/>
              <a:gd name="connsiteX5" fmla="*/ 1192192 w 1871914"/>
              <a:gd name="connsiteY5" fmla="*/ 6858000 h 6858000"/>
              <a:gd name="connsiteX6" fmla="*/ 0 w 187191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1914" h="6858000">
                <a:moveTo>
                  <a:pt x="0" y="0"/>
                </a:moveTo>
                <a:lnTo>
                  <a:pt x="1192192" y="0"/>
                </a:lnTo>
                <a:lnTo>
                  <a:pt x="1192192" y="598504"/>
                </a:lnTo>
                <a:lnTo>
                  <a:pt x="1871914" y="1078308"/>
                </a:lnTo>
                <a:lnTo>
                  <a:pt x="1192192" y="1558112"/>
                </a:lnTo>
                <a:lnTo>
                  <a:pt x="1192192" y="6858000"/>
                </a:lnTo>
                <a:lnTo>
                  <a:pt x="0"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hlinkClick r:id="rId5" action="ppaction://hlinksldjump"/>
            <a:extLst>
              <a:ext uri="{FF2B5EF4-FFF2-40B4-BE49-F238E27FC236}">
                <a16:creationId xmlns:a16="http://schemas.microsoft.com/office/drawing/2014/main" id="{2206CD7E-F8CF-1246-E908-0F9068A0BC1F}"/>
              </a:ext>
            </a:extLst>
          </p:cNvPr>
          <p:cNvSpPr txBox="1"/>
          <p:nvPr/>
        </p:nvSpPr>
        <p:spPr>
          <a:xfrm>
            <a:off x="1157370" y="817591"/>
            <a:ext cx="508000" cy="461665"/>
          </a:xfrm>
          <a:prstGeom prst="rect">
            <a:avLst/>
          </a:prstGeom>
          <a:noFill/>
        </p:spPr>
        <p:txBody>
          <a:bodyPr wrap="square" rtlCol="0">
            <a:spAutoFit/>
          </a:bodyPr>
          <a:lstStyle/>
          <a:p>
            <a:r>
              <a:rPr lang="en-IN" sz="2400" b="1" dirty="0">
                <a:solidFill>
                  <a:schemeClr val="bg2"/>
                </a:solidFill>
              </a:rPr>
              <a:t>1</a:t>
            </a:r>
          </a:p>
        </p:txBody>
      </p:sp>
      <p:sp>
        <p:nvSpPr>
          <p:cNvPr id="37" name="Content Placeholder 36">
            <a:extLst>
              <a:ext uri="{FF2B5EF4-FFF2-40B4-BE49-F238E27FC236}">
                <a16:creationId xmlns:a16="http://schemas.microsoft.com/office/drawing/2014/main" id="{0EF8B070-9BC7-6973-0C30-32B175F55CE0}"/>
              </a:ext>
            </a:extLst>
          </p:cNvPr>
          <p:cNvSpPr>
            <a:spLocks noGrp="1"/>
          </p:cNvSpPr>
          <p:nvPr>
            <p:ph idx="1"/>
          </p:nvPr>
        </p:nvSpPr>
        <p:spPr>
          <a:xfrm>
            <a:off x="6608172" y="1825625"/>
            <a:ext cx="4745627" cy="4351338"/>
          </a:xfrm>
        </p:spPr>
        <p:txBody>
          <a:bodyPr/>
          <a:lstStyle/>
          <a:p>
            <a:r>
              <a:rPr lang="en-IN" dirty="0"/>
              <a:t>1. Introduction to Phishing</a:t>
            </a:r>
          </a:p>
          <a:p>
            <a:r>
              <a:rPr lang="en-IN" dirty="0"/>
              <a:t>2. Types of Phishing Attacks</a:t>
            </a:r>
          </a:p>
          <a:p>
            <a:r>
              <a:rPr lang="en-IN" dirty="0"/>
              <a:t>3.Recognizing Phishing Emails</a:t>
            </a:r>
          </a:p>
          <a:p>
            <a:r>
              <a:rPr lang="en-IN" dirty="0"/>
              <a:t>4. Recognizing Phishing Websites</a:t>
            </a:r>
          </a:p>
          <a:p>
            <a:r>
              <a:rPr lang="en-IN" dirty="0"/>
              <a:t>5. Social Engineering Tactics</a:t>
            </a:r>
          </a:p>
          <a:p>
            <a:r>
              <a:rPr lang="en-IN" dirty="0"/>
              <a:t>6.</a:t>
            </a:r>
            <a:r>
              <a:rPr lang="en-US" dirty="0"/>
              <a:t> How to Avoid Phishing Attacks</a:t>
            </a:r>
          </a:p>
          <a:p>
            <a:r>
              <a:rPr lang="en-US" dirty="0"/>
              <a:t>7.</a:t>
            </a:r>
            <a:r>
              <a:rPr lang="en-IN" dirty="0"/>
              <a:t> Interactive Quiz</a:t>
            </a:r>
          </a:p>
          <a:p>
            <a:r>
              <a:rPr lang="en-IN" dirty="0"/>
              <a:t>8. Resources for Further Learning</a:t>
            </a:r>
          </a:p>
          <a:p>
            <a:r>
              <a:rPr lang="en-IN" dirty="0"/>
              <a:t>9. Conclusion</a:t>
            </a:r>
          </a:p>
          <a:p>
            <a:endParaRPr lang="en-IN" dirty="0"/>
          </a:p>
          <a:p>
            <a:pPr marL="0" indent="0">
              <a:buNone/>
            </a:pPr>
            <a:endParaRPr lang="en-IN" dirty="0"/>
          </a:p>
        </p:txBody>
      </p:sp>
      <p:sp>
        <p:nvSpPr>
          <p:cNvPr id="40" name="TextBox 39">
            <a:extLst>
              <a:ext uri="{FF2B5EF4-FFF2-40B4-BE49-F238E27FC236}">
                <a16:creationId xmlns:a16="http://schemas.microsoft.com/office/drawing/2014/main" id="{EEF0539C-77EE-35F0-4D7E-429ED6ED1D7C}"/>
              </a:ext>
            </a:extLst>
          </p:cNvPr>
          <p:cNvSpPr txBox="1"/>
          <p:nvPr/>
        </p:nvSpPr>
        <p:spPr>
          <a:xfrm>
            <a:off x="3599921" y="3429000"/>
            <a:ext cx="480110" cy="461665"/>
          </a:xfrm>
          <a:prstGeom prst="rect">
            <a:avLst/>
          </a:prstGeom>
          <a:noFill/>
        </p:spPr>
        <p:txBody>
          <a:bodyPr wrap="square" rtlCol="0">
            <a:spAutoFit/>
          </a:bodyPr>
          <a:lstStyle/>
          <a:p>
            <a:r>
              <a:rPr lang="en-IN" sz="2400" dirty="0">
                <a:solidFill>
                  <a:schemeClr val="bg2"/>
                </a:solidFill>
              </a:rPr>
              <a:t>5</a:t>
            </a:r>
          </a:p>
        </p:txBody>
      </p:sp>
    </p:spTree>
    <p:extLst>
      <p:ext uri="{BB962C8B-B14F-4D97-AF65-F5344CB8AC3E}">
        <p14:creationId xmlns:p14="http://schemas.microsoft.com/office/powerpoint/2010/main" val="1493390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1000" fill="hold"/>
                                        <p:tgtEl>
                                          <p:spTgt spid="14"/>
                                        </p:tgtEl>
                                        <p:attrNameLst>
                                          <p:attrName>ppt_w</p:attrName>
                                        </p:attrNameLst>
                                      </p:cBhvr>
                                      <p:tavLst>
                                        <p:tav tm="0">
                                          <p:val>
                                            <p:fltVal val="0"/>
                                          </p:val>
                                        </p:tav>
                                        <p:tav tm="100000">
                                          <p:val>
                                            <p:strVal val="#ppt_w"/>
                                          </p:val>
                                        </p:tav>
                                      </p:tavLst>
                                    </p:anim>
                                    <p:anim calcmode="lin" valueType="num">
                                      <p:cBhvr>
                                        <p:cTn id="32" dur="1000" fill="hold"/>
                                        <p:tgtEl>
                                          <p:spTgt spid="14"/>
                                        </p:tgtEl>
                                        <p:attrNameLst>
                                          <p:attrName>ppt_h</p:attrName>
                                        </p:attrNameLst>
                                      </p:cBhvr>
                                      <p:tavLst>
                                        <p:tav tm="0">
                                          <p:val>
                                            <p:fltVal val="0"/>
                                          </p:val>
                                        </p:tav>
                                        <p:tav tm="100000">
                                          <p:val>
                                            <p:strVal val="#ppt_h"/>
                                          </p:val>
                                        </p:tav>
                                      </p:tavLst>
                                    </p:anim>
                                    <p:anim calcmode="lin" valueType="num">
                                      <p:cBhvr>
                                        <p:cTn id="33" dur="1000" fill="hold"/>
                                        <p:tgtEl>
                                          <p:spTgt spid="14"/>
                                        </p:tgtEl>
                                        <p:attrNameLst>
                                          <p:attrName>style.rotation</p:attrName>
                                        </p:attrNameLst>
                                      </p:cBhvr>
                                      <p:tavLst>
                                        <p:tav tm="0">
                                          <p:val>
                                            <p:fltVal val="90"/>
                                          </p:val>
                                        </p:tav>
                                        <p:tav tm="100000">
                                          <p:val>
                                            <p:fltVal val="0"/>
                                          </p:val>
                                        </p:tav>
                                      </p:tavLst>
                                    </p:anim>
                                    <p:animEffect transition="in" filter="fade">
                                      <p:cBhvr>
                                        <p:cTn id="34" dur="1000"/>
                                        <p:tgtEl>
                                          <p:spTgt spid="14"/>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1000" fill="hold"/>
                                        <p:tgtEl>
                                          <p:spTgt spid="13"/>
                                        </p:tgtEl>
                                        <p:attrNameLst>
                                          <p:attrName>ppt_w</p:attrName>
                                        </p:attrNameLst>
                                      </p:cBhvr>
                                      <p:tavLst>
                                        <p:tav tm="0">
                                          <p:val>
                                            <p:fltVal val="0"/>
                                          </p:val>
                                        </p:tav>
                                        <p:tav tm="100000">
                                          <p:val>
                                            <p:strVal val="#ppt_w"/>
                                          </p:val>
                                        </p:tav>
                                      </p:tavLst>
                                    </p:anim>
                                    <p:anim calcmode="lin" valueType="num">
                                      <p:cBhvr>
                                        <p:cTn id="38" dur="1000" fill="hold"/>
                                        <p:tgtEl>
                                          <p:spTgt spid="13"/>
                                        </p:tgtEl>
                                        <p:attrNameLst>
                                          <p:attrName>ppt_h</p:attrName>
                                        </p:attrNameLst>
                                      </p:cBhvr>
                                      <p:tavLst>
                                        <p:tav tm="0">
                                          <p:val>
                                            <p:fltVal val="0"/>
                                          </p:val>
                                        </p:tav>
                                        <p:tav tm="100000">
                                          <p:val>
                                            <p:strVal val="#ppt_h"/>
                                          </p:val>
                                        </p:tav>
                                      </p:tavLst>
                                    </p:anim>
                                    <p:anim calcmode="lin" valueType="num">
                                      <p:cBhvr>
                                        <p:cTn id="39" dur="1000" fill="hold"/>
                                        <p:tgtEl>
                                          <p:spTgt spid="13"/>
                                        </p:tgtEl>
                                        <p:attrNameLst>
                                          <p:attrName>style.rotation</p:attrName>
                                        </p:attrNameLst>
                                      </p:cBhvr>
                                      <p:tavLst>
                                        <p:tav tm="0">
                                          <p:val>
                                            <p:fltVal val="90"/>
                                          </p:val>
                                        </p:tav>
                                        <p:tav tm="100000">
                                          <p:val>
                                            <p:fltVal val="0"/>
                                          </p:val>
                                        </p:tav>
                                      </p:tavLst>
                                    </p:anim>
                                    <p:animEffect transition="in" filter="fade">
                                      <p:cBhvr>
                                        <p:cTn id="40" dur="1000"/>
                                        <p:tgtEl>
                                          <p:spTgt spid="13"/>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1000" fill="hold"/>
                                        <p:tgtEl>
                                          <p:spTgt spid="33"/>
                                        </p:tgtEl>
                                        <p:attrNameLst>
                                          <p:attrName>ppt_w</p:attrName>
                                        </p:attrNameLst>
                                      </p:cBhvr>
                                      <p:tavLst>
                                        <p:tav tm="0">
                                          <p:val>
                                            <p:fltVal val="0"/>
                                          </p:val>
                                        </p:tav>
                                        <p:tav tm="100000">
                                          <p:val>
                                            <p:strVal val="#ppt_w"/>
                                          </p:val>
                                        </p:tav>
                                      </p:tavLst>
                                    </p:anim>
                                    <p:anim calcmode="lin" valueType="num">
                                      <p:cBhvr>
                                        <p:cTn id="44" dur="1000" fill="hold"/>
                                        <p:tgtEl>
                                          <p:spTgt spid="33"/>
                                        </p:tgtEl>
                                        <p:attrNameLst>
                                          <p:attrName>ppt_h</p:attrName>
                                        </p:attrNameLst>
                                      </p:cBhvr>
                                      <p:tavLst>
                                        <p:tav tm="0">
                                          <p:val>
                                            <p:fltVal val="0"/>
                                          </p:val>
                                        </p:tav>
                                        <p:tav tm="100000">
                                          <p:val>
                                            <p:strVal val="#ppt_h"/>
                                          </p:val>
                                        </p:tav>
                                      </p:tavLst>
                                    </p:anim>
                                    <p:anim calcmode="lin" valueType="num">
                                      <p:cBhvr>
                                        <p:cTn id="45" dur="1000" fill="hold"/>
                                        <p:tgtEl>
                                          <p:spTgt spid="33"/>
                                        </p:tgtEl>
                                        <p:attrNameLst>
                                          <p:attrName>style.rotation</p:attrName>
                                        </p:attrNameLst>
                                      </p:cBhvr>
                                      <p:tavLst>
                                        <p:tav tm="0">
                                          <p:val>
                                            <p:fltVal val="90"/>
                                          </p:val>
                                        </p:tav>
                                        <p:tav tm="100000">
                                          <p:val>
                                            <p:fltVal val="0"/>
                                          </p:val>
                                        </p:tav>
                                      </p:tavLst>
                                    </p:anim>
                                    <p:animEffect transition="in" filter="fade">
                                      <p:cBhvr>
                                        <p:cTn id="46" dur="1000"/>
                                        <p:tgtEl>
                                          <p:spTgt spid="33"/>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1000" fill="hold"/>
                                        <p:tgtEl>
                                          <p:spTgt spid="17"/>
                                        </p:tgtEl>
                                        <p:attrNameLst>
                                          <p:attrName>ppt_w</p:attrName>
                                        </p:attrNameLst>
                                      </p:cBhvr>
                                      <p:tavLst>
                                        <p:tav tm="0">
                                          <p:val>
                                            <p:fltVal val="0"/>
                                          </p:val>
                                        </p:tav>
                                        <p:tav tm="100000">
                                          <p:val>
                                            <p:strVal val="#ppt_w"/>
                                          </p:val>
                                        </p:tav>
                                      </p:tavLst>
                                    </p:anim>
                                    <p:anim calcmode="lin" valueType="num">
                                      <p:cBhvr>
                                        <p:cTn id="50" dur="1000" fill="hold"/>
                                        <p:tgtEl>
                                          <p:spTgt spid="17"/>
                                        </p:tgtEl>
                                        <p:attrNameLst>
                                          <p:attrName>ppt_h</p:attrName>
                                        </p:attrNameLst>
                                      </p:cBhvr>
                                      <p:tavLst>
                                        <p:tav tm="0">
                                          <p:val>
                                            <p:fltVal val="0"/>
                                          </p:val>
                                        </p:tav>
                                        <p:tav tm="100000">
                                          <p:val>
                                            <p:strVal val="#ppt_h"/>
                                          </p:val>
                                        </p:tav>
                                      </p:tavLst>
                                    </p:anim>
                                    <p:anim calcmode="lin" valueType="num">
                                      <p:cBhvr>
                                        <p:cTn id="51" dur="1000" fill="hold"/>
                                        <p:tgtEl>
                                          <p:spTgt spid="17"/>
                                        </p:tgtEl>
                                        <p:attrNameLst>
                                          <p:attrName>style.rotation</p:attrName>
                                        </p:attrNameLst>
                                      </p:cBhvr>
                                      <p:tavLst>
                                        <p:tav tm="0">
                                          <p:val>
                                            <p:fltVal val="90"/>
                                          </p:val>
                                        </p:tav>
                                        <p:tav tm="100000">
                                          <p:val>
                                            <p:fltVal val="0"/>
                                          </p:val>
                                        </p:tav>
                                      </p:tavLst>
                                    </p:anim>
                                    <p:animEffect transition="in" filter="fade">
                                      <p:cBhvr>
                                        <p:cTn id="52" dur="1000"/>
                                        <p:tgtEl>
                                          <p:spTgt spid="17"/>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p:cTn id="55" dur="1000" fill="hold"/>
                                        <p:tgtEl>
                                          <p:spTgt spid="39"/>
                                        </p:tgtEl>
                                        <p:attrNameLst>
                                          <p:attrName>ppt_w</p:attrName>
                                        </p:attrNameLst>
                                      </p:cBhvr>
                                      <p:tavLst>
                                        <p:tav tm="0">
                                          <p:val>
                                            <p:fltVal val="0"/>
                                          </p:val>
                                        </p:tav>
                                        <p:tav tm="100000">
                                          <p:val>
                                            <p:strVal val="#ppt_w"/>
                                          </p:val>
                                        </p:tav>
                                      </p:tavLst>
                                    </p:anim>
                                    <p:anim calcmode="lin" valueType="num">
                                      <p:cBhvr>
                                        <p:cTn id="56" dur="1000" fill="hold"/>
                                        <p:tgtEl>
                                          <p:spTgt spid="39"/>
                                        </p:tgtEl>
                                        <p:attrNameLst>
                                          <p:attrName>ppt_h</p:attrName>
                                        </p:attrNameLst>
                                      </p:cBhvr>
                                      <p:tavLst>
                                        <p:tav tm="0">
                                          <p:val>
                                            <p:fltVal val="0"/>
                                          </p:val>
                                        </p:tav>
                                        <p:tav tm="100000">
                                          <p:val>
                                            <p:strVal val="#ppt_h"/>
                                          </p:val>
                                        </p:tav>
                                      </p:tavLst>
                                    </p:anim>
                                    <p:anim calcmode="lin" valueType="num">
                                      <p:cBhvr>
                                        <p:cTn id="57" dur="1000" fill="hold"/>
                                        <p:tgtEl>
                                          <p:spTgt spid="39"/>
                                        </p:tgtEl>
                                        <p:attrNameLst>
                                          <p:attrName>style.rotation</p:attrName>
                                        </p:attrNameLst>
                                      </p:cBhvr>
                                      <p:tavLst>
                                        <p:tav tm="0">
                                          <p:val>
                                            <p:fltVal val="90"/>
                                          </p:val>
                                        </p:tav>
                                        <p:tav tm="100000">
                                          <p:val>
                                            <p:fltVal val="0"/>
                                          </p:val>
                                        </p:tav>
                                      </p:tavLst>
                                    </p:anim>
                                    <p:animEffect transition="in" filter="fade">
                                      <p:cBhvr>
                                        <p:cTn id="58" dur="1000"/>
                                        <p:tgtEl>
                                          <p:spTgt spid="39"/>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1000" fill="hold"/>
                                        <p:tgtEl>
                                          <p:spTgt spid="21"/>
                                        </p:tgtEl>
                                        <p:attrNameLst>
                                          <p:attrName>ppt_w</p:attrName>
                                        </p:attrNameLst>
                                      </p:cBhvr>
                                      <p:tavLst>
                                        <p:tav tm="0">
                                          <p:val>
                                            <p:fltVal val="0"/>
                                          </p:val>
                                        </p:tav>
                                        <p:tav tm="100000">
                                          <p:val>
                                            <p:strVal val="#ppt_w"/>
                                          </p:val>
                                        </p:tav>
                                      </p:tavLst>
                                    </p:anim>
                                    <p:anim calcmode="lin" valueType="num">
                                      <p:cBhvr>
                                        <p:cTn id="62" dur="1000" fill="hold"/>
                                        <p:tgtEl>
                                          <p:spTgt spid="21"/>
                                        </p:tgtEl>
                                        <p:attrNameLst>
                                          <p:attrName>ppt_h</p:attrName>
                                        </p:attrNameLst>
                                      </p:cBhvr>
                                      <p:tavLst>
                                        <p:tav tm="0">
                                          <p:val>
                                            <p:fltVal val="0"/>
                                          </p:val>
                                        </p:tav>
                                        <p:tav tm="100000">
                                          <p:val>
                                            <p:strVal val="#ppt_h"/>
                                          </p:val>
                                        </p:tav>
                                      </p:tavLst>
                                    </p:anim>
                                    <p:anim calcmode="lin" valueType="num">
                                      <p:cBhvr>
                                        <p:cTn id="63" dur="1000" fill="hold"/>
                                        <p:tgtEl>
                                          <p:spTgt spid="21"/>
                                        </p:tgtEl>
                                        <p:attrNameLst>
                                          <p:attrName>style.rotation</p:attrName>
                                        </p:attrNameLst>
                                      </p:cBhvr>
                                      <p:tavLst>
                                        <p:tav tm="0">
                                          <p:val>
                                            <p:fltVal val="90"/>
                                          </p:val>
                                        </p:tav>
                                        <p:tav tm="100000">
                                          <p:val>
                                            <p:fltVal val="0"/>
                                          </p:val>
                                        </p:tav>
                                      </p:tavLst>
                                    </p:anim>
                                    <p:animEffect transition="in" filter="fade">
                                      <p:cBhvr>
                                        <p:cTn id="64" dur="1000"/>
                                        <p:tgtEl>
                                          <p:spTgt spid="21"/>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p:cTn id="67" dur="1000" fill="hold"/>
                                        <p:tgtEl>
                                          <p:spTgt spid="22"/>
                                        </p:tgtEl>
                                        <p:attrNameLst>
                                          <p:attrName>ppt_w</p:attrName>
                                        </p:attrNameLst>
                                      </p:cBhvr>
                                      <p:tavLst>
                                        <p:tav tm="0">
                                          <p:val>
                                            <p:fltVal val="0"/>
                                          </p:val>
                                        </p:tav>
                                        <p:tav tm="100000">
                                          <p:val>
                                            <p:strVal val="#ppt_w"/>
                                          </p:val>
                                        </p:tav>
                                      </p:tavLst>
                                    </p:anim>
                                    <p:anim calcmode="lin" valueType="num">
                                      <p:cBhvr>
                                        <p:cTn id="68" dur="1000" fill="hold"/>
                                        <p:tgtEl>
                                          <p:spTgt spid="22"/>
                                        </p:tgtEl>
                                        <p:attrNameLst>
                                          <p:attrName>ppt_h</p:attrName>
                                        </p:attrNameLst>
                                      </p:cBhvr>
                                      <p:tavLst>
                                        <p:tav tm="0">
                                          <p:val>
                                            <p:fltVal val="0"/>
                                          </p:val>
                                        </p:tav>
                                        <p:tav tm="100000">
                                          <p:val>
                                            <p:strVal val="#ppt_h"/>
                                          </p:val>
                                        </p:tav>
                                      </p:tavLst>
                                    </p:anim>
                                    <p:anim calcmode="lin" valueType="num">
                                      <p:cBhvr>
                                        <p:cTn id="69" dur="1000" fill="hold"/>
                                        <p:tgtEl>
                                          <p:spTgt spid="22"/>
                                        </p:tgtEl>
                                        <p:attrNameLst>
                                          <p:attrName>style.rotation</p:attrName>
                                        </p:attrNameLst>
                                      </p:cBhvr>
                                      <p:tavLst>
                                        <p:tav tm="0">
                                          <p:val>
                                            <p:fltVal val="90"/>
                                          </p:val>
                                        </p:tav>
                                        <p:tav tm="100000">
                                          <p:val>
                                            <p:fltVal val="0"/>
                                          </p:val>
                                        </p:tav>
                                      </p:tavLst>
                                    </p:anim>
                                    <p:animEffect transition="in" filter="fade">
                                      <p:cBhvr>
                                        <p:cTn id="70" dur="1000"/>
                                        <p:tgtEl>
                                          <p:spTgt spid="22"/>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anim calcmode="lin" valueType="num">
                                      <p:cBhvr>
                                        <p:cTn id="73" dur="1000" fill="hold"/>
                                        <p:tgtEl>
                                          <p:spTgt spid="30"/>
                                        </p:tgtEl>
                                        <p:attrNameLst>
                                          <p:attrName>ppt_w</p:attrName>
                                        </p:attrNameLst>
                                      </p:cBhvr>
                                      <p:tavLst>
                                        <p:tav tm="0">
                                          <p:val>
                                            <p:fltVal val="0"/>
                                          </p:val>
                                        </p:tav>
                                        <p:tav tm="100000">
                                          <p:val>
                                            <p:strVal val="#ppt_w"/>
                                          </p:val>
                                        </p:tav>
                                      </p:tavLst>
                                    </p:anim>
                                    <p:anim calcmode="lin" valueType="num">
                                      <p:cBhvr>
                                        <p:cTn id="74" dur="1000" fill="hold"/>
                                        <p:tgtEl>
                                          <p:spTgt spid="30"/>
                                        </p:tgtEl>
                                        <p:attrNameLst>
                                          <p:attrName>ppt_h</p:attrName>
                                        </p:attrNameLst>
                                      </p:cBhvr>
                                      <p:tavLst>
                                        <p:tav tm="0">
                                          <p:val>
                                            <p:fltVal val="0"/>
                                          </p:val>
                                        </p:tav>
                                        <p:tav tm="100000">
                                          <p:val>
                                            <p:strVal val="#ppt_h"/>
                                          </p:val>
                                        </p:tav>
                                      </p:tavLst>
                                    </p:anim>
                                    <p:anim calcmode="lin" valueType="num">
                                      <p:cBhvr>
                                        <p:cTn id="75" dur="1000" fill="hold"/>
                                        <p:tgtEl>
                                          <p:spTgt spid="30"/>
                                        </p:tgtEl>
                                        <p:attrNameLst>
                                          <p:attrName>style.rotation</p:attrName>
                                        </p:attrNameLst>
                                      </p:cBhvr>
                                      <p:tavLst>
                                        <p:tav tm="0">
                                          <p:val>
                                            <p:fltVal val="90"/>
                                          </p:val>
                                        </p:tav>
                                        <p:tav tm="100000">
                                          <p:val>
                                            <p:fltVal val="0"/>
                                          </p:val>
                                        </p:tav>
                                      </p:tavLst>
                                    </p:anim>
                                    <p:animEffect transition="in" filter="fade">
                                      <p:cBhvr>
                                        <p:cTn id="76" dur="1000"/>
                                        <p:tgtEl>
                                          <p:spTgt spid="30"/>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p:cTn id="79" dur="1000" fill="hold"/>
                                        <p:tgtEl>
                                          <p:spTgt spid="32"/>
                                        </p:tgtEl>
                                        <p:attrNameLst>
                                          <p:attrName>ppt_w</p:attrName>
                                        </p:attrNameLst>
                                      </p:cBhvr>
                                      <p:tavLst>
                                        <p:tav tm="0">
                                          <p:val>
                                            <p:fltVal val="0"/>
                                          </p:val>
                                        </p:tav>
                                        <p:tav tm="100000">
                                          <p:val>
                                            <p:strVal val="#ppt_w"/>
                                          </p:val>
                                        </p:tav>
                                      </p:tavLst>
                                    </p:anim>
                                    <p:anim calcmode="lin" valueType="num">
                                      <p:cBhvr>
                                        <p:cTn id="80" dur="1000" fill="hold"/>
                                        <p:tgtEl>
                                          <p:spTgt spid="32"/>
                                        </p:tgtEl>
                                        <p:attrNameLst>
                                          <p:attrName>ppt_h</p:attrName>
                                        </p:attrNameLst>
                                      </p:cBhvr>
                                      <p:tavLst>
                                        <p:tav tm="0">
                                          <p:val>
                                            <p:fltVal val="0"/>
                                          </p:val>
                                        </p:tav>
                                        <p:tav tm="100000">
                                          <p:val>
                                            <p:strVal val="#ppt_h"/>
                                          </p:val>
                                        </p:tav>
                                      </p:tavLst>
                                    </p:anim>
                                    <p:anim calcmode="lin" valueType="num">
                                      <p:cBhvr>
                                        <p:cTn id="81" dur="1000" fill="hold"/>
                                        <p:tgtEl>
                                          <p:spTgt spid="32"/>
                                        </p:tgtEl>
                                        <p:attrNameLst>
                                          <p:attrName>style.rotation</p:attrName>
                                        </p:attrNameLst>
                                      </p:cBhvr>
                                      <p:tavLst>
                                        <p:tav tm="0">
                                          <p:val>
                                            <p:fltVal val="90"/>
                                          </p:val>
                                        </p:tav>
                                        <p:tav tm="100000">
                                          <p:val>
                                            <p:fltVal val="0"/>
                                          </p:val>
                                        </p:tav>
                                      </p:tavLst>
                                    </p:anim>
                                    <p:animEffect transition="in" filter="fade">
                                      <p:cBhvr>
                                        <p:cTn id="82" dur="1000"/>
                                        <p:tgtEl>
                                          <p:spTgt spid="32"/>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 calcmode="lin" valueType="num">
                                      <p:cBhvr>
                                        <p:cTn id="85"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86"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87" dur="1000" fill="hold"/>
                                        <p:tgtEl>
                                          <p:spTgt spid="37">
                                            <p:txEl>
                                              <p:pRg st="0" end="0"/>
                                            </p:txEl>
                                          </p:spTgt>
                                        </p:tgtEl>
                                        <p:attrNameLst>
                                          <p:attrName>style.rotation</p:attrName>
                                        </p:attrNameLst>
                                      </p:cBhvr>
                                      <p:tavLst>
                                        <p:tav tm="0">
                                          <p:val>
                                            <p:fltVal val="90"/>
                                          </p:val>
                                        </p:tav>
                                        <p:tav tm="100000">
                                          <p:val>
                                            <p:fltVal val="0"/>
                                          </p:val>
                                        </p:tav>
                                      </p:tavLst>
                                    </p:anim>
                                    <p:animEffect transition="in" filter="fade">
                                      <p:cBhvr>
                                        <p:cTn id="88" dur="1000"/>
                                        <p:tgtEl>
                                          <p:spTgt spid="37">
                                            <p:txEl>
                                              <p:pRg st="0" end="0"/>
                                            </p:txEl>
                                          </p:spTgt>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7">
                                            <p:txEl>
                                              <p:pRg st="1" end="1"/>
                                            </p:txEl>
                                          </p:spTgt>
                                        </p:tgtEl>
                                        <p:attrNameLst>
                                          <p:attrName>style.visibility</p:attrName>
                                        </p:attrNameLst>
                                      </p:cBhvr>
                                      <p:to>
                                        <p:strVal val="visible"/>
                                      </p:to>
                                    </p:set>
                                    <p:anim calcmode="lin" valueType="num">
                                      <p:cBhvr>
                                        <p:cTn id="91" dur="1000" fill="hold"/>
                                        <p:tgtEl>
                                          <p:spTgt spid="37">
                                            <p:txEl>
                                              <p:pRg st="1" end="1"/>
                                            </p:txEl>
                                          </p:spTgt>
                                        </p:tgtEl>
                                        <p:attrNameLst>
                                          <p:attrName>ppt_w</p:attrName>
                                        </p:attrNameLst>
                                      </p:cBhvr>
                                      <p:tavLst>
                                        <p:tav tm="0">
                                          <p:val>
                                            <p:fltVal val="0"/>
                                          </p:val>
                                        </p:tav>
                                        <p:tav tm="100000">
                                          <p:val>
                                            <p:strVal val="#ppt_w"/>
                                          </p:val>
                                        </p:tav>
                                      </p:tavLst>
                                    </p:anim>
                                    <p:anim calcmode="lin" valueType="num">
                                      <p:cBhvr>
                                        <p:cTn id="92" dur="1000" fill="hold"/>
                                        <p:tgtEl>
                                          <p:spTgt spid="37">
                                            <p:txEl>
                                              <p:pRg st="1" end="1"/>
                                            </p:txEl>
                                          </p:spTgt>
                                        </p:tgtEl>
                                        <p:attrNameLst>
                                          <p:attrName>ppt_h</p:attrName>
                                        </p:attrNameLst>
                                      </p:cBhvr>
                                      <p:tavLst>
                                        <p:tav tm="0">
                                          <p:val>
                                            <p:fltVal val="0"/>
                                          </p:val>
                                        </p:tav>
                                        <p:tav tm="100000">
                                          <p:val>
                                            <p:strVal val="#ppt_h"/>
                                          </p:val>
                                        </p:tav>
                                      </p:tavLst>
                                    </p:anim>
                                    <p:anim calcmode="lin" valueType="num">
                                      <p:cBhvr>
                                        <p:cTn id="93" dur="1000" fill="hold"/>
                                        <p:tgtEl>
                                          <p:spTgt spid="37">
                                            <p:txEl>
                                              <p:pRg st="1" end="1"/>
                                            </p:txEl>
                                          </p:spTgt>
                                        </p:tgtEl>
                                        <p:attrNameLst>
                                          <p:attrName>style.rotation</p:attrName>
                                        </p:attrNameLst>
                                      </p:cBhvr>
                                      <p:tavLst>
                                        <p:tav tm="0">
                                          <p:val>
                                            <p:fltVal val="90"/>
                                          </p:val>
                                        </p:tav>
                                        <p:tav tm="100000">
                                          <p:val>
                                            <p:fltVal val="0"/>
                                          </p:val>
                                        </p:tav>
                                      </p:tavLst>
                                    </p:anim>
                                    <p:animEffect transition="in" filter="fade">
                                      <p:cBhvr>
                                        <p:cTn id="94" dur="1000"/>
                                        <p:tgtEl>
                                          <p:spTgt spid="37">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31" presetClass="entr" presetSubtype="0" fill="hold" grpId="0" nodeType="clickEffect">
                                  <p:stCondLst>
                                    <p:cond delay="0"/>
                                  </p:stCondLst>
                                  <p:childTnLst>
                                    <p:set>
                                      <p:cBhvr>
                                        <p:cTn id="98" dur="1" fill="hold">
                                          <p:stCondLst>
                                            <p:cond delay="0"/>
                                          </p:stCondLst>
                                        </p:cTn>
                                        <p:tgtEl>
                                          <p:spTgt spid="37">
                                            <p:txEl>
                                              <p:pRg st="2" end="2"/>
                                            </p:txEl>
                                          </p:spTgt>
                                        </p:tgtEl>
                                        <p:attrNameLst>
                                          <p:attrName>style.visibility</p:attrName>
                                        </p:attrNameLst>
                                      </p:cBhvr>
                                      <p:to>
                                        <p:strVal val="visible"/>
                                      </p:to>
                                    </p:set>
                                    <p:anim calcmode="lin" valueType="num">
                                      <p:cBhvr>
                                        <p:cTn id="99" dur="1000" fill="hold"/>
                                        <p:tgtEl>
                                          <p:spTgt spid="37">
                                            <p:txEl>
                                              <p:pRg st="2" end="2"/>
                                            </p:txEl>
                                          </p:spTgt>
                                        </p:tgtEl>
                                        <p:attrNameLst>
                                          <p:attrName>ppt_w</p:attrName>
                                        </p:attrNameLst>
                                      </p:cBhvr>
                                      <p:tavLst>
                                        <p:tav tm="0">
                                          <p:val>
                                            <p:fltVal val="0"/>
                                          </p:val>
                                        </p:tav>
                                        <p:tav tm="100000">
                                          <p:val>
                                            <p:strVal val="#ppt_w"/>
                                          </p:val>
                                        </p:tav>
                                      </p:tavLst>
                                    </p:anim>
                                    <p:anim calcmode="lin" valueType="num">
                                      <p:cBhvr>
                                        <p:cTn id="100" dur="1000" fill="hold"/>
                                        <p:tgtEl>
                                          <p:spTgt spid="37">
                                            <p:txEl>
                                              <p:pRg st="2" end="2"/>
                                            </p:txEl>
                                          </p:spTgt>
                                        </p:tgtEl>
                                        <p:attrNameLst>
                                          <p:attrName>ppt_h</p:attrName>
                                        </p:attrNameLst>
                                      </p:cBhvr>
                                      <p:tavLst>
                                        <p:tav tm="0">
                                          <p:val>
                                            <p:fltVal val="0"/>
                                          </p:val>
                                        </p:tav>
                                        <p:tav tm="100000">
                                          <p:val>
                                            <p:strVal val="#ppt_h"/>
                                          </p:val>
                                        </p:tav>
                                      </p:tavLst>
                                    </p:anim>
                                    <p:anim calcmode="lin" valueType="num">
                                      <p:cBhvr>
                                        <p:cTn id="101" dur="1000" fill="hold"/>
                                        <p:tgtEl>
                                          <p:spTgt spid="37">
                                            <p:txEl>
                                              <p:pRg st="2" end="2"/>
                                            </p:txEl>
                                          </p:spTgt>
                                        </p:tgtEl>
                                        <p:attrNameLst>
                                          <p:attrName>style.rotation</p:attrName>
                                        </p:attrNameLst>
                                      </p:cBhvr>
                                      <p:tavLst>
                                        <p:tav tm="0">
                                          <p:val>
                                            <p:fltVal val="90"/>
                                          </p:val>
                                        </p:tav>
                                        <p:tav tm="100000">
                                          <p:val>
                                            <p:fltVal val="0"/>
                                          </p:val>
                                        </p:tav>
                                      </p:tavLst>
                                    </p:anim>
                                    <p:animEffect transition="in" filter="fade">
                                      <p:cBhvr>
                                        <p:cTn id="102" dur="1000"/>
                                        <p:tgtEl>
                                          <p:spTgt spid="3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1" presetClass="entr" presetSubtype="0" fill="hold" grpId="0" nodeType="clickEffect">
                                  <p:stCondLst>
                                    <p:cond delay="0"/>
                                  </p:stCondLst>
                                  <p:childTnLst>
                                    <p:set>
                                      <p:cBhvr>
                                        <p:cTn id="106" dur="1" fill="hold">
                                          <p:stCondLst>
                                            <p:cond delay="0"/>
                                          </p:stCondLst>
                                        </p:cTn>
                                        <p:tgtEl>
                                          <p:spTgt spid="37">
                                            <p:txEl>
                                              <p:pRg st="3" end="3"/>
                                            </p:txEl>
                                          </p:spTgt>
                                        </p:tgtEl>
                                        <p:attrNameLst>
                                          <p:attrName>style.visibility</p:attrName>
                                        </p:attrNameLst>
                                      </p:cBhvr>
                                      <p:to>
                                        <p:strVal val="visible"/>
                                      </p:to>
                                    </p:set>
                                    <p:anim calcmode="lin" valueType="num">
                                      <p:cBhvr>
                                        <p:cTn id="107" dur="1000" fill="hold"/>
                                        <p:tgtEl>
                                          <p:spTgt spid="37">
                                            <p:txEl>
                                              <p:pRg st="3" end="3"/>
                                            </p:txEl>
                                          </p:spTgt>
                                        </p:tgtEl>
                                        <p:attrNameLst>
                                          <p:attrName>ppt_w</p:attrName>
                                        </p:attrNameLst>
                                      </p:cBhvr>
                                      <p:tavLst>
                                        <p:tav tm="0">
                                          <p:val>
                                            <p:fltVal val="0"/>
                                          </p:val>
                                        </p:tav>
                                        <p:tav tm="100000">
                                          <p:val>
                                            <p:strVal val="#ppt_w"/>
                                          </p:val>
                                        </p:tav>
                                      </p:tavLst>
                                    </p:anim>
                                    <p:anim calcmode="lin" valueType="num">
                                      <p:cBhvr>
                                        <p:cTn id="108" dur="1000" fill="hold"/>
                                        <p:tgtEl>
                                          <p:spTgt spid="37">
                                            <p:txEl>
                                              <p:pRg st="3" end="3"/>
                                            </p:txEl>
                                          </p:spTgt>
                                        </p:tgtEl>
                                        <p:attrNameLst>
                                          <p:attrName>ppt_h</p:attrName>
                                        </p:attrNameLst>
                                      </p:cBhvr>
                                      <p:tavLst>
                                        <p:tav tm="0">
                                          <p:val>
                                            <p:fltVal val="0"/>
                                          </p:val>
                                        </p:tav>
                                        <p:tav tm="100000">
                                          <p:val>
                                            <p:strVal val="#ppt_h"/>
                                          </p:val>
                                        </p:tav>
                                      </p:tavLst>
                                    </p:anim>
                                    <p:anim calcmode="lin" valueType="num">
                                      <p:cBhvr>
                                        <p:cTn id="109" dur="1000" fill="hold"/>
                                        <p:tgtEl>
                                          <p:spTgt spid="37">
                                            <p:txEl>
                                              <p:pRg st="3" end="3"/>
                                            </p:txEl>
                                          </p:spTgt>
                                        </p:tgtEl>
                                        <p:attrNameLst>
                                          <p:attrName>style.rotation</p:attrName>
                                        </p:attrNameLst>
                                      </p:cBhvr>
                                      <p:tavLst>
                                        <p:tav tm="0">
                                          <p:val>
                                            <p:fltVal val="90"/>
                                          </p:val>
                                        </p:tav>
                                        <p:tav tm="100000">
                                          <p:val>
                                            <p:fltVal val="0"/>
                                          </p:val>
                                        </p:tav>
                                      </p:tavLst>
                                    </p:anim>
                                    <p:animEffect transition="in" filter="fade">
                                      <p:cBhvr>
                                        <p:cTn id="110" dur="1000"/>
                                        <p:tgtEl>
                                          <p:spTgt spid="37">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1" presetClass="entr" presetSubtype="0" fill="hold" grpId="0" nodeType="clickEffect">
                                  <p:stCondLst>
                                    <p:cond delay="0"/>
                                  </p:stCondLst>
                                  <p:childTnLst>
                                    <p:set>
                                      <p:cBhvr>
                                        <p:cTn id="114" dur="1" fill="hold">
                                          <p:stCondLst>
                                            <p:cond delay="0"/>
                                          </p:stCondLst>
                                        </p:cTn>
                                        <p:tgtEl>
                                          <p:spTgt spid="37">
                                            <p:txEl>
                                              <p:pRg st="4" end="4"/>
                                            </p:txEl>
                                          </p:spTgt>
                                        </p:tgtEl>
                                        <p:attrNameLst>
                                          <p:attrName>style.visibility</p:attrName>
                                        </p:attrNameLst>
                                      </p:cBhvr>
                                      <p:to>
                                        <p:strVal val="visible"/>
                                      </p:to>
                                    </p:set>
                                    <p:anim calcmode="lin" valueType="num">
                                      <p:cBhvr>
                                        <p:cTn id="115" dur="1000" fill="hold"/>
                                        <p:tgtEl>
                                          <p:spTgt spid="37">
                                            <p:txEl>
                                              <p:pRg st="4" end="4"/>
                                            </p:txEl>
                                          </p:spTgt>
                                        </p:tgtEl>
                                        <p:attrNameLst>
                                          <p:attrName>ppt_w</p:attrName>
                                        </p:attrNameLst>
                                      </p:cBhvr>
                                      <p:tavLst>
                                        <p:tav tm="0">
                                          <p:val>
                                            <p:fltVal val="0"/>
                                          </p:val>
                                        </p:tav>
                                        <p:tav tm="100000">
                                          <p:val>
                                            <p:strVal val="#ppt_w"/>
                                          </p:val>
                                        </p:tav>
                                      </p:tavLst>
                                    </p:anim>
                                    <p:anim calcmode="lin" valueType="num">
                                      <p:cBhvr>
                                        <p:cTn id="116" dur="1000" fill="hold"/>
                                        <p:tgtEl>
                                          <p:spTgt spid="37">
                                            <p:txEl>
                                              <p:pRg st="4" end="4"/>
                                            </p:txEl>
                                          </p:spTgt>
                                        </p:tgtEl>
                                        <p:attrNameLst>
                                          <p:attrName>ppt_h</p:attrName>
                                        </p:attrNameLst>
                                      </p:cBhvr>
                                      <p:tavLst>
                                        <p:tav tm="0">
                                          <p:val>
                                            <p:fltVal val="0"/>
                                          </p:val>
                                        </p:tav>
                                        <p:tav tm="100000">
                                          <p:val>
                                            <p:strVal val="#ppt_h"/>
                                          </p:val>
                                        </p:tav>
                                      </p:tavLst>
                                    </p:anim>
                                    <p:anim calcmode="lin" valueType="num">
                                      <p:cBhvr>
                                        <p:cTn id="117" dur="1000" fill="hold"/>
                                        <p:tgtEl>
                                          <p:spTgt spid="37">
                                            <p:txEl>
                                              <p:pRg st="4" end="4"/>
                                            </p:txEl>
                                          </p:spTgt>
                                        </p:tgtEl>
                                        <p:attrNameLst>
                                          <p:attrName>style.rotation</p:attrName>
                                        </p:attrNameLst>
                                      </p:cBhvr>
                                      <p:tavLst>
                                        <p:tav tm="0">
                                          <p:val>
                                            <p:fltVal val="90"/>
                                          </p:val>
                                        </p:tav>
                                        <p:tav tm="100000">
                                          <p:val>
                                            <p:fltVal val="0"/>
                                          </p:val>
                                        </p:tav>
                                      </p:tavLst>
                                    </p:anim>
                                    <p:animEffect transition="in" filter="fade">
                                      <p:cBhvr>
                                        <p:cTn id="118" dur="1000"/>
                                        <p:tgtEl>
                                          <p:spTgt spid="37">
                                            <p:txEl>
                                              <p:pRg st="4" end="4"/>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1" presetClass="entr" presetSubtype="0" fill="hold" grpId="0" nodeType="clickEffect">
                                  <p:stCondLst>
                                    <p:cond delay="0"/>
                                  </p:stCondLst>
                                  <p:childTnLst>
                                    <p:set>
                                      <p:cBhvr>
                                        <p:cTn id="122" dur="1" fill="hold">
                                          <p:stCondLst>
                                            <p:cond delay="0"/>
                                          </p:stCondLst>
                                        </p:cTn>
                                        <p:tgtEl>
                                          <p:spTgt spid="37">
                                            <p:txEl>
                                              <p:pRg st="5" end="5"/>
                                            </p:txEl>
                                          </p:spTgt>
                                        </p:tgtEl>
                                        <p:attrNameLst>
                                          <p:attrName>style.visibility</p:attrName>
                                        </p:attrNameLst>
                                      </p:cBhvr>
                                      <p:to>
                                        <p:strVal val="visible"/>
                                      </p:to>
                                    </p:set>
                                    <p:anim calcmode="lin" valueType="num">
                                      <p:cBhvr>
                                        <p:cTn id="123" dur="1000" fill="hold"/>
                                        <p:tgtEl>
                                          <p:spTgt spid="37">
                                            <p:txEl>
                                              <p:pRg st="5" end="5"/>
                                            </p:txEl>
                                          </p:spTgt>
                                        </p:tgtEl>
                                        <p:attrNameLst>
                                          <p:attrName>ppt_w</p:attrName>
                                        </p:attrNameLst>
                                      </p:cBhvr>
                                      <p:tavLst>
                                        <p:tav tm="0">
                                          <p:val>
                                            <p:fltVal val="0"/>
                                          </p:val>
                                        </p:tav>
                                        <p:tav tm="100000">
                                          <p:val>
                                            <p:strVal val="#ppt_w"/>
                                          </p:val>
                                        </p:tav>
                                      </p:tavLst>
                                    </p:anim>
                                    <p:anim calcmode="lin" valueType="num">
                                      <p:cBhvr>
                                        <p:cTn id="124" dur="1000" fill="hold"/>
                                        <p:tgtEl>
                                          <p:spTgt spid="37">
                                            <p:txEl>
                                              <p:pRg st="5" end="5"/>
                                            </p:txEl>
                                          </p:spTgt>
                                        </p:tgtEl>
                                        <p:attrNameLst>
                                          <p:attrName>ppt_h</p:attrName>
                                        </p:attrNameLst>
                                      </p:cBhvr>
                                      <p:tavLst>
                                        <p:tav tm="0">
                                          <p:val>
                                            <p:fltVal val="0"/>
                                          </p:val>
                                        </p:tav>
                                        <p:tav tm="100000">
                                          <p:val>
                                            <p:strVal val="#ppt_h"/>
                                          </p:val>
                                        </p:tav>
                                      </p:tavLst>
                                    </p:anim>
                                    <p:anim calcmode="lin" valueType="num">
                                      <p:cBhvr>
                                        <p:cTn id="125" dur="1000" fill="hold"/>
                                        <p:tgtEl>
                                          <p:spTgt spid="37">
                                            <p:txEl>
                                              <p:pRg st="5" end="5"/>
                                            </p:txEl>
                                          </p:spTgt>
                                        </p:tgtEl>
                                        <p:attrNameLst>
                                          <p:attrName>style.rotation</p:attrName>
                                        </p:attrNameLst>
                                      </p:cBhvr>
                                      <p:tavLst>
                                        <p:tav tm="0">
                                          <p:val>
                                            <p:fltVal val="90"/>
                                          </p:val>
                                        </p:tav>
                                        <p:tav tm="100000">
                                          <p:val>
                                            <p:fltVal val="0"/>
                                          </p:val>
                                        </p:tav>
                                      </p:tavLst>
                                    </p:anim>
                                    <p:animEffect transition="in" filter="fade">
                                      <p:cBhvr>
                                        <p:cTn id="126" dur="1000"/>
                                        <p:tgtEl>
                                          <p:spTgt spid="37">
                                            <p:txEl>
                                              <p:pRg st="5" end="5"/>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1" presetClass="entr" presetSubtype="0" fill="hold" grpId="0" nodeType="clickEffect">
                                  <p:stCondLst>
                                    <p:cond delay="0"/>
                                  </p:stCondLst>
                                  <p:childTnLst>
                                    <p:set>
                                      <p:cBhvr>
                                        <p:cTn id="130" dur="1" fill="hold">
                                          <p:stCondLst>
                                            <p:cond delay="0"/>
                                          </p:stCondLst>
                                        </p:cTn>
                                        <p:tgtEl>
                                          <p:spTgt spid="37">
                                            <p:txEl>
                                              <p:pRg st="6" end="6"/>
                                            </p:txEl>
                                          </p:spTgt>
                                        </p:tgtEl>
                                        <p:attrNameLst>
                                          <p:attrName>style.visibility</p:attrName>
                                        </p:attrNameLst>
                                      </p:cBhvr>
                                      <p:to>
                                        <p:strVal val="visible"/>
                                      </p:to>
                                    </p:set>
                                    <p:anim calcmode="lin" valueType="num">
                                      <p:cBhvr>
                                        <p:cTn id="131" dur="1000" fill="hold"/>
                                        <p:tgtEl>
                                          <p:spTgt spid="37">
                                            <p:txEl>
                                              <p:pRg st="6" end="6"/>
                                            </p:txEl>
                                          </p:spTgt>
                                        </p:tgtEl>
                                        <p:attrNameLst>
                                          <p:attrName>ppt_w</p:attrName>
                                        </p:attrNameLst>
                                      </p:cBhvr>
                                      <p:tavLst>
                                        <p:tav tm="0">
                                          <p:val>
                                            <p:fltVal val="0"/>
                                          </p:val>
                                        </p:tav>
                                        <p:tav tm="100000">
                                          <p:val>
                                            <p:strVal val="#ppt_w"/>
                                          </p:val>
                                        </p:tav>
                                      </p:tavLst>
                                    </p:anim>
                                    <p:anim calcmode="lin" valueType="num">
                                      <p:cBhvr>
                                        <p:cTn id="132" dur="1000" fill="hold"/>
                                        <p:tgtEl>
                                          <p:spTgt spid="37">
                                            <p:txEl>
                                              <p:pRg st="6" end="6"/>
                                            </p:txEl>
                                          </p:spTgt>
                                        </p:tgtEl>
                                        <p:attrNameLst>
                                          <p:attrName>ppt_h</p:attrName>
                                        </p:attrNameLst>
                                      </p:cBhvr>
                                      <p:tavLst>
                                        <p:tav tm="0">
                                          <p:val>
                                            <p:fltVal val="0"/>
                                          </p:val>
                                        </p:tav>
                                        <p:tav tm="100000">
                                          <p:val>
                                            <p:strVal val="#ppt_h"/>
                                          </p:val>
                                        </p:tav>
                                      </p:tavLst>
                                    </p:anim>
                                    <p:anim calcmode="lin" valueType="num">
                                      <p:cBhvr>
                                        <p:cTn id="133" dur="1000" fill="hold"/>
                                        <p:tgtEl>
                                          <p:spTgt spid="37">
                                            <p:txEl>
                                              <p:pRg st="6" end="6"/>
                                            </p:txEl>
                                          </p:spTgt>
                                        </p:tgtEl>
                                        <p:attrNameLst>
                                          <p:attrName>style.rotation</p:attrName>
                                        </p:attrNameLst>
                                      </p:cBhvr>
                                      <p:tavLst>
                                        <p:tav tm="0">
                                          <p:val>
                                            <p:fltVal val="90"/>
                                          </p:val>
                                        </p:tav>
                                        <p:tav tm="100000">
                                          <p:val>
                                            <p:fltVal val="0"/>
                                          </p:val>
                                        </p:tav>
                                      </p:tavLst>
                                    </p:anim>
                                    <p:animEffect transition="in" filter="fade">
                                      <p:cBhvr>
                                        <p:cTn id="134" dur="1000"/>
                                        <p:tgtEl>
                                          <p:spTgt spid="37">
                                            <p:txEl>
                                              <p:pRg st="6" end="6"/>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31" presetClass="entr" presetSubtype="0" fill="hold" grpId="0" nodeType="clickEffect">
                                  <p:stCondLst>
                                    <p:cond delay="0"/>
                                  </p:stCondLst>
                                  <p:childTnLst>
                                    <p:set>
                                      <p:cBhvr>
                                        <p:cTn id="138" dur="1" fill="hold">
                                          <p:stCondLst>
                                            <p:cond delay="0"/>
                                          </p:stCondLst>
                                        </p:cTn>
                                        <p:tgtEl>
                                          <p:spTgt spid="37">
                                            <p:txEl>
                                              <p:pRg st="7" end="7"/>
                                            </p:txEl>
                                          </p:spTgt>
                                        </p:tgtEl>
                                        <p:attrNameLst>
                                          <p:attrName>style.visibility</p:attrName>
                                        </p:attrNameLst>
                                      </p:cBhvr>
                                      <p:to>
                                        <p:strVal val="visible"/>
                                      </p:to>
                                    </p:set>
                                    <p:anim calcmode="lin" valueType="num">
                                      <p:cBhvr>
                                        <p:cTn id="139" dur="1000" fill="hold"/>
                                        <p:tgtEl>
                                          <p:spTgt spid="37">
                                            <p:txEl>
                                              <p:pRg st="7" end="7"/>
                                            </p:txEl>
                                          </p:spTgt>
                                        </p:tgtEl>
                                        <p:attrNameLst>
                                          <p:attrName>ppt_w</p:attrName>
                                        </p:attrNameLst>
                                      </p:cBhvr>
                                      <p:tavLst>
                                        <p:tav tm="0">
                                          <p:val>
                                            <p:fltVal val="0"/>
                                          </p:val>
                                        </p:tav>
                                        <p:tav tm="100000">
                                          <p:val>
                                            <p:strVal val="#ppt_w"/>
                                          </p:val>
                                        </p:tav>
                                      </p:tavLst>
                                    </p:anim>
                                    <p:anim calcmode="lin" valueType="num">
                                      <p:cBhvr>
                                        <p:cTn id="140" dur="1000" fill="hold"/>
                                        <p:tgtEl>
                                          <p:spTgt spid="37">
                                            <p:txEl>
                                              <p:pRg st="7" end="7"/>
                                            </p:txEl>
                                          </p:spTgt>
                                        </p:tgtEl>
                                        <p:attrNameLst>
                                          <p:attrName>ppt_h</p:attrName>
                                        </p:attrNameLst>
                                      </p:cBhvr>
                                      <p:tavLst>
                                        <p:tav tm="0">
                                          <p:val>
                                            <p:fltVal val="0"/>
                                          </p:val>
                                        </p:tav>
                                        <p:tav tm="100000">
                                          <p:val>
                                            <p:strVal val="#ppt_h"/>
                                          </p:val>
                                        </p:tav>
                                      </p:tavLst>
                                    </p:anim>
                                    <p:anim calcmode="lin" valueType="num">
                                      <p:cBhvr>
                                        <p:cTn id="141" dur="1000" fill="hold"/>
                                        <p:tgtEl>
                                          <p:spTgt spid="37">
                                            <p:txEl>
                                              <p:pRg st="7" end="7"/>
                                            </p:txEl>
                                          </p:spTgt>
                                        </p:tgtEl>
                                        <p:attrNameLst>
                                          <p:attrName>style.rotation</p:attrName>
                                        </p:attrNameLst>
                                      </p:cBhvr>
                                      <p:tavLst>
                                        <p:tav tm="0">
                                          <p:val>
                                            <p:fltVal val="90"/>
                                          </p:val>
                                        </p:tav>
                                        <p:tav tm="100000">
                                          <p:val>
                                            <p:fltVal val="0"/>
                                          </p:val>
                                        </p:tav>
                                      </p:tavLst>
                                    </p:anim>
                                    <p:animEffect transition="in" filter="fade">
                                      <p:cBhvr>
                                        <p:cTn id="142" dur="1000"/>
                                        <p:tgtEl>
                                          <p:spTgt spid="37">
                                            <p:txEl>
                                              <p:pRg st="7" end="7"/>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1" presetClass="entr" presetSubtype="0" fill="hold" grpId="0" nodeType="clickEffect">
                                  <p:stCondLst>
                                    <p:cond delay="0"/>
                                  </p:stCondLst>
                                  <p:childTnLst>
                                    <p:set>
                                      <p:cBhvr>
                                        <p:cTn id="146" dur="1" fill="hold">
                                          <p:stCondLst>
                                            <p:cond delay="0"/>
                                          </p:stCondLst>
                                        </p:cTn>
                                        <p:tgtEl>
                                          <p:spTgt spid="37">
                                            <p:txEl>
                                              <p:pRg st="8" end="8"/>
                                            </p:txEl>
                                          </p:spTgt>
                                        </p:tgtEl>
                                        <p:attrNameLst>
                                          <p:attrName>style.visibility</p:attrName>
                                        </p:attrNameLst>
                                      </p:cBhvr>
                                      <p:to>
                                        <p:strVal val="visible"/>
                                      </p:to>
                                    </p:set>
                                    <p:anim calcmode="lin" valueType="num">
                                      <p:cBhvr>
                                        <p:cTn id="147" dur="1000" fill="hold"/>
                                        <p:tgtEl>
                                          <p:spTgt spid="37">
                                            <p:txEl>
                                              <p:pRg st="8" end="8"/>
                                            </p:txEl>
                                          </p:spTgt>
                                        </p:tgtEl>
                                        <p:attrNameLst>
                                          <p:attrName>ppt_w</p:attrName>
                                        </p:attrNameLst>
                                      </p:cBhvr>
                                      <p:tavLst>
                                        <p:tav tm="0">
                                          <p:val>
                                            <p:fltVal val="0"/>
                                          </p:val>
                                        </p:tav>
                                        <p:tav tm="100000">
                                          <p:val>
                                            <p:strVal val="#ppt_w"/>
                                          </p:val>
                                        </p:tav>
                                      </p:tavLst>
                                    </p:anim>
                                    <p:anim calcmode="lin" valueType="num">
                                      <p:cBhvr>
                                        <p:cTn id="148" dur="1000" fill="hold"/>
                                        <p:tgtEl>
                                          <p:spTgt spid="37">
                                            <p:txEl>
                                              <p:pRg st="8" end="8"/>
                                            </p:txEl>
                                          </p:spTgt>
                                        </p:tgtEl>
                                        <p:attrNameLst>
                                          <p:attrName>ppt_h</p:attrName>
                                        </p:attrNameLst>
                                      </p:cBhvr>
                                      <p:tavLst>
                                        <p:tav tm="0">
                                          <p:val>
                                            <p:fltVal val="0"/>
                                          </p:val>
                                        </p:tav>
                                        <p:tav tm="100000">
                                          <p:val>
                                            <p:strVal val="#ppt_h"/>
                                          </p:val>
                                        </p:tav>
                                      </p:tavLst>
                                    </p:anim>
                                    <p:anim calcmode="lin" valueType="num">
                                      <p:cBhvr>
                                        <p:cTn id="149" dur="1000" fill="hold"/>
                                        <p:tgtEl>
                                          <p:spTgt spid="37">
                                            <p:txEl>
                                              <p:pRg st="8" end="8"/>
                                            </p:txEl>
                                          </p:spTgt>
                                        </p:tgtEl>
                                        <p:attrNameLst>
                                          <p:attrName>style.rotation</p:attrName>
                                        </p:attrNameLst>
                                      </p:cBhvr>
                                      <p:tavLst>
                                        <p:tav tm="0">
                                          <p:val>
                                            <p:fltVal val="90"/>
                                          </p:val>
                                        </p:tav>
                                        <p:tav tm="100000">
                                          <p:val>
                                            <p:fltVal val="0"/>
                                          </p:val>
                                        </p:tav>
                                      </p:tavLst>
                                    </p:anim>
                                    <p:animEffect transition="in" filter="fade">
                                      <p:cBhvr>
                                        <p:cTn id="150" dur="1000"/>
                                        <p:tgtEl>
                                          <p:spTgt spid="37">
                                            <p:txEl>
                                              <p:pRg st="8" end="8"/>
                                            </p:txEl>
                                          </p:spTgt>
                                        </p:tgtEl>
                                      </p:cBhvr>
                                    </p:animEffect>
                                  </p:childTnLst>
                                </p:cTn>
                              </p:par>
                              <p:par>
                                <p:cTn id="151" presetID="31" presetClass="entr" presetSubtype="0"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p:cTn id="153" dur="1000" fill="hold"/>
                                        <p:tgtEl>
                                          <p:spTgt spid="40"/>
                                        </p:tgtEl>
                                        <p:attrNameLst>
                                          <p:attrName>ppt_w</p:attrName>
                                        </p:attrNameLst>
                                      </p:cBhvr>
                                      <p:tavLst>
                                        <p:tav tm="0">
                                          <p:val>
                                            <p:fltVal val="0"/>
                                          </p:val>
                                        </p:tav>
                                        <p:tav tm="100000">
                                          <p:val>
                                            <p:strVal val="#ppt_w"/>
                                          </p:val>
                                        </p:tav>
                                      </p:tavLst>
                                    </p:anim>
                                    <p:anim calcmode="lin" valueType="num">
                                      <p:cBhvr>
                                        <p:cTn id="154" dur="1000" fill="hold"/>
                                        <p:tgtEl>
                                          <p:spTgt spid="40"/>
                                        </p:tgtEl>
                                        <p:attrNameLst>
                                          <p:attrName>ppt_h</p:attrName>
                                        </p:attrNameLst>
                                      </p:cBhvr>
                                      <p:tavLst>
                                        <p:tav tm="0">
                                          <p:val>
                                            <p:fltVal val="0"/>
                                          </p:val>
                                        </p:tav>
                                        <p:tav tm="100000">
                                          <p:val>
                                            <p:strVal val="#ppt_h"/>
                                          </p:val>
                                        </p:tav>
                                      </p:tavLst>
                                    </p:anim>
                                    <p:anim calcmode="lin" valueType="num">
                                      <p:cBhvr>
                                        <p:cTn id="155" dur="1000" fill="hold"/>
                                        <p:tgtEl>
                                          <p:spTgt spid="40"/>
                                        </p:tgtEl>
                                        <p:attrNameLst>
                                          <p:attrName>style.rotation</p:attrName>
                                        </p:attrNameLst>
                                      </p:cBhvr>
                                      <p:tavLst>
                                        <p:tav tm="0">
                                          <p:val>
                                            <p:fltVal val="90"/>
                                          </p:val>
                                        </p:tav>
                                        <p:tav tm="100000">
                                          <p:val>
                                            <p:fltVal val="0"/>
                                          </p:val>
                                        </p:tav>
                                      </p:tavLst>
                                    </p:anim>
                                    <p:animEffect transition="in" filter="fade">
                                      <p:cBhvr>
                                        <p:cTn id="156"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p:bldP spid="16" grpId="0" animBg="1"/>
      <p:bldP spid="15" grpId="0" animBg="1"/>
      <p:bldP spid="14" grpId="0" animBg="1"/>
      <p:bldP spid="13" grpId="0" animBg="1"/>
      <p:bldP spid="33" grpId="0"/>
      <p:bldP spid="17" grpId="0"/>
      <p:bldP spid="39" grpId="0" animBg="1"/>
      <p:bldP spid="21" grpId="0" animBg="1"/>
      <p:bldP spid="22" grpId="0"/>
      <p:bldP spid="30" grpId="0" animBg="1"/>
      <p:bldP spid="32" grpId="0"/>
      <p:bldP spid="37" grpId="0" build="p"/>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DC37-74A4-6751-845D-72CA99E56E2D}"/>
              </a:ext>
            </a:extLst>
          </p:cNvPr>
          <p:cNvSpPr>
            <a:spLocks noGrp="1"/>
          </p:cNvSpPr>
          <p:nvPr>
            <p:ph type="title"/>
          </p:nvPr>
        </p:nvSpPr>
        <p:spPr/>
        <p:txBody>
          <a:bodyPr>
            <a:normAutofit/>
          </a:bodyPr>
          <a:lstStyle/>
          <a:p>
            <a:r>
              <a:rPr lang="en-IN" dirty="0"/>
              <a:t>What is PHISHING</a:t>
            </a:r>
          </a:p>
        </p:txBody>
      </p:sp>
      <p:sp>
        <p:nvSpPr>
          <p:cNvPr id="3" name="Subtitle 2">
            <a:extLst>
              <a:ext uri="{FF2B5EF4-FFF2-40B4-BE49-F238E27FC236}">
                <a16:creationId xmlns:a16="http://schemas.microsoft.com/office/drawing/2014/main" id="{42216CAA-8DFD-891A-9879-85C10030BA37}"/>
              </a:ext>
            </a:extLst>
          </p:cNvPr>
          <p:cNvSpPr>
            <a:spLocks noGrp="1"/>
          </p:cNvSpPr>
          <p:nvPr>
            <p:ph idx="1"/>
          </p:nvPr>
        </p:nvSpPr>
        <p:spPr/>
        <p:txBody>
          <a:bodyPr/>
          <a:lstStyle/>
          <a:p>
            <a:endParaRPr lang="en-IN" dirty="0"/>
          </a:p>
          <a:p>
            <a:endParaRPr lang="en-IN" dirty="0"/>
          </a:p>
        </p:txBody>
      </p:sp>
      <p:sp>
        <p:nvSpPr>
          <p:cNvPr id="8" name="Isosceles Triangle 7">
            <a:extLst>
              <a:ext uri="{FF2B5EF4-FFF2-40B4-BE49-F238E27FC236}">
                <a16:creationId xmlns:a16="http://schemas.microsoft.com/office/drawing/2014/main" id="{966135AE-67DE-633C-2F77-A2BC708DEB57}"/>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3007547-96C5-1FA5-6C5A-89C8CB6544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428383" y="2079532"/>
            <a:ext cx="3582520" cy="2149512"/>
          </a:xfrm>
          <a:prstGeom prst="rect">
            <a:avLst/>
          </a:prstGeom>
        </p:spPr>
      </p:pic>
      <p:sp>
        <p:nvSpPr>
          <p:cNvPr id="15" name="TextBox 14">
            <a:extLst>
              <a:ext uri="{FF2B5EF4-FFF2-40B4-BE49-F238E27FC236}">
                <a16:creationId xmlns:a16="http://schemas.microsoft.com/office/drawing/2014/main" id="{6718CAEB-BB7E-7145-09A4-5ACBEAD2F5C2}"/>
              </a:ext>
            </a:extLst>
          </p:cNvPr>
          <p:cNvSpPr txBox="1"/>
          <p:nvPr/>
        </p:nvSpPr>
        <p:spPr>
          <a:xfrm>
            <a:off x="542925" y="2143125"/>
            <a:ext cx="7885458" cy="4801314"/>
          </a:xfrm>
          <a:prstGeom prst="rect">
            <a:avLst/>
          </a:prstGeom>
          <a:noFill/>
        </p:spPr>
        <p:txBody>
          <a:bodyPr wrap="square" rtlCol="0">
            <a:spAutoFit/>
          </a:bodyPr>
          <a:lstStyle/>
          <a:p>
            <a:r>
              <a:rPr lang="en-US" b="1" dirty="0">
                <a:solidFill>
                  <a:srgbClr val="202122"/>
                </a:solidFill>
                <a:latin typeface="Arial" panose="020B0604020202020204" pitchFamily="34" charset="0"/>
              </a:rPr>
              <a:t>**What is Phishing?**</a:t>
            </a:r>
          </a:p>
          <a:p>
            <a:endParaRPr lang="en-US" dirty="0">
              <a:solidFill>
                <a:srgbClr val="202122"/>
              </a:solidFill>
              <a:latin typeface="Arial" panose="020B0604020202020204" pitchFamily="34" charset="0"/>
            </a:endParaRPr>
          </a:p>
          <a:p>
            <a:pPr marL="285750" indent="-285750">
              <a:buFont typeface="Wingdings" panose="05000000000000000000" pitchFamily="2" charset="2"/>
              <a:buChar char="Ø"/>
            </a:pPr>
            <a:r>
              <a:rPr lang="en-US" dirty="0">
                <a:solidFill>
                  <a:srgbClr val="202122"/>
                </a:solidFill>
                <a:latin typeface="Arial" panose="020B0604020202020204" pitchFamily="34" charset="0"/>
              </a:rPr>
              <a:t>- Phishing is a form of cyber attack aimed at tricking individuals into providing sensitive information such as usernames, passwords, or financial details.</a:t>
            </a:r>
          </a:p>
          <a:p>
            <a:r>
              <a:rPr lang="en-US" dirty="0">
                <a:solidFill>
                  <a:srgbClr val="202122"/>
                </a:solidFill>
                <a:latin typeface="Arial" panose="020B0604020202020204" pitchFamily="34" charset="0"/>
              </a:rPr>
              <a:t>  </a:t>
            </a:r>
          </a:p>
          <a:p>
            <a:r>
              <a:rPr lang="en-US" b="1" dirty="0">
                <a:solidFill>
                  <a:srgbClr val="202122"/>
                </a:solidFill>
                <a:latin typeface="Arial" panose="020B0604020202020204" pitchFamily="34" charset="0"/>
              </a:rPr>
              <a:t>**Why is it Important?**</a:t>
            </a:r>
          </a:p>
          <a:p>
            <a:endParaRPr lang="en-US" dirty="0">
              <a:solidFill>
                <a:srgbClr val="202122"/>
              </a:solidFill>
              <a:latin typeface="Arial" panose="020B0604020202020204" pitchFamily="34" charset="0"/>
            </a:endParaRPr>
          </a:p>
          <a:p>
            <a:pPr marL="285750" indent="-285750">
              <a:buFont typeface="Wingdings" panose="05000000000000000000" pitchFamily="2" charset="2"/>
              <a:buChar char="Ø"/>
            </a:pPr>
            <a:r>
              <a:rPr lang="en-US" dirty="0">
                <a:solidFill>
                  <a:srgbClr val="202122"/>
                </a:solidFill>
                <a:latin typeface="Arial" panose="020B0604020202020204" pitchFamily="34" charset="0"/>
              </a:rPr>
              <a:t>- Phishing attacks are among the most common cybersecurity threats, leading to significant data breaches and financial losses.</a:t>
            </a:r>
          </a:p>
          <a:p>
            <a:pPr marL="285750" indent="-285750">
              <a:buFont typeface="Wingdings" panose="05000000000000000000" pitchFamily="2" charset="2"/>
              <a:buChar char="Ø"/>
            </a:pPr>
            <a:endParaRPr lang="en-US" dirty="0">
              <a:solidFill>
                <a:srgbClr val="202122"/>
              </a:solidFill>
              <a:latin typeface="Arial" panose="020B0604020202020204" pitchFamily="34" charset="0"/>
            </a:endParaRPr>
          </a:p>
          <a:p>
            <a:r>
              <a:rPr lang="en-US" b="1" dirty="0">
                <a:solidFill>
                  <a:srgbClr val="202122"/>
                </a:solidFill>
                <a:latin typeface="Arial" panose="020B0604020202020204" pitchFamily="34" charset="0"/>
              </a:rPr>
              <a:t>**Statistics:**</a:t>
            </a:r>
          </a:p>
          <a:p>
            <a:endParaRPr lang="en-US" dirty="0">
              <a:solidFill>
                <a:srgbClr val="202122"/>
              </a:solidFill>
              <a:latin typeface="Arial" panose="020B0604020202020204" pitchFamily="34" charset="0"/>
            </a:endParaRPr>
          </a:p>
          <a:p>
            <a:pPr marL="285750" indent="-285750">
              <a:buFont typeface="Wingdings" panose="05000000000000000000" pitchFamily="2" charset="2"/>
              <a:buChar char="Ø"/>
            </a:pPr>
            <a:r>
              <a:rPr lang="en-US" dirty="0">
                <a:solidFill>
                  <a:srgbClr val="202122"/>
                </a:solidFill>
                <a:latin typeface="Arial" panose="020B0604020202020204" pitchFamily="34" charset="0"/>
              </a:rPr>
              <a:t>- In 2023, 75% of organizations reported experiencing phishing attacks, with an average cost of $1.6 million per incident.</a:t>
            </a:r>
          </a:p>
          <a:p>
            <a:pPr marL="285750" indent="-285750">
              <a:buFont typeface="Wingdings" panose="05000000000000000000" pitchFamily="2" charset="2"/>
              <a:buChar char="Ø"/>
            </a:pPr>
            <a:endParaRPr lang="en-US" b="0" i="0" dirty="0">
              <a:solidFill>
                <a:srgbClr val="2021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718842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DC37-74A4-6751-845D-72CA99E56E2D}"/>
              </a:ext>
            </a:extLst>
          </p:cNvPr>
          <p:cNvSpPr>
            <a:spLocks noGrp="1"/>
          </p:cNvSpPr>
          <p:nvPr>
            <p:ph type="title"/>
          </p:nvPr>
        </p:nvSpPr>
        <p:spPr/>
        <p:txBody>
          <a:bodyPr>
            <a:normAutofit/>
          </a:bodyPr>
          <a:lstStyle/>
          <a:p>
            <a:r>
              <a:rPr lang="en-IN" dirty="0"/>
              <a:t>Types of Phishing Attacks</a:t>
            </a:r>
          </a:p>
        </p:txBody>
      </p:sp>
      <p:sp>
        <p:nvSpPr>
          <p:cNvPr id="3" name="Subtitle 2">
            <a:extLst>
              <a:ext uri="{FF2B5EF4-FFF2-40B4-BE49-F238E27FC236}">
                <a16:creationId xmlns:a16="http://schemas.microsoft.com/office/drawing/2014/main" id="{42216CAA-8DFD-891A-9879-85C10030BA37}"/>
              </a:ext>
            </a:extLst>
          </p:cNvPr>
          <p:cNvSpPr>
            <a:spLocks noGrp="1"/>
          </p:cNvSpPr>
          <p:nvPr>
            <p:ph idx="1"/>
          </p:nvPr>
        </p:nvSpPr>
        <p:spPr/>
        <p:txBody>
          <a:bodyPr/>
          <a:lstStyle/>
          <a:p>
            <a:endParaRPr lang="en-IN" dirty="0"/>
          </a:p>
          <a:p>
            <a:endParaRPr lang="en-IN" dirty="0"/>
          </a:p>
        </p:txBody>
      </p:sp>
      <p:sp>
        <p:nvSpPr>
          <p:cNvPr id="8" name="Isosceles Triangle 7">
            <a:extLst>
              <a:ext uri="{FF2B5EF4-FFF2-40B4-BE49-F238E27FC236}">
                <a16:creationId xmlns:a16="http://schemas.microsoft.com/office/drawing/2014/main" id="{966135AE-67DE-633C-2F77-A2BC708DEB57}"/>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83007547-96C5-1FA5-6C5A-89C8CB65448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54173" y="2150047"/>
            <a:ext cx="2787390" cy="1858440"/>
          </a:xfrm>
          <a:prstGeom prst="rect">
            <a:avLst/>
          </a:prstGeom>
        </p:spPr>
      </p:pic>
      <p:sp>
        <p:nvSpPr>
          <p:cNvPr id="15" name="TextBox 14">
            <a:extLst>
              <a:ext uri="{FF2B5EF4-FFF2-40B4-BE49-F238E27FC236}">
                <a16:creationId xmlns:a16="http://schemas.microsoft.com/office/drawing/2014/main" id="{6718CAEB-BB7E-7145-09A4-5ACBEAD2F5C2}"/>
              </a:ext>
            </a:extLst>
          </p:cNvPr>
          <p:cNvSpPr txBox="1"/>
          <p:nvPr/>
        </p:nvSpPr>
        <p:spPr>
          <a:xfrm>
            <a:off x="542925" y="2143125"/>
            <a:ext cx="8892477" cy="3416320"/>
          </a:xfrm>
          <a:prstGeom prst="rect">
            <a:avLst/>
          </a:prstGeom>
          <a:noFill/>
        </p:spPr>
        <p:txBody>
          <a:bodyPr wrap="square" rtlCol="0">
            <a:spAutoFit/>
          </a:bodyPr>
          <a:lstStyle/>
          <a:p>
            <a:r>
              <a:rPr lang="en-US" b="1" dirty="0"/>
              <a:t>**1. Email Phishing:**</a:t>
            </a:r>
          </a:p>
          <a:p>
            <a:pPr marL="285750" indent="-285750">
              <a:buFont typeface="Wingdings" panose="05000000000000000000" pitchFamily="2" charset="2"/>
              <a:buChar char="Ø"/>
            </a:pPr>
            <a:r>
              <a:rPr lang="en-US" dirty="0"/>
              <a:t>   - Fraudulent emails that appear to come from legitimate sources.</a:t>
            </a:r>
          </a:p>
          <a:p>
            <a:r>
              <a:rPr lang="en-US" b="1" dirty="0"/>
              <a:t>**2. Spear Phishing:**</a:t>
            </a:r>
          </a:p>
          <a:p>
            <a:pPr marL="285750" indent="-285750">
              <a:buFont typeface="Wingdings" panose="05000000000000000000" pitchFamily="2" charset="2"/>
              <a:buChar char="Ø"/>
            </a:pPr>
            <a:r>
              <a:rPr lang="en-US" dirty="0"/>
              <a:t>   - Targeted emails aimed at specific individuals or organizations, often using personal information.</a:t>
            </a:r>
          </a:p>
          <a:p>
            <a:r>
              <a:rPr lang="en-US" b="1" dirty="0"/>
              <a:t>**3. Whaling:**</a:t>
            </a:r>
          </a:p>
          <a:p>
            <a:pPr marL="285750" indent="-285750">
              <a:buFont typeface="Wingdings" panose="05000000000000000000" pitchFamily="2" charset="2"/>
              <a:buChar char="Ø"/>
            </a:pPr>
            <a:r>
              <a:rPr lang="en-US" dirty="0"/>
              <a:t>   - High-level phishing attacks directed at senior executives, often designed to steal sensitive corporate data.</a:t>
            </a:r>
          </a:p>
          <a:p>
            <a:r>
              <a:rPr lang="en-US" dirty="0"/>
              <a:t>**</a:t>
            </a:r>
            <a:r>
              <a:rPr lang="en-US" b="1" dirty="0"/>
              <a:t>4. Vishing </a:t>
            </a:r>
            <a:r>
              <a:rPr lang="en-US" dirty="0"/>
              <a:t>(Voice Phishing):**</a:t>
            </a:r>
          </a:p>
          <a:p>
            <a:pPr marL="285750" indent="-285750">
              <a:buFont typeface="Wingdings" panose="05000000000000000000" pitchFamily="2" charset="2"/>
              <a:buChar char="Ø"/>
            </a:pPr>
            <a:r>
              <a:rPr lang="en-US" dirty="0"/>
              <a:t>   - Phishing conducted via phone calls, where attackers impersonate trusted entities.</a:t>
            </a:r>
          </a:p>
          <a:p>
            <a:r>
              <a:rPr lang="en-US" b="1" dirty="0"/>
              <a:t>**5. Smishing </a:t>
            </a:r>
            <a:r>
              <a:rPr lang="en-US" dirty="0"/>
              <a:t>(SMS Phishing):**</a:t>
            </a:r>
          </a:p>
          <a:p>
            <a:pPr marL="285750" indent="-285750">
              <a:buFont typeface="Wingdings" panose="05000000000000000000" pitchFamily="2" charset="2"/>
              <a:buChar char="Ø"/>
            </a:pPr>
            <a:r>
              <a:rPr lang="en-US" dirty="0"/>
              <a:t>   - Phishing attempts via text messages, often with malicious links or urgent requests.</a:t>
            </a:r>
          </a:p>
        </p:txBody>
      </p:sp>
    </p:spTree>
    <p:extLst>
      <p:ext uri="{BB962C8B-B14F-4D97-AF65-F5344CB8AC3E}">
        <p14:creationId xmlns:p14="http://schemas.microsoft.com/office/powerpoint/2010/main" val="1166227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Emails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Ø"/>
            </a:pPr>
            <a:r>
              <a:rPr lang="en-US" b="0" i="0" dirty="0">
                <a:solidFill>
                  <a:srgbClr val="BDC1C6"/>
                </a:solidFill>
                <a:effectLst/>
                <a:latin typeface="arial" panose="020B0604020202020204" pitchFamily="34" charset="0"/>
              </a:rPr>
              <a:t> </a:t>
            </a:r>
            <a:r>
              <a:rPr lang="en-US" sz="3200" dirty="0"/>
              <a:t>Key Signs of Phishing Emails</a:t>
            </a:r>
          </a:p>
          <a:p>
            <a:pPr>
              <a:buFont typeface="Wingdings" panose="05000000000000000000" pitchFamily="2" charset="2"/>
              <a:buChar char="q"/>
            </a:pPr>
            <a:r>
              <a:rPr lang="en-US" b="1" dirty="0"/>
              <a:t>Suspicious Sender Addresses</a:t>
            </a:r>
          </a:p>
          <a:p>
            <a:pPr>
              <a:buFont typeface="Wingdings" panose="05000000000000000000" pitchFamily="2" charset="2"/>
              <a:buChar char="q"/>
            </a:pPr>
            <a:r>
              <a:rPr lang="en-US" dirty="0"/>
              <a:t>Check the email domain for typos or strange names.</a:t>
            </a:r>
            <a:r>
              <a:rPr lang="en-US" dirty="0">
                <a:solidFill>
                  <a:schemeClr val="tx1">
                    <a:lumMod val="95000"/>
                    <a:lumOff val="5000"/>
                  </a:schemeClr>
                </a:solidFill>
              </a:rPr>
              <a:t>. </a:t>
            </a:r>
          </a:p>
          <a:p>
            <a:pPr>
              <a:buFont typeface="Wingdings" panose="05000000000000000000" pitchFamily="2" charset="2"/>
              <a:buChar char="q"/>
            </a:pPr>
            <a:r>
              <a:rPr lang="en-US" b="1" dirty="0"/>
              <a:t>Generic Greetings</a:t>
            </a:r>
          </a:p>
          <a:p>
            <a:pPr>
              <a:buFont typeface="Wingdings" panose="05000000000000000000" pitchFamily="2" charset="2"/>
              <a:buChar char="q"/>
            </a:pPr>
            <a:r>
              <a:rPr lang="en-US" dirty="0"/>
              <a:t> Phishing emails often use non-specific greetings (e.g., "Dear Customer")</a:t>
            </a:r>
          </a:p>
          <a:p>
            <a:pPr>
              <a:buFont typeface="Wingdings" panose="05000000000000000000" pitchFamily="2" charset="2"/>
              <a:buChar char="q"/>
            </a:pPr>
            <a:r>
              <a:rPr lang="en-US" dirty="0"/>
              <a:t> </a:t>
            </a:r>
            <a:r>
              <a:rPr lang="en-US" b="1" dirty="0"/>
              <a:t>Urgent Language</a:t>
            </a:r>
          </a:p>
          <a:p>
            <a:pPr>
              <a:buFont typeface="Wingdings" panose="05000000000000000000" pitchFamily="2" charset="2"/>
              <a:buChar char="q"/>
            </a:pPr>
            <a:r>
              <a:rPr lang="en-US" dirty="0"/>
              <a:t>  Messages that create a sense of urgency or fear (e.g., "Your account will be locked! </a:t>
            </a:r>
          </a:p>
          <a:p>
            <a:pPr marL="0" indent="0">
              <a:buNone/>
            </a:pPr>
            <a:endParaRPr lang="en-US" dirty="0">
              <a:solidFill>
                <a:schemeClr val="tx1">
                  <a:lumMod val="95000"/>
                  <a:lumOff val="5000"/>
                </a:schemeClr>
              </a:solidFill>
            </a:endParaRPr>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50696" y="2076031"/>
            <a:ext cx="3948987" cy="1974493"/>
          </a:xfrm>
          <a:prstGeom prst="rect">
            <a:avLst/>
          </a:prstGeom>
        </p:spPr>
      </p:pic>
    </p:spTree>
    <p:extLst>
      <p:ext uri="{BB962C8B-B14F-4D97-AF65-F5344CB8AC3E}">
        <p14:creationId xmlns:p14="http://schemas.microsoft.com/office/powerpoint/2010/main" val="1118306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heel(1)">
                                      <p:cBhvr>
                                        <p:cTn id="25" dur="20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heel(1)">
                                      <p:cBhvr>
                                        <p:cTn id="30" dur="2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heel(1)">
                                      <p:cBhvr>
                                        <p:cTn id="35" dur="20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heel(1)">
                                      <p:cBhvr>
                                        <p:cTn id="40" dur="2000"/>
                                        <p:tgtEl>
                                          <p:spTgt spid="3">
                                            <p:txEl>
                                              <p:pRg st="6" end="6"/>
                                            </p:txEl>
                                          </p:spTgt>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heel(1)">
                                      <p:cBhvr>
                                        <p:cTn id="43" dur="2000"/>
                                        <p:tgtEl>
                                          <p:spTgt spid="5"/>
                                        </p:tgtEl>
                                      </p:cBhvr>
                                    </p:animEffect>
                                  </p:childTnLst>
                                </p:cTn>
                              </p:par>
                              <p:par>
                                <p:cTn id="44" presetID="21" presetClass="entr" presetSubtype="1"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heel(1)">
                                      <p:cBhvr>
                                        <p:cTn id="4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Emails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Ø"/>
            </a:pPr>
            <a:r>
              <a:rPr lang="en-US" b="0" i="0" dirty="0">
                <a:solidFill>
                  <a:srgbClr val="BDC1C6"/>
                </a:solidFill>
                <a:effectLst/>
                <a:latin typeface="arial" panose="020B0604020202020204" pitchFamily="34" charset="0"/>
              </a:rPr>
              <a:t> </a:t>
            </a:r>
            <a:r>
              <a:rPr lang="en-US" sz="3200" dirty="0"/>
              <a:t>Key Signs of Phishing Emails</a:t>
            </a:r>
          </a:p>
          <a:p>
            <a:pPr>
              <a:buFont typeface="Wingdings" panose="05000000000000000000" pitchFamily="2" charset="2"/>
              <a:buChar char="q"/>
            </a:pPr>
            <a:r>
              <a:rPr lang="en-US" b="1" dirty="0"/>
              <a:t>Poor Spelling and Grammar</a:t>
            </a:r>
          </a:p>
          <a:p>
            <a:pPr>
              <a:buFont typeface="Wingdings" panose="05000000000000000000" pitchFamily="2" charset="2"/>
              <a:buChar char="q"/>
            </a:pPr>
            <a:r>
              <a:rPr lang="en-US" dirty="0"/>
              <a:t>Many phishing emails contain noticeable errors.</a:t>
            </a:r>
          </a:p>
          <a:p>
            <a:pPr>
              <a:buFont typeface="Wingdings" panose="05000000000000000000" pitchFamily="2" charset="2"/>
              <a:buChar char="q"/>
            </a:pPr>
            <a:r>
              <a:rPr lang="en-US" dirty="0"/>
              <a:t> </a:t>
            </a:r>
            <a:r>
              <a:rPr lang="en-US" b="1" dirty="0"/>
              <a:t>Unusual Attachments or Links </a:t>
            </a:r>
          </a:p>
          <a:p>
            <a:pPr>
              <a:buFont typeface="Wingdings" panose="05000000000000000000" pitchFamily="2" charset="2"/>
              <a:buChar char="q"/>
            </a:pPr>
            <a:r>
              <a:rPr lang="en-US" dirty="0"/>
              <a:t> Be cautious of unexpected attachments and hover over links to check URLs before clicking</a:t>
            </a:r>
            <a:endParaRPr lang="en-US" dirty="0">
              <a:solidFill>
                <a:schemeClr val="tx1">
                  <a:lumMod val="95000"/>
                  <a:lumOff val="5000"/>
                </a:schemeClr>
              </a:solidFill>
            </a:endParaRPr>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50696" y="2076031"/>
            <a:ext cx="3948987" cy="1974493"/>
          </a:xfrm>
          <a:prstGeom prst="rect">
            <a:avLst/>
          </a:prstGeom>
        </p:spPr>
      </p:pic>
    </p:spTree>
    <p:extLst>
      <p:ext uri="{BB962C8B-B14F-4D97-AF65-F5344CB8AC3E}">
        <p14:creationId xmlns:p14="http://schemas.microsoft.com/office/powerpoint/2010/main" val="1614047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Websites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q"/>
            </a:pPr>
            <a:r>
              <a:rPr lang="en-US" b="0" i="0" dirty="0">
                <a:solidFill>
                  <a:srgbClr val="BDC1C6"/>
                </a:solidFill>
                <a:effectLst/>
                <a:latin typeface="arial" panose="020B0604020202020204" pitchFamily="34" charset="0"/>
              </a:rPr>
              <a:t> </a:t>
            </a:r>
            <a:r>
              <a:rPr lang="en-US" sz="3200" b="1" dirty="0"/>
              <a:t>Common Indicators of Phishing Websites</a:t>
            </a:r>
          </a:p>
          <a:p>
            <a:pPr>
              <a:buFont typeface="Wingdings" panose="05000000000000000000" pitchFamily="2" charset="2"/>
              <a:buChar char="q"/>
            </a:pPr>
            <a:r>
              <a:rPr lang="en-US" b="1" dirty="0"/>
              <a:t>Check the URL</a:t>
            </a:r>
          </a:p>
          <a:p>
            <a:pPr>
              <a:buFont typeface="Wingdings" panose="05000000000000000000" pitchFamily="2" charset="2"/>
              <a:buChar char="q"/>
            </a:pPr>
            <a:r>
              <a:rPr lang="en-US" b="1" dirty="0"/>
              <a:t>  </a:t>
            </a:r>
            <a:r>
              <a:rPr lang="en-US" dirty="0"/>
              <a:t>Look for misspellings or unfamiliar domains.</a:t>
            </a:r>
          </a:p>
          <a:p>
            <a:pPr>
              <a:buFont typeface="Wingdings" panose="05000000000000000000" pitchFamily="2" charset="2"/>
              <a:buChar char="q"/>
            </a:pPr>
            <a:endParaRPr lang="en-US" b="1" dirty="0"/>
          </a:p>
          <a:p>
            <a:pPr>
              <a:buFont typeface="Wingdings" panose="05000000000000000000" pitchFamily="2" charset="2"/>
              <a:buChar char="q"/>
            </a:pPr>
            <a:r>
              <a:rPr lang="en-US" b="1" dirty="0"/>
              <a:t>HTTPS and Padlock Icon</a:t>
            </a:r>
          </a:p>
          <a:p>
            <a:pPr>
              <a:buFont typeface="Wingdings" panose="05000000000000000000" pitchFamily="2" charset="2"/>
              <a:buChar char="q"/>
            </a:pPr>
            <a:r>
              <a:rPr lang="en-US" b="1" dirty="0"/>
              <a:t> </a:t>
            </a:r>
            <a:r>
              <a:rPr lang="en-US" dirty="0"/>
              <a:t>Ensure the site uses HTTPS; however, this alone does not guarantee safety.</a:t>
            </a:r>
          </a:p>
          <a:p>
            <a:pPr>
              <a:buFont typeface="Wingdings" panose="05000000000000000000" pitchFamily="2" charset="2"/>
              <a:buChar char="q"/>
            </a:pPr>
            <a:endParaRPr lang="en-US" b="1" dirty="0"/>
          </a:p>
          <a:p>
            <a:pPr marL="0" indent="0">
              <a:buNone/>
            </a:pPr>
            <a:endParaRPr lang="en-US" b="1" dirty="0"/>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37943" y="2076031"/>
            <a:ext cx="1974493" cy="1974493"/>
          </a:xfrm>
          <a:prstGeom prst="rect">
            <a:avLst/>
          </a:prstGeom>
        </p:spPr>
      </p:pic>
    </p:spTree>
    <p:extLst>
      <p:ext uri="{BB962C8B-B14F-4D97-AF65-F5344CB8AC3E}">
        <p14:creationId xmlns:p14="http://schemas.microsoft.com/office/powerpoint/2010/main" val="4260083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par>
                                <p:cTn id="14" presetID="21" presetClass="entr" presetSubtype="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A3CB-5041-5C15-93F0-290498B9DECB}"/>
              </a:ext>
            </a:extLst>
          </p:cNvPr>
          <p:cNvSpPr>
            <a:spLocks noGrp="1"/>
          </p:cNvSpPr>
          <p:nvPr>
            <p:ph type="title"/>
          </p:nvPr>
        </p:nvSpPr>
        <p:spPr/>
        <p:txBody>
          <a:bodyPr/>
          <a:lstStyle/>
          <a:p>
            <a:r>
              <a:rPr lang="en-IN" dirty="0"/>
              <a:t>Recognizing Phishing Websites</a:t>
            </a:r>
          </a:p>
        </p:txBody>
      </p:sp>
      <p:sp>
        <p:nvSpPr>
          <p:cNvPr id="3" name="Content Placeholder 2">
            <a:extLst>
              <a:ext uri="{FF2B5EF4-FFF2-40B4-BE49-F238E27FC236}">
                <a16:creationId xmlns:a16="http://schemas.microsoft.com/office/drawing/2014/main" id="{4F80C2B0-CC38-1B2A-4CB4-CC3BC3620501}"/>
              </a:ext>
            </a:extLst>
          </p:cNvPr>
          <p:cNvSpPr>
            <a:spLocks noGrp="1"/>
          </p:cNvSpPr>
          <p:nvPr>
            <p:ph idx="1"/>
          </p:nvPr>
        </p:nvSpPr>
        <p:spPr>
          <a:xfrm>
            <a:off x="1097280" y="1845734"/>
            <a:ext cx="6575729" cy="4465614"/>
          </a:xfrm>
        </p:spPr>
        <p:txBody>
          <a:bodyPr>
            <a:normAutofit/>
          </a:bodyPr>
          <a:lstStyle/>
          <a:p>
            <a:pPr>
              <a:buFont typeface="Wingdings" panose="05000000000000000000" pitchFamily="2" charset="2"/>
              <a:buChar char="q"/>
            </a:pPr>
            <a:r>
              <a:rPr lang="en-US" b="0" i="0" dirty="0">
                <a:solidFill>
                  <a:srgbClr val="BDC1C6"/>
                </a:solidFill>
                <a:effectLst/>
                <a:latin typeface="arial" panose="020B0604020202020204" pitchFamily="34" charset="0"/>
              </a:rPr>
              <a:t> </a:t>
            </a:r>
            <a:r>
              <a:rPr lang="en-US" sz="3200" b="1" dirty="0"/>
              <a:t>Common Indicators of Phishing Websites</a:t>
            </a:r>
          </a:p>
          <a:p>
            <a:pPr>
              <a:buFont typeface="Wingdings" panose="05000000000000000000" pitchFamily="2" charset="2"/>
              <a:buChar char="q"/>
            </a:pPr>
            <a:r>
              <a:rPr lang="en-US" b="1" dirty="0"/>
              <a:t>Pop-Ups</a:t>
            </a:r>
          </a:p>
          <a:p>
            <a:pPr>
              <a:buFont typeface="Wingdings" panose="05000000000000000000" pitchFamily="2" charset="2"/>
              <a:buChar char="q"/>
            </a:pPr>
            <a:r>
              <a:rPr lang="en-US" b="1" dirty="0"/>
              <a:t> </a:t>
            </a:r>
            <a:r>
              <a:rPr lang="en-US" dirty="0"/>
              <a:t>Be wary of unexpected pop-ups asking for personal information.</a:t>
            </a:r>
            <a:endParaRPr lang="en-US" b="1" dirty="0"/>
          </a:p>
          <a:p>
            <a:pPr>
              <a:buFont typeface="Wingdings" panose="05000000000000000000" pitchFamily="2" charset="2"/>
              <a:buChar char="q"/>
            </a:pPr>
            <a:r>
              <a:rPr lang="en-US" b="1" dirty="0"/>
              <a:t>Verify Through Official Sources</a:t>
            </a:r>
          </a:p>
          <a:p>
            <a:pPr>
              <a:buFont typeface="Wingdings" panose="05000000000000000000" pitchFamily="2" charset="2"/>
              <a:buChar char="q"/>
            </a:pPr>
            <a:r>
              <a:rPr lang="en-US" dirty="0"/>
              <a:t> If in doubt, go directly to the official website by typing the URL into your browser</a:t>
            </a:r>
          </a:p>
          <a:p>
            <a:pPr marL="0" indent="0">
              <a:buNone/>
            </a:pPr>
            <a:endParaRPr lang="en-US" b="1" dirty="0"/>
          </a:p>
        </p:txBody>
      </p:sp>
      <p:sp>
        <p:nvSpPr>
          <p:cNvPr id="5" name="Isosceles Triangle 4">
            <a:extLst>
              <a:ext uri="{FF2B5EF4-FFF2-40B4-BE49-F238E27FC236}">
                <a16:creationId xmlns:a16="http://schemas.microsoft.com/office/drawing/2014/main" id="{9911096E-F597-32E2-C24A-A08ED4B46E3C}"/>
              </a:ext>
            </a:extLst>
          </p:cNvPr>
          <p:cNvSpPr/>
          <p:nvPr/>
        </p:nvSpPr>
        <p:spPr>
          <a:xfrm rot="5400000">
            <a:off x="11327557" y="6417517"/>
            <a:ext cx="438150" cy="442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F3A96946-A818-8666-EAE1-41863726FF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37943" y="2076031"/>
            <a:ext cx="1974493" cy="1974493"/>
          </a:xfrm>
          <a:prstGeom prst="rect">
            <a:avLst/>
          </a:prstGeom>
        </p:spPr>
      </p:pic>
    </p:spTree>
    <p:extLst>
      <p:ext uri="{BB962C8B-B14F-4D97-AF65-F5344CB8AC3E}">
        <p14:creationId xmlns:p14="http://schemas.microsoft.com/office/powerpoint/2010/main" val="3703433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heel(1)">
                                      <p:cBhvr>
                                        <p:cTn id="13" dur="2000"/>
                                        <p:tgtEl>
                                          <p:spTgt spid="3">
                                            <p:txEl>
                                              <p:pRg st="1" end="1"/>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par>
                                <p:cTn id="17" presetID="21" presetClass="entr" presetSubtype="1"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973</TotalTime>
  <Words>893</Words>
  <Application>Microsoft Office PowerPoint</Application>
  <PresentationFormat>Widescreen</PresentationFormat>
  <Paragraphs>145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PowerPoint Presentation</vt:lpstr>
      <vt:lpstr>PowerPoint Presentation</vt:lpstr>
      <vt:lpstr>PowerPoint Presentation</vt:lpstr>
      <vt:lpstr>What is PHISHING</vt:lpstr>
      <vt:lpstr>Types of Phishing Attacks</vt:lpstr>
      <vt:lpstr>Recognizing Phishing Emails</vt:lpstr>
      <vt:lpstr>Recognizing Phishing Emails</vt:lpstr>
      <vt:lpstr>Recognizing Phishing Websites</vt:lpstr>
      <vt:lpstr>Recognizing Phishing Websites</vt:lpstr>
      <vt:lpstr>Social Engineering Tactics</vt:lpstr>
      <vt:lpstr>Social Engineering Tactics</vt:lpstr>
      <vt:lpstr>  How to Avoid Phishing Attacks</vt:lpstr>
      <vt:lpstr>Interactive Quiz</vt:lpstr>
      <vt:lpstr>Resources for Further Learning</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Malu G</dc:creator>
  <cp:lastModifiedBy>Ashley Tlaka</cp:lastModifiedBy>
  <cp:revision>27</cp:revision>
  <dcterms:created xsi:type="dcterms:W3CDTF">2022-12-29T09:58:31Z</dcterms:created>
  <dcterms:modified xsi:type="dcterms:W3CDTF">2024-10-11T14:44:12Z</dcterms:modified>
</cp:coreProperties>
</file>