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422a4c3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422a4c3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93bdab68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93bdab6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422a4c3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422a4c3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93bdab6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93bdab6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93bdab68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93bdab68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93bdab6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93bdab6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rgbClr val="202124"/>
                </a:solidFill>
                <a:highlight>
                  <a:srgbClr val="F8F9FA"/>
                </a:highlight>
              </a:rPr>
              <a:t>Algunos ejemplos de superclaves en la tabla son:</a:t>
            </a:r>
            <a:endParaRPr sz="1700">
              <a:solidFill>
                <a:srgbClr val="202124"/>
              </a:solidFill>
              <a:highlight>
                <a:srgbClr val="F8F9FA"/>
              </a:highlight>
            </a:endParaRPr>
          </a:p>
          <a:p>
            <a:pPr indent="0" lvl="0" marL="0" rtl="0" algn="l">
              <a:spcBef>
                <a:spcPts val="0"/>
              </a:spcBef>
              <a:spcAft>
                <a:spcPts val="0"/>
              </a:spcAft>
              <a:buNone/>
            </a:pPr>
            <a:r>
              <a:t/>
            </a:r>
            <a:endParaRPr sz="1700">
              <a:solidFill>
                <a:srgbClr val="202124"/>
              </a:solidFill>
              <a:highlight>
                <a:srgbClr val="F8F9FA"/>
              </a:highlight>
            </a:endParaRPr>
          </a:p>
          <a:p>
            <a:pPr indent="0" lvl="0" marL="0" rtl="0" algn="l">
              <a:spcBef>
                <a:spcPts val="0"/>
              </a:spcBef>
              <a:spcAft>
                <a:spcPts val="0"/>
              </a:spcAft>
              <a:buNone/>
            </a:pPr>
            <a:r>
              <a:rPr b="1" lang="es" sz="1700">
                <a:solidFill>
                  <a:srgbClr val="202124"/>
                </a:solidFill>
                <a:highlight>
                  <a:srgbClr val="F8F9FA"/>
                </a:highlight>
              </a:rPr>
              <a:t>employeeID</a:t>
            </a:r>
            <a:endParaRPr b="1" sz="1700">
              <a:solidFill>
                <a:srgbClr val="202124"/>
              </a:solidFill>
              <a:highlight>
                <a:srgbClr val="F8F9FA"/>
              </a:highlight>
            </a:endParaRPr>
          </a:p>
          <a:p>
            <a:pPr indent="0" lvl="0" marL="0" rtl="0" algn="l">
              <a:spcBef>
                <a:spcPts val="0"/>
              </a:spcBef>
              <a:spcAft>
                <a:spcPts val="0"/>
              </a:spcAft>
              <a:buNone/>
            </a:pPr>
            <a:r>
              <a:rPr b="1" lang="es" sz="1700">
                <a:solidFill>
                  <a:srgbClr val="202124"/>
                </a:solidFill>
                <a:highlight>
                  <a:srgbClr val="F8F9FA"/>
                </a:highlight>
              </a:rPr>
              <a:t>(</a:t>
            </a:r>
            <a:r>
              <a:rPr b="1" lang="es" sz="1700">
                <a:solidFill>
                  <a:srgbClr val="202124"/>
                </a:solidFill>
                <a:highlight>
                  <a:srgbClr val="F8F9FA"/>
                </a:highlight>
              </a:rPr>
              <a:t>employeeID</a:t>
            </a:r>
            <a:r>
              <a:rPr b="1" lang="es" sz="1700">
                <a:solidFill>
                  <a:srgbClr val="202124"/>
                </a:solidFill>
                <a:highlight>
                  <a:srgbClr val="F8F9FA"/>
                </a:highlight>
              </a:rPr>
              <a:t>, name)</a:t>
            </a:r>
            <a:endParaRPr b="1" sz="1700">
              <a:solidFill>
                <a:srgbClr val="202124"/>
              </a:solidFill>
              <a:highlight>
                <a:srgbClr val="F8F9FA"/>
              </a:highlight>
            </a:endParaRPr>
          </a:p>
          <a:p>
            <a:pPr indent="0" lvl="0" marL="0" rtl="0" algn="l">
              <a:spcBef>
                <a:spcPts val="0"/>
              </a:spcBef>
              <a:spcAft>
                <a:spcPts val="0"/>
              </a:spcAft>
              <a:buNone/>
            </a:pPr>
            <a:r>
              <a:rPr b="1" lang="es" sz="1700">
                <a:solidFill>
                  <a:srgbClr val="202124"/>
                </a:solidFill>
                <a:highlight>
                  <a:srgbClr val="F8F9FA"/>
                </a:highlight>
              </a:rPr>
              <a:t>email</a:t>
            </a:r>
            <a:endParaRPr b="1" sz="1700">
              <a:solidFill>
                <a:srgbClr val="202124"/>
              </a:solidFill>
              <a:highlight>
                <a:srgbClr val="F8F9FA"/>
              </a:highlight>
            </a:endParaRPr>
          </a:p>
          <a:p>
            <a:pPr indent="0" lvl="0" marL="0" rtl="0" algn="l">
              <a:spcBef>
                <a:spcPts val="0"/>
              </a:spcBef>
              <a:spcAft>
                <a:spcPts val="0"/>
              </a:spcAft>
              <a:buNone/>
            </a:pPr>
            <a:r>
              <a:t/>
            </a:r>
            <a:endParaRPr sz="1700">
              <a:solidFill>
                <a:srgbClr val="202124"/>
              </a:solidFill>
              <a:highlight>
                <a:srgbClr val="F8F9FA"/>
              </a:highlight>
            </a:endParaRPr>
          </a:p>
          <a:p>
            <a:pPr indent="0" lvl="0" marL="0" rtl="0" algn="l">
              <a:spcBef>
                <a:spcPts val="0"/>
              </a:spcBef>
              <a:spcAft>
                <a:spcPts val="0"/>
              </a:spcAft>
              <a:buNone/>
            </a:pPr>
            <a:r>
              <a:rPr lang="es" sz="1700">
                <a:solidFill>
                  <a:srgbClr val="202124"/>
                </a:solidFill>
                <a:highlight>
                  <a:srgbClr val="F8F9FA"/>
                </a:highlight>
              </a:rPr>
              <a:t>Todas las superclaves pueden servir como un identificador único para cada fila. Por otro lado, el nombre o la edad del empleado no son identificadores únicos porque dos personas pueden tener el mismo nombre o edad.</a:t>
            </a:r>
            <a:endParaRPr sz="1700">
              <a:solidFill>
                <a:srgbClr val="202124"/>
              </a:solidFill>
              <a:highlight>
                <a:srgbClr val="F8F9FA"/>
              </a:highlight>
            </a:endParaRPr>
          </a:p>
          <a:p>
            <a:pPr indent="0" lvl="0" marL="0" rtl="0" algn="l">
              <a:spcBef>
                <a:spcPts val="0"/>
              </a:spcBef>
              <a:spcAft>
                <a:spcPts val="0"/>
              </a:spcAft>
              <a:buNone/>
            </a:pPr>
            <a:r>
              <a:t/>
            </a:r>
            <a:endParaRPr sz="1700">
              <a:solidFill>
                <a:srgbClr val="202124"/>
              </a:solidFill>
              <a:highlight>
                <a:srgbClr val="F8F9FA"/>
              </a:highlight>
            </a:endParaRPr>
          </a:p>
          <a:p>
            <a:pPr indent="0" lvl="0" marL="0" rtl="0" algn="l">
              <a:spcBef>
                <a:spcPts val="0"/>
              </a:spcBef>
              <a:spcAft>
                <a:spcPts val="0"/>
              </a:spcAft>
              <a:buNone/>
            </a:pPr>
            <a:r>
              <a:rPr lang="es" sz="1700">
                <a:solidFill>
                  <a:srgbClr val="202124"/>
                </a:solidFill>
                <a:highlight>
                  <a:srgbClr val="F8F9FA"/>
                </a:highlight>
              </a:rPr>
              <a:t>Las claves candidatas provienen del conjunto de superclaves </a:t>
            </a:r>
            <a:r>
              <a:rPr b="1" lang="es" sz="1700">
                <a:solidFill>
                  <a:srgbClr val="202124"/>
                </a:solidFill>
                <a:highlight>
                  <a:srgbClr val="F8F9FA"/>
                </a:highlight>
              </a:rPr>
              <a:t>donde el número de campos es mínimo</a:t>
            </a:r>
            <a:r>
              <a:rPr lang="es" sz="1700">
                <a:solidFill>
                  <a:srgbClr val="202124"/>
                </a:solidFill>
                <a:highlight>
                  <a:srgbClr val="F8F9FA"/>
                </a:highlight>
              </a:rPr>
              <a:t>. La elección se reduce a dos opciones:</a:t>
            </a:r>
            <a:endParaRPr sz="1700">
              <a:solidFill>
                <a:srgbClr val="202124"/>
              </a:solidFill>
              <a:highlight>
                <a:srgbClr val="F8F9FA"/>
              </a:highlight>
            </a:endParaRPr>
          </a:p>
          <a:p>
            <a:pPr indent="0" lvl="0" marL="0" rtl="0" algn="l">
              <a:spcBef>
                <a:spcPts val="0"/>
              </a:spcBef>
              <a:spcAft>
                <a:spcPts val="0"/>
              </a:spcAft>
              <a:buNone/>
            </a:pPr>
            <a:r>
              <a:t/>
            </a:r>
            <a:endParaRPr sz="1700">
              <a:solidFill>
                <a:srgbClr val="202124"/>
              </a:solidFill>
              <a:highlight>
                <a:srgbClr val="F8F9FA"/>
              </a:highlight>
            </a:endParaRPr>
          </a:p>
          <a:p>
            <a:pPr indent="0" lvl="0" marL="0" rtl="0" algn="l">
              <a:spcBef>
                <a:spcPts val="0"/>
              </a:spcBef>
              <a:spcAft>
                <a:spcPts val="0"/>
              </a:spcAft>
              <a:buNone/>
            </a:pPr>
            <a:r>
              <a:rPr lang="es" sz="1700">
                <a:solidFill>
                  <a:srgbClr val="202124"/>
                </a:solidFill>
                <a:highlight>
                  <a:srgbClr val="F8F9FA"/>
                </a:highlight>
              </a:rPr>
              <a:t>ID de empleado</a:t>
            </a:r>
            <a:endParaRPr sz="1700">
              <a:solidFill>
                <a:srgbClr val="202124"/>
              </a:solidFill>
              <a:highlight>
                <a:srgbClr val="F8F9FA"/>
              </a:highlight>
            </a:endParaRPr>
          </a:p>
          <a:p>
            <a:pPr indent="0" lvl="0" marL="0" rtl="0" algn="l">
              <a:spcBef>
                <a:spcPts val="0"/>
              </a:spcBef>
              <a:spcAft>
                <a:spcPts val="0"/>
              </a:spcAft>
              <a:buNone/>
            </a:pPr>
            <a:r>
              <a:rPr lang="es" sz="1700">
                <a:solidFill>
                  <a:srgbClr val="202124"/>
                </a:solidFill>
                <a:highlight>
                  <a:srgbClr val="F8F9FA"/>
                </a:highlight>
              </a:rPr>
              <a:t>correo electrónico</a:t>
            </a:r>
            <a:endParaRPr sz="1700">
              <a:solidFill>
                <a:srgbClr val="202124"/>
              </a:solidFill>
              <a:highlight>
                <a:srgbClr val="F8F9FA"/>
              </a:highlight>
            </a:endParaRPr>
          </a:p>
          <a:p>
            <a:pPr indent="0" lvl="0" marL="0" rtl="0" algn="l">
              <a:spcBef>
                <a:spcPts val="0"/>
              </a:spcBef>
              <a:spcAft>
                <a:spcPts val="0"/>
              </a:spcAft>
              <a:buNone/>
            </a:pPr>
            <a:r>
              <a:t/>
            </a:r>
            <a:endParaRPr sz="1700">
              <a:solidFill>
                <a:srgbClr val="202124"/>
              </a:solidFill>
              <a:highlight>
                <a:srgbClr val="F8F9FA"/>
              </a:highlight>
            </a:endParaRPr>
          </a:p>
          <a:p>
            <a:pPr indent="0" lvl="0" marL="0" marR="38100" rtl="0" algn="l">
              <a:lnSpc>
                <a:spcPct val="128571"/>
              </a:lnSpc>
              <a:spcBef>
                <a:spcPts val="0"/>
              </a:spcBef>
              <a:spcAft>
                <a:spcPts val="0"/>
              </a:spcAft>
              <a:buNone/>
            </a:pPr>
            <a:r>
              <a:rPr lang="es" sz="1700">
                <a:solidFill>
                  <a:srgbClr val="202124"/>
                </a:solidFill>
                <a:highlight>
                  <a:srgbClr val="F8F9FA"/>
                </a:highlight>
              </a:rPr>
              <a:t>Ambas opciones contienen una cantidad mínima de campos, lo que las convierte en claves candidatas óptimas. La opción más lógica para la clave principal es el employeeID porque el correo electrónico de un empleado puede cambiar.</a:t>
            </a:r>
            <a:endParaRPr sz="1700">
              <a:solidFill>
                <a:srgbClr val="202124"/>
              </a:solidFill>
              <a:highlight>
                <a:srgbClr val="F8F9FA"/>
              </a:highlight>
            </a:endParaRPr>
          </a:p>
          <a:p>
            <a:pPr indent="0" lvl="0" marL="0" marR="38100" rtl="0" algn="l">
              <a:lnSpc>
                <a:spcPct val="128571"/>
              </a:lnSpc>
              <a:spcBef>
                <a:spcPts val="0"/>
              </a:spcBef>
              <a:spcAft>
                <a:spcPts val="0"/>
              </a:spcAft>
              <a:buNone/>
            </a:pPr>
            <a:r>
              <a:t/>
            </a:r>
            <a:endParaRPr sz="17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s" sz="1700">
                <a:solidFill>
                  <a:srgbClr val="202124"/>
                </a:solidFill>
                <a:highlight>
                  <a:srgbClr val="F8F9FA"/>
                </a:highlight>
              </a:rPr>
              <a:t>Además Es fácil hacer referencia a la clave principal de la tabla como clave externa en otra tabla.</a:t>
            </a:r>
            <a:endParaRPr sz="17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93bdab6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93bdab6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93bdab68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93bdab68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93bdab68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93bdab68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93bdab6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93bdab6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bdcf4bd71c671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dcf4bd71c671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422a4c31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422a4c31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422a4c31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422a4c3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93bdab68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93bdab68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598053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598053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93bdab6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93bdab6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93bdab6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93bdab6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93bdab6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93bdab6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93bdab6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93bdab6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93bdab6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93bdab6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93bdab6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93bdab6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tudytonight.com/dbms/database-normalization.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43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Formas Normales</a:t>
            </a:r>
            <a:endParaRPr/>
          </a:p>
        </p:txBody>
      </p:sp>
      <p:sp>
        <p:nvSpPr>
          <p:cNvPr id="55" name="Google Shape;55;p13"/>
          <p:cNvSpPr txBox="1"/>
          <p:nvPr>
            <p:ph idx="1" type="subTitle"/>
          </p:nvPr>
        </p:nvSpPr>
        <p:spPr>
          <a:xfrm>
            <a:off x="311700" y="2834125"/>
            <a:ext cx="8520600" cy="1227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 sz="3450">
                <a:solidFill>
                  <a:schemeClr val="dk1"/>
                </a:solidFill>
                <a:highlight>
                  <a:srgbClr val="FFFFFF"/>
                </a:highlight>
              </a:rPr>
              <a:t>… criterios para determinar la robustez del modelado de una base de datos</a:t>
            </a:r>
            <a:endParaRPr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219600" y="467600"/>
            <a:ext cx="8728450" cy="436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Las 5 Formas Normales</a:t>
            </a:r>
            <a:endParaRPr b="1" sz="2800"/>
          </a:p>
        </p:txBody>
      </p:sp>
      <p:sp>
        <p:nvSpPr>
          <p:cNvPr id="117" name="Google Shape;117;p23"/>
          <p:cNvSpPr txBox="1"/>
          <p:nvPr/>
        </p:nvSpPr>
        <p:spPr>
          <a:xfrm>
            <a:off x="666800" y="881750"/>
            <a:ext cx="7516500" cy="42483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s" sz="2100">
                <a:solidFill>
                  <a:srgbClr val="202124"/>
                </a:solidFill>
                <a:highlight>
                  <a:srgbClr val="F8F9FA"/>
                </a:highlight>
              </a:rPr>
              <a:t>Forma no normalizada → Antes de cualquier normalización. Existen valores redundantes y complejos.</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b="1" lang="es" sz="2100">
                <a:solidFill>
                  <a:srgbClr val="202124"/>
                </a:solidFill>
                <a:highlight>
                  <a:srgbClr val="F8F9FA"/>
                </a:highlight>
              </a:rPr>
              <a:t>Primera forma normal</a:t>
            </a:r>
            <a:r>
              <a:rPr lang="es" sz="2100">
                <a:solidFill>
                  <a:srgbClr val="202124"/>
                </a:solidFill>
                <a:highlight>
                  <a:srgbClr val="F8F9FA"/>
                </a:highlight>
              </a:rPr>
              <a:t> →  Los valores repetidos y complejos se dividen, haciendo que todas las instancias sean atómicas.</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b="1" lang="es" sz="2100">
                <a:solidFill>
                  <a:srgbClr val="202124"/>
                </a:solidFill>
                <a:highlight>
                  <a:srgbClr val="F8F9FA"/>
                </a:highlight>
              </a:rPr>
              <a:t>Segunda forma normal </a:t>
            </a:r>
            <a:r>
              <a:rPr lang="es" sz="2100">
                <a:solidFill>
                  <a:srgbClr val="202124"/>
                </a:solidFill>
                <a:highlight>
                  <a:srgbClr val="F8F9FA"/>
                </a:highlight>
              </a:rPr>
              <a:t>→ Las dependencias parciales se descomponen en tablas nuevas. Todas las filas dependen funcionalmente de la clave principal.</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b="1" lang="es" sz="2100">
                <a:solidFill>
                  <a:srgbClr val="202124"/>
                </a:solidFill>
                <a:highlight>
                  <a:srgbClr val="F8F9FA"/>
                </a:highlight>
              </a:rPr>
              <a:t>Tercera forma normal</a:t>
            </a:r>
            <a:r>
              <a:rPr lang="es" sz="2100">
                <a:solidFill>
                  <a:srgbClr val="202124"/>
                </a:solidFill>
                <a:highlight>
                  <a:srgbClr val="F8F9FA"/>
                </a:highlight>
              </a:rPr>
              <a:t> → Las dependencias transitivas se descomponen en tablas nuevas. Los atributos no clave dependen de la clave principal.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700175" y="429713"/>
            <a:ext cx="7627425" cy="428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Las 5 Formas Normales</a:t>
            </a:r>
            <a:endParaRPr b="1" sz="2800"/>
          </a:p>
        </p:txBody>
      </p:sp>
      <p:sp>
        <p:nvSpPr>
          <p:cNvPr id="128" name="Google Shape;128;p25"/>
          <p:cNvSpPr txBox="1"/>
          <p:nvPr/>
        </p:nvSpPr>
        <p:spPr>
          <a:xfrm>
            <a:off x="666800" y="881750"/>
            <a:ext cx="7516500" cy="30015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b="1" lang="es" sz="2100">
                <a:solidFill>
                  <a:srgbClr val="202124"/>
                </a:solidFill>
                <a:highlight>
                  <a:srgbClr val="F8F9FA"/>
                </a:highlight>
              </a:rPr>
              <a:t>Forma normal de Boyce-Codd →</a:t>
            </a:r>
            <a:r>
              <a:rPr lang="es" sz="2100">
                <a:solidFill>
                  <a:srgbClr val="202124"/>
                </a:solidFill>
                <a:highlight>
                  <a:srgbClr val="F8F9FA"/>
                </a:highlight>
              </a:rPr>
              <a:t> Las dependencias funcionales transitivas y parciales para todas las claves candidatas se descomponen en tablas nuevas.</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b="1" lang="es" sz="2100">
                <a:solidFill>
                  <a:srgbClr val="202124"/>
                </a:solidFill>
                <a:highlight>
                  <a:srgbClr val="F8F9FA"/>
                </a:highlight>
              </a:rPr>
              <a:t>Cuarta Forma Normal → </a:t>
            </a:r>
            <a:r>
              <a:rPr lang="es" sz="2100">
                <a:solidFill>
                  <a:srgbClr val="202124"/>
                </a:solidFill>
                <a:highlight>
                  <a:srgbClr val="F8F9FA"/>
                </a:highlight>
              </a:rPr>
              <a:t>Eliminación de dependencias multivaluadas.</a:t>
            </a:r>
            <a:endParaRPr sz="2100">
              <a:solidFill>
                <a:srgbClr val="202124"/>
              </a:solidFill>
              <a:highlight>
                <a:srgbClr val="F8F9FA"/>
              </a:highlight>
            </a:endParaRPr>
          </a:p>
          <a:p>
            <a:pPr indent="0" lvl="0" marL="0" marR="38100" rtl="0" algn="l">
              <a:lnSpc>
                <a:spcPct val="128571"/>
              </a:lnSpc>
              <a:spcBef>
                <a:spcPts val="0"/>
              </a:spcBef>
              <a:spcAft>
                <a:spcPts val="0"/>
              </a:spcAft>
              <a:buNone/>
            </a:pPr>
            <a:r>
              <a:rPr b="1" lang="es" sz="2100">
                <a:solidFill>
                  <a:srgbClr val="202124"/>
                </a:solidFill>
                <a:highlight>
                  <a:srgbClr val="F8F9FA"/>
                </a:highlight>
              </a:rPr>
              <a:t>Quinta forma normal → </a:t>
            </a:r>
            <a:r>
              <a:rPr lang="es" sz="2100">
                <a:solidFill>
                  <a:srgbClr val="202124"/>
                </a:solidFill>
                <a:highlight>
                  <a:srgbClr val="F8F9FA"/>
                </a:highlight>
              </a:rPr>
              <a:t> Eliminación de dependencias JOIN.</a:t>
            </a:r>
            <a:endParaRPr sz="2100">
              <a:solidFill>
                <a:srgbClr val="202124"/>
              </a:solidFill>
              <a:highlight>
                <a:srgbClr val="F8F9FA"/>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325075" y="187025"/>
            <a:ext cx="881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Concepto fundamental para la Normalización → Tipos de KEY (Clave)</a:t>
            </a:r>
            <a:endParaRPr b="1" sz="2800"/>
          </a:p>
        </p:txBody>
      </p:sp>
      <p:sp>
        <p:nvSpPr>
          <p:cNvPr id="134" name="Google Shape;134;p26"/>
          <p:cNvSpPr txBox="1"/>
          <p:nvPr/>
        </p:nvSpPr>
        <p:spPr>
          <a:xfrm>
            <a:off x="325075" y="1233725"/>
            <a:ext cx="8710500" cy="3485100"/>
          </a:xfrm>
          <a:prstGeom prst="rect">
            <a:avLst/>
          </a:prstGeom>
          <a:noFill/>
          <a:ln>
            <a:noFill/>
          </a:ln>
        </p:spPr>
        <p:txBody>
          <a:bodyPr anchorCtr="0" anchor="t" bIns="91425" lIns="91425" spcFirstLastPara="1" rIns="91425" wrap="square" tIns="91425">
            <a:spAutoFit/>
          </a:bodyPr>
          <a:lstStyle/>
          <a:p>
            <a:pPr indent="-349250" lvl="0" marL="457200" marR="38100" rtl="0" algn="l">
              <a:lnSpc>
                <a:spcPct val="128571"/>
              </a:lnSpc>
              <a:spcBef>
                <a:spcPts val="0"/>
              </a:spcBef>
              <a:spcAft>
                <a:spcPts val="0"/>
              </a:spcAft>
              <a:buClr>
                <a:srgbClr val="202124"/>
              </a:buClr>
              <a:buSzPts val="1900"/>
              <a:buChar char="●"/>
            </a:pPr>
            <a:r>
              <a:rPr b="1" lang="es" sz="1900">
                <a:solidFill>
                  <a:srgbClr val="202124"/>
                </a:solidFill>
                <a:highlight>
                  <a:srgbClr val="F8F9FA"/>
                </a:highlight>
              </a:rPr>
              <a:t>Súper Clave.</a:t>
            </a:r>
            <a:r>
              <a:rPr lang="es" sz="1900">
                <a:solidFill>
                  <a:srgbClr val="202124"/>
                </a:solidFill>
                <a:highlight>
                  <a:srgbClr val="F8F9FA"/>
                </a:highlight>
              </a:rPr>
              <a:t> Un conjunto de características que definen de forma única cada registro en una tabla.</a:t>
            </a:r>
            <a:endParaRPr sz="1900">
              <a:solidFill>
                <a:srgbClr val="202124"/>
              </a:solidFill>
              <a:highlight>
                <a:srgbClr val="F8F9FA"/>
              </a:highlight>
            </a:endParaRPr>
          </a:p>
          <a:p>
            <a:pPr indent="-349250" lvl="0" marL="457200" marR="38100" rtl="0" algn="l">
              <a:lnSpc>
                <a:spcPct val="128571"/>
              </a:lnSpc>
              <a:spcBef>
                <a:spcPts val="0"/>
              </a:spcBef>
              <a:spcAft>
                <a:spcPts val="0"/>
              </a:spcAft>
              <a:buClr>
                <a:srgbClr val="202124"/>
              </a:buClr>
              <a:buSzPts val="1900"/>
              <a:buChar char="●"/>
            </a:pPr>
            <a:r>
              <a:rPr b="1" lang="es" sz="1900">
                <a:solidFill>
                  <a:srgbClr val="202124"/>
                </a:solidFill>
                <a:highlight>
                  <a:srgbClr val="F8F9FA"/>
                </a:highlight>
              </a:rPr>
              <a:t>Clave candidata</a:t>
            </a:r>
            <a:r>
              <a:rPr lang="es" sz="1900">
                <a:solidFill>
                  <a:srgbClr val="202124"/>
                </a:solidFill>
                <a:highlight>
                  <a:srgbClr val="F8F9FA"/>
                </a:highlight>
              </a:rPr>
              <a:t>. Claves seleccionadas del conjunto de superclaves donde el número de campos es mínimo.</a:t>
            </a:r>
            <a:endParaRPr sz="1900">
              <a:solidFill>
                <a:srgbClr val="202124"/>
              </a:solidFill>
              <a:highlight>
                <a:srgbClr val="F8F9FA"/>
              </a:highlight>
            </a:endParaRPr>
          </a:p>
          <a:p>
            <a:pPr indent="-349250" lvl="0" marL="457200" marR="38100" rtl="0" algn="l">
              <a:lnSpc>
                <a:spcPct val="128571"/>
              </a:lnSpc>
              <a:spcBef>
                <a:spcPts val="0"/>
              </a:spcBef>
              <a:spcAft>
                <a:spcPts val="0"/>
              </a:spcAft>
              <a:buClr>
                <a:srgbClr val="202124"/>
              </a:buClr>
              <a:buSzPts val="1900"/>
              <a:buChar char="●"/>
            </a:pPr>
            <a:r>
              <a:rPr b="1" lang="es" sz="1900">
                <a:solidFill>
                  <a:srgbClr val="202124"/>
                </a:solidFill>
                <a:highlight>
                  <a:srgbClr val="F8F9FA"/>
                </a:highlight>
              </a:rPr>
              <a:t>Clave primaria (PK)</a:t>
            </a:r>
            <a:r>
              <a:rPr lang="es" sz="1900">
                <a:solidFill>
                  <a:srgbClr val="202124"/>
                </a:solidFill>
                <a:highlight>
                  <a:srgbClr val="F8F9FA"/>
                </a:highlight>
              </a:rPr>
              <a:t>. La elección más adecuada del conjunto de claves candidatas sirve como clave principal de la tabla.</a:t>
            </a:r>
            <a:endParaRPr sz="1900">
              <a:solidFill>
                <a:srgbClr val="202124"/>
              </a:solidFill>
              <a:highlight>
                <a:srgbClr val="F8F9FA"/>
              </a:highlight>
            </a:endParaRPr>
          </a:p>
          <a:p>
            <a:pPr indent="-349250" lvl="0" marL="457200" marR="38100" rtl="0" algn="l">
              <a:lnSpc>
                <a:spcPct val="128571"/>
              </a:lnSpc>
              <a:spcBef>
                <a:spcPts val="0"/>
              </a:spcBef>
              <a:spcAft>
                <a:spcPts val="0"/>
              </a:spcAft>
              <a:buClr>
                <a:srgbClr val="202124"/>
              </a:buClr>
              <a:buSzPts val="1900"/>
              <a:buChar char="●"/>
            </a:pPr>
            <a:r>
              <a:rPr b="1" lang="es" sz="1900">
                <a:solidFill>
                  <a:srgbClr val="202124"/>
                </a:solidFill>
                <a:highlight>
                  <a:srgbClr val="F8F9FA"/>
                </a:highlight>
              </a:rPr>
              <a:t>Clave externa (FK)</a:t>
            </a:r>
            <a:r>
              <a:rPr lang="es" sz="1900">
                <a:solidFill>
                  <a:srgbClr val="202124"/>
                </a:solidFill>
                <a:highlight>
                  <a:srgbClr val="F8F9FA"/>
                </a:highlight>
              </a:rPr>
              <a:t>. La clave principal de otra tabla.</a:t>
            </a:r>
            <a:endParaRPr sz="1900">
              <a:solidFill>
                <a:srgbClr val="202124"/>
              </a:solidFill>
              <a:highlight>
                <a:srgbClr val="F8F9FA"/>
              </a:highlight>
            </a:endParaRPr>
          </a:p>
          <a:p>
            <a:pPr indent="-349250" lvl="0" marL="457200" marR="38100" rtl="0" algn="l">
              <a:lnSpc>
                <a:spcPct val="128571"/>
              </a:lnSpc>
              <a:spcBef>
                <a:spcPts val="0"/>
              </a:spcBef>
              <a:spcAft>
                <a:spcPts val="0"/>
              </a:spcAft>
              <a:buClr>
                <a:srgbClr val="202124"/>
              </a:buClr>
              <a:buSzPts val="1900"/>
              <a:buChar char="●"/>
            </a:pPr>
            <a:r>
              <a:rPr b="1" lang="es" sz="1900">
                <a:solidFill>
                  <a:srgbClr val="202124"/>
                </a:solidFill>
                <a:highlight>
                  <a:srgbClr val="F8F9FA"/>
                </a:highlight>
              </a:rPr>
              <a:t>Clave compuesta</a:t>
            </a:r>
            <a:r>
              <a:rPr lang="es" sz="1900">
                <a:solidFill>
                  <a:srgbClr val="202124"/>
                </a:solidFill>
                <a:highlight>
                  <a:srgbClr val="F8F9FA"/>
                </a:highlight>
              </a:rPr>
              <a:t>. Dos o más atributos juntos forman una clave única pero no son claves individualmente.</a:t>
            </a:r>
            <a:endParaRPr b="1" sz="1900">
              <a:solidFill>
                <a:srgbClr val="202124"/>
              </a:solidFill>
              <a:highlight>
                <a:srgbClr val="F8F9FA"/>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325075" y="187025"/>
            <a:ext cx="88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Ejemplo. Identificando posibles claves</a:t>
            </a:r>
            <a:endParaRPr b="1" sz="2800"/>
          </a:p>
        </p:txBody>
      </p:sp>
      <p:pic>
        <p:nvPicPr>
          <p:cNvPr id="140" name="Google Shape;140;p27"/>
          <p:cNvPicPr preferRelativeResize="0"/>
          <p:nvPr/>
        </p:nvPicPr>
        <p:blipFill>
          <a:blip r:embed="rId3">
            <a:alphaModFix/>
          </a:blip>
          <a:stretch>
            <a:fillRect/>
          </a:stretch>
        </p:blipFill>
        <p:spPr>
          <a:xfrm>
            <a:off x="336113" y="1842162"/>
            <a:ext cx="8471775" cy="145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325075" y="187025"/>
            <a:ext cx="88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EJEMPLO. De UFN a 3FN</a:t>
            </a:r>
            <a:endParaRPr b="1" sz="2800"/>
          </a:p>
        </p:txBody>
      </p:sp>
      <p:pic>
        <p:nvPicPr>
          <p:cNvPr id="146" name="Google Shape;146;p28"/>
          <p:cNvPicPr preferRelativeResize="0"/>
          <p:nvPr/>
        </p:nvPicPr>
        <p:blipFill>
          <a:blip r:embed="rId3">
            <a:alphaModFix/>
          </a:blip>
          <a:stretch>
            <a:fillRect/>
          </a:stretch>
        </p:blipFill>
        <p:spPr>
          <a:xfrm>
            <a:off x="419238" y="1237675"/>
            <a:ext cx="8305526" cy="266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325075" y="187025"/>
            <a:ext cx="88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EJEMPLO. De UFN a 3FN</a:t>
            </a:r>
            <a:endParaRPr b="1" sz="2800"/>
          </a:p>
        </p:txBody>
      </p:sp>
      <p:pic>
        <p:nvPicPr>
          <p:cNvPr id="152" name="Google Shape;152;p29"/>
          <p:cNvPicPr preferRelativeResize="0"/>
          <p:nvPr/>
        </p:nvPicPr>
        <p:blipFill>
          <a:blip r:embed="rId3">
            <a:alphaModFix/>
          </a:blip>
          <a:stretch>
            <a:fillRect/>
          </a:stretch>
        </p:blipFill>
        <p:spPr>
          <a:xfrm>
            <a:off x="99477" y="1412150"/>
            <a:ext cx="8945050" cy="282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325075" y="187025"/>
            <a:ext cx="88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EJEMPLO. De UFN a 3FN</a:t>
            </a:r>
            <a:endParaRPr b="1" sz="2800"/>
          </a:p>
        </p:txBody>
      </p:sp>
      <p:pic>
        <p:nvPicPr>
          <p:cNvPr id="158" name="Google Shape;158;p30"/>
          <p:cNvPicPr preferRelativeResize="0"/>
          <p:nvPr/>
        </p:nvPicPr>
        <p:blipFill>
          <a:blip r:embed="rId3">
            <a:alphaModFix/>
          </a:blip>
          <a:stretch>
            <a:fillRect/>
          </a:stretch>
        </p:blipFill>
        <p:spPr>
          <a:xfrm>
            <a:off x="828675" y="849425"/>
            <a:ext cx="7486650" cy="1400175"/>
          </a:xfrm>
          <a:prstGeom prst="rect">
            <a:avLst/>
          </a:prstGeom>
          <a:noFill/>
          <a:ln>
            <a:noFill/>
          </a:ln>
          <a:effectLst>
            <a:outerShdw blurRad="57150" rotWithShape="0" algn="bl" dir="5400000" dist="19050">
              <a:srgbClr val="000000">
                <a:alpha val="50000"/>
              </a:srgbClr>
            </a:outerShdw>
          </a:effectLst>
        </p:spPr>
      </p:pic>
      <p:pic>
        <p:nvPicPr>
          <p:cNvPr id="159" name="Google Shape;159;p30"/>
          <p:cNvPicPr preferRelativeResize="0"/>
          <p:nvPr/>
        </p:nvPicPr>
        <p:blipFill>
          <a:blip r:embed="rId4">
            <a:alphaModFix/>
          </a:blip>
          <a:stretch>
            <a:fillRect/>
          </a:stretch>
        </p:blipFill>
        <p:spPr>
          <a:xfrm>
            <a:off x="736150" y="2601200"/>
            <a:ext cx="7658100" cy="2419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325075" y="187025"/>
            <a:ext cx="881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EJEMPLO. De UFN a 3FN</a:t>
            </a:r>
            <a:endParaRPr b="1" sz="2800"/>
          </a:p>
        </p:txBody>
      </p:sp>
      <p:pic>
        <p:nvPicPr>
          <p:cNvPr id="165" name="Google Shape;165;p31"/>
          <p:cNvPicPr preferRelativeResize="0"/>
          <p:nvPr/>
        </p:nvPicPr>
        <p:blipFill>
          <a:blip r:embed="rId3">
            <a:alphaModFix/>
          </a:blip>
          <a:stretch>
            <a:fillRect/>
          </a:stretch>
        </p:blipFill>
        <p:spPr>
          <a:xfrm>
            <a:off x="152400" y="955025"/>
            <a:ext cx="8818801" cy="37344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434675"/>
            <a:ext cx="8839199" cy="42741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820"/>
              <a:t>Consejos y recomendaciones. Recursos</a:t>
            </a:r>
            <a:endParaRPr sz="2820"/>
          </a:p>
        </p:txBody>
      </p:sp>
      <p:sp>
        <p:nvSpPr>
          <p:cNvPr id="171" name="Google Shape;171;p32"/>
          <p:cNvSpPr txBox="1"/>
          <p:nvPr>
            <p:ph idx="1" type="body"/>
          </p:nvPr>
        </p:nvSpPr>
        <p:spPr>
          <a:xfrm>
            <a:off x="311700" y="1152475"/>
            <a:ext cx="8520600" cy="39120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Clr>
                <a:schemeClr val="dk1"/>
              </a:buClr>
              <a:buSzPts val="2000"/>
              <a:buChar char="●"/>
            </a:pPr>
            <a:r>
              <a:rPr lang="es" sz="2000">
                <a:solidFill>
                  <a:schemeClr val="dk1"/>
                </a:solidFill>
              </a:rPr>
              <a:t>Identificar en qué forma normal está el modelado con el que trabajo en mi proyecto</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s" sz="2000">
                <a:solidFill>
                  <a:schemeClr val="dk1"/>
                </a:solidFill>
              </a:rPr>
              <a:t>Adquirir contexto y saber de la semántica asociada</a:t>
            </a:r>
            <a:endParaRPr sz="2000">
              <a:solidFill>
                <a:schemeClr val="dk1"/>
              </a:solidFill>
            </a:endParaRPr>
          </a:p>
          <a:p>
            <a:pPr indent="-355600" lvl="0" marL="457200" rtl="0" algn="l">
              <a:lnSpc>
                <a:spcPct val="105000"/>
              </a:lnSpc>
              <a:spcBef>
                <a:spcPts val="0"/>
              </a:spcBef>
              <a:spcAft>
                <a:spcPts val="0"/>
              </a:spcAft>
              <a:buClr>
                <a:schemeClr val="dk1"/>
              </a:buClr>
              <a:buSzPts val="2000"/>
              <a:buChar char="●"/>
            </a:pPr>
            <a:r>
              <a:rPr lang="es" sz="2000">
                <a:solidFill>
                  <a:schemeClr val="dk1"/>
                </a:solidFill>
              </a:rPr>
              <a:t>Jerga: “esta tabla no está normalizada” → Ojo NoSQL</a:t>
            </a:r>
            <a:endParaRPr sz="2000">
              <a:solidFill>
                <a:schemeClr val="dk1"/>
              </a:solidFill>
            </a:endParaRPr>
          </a:p>
          <a:p>
            <a:pPr indent="-355600" lvl="0" marL="457200" rtl="0" algn="l">
              <a:lnSpc>
                <a:spcPct val="105000"/>
              </a:lnSpc>
              <a:spcBef>
                <a:spcPts val="0"/>
              </a:spcBef>
              <a:spcAft>
                <a:spcPts val="0"/>
              </a:spcAft>
              <a:buClr>
                <a:schemeClr val="dk1"/>
              </a:buClr>
              <a:buSzPts val="2000"/>
              <a:buChar char="●"/>
            </a:pPr>
            <a:r>
              <a:rPr lang="es" sz="2000">
                <a:solidFill>
                  <a:schemeClr val="dk1"/>
                </a:solidFill>
              </a:rPr>
              <a:t>No todo el mundo sabe normalizar.. y no siempre se puede</a:t>
            </a:r>
            <a:endParaRPr sz="2000">
              <a:solidFill>
                <a:schemeClr val="dk1"/>
              </a:solidFill>
            </a:endParaRPr>
          </a:p>
          <a:p>
            <a:pPr indent="-355600" lvl="0" marL="457200" rtl="0" algn="l">
              <a:lnSpc>
                <a:spcPct val="105000"/>
              </a:lnSpc>
              <a:spcBef>
                <a:spcPts val="0"/>
              </a:spcBef>
              <a:spcAft>
                <a:spcPts val="0"/>
              </a:spcAft>
              <a:buClr>
                <a:schemeClr val="dk1"/>
              </a:buClr>
              <a:buSzPts val="2000"/>
              <a:buChar char="●"/>
            </a:pPr>
            <a:r>
              <a:rPr lang="es" sz="2000">
                <a:solidFill>
                  <a:schemeClr val="dk1"/>
                </a:solidFill>
              </a:rPr>
              <a:t>Si quieres aprender a modelar, plantéate problemas</a:t>
            </a:r>
            <a:endParaRPr sz="2000">
              <a:solidFill>
                <a:schemeClr val="dk1"/>
              </a:solidFill>
            </a:endParaRPr>
          </a:p>
          <a:p>
            <a:pPr indent="-355600" lvl="0" marL="457200" rtl="0" algn="l">
              <a:lnSpc>
                <a:spcPct val="105000"/>
              </a:lnSpc>
              <a:spcBef>
                <a:spcPts val="0"/>
              </a:spcBef>
              <a:spcAft>
                <a:spcPts val="0"/>
              </a:spcAft>
              <a:buClr>
                <a:schemeClr val="dk1"/>
              </a:buClr>
              <a:buSzPts val="2000"/>
              <a:buChar char="●"/>
            </a:pPr>
            <a:r>
              <a:rPr lang="es" sz="2000">
                <a:solidFill>
                  <a:schemeClr val="dk1"/>
                </a:solidFill>
              </a:rPr>
              <a:t>Mira la performance de código con bbdd con anomalías</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s" sz="2000">
                <a:solidFill>
                  <a:schemeClr val="dk1"/>
                </a:solidFill>
              </a:rPr>
              <a:t>Refactoriza y compara (benchmark)</a:t>
            </a:r>
            <a:endParaRPr sz="2000">
              <a:solidFill>
                <a:schemeClr val="dk1"/>
              </a:solidFill>
            </a:endParaRPr>
          </a:p>
          <a:p>
            <a:pPr indent="-355600" lvl="0" marL="457200" rtl="0" algn="l">
              <a:lnSpc>
                <a:spcPct val="105000"/>
              </a:lnSpc>
              <a:spcBef>
                <a:spcPts val="0"/>
              </a:spcBef>
              <a:spcAft>
                <a:spcPts val="0"/>
              </a:spcAft>
              <a:buClr>
                <a:schemeClr val="dk1"/>
              </a:buClr>
              <a:buSzPts val="2000"/>
              <a:buChar char="●"/>
            </a:pPr>
            <a:r>
              <a:rPr lang="es" sz="2000">
                <a:solidFill>
                  <a:schemeClr val="dk1"/>
                </a:solidFill>
              </a:rPr>
              <a:t>Tutorial → </a:t>
            </a:r>
            <a:r>
              <a:rPr lang="es" sz="2000" u="sng">
                <a:solidFill>
                  <a:schemeClr val="hlink"/>
                </a:solidFill>
                <a:hlinkClick r:id="rId3"/>
              </a:rPr>
              <a:t>https://www.studytonight.com/dbms/database-normalization.php</a:t>
            </a:r>
            <a:endParaRPr sz="2000">
              <a:solidFill>
                <a:schemeClr val="dk1"/>
              </a:solidFill>
            </a:endParaRPr>
          </a:p>
          <a:p>
            <a:pPr indent="0" lvl="0" marL="457200" rtl="0" algn="l">
              <a:lnSpc>
                <a:spcPct val="105000"/>
              </a:lnSpc>
              <a:spcBef>
                <a:spcPts val="1200"/>
              </a:spcBef>
              <a:spcAft>
                <a:spcPts val="1200"/>
              </a:spcAft>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1283975" y="152400"/>
            <a:ext cx="6994625" cy="469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4"/>
          <p:cNvPicPr preferRelativeResize="0"/>
          <p:nvPr/>
        </p:nvPicPr>
        <p:blipFill>
          <a:blip r:embed="rId3">
            <a:alphaModFix/>
          </a:blip>
          <a:stretch>
            <a:fillRect/>
          </a:stretch>
        </p:blipFill>
        <p:spPr>
          <a:xfrm>
            <a:off x="2283275" y="152400"/>
            <a:ext cx="5242573"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98375" y="1095500"/>
            <a:ext cx="8483400" cy="1825200"/>
          </a:xfrm>
          <a:prstGeom prst="rect">
            <a:avLst/>
          </a:prstGeom>
          <a:noFill/>
          <a:ln>
            <a:noFill/>
          </a:ln>
        </p:spPr>
        <p:txBody>
          <a:bodyPr anchorCtr="0" anchor="t" bIns="91425" lIns="91425" spcFirstLastPara="1" rIns="91425" wrap="square" tIns="91425">
            <a:spAutoFit/>
          </a:bodyPr>
          <a:lstStyle/>
          <a:p>
            <a:pPr indent="0" lvl="0" marL="0" marR="38100" rtl="0" algn="just">
              <a:lnSpc>
                <a:spcPct val="128571"/>
              </a:lnSpc>
              <a:spcBef>
                <a:spcPts val="0"/>
              </a:spcBef>
              <a:spcAft>
                <a:spcPts val="0"/>
              </a:spcAft>
              <a:buClr>
                <a:schemeClr val="dk1"/>
              </a:buClr>
              <a:buSzPts val="1100"/>
              <a:buFont typeface="Arial"/>
              <a:buNone/>
            </a:pPr>
            <a:r>
              <a:rPr lang="es" sz="1800">
                <a:solidFill>
                  <a:srgbClr val="202124"/>
                </a:solidFill>
                <a:highlight>
                  <a:srgbClr val="F8F9FA"/>
                </a:highlight>
              </a:rPr>
              <a:t>La normalización de bases de datos es una técnica para crear tablas con columnas y claves adecuadas, mediante la descomposición de una tabla grande en unidades lógicas (tablas) más pequeñas. Es un proceso </a:t>
            </a:r>
            <a:r>
              <a:rPr b="1" lang="es" sz="1800">
                <a:solidFill>
                  <a:srgbClr val="202124"/>
                </a:solidFill>
                <a:highlight>
                  <a:srgbClr val="F8F9FA"/>
                </a:highlight>
              </a:rPr>
              <a:t>iterativo incremental</a:t>
            </a:r>
            <a:endParaRPr b="1" sz="1800">
              <a:solidFill>
                <a:srgbClr val="202124"/>
              </a:solidFill>
              <a:highlight>
                <a:srgbClr val="F8F9FA"/>
              </a:highlight>
            </a:endParaRPr>
          </a:p>
          <a:p>
            <a:pPr indent="0" lvl="0" marL="0" rtl="0" algn="l">
              <a:spcBef>
                <a:spcPts val="0"/>
              </a:spcBef>
              <a:spcAft>
                <a:spcPts val="0"/>
              </a:spcAft>
              <a:buNone/>
            </a:pPr>
            <a:r>
              <a:t/>
            </a:r>
            <a:endParaRPr/>
          </a:p>
        </p:txBody>
      </p:sp>
      <p:sp>
        <p:nvSpPr>
          <p:cNvPr id="66" name="Google Shape;66;p15"/>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Definición. ¡¡¡Es un Proceso!!!</a:t>
            </a:r>
            <a:endParaRPr b="1" sz="2800"/>
          </a:p>
        </p:txBody>
      </p:sp>
      <p:pic>
        <p:nvPicPr>
          <p:cNvPr id="67" name="Google Shape;67;p15"/>
          <p:cNvPicPr preferRelativeResize="0"/>
          <p:nvPr/>
        </p:nvPicPr>
        <p:blipFill>
          <a:blip r:embed="rId3">
            <a:alphaModFix/>
          </a:blip>
          <a:stretch>
            <a:fillRect/>
          </a:stretch>
        </p:blipFill>
        <p:spPr>
          <a:xfrm>
            <a:off x="2556353" y="2186150"/>
            <a:ext cx="4031301" cy="280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Definición. ¡¡¡Es un Proceso!!!</a:t>
            </a:r>
            <a:endParaRPr b="1" sz="2800"/>
          </a:p>
        </p:txBody>
      </p:sp>
      <p:pic>
        <p:nvPicPr>
          <p:cNvPr id="73" name="Google Shape;73;p16"/>
          <p:cNvPicPr preferRelativeResize="0"/>
          <p:nvPr/>
        </p:nvPicPr>
        <p:blipFill>
          <a:blip r:embed="rId3">
            <a:alphaModFix/>
          </a:blip>
          <a:stretch>
            <a:fillRect/>
          </a:stretch>
        </p:blipFill>
        <p:spPr>
          <a:xfrm>
            <a:off x="513125" y="955025"/>
            <a:ext cx="76200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98375" y="1095500"/>
            <a:ext cx="8483400" cy="2834400"/>
          </a:xfrm>
          <a:prstGeom prst="rect">
            <a:avLst/>
          </a:prstGeom>
          <a:noFill/>
          <a:ln>
            <a:noFill/>
          </a:ln>
        </p:spPr>
        <p:txBody>
          <a:bodyPr anchorCtr="0" anchor="t" bIns="91425" lIns="91425" spcFirstLastPara="1" rIns="91425" wrap="square" tIns="91425">
            <a:spAutoFit/>
          </a:bodyPr>
          <a:lstStyle/>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Atributos con </a:t>
            </a:r>
            <a:r>
              <a:rPr b="1" lang="es" sz="2100">
                <a:solidFill>
                  <a:srgbClr val="202124"/>
                </a:solidFill>
                <a:highlight>
                  <a:srgbClr val="F8F9FA"/>
                </a:highlight>
              </a:rPr>
              <a:t>múltiples </a:t>
            </a:r>
            <a:r>
              <a:rPr lang="es" sz="2100">
                <a:solidFill>
                  <a:srgbClr val="202124"/>
                </a:solidFill>
                <a:highlight>
                  <a:srgbClr val="F8F9FA"/>
                </a:highlight>
              </a:rPr>
              <a:t>valores.</a:t>
            </a:r>
            <a:endParaRPr sz="2100">
              <a:solidFill>
                <a:srgbClr val="202124"/>
              </a:solidFill>
              <a:highlight>
                <a:srgbClr val="F8F9FA"/>
              </a:highlight>
            </a:endParaRPr>
          </a:p>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Atributos duplicados o </a:t>
            </a:r>
            <a:r>
              <a:rPr b="1" lang="es" sz="2100">
                <a:solidFill>
                  <a:srgbClr val="202124"/>
                </a:solidFill>
                <a:highlight>
                  <a:srgbClr val="F8F9FA"/>
                </a:highlight>
              </a:rPr>
              <a:t>repetidos</a:t>
            </a:r>
            <a:r>
              <a:rPr lang="es" sz="2100">
                <a:solidFill>
                  <a:srgbClr val="202124"/>
                </a:solidFill>
                <a:highlight>
                  <a:srgbClr val="F8F9FA"/>
                </a:highlight>
              </a:rPr>
              <a:t>.</a:t>
            </a:r>
            <a:endParaRPr sz="2100">
              <a:solidFill>
                <a:srgbClr val="202124"/>
              </a:solidFill>
              <a:highlight>
                <a:srgbClr val="F8F9FA"/>
              </a:highlight>
            </a:endParaRPr>
          </a:p>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Atributos </a:t>
            </a:r>
            <a:r>
              <a:rPr b="1" lang="es" sz="2100">
                <a:solidFill>
                  <a:srgbClr val="202124"/>
                </a:solidFill>
                <a:highlight>
                  <a:srgbClr val="F8F9FA"/>
                </a:highlight>
              </a:rPr>
              <a:t>no descriptivos</a:t>
            </a:r>
            <a:r>
              <a:rPr lang="es" sz="2100">
                <a:solidFill>
                  <a:srgbClr val="202124"/>
                </a:solidFill>
                <a:highlight>
                  <a:srgbClr val="F8F9FA"/>
                </a:highlight>
              </a:rPr>
              <a:t>.</a:t>
            </a:r>
            <a:endParaRPr sz="2100">
              <a:solidFill>
                <a:srgbClr val="202124"/>
              </a:solidFill>
              <a:highlight>
                <a:srgbClr val="F8F9FA"/>
              </a:highlight>
            </a:endParaRPr>
          </a:p>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Atributos con </a:t>
            </a:r>
            <a:r>
              <a:rPr b="1" lang="es" sz="2100">
                <a:solidFill>
                  <a:srgbClr val="202124"/>
                </a:solidFill>
                <a:highlight>
                  <a:srgbClr val="F8F9FA"/>
                </a:highlight>
              </a:rPr>
              <a:t>información redundante</a:t>
            </a:r>
            <a:r>
              <a:rPr lang="es" sz="2100">
                <a:solidFill>
                  <a:srgbClr val="202124"/>
                </a:solidFill>
                <a:highlight>
                  <a:srgbClr val="F8F9FA"/>
                </a:highlight>
              </a:rPr>
              <a:t>.</a:t>
            </a:r>
            <a:endParaRPr sz="2100">
              <a:solidFill>
                <a:srgbClr val="202124"/>
              </a:solidFill>
              <a:highlight>
                <a:srgbClr val="F8F9FA"/>
              </a:highlight>
            </a:endParaRPr>
          </a:p>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Atributos creados </a:t>
            </a:r>
            <a:r>
              <a:rPr b="1" lang="es" sz="2100">
                <a:solidFill>
                  <a:srgbClr val="202124"/>
                </a:solidFill>
                <a:highlight>
                  <a:srgbClr val="F8F9FA"/>
                </a:highlight>
              </a:rPr>
              <a:t>a partir de otras entidades</a:t>
            </a:r>
            <a:r>
              <a:rPr lang="es" sz="2100">
                <a:solidFill>
                  <a:srgbClr val="202124"/>
                </a:solidFill>
                <a:highlight>
                  <a:srgbClr val="F8F9FA"/>
                </a:highlight>
              </a:rPr>
              <a:t>.</a:t>
            </a:r>
            <a:endParaRPr sz="2100">
              <a:solidFill>
                <a:srgbClr val="202124"/>
              </a:solidFill>
              <a:highlight>
                <a:srgbClr val="F8F9FA"/>
              </a:highlight>
            </a:endParaRPr>
          </a:p>
          <a:p>
            <a:pPr indent="0" lvl="0" marL="457200" marR="38100" rtl="0" algn="just">
              <a:lnSpc>
                <a:spcPct val="128571"/>
              </a:lnSpc>
              <a:spcBef>
                <a:spcPts val="0"/>
              </a:spcBef>
              <a:spcAft>
                <a:spcPts val="0"/>
              </a:spcAft>
              <a:buNone/>
            </a:pPr>
            <a:r>
              <a:t/>
            </a:r>
            <a:endParaRPr sz="1800">
              <a:solidFill>
                <a:srgbClr val="202124"/>
              </a:solidFill>
              <a:highlight>
                <a:srgbClr val="F8F9FA"/>
              </a:highlight>
            </a:endParaRPr>
          </a:p>
          <a:p>
            <a:pPr indent="0" lvl="0" marL="0" rtl="0" algn="l">
              <a:spcBef>
                <a:spcPts val="0"/>
              </a:spcBef>
              <a:spcAft>
                <a:spcPts val="0"/>
              </a:spcAft>
              <a:buNone/>
            </a:pPr>
            <a:r>
              <a:t/>
            </a:r>
            <a:endParaRPr/>
          </a:p>
        </p:txBody>
      </p:sp>
      <p:sp>
        <p:nvSpPr>
          <p:cNvPr id="79" name="Google Shape;79;p17"/>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¿Dónde pone el foco?</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298375" y="1095500"/>
            <a:ext cx="8483400" cy="3648000"/>
          </a:xfrm>
          <a:prstGeom prst="rect">
            <a:avLst/>
          </a:prstGeom>
          <a:noFill/>
          <a:ln>
            <a:noFill/>
          </a:ln>
        </p:spPr>
        <p:txBody>
          <a:bodyPr anchorCtr="0" anchor="t" bIns="91425" lIns="91425" spcFirstLastPara="1" rIns="91425" wrap="square" tIns="91425">
            <a:spAutoFit/>
          </a:bodyPr>
          <a:lstStyle/>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Una estructura de base de datos adecuada para consultas generalizadas.</a:t>
            </a:r>
            <a:endParaRPr sz="2100">
              <a:solidFill>
                <a:srgbClr val="202124"/>
              </a:solidFill>
              <a:highlight>
                <a:srgbClr val="F8F9FA"/>
              </a:highlight>
            </a:endParaRPr>
          </a:p>
          <a:p>
            <a:pPr indent="-342900" lvl="0" marL="457200" marR="38100" rtl="0" algn="just">
              <a:lnSpc>
                <a:spcPct val="128571"/>
              </a:lnSpc>
              <a:spcBef>
                <a:spcPts val="0"/>
              </a:spcBef>
              <a:spcAft>
                <a:spcPts val="0"/>
              </a:spcAft>
              <a:buClr>
                <a:srgbClr val="202124"/>
              </a:buClr>
              <a:buSzPts val="1800"/>
              <a:buChar char="●"/>
            </a:pPr>
            <a:r>
              <a:rPr lang="es" sz="2100">
                <a:solidFill>
                  <a:srgbClr val="202124"/>
                </a:solidFill>
                <a:highlight>
                  <a:srgbClr val="F8F9FA"/>
                </a:highlight>
              </a:rPr>
              <a:t>Minimizar la redundancia de datos, ergo aumentando la eficiencia de la memoria en un servidor de base de datos.</a:t>
            </a:r>
            <a:endParaRPr sz="21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s" sz="2100">
                <a:solidFill>
                  <a:srgbClr val="202124"/>
                </a:solidFill>
                <a:highlight>
                  <a:srgbClr val="F8F9FA"/>
                </a:highlight>
              </a:rPr>
              <a:t>Integridad de datos maximizada a través de una reducción de las  </a:t>
            </a:r>
            <a:r>
              <a:rPr b="1" lang="es" sz="2100">
                <a:solidFill>
                  <a:srgbClr val="202124"/>
                </a:solidFill>
                <a:highlight>
                  <a:srgbClr val="F8F9FA"/>
                </a:highlight>
              </a:rPr>
              <a:t>anomalías</a:t>
            </a:r>
            <a:r>
              <a:rPr lang="es" sz="2100">
                <a:solidFill>
                  <a:srgbClr val="202124"/>
                </a:solidFill>
                <a:highlight>
                  <a:srgbClr val="F8F9FA"/>
                </a:highlight>
              </a:rPr>
              <a:t> de inserción, actualización y eliminación.</a:t>
            </a:r>
            <a:endParaRPr sz="2100">
              <a:solidFill>
                <a:srgbClr val="202124"/>
              </a:solidFill>
              <a:highlight>
                <a:srgbClr val="F8F9FA"/>
              </a:highlight>
            </a:endParaRPr>
          </a:p>
          <a:p>
            <a:pPr indent="0" lvl="0" marL="457200" marR="38100" rtl="0" algn="just">
              <a:lnSpc>
                <a:spcPct val="128571"/>
              </a:lnSpc>
              <a:spcBef>
                <a:spcPts val="0"/>
              </a:spcBef>
              <a:spcAft>
                <a:spcPts val="0"/>
              </a:spcAft>
              <a:buNone/>
            </a:pPr>
            <a:r>
              <a:t/>
            </a:r>
            <a:endParaRPr sz="2100">
              <a:solidFill>
                <a:srgbClr val="202124"/>
              </a:solidFill>
              <a:highlight>
                <a:srgbClr val="F8F9FA"/>
              </a:highlight>
            </a:endParaRPr>
          </a:p>
          <a:p>
            <a:pPr indent="0" lvl="0" marL="457200" marR="38100" rtl="0" algn="just">
              <a:lnSpc>
                <a:spcPct val="128571"/>
              </a:lnSpc>
              <a:spcBef>
                <a:spcPts val="0"/>
              </a:spcBef>
              <a:spcAft>
                <a:spcPts val="0"/>
              </a:spcAft>
              <a:buNone/>
            </a:pPr>
            <a:r>
              <a:t/>
            </a:r>
            <a:endParaRPr sz="1800">
              <a:solidFill>
                <a:srgbClr val="202124"/>
              </a:solidFill>
              <a:highlight>
                <a:srgbClr val="F8F9FA"/>
              </a:highlight>
            </a:endParaRPr>
          </a:p>
          <a:p>
            <a:pPr indent="0" lvl="0" marL="0" rtl="0" algn="l">
              <a:spcBef>
                <a:spcPts val="0"/>
              </a:spcBef>
              <a:spcAft>
                <a:spcPts val="0"/>
              </a:spcAft>
              <a:buNone/>
            </a:pPr>
            <a:r>
              <a:t/>
            </a:r>
            <a:endParaRPr/>
          </a:p>
        </p:txBody>
      </p:sp>
      <p:sp>
        <p:nvSpPr>
          <p:cNvPr id="85" name="Google Shape;85;p18"/>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¿Cuál es el objetivo?</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¿Qué es una anomalía?</a:t>
            </a:r>
            <a:endParaRPr b="1" sz="2800"/>
          </a:p>
        </p:txBody>
      </p:sp>
      <p:pic>
        <p:nvPicPr>
          <p:cNvPr id="91" name="Google Shape;91;p19"/>
          <p:cNvPicPr preferRelativeResize="0"/>
          <p:nvPr/>
        </p:nvPicPr>
        <p:blipFill>
          <a:blip r:embed="rId3">
            <a:alphaModFix/>
          </a:blip>
          <a:stretch>
            <a:fillRect/>
          </a:stretch>
        </p:blipFill>
        <p:spPr>
          <a:xfrm>
            <a:off x="953975" y="941675"/>
            <a:ext cx="7381875" cy="1409700"/>
          </a:xfrm>
          <a:prstGeom prst="rect">
            <a:avLst/>
          </a:prstGeom>
          <a:noFill/>
          <a:ln>
            <a:noFill/>
          </a:ln>
        </p:spPr>
      </p:pic>
      <p:sp>
        <p:nvSpPr>
          <p:cNvPr id="92" name="Google Shape;92;p19"/>
          <p:cNvSpPr txBox="1"/>
          <p:nvPr/>
        </p:nvSpPr>
        <p:spPr>
          <a:xfrm>
            <a:off x="813750" y="2899050"/>
            <a:ext cx="75165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100">
                <a:solidFill>
                  <a:srgbClr val="202124"/>
                </a:solidFill>
                <a:highlight>
                  <a:srgbClr val="F8F9FA"/>
                </a:highlight>
              </a:rPr>
              <a:t>1. Anomalía a insertar. Al intentar insertar un nuevo empleado en el sector financiero, también debe saber el nombre del gerente. De lo contrario, no puede insertar datos en la tabla.</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¿Qué es una anomalía?</a:t>
            </a:r>
            <a:endParaRPr b="1" sz="2800"/>
          </a:p>
        </p:txBody>
      </p:sp>
      <p:pic>
        <p:nvPicPr>
          <p:cNvPr id="98" name="Google Shape;98;p20"/>
          <p:cNvPicPr preferRelativeResize="0"/>
          <p:nvPr/>
        </p:nvPicPr>
        <p:blipFill>
          <a:blip r:embed="rId3">
            <a:alphaModFix/>
          </a:blip>
          <a:stretch>
            <a:fillRect/>
          </a:stretch>
        </p:blipFill>
        <p:spPr>
          <a:xfrm>
            <a:off x="953975" y="941675"/>
            <a:ext cx="7381875" cy="1409700"/>
          </a:xfrm>
          <a:prstGeom prst="rect">
            <a:avLst/>
          </a:prstGeom>
          <a:noFill/>
          <a:ln>
            <a:noFill/>
          </a:ln>
        </p:spPr>
      </p:pic>
      <p:sp>
        <p:nvSpPr>
          <p:cNvPr id="99" name="Google Shape;99;p20"/>
          <p:cNvSpPr txBox="1"/>
          <p:nvPr/>
        </p:nvSpPr>
        <p:spPr>
          <a:xfrm>
            <a:off x="813750" y="2899050"/>
            <a:ext cx="75165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100">
                <a:solidFill>
                  <a:srgbClr val="202124"/>
                </a:solidFill>
                <a:highlight>
                  <a:srgbClr val="F8F9FA"/>
                </a:highlight>
              </a:rPr>
              <a:t>2. Anomalía de actualización. Si un empleado cambia de sector, el nombre del gerente termina siendo incorrecto. Por ejemplo, si Jacob cambia a finanzas, Adam permanece como su gerente.</a:t>
            </a:r>
            <a:endParaRPr sz="2100">
              <a:solidFill>
                <a:srgbClr val="202124"/>
              </a:solidFill>
              <a:highlight>
                <a:srgbClr val="F8F9FA"/>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325075" y="187025"/>
            <a:ext cx="83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t>¿Qué es una anomalía?</a:t>
            </a:r>
            <a:endParaRPr b="1" sz="2800"/>
          </a:p>
        </p:txBody>
      </p:sp>
      <p:pic>
        <p:nvPicPr>
          <p:cNvPr id="105" name="Google Shape;105;p21"/>
          <p:cNvPicPr preferRelativeResize="0"/>
          <p:nvPr/>
        </p:nvPicPr>
        <p:blipFill>
          <a:blip r:embed="rId3">
            <a:alphaModFix/>
          </a:blip>
          <a:stretch>
            <a:fillRect/>
          </a:stretch>
        </p:blipFill>
        <p:spPr>
          <a:xfrm>
            <a:off x="953975" y="941675"/>
            <a:ext cx="7381875" cy="1409700"/>
          </a:xfrm>
          <a:prstGeom prst="rect">
            <a:avLst/>
          </a:prstGeom>
          <a:noFill/>
          <a:ln>
            <a:noFill/>
          </a:ln>
        </p:spPr>
      </p:pic>
      <p:sp>
        <p:nvSpPr>
          <p:cNvPr id="106" name="Google Shape;106;p21"/>
          <p:cNvSpPr txBox="1"/>
          <p:nvPr/>
        </p:nvSpPr>
        <p:spPr>
          <a:xfrm>
            <a:off x="813750" y="2899050"/>
            <a:ext cx="7516500" cy="2176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lang="es" sz="2100">
                <a:solidFill>
                  <a:srgbClr val="202124"/>
                </a:solidFill>
                <a:highlight>
                  <a:srgbClr val="F8F9FA"/>
                </a:highlight>
              </a:rPr>
              <a:t>3. Anomalía al eliminar. Si Joshua decide dejar la empresa, al eliminar la fila también se elimina la información de que existe un sector financiero.</a:t>
            </a:r>
            <a:endParaRPr sz="2100">
              <a:solidFill>
                <a:srgbClr val="202124"/>
              </a:solidFill>
              <a:highlight>
                <a:srgbClr val="F8F9FA"/>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