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fa470a6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fa470a6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fa470a6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fa470a6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fa470a6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fa470a6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fa470a6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fa470a6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fa470a65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fa470a65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fa470a6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fa470a6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d7f7fc9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d7f7fc9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fa470a6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fa470a6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d7f7fc97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d7f7fc97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fa470a6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fa470a6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d7f7fc9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d7f7fc9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b27f41c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b27f41c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d7f7fc97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d7f7fc97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d7f7fc97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d7f7fc97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d68e37a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d68e37a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0fff5c6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0fff5c6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27f41c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27f41c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1ba83e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1ba83e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d7f7fc97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d7f7fc97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d7f7fc97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d7f7fc97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d7f7fc9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d7f7fc9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d7f7fc97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d7f7fc97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fa470a6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fa470a6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mongodb.com/pric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prenderbigdata.com/mejores-libros-python/" TargetMode="External"/><Relationship Id="rId4" Type="http://schemas.openxmlformats.org/officeDocument/2006/relationships/hyperlink" Target="https://aprenderbigdata.com/cursos-java-udemy/" TargetMode="External"/><Relationship Id="rId5" Type="http://schemas.openxmlformats.org/officeDocument/2006/relationships/hyperlink" Target="https://aprenderbigdata.com/introduccion-go/" TargetMode="External"/><Relationship Id="rId6" Type="http://schemas.openxmlformats.org/officeDocument/2006/relationships/hyperlink" Target="https://aprenderbigdata.com/introduccion-g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earn.mongodb.com/" TargetMode="External"/><Relationship Id="rId4" Type="http://schemas.openxmlformats.org/officeDocument/2006/relationships/hyperlink" Target="https://click.linksynergy.com/deeplink?id=JVFxdTr9V80&amp;mid=39197&amp;murl=https%3A%2F%2Fwww.udemy.com%2Fcourse%2Fmongodb-essentials%2F" TargetMode="External"/><Relationship Id="rId5" Type="http://schemas.openxmlformats.org/officeDocument/2006/relationships/hyperlink" Target="https://click.linksynergy.com/deeplink?id=JVFxdTr9V80&amp;mid=39197&amp;murl=https%3A%2F%2Fwww.udemy.com%2Fcourse%2Flearn-mongodb-the-nosql-leader-with-clarity-and-confidence%2F" TargetMode="External"/><Relationship Id="rId6" Type="http://schemas.openxmlformats.org/officeDocument/2006/relationships/hyperlink" Target="https://click.linksynergy.com/deeplink?id=JVFxdTr9V80&amp;mid=39197&amp;murl=https%3A%2F%2Fwww.udemy.com%2Fcourse%2Fcreate-a-rest-api-with-node-js-and-mongo-db%2F" TargetMode="External"/><Relationship Id="rId7" Type="http://schemas.openxmlformats.org/officeDocument/2006/relationships/hyperlink" Target="https://click.linksynergy.com/deeplink?id=JVFxdTr9V80&amp;mid=39197&amp;murl=https%3A%2F%2Fwww.udemy.com%2Fcourse%2Fmongo-db-with-node-express%2F" TargetMode="External"/><Relationship Id="rId8" Type="http://schemas.openxmlformats.org/officeDocument/2006/relationships/hyperlink" Target="https://click.linksynergy.com/deeplink?id=JVFxdTr9V80&amp;mid=39197&amp;murl=https%3A%2F%2Fwww.udemy.com%2Fcourse%2Fexpressjs-with-valeed%2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IRasmivan/spring-boot-mongod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ongodb.com/evolved"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Introducción a MongoDB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en MongoDB</a:t>
            </a:r>
            <a:endParaRPr/>
          </a:p>
        </p:txBody>
      </p:sp>
      <p:sp>
        <p:nvSpPr>
          <p:cNvPr id="111" name="Google Shape;111;p22"/>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Relaciones 1:N</a:t>
            </a:r>
            <a:endParaRPr>
              <a:solidFill>
                <a:schemeClr val="dk1"/>
              </a:solidFill>
            </a:endParaRPr>
          </a:p>
          <a:p>
            <a:pPr indent="0" lvl="0" marL="0" rtl="0" algn="l">
              <a:spcBef>
                <a:spcPts val="1200"/>
              </a:spcBef>
              <a:spcAft>
                <a:spcPts val="0"/>
              </a:spcAft>
              <a:buNone/>
            </a:pPr>
            <a:r>
              <a:rPr lang="es">
                <a:solidFill>
                  <a:schemeClr val="dk1"/>
                </a:solidFill>
              </a:rPr>
              <a:t>	Por referencia en array</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12" name="Google Shape;112;p22"/>
          <p:cNvPicPr preferRelativeResize="0"/>
          <p:nvPr/>
        </p:nvPicPr>
        <p:blipFill>
          <a:blip r:embed="rId3">
            <a:alphaModFix/>
          </a:blip>
          <a:stretch>
            <a:fillRect/>
          </a:stretch>
        </p:blipFill>
        <p:spPr>
          <a:xfrm>
            <a:off x="3874475" y="684388"/>
            <a:ext cx="5162550" cy="425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0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en MongoDB</a:t>
            </a:r>
            <a:endParaRPr/>
          </a:p>
        </p:txBody>
      </p:sp>
      <p:sp>
        <p:nvSpPr>
          <p:cNvPr id="118" name="Google Shape;118;p23"/>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Relaciones 1:N</a:t>
            </a:r>
            <a:endParaRPr>
              <a:solidFill>
                <a:schemeClr val="dk1"/>
              </a:solidFill>
            </a:endParaRPr>
          </a:p>
          <a:p>
            <a:pPr indent="0" lvl="0" marL="457200" rtl="0" algn="l">
              <a:spcBef>
                <a:spcPts val="1200"/>
              </a:spcBef>
              <a:spcAft>
                <a:spcPts val="0"/>
              </a:spcAft>
              <a:buNone/>
            </a:pPr>
            <a:r>
              <a:rPr i="1" lang="es">
                <a:solidFill>
                  <a:schemeClr val="dk1"/>
                </a:solidFill>
              </a:rPr>
              <a:t>Embedded…</a:t>
            </a:r>
            <a:endParaRPr i="1">
              <a:solidFill>
                <a:schemeClr val="dk1"/>
              </a:solidFill>
            </a:endParaRPr>
          </a:p>
          <a:p>
            <a:pPr indent="0" lvl="0" marL="457200" rtl="0" algn="l">
              <a:spcBef>
                <a:spcPts val="1200"/>
              </a:spcBef>
              <a:spcAft>
                <a:spcPts val="0"/>
              </a:spcAft>
              <a:buNone/>
            </a:pPr>
            <a:r>
              <a:rPr lang="es">
                <a:solidFill>
                  <a:schemeClr val="dk1"/>
                </a:solidFill>
              </a:rPr>
              <a:t>Optimizado para un</a:t>
            </a:r>
            <a:endParaRPr>
              <a:solidFill>
                <a:schemeClr val="dk1"/>
              </a:solidFill>
            </a:endParaRPr>
          </a:p>
          <a:p>
            <a:pPr indent="0" lvl="0" marL="457200" rtl="0" algn="l">
              <a:spcBef>
                <a:spcPts val="1200"/>
              </a:spcBef>
              <a:spcAft>
                <a:spcPts val="0"/>
              </a:spcAft>
              <a:buNone/>
            </a:pPr>
            <a:r>
              <a:rPr lang="es">
                <a:solidFill>
                  <a:schemeClr val="dk1"/>
                </a:solidFill>
              </a:rPr>
              <a:t>determinado </a:t>
            </a:r>
            <a:endParaRPr>
              <a:solidFill>
                <a:schemeClr val="dk1"/>
              </a:solidFill>
            </a:endParaRPr>
          </a:p>
          <a:p>
            <a:pPr indent="0" lvl="0" marL="457200" rtl="0" algn="l">
              <a:spcBef>
                <a:spcPts val="1200"/>
              </a:spcBef>
              <a:spcAft>
                <a:spcPts val="0"/>
              </a:spcAft>
              <a:buNone/>
            </a:pPr>
            <a:r>
              <a:rPr lang="es">
                <a:solidFill>
                  <a:schemeClr val="dk1"/>
                </a:solidFill>
              </a:rPr>
              <a:t>atributo</a:t>
            </a:r>
            <a:endParaRPr>
              <a:solidFill>
                <a:schemeClr val="dk1"/>
              </a:solidFill>
            </a:endParaRPr>
          </a:p>
          <a:p>
            <a:pPr indent="0" lvl="0" marL="457200" rtl="0" algn="l">
              <a:spcBef>
                <a:spcPts val="1200"/>
              </a:spcBef>
              <a:spcAft>
                <a:spcPts val="0"/>
              </a:spcAft>
              <a:buNone/>
            </a:pPr>
            <a:r>
              <a:rPr lang="es">
                <a:solidFill>
                  <a:schemeClr val="dk1"/>
                </a:solidFill>
              </a:rPr>
              <a:t>MUY POTENTE, pero</a:t>
            </a:r>
            <a:endParaRPr>
              <a:solidFill>
                <a:schemeClr val="dk1"/>
              </a:solidFill>
            </a:endParaRPr>
          </a:p>
          <a:p>
            <a:pPr indent="0" lvl="0" marL="457200" rtl="0" algn="l">
              <a:spcBef>
                <a:spcPts val="1200"/>
              </a:spcBef>
              <a:spcAft>
                <a:spcPts val="0"/>
              </a:spcAft>
              <a:buNone/>
            </a:pPr>
            <a:r>
              <a:rPr lang="es">
                <a:solidFill>
                  <a:schemeClr val="dk1"/>
                </a:solidFill>
              </a:rPr>
              <a:t>MUY COSTOSO</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19" name="Google Shape;119;p23"/>
          <p:cNvPicPr preferRelativeResize="0"/>
          <p:nvPr/>
        </p:nvPicPr>
        <p:blipFill>
          <a:blip r:embed="rId3">
            <a:alphaModFix/>
          </a:blip>
          <a:stretch>
            <a:fillRect/>
          </a:stretch>
        </p:blipFill>
        <p:spPr>
          <a:xfrm>
            <a:off x="3524313" y="1389925"/>
            <a:ext cx="5248275"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en MongoDB</a:t>
            </a:r>
            <a:endParaRPr/>
          </a:p>
        </p:txBody>
      </p:sp>
      <p:sp>
        <p:nvSpPr>
          <p:cNvPr id="125" name="Google Shape;125;p24"/>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Relaciones N:M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26" name="Google Shape;126;p24"/>
          <p:cNvPicPr preferRelativeResize="0"/>
          <p:nvPr/>
        </p:nvPicPr>
        <p:blipFill>
          <a:blip r:embed="rId3">
            <a:alphaModFix/>
          </a:blip>
          <a:stretch>
            <a:fillRect/>
          </a:stretch>
        </p:blipFill>
        <p:spPr>
          <a:xfrm>
            <a:off x="221925" y="1745388"/>
            <a:ext cx="3543300" cy="3095625"/>
          </a:xfrm>
          <a:prstGeom prst="rect">
            <a:avLst/>
          </a:prstGeom>
          <a:noFill/>
          <a:ln>
            <a:noFill/>
          </a:ln>
        </p:spPr>
      </p:pic>
      <p:pic>
        <p:nvPicPr>
          <p:cNvPr id="127" name="Google Shape;127;p24"/>
          <p:cNvPicPr preferRelativeResize="0"/>
          <p:nvPr/>
        </p:nvPicPr>
        <p:blipFill>
          <a:blip r:embed="rId4">
            <a:alphaModFix/>
          </a:blip>
          <a:stretch>
            <a:fillRect/>
          </a:stretch>
        </p:blipFill>
        <p:spPr>
          <a:xfrm>
            <a:off x="4571988" y="1945413"/>
            <a:ext cx="4352925" cy="269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 un m</a:t>
            </a:r>
            <a:r>
              <a:rPr lang="es"/>
              <a:t>odelado optimizado para…</a:t>
            </a:r>
            <a:endParaRPr/>
          </a:p>
        </p:txBody>
      </p:sp>
      <p:sp>
        <p:nvSpPr>
          <p:cNvPr id="133" name="Google Shape;133;p25"/>
          <p:cNvSpPr txBox="1"/>
          <p:nvPr>
            <p:ph idx="1" type="body"/>
          </p:nvPr>
        </p:nvSpPr>
        <p:spPr>
          <a:xfrm>
            <a:off x="215275" y="1688250"/>
            <a:ext cx="6975000" cy="189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s">
                <a:solidFill>
                  <a:schemeClr val="dk1"/>
                </a:solidFill>
              </a:rPr>
              <a:t>Operaciones atómicas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Búsquedas de palabras (keyboard search)</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Versionado de datos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Información monetaria</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IoT (Sensores - Internet de las Cosas)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Datos (pre)calculados</a:t>
            </a:r>
            <a:endParaRPr>
              <a:solidFill>
                <a:schemeClr val="dk1"/>
              </a:solidFill>
            </a:endParaRPr>
          </a:p>
        </p:txBody>
      </p:sp>
      <p:pic>
        <p:nvPicPr>
          <p:cNvPr id="134" name="Google Shape;134;p25"/>
          <p:cNvPicPr preferRelativeResize="0"/>
          <p:nvPr/>
        </p:nvPicPr>
        <p:blipFill>
          <a:blip r:embed="rId3">
            <a:alphaModFix/>
          </a:blip>
          <a:stretch>
            <a:fillRect/>
          </a:stretch>
        </p:blipFill>
        <p:spPr>
          <a:xfrm>
            <a:off x="5276875" y="1585900"/>
            <a:ext cx="3779000" cy="213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1540825" y="202250"/>
            <a:ext cx="6146600" cy="4628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Más características</a:t>
            </a:r>
            <a:endParaRPr/>
          </a:p>
        </p:txBody>
      </p:sp>
      <p:sp>
        <p:nvSpPr>
          <p:cNvPr id="145" name="Google Shape;145;p27"/>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s" sz="1900">
                <a:solidFill>
                  <a:schemeClr val="dk1"/>
                </a:solidFill>
              </a:rPr>
              <a:t>Delegar en el motor de BBDD para las operaciones de consulta más potentes</a:t>
            </a:r>
            <a:endParaRPr sz="19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API muy potente(y bien documentada)</a:t>
            </a:r>
            <a:endParaRPr sz="15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Apoyarse en el concepto de </a:t>
            </a:r>
            <a:r>
              <a:rPr b="1" lang="es" sz="1900">
                <a:solidFill>
                  <a:schemeClr val="dk1"/>
                </a:solidFill>
              </a:rPr>
              <a:t>p</a:t>
            </a:r>
            <a:r>
              <a:rPr b="1" lang="es" sz="1900">
                <a:solidFill>
                  <a:schemeClr val="dk1"/>
                </a:solidFill>
              </a:rPr>
              <a:t>ipeline</a:t>
            </a:r>
            <a:endParaRPr b="1" sz="19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Buscando la optimización</a:t>
            </a:r>
            <a:endParaRPr sz="15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Uso de Índices</a:t>
            </a:r>
            <a:endParaRPr sz="19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Mejorando sensiblemente la performance</a:t>
            </a:r>
            <a:endParaRPr sz="15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Apoyándose en las bondades del hardware</a:t>
            </a:r>
            <a:endParaRPr sz="15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Uso de Vistas Materializadas</a:t>
            </a:r>
            <a:endParaRPr sz="19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Fundamentales al aumentar la volumetría</a:t>
            </a:r>
            <a:endParaRPr sz="15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Herramienta potente y optimizada en MongoDB para su administración</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Driver Reactivo</a:t>
            </a:r>
            <a:endParaRPr/>
          </a:p>
        </p:txBody>
      </p:sp>
      <p:pic>
        <p:nvPicPr>
          <p:cNvPr id="151" name="Google Shape;151;p28"/>
          <p:cNvPicPr preferRelativeResize="0"/>
          <p:nvPr/>
        </p:nvPicPr>
        <p:blipFill>
          <a:blip r:embed="rId3">
            <a:alphaModFix/>
          </a:blip>
          <a:stretch>
            <a:fillRect/>
          </a:stretch>
        </p:blipFill>
        <p:spPr>
          <a:xfrm>
            <a:off x="607150" y="1481063"/>
            <a:ext cx="2579600" cy="2547625"/>
          </a:xfrm>
          <a:prstGeom prst="rect">
            <a:avLst/>
          </a:prstGeom>
          <a:noFill/>
          <a:ln>
            <a:noFill/>
          </a:ln>
        </p:spPr>
      </p:pic>
      <p:pic>
        <p:nvPicPr>
          <p:cNvPr id="152" name="Google Shape;152;p28"/>
          <p:cNvPicPr preferRelativeResize="0"/>
          <p:nvPr/>
        </p:nvPicPr>
        <p:blipFill>
          <a:blip r:embed="rId4">
            <a:alphaModFix/>
          </a:blip>
          <a:stretch>
            <a:fillRect/>
          </a:stretch>
        </p:blipFill>
        <p:spPr>
          <a:xfrm>
            <a:off x="4572000" y="1223560"/>
            <a:ext cx="3966876" cy="30626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Driver Reactivo</a:t>
            </a:r>
            <a:endParaRPr/>
          </a:p>
        </p:txBody>
      </p:sp>
      <p:pic>
        <p:nvPicPr>
          <p:cNvPr id="158" name="Google Shape;158;p29"/>
          <p:cNvPicPr preferRelativeResize="0"/>
          <p:nvPr/>
        </p:nvPicPr>
        <p:blipFill>
          <a:blip r:embed="rId3">
            <a:alphaModFix/>
          </a:blip>
          <a:stretch>
            <a:fillRect/>
          </a:stretch>
        </p:blipFill>
        <p:spPr>
          <a:xfrm>
            <a:off x="3431900" y="219200"/>
            <a:ext cx="2330600" cy="4809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Una evolución inteligente</a:t>
            </a:r>
            <a:endParaRPr/>
          </a:p>
        </p:txBody>
      </p:sp>
      <p:pic>
        <p:nvPicPr>
          <p:cNvPr id="164" name="Google Shape;164;p30"/>
          <p:cNvPicPr preferRelativeResize="0"/>
          <p:nvPr/>
        </p:nvPicPr>
        <p:blipFill>
          <a:blip r:embed="rId3">
            <a:alphaModFix/>
          </a:blip>
          <a:stretch>
            <a:fillRect/>
          </a:stretch>
        </p:blipFill>
        <p:spPr>
          <a:xfrm>
            <a:off x="729875" y="1017725"/>
            <a:ext cx="8045107" cy="3820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Negocio</a:t>
            </a:r>
            <a:endParaRPr/>
          </a:p>
        </p:txBody>
      </p:sp>
      <p:sp>
        <p:nvSpPr>
          <p:cNvPr id="170" name="Google Shape;170;p31"/>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Software “Libre” con servicios de soporte de pago. </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Precios pseudo públicos →  </a:t>
            </a:r>
            <a:r>
              <a:rPr lang="es" u="sng">
                <a:solidFill>
                  <a:schemeClr val="dk1"/>
                </a:solidFill>
                <a:hlinkClick r:id="rId3">
                  <a:extLst>
                    <a:ext uri="{A12FA001-AC4F-418D-AE19-62706E023703}">
                      <ahyp:hlinkClr val="tx"/>
                    </a:ext>
                  </a:extLst>
                </a:hlinkClick>
              </a:rPr>
              <a:t>Enlace</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Orientado al Cloud. Pago por Uso</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Buscando atraer a la mayor cantidad de Comunidad posible</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Soporte a muchos lenguajes</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Atado a las tendencias</a:t>
            </a:r>
            <a:endParaRPr>
              <a:solidFill>
                <a:schemeClr val="dk1"/>
              </a:solidFill>
            </a:endParaRPr>
          </a:p>
          <a:p>
            <a:pPr indent="-317500" lvl="1" marL="914400" rtl="0" algn="l">
              <a:spcBef>
                <a:spcPts val="0"/>
              </a:spcBef>
              <a:spcAft>
                <a:spcPts val="0"/>
              </a:spcAft>
              <a:buClr>
                <a:schemeClr val="dk1"/>
              </a:buClr>
              <a:buSzPts val="1400"/>
              <a:buChar char="○"/>
            </a:pPr>
            <a:r>
              <a:rPr b="1" lang="es">
                <a:solidFill>
                  <a:schemeClr val="dk1"/>
                </a:solidFill>
              </a:rPr>
              <a:t>Contínuas </a:t>
            </a:r>
            <a:r>
              <a:rPr lang="es">
                <a:solidFill>
                  <a:schemeClr val="dk1"/>
                </a:solidFill>
              </a:rPr>
              <a:t>versiones </a:t>
            </a:r>
            <a:r>
              <a:rPr i="1" lang="es">
                <a:solidFill>
                  <a:schemeClr val="dk1"/>
                </a:solidFill>
              </a:rPr>
              <a:t>major </a:t>
            </a:r>
            <a:r>
              <a:rPr lang="es">
                <a:solidFill>
                  <a:schemeClr val="dk1"/>
                </a:solidFill>
              </a:rPr>
              <a:t>incorporando </a:t>
            </a:r>
            <a:r>
              <a:rPr lang="es">
                <a:solidFill>
                  <a:schemeClr val="dk1"/>
                </a:solidFill>
              </a:rPr>
              <a:t>interesantes</a:t>
            </a:r>
            <a:r>
              <a:rPr lang="es">
                <a:solidFill>
                  <a:schemeClr val="dk1"/>
                </a:solidFill>
              </a:rPr>
              <a:t> capacidades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Partners con gran variedad de empresas y organismos públicos</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Internacionales → Amazon, Google, Docker</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Locales → Indra, Atos, Accenture, NTTData</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Copiando el modelo de negocio de Oracle en cierto modo</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Posicionamiento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48300" y="150025"/>
            <a:ext cx="8731401" cy="491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1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Negocio</a:t>
            </a:r>
            <a:endParaRPr/>
          </a:p>
        </p:txBody>
      </p:sp>
      <p:pic>
        <p:nvPicPr>
          <p:cNvPr id="176" name="Google Shape;176;p32"/>
          <p:cNvPicPr preferRelativeResize="0"/>
          <p:nvPr/>
        </p:nvPicPr>
        <p:blipFill>
          <a:blip r:embed="rId3">
            <a:alphaModFix/>
          </a:blip>
          <a:stretch>
            <a:fillRect/>
          </a:stretch>
        </p:blipFill>
        <p:spPr>
          <a:xfrm>
            <a:off x="2025275" y="846275"/>
            <a:ext cx="5542700" cy="4143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Ventajas</a:t>
            </a:r>
            <a:endParaRPr/>
          </a:p>
        </p:txBody>
      </p:sp>
      <p:sp>
        <p:nvSpPr>
          <p:cNvPr id="182" name="Google Shape;182;p33"/>
          <p:cNvSpPr txBox="1"/>
          <p:nvPr>
            <p:ph idx="1" type="body"/>
          </p:nvPr>
        </p:nvSpPr>
        <p:spPr>
          <a:xfrm>
            <a:off x="311700" y="1152475"/>
            <a:ext cx="8520600" cy="3883500"/>
          </a:xfrm>
          <a:prstGeom prst="rect">
            <a:avLst/>
          </a:prstGeom>
        </p:spPr>
        <p:txBody>
          <a:bodyPr anchorCtr="0" anchor="t" bIns="91425" lIns="91425" spcFirstLastPara="1" rIns="91425" wrap="square" tIns="91425">
            <a:normAutofit/>
          </a:bodyPr>
          <a:lstStyle/>
          <a:p>
            <a:pPr indent="-320675" lvl="0" marL="457200" rtl="0" algn="l">
              <a:lnSpc>
                <a:spcPct val="115000"/>
              </a:lnSpc>
              <a:spcBef>
                <a:spcPts val="2200"/>
              </a:spcBef>
              <a:spcAft>
                <a:spcPts val="0"/>
              </a:spcAft>
              <a:buClr>
                <a:schemeClr val="dk1"/>
              </a:buClr>
              <a:buSzPts val="1450"/>
              <a:buChar char="●"/>
            </a:pPr>
            <a:r>
              <a:rPr b="1" lang="es" sz="1450">
                <a:solidFill>
                  <a:schemeClr val="dk1"/>
                </a:solidFill>
                <a:highlight>
                  <a:srgbClr val="FFFFFF"/>
                </a:highlight>
              </a:rPr>
              <a:t>Orientación a Documentos</a:t>
            </a:r>
            <a:r>
              <a:rPr lang="es" sz="1450">
                <a:solidFill>
                  <a:schemeClr val="dk1"/>
                </a:solidFill>
                <a:highlight>
                  <a:srgbClr val="FFFFFF"/>
                </a:highlight>
              </a:rPr>
              <a:t>. La capacidad de almacenar directamente documentos en formato JSON convierte a MongoDB en una base de datos muy flexible y que reduce el tiempo de implementación de nuestras aplicaciones.</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lang="es" sz="1450">
                <a:solidFill>
                  <a:schemeClr val="dk1"/>
                </a:solidFill>
                <a:highlight>
                  <a:srgbClr val="FFFFFF"/>
                </a:highlight>
              </a:rPr>
              <a:t>MongoDB usa </a:t>
            </a:r>
            <a:r>
              <a:rPr b="1" lang="es" sz="1450">
                <a:solidFill>
                  <a:schemeClr val="dk1"/>
                </a:solidFill>
                <a:highlight>
                  <a:srgbClr val="FFFFFF"/>
                </a:highlight>
              </a:rPr>
              <a:t>expresiones regulares</a:t>
            </a:r>
            <a:r>
              <a:rPr lang="es" sz="1450">
                <a:solidFill>
                  <a:schemeClr val="dk1"/>
                </a:solidFill>
                <a:highlight>
                  <a:srgbClr val="FFFFFF"/>
                </a:highlight>
              </a:rPr>
              <a:t> para hacer las consultas, que son más potentes y flexibles que el lenguaje SQL. Además, existen numerosos drivers para lenguajes de programación como PyMongo para </a:t>
            </a:r>
            <a:r>
              <a:rPr lang="es" sz="1450" u="sng">
                <a:solidFill>
                  <a:schemeClr val="dk1"/>
                </a:solidFill>
                <a:highlight>
                  <a:srgbClr val="FFFFFF"/>
                </a:highlight>
                <a:hlinkClick r:id="rId3">
                  <a:extLst>
                    <a:ext uri="{A12FA001-AC4F-418D-AE19-62706E023703}">
                      <ahyp:hlinkClr val="tx"/>
                    </a:ext>
                  </a:extLst>
                </a:hlinkClick>
              </a:rPr>
              <a:t>Python</a:t>
            </a:r>
            <a:r>
              <a:rPr lang="es" sz="1450">
                <a:solidFill>
                  <a:schemeClr val="dk1"/>
                </a:solidFill>
                <a:highlight>
                  <a:srgbClr val="FFFFFF"/>
                </a:highlight>
              </a:rPr>
              <a:t>, Jongo para </a:t>
            </a:r>
            <a:r>
              <a:rPr lang="es" sz="1450" u="sng">
                <a:solidFill>
                  <a:schemeClr val="dk1"/>
                </a:solidFill>
                <a:highlight>
                  <a:srgbClr val="FFFFFF"/>
                </a:highlight>
                <a:hlinkClick r:id="rId4">
                  <a:extLst>
                    <a:ext uri="{A12FA001-AC4F-418D-AE19-62706E023703}">
                      <ahyp:hlinkClr val="tx"/>
                    </a:ext>
                  </a:extLst>
                </a:hlinkClick>
              </a:rPr>
              <a:t>Java</a:t>
            </a:r>
            <a:r>
              <a:rPr lang="es" sz="1450">
                <a:solidFill>
                  <a:schemeClr val="dk1"/>
                </a:solidFill>
                <a:highlight>
                  <a:srgbClr val="FFFFFF"/>
                </a:highlight>
              </a:rPr>
              <a:t>, </a:t>
            </a:r>
            <a:r>
              <a:rPr lang="es" sz="1450">
                <a:solidFill>
                  <a:schemeClr val="dk1"/>
                </a:solidFill>
                <a:highlight>
                  <a:srgbClr val="FFFFFF"/>
                </a:highlight>
                <a:uFill>
                  <a:noFill/>
                </a:uFill>
                <a:hlinkClick r:id="rId5">
                  <a:extLst>
                    <a:ext uri="{A12FA001-AC4F-418D-AE19-62706E023703}">
                      <ahyp:hlinkClr val="tx"/>
                    </a:ext>
                  </a:extLst>
                </a:hlinkClick>
              </a:rPr>
              <a:t>mgo para </a:t>
            </a:r>
            <a:r>
              <a:rPr lang="es" sz="1450" u="sng">
                <a:solidFill>
                  <a:schemeClr val="dk1"/>
                </a:solidFill>
                <a:highlight>
                  <a:srgbClr val="FFFFFF"/>
                </a:highlight>
                <a:hlinkClick r:id="rId6">
                  <a:extLst>
                    <a:ext uri="{A12FA001-AC4F-418D-AE19-62706E023703}">
                      <ahyp:hlinkClr val="tx"/>
                    </a:ext>
                  </a:extLst>
                </a:hlinkClick>
              </a:rPr>
              <a:t>Go</a:t>
            </a:r>
            <a:r>
              <a:rPr lang="es" sz="1450">
                <a:solidFill>
                  <a:schemeClr val="dk1"/>
                </a:solidFill>
                <a:highlight>
                  <a:srgbClr val="FFFFFF"/>
                </a:highlight>
              </a:rPr>
              <a:t> o Mongoose para </a:t>
            </a:r>
            <a:r>
              <a:rPr lang="es" sz="1450" u="sng">
                <a:solidFill>
                  <a:schemeClr val="dk1"/>
                </a:solidFill>
                <a:highlight>
                  <a:srgbClr val="FFFFFF"/>
                </a:highlight>
              </a:rPr>
              <a:t>Node.js</a:t>
            </a:r>
            <a:r>
              <a:rPr lang="es" sz="1450">
                <a:solidFill>
                  <a:schemeClr val="dk1"/>
                </a:solidFill>
                <a:highlight>
                  <a:srgbClr val="FFFFFF"/>
                </a:highlight>
              </a:rPr>
              <a:t>.</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b="1" lang="es" sz="1450">
                <a:solidFill>
                  <a:schemeClr val="dk1"/>
                </a:solidFill>
                <a:highlight>
                  <a:srgbClr val="FFFFFF"/>
                </a:highlight>
              </a:rPr>
              <a:t>Alta disponibilidad.</a:t>
            </a:r>
            <a:r>
              <a:rPr lang="es" sz="1450">
                <a:solidFill>
                  <a:schemeClr val="dk1"/>
                </a:solidFill>
                <a:highlight>
                  <a:srgbClr val="FFFFFF"/>
                </a:highlight>
              </a:rPr>
              <a:t> MongoDB puede implementar replicación de los datos, manteniendo copias en varios nodos, que permiten mantener una alta disponibilidad y tolerancia a errores.</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b="1" lang="es" sz="1450">
                <a:solidFill>
                  <a:schemeClr val="dk1"/>
                </a:solidFill>
                <a:highlight>
                  <a:srgbClr val="FFFFFF"/>
                </a:highlight>
              </a:rPr>
              <a:t>Escalabilidad.</a:t>
            </a:r>
            <a:r>
              <a:rPr lang="es" sz="1450">
                <a:solidFill>
                  <a:schemeClr val="dk1"/>
                </a:solidFill>
                <a:highlight>
                  <a:srgbClr val="FFFFFF"/>
                </a:highlight>
              </a:rPr>
              <a:t> Al repartir los datos en múltiples nodos con el mecanismo de sharding en replica sets, el sistema puede escalar horizontalmente y balancear la carga en varios servidores. Mediante una capa intermedia que actúa de proxy (Mongos) se dividen los datos en entornos de réplica. Se puede particionar mediante hash de manera equitativa o por campos.</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Recursos formativos</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Mongodb University → </a:t>
            </a:r>
            <a:r>
              <a:rPr lang="es" u="sng">
                <a:solidFill>
                  <a:schemeClr val="dk1"/>
                </a:solidFill>
                <a:hlinkClick r:id="rId3">
                  <a:extLst>
                    <a:ext uri="{A12FA001-AC4F-418D-AE19-62706E023703}">
                      <ahyp:hlinkClr val="tx"/>
                    </a:ext>
                  </a:extLst>
                </a:hlinkClick>
              </a:rPr>
              <a:t>https://learn.mongodb.com/</a:t>
            </a:r>
            <a:r>
              <a:rPr lang="es">
                <a:solidFill>
                  <a:schemeClr val="dk1"/>
                </a:solidFill>
              </a:rPr>
              <a:t> → “Certificación”</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Básico: </a:t>
            </a:r>
            <a:r>
              <a:rPr lang="es" u="sng">
                <a:solidFill>
                  <a:schemeClr val="dk1"/>
                </a:solidFill>
                <a:hlinkClick r:id="rId4">
                  <a:extLst>
                    <a:ext uri="{A12FA001-AC4F-418D-AE19-62706E023703}">
                      <ahyp:hlinkClr val="tx"/>
                    </a:ext>
                  </a:extLst>
                </a:hlinkClick>
              </a:rPr>
              <a:t>Udemy</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Básico: </a:t>
            </a:r>
            <a:r>
              <a:rPr lang="es" u="sng">
                <a:solidFill>
                  <a:schemeClr val="dk1"/>
                </a:solidFill>
                <a:hlinkClick r:id="rId5">
                  <a:extLst>
                    <a:ext uri="{A12FA001-AC4F-418D-AE19-62706E023703}">
                      <ahyp:hlinkClr val="tx"/>
                    </a:ext>
                  </a:extLst>
                </a:hlinkClick>
              </a:rPr>
              <a:t>Udemy</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Desarrollo Web Web: </a:t>
            </a:r>
            <a:r>
              <a:rPr lang="es" u="sng">
                <a:solidFill>
                  <a:schemeClr val="dk1"/>
                </a:solidFill>
                <a:hlinkClick r:id="rId6">
                  <a:extLst>
                    <a:ext uri="{A12FA001-AC4F-418D-AE19-62706E023703}">
                      <ahyp:hlinkClr val="tx"/>
                    </a:ext>
                  </a:extLst>
                </a:hlinkClick>
              </a:rPr>
              <a:t>Udemy</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Recurso corto: </a:t>
            </a:r>
            <a:r>
              <a:rPr lang="es" u="sng">
                <a:solidFill>
                  <a:schemeClr val="dk1"/>
                </a:solidFill>
                <a:hlinkClick r:id="rId7">
                  <a:extLst>
                    <a:ext uri="{A12FA001-AC4F-418D-AE19-62706E023703}">
                      <ahyp:hlinkClr val="tx"/>
                    </a:ext>
                  </a:extLst>
                </a:hlinkClick>
              </a:rPr>
              <a:t>Udemy</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Express JS: </a:t>
            </a:r>
            <a:r>
              <a:rPr lang="es" u="sng">
                <a:solidFill>
                  <a:schemeClr val="dk1"/>
                </a:solidFill>
                <a:hlinkClick r:id="rId8">
                  <a:extLst>
                    <a:ext uri="{A12FA001-AC4F-418D-AE19-62706E023703}">
                      <ahyp:hlinkClr val="tx"/>
                    </a:ext>
                  </a:extLst>
                </a:hlinkClick>
              </a:rPr>
              <a:t>Recurso</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Ejercicio Práctico</a:t>
            </a:r>
            <a:endParaRPr/>
          </a:p>
        </p:txBody>
      </p:sp>
      <p:sp>
        <p:nvSpPr>
          <p:cNvPr id="194" name="Google Shape;194;p35"/>
          <p:cNvSpPr txBox="1"/>
          <p:nvPr>
            <p:ph idx="1" type="body"/>
          </p:nvPr>
        </p:nvSpPr>
        <p:spPr>
          <a:xfrm>
            <a:off x="311700" y="1152475"/>
            <a:ext cx="8520600" cy="82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Mongoshell Windows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Cadena de Conexión → Instancia Atlas ó Clever Cloud</a:t>
            </a:r>
            <a:endParaRPr>
              <a:solidFill>
                <a:schemeClr val="dk1"/>
              </a:solidFill>
            </a:endParaRPr>
          </a:p>
        </p:txBody>
      </p:sp>
      <p:sp>
        <p:nvSpPr>
          <p:cNvPr id="195" name="Google Shape;195;p35"/>
          <p:cNvSpPr txBox="1"/>
          <p:nvPr>
            <p:ph type="title"/>
          </p:nvPr>
        </p:nvSpPr>
        <p:spPr>
          <a:xfrm>
            <a:off x="311700" y="2108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Ejercicio Extra</a:t>
            </a:r>
            <a:endParaRPr/>
          </a:p>
        </p:txBody>
      </p:sp>
      <p:sp>
        <p:nvSpPr>
          <p:cNvPr id="196" name="Google Shape;196;p35"/>
          <p:cNvSpPr txBox="1"/>
          <p:nvPr>
            <p:ph idx="1" type="body"/>
          </p:nvPr>
        </p:nvSpPr>
        <p:spPr>
          <a:xfrm>
            <a:off x="311700" y="2889525"/>
            <a:ext cx="8520600" cy="18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Github → </a:t>
            </a:r>
            <a:r>
              <a:rPr lang="es" u="sng">
                <a:solidFill>
                  <a:schemeClr val="accent5"/>
                </a:solidFill>
                <a:hlinkClick r:id="rId3">
                  <a:extLst>
                    <a:ext uri="{A12FA001-AC4F-418D-AE19-62706E023703}">
                      <ahyp:hlinkClr val="tx"/>
                    </a:ext>
                  </a:extLst>
                </a:hlinkClick>
              </a:rPr>
              <a:t>https://github.com/IRasmivan/spring-boot-mongodb</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Proyecto Full Stack - Back y Front</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Usar otros lenguajes y soluciones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Para Matrícula: https://github.com/artemadams/atlas-search-mongoflix</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277350" y="2285400"/>
            <a:ext cx="258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3420"/>
              <a:t>GRACIAS</a:t>
            </a:r>
            <a:endParaRPr b="1" sz="34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787750" y="3768978"/>
            <a:ext cx="4047150" cy="1337225"/>
          </a:xfrm>
          <a:prstGeom prst="rect">
            <a:avLst/>
          </a:prstGeom>
          <a:noFill/>
          <a:ln>
            <a:noFill/>
          </a:ln>
        </p:spPr>
      </p:pic>
      <p:sp>
        <p:nvSpPr>
          <p:cNvPr id="66" name="Google Shape;66;p15"/>
          <p:cNvSpPr txBox="1"/>
          <p:nvPr>
            <p:ph type="title"/>
          </p:nvPr>
        </p:nvSpPr>
        <p:spPr>
          <a:xfrm>
            <a:off x="311700" y="244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Definición</a:t>
            </a:r>
            <a:endParaRPr/>
          </a:p>
        </p:txBody>
      </p:sp>
      <p:sp>
        <p:nvSpPr>
          <p:cNvPr id="67" name="Google Shape;67;p15"/>
          <p:cNvSpPr txBox="1"/>
          <p:nvPr>
            <p:ph idx="1" type="body"/>
          </p:nvPr>
        </p:nvSpPr>
        <p:spPr>
          <a:xfrm>
            <a:off x="376000" y="895850"/>
            <a:ext cx="8603700" cy="37437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Clr>
                <a:schemeClr val="dk1"/>
              </a:buClr>
              <a:buSzPts val="852"/>
              <a:buFont typeface="Arial"/>
              <a:buNone/>
            </a:pPr>
            <a:r>
              <a:rPr lang="es" sz="1490">
                <a:solidFill>
                  <a:schemeClr val="dk1"/>
                </a:solidFill>
                <a:highlight>
                  <a:srgbClr val="FFFFFF"/>
                </a:highlight>
              </a:rPr>
              <a:t>MongoDB es una base de datos NoSQL open source orientada a almacenar documentos en formato </a:t>
            </a:r>
            <a:r>
              <a:rPr b="1" lang="es" sz="1490">
                <a:solidFill>
                  <a:schemeClr val="dk1"/>
                </a:solidFill>
                <a:highlight>
                  <a:srgbClr val="FFFFFF"/>
                </a:highlight>
              </a:rPr>
              <a:t>JSON </a:t>
            </a:r>
            <a:r>
              <a:rPr lang="es" sz="1490">
                <a:solidFill>
                  <a:schemeClr val="dk1"/>
                </a:solidFill>
                <a:highlight>
                  <a:srgbClr val="FFFFFF"/>
                </a:highlight>
              </a:rPr>
              <a:t>en </a:t>
            </a:r>
            <a:r>
              <a:rPr b="1" lang="es" sz="1490">
                <a:solidFill>
                  <a:schemeClr val="dk1"/>
                </a:solidFill>
                <a:highlight>
                  <a:srgbClr val="FFFFFF"/>
                </a:highlight>
              </a:rPr>
              <a:t>colecciones</a:t>
            </a:r>
            <a:r>
              <a:rPr lang="es" sz="1490">
                <a:solidFill>
                  <a:schemeClr val="dk1"/>
                </a:solidFill>
                <a:highlight>
                  <a:srgbClr val="FFFFFF"/>
                </a:highlight>
              </a:rPr>
              <a:t>. Debido a su arquitectura, permite escalar el sistema para almacenar grandes cantidades de datos.</a:t>
            </a:r>
            <a:endParaRPr sz="1490">
              <a:solidFill>
                <a:schemeClr val="dk1"/>
              </a:solidFill>
              <a:highlight>
                <a:srgbClr val="FFFFFF"/>
              </a:highlight>
            </a:endParaRPr>
          </a:p>
          <a:p>
            <a:pPr indent="0" lvl="0" marL="0" rtl="0" algn="just">
              <a:lnSpc>
                <a:spcPct val="95000"/>
              </a:lnSpc>
              <a:spcBef>
                <a:spcPts val="1500"/>
              </a:spcBef>
              <a:spcAft>
                <a:spcPts val="0"/>
              </a:spcAft>
              <a:buSzPts val="852"/>
              <a:buNone/>
            </a:pPr>
            <a:r>
              <a:rPr lang="es" sz="1490">
                <a:solidFill>
                  <a:schemeClr val="dk1"/>
                </a:solidFill>
                <a:highlight>
                  <a:srgbClr val="FFFFFF"/>
                </a:highlight>
              </a:rPr>
              <a:t>En esta base de datos el esquema de los datos no es fijo y es posible modificar y añadir las propiedades de los documentos. Esto hace que sea muy flexible al almacenar diferentes tipos de documentos en las colecciones.</a:t>
            </a:r>
            <a:endParaRPr sz="1490">
              <a:solidFill>
                <a:schemeClr val="dk1"/>
              </a:solidFill>
              <a:highlight>
                <a:srgbClr val="FFFFFF"/>
              </a:highlight>
            </a:endParaRPr>
          </a:p>
          <a:p>
            <a:pPr indent="0" lvl="0" marL="0" rtl="0" algn="just">
              <a:lnSpc>
                <a:spcPct val="95000"/>
              </a:lnSpc>
              <a:spcBef>
                <a:spcPts val="1500"/>
              </a:spcBef>
              <a:spcAft>
                <a:spcPts val="1500"/>
              </a:spcAft>
              <a:buSzPts val="852"/>
              <a:buNone/>
            </a:pPr>
            <a:r>
              <a:rPr lang="es" sz="1490">
                <a:solidFill>
                  <a:schemeClr val="dk1"/>
                </a:solidFill>
                <a:highlight>
                  <a:srgbClr val="FFFFFF"/>
                </a:highlight>
              </a:rPr>
              <a:t>Las bases de datos en MongoDB almacenan </a:t>
            </a:r>
            <a:r>
              <a:rPr b="1" lang="es" sz="1490">
                <a:solidFill>
                  <a:schemeClr val="dk1"/>
                </a:solidFill>
                <a:highlight>
                  <a:srgbClr val="FFFFFF"/>
                </a:highlight>
              </a:rPr>
              <a:t>colecciones</a:t>
            </a:r>
            <a:r>
              <a:rPr lang="es" sz="1490">
                <a:solidFill>
                  <a:schemeClr val="dk1"/>
                </a:solidFill>
                <a:highlight>
                  <a:srgbClr val="FFFFFF"/>
                </a:highlight>
              </a:rPr>
              <a:t>, que son agrupaciones de </a:t>
            </a:r>
            <a:r>
              <a:rPr b="1" lang="es" sz="1490">
                <a:solidFill>
                  <a:schemeClr val="dk1"/>
                </a:solidFill>
                <a:highlight>
                  <a:srgbClr val="FFFFFF"/>
                </a:highlight>
              </a:rPr>
              <a:t>documentos </a:t>
            </a:r>
            <a:r>
              <a:rPr lang="es" sz="1490">
                <a:solidFill>
                  <a:schemeClr val="dk1"/>
                </a:solidFill>
                <a:highlight>
                  <a:srgbClr val="FFFFFF"/>
                </a:highlight>
              </a:rPr>
              <a:t>(las colecciones son equivalentes a las tablas en un modelo relacional). Cada documento puede ser único e independiente, con su propia estructura y campos. A cada documento se le asigna un identificador único en la colección llamado </a:t>
            </a:r>
            <a:r>
              <a:rPr b="1" lang="es" sz="1490">
                <a:solidFill>
                  <a:schemeClr val="dk1"/>
                </a:solidFill>
                <a:highlight>
                  <a:srgbClr val="FFFFFF"/>
                </a:highlight>
              </a:rPr>
              <a:t>«_id»</a:t>
            </a:r>
            <a:r>
              <a:rPr lang="es" sz="1490">
                <a:solidFill>
                  <a:schemeClr val="dk1"/>
                </a:solidFill>
                <a:highlight>
                  <a:srgbClr val="FFFFFF"/>
                </a:highlight>
              </a:rPr>
              <a:t>. Los </a:t>
            </a:r>
            <a:r>
              <a:rPr b="1" lang="es" sz="1490">
                <a:solidFill>
                  <a:schemeClr val="dk1"/>
                </a:solidFill>
                <a:highlight>
                  <a:srgbClr val="FFFFFF"/>
                </a:highlight>
              </a:rPr>
              <a:t>documentos </a:t>
            </a:r>
            <a:r>
              <a:rPr lang="es" sz="1490">
                <a:solidFill>
                  <a:schemeClr val="dk1"/>
                </a:solidFill>
                <a:highlight>
                  <a:srgbClr val="FFFFFF"/>
                </a:highlight>
              </a:rPr>
              <a:t>a su vez contienen campos, que serían equivalentes a las columnas en un modelo relacional.</a:t>
            </a:r>
            <a:endParaRPr sz="10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1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Definición</a:t>
            </a:r>
            <a:endParaRPr/>
          </a:p>
        </p:txBody>
      </p:sp>
      <p:pic>
        <p:nvPicPr>
          <p:cNvPr id="73" name="Google Shape;73;p16"/>
          <p:cNvPicPr preferRelativeResize="0"/>
          <p:nvPr/>
        </p:nvPicPr>
        <p:blipFill>
          <a:blip r:embed="rId3">
            <a:alphaModFix/>
          </a:blip>
          <a:stretch>
            <a:fillRect/>
          </a:stretch>
        </p:blipFill>
        <p:spPr>
          <a:xfrm>
            <a:off x="761275" y="688725"/>
            <a:ext cx="7771449" cy="433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 - </a:t>
            </a:r>
            <a:r>
              <a:rPr lang="es" u="sng">
                <a:solidFill>
                  <a:schemeClr val="hlink"/>
                </a:solidFill>
                <a:hlinkClick r:id="rId3"/>
              </a:rPr>
              <a:t>Evolución</a:t>
            </a:r>
            <a:endParaRPr/>
          </a:p>
        </p:txBody>
      </p:sp>
      <p:pic>
        <p:nvPicPr>
          <p:cNvPr id="79" name="Google Shape;79;p17"/>
          <p:cNvPicPr preferRelativeResize="0"/>
          <p:nvPr/>
        </p:nvPicPr>
        <p:blipFill>
          <a:blip r:embed="rId4">
            <a:alphaModFix/>
          </a:blip>
          <a:stretch>
            <a:fillRect/>
          </a:stretch>
        </p:blipFill>
        <p:spPr>
          <a:xfrm>
            <a:off x="2337700" y="1196975"/>
            <a:ext cx="4468599"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 - Versión 6 - Primary mongod</a:t>
            </a:r>
            <a:endParaRPr/>
          </a:p>
        </p:txBody>
      </p:sp>
      <p:pic>
        <p:nvPicPr>
          <p:cNvPr id="85" name="Google Shape;85;p18"/>
          <p:cNvPicPr preferRelativeResize="0"/>
          <p:nvPr/>
        </p:nvPicPr>
        <p:blipFill>
          <a:blip r:embed="rId3">
            <a:alphaModFix/>
          </a:blip>
          <a:stretch>
            <a:fillRect/>
          </a:stretch>
        </p:blipFill>
        <p:spPr>
          <a:xfrm>
            <a:off x="1143000" y="1360138"/>
            <a:ext cx="6858000" cy="32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 - Versión 6 - Sharded (fragmentación) mongos</a:t>
            </a:r>
            <a:endParaRPr/>
          </a:p>
        </p:txBody>
      </p:sp>
      <p:pic>
        <p:nvPicPr>
          <p:cNvPr id="91" name="Google Shape;91;p19"/>
          <p:cNvPicPr preferRelativeResize="0"/>
          <p:nvPr/>
        </p:nvPicPr>
        <p:blipFill>
          <a:blip r:embed="rId3">
            <a:alphaModFix/>
          </a:blip>
          <a:stretch>
            <a:fillRect/>
          </a:stretch>
        </p:blipFill>
        <p:spPr>
          <a:xfrm>
            <a:off x="1811650" y="1114650"/>
            <a:ext cx="5005600" cy="365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en MongoDB</a:t>
            </a:r>
            <a:endParaRPr/>
          </a:p>
        </p:txBody>
      </p:sp>
      <p:sp>
        <p:nvSpPr>
          <p:cNvPr id="97" name="Google Shape;97;p20"/>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Relaciones 1:1</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98" name="Google Shape;98;p20"/>
          <p:cNvPicPr preferRelativeResize="0"/>
          <p:nvPr/>
        </p:nvPicPr>
        <p:blipFill>
          <a:blip r:embed="rId3">
            <a:alphaModFix/>
          </a:blip>
          <a:stretch>
            <a:fillRect/>
          </a:stretch>
        </p:blipFill>
        <p:spPr>
          <a:xfrm>
            <a:off x="3645225" y="1214125"/>
            <a:ext cx="4165109" cy="366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0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en MongoDB</a:t>
            </a:r>
            <a:endParaRPr/>
          </a:p>
        </p:txBody>
      </p:sp>
      <p:sp>
        <p:nvSpPr>
          <p:cNvPr id="104" name="Google Shape;104;p21"/>
          <p:cNvSpPr txBox="1"/>
          <p:nvPr>
            <p:ph idx="1" type="body"/>
          </p:nvPr>
        </p:nvSpPr>
        <p:spPr>
          <a:xfrm>
            <a:off x="311700" y="1152475"/>
            <a:ext cx="8520600" cy="3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Relaciones 1:N</a:t>
            </a:r>
            <a:endParaRPr>
              <a:solidFill>
                <a:schemeClr val="dk1"/>
              </a:solidFill>
            </a:endParaRPr>
          </a:p>
          <a:p>
            <a:pPr indent="0" lvl="0" marL="457200" rtl="0" algn="l">
              <a:spcBef>
                <a:spcPts val="1200"/>
              </a:spcBef>
              <a:spcAft>
                <a:spcPts val="0"/>
              </a:spcAft>
              <a:buNone/>
            </a:pPr>
            <a:r>
              <a:rPr i="1" lang="es">
                <a:solidFill>
                  <a:schemeClr val="dk1"/>
                </a:solidFill>
              </a:rPr>
              <a:t>Referencia al id</a:t>
            </a:r>
            <a:endParaRPr i="1">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05" name="Google Shape;105;p21"/>
          <p:cNvPicPr preferRelativeResize="0"/>
          <p:nvPr/>
        </p:nvPicPr>
        <p:blipFill>
          <a:blip r:embed="rId3">
            <a:alphaModFix/>
          </a:blip>
          <a:stretch>
            <a:fillRect/>
          </a:stretch>
        </p:blipFill>
        <p:spPr>
          <a:xfrm>
            <a:off x="3289100" y="779638"/>
            <a:ext cx="5772150" cy="416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