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09" r:id="rId2"/>
    <p:sldId id="280" r:id="rId3"/>
    <p:sldId id="417" r:id="rId4"/>
    <p:sldId id="427" r:id="rId5"/>
    <p:sldId id="428" r:id="rId6"/>
    <p:sldId id="432" r:id="rId7"/>
    <p:sldId id="430" r:id="rId8"/>
    <p:sldId id="433" r:id="rId9"/>
    <p:sldId id="426" r:id="rId10"/>
    <p:sldId id="420" r:id="rId11"/>
    <p:sldId id="422" r:id="rId12"/>
    <p:sldId id="421" r:id="rId13"/>
    <p:sldId id="423" r:id="rId14"/>
    <p:sldId id="429" r:id="rId15"/>
    <p:sldId id="415" r:id="rId16"/>
    <p:sldId id="411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06" autoAdjust="0"/>
    <p:restoredTop sz="88876" autoAdjust="0"/>
  </p:normalViewPr>
  <p:slideViewPr>
    <p:cSldViewPr>
      <p:cViewPr varScale="1">
        <p:scale>
          <a:sx n="121" d="100"/>
          <a:sy n="121" d="100"/>
        </p:scale>
        <p:origin x="936" y="-23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8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6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0EABA-BA46-4977-A468-5BA52A04D625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70203-35AF-4FFC-9D07-368A12CF3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A4D6-0EB0-423B-8417-AC0C87E5E672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F9108-921F-4578-B50F-196EC54E7AE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48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622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00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86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53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4819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786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37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9479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75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5522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The distinction here is the call to verify. Without it, then the test double is just a stub (even though we using a Mocking framework to create it)</a:t>
            </a:r>
          </a:p>
          <a:p>
            <a:endParaRPr lang="en-ZA" dirty="0"/>
          </a:p>
          <a:p>
            <a:r>
              <a:rPr lang="en-ZA" dirty="0"/>
              <a:t>Stubs assert state (what is</a:t>
            </a:r>
            <a:r>
              <a:rPr lang="en-ZA" baseline="0" dirty="0"/>
              <a:t> the result)</a:t>
            </a:r>
            <a:r>
              <a:rPr lang="en-ZA" dirty="0"/>
              <a:t>, mocks</a:t>
            </a:r>
            <a:r>
              <a:rPr lang="en-ZA" baseline="0" dirty="0"/>
              <a:t> assert behaviour (set up expectations, how was the result achieved)</a:t>
            </a:r>
          </a:p>
          <a:p>
            <a:endParaRPr lang="en-ZA" baseline="0" dirty="0"/>
          </a:p>
          <a:p>
            <a:r>
              <a:rPr lang="en-ZA" baseline="0" dirty="0"/>
              <a:t>Some say the difference is that mocks can fail a test, but stubs cannot i.e. mocks run asserts, stubs do not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F9108-921F-4578-B50F-196EC54E7AE6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60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7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616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93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588224" y="0"/>
            <a:ext cx="255577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5715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0" y="625252"/>
            <a:ext cx="4470566" cy="1680187"/>
          </a:xfrm>
        </p:spPr>
        <p:txBody>
          <a:bodyPr>
            <a:normAutofit/>
          </a:bodyPr>
          <a:lstStyle>
            <a:lvl1pPr algn="r">
              <a:defRPr sz="2800">
                <a:solidFill>
                  <a:srgbClr val="00285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 of Presentation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69" y="3260072"/>
            <a:ext cx="2292300" cy="8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rgbClr val="9FC03B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200150" indent="-285750">
              <a:buClr>
                <a:srgbClr val="92D050"/>
              </a:buClr>
              <a:buSzPct val="70000"/>
              <a:buFont typeface="Courier New" pitchFamily="49" charset="0"/>
              <a:buChar char="o"/>
              <a:defRPr sz="18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986C9EB5-A2B4-494A-8466-BDB12800E3A8}" type="datetimeFigureOut">
              <a:rPr lang="en-ZA" smtClean="0"/>
              <a:pPr/>
              <a:t>2017/05/04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31923E6-5913-48BF-A548-4D7E556FD1DC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96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156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62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459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97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884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986C9EB5-A2B4-494A-8466-BDB12800E3A8}" type="datetimeFigureOut">
              <a:rPr lang="en-ZA" smtClean="0"/>
              <a:pPr/>
              <a:t>2017/05/04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31923E6-5913-48BF-A548-4D7E556FD1DC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5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37288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26" name="Picture 2" descr="C:\Users\martin\Desktop\entelectfooter.png"/>
          <p:cNvPicPr>
            <a:picLocks noChangeAspect="1" noChangeArrowheads="1"/>
          </p:cNvPicPr>
          <p:nvPr userDrawn="1"/>
        </p:nvPicPr>
        <p:blipFill rotWithShape="1"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837720"/>
            <a:ext cx="9144000" cy="87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3837"/>
            <a:ext cx="1801368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en-ZA" sz="3200" b="1" kern="1200" dirty="0">
          <a:solidFill>
            <a:srgbClr val="00285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9FC03B"/>
        </a:buClr>
        <a:buSzPct val="100000"/>
        <a:buFont typeface="Arial" pitchFamily="34" charset="0"/>
        <a:buChar char="•"/>
        <a:defRPr lang="en-US" sz="2000" kern="1200" dirty="0" smtClean="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70000"/>
        <a:buFont typeface="Courier New" pitchFamily="49" charset="0"/>
        <a:buChar char="o"/>
        <a:defRPr lang="en-US" sz="1800" kern="1200" dirty="0" smtClean="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dirty="0" smtClean="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ZA" sz="2400" kern="1200" dirty="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ocksArentStub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turnaround.com/rebellabs/if-and-when-you-should-use-test-driven-development/" TargetMode="External"/><Relationship Id="rId5" Type="http://schemas.openxmlformats.org/officeDocument/2006/relationships/hyperlink" Target="http://blog.cleancoder.com/uncle-bob/2014/12/17/TheCyclesOfTDD.html" TargetMode="External"/><Relationship Id="rId4" Type="http://schemas.openxmlformats.org/officeDocument/2006/relationships/hyperlink" Target="http://www.velocitypartners.net/blog/2016/10/26/experience-shifting-traditional-development-tdd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Test-Driven-Development-By-Example/dp/032114653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The-Art-Unit-Testing-Examples/dp/19339882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chai" TargetMode="External"/><Relationship Id="rId4" Type="http://schemas.openxmlformats.org/officeDocument/2006/relationships/hyperlink" Target="https://www.npmjs.com/package/moch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InMemoryTestDatabas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3074" name="Picture 2" descr="http://vignette2.wikia.nocookie.net/l5r/images/3/34/Imperial_Explorer%27s_Dojo.jpg/revision/latest?cb=201308241111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660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3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6347048" cy="588409"/>
          </a:xfrm>
        </p:spPr>
        <p:txBody>
          <a:bodyPr>
            <a:normAutofit/>
          </a:bodyPr>
          <a:lstStyle/>
          <a:p>
            <a:r>
              <a:rPr lang="en-ZA" dirty="0"/>
              <a:t>Dummies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Objects passed around but never actually used (used to fill parameter lists), “empty” implementation</a:t>
            </a:r>
          </a:p>
          <a:p>
            <a:endParaRPr lang="en-ZA" dirty="0"/>
          </a:p>
        </p:txBody>
      </p:sp>
      <p:sp>
        <p:nvSpPr>
          <p:cNvPr id="10" name="Rectangle 9"/>
          <p:cNvSpPr/>
          <p:nvPr/>
        </p:nvSpPr>
        <p:spPr>
          <a:xfrm>
            <a:off x="2123728" y="1921396"/>
            <a:ext cx="4572000" cy="30469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 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FooDummy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FooCollectionTest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it_should_maintain_a_count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FooDummy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FooDummy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409115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6347048" cy="588409"/>
          </a:xfrm>
        </p:spPr>
        <p:txBody>
          <a:bodyPr>
            <a:normAutofit/>
          </a:bodyPr>
          <a:lstStyle/>
          <a:p>
            <a:r>
              <a:rPr lang="en-ZA" dirty="0"/>
              <a:t>Fakes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Actual working implementation, but have some shortcut which means they unsuitable for production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3728" y="1921396"/>
            <a:ext cx="5184576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InMemoryUserRepository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UserRepository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GetIdentifier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249226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6347048" cy="588409"/>
          </a:xfrm>
        </p:spPr>
        <p:txBody>
          <a:bodyPr>
            <a:normAutofit/>
          </a:bodyPr>
          <a:lstStyle/>
          <a:p>
            <a:r>
              <a:rPr lang="en-ZA" dirty="0"/>
              <a:t>Stubs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Implementation of interface, but with canned responses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3728" y="1417340"/>
            <a:ext cx="4572000" cy="360098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FooStub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FooCollectionTest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sz="1200" dirty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it_should_return_joined_bars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FooCollection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FooStub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FooStub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AreEqual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bazbaz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sut.</a:t>
            </a:r>
            <a:r>
              <a:rPr lang="en-US" sz="1200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53055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37288"/>
            <a:ext cx="8136904" cy="3771636"/>
          </a:xfrm>
        </p:spPr>
        <p:txBody>
          <a:bodyPr>
            <a:normAutofit/>
          </a:bodyPr>
          <a:lstStyle/>
          <a:p>
            <a:r>
              <a:rPr lang="en-ZA" dirty="0"/>
              <a:t>Different to others which assert on state, mocks assert on behaviour. Mocks say “I expect you to do </a:t>
            </a:r>
            <a:r>
              <a:rPr lang="en-ZA" i="1" dirty="0"/>
              <a:t>xyz</a:t>
            </a:r>
            <a:r>
              <a:rPr lang="en-ZA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6347048" cy="588409"/>
          </a:xfrm>
        </p:spPr>
        <p:txBody>
          <a:bodyPr>
            <a:normAutofit/>
          </a:bodyPr>
          <a:lstStyle/>
          <a:p>
            <a:r>
              <a:rPr lang="en-ZA" dirty="0"/>
              <a:t>Mocks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2137420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>
                <a:solidFill>
                  <a:srgbClr val="008000"/>
                </a:solidFill>
                <a:latin typeface="Consolas" panose="020B0609020204030204" pitchFamily="49" charset="0"/>
              </a:rPr>
              <a:t>// returning different values on each invocation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mock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IFoo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calls = 0;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mock.Setup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(foo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foo.GetCountThing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.Returns(() =&gt; calls)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.Callback(() =&gt; calls++);</a:t>
            </a:r>
          </a:p>
          <a:p>
            <a:r>
              <a:rPr lang="en-ZA" dirty="0">
                <a:solidFill>
                  <a:srgbClr val="008000"/>
                </a:solidFill>
                <a:latin typeface="Consolas" panose="020B0609020204030204" pitchFamily="49" charset="0"/>
              </a:rPr>
              <a:t>// returns 0 on first invocation, 1 on the next, and so on</a:t>
            </a:r>
            <a:endParaRPr lang="en-Z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mock.Object.GetCountThing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6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Practical Time!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49" y="985292"/>
            <a:ext cx="8741301" cy="348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88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453" y="913284"/>
            <a:ext cx="8229600" cy="3771636"/>
          </a:xfrm>
        </p:spPr>
        <p:txBody>
          <a:bodyPr>
            <a:normAutofit/>
          </a:bodyPr>
          <a:lstStyle/>
          <a:p>
            <a:r>
              <a:rPr lang="en-ZA" dirty="0">
                <a:hlinkClick r:id="rId3"/>
              </a:rPr>
              <a:t>https://martinfowler.com/articles/mocksArentStubs.html</a:t>
            </a:r>
            <a:endParaRPr lang="en-ZA" dirty="0"/>
          </a:p>
          <a:p>
            <a:r>
              <a:rPr lang="en-ZA" dirty="0">
                <a:hlinkClick r:id="rId4"/>
              </a:rPr>
              <a:t>http://www.velocitypartners.net/blog/2016/10/26/experience-shifting-traditional-development-tdd/</a:t>
            </a:r>
            <a:endParaRPr lang="en-ZA" dirty="0"/>
          </a:p>
          <a:p>
            <a:r>
              <a:rPr lang="en-ZA" dirty="0">
                <a:hlinkClick r:id="rId5"/>
              </a:rPr>
              <a:t>http://blog.cleancoder.com/uncle-bob/2014/12/17/TheCyclesOfTDD.html</a:t>
            </a:r>
            <a:endParaRPr lang="en-ZA" dirty="0"/>
          </a:p>
          <a:p>
            <a:r>
              <a:rPr lang="en-ZA" dirty="0">
                <a:hlinkClick r:id="rId6"/>
              </a:rPr>
              <a:t>https://zeroturnaround.com/rebellabs/if-and-when-you-should-use-test-driven-development/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275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hlinkClick r:id="rId3"/>
              </a:rPr>
              <a:t>http://www.amazon.com/Test-Driven-Development-By-Example/dp/0321146530</a:t>
            </a:r>
            <a:endParaRPr lang="en-ZA" dirty="0"/>
          </a:p>
          <a:p>
            <a:r>
              <a:rPr lang="en-ZA" dirty="0">
                <a:hlinkClick r:id="rId4"/>
              </a:rPr>
              <a:t>http://www.amazon.com/The-Art-Unit-Testing-Examples/dp/1933988274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178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067944" y="1849388"/>
            <a:ext cx="419551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ZA" sz="3600" b="1" kern="1200">
                <a:solidFill>
                  <a:srgbClr val="0028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Ryan Kotzen </a:t>
            </a:r>
          </a:p>
          <a:p>
            <a:r>
              <a:rPr lang="en-ZA" sz="1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TDD Dojo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7864" y="841276"/>
            <a:ext cx="4932702" cy="1152128"/>
          </a:xfrm>
        </p:spPr>
        <p:txBody>
          <a:bodyPr>
            <a:normAutofit/>
          </a:bodyPr>
          <a:lstStyle/>
          <a:p>
            <a:r>
              <a:rPr lang="en-ZA" sz="3100" dirty="0"/>
              <a:t>Test Driven Development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976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Laptop with the following:</a:t>
            </a:r>
          </a:p>
          <a:p>
            <a:pPr lvl="1"/>
            <a:r>
              <a:rPr lang="en-ZA" dirty="0">
                <a:hlinkClick r:id="rId3"/>
              </a:rPr>
              <a:t>Node.js</a:t>
            </a:r>
            <a:r>
              <a:rPr lang="en-ZA" dirty="0"/>
              <a:t> the 6.10.2+ LTS version is fine.</a:t>
            </a:r>
          </a:p>
          <a:p>
            <a:pPr lvl="1"/>
            <a:r>
              <a:rPr lang="en-ZA" dirty="0"/>
              <a:t>Your favourite text editor/IDE, such as:</a:t>
            </a:r>
          </a:p>
          <a:p>
            <a:pPr lvl="2"/>
            <a:r>
              <a:rPr lang="en-ZA" dirty="0" err="1"/>
              <a:t>Webstorm</a:t>
            </a:r>
            <a:endParaRPr lang="en-ZA" dirty="0"/>
          </a:p>
          <a:p>
            <a:pPr lvl="2"/>
            <a:r>
              <a:rPr lang="en-ZA" dirty="0"/>
              <a:t>VS Code</a:t>
            </a:r>
          </a:p>
          <a:p>
            <a:pPr lvl="2"/>
            <a:r>
              <a:rPr lang="en-ZA" dirty="0"/>
              <a:t>Atom</a:t>
            </a:r>
          </a:p>
          <a:p>
            <a:pPr lvl="2"/>
            <a:r>
              <a:rPr lang="en-ZA" dirty="0"/>
              <a:t>Brackets</a:t>
            </a:r>
          </a:p>
          <a:p>
            <a:pPr lvl="2"/>
            <a:r>
              <a:rPr lang="en-ZA" dirty="0"/>
              <a:t>Sublime</a:t>
            </a:r>
          </a:p>
          <a:p>
            <a:pPr lvl="2"/>
            <a:r>
              <a:rPr lang="en-ZA" dirty="0"/>
              <a:t>Notepad++</a:t>
            </a:r>
          </a:p>
          <a:p>
            <a:r>
              <a:rPr lang="en-ZA" dirty="0"/>
              <a:t>A basic understanding of JavaScript.</a:t>
            </a:r>
          </a:p>
          <a:p>
            <a:r>
              <a:rPr lang="en-ZA" dirty="0"/>
              <a:t>A basic understanding of unit and integration testing.</a:t>
            </a:r>
          </a:p>
          <a:p>
            <a:r>
              <a:rPr lang="en-ZA" dirty="0"/>
              <a:t>Knowing </a:t>
            </a:r>
            <a:r>
              <a:rPr lang="en-ZA" dirty="0">
                <a:hlinkClick r:id="rId4"/>
              </a:rPr>
              <a:t>Mocha</a:t>
            </a:r>
            <a:r>
              <a:rPr lang="en-ZA" dirty="0"/>
              <a:t> and </a:t>
            </a:r>
            <a:r>
              <a:rPr lang="en-ZA" dirty="0">
                <a:hlinkClick r:id="rId5"/>
              </a:rPr>
              <a:t>Chai</a:t>
            </a:r>
            <a:r>
              <a:rPr lang="en-ZA" dirty="0"/>
              <a:t> will be useful but is not necessarily required before hand.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75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1"/>
            <a:ext cx="3888432" cy="50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06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TDD?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cover actual expectations</a:t>
            </a:r>
          </a:p>
          <a:p>
            <a:pPr lvl="1"/>
            <a:r>
              <a:rPr lang="en-US" dirty="0"/>
              <a:t>Tests don’t check that the code does what it already does</a:t>
            </a:r>
          </a:p>
          <a:p>
            <a:endParaRPr lang="en-US" dirty="0"/>
          </a:p>
          <a:p>
            <a:r>
              <a:rPr lang="en-US" dirty="0"/>
              <a:t>Leads to testable code</a:t>
            </a:r>
          </a:p>
          <a:p>
            <a:pPr lvl="1"/>
            <a:r>
              <a:rPr lang="en-US" dirty="0"/>
              <a:t>No struggle to figure out how to test something because of how it was built</a:t>
            </a:r>
          </a:p>
          <a:p>
            <a:pPr lvl="1"/>
            <a:endParaRPr lang="en-US" dirty="0"/>
          </a:p>
          <a:p>
            <a:r>
              <a:rPr lang="en-US" dirty="0"/>
              <a:t>Smaller units</a:t>
            </a:r>
          </a:p>
          <a:p>
            <a:pPr lvl="1"/>
            <a:r>
              <a:rPr lang="en-US" dirty="0"/>
              <a:t>Each component is tested and therefore written in smaller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Three Laws of TDD</a:t>
            </a:r>
            <a:endParaRPr lang="en-US" dirty="0"/>
          </a:p>
        </p:txBody>
      </p:sp>
      <p:pic>
        <p:nvPicPr>
          <p:cNvPr id="2050" name="Picture 2" descr="http://marcabraham.files.wordpress.com/2012/04/06_red_green_refa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73324"/>
            <a:ext cx="3810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3578" y="3865612"/>
            <a:ext cx="759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ZA" dirty="0"/>
              <a:t>You must write a failing test before you write any production code.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You must not write more of a test than is sufficient to fail, or fail to compile.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You must not write more production code than is sufficient to make the currently failing test pass.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0/0b/TDD_Global_Life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-166836"/>
            <a:ext cx="10057393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5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Don’t TDD your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Complexity – the number of possible user interactions from different application states, grows exponentially as the GUI functionality increases.</a:t>
            </a:r>
          </a:p>
          <a:p>
            <a:r>
              <a:rPr lang="en-ZA" dirty="0"/>
              <a:t>Verification – as the complexity increases it becomes harder to create automated test scripts that cover a sufficient number of cases.</a:t>
            </a:r>
          </a:p>
          <a:p>
            <a:r>
              <a:rPr lang="en-ZA" dirty="0"/>
              <a:t>Change – GUIs change very often during development, so test script maintenance becomes a burden.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1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 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37288"/>
            <a:ext cx="8229600" cy="408045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ZA" b="1" dirty="0"/>
              <a:t>Test Double</a:t>
            </a:r>
            <a:r>
              <a:rPr lang="en-ZA" dirty="0"/>
              <a:t> is the generic term for any kind of pretend object used in place of a real object for testing purposes. The name comes from the notion of a Stunt Double in movies.</a:t>
            </a:r>
          </a:p>
          <a:p>
            <a:pPr lvl="1" fontAlgn="base"/>
            <a:r>
              <a:rPr lang="en-ZA" b="1" dirty="0"/>
              <a:t>Dummy</a:t>
            </a:r>
            <a:r>
              <a:rPr lang="en-ZA" dirty="0"/>
              <a:t> objects are passed around but never actually used. Usually they are just used to fill parameter lists.</a:t>
            </a:r>
          </a:p>
          <a:p>
            <a:pPr lvl="1" fontAlgn="base"/>
            <a:r>
              <a:rPr lang="en-ZA" b="1" dirty="0"/>
              <a:t>Fake</a:t>
            </a:r>
            <a:r>
              <a:rPr lang="en-ZA" dirty="0"/>
              <a:t> objects actually have working implementations, but usually take some shortcut which makes them not suitable for production (an </a:t>
            </a:r>
            <a:r>
              <a:rPr lang="en-ZA" dirty="0">
                <a:hlinkClick r:id="rId3"/>
              </a:rPr>
              <a:t>in memory database</a:t>
            </a:r>
            <a:r>
              <a:rPr lang="en-ZA" dirty="0"/>
              <a:t> is a good example).</a:t>
            </a:r>
          </a:p>
          <a:p>
            <a:pPr lvl="1" fontAlgn="base"/>
            <a:r>
              <a:rPr lang="en-ZA" b="1" dirty="0"/>
              <a:t>Stubs</a:t>
            </a:r>
            <a:r>
              <a:rPr lang="en-ZA" dirty="0"/>
              <a:t> provide canned answers to calls made during the test, usually not responding at all to anything outside what's programmed in for the test.</a:t>
            </a:r>
          </a:p>
          <a:p>
            <a:pPr lvl="1" fontAlgn="base"/>
            <a:r>
              <a:rPr lang="en-ZA" b="1" dirty="0"/>
              <a:t>Spies</a:t>
            </a:r>
            <a:r>
              <a:rPr lang="en-ZA" dirty="0"/>
              <a:t> are stubs that also record some information based on how they were called. One form of this might be an email service that records how many messages it was sent.</a:t>
            </a:r>
          </a:p>
          <a:p>
            <a:pPr lvl="1" fontAlgn="base"/>
            <a:r>
              <a:rPr lang="en-ZA" b="1" dirty="0"/>
              <a:t>Mocks</a:t>
            </a:r>
            <a:r>
              <a:rPr lang="en-ZA" dirty="0"/>
              <a:t> are what we are talking about here: objects pre-programmed with expectations which form a specification of the calls they are expected to receive.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ntelect Theme">
      <a:dk1>
        <a:srgbClr val="17365D"/>
      </a:dk1>
      <a:lt1>
        <a:sysClr val="window" lastClr="FFFFFF"/>
      </a:lt1>
      <a:dk2>
        <a:srgbClr val="17365D"/>
      </a:dk2>
      <a:lt2>
        <a:srgbClr val="EEECE1"/>
      </a:lt2>
      <a:accent1>
        <a:srgbClr val="9FC03B"/>
      </a:accent1>
      <a:accent2>
        <a:srgbClr val="17365D"/>
      </a:accent2>
      <a:accent3>
        <a:srgbClr val="11C903"/>
      </a:accent3>
      <a:accent4>
        <a:srgbClr val="21CB25"/>
      </a:accent4>
      <a:accent5>
        <a:srgbClr val="5BEB6C"/>
      </a:accent5>
      <a:accent6>
        <a:srgbClr val="E36C09"/>
      </a:accent6>
      <a:hlink>
        <a:srgbClr val="E36C09"/>
      </a:hlink>
      <a:folHlink>
        <a:srgbClr val="E36C0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38581</TotalTime>
  <Words>576</Words>
  <Application>Microsoft Office PowerPoint</Application>
  <PresentationFormat>On-screen Show (16:10)</PresentationFormat>
  <Paragraphs>131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Office Theme</vt:lpstr>
      <vt:lpstr>PowerPoint Presentation</vt:lpstr>
      <vt:lpstr>Test Driven Development</vt:lpstr>
      <vt:lpstr>Prerequisites</vt:lpstr>
      <vt:lpstr>PowerPoint Presentation</vt:lpstr>
      <vt:lpstr>Why TDD?</vt:lpstr>
      <vt:lpstr>Three Laws of TDD</vt:lpstr>
      <vt:lpstr>PowerPoint Presentation</vt:lpstr>
      <vt:lpstr>Don’t TDD your GUI</vt:lpstr>
      <vt:lpstr>Test Double</vt:lpstr>
      <vt:lpstr>Dummies</vt:lpstr>
      <vt:lpstr>Fakes</vt:lpstr>
      <vt:lpstr>Stubs</vt:lpstr>
      <vt:lpstr>Mocks</vt:lpstr>
      <vt:lpstr>Practical Time!</vt:lpstr>
      <vt:lpstr>References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Entelect How is affects you</dc:title>
  <dc:creator>charles</dc:creator>
  <cp:lastModifiedBy>Ryan Kotzen</cp:lastModifiedBy>
  <cp:revision>709</cp:revision>
  <cp:lastPrinted>2011-01-10T15:18:30Z</cp:lastPrinted>
  <dcterms:created xsi:type="dcterms:W3CDTF">2010-08-29T06:05:31Z</dcterms:created>
  <dcterms:modified xsi:type="dcterms:W3CDTF">2017-05-04T19:43:54Z</dcterms:modified>
</cp:coreProperties>
</file>