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9" r:id="rId5"/>
    <p:sldId id="257" r:id="rId6"/>
    <p:sldId id="286" r:id="rId7"/>
    <p:sldId id="285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0" r:id="rId20"/>
    <p:sldId id="274" r:id="rId21"/>
    <p:sldId id="272" r:id="rId22"/>
    <p:sldId id="273" r:id="rId23"/>
    <p:sldId id="283" r:id="rId24"/>
    <p:sldId id="284" r:id="rId25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9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BF88D-2EF8-42BA-83A2-5CBAB1F7A36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B1ADA9-9A51-4D8E-9414-B24C8B8847D0}">
      <dgm:prSet phldrT="[Text]"/>
      <dgm:spPr/>
      <dgm:t>
        <a:bodyPr/>
        <a:lstStyle/>
        <a:p>
          <a:r>
            <a:rPr lang="de-CH" dirty="0"/>
            <a:t>Entwicklung und Infrastruktur</a:t>
          </a:r>
        </a:p>
      </dgm:t>
    </dgm:pt>
    <dgm:pt modelId="{6C02F8C5-B555-4B15-90C4-949E9A71BE7C}" type="parTrans" cxnId="{CB04B80C-ABB6-4825-A507-77AB79A43B04}">
      <dgm:prSet/>
      <dgm:spPr/>
      <dgm:t>
        <a:bodyPr/>
        <a:lstStyle/>
        <a:p>
          <a:endParaRPr lang="de-CH"/>
        </a:p>
      </dgm:t>
    </dgm:pt>
    <dgm:pt modelId="{E702F2B2-6C78-4928-8B9A-9608DA7C25BF}" type="sibTrans" cxnId="{CB04B80C-ABB6-4825-A507-77AB79A43B04}">
      <dgm:prSet/>
      <dgm:spPr/>
      <dgm:t>
        <a:bodyPr/>
        <a:lstStyle/>
        <a:p>
          <a:endParaRPr lang="de-CH"/>
        </a:p>
      </dgm:t>
    </dgm:pt>
    <dgm:pt modelId="{820390D7-C369-414A-868C-96C53781202F}">
      <dgm:prSet phldrT="[Text]"/>
      <dgm:spPr/>
      <dgm:t>
        <a:bodyPr/>
        <a:lstStyle/>
        <a:p>
          <a:r>
            <a:rPr lang="de-CH" dirty="0"/>
            <a:t>Bereitstellung über Cloud-Plattform</a:t>
          </a:r>
        </a:p>
      </dgm:t>
    </dgm:pt>
    <dgm:pt modelId="{DC37D74D-09A5-415D-9F02-0E2F3ABC49B0}" type="parTrans" cxnId="{7F720800-AFB3-4774-B9F8-6BE305E65A32}">
      <dgm:prSet/>
      <dgm:spPr/>
      <dgm:t>
        <a:bodyPr/>
        <a:lstStyle/>
        <a:p>
          <a:endParaRPr lang="de-CH"/>
        </a:p>
      </dgm:t>
    </dgm:pt>
    <dgm:pt modelId="{26B18F82-58E3-4FD4-9DF2-CA7D58A48F2F}" type="sibTrans" cxnId="{7F720800-AFB3-4774-B9F8-6BE305E65A32}">
      <dgm:prSet/>
      <dgm:spPr/>
      <dgm:t>
        <a:bodyPr/>
        <a:lstStyle/>
        <a:p>
          <a:endParaRPr lang="de-CH"/>
        </a:p>
      </dgm:t>
    </dgm:pt>
    <dgm:pt modelId="{8F00DE65-4139-49F9-A94C-C78A8100745F}">
      <dgm:prSet phldrT="[Text]"/>
      <dgm:spPr/>
      <dgm:t>
        <a:bodyPr/>
        <a:lstStyle/>
        <a:p>
          <a:r>
            <a:rPr lang="de-CH" dirty="0"/>
            <a:t>Support und Service-Erweiterungen</a:t>
          </a:r>
        </a:p>
      </dgm:t>
    </dgm:pt>
    <dgm:pt modelId="{38CA0CA8-7778-4930-9F3E-F62D686AF70B}" type="parTrans" cxnId="{E5E6BD3E-C417-4F89-B1E2-B2857642E7B5}">
      <dgm:prSet/>
      <dgm:spPr/>
      <dgm:t>
        <a:bodyPr/>
        <a:lstStyle/>
        <a:p>
          <a:endParaRPr lang="de-CH"/>
        </a:p>
      </dgm:t>
    </dgm:pt>
    <dgm:pt modelId="{B2142500-61D1-4A84-AA95-1BC60B5E8854}" type="sibTrans" cxnId="{E5E6BD3E-C417-4F89-B1E2-B2857642E7B5}">
      <dgm:prSet/>
      <dgm:spPr/>
      <dgm:t>
        <a:bodyPr/>
        <a:lstStyle/>
        <a:p>
          <a:endParaRPr lang="de-CH"/>
        </a:p>
      </dgm:t>
    </dgm:pt>
    <dgm:pt modelId="{A75982B2-0A4D-45D6-BF18-EEA91CC4E26E}" type="pres">
      <dgm:prSet presAssocID="{3E4BF88D-2EF8-42BA-83A2-5CBAB1F7A360}" presName="Name0" presStyleCnt="0">
        <dgm:presLayoutVars>
          <dgm:dir/>
          <dgm:resizeHandles val="exact"/>
        </dgm:presLayoutVars>
      </dgm:prSet>
      <dgm:spPr/>
    </dgm:pt>
    <dgm:pt modelId="{9541B90D-2230-4175-93B5-907B4B2B9B56}" type="pres">
      <dgm:prSet presAssocID="{7AB1ADA9-9A51-4D8E-9414-B24C8B8847D0}" presName="node" presStyleLbl="node1" presStyleIdx="0" presStyleCnt="3">
        <dgm:presLayoutVars>
          <dgm:bulletEnabled val="1"/>
        </dgm:presLayoutVars>
      </dgm:prSet>
      <dgm:spPr/>
    </dgm:pt>
    <dgm:pt modelId="{D18D728A-6596-4519-B5A5-3C48F8CEA0D3}" type="pres">
      <dgm:prSet presAssocID="{E702F2B2-6C78-4928-8B9A-9608DA7C25BF}" presName="sibTrans" presStyleLbl="sibTrans2D1" presStyleIdx="0" presStyleCnt="2"/>
      <dgm:spPr/>
    </dgm:pt>
    <dgm:pt modelId="{11D3F298-5952-4C10-AC29-C9B9A21938D1}" type="pres">
      <dgm:prSet presAssocID="{E702F2B2-6C78-4928-8B9A-9608DA7C25BF}" presName="connectorText" presStyleLbl="sibTrans2D1" presStyleIdx="0" presStyleCnt="2"/>
      <dgm:spPr/>
    </dgm:pt>
    <dgm:pt modelId="{E9E861AF-89F4-4CD3-B6FC-1A9850C966DC}" type="pres">
      <dgm:prSet presAssocID="{820390D7-C369-414A-868C-96C53781202F}" presName="node" presStyleLbl="node1" presStyleIdx="1" presStyleCnt="3">
        <dgm:presLayoutVars>
          <dgm:bulletEnabled val="1"/>
        </dgm:presLayoutVars>
      </dgm:prSet>
      <dgm:spPr/>
    </dgm:pt>
    <dgm:pt modelId="{6102D003-033A-491E-8543-810909C7FC3A}" type="pres">
      <dgm:prSet presAssocID="{26B18F82-58E3-4FD4-9DF2-CA7D58A48F2F}" presName="sibTrans" presStyleLbl="sibTrans2D1" presStyleIdx="1" presStyleCnt="2"/>
      <dgm:spPr/>
    </dgm:pt>
    <dgm:pt modelId="{423DF2BD-AA5E-4609-A017-3E21AF622256}" type="pres">
      <dgm:prSet presAssocID="{26B18F82-58E3-4FD4-9DF2-CA7D58A48F2F}" presName="connectorText" presStyleLbl="sibTrans2D1" presStyleIdx="1" presStyleCnt="2"/>
      <dgm:spPr/>
    </dgm:pt>
    <dgm:pt modelId="{9A414D39-E7FF-422F-A696-D2BE789DB8E7}" type="pres">
      <dgm:prSet presAssocID="{8F00DE65-4139-49F9-A94C-C78A8100745F}" presName="node" presStyleLbl="node1" presStyleIdx="2" presStyleCnt="3">
        <dgm:presLayoutVars>
          <dgm:bulletEnabled val="1"/>
        </dgm:presLayoutVars>
      </dgm:prSet>
      <dgm:spPr/>
    </dgm:pt>
  </dgm:ptLst>
  <dgm:cxnLst>
    <dgm:cxn modelId="{7F720800-AFB3-4774-B9F8-6BE305E65A32}" srcId="{3E4BF88D-2EF8-42BA-83A2-5CBAB1F7A360}" destId="{820390D7-C369-414A-868C-96C53781202F}" srcOrd="1" destOrd="0" parTransId="{DC37D74D-09A5-415D-9F02-0E2F3ABC49B0}" sibTransId="{26B18F82-58E3-4FD4-9DF2-CA7D58A48F2F}"/>
    <dgm:cxn modelId="{CB04B80C-ABB6-4825-A507-77AB79A43B04}" srcId="{3E4BF88D-2EF8-42BA-83A2-5CBAB1F7A360}" destId="{7AB1ADA9-9A51-4D8E-9414-B24C8B8847D0}" srcOrd="0" destOrd="0" parTransId="{6C02F8C5-B555-4B15-90C4-949E9A71BE7C}" sibTransId="{E702F2B2-6C78-4928-8B9A-9608DA7C25BF}"/>
    <dgm:cxn modelId="{55AC3318-BB6D-4F20-98BC-DC1FBF81F38A}" type="presOf" srcId="{7AB1ADA9-9A51-4D8E-9414-B24C8B8847D0}" destId="{9541B90D-2230-4175-93B5-907B4B2B9B56}" srcOrd="0" destOrd="0" presId="urn:microsoft.com/office/officeart/2005/8/layout/process1"/>
    <dgm:cxn modelId="{E5E6BD3E-C417-4F89-B1E2-B2857642E7B5}" srcId="{3E4BF88D-2EF8-42BA-83A2-5CBAB1F7A360}" destId="{8F00DE65-4139-49F9-A94C-C78A8100745F}" srcOrd="2" destOrd="0" parTransId="{38CA0CA8-7778-4930-9F3E-F62D686AF70B}" sibTransId="{B2142500-61D1-4A84-AA95-1BC60B5E8854}"/>
    <dgm:cxn modelId="{C2DAA249-7592-4878-9403-1D9E5EBCD8E2}" type="presOf" srcId="{3E4BF88D-2EF8-42BA-83A2-5CBAB1F7A360}" destId="{A75982B2-0A4D-45D6-BF18-EEA91CC4E26E}" srcOrd="0" destOrd="0" presId="urn:microsoft.com/office/officeart/2005/8/layout/process1"/>
    <dgm:cxn modelId="{A595056C-4E25-4831-9D92-3D8DE87F7F7C}" type="presOf" srcId="{26B18F82-58E3-4FD4-9DF2-CA7D58A48F2F}" destId="{6102D003-033A-491E-8543-810909C7FC3A}" srcOrd="0" destOrd="0" presId="urn:microsoft.com/office/officeart/2005/8/layout/process1"/>
    <dgm:cxn modelId="{A402B3A5-FE69-495F-9E22-74E70D4286D0}" type="presOf" srcId="{26B18F82-58E3-4FD4-9DF2-CA7D58A48F2F}" destId="{423DF2BD-AA5E-4609-A017-3E21AF622256}" srcOrd="1" destOrd="0" presId="urn:microsoft.com/office/officeart/2005/8/layout/process1"/>
    <dgm:cxn modelId="{1401CEC5-E0C3-4D6D-9DED-827874696650}" type="presOf" srcId="{8F00DE65-4139-49F9-A94C-C78A8100745F}" destId="{9A414D39-E7FF-422F-A696-D2BE789DB8E7}" srcOrd="0" destOrd="0" presId="urn:microsoft.com/office/officeart/2005/8/layout/process1"/>
    <dgm:cxn modelId="{DA856ECE-8C58-4624-891E-519B44ABDAA7}" type="presOf" srcId="{E702F2B2-6C78-4928-8B9A-9608DA7C25BF}" destId="{D18D728A-6596-4519-B5A5-3C48F8CEA0D3}" srcOrd="0" destOrd="0" presId="urn:microsoft.com/office/officeart/2005/8/layout/process1"/>
    <dgm:cxn modelId="{908A8FD7-D1ED-41E8-959C-0DDAAA92D944}" type="presOf" srcId="{E702F2B2-6C78-4928-8B9A-9608DA7C25BF}" destId="{11D3F298-5952-4C10-AC29-C9B9A21938D1}" srcOrd="1" destOrd="0" presId="urn:microsoft.com/office/officeart/2005/8/layout/process1"/>
    <dgm:cxn modelId="{C14D89FD-29A0-47DB-90E5-B2357B6A4865}" type="presOf" srcId="{820390D7-C369-414A-868C-96C53781202F}" destId="{E9E861AF-89F4-4CD3-B6FC-1A9850C966DC}" srcOrd="0" destOrd="0" presId="urn:microsoft.com/office/officeart/2005/8/layout/process1"/>
    <dgm:cxn modelId="{931B2617-DFCD-404F-9385-B82E566ADBAD}" type="presParOf" srcId="{A75982B2-0A4D-45D6-BF18-EEA91CC4E26E}" destId="{9541B90D-2230-4175-93B5-907B4B2B9B56}" srcOrd="0" destOrd="0" presId="urn:microsoft.com/office/officeart/2005/8/layout/process1"/>
    <dgm:cxn modelId="{88D40AF4-1BC6-4BBD-96DE-1EC82879DD64}" type="presParOf" srcId="{A75982B2-0A4D-45D6-BF18-EEA91CC4E26E}" destId="{D18D728A-6596-4519-B5A5-3C48F8CEA0D3}" srcOrd="1" destOrd="0" presId="urn:microsoft.com/office/officeart/2005/8/layout/process1"/>
    <dgm:cxn modelId="{E248BCD1-8174-4DC2-95D5-0E94B282D9E6}" type="presParOf" srcId="{D18D728A-6596-4519-B5A5-3C48F8CEA0D3}" destId="{11D3F298-5952-4C10-AC29-C9B9A21938D1}" srcOrd="0" destOrd="0" presId="urn:microsoft.com/office/officeart/2005/8/layout/process1"/>
    <dgm:cxn modelId="{D8436BE3-3BD4-4C14-B6B0-5FBC27552411}" type="presParOf" srcId="{A75982B2-0A4D-45D6-BF18-EEA91CC4E26E}" destId="{E9E861AF-89F4-4CD3-B6FC-1A9850C966DC}" srcOrd="2" destOrd="0" presId="urn:microsoft.com/office/officeart/2005/8/layout/process1"/>
    <dgm:cxn modelId="{BFA4871C-7976-4A8B-8011-F5D221D2574F}" type="presParOf" srcId="{A75982B2-0A4D-45D6-BF18-EEA91CC4E26E}" destId="{6102D003-033A-491E-8543-810909C7FC3A}" srcOrd="3" destOrd="0" presId="urn:microsoft.com/office/officeart/2005/8/layout/process1"/>
    <dgm:cxn modelId="{1D5AA6E7-BF5F-4FC1-B2A8-75238B613A73}" type="presParOf" srcId="{6102D003-033A-491E-8543-810909C7FC3A}" destId="{423DF2BD-AA5E-4609-A017-3E21AF622256}" srcOrd="0" destOrd="0" presId="urn:microsoft.com/office/officeart/2005/8/layout/process1"/>
    <dgm:cxn modelId="{7B2A79B6-FCB6-4BF0-AF69-3D720B8BBA66}" type="presParOf" srcId="{A75982B2-0A4D-45D6-BF18-EEA91CC4E26E}" destId="{9A414D39-E7FF-422F-A696-D2BE789DB8E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1B90D-2230-4175-93B5-907B4B2B9B56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Entwicklung und Infrastruktur</a:t>
          </a:r>
        </a:p>
      </dsp:txBody>
      <dsp:txXfrm>
        <a:off x="44665" y="2106299"/>
        <a:ext cx="2060143" cy="1206068"/>
      </dsp:txXfrm>
    </dsp:sp>
    <dsp:sp modelId="{D18D728A-6596-4519-B5A5-3C48F8CEA0D3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1900" kern="1200"/>
        </a:p>
      </dsp:txBody>
      <dsp:txXfrm>
        <a:off x="2355850" y="2550475"/>
        <a:ext cx="316861" cy="317716"/>
      </dsp:txXfrm>
    </dsp:sp>
    <dsp:sp modelId="{E9E861AF-89F4-4CD3-B6FC-1A9850C966DC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Bereitstellung über Cloud-Plattform</a:t>
          </a:r>
        </a:p>
      </dsp:txBody>
      <dsp:txXfrm>
        <a:off x="3033928" y="2106299"/>
        <a:ext cx="2060143" cy="1206068"/>
      </dsp:txXfrm>
    </dsp:sp>
    <dsp:sp modelId="{6102D003-033A-491E-8543-810909C7FC3A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1900" kern="1200"/>
        </a:p>
      </dsp:txBody>
      <dsp:txXfrm>
        <a:off x="5345112" y="2550475"/>
        <a:ext cx="316861" cy="317716"/>
      </dsp:txXfrm>
    </dsp:sp>
    <dsp:sp modelId="{9A414D39-E7FF-422F-A696-D2BE789DB8E7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Support und Service-Erweiterungen</a:t>
          </a:r>
        </a:p>
      </dsp:txBody>
      <dsp:txXfrm>
        <a:off x="6023190" y="210629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E37904-F8A2-4E51-8C8D-2EB9E27B435C}" type="datetime1">
              <a:rPr lang="fr-FR" smtClean="0"/>
              <a:t>28/02/2025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870E99-AA52-4646-AE77-854CDBAA685F}" type="datetime1">
              <a:rPr lang="fr-FR" noProof="0" smtClean="0"/>
              <a:t>28/02/2025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orme libre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orme libre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orme libre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orme libre 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orme libre 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orme libre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878BAC-E304-4635-9AA0-EAAFB41CAB6E}" type="datetime1">
              <a:rPr lang="de-CH" noProof="0" smtClean="0"/>
              <a:t>28.02.2025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0FD6B9-1A59-4150-A1FC-C871A7A558A8}" type="datetime1">
              <a:rPr lang="de-CH" noProof="0" smtClean="0"/>
              <a:t>28.02.2025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53E9BD-C0D8-4A9B-82B4-1A063D113792}" type="datetime1">
              <a:rPr lang="de-CH" noProof="0" smtClean="0"/>
              <a:t>28.02.2025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 de text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2F568E-585C-4DBD-89B7-1407B1AAAD07}" type="datetime1">
              <a:rPr lang="de-CH" noProof="0" smtClean="0"/>
              <a:t>28.02.2025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1D26E3-D332-48AF-B413-B312DAEA1440}" type="datetime1">
              <a:rPr lang="de-CH" noProof="0" smtClean="0"/>
              <a:t>28.02.2025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 de text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E9D655-5DF2-4D22-931A-E98E012E5E35}" type="datetime1">
              <a:rPr lang="de-CH" noProof="0" smtClean="0"/>
              <a:t>28.02.2025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90A493-2D39-4D87-966F-9F54F89B3210}" type="datetime1">
              <a:rPr lang="de-CH" noProof="0" smtClean="0"/>
              <a:t>28.02.2025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87F02E-4592-4618-860D-E185FBF9CABB}" type="datetime1">
              <a:rPr lang="de-CH" noProof="0" smtClean="0"/>
              <a:t>28.02.2025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D2F624-5C12-408F-8E96-F87B7071BD57}" type="datetime1">
              <a:rPr lang="de-CH" noProof="0" smtClean="0"/>
              <a:t>28.02.2025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78305F43-0C83-193A-D0AC-AF6A1E69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D9960A86-B2A9-455F-BF31-62FF1499F22D}" type="datetime1">
              <a:rPr lang="de-CH" smtClean="0"/>
              <a:pPr/>
              <a:t>28.02.2025</a:t>
            </a:fld>
            <a:endParaRPr lang="fr-FR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88E39887-707B-B342-65C4-CCB8A3C2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6A7F4EF-00A6-ACB8-091B-F5478032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D57F1E4F-1CFF-5643-939E-217C01CDF565}" type="slidenum">
              <a:rPr lang="fr-FR" smtClean="0"/>
              <a:pPr/>
              <a:t>‹Nr.›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3B46B2-BF8B-4A15-9A50-6B2232206511}" type="datetime1">
              <a:rPr lang="de-CH" noProof="0" smtClean="0"/>
              <a:t>28.02.2025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A411AB-F59E-4277-A0D7-27FE3BF97298}" type="datetime1">
              <a:rPr lang="de-CH" noProof="0" smtClean="0"/>
              <a:t>28.02.2025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176E05-082A-4FBD-851E-818804CF6DB0}" type="datetime1">
              <a:rPr lang="de-CH" noProof="0" smtClean="0"/>
              <a:t>28.02.2025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2A9EEE-A071-4BFD-9F14-A2E1153073EB}" type="datetime1">
              <a:rPr lang="de-CH" noProof="0" smtClean="0"/>
              <a:t>28.02.2025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A30046-9407-4F54-87CB-F9ABF59A5ABB}" type="datetime1">
              <a:rPr lang="de-CH" noProof="0" smtClean="0"/>
              <a:t>28.02.2025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338CAF-F0D9-4DFB-970A-EF598AFEEF52}" type="datetime1">
              <a:rPr lang="de-CH" noProof="0" smtClean="0"/>
              <a:t>28.02.2025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14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623C52-F5C7-46E8-8D75-55339C273DA1}" type="datetime1">
              <a:rPr lang="de-CH" noProof="0" smtClean="0"/>
              <a:t>28.02.2025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orme libre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orme libre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orme libre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orme libre 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orme libre 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orme libre 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0DB702F-8B69-4A0E-A675-E9875D6CC145}" type="datetime1">
              <a:rPr lang="de-CH" noProof="0" smtClean="0"/>
              <a:t>28.02.2025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 dirty="0"/>
          </a:p>
        </p:txBody>
      </p:sp>
      <p:pic>
        <p:nvPicPr>
          <p:cNvPr id="15" name="Picture 1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775970A-A3F2-ED9A-2519-0A206EE7E04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9861785" y="146537"/>
            <a:ext cx="2180141" cy="656196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15494494-10EA-DC9A-20E3-6396A17FB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288" y="1876602"/>
            <a:ext cx="6424706" cy="1933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B8C664-0CD5-D9F9-30DB-38B14D1D4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4136" y="3145366"/>
            <a:ext cx="5588887" cy="664995"/>
          </a:xfrm>
        </p:spPr>
        <p:txBody>
          <a:bodyPr>
            <a:normAutofit/>
          </a:bodyPr>
          <a:lstStyle/>
          <a:p>
            <a:r>
              <a:rPr lang="de-CH" sz="3200" dirty="0"/>
              <a:t>RASCH &amp; UNKOMPLIZIERT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95BF8-28BF-EECC-DF07-903880CE2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8" y="4565319"/>
            <a:ext cx="6987645" cy="1388534"/>
          </a:xfrm>
        </p:spPr>
        <p:txBody>
          <a:bodyPr>
            <a:normAutofit fontScale="92500" lnSpcReduction="20000"/>
          </a:bodyPr>
          <a:lstStyle/>
          <a:p>
            <a:r>
              <a:rPr lang="de-CH" sz="1800" b="1" dirty="0"/>
              <a:t>Datum: </a:t>
            </a:r>
            <a:r>
              <a:rPr lang="de-CH" sz="1800" dirty="0"/>
              <a:t>15.01.2025</a:t>
            </a:r>
          </a:p>
          <a:p>
            <a:r>
              <a:rPr lang="de-CH" sz="1800" b="1" dirty="0"/>
              <a:t>Kontakt:</a:t>
            </a:r>
          </a:p>
          <a:p>
            <a:r>
              <a:rPr lang="de-CH" sz="1800" dirty="0" err="1"/>
              <a:t>info@xserver.space</a:t>
            </a:r>
            <a:endParaRPr lang="de-CH" sz="1800" dirty="0"/>
          </a:p>
          <a:p>
            <a:r>
              <a:rPr lang="de-CH" sz="1800" dirty="0"/>
              <a:t>www.host.xserver.space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55247-2F2B-5382-25DA-0A29C456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5B606-ADE9-BF58-4429-2818202DCD51}"/>
              </a:ext>
            </a:extLst>
          </p:cNvPr>
          <p:cNvSpPr txBox="1"/>
          <p:nvPr/>
        </p:nvSpPr>
        <p:spPr>
          <a:xfrm>
            <a:off x="3009573" y="1367129"/>
            <a:ext cx="8976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Pitch </a:t>
            </a:r>
            <a:r>
              <a:rPr lang="it-IT" sz="2400" dirty="0" err="1"/>
              <a:t>Modul</a:t>
            </a:r>
            <a:r>
              <a:rPr lang="it-IT" sz="2400" dirty="0"/>
              <a:t> 241 - Maurice, Patrick, Timo, Mika, Benjamin &amp; Lenny</a:t>
            </a:r>
          </a:p>
        </p:txBody>
      </p:sp>
    </p:spTree>
    <p:extLst>
      <p:ext uri="{BB962C8B-B14F-4D97-AF65-F5344CB8AC3E}">
        <p14:creationId xmlns:p14="http://schemas.microsoft.com/office/powerpoint/2010/main" val="1529305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B87ED-4D51-8A3D-5307-7B6064019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841E-8823-CD36-52B3-C79E6624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Konkurrenz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A2C34-E8D5-EF67-6E0D-EE33EEB4C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Diverse Konkurrenten</a:t>
            </a:r>
          </a:p>
          <a:p>
            <a:r>
              <a:rPr lang="de-CH" dirty="0"/>
              <a:t>Ähnliches Angebot</a:t>
            </a:r>
          </a:p>
          <a:p>
            <a:r>
              <a:rPr lang="de-CH" dirty="0"/>
              <a:t>Kein Schutz -&gt; Besseres Produkt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0DF7-EED6-35EE-9E9F-CBD6E146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10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B120B-400A-D9D7-F016-EEF1B90B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28.02.2025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1963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EB074-F758-5551-B511-F5D347E67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3080-29E8-BF13-87AA-DC129735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Konkurrenz: Unsere Chancen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EA9FE-225B-4D99-3EBB-B1A09CE6E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Genügend Gamer für alle</a:t>
            </a:r>
          </a:p>
          <a:p>
            <a:r>
              <a:rPr lang="de-CH" dirty="0"/>
              <a:t>Attraktivere Preise</a:t>
            </a:r>
          </a:p>
          <a:p>
            <a:r>
              <a:rPr lang="de-CH" dirty="0"/>
              <a:t>Intuitivere Plattform</a:t>
            </a:r>
          </a:p>
          <a:p>
            <a:r>
              <a:rPr lang="de-CH" dirty="0"/>
              <a:t>Global verfügbar</a:t>
            </a:r>
          </a:p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E0182-1E0A-BF68-0C34-E9536AE3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11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53614-5607-153A-99E9-BDFDD6DD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28.02.2025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1029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C680F-4DF0-49CC-E3C3-3B51E28A6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E439-0077-5691-6E94-B1B80B8F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Wertschöpfungskette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1241D-253C-D90D-B5EA-8AEFC77D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12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294FA-2E0F-4451-EE94-14A79E25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28.02.2025</a:t>
            </a:fld>
            <a:endParaRPr lang="fr-FR" noProof="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BF80454-07F2-3FC9-7CB3-E3ADE0D501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34543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D7F867-622D-7553-70CF-6D35E623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583953"/>
            <a:ext cx="10018713" cy="1207247"/>
          </a:xfrm>
        </p:spPr>
        <p:txBody>
          <a:bodyPr/>
          <a:lstStyle/>
          <a:p>
            <a:r>
              <a:rPr lang="de-CH" dirty="0"/>
              <a:t>Key Partners: AWS, </a:t>
            </a:r>
            <a:r>
              <a:rPr lang="de-CH" dirty="0" err="1"/>
              <a:t>Twint</a:t>
            </a:r>
            <a:r>
              <a:rPr lang="de-CH" dirty="0"/>
              <a:t> &amp; Stripe</a:t>
            </a:r>
          </a:p>
        </p:txBody>
      </p:sp>
    </p:spTree>
    <p:extLst>
      <p:ext uri="{BB962C8B-B14F-4D97-AF65-F5344CB8AC3E}">
        <p14:creationId xmlns:p14="http://schemas.microsoft.com/office/powerpoint/2010/main" val="60195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03041-FE54-10A5-FE49-F386466D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B8AA-5E3D-6C0A-BF5B-9EC85439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Geschäftsmodell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F59C4-E776-343C-C5B1-FB0E9CCF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Ertragsquellen</a:t>
            </a:r>
          </a:p>
          <a:p>
            <a:pPr lvl="1"/>
            <a:r>
              <a:rPr lang="de-CH" dirty="0"/>
              <a:t>Abonnements</a:t>
            </a:r>
          </a:p>
          <a:p>
            <a:pPr lvl="1"/>
            <a:r>
              <a:rPr lang="de-CH" dirty="0"/>
              <a:t>Werbung</a:t>
            </a:r>
          </a:p>
          <a:p>
            <a:r>
              <a:rPr lang="de-CH" dirty="0"/>
              <a:t>Kundensegmente: Gaming-Communities &amp; Einzelpersonen</a:t>
            </a:r>
          </a:p>
          <a:p>
            <a:r>
              <a:rPr lang="de-CH" dirty="0"/>
              <a:t>Kostenstruktur: </a:t>
            </a:r>
            <a:r>
              <a:rPr lang="de-DE" dirty="0"/>
              <a:t>Cloud-Ressourcen, Entwicklung, Marketing und Support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CB69A-60FD-1D38-DBAA-29B79510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13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FD1A-4D96-71D5-3638-7E1540B3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28.02.2025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8294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B562F-0D1F-ED45-BE0C-9CF7722DB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0B92-8835-1A56-E626-42D3C649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Umsetzung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CB87-22EB-4854-FB39-0000A6DB5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Bereits vorhandener funktionierender Prototyp</a:t>
            </a:r>
          </a:p>
          <a:p>
            <a:r>
              <a:rPr lang="de-CH" dirty="0"/>
              <a:t>Arbeitsweise</a:t>
            </a:r>
          </a:p>
          <a:p>
            <a:pPr lvl="1"/>
            <a:r>
              <a:rPr lang="de-DE" dirty="0" err="1"/>
              <a:t>Scrum</a:t>
            </a:r>
            <a:r>
              <a:rPr lang="de-DE" dirty="0"/>
              <a:t> (iterative Entwicklung, </a:t>
            </a:r>
            <a:r>
              <a:rPr lang="de-DE" dirty="0" err="1"/>
              <a:t>regelmässige</a:t>
            </a:r>
            <a:r>
              <a:rPr lang="de-DE" dirty="0"/>
              <a:t> Sprints)</a:t>
            </a:r>
          </a:p>
          <a:p>
            <a:pPr lvl="1"/>
            <a:r>
              <a:rPr lang="de-CH" dirty="0" err="1"/>
              <a:t>DevOps</a:t>
            </a:r>
            <a:r>
              <a:rPr lang="de-CH" dirty="0"/>
              <a:t>-Standards (automatisierte Tests, CI/CD)</a:t>
            </a:r>
          </a:p>
          <a:p>
            <a:r>
              <a:rPr lang="de-DE" dirty="0"/>
              <a:t>Kleines, engagiertes Team von 6 Personen, arbeitet in der Freizeit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80EE2-80B6-5E93-6B4F-CAEBACD5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14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855EA-8EFC-F5EC-77AE-65BAB1DE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28.02.2025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58069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CE11C-AB1E-A98D-C303-4F8AB76BE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3A46-BCAE-EFE6-C19B-419E4672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Umsetzung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A94FA-A9D4-999F-ED1F-DAE72CB47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45446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12800" dirty="0"/>
              <a:t>Prototyp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7B103-1F4C-D387-2DCA-BF45918E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15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6FBD7-E3AD-4828-3F27-D2E18A6B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28.02.2025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23762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9ACB0-D3B8-8DB2-5E90-63B4E07EE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B059-A7E6-13CE-B2DA-3D271E2C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Umsetzung: </a:t>
            </a:r>
            <a:r>
              <a:rPr lang="de-CH" dirty="0" err="1"/>
              <a:t>Techstack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F4441-73B7-F973-6595-79D4959C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16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59FE3-1F0B-87C3-DB9E-D4956A08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28.02.2025</a:t>
            </a:fld>
            <a:endParaRPr lang="fr-FR" noProof="0" dirty="0"/>
          </a:p>
        </p:txBody>
      </p:sp>
      <p:pic>
        <p:nvPicPr>
          <p:cNvPr id="5122" name="Picture 2" descr="Angular — Wikipédia">
            <a:extLst>
              <a:ext uri="{FF2B5EF4-FFF2-40B4-BE49-F238E27FC236}">
                <a16:creationId xmlns:a16="http://schemas.microsoft.com/office/drawing/2014/main" id="{3BCD29D0-24D6-1636-006D-95A7F739D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259" y="2592294"/>
            <a:ext cx="1934882" cy="193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s Express JS Used For Frontend Or Backend Development?">
            <a:extLst>
              <a:ext uri="{FF2B5EF4-FFF2-40B4-BE49-F238E27FC236}">
                <a16:creationId xmlns:a16="http://schemas.microsoft.com/office/drawing/2014/main" id="{6FE779B4-D109-BACA-7CB0-B19F8D2D2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046" y="2930692"/>
            <a:ext cx="2300710" cy="143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bout Docker | Docker">
            <a:extLst>
              <a:ext uri="{FF2B5EF4-FFF2-40B4-BE49-F238E27FC236}">
                <a16:creationId xmlns:a16="http://schemas.microsoft.com/office/drawing/2014/main" id="{E27FE878-FC25-CDA0-3331-D4B7BFD18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491" y="2905688"/>
            <a:ext cx="2115510" cy="14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Kubernetes Guide | Minelead">
            <a:extLst>
              <a:ext uri="{FF2B5EF4-FFF2-40B4-BE49-F238E27FC236}">
                <a16:creationId xmlns:a16="http://schemas.microsoft.com/office/drawing/2014/main" id="{094B7713-C98D-541B-2D6F-FE69A7D0B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63"/>
          <a:stretch/>
        </p:blipFill>
        <p:spPr bwMode="auto">
          <a:xfrm>
            <a:off x="6687976" y="2616037"/>
            <a:ext cx="4539463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traefik - Official Image | Docker Hub">
            <a:extLst>
              <a:ext uri="{FF2B5EF4-FFF2-40B4-BE49-F238E27FC236}">
                <a16:creationId xmlns:a16="http://schemas.microsoft.com/office/drawing/2014/main" id="{1F54B8A1-03D8-F8B9-2511-79962DF19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356" y="2895040"/>
            <a:ext cx="149860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835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99160-B10B-3C2B-13B4-0369B3241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4D23-7D4A-A578-8DA0-C1D514DA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Finanzieller Überblick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A542-953D-44E4-F016-F30011047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Produkt: Server/Monat</a:t>
            </a:r>
          </a:p>
          <a:p>
            <a:r>
              <a:rPr lang="de-CH" dirty="0" err="1"/>
              <a:t>Abomodell</a:t>
            </a:r>
            <a:endParaRPr lang="de-CH" dirty="0"/>
          </a:p>
          <a:p>
            <a:r>
              <a:rPr lang="de-CH" dirty="0"/>
              <a:t>6 Mitarbeitende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3C04B-0A7C-C1E6-76E4-B4210339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17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4CCA0-9C49-9BD1-5C8B-CB92581E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28.02.2025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50817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6495C-AD74-4B3B-829C-57F34FD05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890E-0B6E-5CA8-DBD6-3D13453B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Finanzieller Überblick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49A4C-5EF7-B8D5-727D-075B808A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18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00869-E603-C9A7-68CF-D893190F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28.02.2025</a:t>
            </a:fld>
            <a:endParaRPr lang="fr-FR" noProof="0" dirty="0"/>
          </a:p>
        </p:txBody>
      </p:sp>
      <p:pic>
        <p:nvPicPr>
          <p:cNvPr id="10" name="Picture 9" descr="A screenshot of a spreadsheet&#10;&#10;Description automatically generated">
            <a:extLst>
              <a:ext uri="{FF2B5EF4-FFF2-40B4-BE49-F238E27FC236}">
                <a16:creationId xmlns:a16="http://schemas.microsoft.com/office/drawing/2014/main" id="{BCCD3485-32C2-ADC6-6B01-5F043391D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40" y="1968425"/>
            <a:ext cx="7954466" cy="38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43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10985-BA0F-2D7F-094B-C98A8C373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C19D-DF93-00AD-CCEB-4BA47931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Finanzieller Überblick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DD693-5146-96A5-C4BC-9FFC3836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19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64213-3737-2E60-5E3C-B01FE424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28.02.2025</a:t>
            </a:fld>
            <a:endParaRPr lang="fr-FR" noProof="0" dirty="0"/>
          </a:p>
        </p:txBody>
      </p:sp>
      <p:pic>
        <p:nvPicPr>
          <p:cNvPr id="6" name="Picture 5" descr="A graph with a line going up&#10;&#10;Description automatically generated">
            <a:extLst>
              <a:ext uri="{FF2B5EF4-FFF2-40B4-BE49-F238E27FC236}">
                <a16:creationId xmlns:a16="http://schemas.microsoft.com/office/drawing/2014/main" id="{D0E282FB-F5E9-094D-6FA9-6203D607F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117" y="1845911"/>
            <a:ext cx="5593529" cy="358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1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A1B8-5421-E2CD-EA4C-3380BBBF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Zielpublikum &amp; Zweck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9F826-04F1-7914-0066-0A7793F19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Stakeholder</a:t>
            </a:r>
          </a:p>
          <a:p>
            <a:r>
              <a:rPr lang="de-DE" dirty="0"/>
              <a:t>Zum investieren</a:t>
            </a:r>
          </a:p>
          <a:p>
            <a:r>
              <a:rPr lang="de-DE" dirty="0"/>
              <a:t>Wir benötigen: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677E1-C3E3-5973-2A4E-25C26038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AA0B4-71AB-D21B-E60A-3B49BD42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28.02.2025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32548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C284B-AA23-B692-FB12-DB24FD17D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4D90-620D-E36B-B207-DC8968D5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AEAF2-A613-E141-7697-ED6CC751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20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692FA-21BB-154F-FBE9-69B25D19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28.02.2025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90888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473A1-491A-379B-55C9-D8F4EBECF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97E1-8E5A-DB68-94A8-03B7163C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Wer will investieren?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0C98A-86F1-072A-E5A2-53858798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21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4D69B-8741-5E7A-F8DC-1FD29FEF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28.02.2025</a:t>
            </a:fld>
            <a:endParaRPr lang="fr-FR" noProof="0" dirty="0"/>
          </a:p>
        </p:txBody>
      </p:sp>
      <p:pic>
        <p:nvPicPr>
          <p:cNvPr id="7170" name="Picture 2" descr="stakeholder, steakholder, steak, meat, T-bone' Mug | Spreadshirt">
            <a:extLst>
              <a:ext uri="{FF2B5EF4-FFF2-40B4-BE49-F238E27FC236}">
                <a16:creationId xmlns:a16="http://schemas.microsoft.com/office/drawing/2014/main" id="{4CB45CDF-8736-9E91-8F4E-2543C03CB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955" y="2149568"/>
            <a:ext cx="3916269" cy="391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88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FD70C-1277-1593-C133-386C04254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2ACA-8535-F767-CCA5-B19CA04C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Zielpublikum &amp; Zweck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B8826-455A-8E5A-C1F3-926860ACC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686" y="2075329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9600" dirty="0"/>
              <a:t>500‘000$ für 2%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0335E-E6C4-F7DA-B5FC-55FEA787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6B8DA-1646-C53E-F31A-54FED13F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28.02.2025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7528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B52F2-3564-3B8C-BDCD-5425D93C4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51E3-DC79-30F6-8525-2D93D1F4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Das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2E63-5188-2026-F30F-7B108A2B6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Komplexität der Einrichtung</a:t>
            </a:r>
          </a:p>
          <a:p>
            <a:r>
              <a:rPr lang="de-DE" dirty="0"/>
              <a:t>Zeitaufwand</a:t>
            </a:r>
          </a:p>
          <a:p>
            <a:r>
              <a:rPr lang="de-DE" dirty="0"/>
              <a:t>Sicherheitsrisiken</a:t>
            </a:r>
          </a:p>
          <a:p>
            <a:r>
              <a:rPr lang="de-DE" dirty="0"/>
              <a:t>Hohe Kosten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600C2-59F4-6DE1-169F-825BD482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A7988-5B64-917A-26EA-4ACDADFE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28.02.2025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7736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8A152-C5A6-48FA-5BAC-DC9D10AF5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2EA0-8EFA-2BC6-2B43-E456E19D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Das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741A4-FC72-BA68-709D-1A6F7917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F4E16-D0B5-090B-3B06-3FED4D69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28.02.2025</a:t>
            </a:fld>
            <a:endParaRPr lang="fr-FR" noProof="0" dirty="0"/>
          </a:p>
        </p:txBody>
      </p:sp>
      <p:pic>
        <p:nvPicPr>
          <p:cNvPr id="2050" name="Picture 2" descr="Bild ausgeben">
            <a:extLst>
              <a:ext uri="{FF2B5EF4-FFF2-40B4-BE49-F238E27FC236}">
                <a16:creationId xmlns:a16="http://schemas.microsoft.com/office/drawing/2014/main" id="{7D4A522B-A9D3-D11B-B4B5-C1CEEC61C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64" y="1935652"/>
            <a:ext cx="6167718" cy="391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40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F2674-3448-71B4-E6F3-4163013C9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BCA5-5FD4-9521-D6C1-8A49689B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Unsere Lösung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74E82-ECF2-C858-DC59-323D7B3F7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Intuitive Plattform</a:t>
            </a:r>
          </a:p>
          <a:p>
            <a:r>
              <a:rPr lang="de-CH" dirty="0"/>
              <a:t>Automatisierte Prozesse</a:t>
            </a:r>
          </a:p>
          <a:p>
            <a:r>
              <a:rPr lang="de-CH" dirty="0"/>
              <a:t>Wettbewerbsfähige Preise</a:t>
            </a:r>
          </a:p>
          <a:p>
            <a:r>
              <a:rPr lang="de-CH" dirty="0"/>
              <a:t>Flexible Preismodelle</a:t>
            </a:r>
          </a:p>
          <a:p>
            <a:r>
              <a:rPr lang="de-CH" dirty="0"/>
              <a:t>Fokus auf Sicherheit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58D02-D73C-0267-BAAD-BB2F27DC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E73C8-1489-42AF-E033-A442AEC5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28.02.2025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7848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07268-0DE3-0449-7790-6DFBEC018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3F3B-2FA9-9B8F-F78E-5D054731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Warum funktioniert </a:t>
            </a:r>
            <a:r>
              <a:rPr lang="de-CH" dirty="0" err="1"/>
              <a:t>xServer</a:t>
            </a:r>
            <a:r>
              <a:rPr lang="de-CH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84E11-FF19-0942-E789-E44D327DB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Marktattraktivität</a:t>
            </a:r>
          </a:p>
          <a:p>
            <a:r>
              <a:rPr lang="de-CH" dirty="0"/>
              <a:t>Wettbewerbsfähige Preise</a:t>
            </a:r>
          </a:p>
          <a:p>
            <a:r>
              <a:rPr lang="de-CH" dirty="0"/>
              <a:t>Proof </a:t>
            </a:r>
            <a:r>
              <a:rPr lang="de-CH" dirty="0" err="1"/>
              <a:t>of</a:t>
            </a:r>
            <a:r>
              <a:rPr lang="de-CH" dirty="0"/>
              <a:t> Concept</a:t>
            </a:r>
          </a:p>
          <a:p>
            <a:r>
              <a:rPr lang="de-CH" dirty="0"/>
              <a:t>Enger Kontakt zur Gaming-Community</a:t>
            </a:r>
          </a:p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22F29-0FB6-0E74-F57B-DB924B50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7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72164-6ECE-FB9B-7E27-852E00AF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28.02.2025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5402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C5A58-F8C4-A03D-EF14-B2F17EBF0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5281-46B0-02B8-FFC7-C431769E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Markt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89701-0E91-EAD1-5353-E168DEFB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8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E245B-C046-C228-8E80-2C7E9A6F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28.02.2025</a:t>
            </a:fld>
            <a:endParaRPr lang="fr-FR" noProof="0" dirty="0"/>
          </a:p>
        </p:txBody>
      </p:sp>
      <p:pic>
        <p:nvPicPr>
          <p:cNvPr id="2050" name="Picture 2" descr="Bild ausgeben">
            <a:extLst>
              <a:ext uri="{FF2B5EF4-FFF2-40B4-BE49-F238E27FC236}">
                <a16:creationId xmlns:a16="http://schemas.microsoft.com/office/drawing/2014/main" id="{2DE27CD5-2C79-3945-3CF0-997AA7EF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64" y="1935652"/>
            <a:ext cx="6167718" cy="391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57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96577-A593-AD1B-7D4C-80D103686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07B5-00A0-2917-5450-BEE69504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Markt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3319A-33A3-D78C-D880-1BCE8BE6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9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84A6E-8E06-029E-F4F4-31DD36CAA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28.02.2025</a:t>
            </a:fld>
            <a:endParaRPr lang="fr-FR" noProof="0" dirty="0"/>
          </a:p>
        </p:txBody>
      </p:sp>
      <p:pic>
        <p:nvPicPr>
          <p:cNvPr id="3076" name="Picture 4" descr="Bild ausgeben">
            <a:extLst>
              <a:ext uri="{FF2B5EF4-FFF2-40B4-BE49-F238E27FC236}">
                <a16:creationId xmlns:a16="http://schemas.microsoft.com/office/drawing/2014/main" id="{42915D19-898C-1990-F4BA-679EE7CE5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65" y="1895606"/>
            <a:ext cx="6090023" cy="401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877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015_TF22644756.potx" id="{007C5E96-82F4-498B-BDA2-7F2F91590ACD}" vid="{B119A88B-9E34-4DF3-9DFF-80B39E805AE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255</Words>
  <Application>Microsoft Office PowerPoint</Application>
  <PresentationFormat>Breitbild</PresentationFormat>
  <Paragraphs>109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Corbel</vt:lpstr>
      <vt:lpstr>Parallaxe</vt:lpstr>
      <vt:lpstr>RASCH &amp; UNKOMPLIZIERT </vt:lpstr>
      <vt:lpstr>Zielpublikum &amp; Zweck</vt:lpstr>
      <vt:lpstr>Zielpublikum &amp; Zweck</vt:lpstr>
      <vt:lpstr>Das Problem</vt:lpstr>
      <vt:lpstr>Das Problem</vt:lpstr>
      <vt:lpstr>Unsere Lösung</vt:lpstr>
      <vt:lpstr>Warum funktioniert xServer?</vt:lpstr>
      <vt:lpstr>Markt</vt:lpstr>
      <vt:lpstr>Markt</vt:lpstr>
      <vt:lpstr>Konkurrenz</vt:lpstr>
      <vt:lpstr>Konkurrenz: Unsere Chancen</vt:lpstr>
      <vt:lpstr>Wertschöpfungskette</vt:lpstr>
      <vt:lpstr>Geschäftsmodell</vt:lpstr>
      <vt:lpstr>Umsetzung</vt:lpstr>
      <vt:lpstr>Umsetzung</vt:lpstr>
      <vt:lpstr>Umsetzung: Techstack</vt:lpstr>
      <vt:lpstr>Finanzieller Überblick </vt:lpstr>
      <vt:lpstr>Finanzieller Überblick </vt:lpstr>
      <vt:lpstr>Finanzieller Überblick </vt:lpstr>
      <vt:lpstr>Q&amp;A</vt:lpstr>
      <vt:lpstr>Wer will investieren?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Maurice Däppen</dc:creator>
  <cp:lastModifiedBy>Maurice Däppen</cp:lastModifiedBy>
  <cp:revision>38</cp:revision>
  <dcterms:created xsi:type="dcterms:W3CDTF">2025-01-13T19:53:32Z</dcterms:created>
  <dcterms:modified xsi:type="dcterms:W3CDTF">2025-02-28T09:40:35Z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