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4D3405-548F-4994-A3D3-A95C90373EE8}">
  <a:tblStyle styleId="{0F4D3405-548F-4994-A3D3-A95C90373EE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9628edb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9628edb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9628edbf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9628edbf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9628edb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9628edb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9628edbf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9628edbf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9628edb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9628edb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9628edb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9628edb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9628edbf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9628edbf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628edbf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9628edbf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9628edbf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9628edbf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9628edbf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9628edbf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9628edb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9628edb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628edbf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9628edbf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9628edbf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9628edbf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9628edbf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9628edbf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9628edbf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9628edbf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628edb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9628edb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9628edbf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9628edbf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9628edbf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9628edbf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9628edb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9628edb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628edbf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9628edbf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9628edbf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9628edbf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9628edbf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9628edbf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ea0337ea0337/Custom_NER_AskDoc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Named-Entity Recognition for Patient Queries on r/AskDocs</a:t>
            </a:r>
            <a:endParaRPr sz="3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Using a Custom NER model in spaCy</a:t>
            </a:r>
            <a:endParaRPr sz="2200"/>
          </a:p>
        </p:txBody>
      </p:sp>
      <p:sp>
        <p:nvSpPr>
          <p:cNvPr id="56" name="Google Shape;56;p13"/>
          <p:cNvSpPr txBox="1"/>
          <p:nvPr/>
        </p:nvSpPr>
        <p:spPr>
          <a:xfrm>
            <a:off x="79175" y="4442700"/>
            <a:ext cx="293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Rahul Mukerjee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Scientist | General Assembly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of Steps for Annotating Text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</a:t>
            </a:r>
            <a:r>
              <a:rPr lang="en"/>
              <a:t> by manually labeling a seed list of text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the labels from Step 1 and store them as keyword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these extracted patterns to pre-annotate the next batch of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pre-annotated </a:t>
            </a:r>
            <a:r>
              <a:rPr lang="en"/>
              <a:t>text into a annotation software (Doccano). Check the pre-annotations and override with manual annotation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Export annotated text for model training,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Step 2 for annotating next batch of text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Annotated Text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017725"/>
            <a:ext cx="8692200" cy="4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done for 480 training, 240 validation posts selected randomly from the original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table below shows the number of entities annotated.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Version 1 of the annotated texts were created mostly by word matching.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Version 1 was  reviewed to ensure that the </a:t>
            </a:r>
            <a:r>
              <a:rPr lang="en"/>
              <a:t>labeling</a:t>
            </a:r>
            <a:r>
              <a:rPr lang="en"/>
              <a:t> is </a:t>
            </a:r>
            <a:r>
              <a:rPr lang="en"/>
              <a:t>appropriate</a:t>
            </a:r>
            <a:r>
              <a:rPr lang="en"/>
              <a:t> for its context, as described previously. This lead to the dataset Version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 notice that the entities counts are balanced.</a:t>
            </a:r>
            <a:endParaRPr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2698300" y="177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{0F4D3405-548F-4994-A3D3-A95C90373EE8}</a:tableStyleId>
              </a:tblPr>
              <a:tblGrid>
                <a:gridCol w="1306100"/>
                <a:gridCol w="1220650"/>
                <a:gridCol w="1220650"/>
              </a:tblGrid>
              <a:tr h="30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 Version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DISEASE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DRUG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Train: Ver. 1, n = 240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Train: V</a:t>
                      </a:r>
                      <a:r>
                        <a:rPr lang="en" sz="1000"/>
                        <a:t>er. </a:t>
                      </a:r>
                      <a:r>
                        <a:rPr lang="en" sz="1000"/>
                        <a:t>1, n = 480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Train:  V</a:t>
                      </a:r>
                      <a:r>
                        <a:rPr lang="en" sz="1000"/>
                        <a:t>er.</a:t>
                      </a:r>
                      <a:r>
                        <a:rPr lang="en" sz="1000"/>
                        <a:t> 2, n = 480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0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Val:  Ver. 1, n = 240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0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Val:  Ver. 2, n = 240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961500"/>
            <a:ext cx="8520600" cy="4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 to modeling: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Rule-Based Model</a:t>
            </a:r>
            <a:endParaRPr u="sng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Rule based modeling identifies exact matches in the text data and labels them. It works similar to</a:t>
            </a:r>
            <a:r>
              <a:rPr lang="en"/>
              <a:t> searching for words in a text file. The model memorizes a fixed list of words and labels every occurrence it sees.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Using M</a:t>
            </a:r>
            <a:r>
              <a:rPr lang="en" u="sng"/>
              <a:t>achine Learning: Pre-trained and Blank models</a:t>
            </a:r>
            <a:endParaRPr u="sng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machine learning model tries to </a:t>
            </a:r>
            <a:r>
              <a:rPr lang="en"/>
              <a:t>predict</a:t>
            </a:r>
            <a:r>
              <a:rPr lang="en"/>
              <a:t> if a word or a group of words </a:t>
            </a:r>
            <a:r>
              <a:rPr lang="en"/>
              <a:t>should</a:t>
            </a:r>
            <a:r>
              <a:rPr lang="en"/>
              <a:t> be assigned a label based on the word’s context i.e. it’s surrounding words.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Pre-Trained model uses an existing NER model as its starting point; On the other hand, a Blank model starts model training from scratch.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03498" cy="21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925" y="152400"/>
            <a:ext cx="4303499" cy="220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13275"/>
            <a:ext cx="4607524" cy="233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2325" y="2513275"/>
            <a:ext cx="4151101" cy="210721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3064895" y="50525"/>
            <a:ext cx="15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Annotated </a:t>
            </a: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Reference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71075"/>
            <a:ext cx="2086225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9600" y="147275"/>
            <a:ext cx="2086225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425" y="2495550"/>
            <a:ext cx="2867975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1925" y="2495550"/>
            <a:ext cx="2867975" cy="2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7789299" y="50525"/>
            <a:ext cx="134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Rule-Based Model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3293495" y="2412725"/>
            <a:ext cx="15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Pre-trained ML Model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941700" y="2412725"/>
            <a:ext cx="11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Blank ML Model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14450" y="4819500"/>
            <a:ext cx="755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Example of ML model prediction: -- ‘ring worm’ ++ ‘discoid eczema’, ‘nummular dermatitis’</a:t>
            </a:r>
            <a:endParaRPr sz="1000"/>
          </a:p>
        </p:txBody>
      </p:sp>
      <p:sp>
        <p:nvSpPr>
          <p:cNvPr id="172" name="Google Shape;172;p25"/>
          <p:cNvSpPr txBox="1"/>
          <p:nvPr/>
        </p:nvSpPr>
        <p:spPr>
          <a:xfrm>
            <a:off x="100" y="-40250"/>
            <a:ext cx="755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Predictions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1932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graphicFrame>
        <p:nvGraphicFramePr>
          <p:cNvPr id="178" name="Google Shape;178;p26"/>
          <p:cNvGraphicFramePr/>
          <p:nvPr/>
        </p:nvGraphicFramePr>
        <p:xfrm>
          <a:off x="964275" y="125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{0F4D3405-548F-4994-A3D3-A95C90373EE8}</a:tableStyleId>
              </a:tblPr>
              <a:tblGrid>
                <a:gridCol w="1425925"/>
                <a:gridCol w="696875"/>
                <a:gridCol w="964925"/>
                <a:gridCol w="889875"/>
                <a:gridCol w="932750"/>
                <a:gridCol w="793375"/>
                <a:gridCol w="664725"/>
                <a:gridCol w="846975"/>
              </a:tblGrid>
              <a:tr h="46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Data version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Entities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Rule-Based Model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Pre-trained ML Model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 ML Model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 Ver. 1, n = 240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DISEASE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80.81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55.73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73.59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53.18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67.37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DRUG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88.62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46.98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71.43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50.79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75.49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48.89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 Ver. 1, n = 480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DISEASE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76.09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62.34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69.3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62.6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67.55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64.63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DRUG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81.48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55.87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76.89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64.44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78.67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56.19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7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 Ver. 2, n = 480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DISEASE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73.62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64.63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73.73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62.85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69.55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63.36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DRUG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81.57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56.19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83.48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60.95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73.76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66.03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26"/>
          <p:cNvSpPr txBox="1"/>
          <p:nvPr/>
        </p:nvSpPr>
        <p:spPr>
          <a:xfrm>
            <a:off x="5857988" y="856650"/>
            <a:ext cx="23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Validation ver. 2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115575" y="4140475"/>
            <a:ext cx="893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values in percentages.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Precision</a:t>
            </a:r>
            <a:r>
              <a:rPr lang="en">
                <a:solidFill>
                  <a:schemeClr val="dk1"/>
                </a:solidFill>
              </a:rPr>
              <a:t>: for e.g., Entities correctly predicted as DRUG / All entities predicted as DRUG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Recall</a:t>
            </a:r>
            <a:r>
              <a:rPr lang="en"/>
              <a:t>: for e.g., Entities correctly predicted as DRUG / All entities labeled as DRUG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145875" y="8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from Model Training, Evaluation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240625" y="662400"/>
            <a:ext cx="8520600" cy="42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annotation can be an iterative process. It can done efficiently if the labeling guidelines are clearly defined beforehand (this is important)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more </a:t>
            </a:r>
            <a:r>
              <a:rPr lang="en"/>
              <a:t>annotated data leads to better model performance. Thus, any insights from annotating a previous batch of text become very useful for annotating future batches.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annotator must pay attention to a word’s context for labeling it correctly.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Pre-trained ML models should generally be helpful for model performance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923875"/>
            <a:ext cx="8520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NER models were trained in spaCy as a proof-of-concept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https://github.com/ea0337ea0337/Custom_NER_AskDocs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</a:t>
            </a:r>
            <a:r>
              <a:rPr lang="en"/>
              <a:t>limited training data, the Rule-Based model performed similar to the ML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need to perform better to be deployable in a useful way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help in characterizing patient queries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prompt the patient towards immediate medical attention if needed.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to get broad insights into people’s health by gender / age / location etc. by extracting demographic data</a:t>
            </a:r>
            <a:endParaRPr/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280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</a:t>
            </a:r>
            <a:r>
              <a:rPr lang="en"/>
              <a:t>Use cases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Work/ Wishlist / Errors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Annotate more data for model training,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frequently </a:t>
            </a:r>
            <a:r>
              <a:rPr lang="en"/>
              <a:t>occurring and easily</a:t>
            </a:r>
            <a:r>
              <a:rPr lang="en"/>
              <a:t> identifiable labels such as drug dosage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the word doctor / Dr. / etc. which was removed (accidentally) during clean-up </a:t>
            </a: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¯\_(ツ)_/¯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specific pre-trained spacy models, if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similar, but large annotated datasets and use as an intermediate step in model training; fine-tune model using custom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data augmentation to make the model more robust to misspelling etc.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Thank you!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37199" cy="23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325" y="152399"/>
            <a:ext cx="4433599" cy="23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67975"/>
            <a:ext cx="4307032" cy="23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3332" y="2667975"/>
            <a:ext cx="4198459" cy="23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14450" y="4819500"/>
            <a:ext cx="68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how ML model generalizes: ++ ‘Vit E’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3064895" y="50525"/>
            <a:ext cx="15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Annotated Reference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71075"/>
            <a:ext cx="2086225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9600" y="71075"/>
            <a:ext cx="2086225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425" y="2647950"/>
            <a:ext cx="2867975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3325" y="2647950"/>
            <a:ext cx="2867975" cy="2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7789299" y="50525"/>
            <a:ext cx="134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Rule-Based Model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2988695" y="2565125"/>
            <a:ext cx="15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Pre-trained ML Model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7713099" y="2565125"/>
            <a:ext cx="134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Blank</a:t>
            </a: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 ML Model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increasingly</a:t>
            </a:r>
            <a:r>
              <a:rPr lang="en"/>
              <a:t> use on</a:t>
            </a:r>
            <a:r>
              <a:rPr lang="en"/>
              <a:t>line forums and subreddits to post their symptoms and seek advice from qualified medical professionals. This voluntary exchange between the patient and medical professionals can be made more efficient.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Extracting meaningful information from patient queries can help in better decision making for all par</a:t>
            </a:r>
            <a:r>
              <a:rPr lang="en"/>
              <a:t>ties the involved. This data can also be used to</a:t>
            </a:r>
            <a:r>
              <a:rPr lang="en"/>
              <a:t> show the viability of the patient - caregiver exchange as a business model. Thus encouraging wider participation by other stakeholders in the healthcare domain.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268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2400"/>
            <a:ext cx="4267200" cy="257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36625"/>
            <a:ext cx="4572000" cy="211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0" y="2883475"/>
            <a:ext cx="4114800" cy="21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14450" y="4819500"/>
            <a:ext cx="68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how ML model generalizes: ++ ‘Chronic Appendicitis’, ‘ashwagandha’</a:t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3141095" y="50525"/>
            <a:ext cx="15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Annotated Reference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71075"/>
            <a:ext cx="2086225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2000" y="71075"/>
            <a:ext cx="2086225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425" y="2800350"/>
            <a:ext cx="2867975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3325" y="2800350"/>
            <a:ext cx="2867975" cy="2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7713099" y="50525"/>
            <a:ext cx="134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Rule-Based Model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3293495" y="2717525"/>
            <a:ext cx="15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Pre-trained ML Model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7865499" y="2717525"/>
            <a:ext cx="134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Blank ML Model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61499" cy="20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050" y="152401"/>
            <a:ext cx="4419599" cy="228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84876"/>
            <a:ext cx="4370650" cy="2200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5450" y="2584875"/>
            <a:ext cx="4419601" cy="213566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/>
          <p:nvPr/>
        </p:nvSpPr>
        <p:spPr>
          <a:xfrm>
            <a:off x="14450" y="4743300"/>
            <a:ext cx="72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how ML model fails: -- ‘amitriptyline’, ‘lisinopril’, ‘statin’, ‘lima bean’ ?? etc.</a:t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2760095" y="50525"/>
            <a:ext cx="15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Annotated Reference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71075"/>
            <a:ext cx="2086225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9600" y="147275"/>
            <a:ext cx="2086225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425" y="2571750"/>
            <a:ext cx="2867975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3325" y="2571750"/>
            <a:ext cx="2867975" cy="2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/>
        </p:nvSpPr>
        <p:spPr>
          <a:xfrm>
            <a:off x="7636899" y="50525"/>
            <a:ext cx="134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Rule-Based Model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3064895" y="2488925"/>
            <a:ext cx="15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Pre-trained ML Model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7941700" y="2488925"/>
            <a:ext cx="11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ighlight>
                  <a:schemeClr val="lt1"/>
                </a:highlight>
              </a:rPr>
              <a:t>Blank ML Model</a:t>
            </a:r>
            <a:endParaRPr sz="1100"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1" cy="181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725" y="152396"/>
            <a:ext cx="4393991" cy="18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88" y="2684895"/>
            <a:ext cx="4494815" cy="18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0725" y="2684900"/>
            <a:ext cx="4393999" cy="176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 query data for 6 months (May - Oct 2021) was obtained from r/AskDocs for Named-Entity modeling</a:t>
            </a:r>
            <a:r>
              <a:rPr lang="en"/>
              <a:t> (82k queries were extracted, cleaned for pre-processing)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queries contain patient demographic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patient queries are posted in the first person narrative.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Named-Entity Recognition (NER)?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Named-Entity Recognition is a subtask of information extraction. It seeks to locate and classify named entities mentioned in unstructured text into </a:t>
            </a:r>
            <a:r>
              <a:rPr lang="en" u="sng"/>
              <a:t>pre-defined</a:t>
            </a:r>
            <a:r>
              <a:rPr lang="en"/>
              <a:t> </a:t>
            </a:r>
            <a:r>
              <a:rPr lang="en"/>
              <a:t>categories</a:t>
            </a:r>
            <a:r>
              <a:rPr lang="en"/>
              <a:t> such as person names, organizations, locations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e.g.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600" y="2805161"/>
            <a:ext cx="5518450" cy="4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3724938"/>
            <a:ext cx="77724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01200" y="4610625"/>
            <a:ext cx="667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https://en.wikipedia.org/wiki/Named-entity_recognition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5" y="593275"/>
            <a:ext cx="8772551" cy="40177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222850" y="16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Pipeline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5525" y="3354575"/>
            <a:ext cx="1832275" cy="11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49875"/>
            <a:ext cx="2449775" cy="9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3625" y="1740550"/>
            <a:ext cx="1067575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225" y="1217800"/>
            <a:ext cx="1142775" cy="2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5775" y="2064275"/>
            <a:ext cx="347825" cy="9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28200" y="4703875"/>
            <a:ext cx="682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https://arxiv.org/ftp/arxiv/papers/1910/1910.11241.pdf</a:t>
            </a:r>
            <a:endParaRPr sz="8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75" y="593275"/>
            <a:ext cx="86519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0725" y="3802100"/>
            <a:ext cx="134380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with Annotating Text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017725"/>
            <a:ext cx="8520600" cy="3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</a:t>
            </a:r>
            <a:r>
              <a:rPr lang="en"/>
              <a:t>beling text is a time consuming process. It is also cognitively demanding to read and analyze large volumes of text.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piece of information</a:t>
            </a:r>
            <a:r>
              <a:rPr lang="en"/>
              <a:t> </a:t>
            </a:r>
            <a:r>
              <a:rPr lang="en"/>
              <a:t>(for e.g. a person’s current health condition) can be described in a multitude of ways.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nderstanding the context a patient is trying to present is important for proper labeling of text. So some medical domain knowledge is necessary for labeling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acronyms, slang, misspellings must also be addressed.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Context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‘I got tested for COVID’ vs. ‘I just got my COVID vaccine’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‘I have a case of mild Asthma’ vs. ‘I was prescribed some Asthma medication’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‘</a:t>
            </a:r>
            <a:r>
              <a:rPr lang="en"/>
              <a:t>I have low Vitamin D and need help</a:t>
            </a:r>
            <a:r>
              <a:rPr lang="en"/>
              <a:t>’ vs. ‘</a:t>
            </a:r>
            <a:r>
              <a:rPr lang="en"/>
              <a:t>I take Vitamin D supplements regularly</a:t>
            </a:r>
            <a:r>
              <a:rPr lang="en"/>
              <a:t>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Similar examples occur </a:t>
            </a:r>
            <a:r>
              <a:rPr lang="en"/>
              <a:t>frequently</a:t>
            </a:r>
            <a:r>
              <a:rPr lang="en"/>
              <a:t> in the text and need to be labeled correctly.</a:t>
            </a:r>
            <a:endParaRPr/>
          </a:p>
        </p:txBody>
      </p:sp>
      <p:cxnSp>
        <p:nvCxnSpPr>
          <p:cNvPr id="104" name="Google Shape;104;p19"/>
          <p:cNvCxnSpPr/>
          <p:nvPr/>
        </p:nvCxnSpPr>
        <p:spPr>
          <a:xfrm flipH="1" rot="10800000">
            <a:off x="4564275" y="1563775"/>
            <a:ext cx="1540800" cy="1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2017500" y="1569625"/>
            <a:ext cx="6834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9"/>
          <p:cNvSpPr txBox="1"/>
          <p:nvPr/>
        </p:nvSpPr>
        <p:spPr>
          <a:xfrm>
            <a:off x="1837950" y="1563775"/>
            <a:ext cx="10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DISEASE</a:t>
            </a:r>
            <a:endParaRPr sz="1000"/>
          </a:p>
        </p:txBody>
      </p:sp>
      <p:sp>
        <p:nvSpPr>
          <p:cNvPr id="107" name="Google Shape;107;p19"/>
          <p:cNvSpPr txBox="1"/>
          <p:nvPr/>
        </p:nvSpPr>
        <p:spPr>
          <a:xfrm>
            <a:off x="4813425" y="1563775"/>
            <a:ext cx="10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DRUG</a:t>
            </a:r>
            <a:endParaRPr sz="1000"/>
          </a:p>
        </p:txBody>
      </p:sp>
      <p:cxnSp>
        <p:nvCxnSpPr>
          <p:cNvPr id="108" name="Google Shape;108;p19"/>
          <p:cNvCxnSpPr/>
          <p:nvPr/>
        </p:nvCxnSpPr>
        <p:spPr>
          <a:xfrm>
            <a:off x="6228475" y="2454375"/>
            <a:ext cx="2125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2615900" y="2454375"/>
            <a:ext cx="6834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2436350" y="2448525"/>
            <a:ext cx="10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DISEASE</a:t>
            </a:r>
            <a:endParaRPr sz="1000"/>
          </a:p>
        </p:txBody>
      </p:sp>
      <p:sp>
        <p:nvSpPr>
          <p:cNvPr id="111" name="Google Shape;111;p19"/>
          <p:cNvSpPr txBox="1"/>
          <p:nvPr/>
        </p:nvSpPr>
        <p:spPr>
          <a:xfrm>
            <a:off x="6770125" y="2454375"/>
            <a:ext cx="10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DRUG</a:t>
            </a:r>
            <a:endParaRPr sz="1000"/>
          </a:p>
        </p:txBody>
      </p:sp>
      <p:cxnSp>
        <p:nvCxnSpPr>
          <p:cNvPr id="112" name="Google Shape;112;p19"/>
          <p:cNvCxnSpPr/>
          <p:nvPr/>
        </p:nvCxnSpPr>
        <p:spPr>
          <a:xfrm flipH="1" rot="10800000">
            <a:off x="5200550" y="3440475"/>
            <a:ext cx="2387400" cy="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/>
          <p:nvPr/>
        </p:nvCxnSpPr>
        <p:spPr>
          <a:xfrm flipH="1" rot="10800000">
            <a:off x="1101500" y="3440475"/>
            <a:ext cx="1493400" cy="6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9"/>
          <p:cNvSpPr txBox="1"/>
          <p:nvPr/>
        </p:nvSpPr>
        <p:spPr>
          <a:xfrm>
            <a:off x="1326950" y="3440475"/>
            <a:ext cx="10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DISEASE</a:t>
            </a:r>
            <a:endParaRPr sz="1000"/>
          </a:p>
        </p:txBody>
      </p:sp>
      <p:sp>
        <p:nvSpPr>
          <p:cNvPr id="115" name="Google Shape;115;p19"/>
          <p:cNvSpPr txBox="1"/>
          <p:nvPr/>
        </p:nvSpPr>
        <p:spPr>
          <a:xfrm>
            <a:off x="5873000" y="3440475"/>
            <a:ext cx="10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DRUG</a:t>
            </a:r>
            <a:endParaRPr sz="1000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55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word can have different connotations depending on its context.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5" y="908125"/>
            <a:ext cx="4036050" cy="317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225" y="839375"/>
            <a:ext cx="4709976" cy="398787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69475" y="92425"/>
            <a:ext cx="682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Samples where text can be labeled easily</a:t>
            </a:r>
            <a:endParaRPr sz="1500"/>
          </a:p>
        </p:txBody>
      </p:sp>
      <p:sp>
        <p:nvSpPr>
          <p:cNvPr id="124" name="Google Shape;124;p20"/>
          <p:cNvSpPr txBox="1"/>
          <p:nvPr/>
        </p:nvSpPr>
        <p:spPr>
          <a:xfrm>
            <a:off x="69475" y="507925"/>
            <a:ext cx="6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1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4338225" y="507925"/>
            <a:ext cx="6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00" y="893475"/>
            <a:ext cx="4309526" cy="3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893475"/>
            <a:ext cx="4400974" cy="3208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69475" y="92425"/>
            <a:ext cx="682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Samples where labeling was a challenge!</a:t>
            </a:r>
            <a:endParaRPr sz="1500"/>
          </a:p>
        </p:txBody>
      </p:sp>
      <p:sp>
        <p:nvSpPr>
          <p:cNvPr id="133" name="Google Shape;133;p21"/>
          <p:cNvSpPr txBox="1"/>
          <p:nvPr/>
        </p:nvSpPr>
        <p:spPr>
          <a:xfrm>
            <a:off x="128700" y="462500"/>
            <a:ext cx="6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1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4572000" y="462500"/>
            <a:ext cx="6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2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149850" y="4053400"/>
            <a:ext cx="8844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It is much easier to label medications and named diseases compared to patient symptoms. Symptoms tend to be described with more generic words and can be confusing to label.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