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5" r:id="rId8"/>
    <p:sldId id="286" r:id="rId9"/>
    <p:sldId id="281" r:id="rId10"/>
    <p:sldId id="282" r:id="rId11"/>
    <p:sldId id="283" r:id="rId12"/>
    <p:sldId id="284"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Regression Analysis of Opening Chess Moves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Elena Adame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6571-E6CE-4293-9175-801204E9FAEE}"/>
              </a:ext>
            </a:extLst>
          </p:cNvPr>
          <p:cNvSpPr>
            <a:spLocks noGrp="1"/>
          </p:cNvSpPr>
          <p:nvPr>
            <p:ph type="title"/>
          </p:nvPr>
        </p:nvSpPr>
        <p:spPr>
          <a:xfrm>
            <a:off x="919119" y="45493"/>
            <a:ext cx="10353762" cy="1261872"/>
          </a:xfrm>
        </p:spPr>
        <p:txBody>
          <a:bodyPr/>
          <a:lstStyle/>
          <a:p>
            <a:r>
              <a:rPr lang="en-US" dirty="0"/>
              <a:t>Probability Mass Function (PMF) Creation</a:t>
            </a:r>
          </a:p>
        </p:txBody>
      </p:sp>
      <p:pic>
        <p:nvPicPr>
          <p:cNvPr id="6" name="Content Placeholder 5">
            <a:extLst>
              <a:ext uri="{FF2B5EF4-FFF2-40B4-BE49-F238E27FC236}">
                <a16:creationId xmlns:a16="http://schemas.microsoft.com/office/drawing/2014/main" id="{841ACD0A-2C78-49DA-A008-A7A809116047}"/>
              </a:ext>
            </a:extLst>
          </p:cNvPr>
          <p:cNvPicPr>
            <a:picLocks noGrp="1" noChangeAspect="1"/>
          </p:cNvPicPr>
          <p:nvPr>
            <p:ph sz="half" idx="1"/>
          </p:nvPr>
        </p:nvPicPr>
        <p:blipFill>
          <a:blip r:embed="rId2"/>
          <a:stretch>
            <a:fillRect/>
          </a:stretch>
        </p:blipFill>
        <p:spPr>
          <a:xfrm>
            <a:off x="694233" y="3172741"/>
            <a:ext cx="5365139" cy="956796"/>
          </a:xfrm>
        </p:spPr>
      </p:pic>
      <p:pic>
        <p:nvPicPr>
          <p:cNvPr id="8" name="Content Placeholder 7">
            <a:extLst>
              <a:ext uri="{FF2B5EF4-FFF2-40B4-BE49-F238E27FC236}">
                <a16:creationId xmlns:a16="http://schemas.microsoft.com/office/drawing/2014/main" id="{7C34E007-6AAB-460E-8BE2-D98C06E84CDD}"/>
              </a:ext>
            </a:extLst>
          </p:cNvPr>
          <p:cNvPicPr>
            <a:picLocks noGrp="1" noChangeAspect="1"/>
          </p:cNvPicPr>
          <p:nvPr>
            <p:ph sz="half" idx="2"/>
          </p:nvPr>
        </p:nvPicPr>
        <p:blipFill>
          <a:blip r:embed="rId3"/>
          <a:stretch>
            <a:fillRect/>
          </a:stretch>
        </p:blipFill>
        <p:spPr>
          <a:xfrm>
            <a:off x="694234" y="1414354"/>
            <a:ext cx="5365139" cy="1651398"/>
          </a:xfrm>
        </p:spPr>
      </p:pic>
      <p:pic>
        <p:nvPicPr>
          <p:cNvPr id="10" name="Picture 9">
            <a:extLst>
              <a:ext uri="{FF2B5EF4-FFF2-40B4-BE49-F238E27FC236}">
                <a16:creationId xmlns:a16="http://schemas.microsoft.com/office/drawing/2014/main" id="{41A4B7D0-FE13-45F7-BCB0-A86804C5F4B0}"/>
              </a:ext>
            </a:extLst>
          </p:cNvPr>
          <p:cNvPicPr>
            <a:picLocks noChangeAspect="1"/>
          </p:cNvPicPr>
          <p:nvPr/>
        </p:nvPicPr>
        <p:blipFill>
          <a:blip r:embed="rId4"/>
          <a:stretch>
            <a:fillRect/>
          </a:stretch>
        </p:blipFill>
        <p:spPr>
          <a:xfrm>
            <a:off x="6898840" y="3249314"/>
            <a:ext cx="4525905" cy="3076326"/>
          </a:xfrm>
          <a:prstGeom prst="rect">
            <a:avLst/>
          </a:prstGeom>
        </p:spPr>
      </p:pic>
      <p:sp>
        <p:nvSpPr>
          <p:cNvPr id="11" name="TextBox 10">
            <a:extLst>
              <a:ext uri="{FF2B5EF4-FFF2-40B4-BE49-F238E27FC236}">
                <a16:creationId xmlns:a16="http://schemas.microsoft.com/office/drawing/2014/main" id="{76591505-0F45-42A1-9258-1953677174F9}"/>
              </a:ext>
            </a:extLst>
          </p:cNvPr>
          <p:cNvSpPr txBox="1"/>
          <p:nvPr/>
        </p:nvSpPr>
        <p:spPr>
          <a:xfrm>
            <a:off x="6803652" y="1356859"/>
            <a:ext cx="4621093" cy="1815882"/>
          </a:xfrm>
          <a:prstGeom prst="rect">
            <a:avLst/>
          </a:prstGeom>
          <a:noFill/>
        </p:spPr>
        <p:txBody>
          <a:bodyPr wrap="square" rtlCol="0">
            <a:spAutoFit/>
          </a:bodyPr>
          <a:lstStyle/>
          <a:p>
            <a:pPr algn="just"/>
            <a:r>
              <a:rPr lang="en-US" sz="1400" dirty="0"/>
              <a:t>Below is the </a:t>
            </a:r>
            <a:r>
              <a:rPr lang="en-US" sz="1400" dirty="0" err="1"/>
              <a:t>ouput</a:t>
            </a:r>
            <a:r>
              <a:rPr lang="en-US" sz="1400" dirty="0"/>
              <a:t> of the top three most used chess openings. Only three of the openings were used as the graph was unable to support a higher number while maintaining a readable format.</a:t>
            </a:r>
          </a:p>
          <a:p>
            <a:pPr algn="just"/>
            <a:endParaRPr lang="en-US" sz="1400" dirty="0"/>
          </a:p>
          <a:p>
            <a:pPr algn="just"/>
            <a:r>
              <a:rPr lang="en-US" sz="1400" dirty="0"/>
              <a:t>All opening moves listed in the legend below were made by white, the aim for this project was to determine whether opening moves affected the overall outcome of the game. </a:t>
            </a:r>
          </a:p>
        </p:txBody>
      </p:sp>
      <p:sp>
        <p:nvSpPr>
          <p:cNvPr id="12" name="TextBox 11">
            <a:extLst>
              <a:ext uri="{FF2B5EF4-FFF2-40B4-BE49-F238E27FC236}">
                <a16:creationId xmlns:a16="http://schemas.microsoft.com/office/drawing/2014/main" id="{24D812A7-EF1B-47EF-9C57-43134B7E700A}"/>
              </a:ext>
            </a:extLst>
          </p:cNvPr>
          <p:cNvSpPr txBox="1"/>
          <p:nvPr/>
        </p:nvSpPr>
        <p:spPr>
          <a:xfrm>
            <a:off x="618942" y="4325812"/>
            <a:ext cx="5477058" cy="1600438"/>
          </a:xfrm>
          <a:prstGeom prst="rect">
            <a:avLst/>
          </a:prstGeom>
          <a:noFill/>
        </p:spPr>
        <p:txBody>
          <a:bodyPr wrap="square" rtlCol="0">
            <a:spAutoFit/>
          </a:bodyPr>
          <a:lstStyle/>
          <a:p>
            <a:pPr algn="just"/>
            <a:r>
              <a:rPr lang="en-US" sz="1400" dirty="0"/>
              <a:t>Above is the code utilized to narrow the variable “</a:t>
            </a:r>
            <a:r>
              <a:rPr lang="en-US" sz="1400" dirty="0" err="1"/>
              <a:t>opening_shortname</a:t>
            </a:r>
            <a:r>
              <a:rPr lang="en-US" sz="1400" dirty="0"/>
              <a:t>” into the top five most used chess openings. PMFs for each of the top five were created.</a:t>
            </a:r>
          </a:p>
          <a:p>
            <a:pPr algn="just"/>
            <a:endParaRPr lang="en-US" sz="1400" dirty="0"/>
          </a:p>
          <a:p>
            <a:pPr algn="just"/>
            <a:r>
              <a:rPr lang="en-US" sz="1400" dirty="0"/>
              <a:t>PMFs for all of the openings made and captured for this dataset was unable to be made. Further analysis would include analyzing the difference in between the least chosen opening moves.</a:t>
            </a:r>
          </a:p>
        </p:txBody>
      </p:sp>
    </p:spTree>
    <p:extLst>
      <p:ext uri="{BB962C8B-B14F-4D97-AF65-F5344CB8AC3E}">
        <p14:creationId xmlns:p14="http://schemas.microsoft.com/office/powerpoint/2010/main" val="234119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5D59-549D-4FEF-976B-5B9F3408DFC4}"/>
              </a:ext>
            </a:extLst>
          </p:cNvPr>
          <p:cNvSpPr>
            <a:spLocks noGrp="1"/>
          </p:cNvSpPr>
          <p:nvPr>
            <p:ph type="title"/>
          </p:nvPr>
        </p:nvSpPr>
        <p:spPr>
          <a:xfrm>
            <a:off x="827360" y="0"/>
            <a:ext cx="10353762" cy="1261872"/>
          </a:xfrm>
        </p:spPr>
        <p:txBody>
          <a:bodyPr/>
          <a:lstStyle/>
          <a:p>
            <a:r>
              <a:rPr lang="en-US" dirty="0"/>
              <a:t>PMF Creation Cont.</a:t>
            </a:r>
          </a:p>
        </p:txBody>
      </p:sp>
      <p:pic>
        <p:nvPicPr>
          <p:cNvPr id="6" name="Content Placeholder 5">
            <a:extLst>
              <a:ext uri="{FF2B5EF4-FFF2-40B4-BE49-F238E27FC236}">
                <a16:creationId xmlns:a16="http://schemas.microsoft.com/office/drawing/2014/main" id="{CED36C0C-7357-4BB6-8DCD-243EFBFA1931}"/>
              </a:ext>
            </a:extLst>
          </p:cNvPr>
          <p:cNvPicPr>
            <a:picLocks noGrp="1" noChangeAspect="1"/>
          </p:cNvPicPr>
          <p:nvPr>
            <p:ph sz="half" idx="1"/>
          </p:nvPr>
        </p:nvPicPr>
        <p:blipFill>
          <a:blip r:embed="rId2"/>
          <a:stretch>
            <a:fillRect/>
          </a:stretch>
        </p:blipFill>
        <p:spPr>
          <a:xfrm>
            <a:off x="399369" y="4904266"/>
            <a:ext cx="9058699" cy="1436494"/>
          </a:xfrm>
        </p:spPr>
      </p:pic>
      <p:pic>
        <p:nvPicPr>
          <p:cNvPr id="8" name="Content Placeholder 7">
            <a:extLst>
              <a:ext uri="{FF2B5EF4-FFF2-40B4-BE49-F238E27FC236}">
                <a16:creationId xmlns:a16="http://schemas.microsoft.com/office/drawing/2014/main" id="{E37DD08C-9AD4-4E96-9B9B-6638C3EA7026}"/>
              </a:ext>
            </a:extLst>
          </p:cNvPr>
          <p:cNvPicPr>
            <a:picLocks noGrp="1" noChangeAspect="1"/>
          </p:cNvPicPr>
          <p:nvPr>
            <p:ph sz="half" idx="2"/>
          </p:nvPr>
        </p:nvPicPr>
        <p:blipFill>
          <a:blip r:embed="rId3"/>
          <a:stretch>
            <a:fillRect/>
          </a:stretch>
        </p:blipFill>
        <p:spPr>
          <a:xfrm>
            <a:off x="399369" y="1199714"/>
            <a:ext cx="5017336" cy="3522412"/>
          </a:xfrm>
        </p:spPr>
      </p:pic>
      <p:sp>
        <p:nvSpPr>
          <p:cNvPr id="9" name="TextBox 8">
            <a:extLst>
              <a:ext uri="{FF2B5EF4-FFF2-40B4-BE49-F238E27FC236}">
                <a16:creationId xmlns:a16="http://schemas.microsoft.com/office/drawing/2014/main" id="{FBD69C9C-0746-4ECC-8799-78EC026F82BC}"/>
              </a:ext>
            </a:extLst>
          </p:cNvPr>
          <p:cNvSpPr txBox="1"/>
          <p:nvPr/>
        </p:nvSpPr>
        <p:spPr>
          <a:xfrm>
            <a:off x="5776457" y="1536352"/>
            <a:ext cx="5947935" cy="2585323"/>
          </a:xfrm>
          <a:prstGeom prst="rect">
            <a:avLst/>
          </a:prstGeom>
          <a:noFill/>
        </p:spPr>
        <p:txBody>
          <a:bodyPr wrap="square" rtlCol="0">
            <a:spAutoFit/>
          </a:bodyPr>
          <a:lstStyle/>
          <a:p>
            <a:pPr algn="just"/>
            <a:r>
              <a:rPr lang="en-US" dirty="0"/>
              <a:t>To the right is the </a:t>
            </a:r>
            <a:r>
              <a:rPr lang="en-US" dirty="0" err="1"/>
              <a:t>ouput</a:t>
            </a:r>
            <a:r>
              <a:rPr lang="en-US" dirty="0"/>
              <a:t> of the PMF according to the “</a:t>
            </a:r>
            <a:r>
              <a:rPr lang="en-US" dirty="0" err="1"/>
              <a:t>victory_status</a:t>
            </a:r>
            <a:r>
              <a:rPr lang="en-US" dirty="0"/>
              <a:t>” variable within the dataset. A quick trend noticed was for the “Resign” outcome. This showed that as the usage of the openings decreased, the game in which these moves were used ultimately resulted in a Resign. The relationship between the Resign outcome and the Winner outcome has not been explored during this project. Further analysis would include determining whether the usage of the moves with regard to the Resign status resulted in winning or losing.</a:t>
            </a:r>
          </a:p>
        </p:txBody>
      </p:sp>
    </p:spTree>
    <p:extLst>
      <p:ext uri="{BB962C8B-B14F-4D97-AF65-F5344CB8AC3E}">
        <p14:creationId xmlns:p14="http://schemas.microsoft.com/office/powerpoint/2010/main" val="10880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8B48-B825-469F-B0FD-B7BE935AA143}"/>
              </a:ext>
            </a:extLst>
          </p:cNvPr>
          <p:cNvSpPr>
            <a:spLocks noGrp="1"/>
          </p:cNvSpPr>
          <p:nvPr>
            <p:ph type="title"/>
          </p:nvPr>
        </p:nvSpPr>
        <p:spPr>
          <a:xfrm>
            <a:off x="919119" y="81887"/>
            <a:ext cx="10353762" cy="1261872"/>
          </a:xfrm>
        </p:spPr>
        <p:txBody>
          <a:bodyPr/>
          <a:lstStyle/>
          <a:p>
            <a:r>
              <a:rPr lang="en-US" dirty="0"/>
              <a:t>Cumulative Distribution Function (CDF)</a:t>
            </a:r>
          </a:p>
        </p:txBody>
      </p:sp>
      <p:pic>
        <p:nvPicPr>
          <p:cNvPr id="6" name="Content Placeholder 5">
            <a:extLst>
              <a:ext uri="{FF2B5EF4-FFF2-40B4-BE49-F238E27FC236}">
                <a16:creationId xmlns:a16="http://schemas.microsoft.com/office/drawing/2014/main" id="{9A2B1229-8C90-466C-A1A5-48E9B4BD3BF8}"/>
              </a:ext>
            </a:extLst>
          </p:cNvPr>
          <p:cNvPicPr>
            <a:picLocks noGrp="1" noChangeAspect="1"/>
          </p:cNvPicPr>
          <p:nvPr>
            <p:ph sz="half" idx="1"/>
          </p:nvPr>
        </p:nvPicPr>
        <p:blipFill>
          <a:blip r:embed="rId2"/>
          <a:stretch>
            <a:fillRect/>
          </a:stretch>
        </p:blipFill>
        <p:spPr>
          <a:xfrm>
            <a:off x="741529" y="1558607"/>
            <a:ext cx="5158853" cy="3395464"/>
          </a:xfrm>
        </p:spPr>
      </p:pic>
      <p:pic>
        <p:nvPicPr>
          <p:cNvPr id="8" name="Content Placeholder 7">
            <a:extLst>
              <a:ext uri="{FF2B5EF4-FFF2-40B4-BE49-F238E27FC236}">
                <a16:creationId xmlns:a16="http://schemas.microsoft.com/office/drawing/2014/main" id="{3A36497B-866C-4EB8-8A0C-6AE34876CF3E}"/>
              </a:ext>
            </a:extLst>
          </p:cNvPr>
          <p:cNvPicPr>
            <a:picLocks noGrp="1" noChangeAspect="1"/>
          </p:cNvPicPr>
          <p:nvPr>
            <p:ph sz="half" idx="2"/>
          </p:nvPr>
        </p:nvPicPr>
        <p:blipFill>
          <a:blip r:embed="rId3"/>
          <a:stretch>
            <a:fillRect/>
          </a:stretch>
        </p:blipFill>
        <p:spPr>
          <a:xfrm>
            <a:off x="6259773" y="1558607"/>
            <a:ext cx="5158853" cy="3392760"/>
          </a:xfrm>
        </p:spPr>
      </p:pic>
      <p:sp>
        <p:nvSpPr>
          <p:cNvPr id="11" name="TextBox 10">
            <a:extLst>
              <a:ext uri="{FF2B5EF4-FFF2-40B4-BE49-F238E27FC236}">
                <a16:creationId xmlns:a16="http://schemas.microsoft.com/office/drawing/2014/main" id="{48D07FC8-AEC3-492A-BEC2-0C2C472DCEF8}"/>
              </a:ext>
            </a:extLst>
          </p:cNvPr>
          <p:cNvSpPr txBox="1"/>
          <p:nvPr/>
        </p:nvSpPr>
        <p:spPr>
          <a:xfrm>
            <a:off x="677234" y="5211707"/>
            <a:ext cx="10741392" cy="923330"/>
          </a:xfrm>
          <a:prstGeom prst="rect">
            <a:avLst/>
          </a:prstGeom>
          <a:noFill/>
        </p:spPr>
        <p:txBody>
          <a:bodyPr wrap="square" rtlCol="0">
            <a:spAutoFit/>
          </a:bodyPr>
          <a:lstStyle/>
          <a:p>
            <a:pPr algn="just"/>
            <a:r>
              <a:rPr lang="en-US" b="0" i="0" dirty="0">
                <a:solidFill>
                  <a:schemeClr val="tx1">
                    <a:lumMod val="85000"/>
                  </a:schemeClr>
                </a:solidFill>
                <a:effectLst/>
              </a:rPr>
              <a:t>Above are the CDFs created using the ‘</a:t>
            </a:r>
            <a:r>
              <a:rPr lang="en-US" b="0" i="0" dirty="0" err="1">
                <a:solidFill>
                  <a:schemeClr val="tx1">
                    <a:lumMod val="85000"/>
                  </a:schemeClr>
                </a:solidFill>
                <a:effectLst/>
              </a:rPr>
              <a:t>victory_status</a:t>
            </a:r>
            <a:r>
              <a:rPr lang="en-US" dirty="0">
                <a:solidFill>
                  <a:schemeClr val="tx1">
                    <a:lumMod val="85000"/>
                  </a:schemeClr>
                </a:solidFill>
              </a:rPr>
              <a:t>’ and ‘</a:t>
            </a:r>
            <a:r>
              <a:rPr lang="en-US" dirty="0" err="1">
                <a:solidFill>
                  <a:schemeClr val="tx1">
                    <a:lumMod val="85000"/>
                  </a:schemeClr>
                </a:solidFill>
              </a:rPr>
              <a:t>opening_shortname</a:t>
            </a:r>
            <a:r>
              <a:rPr lang="en-US" dirty="0">
                <a:solidFill>
                  <a:schemeClr val="tx1">
                    <a:lumMod val="85000"/>
                  </a:schemeClr>
                </a:solidFill>
              </a:rPr>
              <a:t>’ variables. The CDF created for the ‘</a:t>
            </a:r>
            <a:r>
              <a:rPr lang="en-US" dirty="0" err="1">
                <a:solidFill>
                  <a:schemeClr val="tx1">
                    <a:lumMod val="85000"/>
                  </a:schemeClr>
                </a:solidFill>
              </a:rPr>
              <a:t>opening_shortname</a:t>
            </a:r>
            <a:r>
              <a:rPr lang="en-US" dirty="0">
                <a:solidFill>
                  <a:schemeClr val="tx1">
                    <a:lumMod val="85000"/>
                  </a:schemeClr>
                </a:solidFill>
              </a:rPr>
              <a:t>’ variable was created using only the top five variables. The code refused to label the CDF for ‘</a:t>
            </a:r>
            <a:r>
              <a:rPr lang="en-US" dirty="0" err="1">
                <a:solidFill>
                  <a:schemeClr val="tx1">
                    <a:lumMod val="85000"/>
                  </a:schemeClr>
                </a:solidFill>
              </a:rPr>
              <a:t>opening_shortname</a:t>
            </a:r>
            <a:r>
              <a:rPr lang="en-US" dirty="0">
                <a:solidFill>
                  <a:schemeClr val="tx1">
                    <a:lumMod val="85000"/>
                  </a:schemeClr>
                </a:solidFill>
              </a:rPr>
              <a:t>’.  </a:t>
            </a:r>
          </a:p>
        </p:txBody>
      </p:sp>
    </p:spTree>
    <p:extLst>
      <p:ext uri="{BB962C8B-B14F-4D97-AF65-F5344CB8AC3E}">
        <p14:creationId xmlns:p14="http://schemas.microsoft.com/office/powerpoint/2010/main" val="191694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CC28-AC18-4F9B-A009-F7E3BFA9E82A}"/>
              </a:ext>
            </a:extLst>
          </p:cNvPr>
          <p:cNvSpPr>
            <a:spLocks noGrp="1"/>
          </p:cNvSpPr>
          <p:nvPr>
            <p:ph type="title"/>
          </p:nvPr>
        </p:nvSpPr>
        <p:spPr>
          <a:xfrm>
            <a:off x="919119" y="41321"/>
            <a:ext cx="10353762" cy="1261872"/>
          </a:xfrm>
        </p:spPr>
        <p:txBody>
          <a:bodyPr/>
          <a:lstStyle/>
          <a:p>
            <a:r>
              <a:rPr lang="en-US" dirty="0"/>
              <a:t>Analytical Distribution</a:t>
            </a:r>
          </a:p>
        </p:txBody>
      </p:sp>
      <p:pic>
        <p:nvPicPr>
          <p:cNvPr id="6" name="Content Placeholder 5">
            <a:extLst>
              <a:ext uri="{FF2B5EF4-FFF2-40B4-BE49-F238E27FC236}">
                <a16:creationId xmlns:a16="http://schemas.microsoft.com/office/drawing/2014/main" id="{6ECA3618-2EF9-4A9C-AB80-1CD7245C5D66}"/>
              </a:ext>
            </a:extLst>
          </p:cNvPr>
          <p:cNvPicPr>
            <a:picLocks noGrp="1" noChangeAspect="1"/>
          </p:cNvPicPr>
          <p:nvPr>
            <p:ph sz="half" idx="1"/>
          </p:nvPr>
        </p:nvPicPr>
        <p:blipFill rotWithShape="1">
          <a:blip r:embed="rId2"/>
          <a:srcRect l="2420" t="11384" b="4784"/>
          <a:stretch/>
        </p:blipFill>
        <p:spPr>
          <a:xfrm>
            <a:off x="670747" y="4495716"/>
            <a:ext cx="2339142" cy="830204"/>
          </a:xfrm>
        </p:spPr>
      </p:pic>
      <p:pic>
        <p:nvPicPr>
          <p:cNvPr id="8" name="Content Placeholder 7">
            <a:extLst>
              <a:ext uri="{FF2B5EF4-FFF2-40B4-BE49-F238E27FC236}">
                <a16:creationId xmlns:a16="http://schemas.microsoft.com/office/drawing/2014/main" id="{1B53096E-2195-4817-9FF2-9F9CFD4EBD74}"/>
              </a:ext>
            </a:extLst>
          </p:cNvPr>
          <p:cNvPicPr>
            <a:picLocks noGrp="1" noChangeAspect="1"/>
          </p:cNvPicPr>
          <p:nvPr>
            <p:ph sz="half" idx="2"/>
          </p:nvPr>
        </p:nvPicPr>
        <p:blipFill rotWithShape="1">
          <a:blip r:embed="rId3"/>
          <a:srcRect t="10428" r="38598" b="13800"/>
          <a:stretch/>
        </p:blipFill>
        <p:spPr>
          <a:xfrm>
            <a:off x="670745" y="5387889"/>
            <a:ext cx="4132370" cy="299726"/>
          </a:xfrm>
        </p:spPr>
      </p:pic>
      <p:pic>
        <p:nvPicPr>
          <p:cNvPr id="10" name="Picture 9">
            <a:extLst>
              <a:ext uri="{FF2B5EF4-FFF2-40B4-BE49-F238E27FC236}">
                <a16:creationId xmlns:a16="http://schemas.microsoft.com/office/drawing/2014/main" id="{E0A52F62-1633-4F84-9EA7-210D4B3A9C87}"/>
              </a:ext>
            </a:extLst>
          </p:cNvPr>
          <p:cNvPicPr>
            <a:picLocks noChangeAspect="1"/>
          </p:cNvPicPr>
          <p:nvPr/>
        </p:nvPicPr>
        <p:blipFill>
          <a:blip r:embed="rId4"/>
          <a:stretch>
            <a:fillRect/>
          </a:stretch>
        </p:blipFill>
        <p:spPr>
          <a:xfrm>
            <a:off x="670747" y="1145752"/>
            <a:ext cx="4792861" cy="3034013"/>
          </a:xfrm>
          <a:prstGeom prst="rect">
            <a:avLst/>
          </a:prstGeom>
        </p:spPr>
      </p:pic>
      <p:pic>
        <p:nvPicPr>
          <p:cNvPr id="11" name="Content Placeholder 7">
            <a:extLst>
              <a:ext uri="{FF2B5EF4-FFF2-40B4-BE49-F238E27FC236}">
                <a16:creationId xmlns:a16="http://schemas.microsoft.com/office/drawing/2014/main" id="{352B216C-FE6E-40CA-B6DC-35C2AA72EEB1}"/>
              </a:ext>
            </a:extLst>
          </p:cNvPr>
          <p:cNvPicPr>
            <a:picLocks noChangeAspect="1"/>
          </p:cNvPicPr>
          <p:nvPr/>
        </p:nvPicPr>
        <p:blipFill rotWithShape="1">
          <a:blip r:embed="rId3"/>
          <a:srcRect l="61432" t="8227" r="3811" b="4913"/>
          <a:stretch/>
        </p:blipFill>
        <p:spPr>
          <a:xfrm>
            <a:off x="670746" y="5749584"/>
            <a:ext cx="2339144" cy="343587"/>
          </a:xfrm>
          <a:prstGeom prst="rect">
            <a:avLst/>
          </a:prstGeom>
          <a:effectLst>
            <a:outerShdw blurRad="25400" dir="17880000">
              <a:srgbClr val="000000">
                <a:alpha val="46000"/>
              </a:srgbClr>
            </a:outerShdw>
          </a:effectLst>
        </p:spPr>
      </p:pic>
      <p:pic>
        <p:nvPicPr>
          <p:cNvPr id="14" name="Picture 13">
            <a:extLst>
              <a:ext uri="{FF2B5EF4-FFF2-40B4-BE49-F238E27FC236}">
                <a16:creationId xmlns:a16="http://schemas.microsoft.com/office/drawing/2014/main" id="{93C3902A-5C11-4F58-9442-176029EFB7A9}"/>
              </a:ext>
            </a:extLst>
          </p:cNvPr>
          <p:cNvPicPr>
            <a:picLocks noChangeAspect="1"/>
          </p:cNvPicPr>
          <p:nvPr/>
        </p:nvPicPr>
        <p:blipFill>
          <a:blip r:embed="rId5"/>
          <a:stretch>
            <a:fillRect/>
          </a:stretch>
        </p:blipFill>
        <p:spPr>
          <a:xfrm>
            <a:off x="6243583" y="1145751"/>
            <a:ext cx="4792861" cy="3034013"/>
          </a:xfrm>
          <a:prstGeom prst="rect">
            <a:avLst/>
          </a:prstGeom>
        </p:spPr>
      </p:pic>
      <p:sp>
        <p:nvSpPr>
          <p:cNvPr id="15" name="TextBox 14">
            <a:extLst>
              <a:ext uri="{FF2B5EF4-FFF2-40B4-BE49-F238E27FC236}">
                <a16:creationId xmlns:a16="http://schemas.microsoft.com/office/drawing/2014/main" id="{6889C12B-2E67-416E-8F4F-3A15D274F962}"/>
              </a:ext>
            </a:extLst>
          </p:cNvPr>
          <p:cNvSpPr txBox="1"/>
          <p:nvPr/>
        </p:nvSpPr>
        <p:spPr>
          <a:xfrm>
            <a:off x="5240740" y="4416237"/>
            <a:ext cx="5882139" cy="2062103"/>
          </a:xfrm>
          <a:prstGeom prst="rect">
            <a:avLst/>
          </a:prstGeom>
          <a:noFill/>
        </p:spPr>
        <p:txBody>
          <a:bodyPr wrap="square" rtlCol="0">
            <a:spAutoFit/>
          </a:bodyPr>
          <a:lstStyle/>
          <a:p>
            <a:pPr algn="just"/>
            <a:r>
              <a:rPr lang="en-US" sz="1600" dirty="0"/>
              <a:t>The Normal Distribution to the left represents the distribution of the White Rating and the graph to the right represents the Black Rating. The code used to produce these two graphs can be seen on the left. I performed the analyzation distribution on these two variables to determine how evenly matched the players were. Based on the graphs, players using the white pieces had a higher rating on average than those using the black pieces. A higher portion of the ratings for White fall to the right of 1600 while black appears more evenly distributed. </a:t>
            </a:r>
          </a:p>
        </p:txBody>
      </p:sp>
    </p:spTree>
    <p:extLst>
      <p:ext uri="{BB962C8B-B14F-4D97-AF65-F5344CB8AC3E}">
        <p14:creationId xmlns:p14="http://schemas.microsoft.com/office/powerpoint/2010/main" val="315894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004A-BCDF-410E-B19C-206942E6136B}"/>
              </a:ext>
            </a:extLst>
          </p:cNvPr>
          <p:cNvSpPr>
            <a:spLocks noGrp="1"/>
          </p:cNvSpPr>
          <p:nvPr>
            <p:ph type="title"/>
          </p:nvPr>
        </p:nvSpPr>
        <p:spPr>
          <a:xfrm>
            <a:off x="913795" y="63689"/>
            <a:ext cx="10353762" cy="1261872"/>
          </a:xfrm>
        </p:spPr>
        <p:txBody>
          <a:bodyPr>
            <a:normAutofit fontScale="90000"/>
          </a:bodyPr>
          <a:lstStyle/>
          <a:p>
            <a:r>
              <a:rPr lang="en-US" dirty="0"/>
              <a:t>Scatterplot: Opening </a:t>
            </a:r>
            <a:r>
              <a:rPr lang="en-US" dirty="0" err="1"/>
              <a:t>Shortname</a:t>
            </a:r>
            <a:r>
              <a:rPr lang="en-US" dirty="0"/>
              <a:t> vs. Winner</a:t>
            </a:r>
          </a:p>
        </p:txBody>
      </p:sp>
      <p:pic>
        <p:nvPicPr>
          <p:cNvPr id="6" name="Content Placeholder 5">
            <a:extLst>
              <a:ext uri="{FF2B5EF4-FFF2-40B4-BE49-F238E27FC236}">
                <a16:creationId xmlns:a16="http://schemas.microsoft.com/office/drawing/2014/main" id="{7C080076-C5D2-4948-A918-E36A89DC07CD}"/>
              </a:ext>
            </a:extLst>
          </p:cNvPr>
          <p:cNvPicPr>
            <a:picLocks noGrp="1" noChangeAspect="1"/>
          </p:cNvPicPr>
          <p:nvPr>
            <p:ph sz="half" idx="1"/>
          </p:nvPr>
        </p:nvPicPr>
        <p:blipFill>
          <a:blip r:embed="rId2"/>
          <a:stretch>
            <a:fillRect/>
          </a:stretch>
        </p:blipFill>
        <p:spPr>
          <a:xfrm>
            <a:off x="734557" y="2883436"/>
            <a:ext cx="4524380" cy="3712104"/>
          </a:xfrm>
        </p:spPr>
      </p:pic>
      <p:pic>
        <p:nvPicPr>
          <p:cNvPr id="8" name="Content Placeholder 7">
            <a:extLst>
              <a:ext uri="{FF2B5EF4-FFF2-40B4-BE49-F238E27FC236}">
                <a16:creationId xmlns:a16="http://schemas.microsoft.com/office/drawing/2014/main" id="{79390520-7100-457C-BE6D-484B945E769E}"/>
              </a:ext>
            </a:extLst>
          </p:cNvPr>
          <p:cNvPicPr>
            <a:picLocks noGrp="1" noChangeAspect="1"/>
          </p:cNvPicPr>
          <p:nvPr>
            <p:ph sz="half" idx="2"/>
          </p:nvPr>
        </p:nvPicPr>
        <p:blipFill>
          <a:blip r:embed="rId3"/>
          <a:stretch>
            <a:fillRect/>
          </a:stretch>
        </p:blipFill>
        <p:spPr>
          <a:xfrm>
            <a:off x="734558" y="1234647"/>
            <a:ext cx="4483436" cy="1544947"/>
          </a:xfrm>
        </p:spPr>
      </p:pic>
      <p:sp>
        <p:nvSpPr>
          <p:cNvPr id="9" name="TextBox 8">
            <a:extLst>
              <a:ext uri="{FF2B5EF4-FFF2-40B4-BE49-F238E27FC236}">
                <a16:creationId xmlns:a16="http://schemas.microsoft.com/office/drawing/2014/main" id="{063ABA4F-8726-41BD-895A-B918B945CBB3}"/>
              </a:ext>
            </a:extLst>
          </p:cNvPr>
          <p:cNvSpPr txBox="1"/>
          <p:nvPr/>
        </p:nvSpPr>
        <p:spPr>
          <a:xfrm>
            <a:off x="5851495" y="1387860"/>
            <a:ext cx="5316922" cy="3416320"/>
          </a:xfrm>
          <a:prstGeom prst="rect">
            <a:avLst/>
          </a:prstGeom>
          <a:noFill/>
        </p:spPr>
        <p:txBody>
          <a:bodyPr wrap="square" rtlCol="0">
            <a:spAutoFit/>
          </a:bodyPr>
          <a:lstStyle/>
          <a:p>
            <a:pPr algn="just"/>
            <a:r>
              <a:rPr lang="en-US" dirty="0"/>
              <a:t>To the right is a scatterplot created utilizing the Opening </a:t>
            </a:r>
            <a:r>
              <a:rPr lang="en-US" dirty="0" err="1"/>
              <a:t>Shortname</a:t>
            </a:r>
            <a:r>
              <a:rPr lang="en-US" dirty="0"/>
              <a:t> and Winner variables. This was done using the data for only the top five most used opening moves. When initially created, the data displayed as single points. The transparency and jitter of the data was adjusted in order to gain more insight. The lightness of the data at the draw line leads to the conclusion that not many of the games begun with these five moves ended in draw, at least with respect </a:t>
            </a:r>
            <a:r>
              <a:rPr lang="en-US" dirty="0" err="1"/>
              <a:t>ot</a:t>
            </a:r>
            <a:r>
              <a:rPr lang="en-US" dirty="0"/>
              <a:t> the other two options. White appears to have thicker lines than black, leading to the conclusion that white edged out in winning using these opening moves. </a:t>
            </a:r>
          </a:p>
        </p:txBody>
      </p:sp>
      <p:graphicFrame>
        <p:nvGraphicFramePr>
          <p:cNvPr id="10" name="Table 7">
            <a:extLst>
              <a:ext uri="{FF2B5EF4-FFF2-40B4-BE49-F238E27FC236}">
                <a16:creationId xmlns:a16="http://schemas.microsoft.com/office/drawing/2014/main" id="{0E23A9D0-1DF8-4EB5-AB19-F979EABD3CF7}"/>
              </a:ext>
            </a:extLst>
          </p:cNvPr>
          <p:cNvGraphicFramePr>
            <a:graphicFrameLocks noGrp="1"/>
          </p:cNvGraphicFramePr>
          <p:nvPr>
            <p:extLst>
              <p:ext uri="{D42A27DB-BD31-4B8C-83A1-F6EECF244321}">
                <p14:modId xmlns:p14="http://schemas.microsoft.com/office/powerpoint/2010/main" val="2454653748"/>
              </p:ext>
            </p:extLst>
          </p:nvPr>
        </p:nvGraphicFramePr>
        <p:xfrm>
          <a:off x="5851495" y="5019621"/>
          <a:ext cx="5411300" cy="1107440"/>
        </p:xfrm>
        <a:graphic>
          <a:graphicData uri="http://schemas.openxmlformats.org/drawingml/2006/table">
            <a:tbl>
              <a:tblPr firstRow="1" bandRow="1">
                <a:tableStyleId>{073A0DAA-6AF3-43AB-8588-CEC1D06C72B9}</a:tableStyleId>
              </a:tblPr>
              <a:tblGrid>
                <a:gridCol w="2705650">
                  <a:extLst>
                    <a:ext uri="{9D8B030D-6E8A-4147-A177-3AD203B41FA5}">
                      <a16:colId xmlns:a16="http://schemas.microsoft.com/office/drawing/2014/main" val="640661324"/>
                    </a:ext>
                  </a:extLst>
                </a:gridCol>
                <a:gridCol w="2705650">
                  <a:extLst>
                    <a:ext uri="{9D8B030D-6E8A-4147-A177-3AD203B41FA5}">
                      <a16:colId xmlns:a16="http://schemas.microsoft.com/office/drawing/2014/main" val="962462686"/>
                    </a:ext>
                  </a:extLst>
                </a:gridCol>
              </a:tblGrid>
              <a:tr h="0">
                <a:tc>
                  <a:txBody>
                    <a:bodyPr/>
                    <a:lstStyle/>
                    <a:p>
                      <a:r>
                        <a:rPr lang="en-US" dirty="0"/>
                        <a:t>Correlation</a:t>
                      </a:r>
                    </a:p>
                  </a:txBody>
                  <a:tcPr/>
                </a:tc>
                <a:tc>
                  <a:txBody>
                    <a:bodyPr/>
                    <a:lstStyle/>
                    <a:p>
                      <a:r>
                        <a:rPr lang="en-US" dirty="0"/>
                        <a:t>Value</a:t>
                      </a:r>
                    </a:p>
                  </a:txBody>
                  <a:tcPr/>
                </a:tc>
                <a:extLst>
                  <a:ext uri="{0D108BD9-81ED-4DB2-BD59-A6C34878D82A}">
                    <a16:rowId xmlns:a16="http://schemas.microsoft.com/office/drawing/2014/main" val="3595877228"/>
                  </a:ext>
                </a:extLst>
              </a:tr>
              <a:tr h="370840">
                <a:tc>
                  <a:txBody>
                    <a:bodyPr/>
                    <a:lstStyle/>
                    <a:p>
                      <a:r>
                        <a:rPr lang="en-US" dirty="0"/>
                        <a:t>Spearman</a:t>
                      </a:r>
                    </a:p>
                  </a:txBody>
                  <a:tcPr/>
                </a:tc>
                <a:tc>
                  <a:txBody>
                    <a:bodyPr/>
                    <a:lstStyle/>
                    <a:p>
                      <a:r>
                        <a:rPr lang="en-US" dirty="0"/>
                        <a:t>0.011</a:t>
                      </a:r>
                    </a:p>
                  </a:txBody>
                  <a:tcPr/>
                </a:tc>
                <a:extLst>
                  <a:ext uri="{0D108BD9-81ED-4DB2-BD59-A6C34878D82A}">
                    <a16:rowId xmlns:a16="http://schemas.microsoft.com/office/drawing/2014/main" val="1733494381"/>
                  </a:ext>
                </a:extLst>
              </a:tr>
              <a:tr h="370840">
                <a:tc>
                  <a:txBody>
                    <a:bodyPr/>
                    <a:lstStyle/>
                    <a:p>
                      <a:r>
                        <a:rPr lang="en-US" dirty="0"/>
                        <a:t>Pearson</a:t>
                      </a:r>
                    </a:p>
                  </a:txBody>
                  <a:tcPr/>
                </a:tc>
                <a:tc>
                  <a:txBody>
                    <a:bodyPr/>
                    <a:lstStyle/>
                    <a:p>
                      <a:r>
                        <a:rPr lang="en-US" dirty="0"/>
                        <a:t>0.006</a:t>
                      </a:r>
                    </a:p>
                  </a:txBody>
                  <a:tcPr/>
                </a:tc>
                <a:extLst>
                  <a:ext uri="{0D108BD9-81ED-4DB2-BD59-A6C34878D82A}">
                    <a16:rowId xmlns:a16="http://schemas.microsoft.com/office/drawing/2014/main" val="1387578744"/>
                  </a:ext>
                </a:extLst>
              </a:tr>
            </a:tbl>
          </a:graphicData>
        </a:graphic>
      </p:graphicFrame>
    </p:spTree>
    <p:extLst>
      <p:ext uri="{BB962C8B-B14F-4D97-AF65-F5344CB8AC3E}">
        <p14:creationId xmlns:p14="http://schemas.microsoft.com/office/powerpoint/2010/main" val="298359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335-9961-474F-9242-BA7AF141B473}"/>
              </a:ext>
            </a:extLst>
          </p:cNvPr>
          <p:cNvSpPr>
            <a:spLocks noGrp="1"/>
          </p:cNvSpPr>
          <p:nvPr>
            <p:ph type="title"/>
          </p:nvPr>
        </p:nvSpPr>
        <p:spPr>
          <a:xfrm>
            <a:off x="919119" y="0"/>
            <a:ext cx="10353762" cy="1261872"/>
          </a:xfrm>
        </p:spPr>
        <p:txBody>
          <a:bodyPr/>
          <a:lstStyle/>
          <a:p>
            <a:r>
              <a:rPr lang="en-US" dirty="0"/>
              <a:t>Scatterplot: White Rating vs. Black Rating</a:t>
            </a:r>
          </a:p>
        </p:txBody>
      </p:sp>
      <p:pic>
        <p:nvPicPr>
          <p:cNvPr id="6" name="Content Placeholder 5">
            <a:extLst>
              <a:ext uri="{FF2B5EF4-FFF2-40B4-BE49-F238E27FC236}">
                <a16:creationId xmlns:a16="http://schemas.microsoft.com/office/drawing/2014/main" id="{8FA970F7-6E99-45C2-AA20-5E70946F15A4}"/>
              </a:ext>
            </a:extLst>
          </p:cNvPr>
          <p:cNvPicPr>
            <a:picLocks noGrp="1" noChangeAspect="1"/>
          </p:cNvPicPr>
          <p:nvPr>
            <p:ph sz="half" idx="1"/>
          </p:nvPr>
        </p:nvPicPr>
        <p:blipFill>
          <a:blip r:embed="rId2"/>
          <a:stretch>
            <a:fillRect/>
          </a:stretch>
        </p:blipFill>
        <p:spPr>
          <a:xfrm>
            <a:off x="477067" y="1780201"/>
            <a:ext cx="5721254" cy="4215168"/>
          </a:xfrm>
        </p:spPr>
      </p:pic>
      <p:sp>
        <p:nvSpPr>
          <p:cNvPr id="4" name="Content Placeholder 3">
            <a:extLst>
              <a:ext uri="{FF2B5EF4-FFF2-40B4-BE49-F238E27FC236}">
                <a16:creationId xmlns:a16="http://schemas.microsoft.com/office/drawing/2014/main" id="{E7A69097-D50B-497F-83CC-8FECB94A9DCB}"/>
              </a:ext>
            </a:extLst>
          </p:cNvPr>
          <p:cNvSpPr>
            <a:spLocks noGrp="1"/>
          </p:cNvSpPr>
          <p:nvPr>
            <p:ph sz="half" idx="2"/>
          </p:nvPr>
        </p:nvSpPr>
        <p:spPr>
          <a:xfrm>
            <a:off x="6416040" y="1780201"/>
            <a:ext cx="5448414" cy="2960121"/>
          </a:xfrm>
        </p:spPr>
        <p:txBody>
          <a:bodyPr>
            <a:normAutofit lnSpcReduction="10000"/>
          </a:bodyPr>
          <a:lstStyle/>
          <a:p>
            <a:pPr marL="36900" indent="0" algn="just">
              <a:buNone/>
            </a:pPr>
            <a:r>
              <a:rPr lang="en-US" sz="1600" dirty="0"/>
              <a:t>Here I made a scatterplot of the White Rating vs. the Black Rating. Due to the number of data points, the graph ended up being overplotted. To compensate, I adjusted the transparency of the data. A cross centered at x = 1500 and y =1500 can be seen within the graph. It is unclear what statistical note can be taken from that. </a:t>
            </a:r>
          </a:p>
          <a:p>
            <a:pPr marL="36900" indent="0" algn="just">
              <a:buNone/>
            </a:pPr>
            <a:r>
              <a:rPr lang="en-US" sz="1600" dirty="0"/>
              <a:t>Both Spearman and Pearson’s correlation was determined. Both values were within 0.02 of the other. The values showed that if there is a correlation between White Rating and Black Rating, it is to weak to be significant. </a:t>
            </a:r>
          </a:p>
          <a:p>
            <a:pPr marL="36900" indent="0" algn="just">
              <a:buNone/>
            </a:pPr>
            <a:endParaRPr lang="en-US" sz="1800" dirty="0"/>
          </a:p>
        </p:txBody>
      </p:sp>
      <p:graphicFrame>
        <p:nvGraphicFramePr>
          <p:cNvPr id="7" name="Table 7">
            <a:extLst>
              <a:ext uri="{FF2B5EF4-FFF2-40B4-BE49-F238E27FC236}">
                <a16:creationId xmlns:a16="http://schemas.microsoft.com/office/drawing/2014/main" id="{99153683-5585-4A05-9FEA-656E653FD7AA}"/>
              </a:ext>
            </a:extLst>
          </p:cNvPr>
          <p:cNvGraphicFramePr>
            <a:graphicFrameLocks noGrp="1"/>
          </p:cNvGraphicFramePr>
          <p:nvPr>
            <p:extLst>
              <p:ext uri="{D42A27DB-BD31-4B8C-83A1-F6EECF244321}">
                <p14:modId xmlns:p14="http://schemas.microsoft.com/office/powerpoint/2010/main" val="136132152"/>
              </p:ext>
            </p:extLst>
          </p:nvPr>
        </p:nvGraphicFramePr>
        <p:xfrm>
          <a:off x="6453154" y="4887929"/>
          <a:ext cx="5411300" cy="1107440"/>
        </p:xfrm>
        <a:graphic>
          <a:graphicData uri="http://schemas.openxmlformats.org/drawingml/2006/table">
            <a:tbl>
              <a:tblPr firstRow="1" bandRow="1">
                <a:tableStyleId>{073A0DAA-6AF3-43AB-8588-CEC1D06C72B9}</a:tableStyleId>
              </a:tblPr>
              <a:tblGrid>
                <a:gridCol w="2705650">
                  <a:extLst>
                    <a:ext uri="{9D8B030D-6E8A-4147-A177-3AD203B41FA5}">
                      <a16:colId xmlns:a16="http://schemas.microsoft.com/office/drawing/2014/main" val="640661324"/>
                    </a:ext>
                  </a:extLst>
                </a:gridCol>
                <a:gridCol w="2705650">
                  <a:extLst>
                    <a:ext uri="{9D8B030D-6E8A-4147-A177-3AD203B41FA5}">
                      <a16:colId xmlns:a16="http://schemas.microsoft.com/office/drawing/2014/main" val="962462686"/>
                    </a:ext>
                  </a:extLst>
                </a:gridCol>
              </a:tblGrid>
              <a:tr h="0">
                <a:tc>
                  <a:txBody>
                    <a:bodyPr/>
                    <a:lstStyle/>
                    <a:p>
                      <a:r>
                        <a:rPr lang="en-US" dirty="0"/>
                        <a:t>Correlation</a:t>
                      </a:r>
                    </a:p>
                  </a:txBody>
                  <a:tcPr/>
                </a:tc>
                <a:tc>
                  <a:txBody>
                    <a:bodyPr/>
                    <a:lstStyle/>
                    <a:p>
                      <a:r>
                        <a:rPr lang="en-US" dirty="0"/>
                        <a:t>Value</a:t>
                      </a:r>
                    </a:p>
                  </a:txBody>
                  <a:tcPr/>
                </a:tc>
                <a:extLst>
                  <a:ext uri="{0D108BD9-81ED-4DB2-BD59-A6C34878D82A}">
                    <a16:rowId xmlns:a16="http://schemas.microsoft.com/office/drawing/2014/main" val="3595877228"/>
                  </a:ext>
                </a:extLst>
              </a:tr>
              <a:tr h="370840">
                <a:tc>
                  <a:txBody>
                    <a:bodyPr/>
                    <a:lstStyle/>
                    <a:p>
                      <a:r>
                        <a:rPr lang="en-US" dirty="0"/>
                        <a:t>Spearman</a:t>
                      </a:r>
                    </a:p>
                  </a:txBody>
                  <a:tcPr/>
                </a:tc>
                <a:tc>
                  <a:txBody>
                    <a:bodyPr/>
                    <a:lstStyle/>
                    <a:p>
                      <a:r>
                        <a:rPr lang="en-US" dirty="0"/>
                        <a:t>0.654</a:t>
                      </a:r>
                    </a:p>
                  </a:txBody>
                  <a:tcPr/>
                </a:tc>
                <a:extLst>
                  <a:ext uri="{0D108BD9-81ED-4DB2-BD59-A6C34878D82A}">
                    <a16:rowId xmlns:a16="http://schemas.microsoft.com/office/drawing/2014/main" val="1733494381"/>
                  </a:ext>
                </a:extLst>
              </a:tr>
              <a:tr h="370840">
                <a:tc>
                  <a:txBody>
                    <a:bodyPr/>
                    <a:lstStyle/>
                    <a:p>
                      <a:r>
                        <a:rPr lang="en-US" dirty="0"/>
                        <a:t>Pearson</a:t>
                      </a:r>
                    </a:p>
                  </a:txBody>
                  <a:tcPr/>
                </a:tc>
                <a:tc>
                  <a:txBody>
                    <a:bodyPr/>
                    <a:lstStyle/>
                    <a:p>
                      <a:r>
                        <a:rPr lang="en-US" dirty="0"/>
                        <a:t>0.634</a:t>
                      </a:r>
                    </a:p>
                  </a:txBody>
                  <a:tcPr/>
                </a:tc>
                <a:extLst>
                  <a:ext uri="{0D108BD9-81ED-4DB2-BD59-A6C34878D82A}">
                    <a16:rowId xmlns:a16="http://schemas.microsoft.com/office/drawing/2014/main" val="1387578744"/>
                  </a:ext>
                </a:extLst>
              </a:tr>
            </a:tbl>
          </a:graphicData>
        </a:graphic>
      </p:graphicFrame>
    </p:spTree>
    <p:extLst>
      <p:ext uri="{BB962C8B-B14F-4D97-AF65-F5344CB8AC3E}">
        <p14:creationId xmlns:p14="http://schemas.microsoft.com/office/powerpoint/2010/main" val="417728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B4F6-93D1-4E20-9D56-E47F3641412C}"/>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9E3ADB88-30B5-450C-8B5B-25485BDB880B}"/>
              </a:ext>
            </a:extLst>
          </p:cNvPr>
          <p:cNvSpPr>
            <a:spLocks noGrp="1"/>
          </p:cNvSpPr>
          <p:nvPr>
            <p:ph sz="half" idx="1"/>
          </p:nvPr>
        </p:nvSpPr>
        <p:spPr/>
        <p:txBody>
          <a:bodyPr>
            <a:normAutofit fontScale="92500"/>
          </a:bodyPr>
          <a:lstStyle/>
          <a:p>
            <a:r>
              <a:rPr lang="en-US" dirty="0"/>
              <a:t>Black Rating vs. White Rating</a:t>
            </a:r>
          </a:p>
          <a:p>
            <a:pPr marL="36900" indent="0" algn="just">
              <a:buNone/>
            </a:pPr>
            <a:r>
              <a:rPr lang="en-US" dirty="0"/>
              <a:t>The test performed for these two variables was the two-tailed test. This test was chosen as the two variables are both independent of the other. The p-value provided was 0.007, which is less than 0.05. This leads to the rejection of the null hypothesis. </a:t>
            </a:r>
          </a:p>
        </p:txBody>
      </p:sp>
      <p:sp>
        <p:nvSpPr>
          <p:cNvPr id="4" name="Content Placeholder 3">
            <a:extLst>
              <a:ext uri="{FF2B5EF4-FFF2-40B4-BE49-F238E27FC236}">
                <a16:creationId xmlns:a16="http://schemas.microsoft.com/office/drawing/2014/main" id="{ADE10BCA-2EC2-4874-AE10-B9FEDFBACF83}"/>
              </a:ext>
            </a:extLst>
          </p:cNvPr>
          <p:cNvSpPr>
            <a:spLocks noGrp="1"/>
          </p:cNvSpPr>
          <p:nvPr>
            <p:ph sz="half" idx="2"/>
          </p:nvPr>
        </p:nvSpPr>
        <p:spPr/>
        <p:txBody>
          <a:bodyPr>
            <a:normAutofit fontScale="92500"/>
          </a:bodyPr>
          <a:lstStyle/>
          <a:p>
            <a:r>
              <a:rPr lang="en-US" dirty="0"/>
              <a:t>Winner vs. Opening </a:t>
            </a:r>
            <a:r>
              <a:rPr lang="en-US" dirty="0" err="1"/>
              <a:t>Shortname</a:t>
            </a:r>
            <a:endParaRPr lang="en-US" dirty="0"/>
          </a:p>
          <a:p>
            <a:pPr marL="36900" indent="0" algn="just">
              <a:buNone/>
            </a:pPr>
            <a:r>
              <a:rPr lang="en-US" dirty="0"/>
              <a:t>The T test within </a:t>
            </a:r>
            <a:r>
              <a:rPr lang="en-US" dirty="0" err="1"/>
              <a:t>scipy.stats</a:t>
            </a:r>
            <a:r>
              <a:rPr lang="en-US" dirty="0"/>
              <a:t> was chosen to test these two variables. This test provide a p-value of 0.0. At this time, it is unknown there is statistical significance between the two variables. The values of both Pearson and </a:t>
            </a:r>
            <a:r>
              <a:rPr lang="en-US" dirty="0" err="1"/>
              <a:t>Spearmn’s</a:t>
            </a:r>
            <a:r>
              <a:rPr lang="en-US" dirty="0"/>
              <a:t> for the scatterplot showed there was a very weak correlation between the two variables; too weak to be significant. </a:t>
            </a:r>
          </a:p>
        </p:txBody>
      </p:sp>
    </p:spTree>
    <p:extLst>
      <p:ext uri="{BB962C8B-B14F-4D97-AF65-F5344CB8AC3E}">
        <p14:creationId xmlns:p14="http://schemas.microsoft.com/office/powerpoint/2010/main" val="334902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4FDF-6355-4B3A-A9D7-76BC05438082}"/>
              </a:ext>
            </a:extLst>
          </p:cNvPr>
          <p:cNvSpPr>
            <a:spLocks noGrp="1"/>
          </p:cNvSpPr>
          <p:nvPr>
            <p:ph type="title"/>
          </p:nvPr>
        </p:nvSpPr>
        <p:spPr>
          <a:xfrm>
            <a:off x="919119" y="0"/>
            <a:ext cx="10353762" cy="1257300"/>
          </a:xfrm>
        </p:spPr>
        <p:txBody>
          <a:bodyPr/>
          <a:lstStyle/>
          <a:p>
            <a:r>
              <a:rPr lang="en-US" dirty="0"/>
              <a:t>Regression Analysis</a:t>
            </a:r>
          </a:p>
        </p:txBody>
      </p:sp>
      <p:sp>
        <p:nvSpPr>
          <p:cNvPr id="3" name="TextBox 2">
            <a:extLst>
              <a:ext uri="{FF2B5EF4-FFF2-40B4-BE49-F238E27FC236}">
                <a16:creationId xmlns:a16="http://schemas.microsoft.com/office/drawing/2014/main" id="{216B7A98-F986-4479-8CA0-2DA4ED237A40}"/>
              </a:ext>
            </a:extLst>
          </p:cNvPr>
          <p:cNvSpPr txBox="1"/>
          <p:nvPr/>
        </p:nvSpPr>
        <p:spPr>
          <a:xfrm>
            <a:off x="705134" y="1257300"/>
            <a:ext cx="5058770" cy="3139321"/>
          </a:xfrm>
          <a:prstGeom prst="rect">
            <a:avLst/>
          </a:prstGeom>
          <a:noFill/>
        </p:spPr>
        <p:txBody>
          <a:bodyPr wrap="square" rtlCol="0">
            <a:spAutoFit/>
          </a:bodyPr>
          <a:lstStyle/>
          <a:p>
            <a:pPr algn="just"/>
            <a:r>
              <a:rPr lang="en-US" dirty="0"/>
              <a:t>For this project, I created a Multinomial Logistic Regression as the two variables used, Opening </a:t>
            </a:r>
            <a:r>
              <a:rPr lang="en-US" dirty="0" err="1"/>
              <a:t>Shortname</a:t>
            </a:r>
            <a:r>
              <a:rPr lang="en-US" dirty="0"/>
              <a:t> and Winner, were a independent and dependent variable, respectively. </a:t>
            </a:r>
          </a:p>
          <a:p>
            <a:pPr algn="just"/>
            <a:endParaRPr lang="en-US" dirty="0"/>
          </a:p>
          <a:p>
            <a:pPr algn="just"/>
            <a:r>
              <a:rPr lang="en-US" dirty="0"/>
              <a:t>The p-value calculated from this regression was 0.00, which is less than 0.05. I can now conclude that the relationship between the two variables is statistically significant and that the opening moves in a chess game do play some part in the outcome of the game. To what degree still needs investigation. </a:t>
            </a:r>
          </a:p>
        </p:txBody>
      </p:sp>
      <p:pic>
        <p:nvPicPr>
          <p:cNvPr id="5" name="Picture 4">
            <a:extLst>
              <a:ext uri="{FF2B5EF4-FFF2-40B4-BE49-F238E27FC236}">
                <a16:creationId xmlns:a16="http://schemas.microsoft.com/office/drawing/2014/main" id="{3F315780-3C31-495B-95CE-824D82258544}"/>
              </a:ext>
            </a:extLst>
          </p:cNvPr>
          <p:cNvPicPr>
            <a:picLocks noChangeAspect="1"/>
          </p:cNvPicPr>
          <p:nvPr/>
        </p:nvPicPr>
        <p:blipFill>
          <a:blip r:embed="rId2"/>
          <a:stretch>
            <a:fillRect/>
          </a:stretch>
        </p:blipFill>
        <p:spPr>
          <a:xfrm>
            <a:off x="6096000" y="1257300"/>
            <a:ext cx="5635961" cy="5021448"/>
          </a:xfrm>
          <a:prstGeom prst="rect">
            <a:avLst/>
          </a:prstGeom>
        </p:spPr>
      </p:pic>
    </p:spTree>
    <p:extLst>
      <p:ext uri="{BB962C8B-B14F-4D97-AF65-F5344CB8AC3E}">
        <p14:creationId xmlns:p14="http://schemas.microsoft.com/office/powerpoint/2010/main" val="181135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Overview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Variables	</a:t>
            </a:r>
          </a:p>
          <a:p>
            <a:pPr marL="36900" lvl="0" indent="0">
              <a:buNone/>
            </a:pPr>
            <a:r>
              <a:rPr lang="en-US" sz="2400" dirty="0"/>
              <a:t>Probability Mass Function</a:t>
            </a:r>
          </a:p>
          <a:p>
            <a:pPr marL="36900" lvl="0" indent="0">
              <a:buNone/>
            </a:pPr>
            <a:r>
              <a:rPr lang="en-US" sz="2400" dirty="0"/>
              <a:t>Cumulative Distribution Function</a:t>
            </a:r>
          </a:p>
          <a:p>
            <a:pPr marL="36900" lvl="0" indent="0">
              <a:buNone/>
            </a:pPr>
            <a:r>
              <a:rPr lang="en-US" sz="2400" dirty="0"/>
              <a:t>Analytical Distribution</a:t>
            </a:r>
          </a:p>
          <a:p>
            <a:pPr marL="36900" lvl="0" indent="0">
              <a:buNone/>
            </a:pPr>
            <a:r>
              <a:rPr lang="en-US" sz="2400" dirty="0"/>
              <a:t>Scatterplots</a:t>
            </a:r>
          </a:p>
          <a:p>
            <a:pPr marL="36900" lvl="0" indent="0">
              <a:buNone/>
            </a:pPr>
            <a:r>
              <a:rPr lang="en-US" sz="2400" dirty="0"/>
              <a:t>Hypothesis Testing</a:t>
            </a:r>
          </a:p>
          <a:p>
            <a:pPr marL="36900" lvl="0" indent="0">
              <a:buNone/>
            </a:pPr>
            <a:r>
              <a:rPr lang="en-US" sz="2400" dirty="0"/>
              <a:t>Regression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125C-6DC2-4D79-AF4D-3CCF3A47F281}"/>
              </a:ext>
            </a:extLst>
          </p:cNvPr>
          <p:cNvSpPr>
            <a:spLocks noGrp="1"/>
          </p:cNvSpPr>
          <p:nvPr>
            <p:ph type="title"/>
          </p:nvPr>
        </p:nvSpPr>
        <p:spPr/>
        <p:txBody>
          <a:bodyPr/>
          <a:lstStyle/>
          <a:p>
            <a:r>
              <a:rPr lang="en-US" dirty="0"/>
              <a:t>The Variables</a:t>
            </a:r>
          </a:p>
        </p:txBody>
      </p:sp>
      <p:sp>
        <p:nvSpPr>
          <p:cNvPr id="3" name="Text Placeholder 2">
            <a:extLst>
              <a:ext uri="{FF2B5EF4-FFF2-40B4-BE49-F238E27FC236}">
                <a16:creationId xmlns:a16="http://schemas.microsoft.com/office/drawing/2014/main" id="{868283A6-80BB-45FE-863C-C70B4E1B8E9A}"/>
              </a:ext>
            </a:extLst>
          </p:cNvPr>
          <p:cNvSpPr>
            <a:spLocks noGrp="1"/>
          </p:cNvSpPr>
          <p:nvPr>
            <p:ph type="body" idx="1"/>
          </p:nvPr>
        </p:nvSpPr>
        <p:spPr/>
        <p:txBody>
          <a:bodyPr/>
          <a:lstStyle/>
          <a:p>
            <a:r>
              <a:rPr lang="en-US" dirty="0"/>
              <a:t>Dependent</a:t>
            </a:r>
          </a:p>
        </p:txBody>
      </p:sp>
      <p:sp>
        <p:nvSpPr>
          <p:cNvPr id="4" name="Content Placeholder 3">
            <a:extLst>
              <a:ext uri="{FF2B5EF4-FFF2-40B4-BE49-F238E27FC236}">
                <a16:creationId xmlns:a16="http://schemas.microsoft.com/office/drawing/2014/main" id="{5ADED9A9-102E-4DD0-BCF4-CCC232A59B26}"/>
              </a:ext>
            </a:extLst>
          </p:cNvPr>
          <p:cNvSpPr>
            <a:spLocks noGrp="1"/>
          </p:cNvSpPr>
          <p:nvPr>
            <p:ph sz="half" idx="2"/>
          </p:nvPr>
        </p:nvSpPr>
        <p:spPr/>
        <p:txBody>
          <a:bodyPr/>
          <a:lstStyle/>
          <a:p>
            <a:r>
              <a:rPr lang="en-US" dirty="0"/>
              <a:t>Winner</a:t>
            </a:r>
          </a:p>
          <a:p>
            <a:r>
              <a:rPr lang="en-US" dirty="0"/>
              <a:t>Victory Status</a:t>
            </a:r>
          </a:p>
        </p:txBody>
      </p:sp>
      <p:sp>
        <p:nvSpPr>
          <p:cNvPr id="5" name="Text Placeholder 4">
            <a:extLst>
              <a:ext uri="{FF2B5EF4-FFF2-40B4-BE49-F238E27FC236}">
                <a16:creationId xmlns:a16="http://schemas.microsoft.com/office/drawing/2014/main" id="{41870249-2048-44ED-9BC0-AF65424049A8}"/>
              </a:ext>
            </a:extLst>
          </p:cNvPr>
          <p:cNvSpPr>
            <a:spLocks noGrp="1"/>
          </p:cNvSpPr>
          <p:nvPr>
            <p:ph type="body" sz="quarter" idx="3"/>
          </p:nvPr>
        </p:nvSpPr>
        <p:spPr/>
        <p:txBody>
          <a:bodyPr/>
          <a:lstStyle/>
          <a:p>
            <a:r>
              <a:rPr lang="en-US" dirty="0"/>
              <a:t>Independent</a:t>
            </a:r>
          </a:p>
        </p:txBody>
      </p:sp>
      <p:sp>
        <p:nvSpPr>
          <p:cNvPr id="6" name="Content Placeholder 5">
            <a:extLst>
              <a:ext uri="{FF2B5EF4-FFF2-40B4-BE49-F238E27FC236}">
                <a16:creationId xmlns:a16="http://schemas.microsoft.com/office/drawing/2014/main" id="{3E83B6FF-7A9F-4CDB-9F48-C697286624F7}"/>
              </a:ext>
            </a:extLst>
          </p:cNvPr>
          <p:cNvSpPr>
            <a:spLocks noGrp="1"/>
          </p:cNvSpPr>
          <p:nvPr>
            <p:ph sz="quarter" idx="4"/>
          </p:nvPr>
        </p:nvSpPr>
        <p:spPr/>
        <p:txBody>
          <a:bodyPr/>
          <a:lstStyle/>
          <a:p>
            <a:r>
              <a:rPr lang="en-US" dirty="0"/>
              <a:t>Rated</a:t>
            </a:r>
          </a:p>
          <a:p>
            <a:r>
              <a:rPr lang="en-US" dirty="0"/>
              <a:t>White Rating</a:t>
            </a:r>
          </a:p>
          <a:p>
            <a:r>
              <a:rPr lang="en-US" dirty="0"/>
              <a:t>Black Rating</a:t>
            </a:r>
          </a:p>
          <a:p>
            <a:r>
              <a:rPr lang="en-US" dirty="0"/>
              <a:t>Opening Short Name</a:t>
            </a:r>
          </a:p>
        </p:txBody>
      </p:sp>
    </p:spTree>
    <p:extLst>
      <p:ext uri="{BB962C8B-B14F-4D97-AF65-F5344CB8AC3E}">
        <p14:creationId xmlns:p14="http://schemas.microsoft.com/office/powerpoint/2010/main" val="61853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Winner</a:t>
            </a:r>
          </a:p>
        </p:txBody>
      </p:sp>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1560106946"/>
              </p:ext>
            </p:extLst>
          </p:nvPr>
        </p:nvGraphicFramePr>
        <p:xfrm>
          <a:off x="1199262" y="2702257"/>
          <a:ext cx="3217840" cy="1527360"/>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376162">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*White</a:t>
                      </a:r>
                    </a:p>
                  </a:txBody>
                  <a:tcPr/>
                </a:tc>
                <a:extLst>
                  <a:ext uri="{0D108BD9-81ED-4DB2-BD59-A6C34878D82A}">
                    <a16:rowId xmlns:a16="http://schemas.microsoft.com/office/drawing/2014/main" val="4225348580"/>
                  </a:ext>
                </a:extLst>
              </a:tr>
              <a:tr h="575599">
                <a:tc>
                  <a:txBody>
                    <a:bodyPr/>
                    <a:lstStyle/>
                    <a:p>
                      <a:r>
                        <a:rPr lang="en-US" dirty="0"/>
                        <a:t>Mode</a:t>
                      </a:r>
                    </a:p>
                  </a:txBody>
                  <a:tcPr/>
                </a:tc>
                <a:tc>
                  <a:txBody>
                    <a:bodyPr/>
                    <a:lstStyle/>
                    <a:p>
                      <a:r>
                        <a:rPr lang="en-US" dirty="0"/>
                        <a:t>White</a:t>
                      </a:r>
                    </a:p>
                  </a:txBody>
                  <a:tcPr/>
                </a:tc>
                <a:extLst>
                  <a:ext uri="{0D108BD9-81ED-4DB2-BD59-A6C34878D82A}">
                    <a16:rowId xmlns:a16="http://schemas.microsoft.com/office/drawing/2014/main" val="975873063"/>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213445" y="468573"/>
            <a:ext cx="6064760" cy="1754326"/>
          </a:xfrm>
          <a:prstGeom prst="rect">
            <a:avLst/>
          </a:prstGeom>
          <a:noFill/>
        </p:spPr>
        <p:txBody>
          <a:bodyPr wrap="square" rtlCol="0">
            <a:spAutoFit/>
          </a:bodyPr>
          <a:lstStyle/>
          <a:p>
            <a:pPr algn="just"/>
            <a:r>
              <a:rPr lang="en-US" b="0" i="0" dirty="0">
                <a:solidFill>
                  <a:schemeClr val="tx1">
                    <a:lumMod val="85000"/>
                  </a:schemeClr>
                </a:solidFill>
                <a:effectLst/>
              </a:rPr>
              <a:t>This variable determines whether the player using black pieces or the play using white pieces won the game. In instances which resulted in draw, no winner is declared and draw is the output. In cases of resign, the player who did not withdraw is </a:t>
            </a:r>
            <a:r>
              <a:rPr lang="en-US" b="0" i="0" dirty="0" err="1">
                <a:solidFill>
                  <a:schemeClr val="tx1">
                    <a:lumMod val="85000"/>
                  </a:schemeClr>
                </a:solidFill>
                <a:effectLst/>
              </a:rPr>
              <a:t>delcared</a:t>
            </a:r>
            <a:r>
              <a:rPr lang="en-US" b="0" i="0" dirty="0">
                <a:solidFill>
                  <a:schemeClr val="tx1">
                    <a:lumMod val="85000"/>
                  </a:schemeClr>
                </a:solidFill>
                <a:effectLst/>
              </a:rPr>
              <a:t> the winner. In cases of out of time, the player currently in most advantage is </a:t>
            </a:r>
            <a:r>
              <a:rPr lang="en-US" b="0" i="0" dirty="0" err="1">
                <a:solidFill>
                  <a:schemeClr val="tx1">
                    <a:lumMod val="85000"/>
                  </a:schemeClr>
                </a:solidFill>
                <a:effectLst/>
              </a:rPr>
              <a:t>delcared</a:t>
            </a:r>
            <a:r>
              <a:rPr lang="en-US" b="0" i="0" dirty="0">
                <a:solidFill>
                  <a:schemeClr val="tx1">
                    <a:lumMod val="85000"/>
                  </a:schemeClr>
                </a:solidFill>
                <a:effectLst/>
              </a:rPr>
              <a:t> the winner.</a:t>
            </a:r>
            <a:endParaRPr lang="en-US" dirty="0">
              <a:solidFill>
                <a:schemeClr val="tx1">
                  <a:lumMod val="85000"/>
                </a:schemeClr>
              </a:solidFill>
            </a:endParaRPr>
          </a:p>
        </p:txBody>
      </p:sp>
      <p:pic>
        <p:nvPicPr>
          <p:cNvPr id="5" name="Picture 4" descr="Chart, bar chart&#10;&#10;Description automatically generated">
            <a:extLst>
              <a:ext uri="{FF2B5EF4-FFF2-40B4-BE49-F238E27FC236}">
                <a16:creationId xmlns:a16="http://schemas.microsoft.com/office/drawing/2014/main" id="{77299CAE-9C71-415E-9CDC-CD50854D389E}"/>
              </a:ext>
            </a:extLst>
          </p:cNvPr>
          <p:cNvPicPr>
            <a:picLocks noChangeAspect="1"/>
          </p:cNvPicPr>
          <p:nvPr/>
        </p:nvPicPr>
        <p:blipFill>
          <a:blip r:embed="rId2"/>
          <a:stretch>
            <a:fillRect/>
          </a:stretch>
        </p:blipFill>
        <p:spPr>
          <a:xfrm>
            <a:off x="5292097" y="2702257"/>
            <a:ext cx="5691542" cy="3435985"/>
          </a:xfrm>
          <a:prstGeom prst="rect">
            <a:avLst/>
          </a:prstGeom>
        </p:spPr>
      </p:pic>
      <p:sp>
        <p:nvSpPr>
          <p:cNvPr id="9" name="TextBox 8">
            <a:extLst>
              <a:ext uri="{FF2B5EF4-FFF2-40B4-BE49-F238E27FC236}">
                <a16:creationId xmlns:a16="http://schemas.microsoft.com/office/drawing/2014/main" id="{B28D9703-BF57-438E-9E3A-6DBF7F5B6DFA}"/>
              </a:ext>
            </a:extLst>
          </p:cNvPr>
          <p:cNvSpPr txBox="1"/>
          <p:nvPr/>
        </p:nvSpPr>
        <p:spPr>
          <a:xfrm>
            <a:off x="1137580" y="4466694"/>
            <a:ext cx="3259318" cy="923330"/>
          </a:xfrm>
          <a:prstGeom prst="rect">
            <a:avLst/>
          </a:prstGeom>
          <a:noFill/>
        </p:spPr>
        <p:txBody>
          <a:bodyPr wrap="square" rtlCol="0">
            <a:spAutoFit/>
          </a:bodyPr>
          <a:lstStyle/>
          <a:p>
            <a:pPr algn="just"/>
            <a:r>
              <a:rPr lang="en-US" b="0" i="0" dirty="0">
                <a:solidFill>
                  <a:schemeClr val="tx1">
                    <a:lumMod val="85000"/>
                  </a:schemeClr>
                </a:solidFill>
                <a:effectLst/>
              </a:rPr>
              <a:t>*Data based on Winner status with regard to the top five most used opening moves.</a:t>
            </a:r>
            <a:endParaRPr lang="en-US" dirty="0">
              <a:solidFill>
                <a:schemeClr val="tx1">
                  <a:lumMod val="85000"/>
                </a:schemeClr>
              </a:solidFill>
            </a:endParaRPr>
          </a:p>
        </p:txBody>
      </p:sp>
    </p:spTree>
    <p:extLst>
      <p:ext uri="{BB962C8B-B14F-4D97-AF65-F5344CB8AC3E}">
        <p14:creationId xmlns:p14="http://schemas.microsoft.com/office/powerpoint/2010/main" val="401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Victory Status</a:t>
            </a:r>
          </a:p>
        </p:txBody>
      </p:sp>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751271117"/>
              </p:ext>
            </p:extLst>
          </p:nvPr>
        </p:nvGraphicFramePr>
        <p:xfrm>
          <a:off x="1199262" y="2702257"/>
          <a:ext cx="3217840" cy="1516958"/>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273349">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N/A</a:t>
                      </a:r>
                    </a:p>
                  </a:txBody>
                  <a:tcPr/>
                </a:tc>
                <a:extLst>
                  <a:ext uri="{0D108BD9-81ED-4DB2-BD59-A6C34878D82A}">
                    <a16:rowId xmlns:a16="http://schemas.microsoft.com/office/drawing/2014/main" val="4225348580"/>
                  </a:ext>
                </a:extLst>
              </a:tr>
              <a:tr h="575599">
                <a:tc>
                  <a:txBody>
                    <a:bodyPr/>
                    <a:lstStyle/>
                    <a:p>
                      <a:r>
                        <a:rPr lang="en-US" dirty="0"/>
                        <a:t>Mode</a:t>
                      </a:r>
                    </a:p>
                  </a:txBody>
                  <a:tcPr/>
                </a:tc>
                <a:tc>
                  <a:txBody>
                    <a:bodyPr/>
                    <a:lstStyle/>
                    <a:p>
                      <a:r>
                        <a:rPr lang="en-US" dirty="0"/>
                        <a:t>Resign</a:t>
                      </a:r>
                    </a:p>
                  </a:txBody>
                  <a:tcPr/>
                </a:tc>
                <a:extLst>
                  <a:ext uri="{0D108BD9-81ED-4DB2-BD59-A6C34878D82A}">
                    <a16:rowId xmlns:a16="http://schemas.microsoft.com/office/drawing/2014/main" val="975873063"/>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213445" y="468573"/>
            <a:ext cx="6064760" cy="2031325"/>
          </a:xfrm>
          <a:prstGeom prst="rect">
            <a:avLst/>
          </a:prstGeom>
          <a:noFill/>
        </p:spPr>
        <p:txBody>
          <a:bodyPr wrap="square" rtlCol="0">
            <a:spAutoFit/>
          </a:bodyPr>
          <a:lstStyle/>
          <a:p>
            <a:pPr algn="just"/>
            <a:r>
              <a:rPr lang="en-US" b="0" i="0" dirty="0">
                <a:solidFill>
                  <a:schemeClr val="tx1">
                    <a:lumMod val="85000"/>
                  </a:schemeClr>
                </a:solidFill>
                <a:effectLst/>
              </a:rPr>
              <a:t>This variable breaks down each game played into the four sub-variables:</a:t>
            </a:r>
          </a:p>
          <a:p>
            <a:pPr algn="just"/>
            <a:endParaRPr lang="en-US" b="0" i="0" dirty="0">
              <a:solidFill>
                <a:schemeClr val="tx1">
                  <a:lumMod val="85000"/>
                </a:schemeClr>
              </a:solidFill>
              <a:effectLst/>
            </a:endParaRPr>
          </a:p>
          <a:p>
            <a:pPr marL="342900" indent="-342900" algn="just">
              <a:buFont typeface="+mj-lt"/>
              <a:buAutoNum type="arabicPeriod"/>
            </a:pPr>
            <a:r>
              <a:rPr lang="en-US" b="0" i="0" dirty="0">
                <a:solidFill>
                  <a:schemeClr val="tx1">
                    <a:lumMod val="85000"/>
                  </a:schemeClr>
                </a:solidFill>
                <a:effectLst/>
              </a:rPr>
              <a:t>Draw</a:t>
            </a:r>
          </a:p>
          <a:p>
            <a:pPr marL="342900" indent="-342900" algn="just">
              <a:buFont typeface="+mj-lt"/>
              <a:buAutoNum type="arabicPeriod"/>
            </a:pPr>
            <a:r>
              <a:rPr lang="en-US" b="0" i="0" dirty="0">
                <a:solidFill>
                  <a:schemeClr val="tx1">
                    <a:lumMod val="85000"/>
                  </a:schemeClr>
                </a:solidFill>
                <a:effectLst/>
              </a:rPr>
              <a:t>Mate</a:t>
            </a:r>
          </a:p>
          <a:p>
            <a:pPr marL="342900" indent="-342900" algn="just">
              <a:buFont typeface="+mj-lt"/>
              <a:buAutoNum type="arabicPeriod"/>
            </a:pPr>
            <a:r>
              <a:rPr lang="en-US" b="0" i="0" dirty="0">
                <a:solidFill>
                  <a:schemeClr val="tx1">
                    <a:lumMod val="85000"/>
                  </a:schemeClr>
                </a:solidFill>
                <a:effectLst/>
              </a:rPr>
              <a:t>Resign</a:t>
            </a:r>
          </a:p>
          <a:p>
            <a:pPr marL="342900" indent="-342900" algn="just">
              <a:buFont typeface="+mj-lt"/>
              <a:buAutoNum type="arabicPeriod"/>
            </a:pPr>
            <a:r>
              <a:rPr lang="en-US" b="0" i="0" dirty="0">
                <a:solidFill>
                  <a:schemeClr val="tx1">
                    <a:lumMod val="85000"/>
                  </a:schemeClr>
                </a:solidFill>
                <a:effectLst/>
              </a:rPr>
              <a:t>Out of Time</a:t>
            </a:r>
            <a:endParaRPr lang="en-US" dirty="0">
              <a:solidFill>
                <a:schemeClr val="tx1">
                  <a:lumMod val="85000"/>
                </a:schemeClr>
              </a:solidFill>
            </a:endParaRPr>
          </a:p>
        </p:txBody>
      </p:sp>
      <p:pic>
        <p:nvPicPr>
          <p:cNvPr id="6" name="Picture 5" descr="Chart, bar chart&#10;&#10;Description automatically generated">
            <a:extLst>
              <a:ext uri="{FF2B5EF4-FFF2-40B4-BE49-F238E27FC236}">
                <a16:creationId xmlns:a16="http://schemas.microsoft.com/office/drawing/2014/main" id="{B24941BA-F736-4DA7-9A72-39817497FEA6}"/>
              </a:ext>
            </a:extLst>
          </p:cNvPr>
          <p:cNvPicPr>
            <a:picLocks noChangeAspect="1"/>
          </p:cNvPicPr>
          <p:nvPr/>
        </p:nvPicPr>
        <p:blipFill>
          <a:blip r:embed="rId2"/>
          <a:stretch>
            <a:fillRect/>
          </a:stretch>
        </p:blipFill>
        <p:spPr>
          <a:xfrm>
            <a:off x="5273901" y="2702257"/>
            <a:ext cx="5334959" cy="3406979"/>
          </a:xfrm>
          <a:prstGeom prst="rect">
            <a:avLst/>
          </a:prstGeom>
        </p:spPr>
      </p:pic>
    </p:spTree>
    <p:extLst>
      <p:ext uri="{BB962C8B-B14F-4D97-AF65-F5344CB8AC3E}">
        <p14:creationId xmlns:p14="http://schemas.microsoft.com/office/powerpoint/2010/main" val="10994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Rated</a:t>
            </a:r>
          </a:p>
        </p:txBody>
      </p:sp>
      <p:pic>
        <p:nvPicPr>
          <p:cNvPr id="6" name="Content Placeholder 5" descr="Chart, histogram&#10;&#10;Description automatically generated">
            <a:extLst>
              <a:ext uri="{FF2B5EF4-FFF2-40B4-BE49-F238E27FC236}">
                <a16:creationId xmlns:a16="http://schemas.microsoft.com/office/drawing/2014/main" id="{23E6EC4F-701F-4342-ADAC-B5EC4318E8E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17942" y="2355873"/>
            <a:ext cx="6146318" cy="3590139"/>
          </a:xfrm>
        </p:spPr>
      </p:pic>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3378612774"/>
              </p:ext>
            </p:extLst>
          </p:nvPr>
        </p:nvGraphicFramePr>
        <p:xfrm>
          <a:off x="1199262" y="2702257"/>
          <a:ext cx="3217840" cy="2092557"/>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273349">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Rated</a:t>
                      </a:r>
                    </a:p>
                  </a:txBody>
                  <a:tcPr/>
                </a:tc>
                <a:extLst>
                  <a:ext uri="{0D108BD9-81ED-4DB2-BD59-A6C34878D82A}">
                    <a16:rowId xmlns:a16="http://schemas.microsoft.com/office/drawing/2014/main" val="4225348580"/>
                  </a:ext>
                </a:extLst>
              </a:tr>
              <a:tr h="575599">
                <a:tc>
                  <a:txBody>
                    <a:bodyPr/>
                    <a:lstStyle/>
                    <a:p>
                      <a:r>
                        <a:rPr lang="en-US" dirty="0"/>
                        <a:t>Mode</a:t>
                      </a:r>
                    </a:p>
                  </a:txBody>
                  <a:tcPr/>
                </a:tc>
                <a:tc>
                  <a:txBody>
                    <a:bodyPr/>
                    <a:lstStyle/>
                    <a:p>
                      <a:r>
                        <a:rPr lang="en-US" dirty="0"/>
                        <a:t>Rated</a:t>
                      </a:r>
                    </a:p>
                  </a:txBody>
                  <a:tcPr/>
                </a:tc>
                <a:extLst>
                  <a:ext uri="{0D108BD9-81ED-4DB2-BD59-A6C34878D82A}">
                    <a16:rowId xmlns:a16="http://schemas.microsoft.com/office/drawing/2014/main" val="975873063"/>
                  </a:ext>
                </a:extLst>
              </a:tr>
              <a:tr h="575599">
                <a:tc>
                  <a:txBody>
                    <a:bodyPr/>
                    <a:lstStyle/>
                    <a:p>
                      <a:r>
                        <a:rPr lang="en-US" dirty="0"/>
                        <a:t>Spread</a:t>
                      </a:r>
                    </a:p>
                  </a:txBody>
                  <a:tcPr/>
                </a:tc>
                <a:tc>
                  <a:txBody>
                    <a:bodyPr/>
                    <a:lstStyle/>
                    <a:p>
                      <a:r>
                        <a:rPr lang="en-US" dirty="0"/>
                        <a:t>0.157</a:t>
                      </a:r>
                    </a:p>
                  </a:txBody>
                  <a:tcPr/>
                </a:tc>
                <a:extLst>
                  <a:ext uri="{0D108BD9-81ED-4DB2-BD59-A6C34878D82A}">
                    <a16:rowId xmlns:a16="http://schemas.microsoft.com/office/drawing/2014/main" val="2894599077"/>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213445" y="468573"/>
            <a:ext cx="6064760" cy="1477328"/>
          </a:xfrm>
          <a:prstGeom prst="rect">
            <a:avLst/>
          </a:prstGeom>
          <a:noFill/>
        </p:spPr>
        <p:txBody>
          <a:bodyPr wrap="square" rtlCol="0">
            <a:spAutoFit/>
          </a:bodyPr>
          <a:lstStyle/>
          <a:p>
            <a:pPr algn="just"/>
            <a:r>
              <a:rPr lang="en-US" b="0" i="0" dirty="0">
                <a:solidFill>
                  <a:schemeClr val="tx1">
                    <a:lumMod val="85000"/>
                  </a:schemeClr>
                </a:solidFill>
                <a:effectLst/>
              </a:rPr>
              <a:t>This variable provides information on whether the chess player in the game is rated or not. A rated game is a game that chess.com, from which the data came, is considered an official game. An official game is used to determine the player's chess rating based on the outcome of the player's game.</a:t>
            </a:r>
            <a:endParaRPr lang="en-US" dirty="0">
              <a:solidFill>
                <a:schemeClr val="tx1">
                  <a:lumMod val="85000"/>
                </a:schemeClr>
              </a:solidFill>
            </a:endParaRPr>
          </a:p>
        </p:txBody>
      </p:sp>
    </p:spTree>
    <p:extLst>
      <p:ext uri="{BB962C8B-B14F-4D97-AF65-F5344CB8AC3E}">
        <p14:creationId xmlns:p14="http://schemas.microsoft.com/office/powerpoint/2010/main" val="348881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White Rating</a:t>
            </a:r>
          </a:p>
        </p:txBody>
      </p:sp>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2791503015"/>
              </p:ext>
            </p:extLst>
          </p:nvPr>
        </p:nvGraphicFramePr>
        <p:xfrm>
          <a:off x="1199262" y="2702257"/>
          <a:ext cx="3217840" cy="2668156"/>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273349">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1596.63</a:t>
                      </a:r>
                    </a:p>
                  </a:txBody>
                  <a:tcPr/>
                </a:tc>
                <a:extLst>
                  <a:ext uri="{0D108BD9-81ED-4DB2-BD59-A6C34878D82A}">
                    <a16:rowId xmlns:a16="http://schemas.microsoft.com/office/drawing/2014/main" val="4225348580"/>
                  </a:ext>
                </a:extLst>
              </a:tr>
              <a:tr h="575599">
                <a:tc>
                  <a:txBody>
                    <a:bodyPr/>
                    <a:lstStyle/>
                    <a:p>
                      <a:r>
                        <a:rPr lang="en-US" dirty="0"/>
                        <a:t>Std</a:t>
                      </a:r>
                    </a:p>
                  </a:txBody>
                  <a:tcPr/>
                </a:tc>
                <a:tc>
                  <a:txBody>
                    <a:bodyPr/>
                    <a:lstStyle/>
                    <a:p>
                      <a:r>
                        <a:rPr lang="en-US" dirty="0"/>
                        <a:t>291.25</a:t>
                      </a:r>
                    </a:p>
                  </a:txBody>
                  <a:tcPr/>
                </a:tc>
                <a:extLst>
                  <a:ext uri="{0D108BD9-81ED-4DB2-BD59-A6C34878D82A}">
                    <a16:rowId xmlns:a16="http://schemas.microsoft.com/office/drawing/2014/main" val="3720058515"/>
                  </a:ext>
                </a:extLst>
              </a:tr>
              <a:tr h="575599">
                <a:tc>
                  <a:txBody>
                    <a:bodyPr/>
                    <a:lstStyle/>
                    <a:p>
                      <a:r>
                        <a:rPr lang="en-US" dirty="0"/>
                        <a:t>Mode</a:t>
                      </a:r>
                    </a:p>
                  </a:txBody>
                  <a:tcPr/>
                </a:tc>
                <a:tc>
                  <a:txBody>
                    <a:bodyPr/>
                    <a:lstStyle/>
                    <a:p>
                      <a:r>
                        <a:rPr lang="en-US" dirty="0"/>
                        <a:t>1500</a:t>
                      </a:r>
                    </a:p>
                  </a:txBody>
                  <a:tcPr/>
                </a:tc>
                <a:extLst>
                  <a:ext uri="{0D108BD9-81ED-4DB2-BD59-A6C34878D82A}">
                    <a16:rowId xmlns:a16="http://schemas.microsoft.com/office/drawing/2014/main" val="975873063"/>
                  </a:ext>
                </a:extLst>
              </a:tr>
              <a:tr h="575599">
                <a:tc>
                  <a:txBody>
                    <a:bodyPr/>
                    <a:lstStyle/>
                    <a:p>
                      <a:r>
                        <a:rPr lang="en-US" dirty="0"/>
                        <a:t>Spread</a:t>
                      </a:r>
                    </a:p>
                  </a:txBody>
                  <a:tcPr/>
                </a:tc>
                <a:tc>
                  <a:txBody>
                    <a:bodyPr/>
                    <a:lstStyle/>
                    <a:p>
                      <a:r>
                        <a:rPr lang="en-US" dirty="0"/>
                        <a:t>84828.53</a:t>
                      </a:r>
                    </a:p>
                  </a:txBody>
                  <a:tcPr/>
                </a:tc>
                <a:extLst>
                  <a:ext uri="{0D108BD9-81ED-4DB2-BD59-A6C34878D82A}">
                    <a16:rowId xmlns:a16="http://schemas.microsoft.com/office/drawing/2014/main" val="2894599077"/>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213445" y="468573"/>
            <a:ext cx="6064760" cy="1200329"/>
          </a:xfrm>
          <a:prstGeom prst="rect">
            <a:avLst/>
          </a:prstGeom>
          <a:noFill/>
        </p:spPr>
        <p:txBody>
          <a:bodyPr wrap="square" rtlCol="0">
            <a:spAutoFit/>
          </a:bodyPr>
          <a:lstStyle/>
          <a:p>
            <a:pPr algn="just"/>
            <a:r>
              <a:rPr lang="en-US" b="0" i="0" dirty="0">
                <a:solidFill>
                  <a:schemeClr val="tx1">
                    <a:lumMod val="85000"/>
                  </a:schemeClr>
                </a:solidFill>
                <a:effectLst/>
              </a:rPr>
              <a:t>This variable provides the rating of the player using the white pieces. The rating scale for the chess system begins at "below 1200" to "2700+", with novices being under 1200 and World Championship Contenders having a rating of 2700+.</a:t>
            </a:r>
            <a:endParaRPr lang="en-US" dirty="0">
              <a:solidFill>
                <a:schemeClr val="tx1">
                  <a:lumMod val="85000"/>
                </a:schemeClr>
              </a:solidFill>
            </a:endParaRPr>
          </a:p>
        </p:txBody>
      </p:sp>
      <p:pic>
        <p:nvPicPr>
          <p:cNvPr id="12" name="Picture 11" descr="Chart, histogram&#10;&#10;Description automatically generated">
            <a:extLst>
              <a:ext uri="{FF2B5EF4-FFF2-40B4-BE49-F238E27FC236}">
                <a16:creationId xmlns:a16="http://schemas.microsoft.com/office/drawing/2014/main" id="{2D67BC84-9409-44C7-9440-8C0A2B1CEB4D}"/>
              </a:ext>
            </a:extLst>
          </p:cNvPr>
          <p:cNvPicPr>
            <a:picLocks noChangeAspect="1"/>
          </p:cNvPicPr>
          <p:nvPr/>
        </p:nvPicPr>
        <p:blipFill>
          <a:blip r:embed="rId2"/>
          <a:stretch>
            <a:fillRect/>
          </a:stretch>
        </p:blipFill>
        <p:spPr>
          <a:xfrm>
            <a:off x="5296734" y="2702257"/>
            <a:ext cx="5738201" cy="3604482"/>
          </a:xfrm>
          <a:prstGeom prst="rect">
            <a:avLst/>
          </a:prstGeom>
        </p:spPr>
      </p:pic>
    </p:spTree>
    <p:extLst>
      <p:ext uri="{BB962C8B-B14F-4D97-AF65-F5344CB8AC3E}">
        <p14:creationId xmlns:p14="http://schemas.microsoft.com/office/powerpoint/2010/main" val="59554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Black Rating</a:t>
            </a:r>
          </a:p>
        </p:txBody>
      </p:sp>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2935371677"/>
              </p:ext>
            </p:extLst>
          </p:nvPr>
        </p:nvGraphicFramePr>
        <p:xfrm>
          <a:off x="1199262" y="2702257"/>
          <a:ext cx="3217840" cy="2668156"/>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273349">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1588.83</a:t>
                      </a:r>
                    </a:p>
                  </a:txBody>
                  <a:tcPr/>
                </a:tc>
                <a:extLst>
                  <a:ext uri="{0D108BD9-81ED-4DB2-BD59-A6C34878D82A}">
                    <a16:rowId xmlns:a16="http://schemas.microsoft.com/office/drawing/2014/main" val="4225348580"/>
                  </a:ext>
                </a:extLst>
              </a:tr>
              <a:tr h="575599">
                <a:tc>
                  <a:txBody>
                    <a:bodyPr/>
                    <a:lstStyle/>
                    <a:p>
                      <a:r>
                        <a:rPr lang="en-US" dirty="0"/>
                        <a:t>Std</a:t>
                      </a:r>
                    </a:p>
                  </a:txBody>
                  <a:tcPr/>
                </a:tc>
                <a:tc>
                  <a:txBody>
                    <a:bodyPr/>
                    <a:lstStyle/>
                    <a:p>
                      <a:r>
                        <a:rPr lang="en-US" dirty="0"/>
                        <a:t>291.04</a:t>
                      </a:r>
                    </a:p>
                  </a:txBody>
                  <a:tcPr/>
                </a:tc>
                <a:extLst>
                  <a:ext uri="{0D108BD9-81ED-4DB2-BD59-A6C34878D82A}">
                    <a16:rowId xmlns:a16="http://schemas.microsoft.com/office/drawing/2014/main" val="4005274871"/>
                  </a:ext>
                </a:extLst>
              </a:tr>
              <a:tr h="575599">
                <a:tc>
                  <a:txBody>
                    <a:bodyPr/>
                    <a:lstStyle/>
                    <a:p>
                      <a:r>
                        <a:rPr lang="en-US" dirty="0"/>
                        <a:t>Mode</a:t>
                      </a:r>
                    </a:p>
                  </a:txBody>
                  <a:tcPr/>
                </a:tc>
                <a:tc>
                  <a:txBody>
                    <a:bodyPr/>
                    <a:lstStyle/>
                    <a:p>
                      <a:r>
                        <a:rPr lang="en-US" dirty="0"/>
                        <a:t>1500</a:t>
                      </a:r>
                    </a:p>
                  </a:txBody>
                  <a:tcPr/>
                </a:tc>
                <a:extLst>
                  <a:ext uri="{0D108BD9-81ED-4DB2-BD59-A6C34878D82A}">
                    <a16:rowId xmlns:a16="http://schemas.microsoft.com/office/drawing/2014/main" val="975873063"/>
                  </a:ext>
                </a:extLst>
              </a:tr>
              <a:tr h="575599">
                <a:tc>
                  <a:txBody>
                    <a:bodyPr/>
                    <a:lstStyle/>
                    <a:p>
                      <a:r>
                        <a:rPr lang="en-US" dirty="0"/>
                        <a:t>Spread</a:t>
                      </a:r>
                    </a:p>
                  </a:txBody>
                  <a:tcPr/>
                </a:tc>
                <a:tc>
                  <a:txBody>
                    <a:bodyPr/>
                    <a:lstStyle/>
                    <a:p>
                      <a:r>
                        <a:rPr lang="en-US" dirty="0"/>
                        <a:t>847702.03</a:t>
                      </a:r>
                    </a:p>
                  </a:txBody>
                  <a:tcPr/>
                </a:tc>
                <a:extLst>
                  <a:ext uri="{0D108BD9-81ED-4DB2-BD59-A6C34878D82A}">
                    <a16:rowId xmlns:a16="http://schemas.microsoft.com/office/drawing/2014/main" val="2894599077"/>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213445" y="468573"/>
            <a:ext cx="6064760" cy="1200329"/>
          </a:xfrm>
          <a:prstGeom prst="rect">
            <a:avLst/>
          </a:prstGeom>
          <a:noFill/>
        </p:spPr>
        <p:txBody>
          <a:bodyPr wrap="square" rtlCol="0">
            <a:spAutoFit/>
          </a:bodyPr>
          <a:lstStyle/>
          <a:p>
            <a:pPr algn="just"/>
            <a:r>
              <a:rPr lang="en-US" b="0" i="0" dirty="0">
                <a:solidFill>
                  <a:schemeClr val="tx1">
                    <a:lumMod val="85000"/>
                  </a:schemeClr>
                </a:solidFill>
                <a:effectLst/>
              </a:rPr>
              <a:t>This variable provides the rating of the player using the black pieces. The rating scale for the chess system begins at "below 1200" to "2700+", with novices being under 1200 and World Championship Contenders having a rating of 2700+.</a:t>
            </a:r>
            <a:endParaRPr lang="en-US" dirty="0">
              <a:solidFill>
                <a:schemeClr val="tx1">
                  <a:lumMod val="85000"/>
                </a:schemeClr>
              </a:solidFill>
            </a:endParaRPr>
          </a:p>
        </p:txBody>
      </p:sp>
      <p:pic>
        <p:nvPicPr>
          <p:cNvPr id="5" name="Picture 4" descr="Chart, histogram&#10;&#10;Description automatically generated">
            <a:extLst>
              <a:ext uri="{FF2B5EF4-FFF2-40B4-BE49-F238E27FC236}">
                <a16:creationId xmlns:a16="http://schemas.microsoft.com/office/drawing/2014/main" id="{DA55F396-6D0F-4CA1-B06A-DDF960A720EF}"/>
              </a:ext>
            </a:extLst>
          </p:cNvPr>
          <p:cNvPicPr>
            <a:picLocks noChangeAspect="1"/>
          </p:cNvPicPr>
          <p:nvPr/>
        </p:nvPicPr>
        <p:blipFill>
          <a:blip r:embed="rId2"/>
          <a:stretch>
            <a:fillRect/>
          </a:stretch>
        </p:blipFill>
        <p:spPr>
          <a:xfrm>
            <a:off x="5314930" y="2346754"/>
            <a:ext cx="5926275" cy="3599258"/>
          </a:xfrm>
          <a:prstGeom prst="rect">
            <a:avLst/>
          </a:prstGeom>
        </p:spPr>
      </p:pic>
    </p:spTree>
    <p:extLst>
      <p:ext uri="{BB962C8B-B14F-4D97-AF65-F5344CB8AC3E}">
        <p14:creationId xmlns:p14="http://schemas.microsoft.com/office/powerpoint/2010/main" val="374941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7388-2D53-4E36-8D8C-2F59DBC27490}"/>
              </a:ext>
            </a:extLst>
          </p:cNvPr>
          <p:cNvSpPr>
            <a:spLocks noGrp="1"/>
          </p:cNvSpPr>
          <p:nvPr>
            <p:ph type="title"/>
          </p:nvPr>
        </p:nvSpPr>
        <p:spPr>
          <a:xfrm>
            <a:off x="913795" y="177413"/>
            <a:ext cx="3706889" cy="1382981"/>
          </a:xfrm>
        </p:spPr>
        <p:txBody>
          <a:bodyPr/>
          <a:lstStyle/>
          <a:p>
            <a:r>
              <a:rPr lang="en-US" sz="3600" dirty="0"/>
              <a:t>The Variable:</a:t>
            </a:r>
            <a:br>
              <a:rPr lang="en-US" u="sng" dirty="0"/>
            </a:br>
            <a:br>
              <a:rPr lang="en-US" dirty="0"/>
            </a:br>
            <a:r>
              <a:rPr lang="en-US" dirty="0"/>
              <a:t>Opening Short Name</a:t>
            </a:r>
          </a:p>
        </p:txBody>
      </p:sp>
      <p:sp>
        <p:nvSpPr>
          <p:cNvPr id="4" name="Text Placeholder 3">
            <a:extLst>
              <a:ext uri="{FF2B5EF4-FFF2-40B4-BE49-F238E27FC236}">
                <a16:creationId xmlns:a16="http://schemas.microsoft.com/office/drawing/2014/main" id="{BCA93DB5-16F6-4057-BA1E-AC4A49837EAD}"/>
              </a:ext>
            </a:extLst>
          </p:cNvPr>
          <p:cNvSpPr>
            <a:spLocks noGrp="1"/>
          </p:cNvSpPr>
          <p:nvPr>
            <p:ph type="body" sz="half" idx="2"/>
          </p:nvPr>
        </p:nvSpPr>
        <p:spPr>
          <a:xfrm>
            <a:off x="913795" y="2127441"/>
            <a:ext cx="3706889" cy="3016250"/>
          </a:xfrm>
        </p:spPr>
        <p:txBody>
          <a:bodyPr/>
          <a:lstStyle/>
          <a:p>
            <a:r>
              <a:rPr lang="en-US" dirty="0"/>
              <a:t>Summary Statistics</a:t>
            </a:r>
          </a:p>
          <a:p>
            <a:endParaRPr lang="en-US" dirty="0"/>
          </a:p>
        </p:txBody>
      </p:sp>
      <p:graphicFrame>
        <p:nvGraphicFramePr>
          <p:cNvPr id="7" name="Table 7">
            <a:extLst>
              <a:ext uri="{FF2B5EF4-FFF2-40B4-BE49-F238E27FC236}">
                <a16:creationId xmlns:a16="http://schemas.microsoft.com/office/drawing/2014/main" id="{3BD188F4-58E6-40F0-AAB6-1F84384FA741}"/>
              </a:ext>
            </a:extLst>
          </p:cNvPr>
          <p:cNvGraphicFramePr>
            <a:graphicFrameLocks noGrp="1"/>
          </p:cNvGraphicFramePr>
          <p:nvPr>
            <p:extLst>
              <p:ext uri="{D42A27DB-BD31-4B8C-83A1-F6EECF244321}">
                <p14:modId xmlns:p14="http://schemas.microsoft.com/office/powerpoint/2010/main" val="3900379081"/>
              </p:ext>
            </p:extLst>
          </p:nvPr>
        </p:nvGraphicFramePr>
        <p:xfrm>
          <a:off x="1199262" y="2702257"/>
          <a:ext cx="3217840" cy="1581439"/>
        </p:xfrm>
        <a:graphic>
          <a:graphicData uri="http://schemas.openxmlformats.org/drawingml/2006/table">
            <a:tbl>
              <a:tblPr firstRow="1" bandRow="1">
                <a:tableStyleId>{073A0DAA-6AF3-43AB-8588-CEC1D06C72B9}</a:tableStyleId>
              </a:tblPr>
              <a:tblGrid>
                <a:gridCol w="1608920">
                  <a:extLst>
                    <a:ext uri="{9D8B030D-6E8A-4147-A177-3AD203B41FA5}">
                      <a16:colId xmlns:a16="http://schemas.microsoft.com/office/drawing/2014/main" val="3435607857"/>
                    </a:ext>
                  </a:extLst>
                </a:gridCol>
                <a:gridCol w="1608920">
                  <a:extLst>
                    <a:ext uri="{9D8B030D-6E8A-4147-A177-3AD203B41FA5}">
                      <a16:colId xmlns:a16="http://schemas.microsoft.com/office/drawing/2014/main" val="3784281932"/>
                    </a:ext>
                  </a:extLst>
                </a:gridCol>
              </a:tblGrid>
              <a:tr h="273349">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3803652904"/>
                  </a:ext>
                </a:extLst>
              </a:tr>
              <a:tr h="575599">
                <a:tc>
                  <a:txBody>
                    <a:bodyPr/>
                    <a:lstStyle/>
                    <a:p>
                      <a:r>
                        <a:rPr lang="en-US" dirty="0"/>
                        <a:t>Mean</a:t>
                      </a:r>
                    </a:p>
                  </a:txBody>
                  <a:tcPr/>
                </a:tc>
                <a:tc>
                  <a:txBody>
                    <a:bodyPr/>
                    <a:lstStyle/>
                    <a:p>
                      <a:r>
                        <a:rPr lang="en-US" dirty="0"/>
                        <a:t>*Italian Game</a:t>
                      </a:r>
                    </a:p>
                  </a:txBody>
                  <a:tcPr/>
                </a:tc>
                <a:extLst>
                  <a:ext uri="{0D108BD9-81ED-4DB2-BD59-A6C34878D82A}">
                    <a16:rowId xmlns:a16="http://schemas.microsoft.com/office/drawing/2014/main" val="4225348580"/>
                  </a:ext>
                </a:extLst>
              </a:tr>
              <a:tr h="575599">
                <a:tc>
                  <a:txBody>
                    <a:bodyPr/>
                    <a:lstStyle/>
                    <a:p>
                      <a:r>
                        <a:rPr lang="en-US" dirty="0"/>
                        <a:t>Mode</a:t>
                      </a:r>
                    </a:p>
                  </a:txBody>
                  <a:tcPr/>
                </a:tc>
                <a:tc>
                  <a:txBody>
                    <a:bodyPr/>
                    <a:lstStyle/>
                    <a:p>
                      <a:r>
                        <a:rPr lang="en-US" dirty="0"/>
                        <a:t>Sicilian Defense</a:t>
                      </a:r>
                    </a:p>
                  </a:txBody>
                  <a:tcPr/>
                </a:tc>
                <a:extLst>
                  <a:ext uri="{0D108BD9-81ED-4DB2-BD59-A6C34878D82A}">
                    <a16:rowId xmlns:a16="http://schemas.microsoft.com/office/drawing/2014/main" val="975873063"/>
                  </a:ext>
                </a:extLst>
              </a:tr>
            </a:tbl>
          </a:graphicData>
        </a:graphic>
      </p:graphicFrame>
      <p:sp>
        <p:nvSpPr>
          <p:cNvPr id="8" name="TextBox 7">
            <a:extLst>
              <a:ext uri="{FF2B5EF4-FFF2-40B4-BE49-F238E27FC236}">
                <a16:creationId xmlns:a16="http://schemas.microsoft.com/office/drawing/2014/main" id="{1736A047-6610-41B7-BBC3-373BFC43161A}"/>
              </a:ext>
            </a:extLst>
          </p:cNvPr>
          <p:cNvSpPr txBox="1"/>
          <p:nvPr/>
        </p:nvSpPr>
        <p:spPr>
          <a:xfrm>
            <a:off x="5176445" y="691487"/>
            <a:ext cx="6064760" cy="646331"/>
          </a:xfrm>
          <a:prstGeom prst="rect">
            <a:avLst/>
          </a:prstGeom>
          <a:noFill/>
        </p:spPr>
        <p:txBody>
          <a:bodyPr wrap="square" rtlCol="0">
            <a:spAutoFit/>
          </a:bodyPr>
          <a:lstStyle/>
          <a:p>
            <a:pPr algn="just"/>
            <a:r>
              <a:rPr lang="en-US" b="0" i="0" dirty="0">
                <a:solidFill>
                  <a:schemeClr val="tx1">
                    <a:lumMod val="85000"/>
                  </a:schemeClr>
                </a:solidFill>
                <a:effectLst/>
              </a:rPr>
              <a:t>This variable lists out the various openings used by the starting chess player for each game. </a:t>
            </a:r>
            <a:endParaRPr lang="en-US" dirty="0">
              <a:solidFill>
                <a:schemeClr val="tx1">
                  <a:lumMod val="85000"/>
                </a:schemeClr>
              </a:solidFill>
            </a:endParaRPr>
          </a:p>
        </p:txBody>
      </p:sp>
      <p:pic>
        <p:nvPicPr>
          <p:cNvPr id="6" name="Picture 5" descr="Chart, bar chart&#10;&#10;Description automatically generated">
            <a:extLst>
              <a:ext uri="{FF2B5EF4-FFF2-40B4-BE49-F238E27FC236}">
                <a16:creationId xmlns:a16="http://schemas.microsoft.com/office/drawing/2014/main" id="{7E562783-D794-434A-8A9A-12AEECD2C4AC}"/>
              </a:ext>
            </a:extLst>
          </p:cNvPr>
          <p:cNvPicPr>
            <a:picLocks noChangeAspect="1"/>
          </p:cNvPicPr>
          <p:nvPr/>
        </p:nvPicPr>
        <p:blipFill>
          <a:blip r:embed="rId2"/>
          <a:stretch>
            <a:fillRect/>
          </a:stretch>
        </p:blipFill>
        <p:spPr>
          <a:xfrm>
            <a:off x="5715263" y="1697826"/>
            <a:ext cx="5184749" cy="4248186"/>
          </a:xfrm>
          <a:prstGeom prst="rect">
            <a:avLst/>
          </a:prstGeom>
        </p:spPr>
      </p:pic>
      <p:sp>
        <p:nvSpPr>
          <p:cNvPr id="9" name="TextBox 8">
            <a:extLst>
              <a:ext uri="{FF2B5EF4-FFF2-40B4-BE49-F238E27FC236}">
                <a16:creationId xmlns:a16="http://schemas.microsoft.com/office/drawing/2014/main" id="{3F3D0528-72F3-4B0F-892F-F08CC8387BBE}"/>
              </a:ext>
            </a:extLst>
          </p:cNvPr>
          <p:cNvSpPr txBox="1"/>
          <p:nvPr/>
        </p:nvSpPr>
        <p:spPr>
          <a:xfrm>
            <a:off x="1137580" y="4466694"/>
            <a:ext cx="3259318" cy="646331"/>
          </a:xfrm>
          <a:prstGeom prst="rect">
            <a:avLst/>
          </a:prstGeom>
          <a:noFill/>
        </p:spPr>
        <p:txBody>
          <a:bodyPr wrap="square" rtlCol="0">
            <a:spAutoFit/>
          </a:bodyPr>
          <a:lstStyle/>
          <a:p>
            <a:pPr algn="just"/>
            <a:r>
              <a:rPr lang="en-US" b="0" i="0" dirty="0">
                <a:solidFill>
                  <a:schemeClr val="tx1">
                    <a:lumMod val="85000"/>
                  </a:schemeClr>
                </a:solidFill>
                <a:effectLst/>
              </a:rPr>
              <a:t>*Data based the top five most used opening moves.</a:t>
            </a:r>
            <a:endParaRPr lang="en-US" dirty="0">
              <a:solidFill>
                <a:schemeClr val="tx1">
                  <a:lumMod val="85000"/>
                </a:schemeClr>
              </a:solidFill>
            </a:endParaRPr>
          </a:p>
        </p:txBody>
      </p:sp>
    </p:spTree>
    <p:extLst>
      <p:ext uri="{BB962C8B-B14F-4D97-AF65-F5344CB8AC3E}">
        <p14:creationId xmlns:p14="http://schemas.microsoft.com/office/powerpoint/2010/main" val="2162855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{2E8D3DA0-DD80-4DA9-8E24-DF9210DAE007}tf55705232_win32</Template>
  <TotalTime>162</TotalTime>
  <Words>1314</Words>
  <Application>Microsoft Office PowerPoint</Application>
  <PresentationFormat>Widescreen</PresentationFormat>
  <Paragraphs>130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Goudy Old Style</vt:lpstr>
      <vt:lpstr>Wingdings 2</vt:lpstr>
      <vt:lpstr>SlateVTI</vt:lpstr>
      <vt:lpstr>Regression Analysis of Opening Chess Moves</vt:lpstr>
      <vt:lpstr>Overview  </vt:lpstr>
      <vt:lpstr>The Variables</vt:lpstr>
      <vt:lpstr>The Variable:  Winner</vt:lpstr>
      <vt:lpstr>The Variable:  Victory Status</vt:lpstr>
      <vt:lpstr>The Variable:  Rated</vt:lpstr>
      <vt:lpstr>The Variable:  White Rating</vt:lpstr>
      <vt:lpstr>The Variable:  Black Rating</vt:lpstr>
      <vt:lpstr>The Variable:  Opening Short Name</vt:lpstr>
      <vt:lpstr>Probability Mass Function (PMF) Creation</vt:lpstr>
      <vt:lpstr>PMF Creation Cont.</vt:lpstr>
      <vt:lpstr>Cumulative Distribution Function (CDF)</vt:lpstr>
      <vt:lpstr>Analytical Distribution</vt:lpstr>
      <vt:lpstr>Scatterplot: Opening Shortname vs. Winner</vt:lpstr>
      <vt:lpstr>Scatterplot: White Rating vs. Black Rating</vt:lpstr>
      <vt:lpstr>Hypothesis Testing</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Games Term Project</dc:title>
  <dc:creator>Elena Adame</dc:creator>
  <cp:lastModifiedBy>Elena Adame</cp:lastModifiedBy>
  <cp:revision>12</cp:revision>
  <dcterms:created xsi:type="dcterms:W3CDTF">2021-11-20T05:20:08Z</dcterms:created>
  <dcterms:modified xsi:type="dcterms:W3CDTF">2023-04-08T21:01:03Z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