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3.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4"/>
  </p:notesMasterIdLst>
  <p:handoutMasterIdLst>
    <p:handoutMasterId r:id="rId15"/>
  </p:handoutMasterIdLst>
  <p:sldIdLst>
    <p:sldId id="256" r:id="rId2"/>
    <p:sldId id="257" r:id="rId3"/>
    <p:sldId id="258" r:id="rId4"/>
    <p:sldId id="260" r:id="rId5"/>
    <p:sldId id="269" r:id="rId6"/>
    <p:sldId id="261" r:id="rId7"/>
    <p:sldId id="263" r:id="rId8"/>
    <p:sldId id="265" r:id="rId9"/>
    <p:sldId id="267" r:id="rId10"/>
    <p:sldId id="270"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CC3399"/>
    <a:srgbClr val="94AAB8"/>
    <a:srgbClr val="C3B9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8496" autoAdjust="0"/>
  </p:normalViewPr>
  <p:slideViewPr>
    <p:cSldViewPr snapToGrid="0">
      <p:cViewPr varScale="1">
        <p:scale>
          <a:sx n="60" d="100"/>
          <a:sy n="60" d="100"/>
        </p:scale>
        <p:origin x="1325" y="3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eadam\Desktop\Term%20Project\Insomnia%20data.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6"/>
              </a:solidFill>
              <a:round/>
            </a:ln>
            <a:effectLst/>
          </c:spPr>
          <c:marker>
            <c:symbol val="none"/>
          </c:marker>
          <c:cat>
            <c:strRef>
              <c:f>'insomnia topic'!$A$2:$A$209</c:f>
              <c:strCache>
                <c:ptCount val="208"/>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strCache>
            </c:strRef>
          </c:cat>
          <c:val>
            <c:numRef>
              <c:f>'insomnia topic'!$B$2:$B$209</c:f>
              <c:numCache>
                <c:formatCode>General</c:formatCode>
                <c:ptCount val="208"/>
                <c:pt idx="0">
                  <c:v>54</c:v>
                </c:pt>
                <c:pt idx="1">
                  <c:v>42</c:v>
                </c:pt>
                <c:pt idx="2">
                  <c:v>49</c:v>
                </c:pt>
                <c:pt idx="3">
                  <c:v>48</c:v>
                </c:pt>
                <c:pt idx="4">
                  <c:v>36</c:v>
                </c:pt>
                <c:pt idx="5">
                  <c:v>38</c:v>
                </c:pt>
                <c:pt idx="6">
                  <c:v>40</c:v>
                </c:pt>
                <c:pt idx="7">
                  <c:v>35</c:v>
                </c:pt>
                <c:pt idx="8">
                  <c:v>44</c:v>
                </c:pt>
                <c:pt idx="9">
                  <c:v>42</c:v>
                </c:pt>
                <c:pt idx="10">
                  <c:v>41</c:v>
                </c:pt>
                <c:pt idx="11">
                  <c:v>36</c:v>
                </c:pt>
                <c:pt idx="12">
                  <c:v>41</c:v>
                </c:pt>
                <c:pt idx="13">
                  <c:v>41</c:v>
                </c:pt>
                <c:pt idx="14">
                  <c:v>41</c:v>
                </c:pt>
                <c:pt idx="15">
                  <c:v>36</c:v>
                </c:pt>
                <c:pt idx="16">
                  <c:v>32</c:v>
                </c:pt>
                <c:pt idx="17">
                  <c:v>38</c:v>
                </c:pt>
                <c:pt idx="18">
                  <c:v>42</c:v>
                </c:pt>
                <c:pt idx="19">
                  <c:v>44</c:v>
                </c:pt>
                <c:pt idx="20">
                  <c:v>40</c:v>
                </c:pt>
                <c:pt idx="21">
                  <c:v>34</c:v>
                </c:pt>
                <c:pt idx="22">
                  <c:v>35</c:v>
                </c:pt>
                <c:pt idx="23">
                  <c:v>37</c:v>
                </c:pt>
                <c:pt idx="24">
                  <c:v>38</c:v>
                </c:pt>
                <c:pt idx="25">
                  <c:v>39</c:v>
                </c:pt>
                <c:pt idx="26">
                  <c:v>43</c:v>
                </c:pt>
                <c:pt idx="27">
                  <c:v>42</c:v>
                </c:pt>
                <c:pt idx="28">
                  <c:v>33</c:v>
                </c:pt>
                <c:pt idx="29">
                  <c:v>34</c:v>
                </c:pt>
                <c:pt idx="30">
                  <c:v>39</c:v>
                </c:pt>
                <c:pt idx="31">
                  <c:v>30</c:v>
                </c:pt>
                <c:pt idx="32">
                  <c:v>30</c:v>
                </c:pt>
                <c:pt idx="33">
                  <c:v>37</c:v>
                </c:pt>
                <c:pt idx="34">
                  <c:v>32</c:v>
                </c:pt>
                <c:pt idx="35">
                  <c:v>29</c:v>
                </c:pt>
                <c:pt idx="36">
                  <c:v>38</c:v>
                </c:pt>
                <c:pt idx="37">
                  <c:v>37</c:v>
                </c:pt>
                <c:pt idx="38">
                  <c:v>34</c:v>
                </c:pt>
                <c:pt idx="39">
                  <c:v>36</c:v>
                </c:pt>
                <c:pt idx="40">
                  <c:v>36</c:v>
                </c:pt>
                <c:pt idx="41">
                  <c:v>30</c:v>
                </c:pt>
                <c:pt idx="42">
                  <c:v>36</c:v>
                </c:pt>
                <c:pt idx="43">
                  <c:v>37</c:v>
                </c:pt>
                <c:pt idx="44">
                  <c:v>37</c:v>
                </c:pt>
                <c:pt idx="45">
                  <c:v>56</c:v>
                </c:pt>
                <c:pt idx="46">
                  <c:v>45</c:v>
                </c:pt>
                <c:pt idx="47">
                  <c:v>33</c:v>
                </c:pt>
                <c:pt idx="48">
                  <c:v>37</c:v>
                </c:pt>
                <c:pt idx="49">
                  <c:v>38</c:v>
                </c:pt>
                <c:pt idx="50">
                  <c:v>40</c:v>
                </c:pt>
                <c:pt idx="51">
                  <c:v>40</c:v>
                </c:pt>
                <c:pt idx="52">
                  <c:v>30</c:v>
                </c:pt>
                <c:pt idx="53">
                  <c:v>32</c:v>
                </c:pt>
                <c:pt idx="54">
                  <c:v>39</c:v>
                </c:pt>
                <c:pt idx="55">
                  <c:v>40</c:v>
                </c:pt>
                <c:pt idx="56">
                  <c:v>38</c:v>
                </c:pt>
                <c:pt idx="57">
                  <c:v>41</c:v>
                </c:pt>
                <c:pt idx="58">
                  <c:v>45</c:v>
                </c:pt>
                <c:pt idx="59">
                  <c:v>38</c:v>
                </c:pt>
                <c:pt idx="60">
                  <c:v>41</c:v>
                </c:pt>
                <c:pt idx="61">
                  <c:v>44</c:v>
                </c:pt>
                <c:pt idx="62">
                  <c:v>42</c:v>
                </c:pt>
                <c:pt idx="63">
                  <c:v>43</c:v>
                </c:pt>
                <c:pt idx="64">
                  <c:v>41</c:v>
                </c:pt>
                <c:pt idx="65">
                  <c:v>38</c:v>
                </c:pt>
                <c:pt idx="66">
                  <c:v>48</c:v>
                </c:pt>
                <c:pt idx="67">
                  <c:v>45</c:v>
                </c:pt>
                <c:pt idx="68">
                  <c:v>44</c:v>
                </c:pt>
                <c:pt idx="69">
                  <c:v>43</c:v>
                </c:pt>
                <c:pt idx="70">
                  <c:v>43</c:v>
                </c:pt>
                <c:pt idx="71">
                  <c:v>44</c:v>
                </c:pt>
                <c:pt idx="72">
                  <c:v>45</c:v>
                </c:pt>
                <c:pt idx="73">
                  <c:v>40</c:v>
                </c:pt>
                <c:pt idx="74">
                  <c:v>40</c:v>
                </c:pt>
                <c:pt idx="75">
                  <c:v>41</c:v>
                </c:pt>
                <c:pt idx="76">
                  <c:v>42</c:v>
                </c:pt>
                <c:pt idx="77">
                  <c:v>33</c:v>
                </c:pt>
                <c:pt idx="78">
                  <c:v>48</c:v>
                </c:pt>
                <c:pt idx="79">
                  <c:v>46</c:v>
                </c:pt>
                <c:pt idx="80">
                  <c:v>46</c:v>
                </c:pt>
                <c:pt idx="81">
                  <c:v>42</c:v>
                </c:pt>
                <c:pt idx="82">
                  <c:v>43</c:v>
                </c:pt>
                <c:pt idx="83">
                  <c:v>44</c:v>
                </c:pt>
                <c:pt idx="84">
                  <c:v>52</c:v>
                </c:pt>
                <c:pt idx="85">
                  <c:v>48</c:v>
                </c:pt>
                <c:pt idx="86">
                  <c:v>50</c:v>
                </c:pt>
                <c:pt idx="87">
                  <c:v>46</c:v>
                </c:pt>
                <c:pt idx="88">
                  <c:v>42</c:v>
                </c:pt>
                <c:pt idx="89">
                  <c:v>46</c:v>
                </c:pt>
                <c:pt idx="90">
                  <c:v>55</c:v>
                </c:pt>
                <c:pt idx="91">
                  <c:v>50</c:v>
                </c:pt>
                <c:pt idx="92">
                  <c:v>47</c:v>
                </c:pt>
                <c:pt idx="93">
                  <c:v>50</c:v>
                </c:pt>
                <c:pt idx="94">
                  <c:v>46</c:v>
                </c:pt>
                <c:pt idx="95">
                  <c:v>44</c:v>
                </c:pt>
                <c:pt idx="96">
                  <c:v>53</c:v>
                </c:pt>
                <c:pt idx="97">
                  <c:v>50</c:v>
                </c:pt>
                <c:pt idx="98">
                  <c:v>54</c:v>
                </c:pt>
                <c:pt idx="99">
                  <c:v>49</c:v>
                </c:pt>
                <c:pt idx="100">
                  <c:v>43</c:v>
                </c:pt>
                <c:pt idx="101">
                  <c:v>47</c:v>
                </c:pt>
                <c:pt idx="102">
                  <c:v>53</c:v>
                </c:pt>
                <c:pt idx="103">
                  <c:v>53</c:v>
                </c:pt>
                <c:pt idx="104">
                  <c:v>52</c:v>
                </c:pt>
                <c:pt idx="105">
                  <c:v>50</c:v>
                </c:pt>
                <c:pt idx="106">
                  <c:v>46</c:v>
                </c:pt>
                <c:pt idx="107">
                  <c:v>47</c:v>
                </c:pt>
                <c:pt idx="108">
                  <c:v>58</c:v>
                </c:pt>
                <c:pt idx="109">
                  <c:v>51</c:v>
                </c:pt>
                <c:pt idx="110">
                  <c:v>54</c:v>
                </c:pt>
                <c:pt idx="111">
                  <c:v>51</c:v>
                </c:pt>
                <c:pt idx="112">
                  <c:v>50</c:v>
                </c:pt>
                <c:pt idx="113">
                  <c:v>50</c:v>
                </c:pt>
                <c:pt idx="114">
                  <c:v>56</c:v>
                </c:pt>
                <c:pt idx="115">
                  <c:v>54</c:v>
                </c:pt>
                <c:pt idx="116">
                  <c:v>56</c:v>
                </c:pt>
                <c:pt idx="117">
                  <c:v>54</c:v>
                </c:pt>
                <c:pt idx="118">
                  <c:v>54</c:v>
                </c:pt>
                <c:pt idx="119">
                  <c:v>49</c:v>
                </c:pt>
                <c:pt idx="120">
                  <c:v>58</c:v>
                </c:pt>
                <c:pt idx="121">
                  <c:v>58</c:v>
                </c:pt>
                <c:pt idx="122">
                  <c:v>53</c:v>
                </c:pt>
                <c:pt idx="123">
                  <c:v>53</c:v>
                </c:pt>
                <c:pt idx="124">
                  <c:v>48</c:v>
                </c:pt>
                <c:pt idx="125">
                  <c:v>49</c:v>
                </c:pt>
                <c:pt idx="126">
                  <c:v>57</c:v>
                </c:pt>
                <c:pt idx="127">
                  <c:v>62</c:v>
                </c:pt>
                <c:pt idx="128">
                  <c:v>60</c:v>
                </c:pt>
                <c:pt idx="129">
                  <c:v>55</c:v>
                </c:pt>
                <c:pt idx="130">
                  <c:v>55</c:v>
                </c:pt>
                <c:pt idx="131">
                  <c:v>58</c:v>
                </c:pt>
                <c:pt idx="132">
                  <c:v>58</c:v>
                </c:pt>
                <c:pt idx="133">
                  <c:v>57</c:v>
                </c:pt>
                <c:pt idx="134">
                  <c:v>63</c:v>
                </c:pt>
                <c:pt idx="135">
                  <c:v>58</c:v>
                </c:pt>
                <c:pt idx="136">
                  <c:v>54</c:v>
                </c:pt>
                <c:pt idx="137">
                  <c:v>56</c:v>
                </c:pt>
                <c:pt idx="138">
                  <c:v>57</c:v>
                </c:pt>
                <c:pt idx="139">
                  <c:v>66</c:v>
                </c:pt>
                <c:pt idx="140">
                  <c:v>72</c:v>
                </c:pt>
                <c:pt idx="141">
                  <c:v>65</c:v>
                </c:pt>
                <c:pt idx="142">
                  <c:v>62</c:v>
                </c:pt>
                <c:pt idx="143">
                  <c:v>60</c:v>
                </c:pt>
                <c:pt idx="144">
                  <c:v>66</c:v>
                </c:pt>
                <c:pt idx="145">
                  <c:v>65</c:v>
                </c:pt>
                <c:pt idx="146">
                  <c:v>63</c:v>
                </c:pt>
                <c:pt idx="147">
                  <c:v>70</c:v>
                </c:pt>
                <c:pt idx="148">
                  <c:v>60</c:v>
                </c:pt>
                <c:pt idx="149">
                  <c:v>59</c:v>
                </c:pt>
                <c:pt idx="150">
                  <c:v>66</c:v>
                </c:pt>
                <c:pt idx="151">
                  <c:v>65</c:v>
                </c:pt>
                <c:pt idx="152">
                  <c:v>71</c:v>
                </c:pt>
                <c:pt idx="153">
                  <c:v>73</c:v>
                </c:pt>
                <c:pt idx="154">
                  <c:v>60</c:v>
                </c:pt>
                <c:pt idx="155">
                  <c:v>67</c:v>
                </c:pt>
                <c:pt idx="156">
                  <c:v>75</c:v>
                </c:pt>
                <c:pt idx="157">
                  <c:v>78</c:v>
                </c:pt>
                <c:pt idx="158">
                  <c:v>75</c:v>
                </c:pt>
                <c:pt idx="159">
                  <c:v>75</c:v>
                </c:pt>
                <c:pt idx="160">
                  <c:v>67</c:v>
                </c:pt>
                <c:pt idx="161">
                  <c:v>68</c:v>
                </c:pt>
                <c:pt idx="162">
                  <c:v>76</c:v>
                </c:pt>
                <c:pt idx="163">
                  <c:v>74</c:v>
                </c:pt>
                <c:pt idx="164">
                  <c:v>75</c:v>
                </c:pt>
                <c:pt idx="165">
                  <c:v>74</c:v>
                </c:pt>
                <c:pt idx="166">
                  <c:v>68</c:v>
                </c:pt>
                <c:pt idx="167">
                  <c:v>66</c:v>
                </c:pt>
                <c:pt idx="168">
                  <c:v>75</c:v>
                </c:pt>
                <c:pt idx="169">
                  <c:v>72</c:v>
                </c:pt>
                <c:pt idx="170">
                  <c:v>74</c:v>
                </c:pt>
                <c:pt idx="171">
                  <c:v>73</c:v>
                </c:pt>
                <c:pt idx="172">
                  <c:v>66</c:v>
                </c:pt>
                <c:pt idx="173">
                  <c:v>66</c:v>
                </c:pt>
                <c:pt idx="174">
                  <c:v>78</c:v>
                </c:pt>
                <c:pt idx="175">
                  <c:v>78</c:v>
                </c:pt>
                <c:pt idx="176">
                  <c:v>82</c:v>
                </c:pt>
                <c:pt idx="177">
                  <c:v>77</c:v>
                </c:pt>
                <c:pt idx="178">
                  <c:v>71</c:v>
                </c:pt>
                <c:pt idx="179">
                  <c:v>75</c:v>
                </c:pt>
                <c:pt idx="180">
                  <c:v>79</c:v>
                </c:pt>
                <c:pt idx="181">
                  <c:v>81</c:v>
                </c:pt>
                <c:pt idx="182">
                  <c:v>78</c:v>
                </c:pt>
                <c:pt idx="183">
                  <c:v>77</c:v>
                </c:pt>
                <c:pt idx="184">
                  <c:v>69</c:v>
                </c:pt>
                <c:pt idx="185">
                  <c:v>71</c:v>
                </c:pt>
                <c:pt idx="186">
                  <c:v>79</c:v>
                </c:pt>
                <c:pt idx="187">
                  <c:v>77</c:v>
                </c:pt>
                <c:pt idx="188">
                  <c:v>84</c:v>
                </c:pt>
                <c:pt idx="189">
                  <c:v>83</c:v>
                </c:pt>
                <c:pt idx="190">
                  <c:v>71</c:v>
                </c:pt>
                <c:pt idx="191">
                  <c:v>72</c:v>
                </c:pt>
                <c:pt idx="192">
                  <c:v>81</c:v>
                </c:pt>
                <c:pt idx="193">
                  <c:v>80</c:v>
                </c:pt>
                <c:pt idx="194">
                  <c:v>70</c:v>
                </c:pt>
                <c:pt idx="195">
                  <c:v>89</c:v>
                </c:pt>
                <c:pt idx="196">
                  <c:v>86</c:v>
                </c:pt>
                <c:pt idx="197">
                  <c:v>79</c:v>
                </c:pt>
                <c:pt idx="198">
                  <c:v>93</c:v>
                </c:pt>
                <c:pt idx="199">
                  <c:v>99</c:v>
                </c:pt>
                <c:pt idx="200">
                  <c:v>97</c:v>
                </c:pt>
                <c:pt idx="201">
                  <c:v>97</c:v>
                </c:pt>
                <c:pt idx="202">
                  <c:v>83</c:v>
                </c:pt>
                <c:pt idx="203">
                  <c:v>89</c:v>
                </c:pt>
                <c:pt idx="204">
                  <c:v>100</c:v>
                </c:pt>
                <c:pt idx="205">
                  <c:v>93</c:v>
                </c:pt>
                <c:pt idx="206">
                  <c:v>92</c:v>
                </c:pt>
                <c:pt idx="207">
                  <c:v>91</c:v>
                </c:pt>
              </c:numCache>
            </c:numRef>
          </c:val>
          <c:smooth val="0"/>
          <c:extLst>
            <c:ext xmlns:c16="http://schemas.microsoft.com/office/drawing/2014/chart" uri="{C3380CC4-5D6E-409C-BE32-E72D297353CC}">
              <c16:uniqueId val="{00000000-87BB-4947-BC2C-27FC5CB2D139}"/>
            </c:ext>
          </c:extLst>
        </c:ser>
        <c:dLbls>
          <c:showLegendKey val="0"/>
          <c:showVal val="0"/>
          <c:showCatName val="0"/>
          <c:showSerName val="0"/>
          <c:showPercent val="0"/>
          <c:showBubbleSize val="0"/>
        </c:dLbls>
        <c:smooth val="0"/>
        <c:axId val="468659120"/>
        <c:axId val="468659440"/>
      </c:lineChart>
      <c:catAx>
        <c:axId val="46865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659440"/>
        <c:crosses val="autoZero"/>
        <c:auto val="1"/>
        <c:lblAlgn val="ctr"/>
        <c:lblOffset val="100"/>
        <c:noMultiLvlLbl val="0"/>
      </c:catAx>
      <c:valAx>
        <c:axId val="46865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659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4"/>
          <c:tx>
            <c:strRef>
              <c:f>'Sleep Aid Data'!$H$12</c:f>
              <c:strCache>
                <c:ptCount val="1"/>
                <c:pt idx="0">
                  <c:v>sonata</c:v>
                </c:pt>
              </c:strCache>
            </c:strRef>
          </c:tx>
          <c:spPr>
            <a:ln w="28575" cap="rnd">
              <a:solidFill>
                <a:schemeClr val="accent4">
                  <a:lumMod val="60000"/>
                </a:schemeClr>
              </a:solidFill>
              <a:round/>
            </a:ln>
            <a:effectLst/>
          </c:spPr>
          <c:marker>
            <c:symbol val="none"/>
          </c:marker>
          <c:cat>
            <c:strRef>
              <c:f>'Sleep Aid Data'!$C$13:$C$221</c:f>
              <c:strCache>
                <c:ptCount val="209"/>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strCache>
            </c:strRef>
          </c:cat>
          <c:val>
            <c:numRef>
              <c:f>'Sleep Aid Data'!$H$13:$H$221</c:f>
              <c:numCache>
                <c:formatCode>General</c:formatCode>
                <c:ptCount val="209"/>
                <c:pt idx="0">
                  <c:v>54</c:v>
                </c:pt>
                <c:pt idx="1">
                  <c:v>45</c:v>
                </c:pt>
                <c:pt idx="2">
                  <c:v>65</c:v>
                </c:pt>
                <c:pt idx="3">
                  <c:v>57</c:v>
                </c:pt>
                <c:pt idx="4">
                  <c:v>55</c:v>
                </c:pt>
                <c:pt idx="5">
                  <c:v>51</c:v>
                </c:pt>
                <c:pt idx="6">
                  <c:v>53</c:v>
                </c:pt>
                <c:pt idx="7">
                  <c:v>51</c:v>
                </c:pt>
                <c:pt idx="8">
                  <c:v>61</c:v>
                </c:pt>
                <c:pt idx="9">
                  <c:v>49</c:v>
                </c:pt>
                <c:pt idx="10">
                  <c:v>51</c:v>
                </c:pt>
                <c:pt idx="11">
                  <c:v>57</c:v>
                </c:pt>
                <c:pt idx="12">
                  <c:v>65</c:v>
                </c:pt>
                <c:pt idx="13">
                  <c:v>54</c:v>
                </c:pt>
                <c:pt idx="14">
                  <c:v>58</c:v>
                </c:pt>
                <c:pt idx="15">
                  <c:v>60</c:v>
                </c:pt>
                <c:pt idx="16">
                  <c:v>65</c:v>
                </c:pt>
                <c:pt idx="17">
                  <c:v>54</c:v>
                </c:pt>
                <c:pt idx="18">
                  <c:v>62</c:v>
                </c:pt>
                <c:pt idx="19">
                  <c:v>57</c:v>
                </c:pt>
                <c:pt idx="20">
                  <c:v>58</c:v>
                </c:pt>
                <c:pt idx="21">
                  <c:v>48</c:v>
                </c:pt>
                <c:pt idx="22">
                  <c:v>57</c:v>
                </c:pt>
                <c:pt idx="23">
                  <c:v>56</c:v>
                </c:pt>
                <c:pt idx="24">
                  <c:v>67</c:v>
                </c:pt>
                <c:pt idx="25">
                  <c:v>59</c:v>
                </c:pt>
                <c:pt idx="26">
                  <c:v>60</c:v>
                </c:pt>
                <c:pt idx="27">
                  <c:v>64</c:v>
                </c:pt>
                <c:pt idx="28">
                  <c:v>57</c:v>
                </c:pt>
                <c:pt idx="29">
                  <c:v>55</c:v>
                </c:pt>
                <c:pt idx="30">
                  <c:v>52</c:v>
                </c:pt>
                <c:pt idx="31">
                  <c:v>54</c:v>
                </c:pt>
                <c:pt idx="32">
                  <c:v>48</c:v>
                </c:pt>
                <c:pt idx="33">
                  <c:v>55</c:v>
                </c:pt>
                <c:pt idx="34">
                  <c:v>50</c:v>
                </c:pt>
                <c:pt idx="35">
                  <c:v>56</c:v>
                </c:pt>
                <c:pt idx="36">
                  <c:v>45</c:v>
                </c:pt>
                <c:pt idx="37">
                  <c:v>52</c:v>
                </c:pt>
                <c:pt idx="38">
                  <c:v>46</c:v>
                </c:pt>
                <c:pt idx="39">
                  <c:v>58</c:v>
                </c:pt>
                <c:pt idx="40">
                  <c:v>53</c:v>
                </c:pt>
                <c:pt idx="41">
                  <c:v>47</c:v>
                </c:pt>
                <c:pt idx="42">
                  <c:v>53</c:v>
                </c:pt>
                <c:pt idx="43">
                  <c:v>52</c:v>
                </c:pt>
                <c:pt idx="44">
                  <c:v>62</c:v>
                </c:pt>
                <c:pt idx="45">
                  <c:v>63</c:v>
                </c:pt>
                <c:pt idx="46">
                  <c:v>53</c:v>
                </c:pt>
                <c:pt idx="47">
                  <c:v>57</c:v>
                </c:pt>
                <c:pt idx="48">
                  <c:v>48</c:v>
                </c:pt>
                <c:pt idx="49">
                  <c:v>61</c:v>
                </c:pt>
                <c:pt idx="50">
                  <c:v>61</c:v>
                </c:pt>
                <c:pt idx="51">
                  <c:v>57</c:v>
                </c:pt>
                <c:pt idx="52">
                  <c:v>59</c:v>
                </c:pt>
                <c:pt idx="53">
                  <c:v>55</c:v>
                </c:pt>
                <c:pt idx="54">
                  <c:v>60</c:v>
                </c:pt>
                <c:pt idx="55">
                  <c:v>49</c:v>
                </c:pt>
                <c:pt idx="56">
                  <c:v>52</c:v>
                </c:pt>
                <c:pt idx="57">
                  <c:v>55</c:v>
                </c:pt>
                <c:pt idx="58">
                  <c:v>58</c:v>
                </c:pt>
                <c:pt idx="59">
                  <c:v>60</c:v>
                </c:pt>
                <c:pt idx="60">
                  <c:v>55</c:v>
                </c:pt>
                <c:pt idx="61">
                  <c:v>54</c:v>
                </c:pt>
                <c:pt idx="62">
                  <c:v>61</c:v>
                </c:pt>
                <c:pt idx="63">
                  <c:v>62</c:v>
                </c:pt>
                <c:pt idx="64">
                  <c:v>58</c:v>
                </c:pt>
                <c:pt idx="65">
                  <c:v>56</c:v>
                </c:pt>
                <c:pt idx="66">
                  <c:v>65</c:v>
                </c:pt>
                <c:pt idx="67">
                  <c:v>62</c:v>
                </c:pt>
                <c:pt idx="68">
                  <c:v>67</c:v>
                </c:pt>
                <c:pt idx="69">
                  <c:v>60</c:v>
                </c:pt>
                <c:pt idx="70">
                  <c:v>59</c:v>
                </c:pt>
                <c:pt idx="71">
                  <c:v>65</c:v>
                </c:pt>
                <c:pt idx="72">
                  <c:v>63</c:v>
                </c:pt>
                <c:pt idx="73">
                  <c:v>84</c:v>
                </c:pt>
                <c:pt idx="74">
                  <c:v>91</c:v>
                </c:pt>
                <c:pt idx="75">
                  <c:v>93</c:v>
                </c:pt>
                <c:pt idx="76">
                  <c:v>92</c:v>
                </c:pt>
                <c:pt idx="77">
                  <c:v>75</c:v>
                </c:pt>
                <c:pt idx="78">
                  <c:v>79</c:v>
                </c:pt>
                <c:pt idx="79">
                  <c:v>76</c:v>
                </c:pt>
                <c:pt idx="80">
                  <c:v>79</c:v>
                </c:pt>
                <c:pt idx="81">
                  <c:v>79</c:v>
                </c:pt>
                <c:pt idx="82">
                  <c:v>84</c:v>
                </c:pt>
                <c:pt idx="83">
                  <c:v>77</c:v>
                </c:pt>
                <c:pt idx="84">
                  <c:v>95</c:v>
                </c:pt>
                <c:pt idx="85">
                  <c:v>93</c:v>
                </c:pt>
                <c:pt idx="86">
                  <c:v>99</c:v>
                </c:pt>
                <c:pt idx="87">
                  <c:v>99</c:v>
                </c:pt>
                <c:pt idx="88">
                  <c:v>99</c:v>
                </c:pt>
                <c:pt idx="89">
                  <c:v>96</c:v>
                </c:pt>
                <c:pt idx="90">
                  <c:v>93</c:v>
                </c:pt>
                <c:pt idx="91">
                  <c:v>89</c:v>
                </c:pt>
                <c:pt idx="92">
                  <c:v>83</c:v>
                </c:pt>
                <c:pt idx="93">
                  <c:v>83</c:v>
                </c:pt>
                <c:pt idx="94">
                  <c:v>83</c:v>
                </c:pt>
                <c:pt idx="95">
                  <c:v>76</c:v>
                </c:pt>
                <c:pt idx="96">
                  <c:v>74</c:v>
                </c:pt>
                <c:pt idx="97">
                  <c:v>84</c:v>
                </c:pt>
                <c:pt idx="98">
                  <c:v>82</c:v>
                </c:pt>
                <c:pt idx="99">
                  <c:v>79</c:v>
                </c:pt>
                <c:pt idx="100">
                  <c:v>84</c:v>
                </c:pt>
                <c:pt idx="101">
                  <c:v>78</c:v>
                </c:pt>
                <c:pt idx="102">
                  <c:v>77</c:v>
                </c:pt>
                <c:pt idx="103">
                  <c:v>67</c:v>
                </c:pt>
                <c:pt idx="104">
                  <c:v>69</c:v>
                </c:pt>
                <c:pt idx="105">
                  <c:v>70</c:v>
                </c:pt>
                <c:pt idx="106">
                  <c:v>68</c:v>
                </c:pt>
                <c:pt idx="107">
                  <c:v>68</c:v>
                </c:pt>
                <c:pt idx="108">
                  <c:v>65</c:v>
                </c:pt>
                <c:pt idx="109">
                  <c:v>72</c:v>
                </c:pt>
                <c:pt idx="110">
                  <c:v>73</c:v>
                </c:pt>
                <c:pt idx="111">
                  <c:v>67</c:v>
                </c:pt>
                <c:pt idx="112">
                  <c:v>68</c:v>
                </c:pt>
                <c:pt idx="113">
                  <c:v>69</c:v>
                </c:pt>
                <c:pt idx="114">
                  <c:v>66</c:v>
                </c:pt>
                <c:pt idx="115">
                  <c:v>68</c:v>
                </c:pt>
                <c:pt idx="116">
                  <c:v>67</c:v>
                </c:pt>
                <c:pt idx="117">
                  <c:v>71</c:v>
                </c:pt>
                <c:pt idx="118">
                  <c:v>69</c:v>
                </c:pt>
                <c:pt idx="119">
                  <c:v>69</c:v>
                </c:pt>
                <c:pt idx="120">
                  <c:v>73</c:v>
                </c:pt>
                <c:pt idx="121">
                  <c:v>69</c:v>
                </c:pt>
                <c:pt idx="122">
                  <c:v>73</c:v>
                </c:pt>
                <c:pt idx="123">
                  <c:v>81</c:v>
                </c:pt>
                <c:pt idx="124">
                  <c:v>77</c:v>
                </c:pt>
                <c:pt idx="125">
                  <c:v>83</c:v>
                </c:pt>
                <c:pt idx="126">
                  <c:v>82</c:v>
                </c:pt>
                <c:pt idx="127">
                  <c:v>85</c:v>
                </c:pt>
                <c:pt idx="128">
                  <c:v>81</c:v>
                </c:pt>
                <c:pt idx="129">
                  <c:v>78</c:v>
                </c:pt>
                <c:pt idx="130">
                  <c:v>80</c:v>
                </c:pt>
                <c:pt idx="131">
                  <c:v>72</c:v>
                </c:pt>
                <c:pt idx="132">
                  <c:v>79</c:v>
                </c:pt>
                <c:pt idx="133">
                  <c:v>77</c:v>
                </c:pt>
                <c:pt idx="134">
                  <c:v>82</c:v>
                </c:pt>
                <c:pt idx="135">
                  <c:v>79</c:v>
                </c:pt>
                <c:pt idx="136">
                  <c:v>81</c:v>
                </c:pt>
                <c:pt idx="137">
                  <c:v>79</c:v>
                </c:pt>
                <c:pt idx="138">
                  <c:v>82</c:v>
                </c:pt>
                <c:pt idx="139">
                  <c:v>84</c:v>
                </c:pt>
                <c:pt idx="140">
                  <c:v>81</c:v>
                </c:pt>
                <c:pt idx="141">
                  <c:v>81</c:v>
                </c:pt>
                <c:pt idx="142">
                  <c:v>80</c:v>
                </c:pt>
                <c:pt idx="143">
                  <c:v>83</c:v>
                </c:pt>
                <c:pt idx="144">
                  <c:v>78</c:v>
                </c:pt>
                <c:pt idx="145">
                  <c:v>88</c:v>
                </c:pt>
                <c:pt idx="146">
                  <c:v>88</c:v>
                </c:pt>
                <c:pt idx="147">
                  <c:v>83</c:v>
                </c:pt>
                <c:pt idx="148">
                  <c:v>82</c:v>
                </c:pt>
                <c:pt idx="149">
                  <c:v>84</c:v>
                </c:pt>
                <c:pt idx="150">
                  <c:v>83</c:v>
                </c:pt>
                <c:pt idx="151">
                  <c:v>83</c:v>
                </c:pt>
                <c:pt idx="152">
                  <c:v>81</c:v>
                </c:pt>
                <c:pt idx="153">
                  <c:v>79</c:v>
                </c:pt>
                <c:pt idx="154">
                  <c:v>78</c:v>
                </c:pt>
                <c:pt idx="155">
                  <c:v>82</c:v>
                </c:pt>
                <c:pt idx="156">
                  <c:v>80</c:v>
                </c:pt>
                <c:pt idx="157">
                  <c:v>84</c:v>
                </c:pt>
                <c:pt idx="158">
                  <c:v>85</c:v>
                </c:pt>
                <c:pt idx="159">
                  <c:v>89</c:v>
                </c:pt>
                <c:pt idx="160">
                  <c:v>88</c:v>
                </c:pt>
                <c:pt idx="161">
                  <c:v>85</c:v>
                </c:pt>
                <c:pt idx="162">
                  <c:v>94</c:v>
                </c:pt>
                <c:pt idx="163">
                  <c:v>89</c:v>
                </c:pt>
                <c:pt idx="164">
                  <c:v>78</c:v>
                </c:pt>
                <c:pt idx="165">
                  <c:v>86</c:v>
                </c:pt>
                <c:pt idx="166">
                  <c:v>81</c:v>
                </c:pt>
                <c:pt idx="167">
                  <c:v>81</c:v>
                </c:pt>
                <c:pt idx="168">
                  <c:v>79</c:v>
                </c:pt>
                <c:pt idx="169">
                  <c:v>84</c:v>
                </c:pt>
                <c:pt idx="170">
                  <c:v>87</c:v>
                </c:pt>
                <c:pt idx="171">
                  <c:v>82</c:v>
                </c:pt>
                <c:pt idx="172">
                  <c:v>88</c:v>
                </c:pt>
                <c:pt idx="173">
                  <c:v>84</c:v>
                </c:pt>
                <c:pt idx="174">
                  <c:v>88</c:v>
                </c:pt>
                <c:pt idx="175">
                  <c:v>88</c:v>
                </c:pt>
                <c:pt idx="176">
                  <c:v>80</c:v>
                </c:pt>
                <c:pt idx="177">
                  <c:v>80</c:v>
                </c:pt>
                <c:pt idx="178">
                  <c:v>80</c:v>
                </c:pt>
                <c:pt idx="179">
                  <c:v>78</c:v>
                </c:pt>
                <c:pt idx="180">
                  <c:v>80</c:v>
                </c:pt>
                <c:pt idx="181">
                  <c:v>78</c:v>
                </c:pt>
                <c:pt idx="182">
                  <c:v>88</c:v>
                </c:pt>
                <c:pt idx="183">
                  <c:v>85</c:v>
                </c:pt>
                <c:pt idx="184">
                  <c:v>78</c:v>
                </c:pt>
                <c:pt idx="185">
                  <c:v>82</c:v>
                </c:pt>
                <c:pt idx="186">
                  <c:v>81</c:v>
                </c:pt>
                <c:pt idx="187">
                  <c:v>84</c:v>
                </c:pt>
                <c:pt idx="188">
                  <c:v>81</c:v>
                </c:pt>
                <c:pt idx="189">
                  <c:v>84</c:v>
                </c:pt>
                <c:pt idx="190">
                  <c:v>83</c:v>
                </c:pt>
                <c:pt idx="191">
                  <c:v>79</c:v>
                </c:pt>
                <c:pt idx="192">
                  <c:v>83</c:v>
                </c:pt>
                <c:pt idx="193">
                  <c:v>100</c:v>
                </c:pt>
                <c:pt idx="194">
                  <c:v>73</c:v>
                </c:pt>
                <c:pt idx="195">
                  <c:v>66</c:v>
                </c:pt>
                <c:pt idx="196">
                  <c:v>77</c:v>
                </c:pt>
                <c:pt idx="197">
                  <c:v>85</c:v>
                </c:pt>
                <c:pt idx="198">
                  <c:v>87</c:v>
                </c:pt>
                <c:pt idx="199">
                  <c:v>87</c:v>
                </c:pt>
                <c:pt idx="200">
                  <c:v>80</c:v>
                </c:pt>
                <c:pt idx="201">
                  <c:v>75</c:v>
                </c:pt>
                <c:pt idx="202">
                  <c:v>72</c:v>
                </c:pt>
                <c:pt idx="203">
                  <c:v>73</c:v>
                </c:pt>
                <c:pt idx="204">
                  <c:v>73</c:v>
                </c:pt>
                <c:pt idx="205">
                  <c:v>75</c:v>
                </c:pt>
                <c:pt idx="206">
                  <c:v>89</c:v>
                </c:pt>
                <c:pt idx="207">
                  <c:v>86</c:v>
                </c:pt>
                <c:pt idx="208">
                  <c:v>83</c:v>
                </c:pt>
              </c:numCache>
            </c:numRef>
          </c:val>
          <c:smooth val="0"/>
          <c:extLst>
            <c:ext xmlns:c16="http://schemas.microsoft.com/office/drawing/2014/chart" uri="{C3380CC4-5D6E-409C-BE32-E72D297353CC}">
              <c16:uniqueId val="{00000000-6EBF-4039-B8A6-853EB552A33F}"/>
            </c:ext>
          </c:extLst>
        </c:ser>
        <c:ser>
          <c:idx val="5"/>
          <c:order val="5"/>
          <c:tx>
            <c:strRef>
              <c:f>'Sleep Aid Data'!$I$12</c:f>
              <c:strCache>
                <c:ptCount val="1"/>
                <c:pt idx="0">
                  <c:v>lunesta</c:v>
                </c:pt>
              </c:strCache>
            </c:strRef>
          </c:tx>
          <c:spPr>
            <a:ln w="28575" cap="rnd">
              <a:solidFill>
                <a:schemeClr val="accent6">
                  <a:lumMod val="60000"/>
                </a:schemeClr>
              </a:solidFill>
              <a:round/>
            </a:ln>
            <a:effectLst/>
          </c:spPr>
          <c:marker>
            <c:symbol val="none"/>
          </c:marker>
          <c:cat>
            <c:strRef>
              <c:f>'Sleep Aid Data'!$C$13:$C$221</c:f>
              <c:strCache>
                <c:ptCount val="209"/>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strCache>
            </c:strRef>
          </c:cat>
          <c:val>
            <c:numRef>
              <c:f>'Sleep Aid Data'!$I$13:$I$221</c:f>
              <c:numCache>
                <c:formatCode>General</c:formatCode>
                <c:ptCount val="209"/>
                <c:pt idx="0">
                  <c:v>0</c:v>
                </c:pt>
                <c:pt idx="1">
                  <c:v>0</c:v>
                </c:pt>
                <c:pt idx="2">
                  <c:v>0</c:v>
                </c:pt>
                <c:pt idx="3">
                  <c:v>0</c:v>
                </c:pt>
                <c:pt idx="4">
                  <c:v>0</c:v>
                </c:pt>
                <c:pt idx="5">
                  <c:v>0</c:v>
                </c:pt>
                <c:pt idx="6">
                  <c:v>0</c:v>
                </c:pt>
                <c:pt idx="7">
                  <c:v>0</c:v>
                </c:pt>
                <c:pt idx="8">
                  <c:v>0</c:v>
                </c:pt>
                <c:pt idx="9">
                  <c:v>0</c:v>
                </c:pt>
                <c:pt idx="10">
                  <c:v>0</c:v>
                </c:pt>
                <c:pt idx="11">
                  <c:v>17</c:v>
                </c:pt>
                <c:pt idx="12">
                  <c:v>21</c:v>
                </c:pt>
                <c:pt idx="13">
                  <c:v>31</c:v>
                </c:pt>
                <c:pt idx="14">
                  <c:v>18</c:v>
                </c:pt>
                <c:pt idx="15">
                  <c:v>51</c:v>
                </c:pt>
                <c:pt idx="16">
                  <c:v>100</c:v>
                </c:pt>
                <c:pt idx="17">
                  <c:v>68</c:v>
                </c:pt>
                <c:pt idx="18">
                  <c:v>71</c:v>
                </c:pt>
                <c:pt idx="19">
                  <c:v>65</c:v>
                </c:pt>
                <c:pt idx="20">
                  <c:v>61</c:v>
                </c:pt>
                <c:pt idx="21">
                  <c:v>68</c:v>
                </c:pt>
                <c:pt idx="22">
                  <c:v>55</c:v>
                </c:pt>
                <c:pt idx="23">
                  <c:v>45</c:v>
                </c:pt>
                <c:pt idx="24">
                  <c:v>54</c:v>
                </c:pt>
                <c:pt idx="25">
                  <c:v>51</c:v>
                </c:pt>
                <c:pt idx="26">
                  <c:v>50</c:v>
                </c:pt>
                <c:pt idx="27">
                  <c:v>44</c:v>
                </c:pt>
                <c:pt idx="28">
                  <c:v>30</c:v>
                </c:pt>
                <c:pt idx="29">
                  <c:v>30</c:v>
                </c:pt>
                <c:pt idx="30">
                  <c:v>27</c:v>
                </c:pt>
                <c:pt idx="31">
                  <c:v>33</c:v>
                </c:pt>
                <c:pt idx="32">
                  <c:v>48</c:v>
                </c:pt>
                <c:pt idx="33">
                  <c:v>50</c:v>
                </c:pt>
                <c:pt idx="34">
                  <c:v>37</c:v>
                </c:pt>
                <c:pt idx="35">
                  <c:v>24</c:v>
                </c:pt>
                <c:pt idx="36">
                  <c:v>32</c:v>
                </c:pt>
                <c:pt idx="37">
                  <c:v>29</c:v>
                </c:pt>
                <c:pt idx="38">
                  <c:v>36</c:v>
                </c:pt>
                <c:pt idx="39">
                  <c:v>39</c:v>
                </c:pt>
                <c:pt idx="40">
                  <c:v>35</c:v>
                </c:pt>
                <c:pt idx="41">
                  <c:v>33</c:v>
                </c:pt>
                <c:pt idx="42">
                  <c:v>29</c:v>
                </c:pt>
                <c:pt idx="43">
                  <c:v>28</c:v>
                </c:pt>
                <c:pt idx="44">
                  <c:v>37</c:v>
                </c:pt>
                <c:pt idx="45">
                  <c:v>29</c:v>
                </c:pt>
                <c:pt idx="46">
                  <c:v>28</c:v>
                </c:pt>
                <c:pt idx="47">
                  <c:v>19</c:v>
                </c:pt>
                <c:pt idx="48">
                  <c:v>31</c:v>
                </c:pt>
                <c:pt idx="49">
                  <c:v>18</c:v>
                </c:pt>
                <c:pt idx="50">
                  <c:v>24</c:v>
                </c:pt>
                <c:pt idx="51">
                  <c:v>26</c:v>
                </c:pt>
                <c:pt idx="52">
                  <c:v>19</c:v>
                </c:pt>
                <c:pt idx="53">
                  <c:v>19</c:v>
                </c:pt>
                <c:pt idx="54">
                  <c:v>22</c:v>
                </c:pt>
                <c:pt idx="55">
                  <c:v>21</c:v>
                </c:pt>
                <c:pt idx="56">
                  <c:v>20</c:v>
                </c:pt>
                <c:pt idx="57">
                  <c:v>19</c:v>
                </c:pt>
                <c:pt idx="58">
                  <c:v>23</c:v>
                </c:pt>
                <c:pt idx="59">
                  <c:v>17</c:v>
                </c:pt>
                <c:pt idx="60">
                  <c:v>21</c:v>
                </c:pt>
                <c:pt idx="61">
                  <c:v>19</c:v>
                </c:pt>
                <c:pt idx="62">
                  <c:v>17</c:v>
                </c:pt>
                <c:pt idx="63">
                  <c:v>19</c:v>
                </c:pt>
                <c:pt idx="64">
                  <c:v>12</c:v>
                </c:pt>
                <c:pt idx="65">
                  <c:v>16</c:v>
                </c:pt>
                <c:pt idx="66">
                  <c:v>19</c:v>
                </c:pt>
                <c:pt idx="67">
                  <c:v>16</c:v>
                </c:pt>
                <c:pt idx="68">
                  <c:v>15</c:v>
                </c:pt>
                <c:pt idx="69">
                  <c:v>17</c:v>
                </c:pt>
                <c:pt idx="70">
                  <c:v>13</c:v>
                </c:pt>
                <c:pt idx="71">
                  <c:v>24</c:v>
                </c:pt>
                <c:pt idx="72">
                  <c:v>19</c:v>
                </c:pt>
                <c:pt idx="73">
                  <c:v>23</c:v>
                </c:pt>
                <c:pt idx="74">
                  <c:v>16</c:v>
                </c:pt>
                <c:pt idx="75">
                  <c:v>15</c:v>
                </c:pt>
                <c:pt idx="76">
                  <c:v>15</c:v>
                </c:pt>
                <c:pt idx="77">
                  <c:v>16</c:v>
                </c:pt>
                <c:pt idx="78">
                  <c:v>19</c:v>
                </c:pt>
                <c:pt idx="79">
                  <c:v>17</c:v>
                </c:pt>
                <c:pt idx="80">
                  <c:v>22</c:v>
                </c:pt>
                <c:pt idx="81">
                  <c:v>16</c:v>
                </c:pt>
                <c:pt idx="82">
                  <c:v>15</c:v>
                </c:pt>
                <c:pt idx="83">
                  <c:v>19</c:v>
                </c:pt>
                <c:pt idx="84">
                  <c:v>24</c:v>
                </c:pt>
                <c:pt idx="85">
                  <c:v>22</c:v>
                </c:pt>
                <c:pt idx="86">
                  <c:v>19</c:v>
                </c:pt>
                <c:pt idx="87">
                  <c:v>17</c:v>
                </c:pt>
                <c:pt idx="88">
                  <c:v>17</c:v>
                </c:pt>
                <c:pt idx="89">
                  <c:v>16</c:v>
                </c:pt>
                <c:pt idx="90">
                  <c:v>16</c:v>
                </c:pt>
                <c:pt idx="91">
                  <c:v>16</c:v>
                </c:pt>
                <c:pt idx="92">
                  <c:v>17</c:v>
                </c:pt>
                <c:pt idx="93">
                  <c:v>20</c:v>
                </c:pt>
                <c:pt idx="94">
                  <c:v>16</c:v>
                </c:pt>
                <c:pt idx="95">
                  <c:v>20</c:v>
                </c:pt>
                <c:pt idx="96">
                  <c:v>18</c:v>
                </c:pt>
                <c:pt idx="97">
                  <c:v>19</c:v>
                </c:pt>
                <c:pt idx="98">
                  <c:v>20</c:v>
                </c:pt>
                <c:pt idx="99">
                  <c:v>18</c:v>
                </c:pt>
                <c:pt idx="100">
                  <c:v>17</c:v>
                </c:pt>
                <c:pt idx="101">
                  <c:v>17</c:v>
                </c:pt>
                <c:pt idx="102">
                  <c:v>17</c:v>
                </c:pt>
                <c:pt idx="103">
                  <c:v>18</c:v>
                </c:pt>
                <c:pt idx="104">
                  <c:v>16</c:v>
                </c:pt>
                <c:pt idx="105">
                  <c:v>16</c:v>
                </c:pt>
                <c:pt idx="106">
                  <c:v>18</c:v>
                </c:pt>
                <c:pt idx="107">
                  <c:v>16</c:v>
                </c:pt>
                <c:pt idx="108">
                  <c:v>18</c:v>
                </c:pt>
                <c:pt idx="109">
                  <c:v>16</c:v>
                </c:pt>
                <c:pt idx="110">
                  <c:v>17</c:v>
                </c:pt>
                <c:pt idx="111">
                  <c:v>14</c:v>
                </c:pt>
                <c:pt idx="112">
                  <c:v>15</c:v>
                </c:pt>
                <c:pt idx="113">
                  <c:v>13</c:v>
                </c:pt>
                <c:pt idx="114">
                  <c:v>16</c:v>
                </c:pt>
                <c:pt idx="115">
                  <c:v>14</c:v>
                </c:pt>
                <c:pt idx="116">
                  <c:v>14</c:v>
                </c:pt>
                <c:pt idx="117">
                  <c:v>14</c:v>
                </c:pt>
                <c:pt idx="118">
                  <c:v>12</c:v>
                </c:pt>
                <c:pt idx="119">
                  <c:v>12</c:v>
                </c:pt>
                <c:pt idx="120">
                  <c:v>16</c:v>
                </c:pt>
                <c:pt idx="121">
                  <c:v>13</c:v>
                </c:pt>
                <c:pt idx="122">
                  <c:v>14</c:v>
                </c:pt>
                <c:pt idx="123">
                  <c:v>16</c:v>
                </c:pt>
                <c:pt idx="124">
                  <c:v>17</c:v>
                </c:pt>
                <c:pt idx="125">
                  <c:v>11</c:v>
                </c:pt>
                <c:pt idx="126">
                  <c:v>13</c:v>
                </c:pt>
                <c:pt idx="127">
                  <c:v>12</c:v>
                </c:pt>
                <c:pt idx="128">
                  <c:v>12</c:v>
                </c:pt>
                <c:pt idx="129">
                  <c:v>14</c:v>
                </c:pt>
                <c:pt idx="130">
                  <c:v>10</c:v>
                </c:pt>
                <c:pt idx="131">
                  <c:v>11</c:v>
                </c:pt>
                <c:pt idx="132">
                  <c:v>10</c:v>
                </c:pt>
                <c:pt idx="133">
                  <c:v>10</c:v>
                </c:pt>
                <c:pt idx="134">
                  <c:v>11</c:v>
                </c:pt>
                <c:pt idx="135">
                  <c:v>11</c:v>
                </c:pt>
                <c:pt idx="136">
                  <c:v>12</c:v>
                </c:pt>
                <c:pt idx="137">
                  <c:v>9</c:v>
                </c:pt>
                <c:pt idx="138">
                  <c:v>12</c:v>
                </c:pt>
                <c:pt idx="139">
                  <c:v>12</c:v>
                </c:pt>
                <c:pt idx="140">
                  <c:v>13</c:v>
                </c:pt>
                <c:pt idx="141">
                  <c:v>12</c:v>
                </c:pt>
                <c:pt idx="142">
                  <c:v>12</c:v>
                </c:pt>
                <c:pt idx="143">
                  <c:v>10</c:v>
                </c:pt>
                <c:pt idx="144">
                  <c:v>10</c:v>
                </c:pt>
                <c:pt idx="145">
                  <c:v>10</c:v>
                </c:pt>
                <c:pt idx="146">
                  <c:v>9</c:v>
                </c:pt>
                <c:pt idx="147">
                  <c:v>9</c:v>
                </c:pt>
                <c:pt idx="148">
                  <c:v>10</c:v>
                </c:pt>
                <c:pt idx="149">
                  <c:v>11</c:v>
                </c:pt>
                <c:pt idx="150">
                  <c:v>9</c:v>
                </c:pt>
                <c:pt idx="151">
                  <c:v>10</c:v>
                </c:pt>
                <c:pt idx="152">
                  <c:v>11</c:v>
                </c:pt>
                <c:pt idx="153">
                  <c:v>10</c:v>
                </c:pt>
                <c:pt idx="154">
                  <c:v>9</c:v>
                </c:pt>
                <c:pt idx="155">
                  <c:v>9</c:v>
                </c:pt>
                <c:pt idx="156">
                  <c:v>10</c:v>
                </c:pt>
                <c:pt idx="157">
                  <c:v>9</c:v>
                </c:pt>
                <c:pt idx="158">
                  <c:v>9</c:v>
                </c:pt>
                <c:pt idx="159">
                  <c:v>8</c:v>
                </c:pt>
                <c:pt idx="160">
                  <c:v>12</c:v>
                </c:pt>
                <c:pt idx="161">
                  <c:v>10</c:v>
                </c:pt>
                <c:pt idx="162">
                  <c:v>10</c:v>
                </c:pt>
                <c:pt idx="163">
                  <c:v>11</c:v>
                </c:pt>
                <c:pt idx="164">
                  <c:v>10</c:v>
                </c:pt>
                <c:pt idx="165">
                  <c:v>10</c:v>
                </c:pt>
                <c:pt idx="166">
                  <c:v>10</c:v>
                </c:pt>
                <c:pt idx="167">
                  <c:v>10</c:v>
                </c:pt>
                <c:pt idx="168">
                  <c:v>9</c:v>
                </c:pt>
                <c:pt idx="169">
                  <c:v>10</c:v>
                </c:pt>
                <c:pt idx="170">
                  <c:v>10</c:v>
                </c:pt>
                <c:pt idx="171">
                  <c:v>11</c:v>
                </c:pt>
                <c:pt idx="172">
                  <c:v>10</c:v>
                </c:pt>
                <c:pt idx="173">
                  <c:v>10</c:v>
                </c:pt>
                <c:pt idx="174">
                  <c:v>10</c:v>
                </c:pt>
                <c:pt idx="175">
                  <c:v>9</c:v>
                </c:pt>
                <c:pt idx="176">
                  <c:v>11</c:v>
                </c:pt>
                <c:pt idx="177">
                  <c:v>10</c:v>
                </c:pt>
                <c:pt idx="178">
                  <c:v>9</c:v>
                </c:pt>
                <c:pt idx="179">
                  <c:v>10</c:v>
                </c:pt>
                <c:pt idx="180">
                  <c:v>9</c:v>
                </c:pt>
                <c:pt idx="181">
                  <c:v>10</c:v>
                </c:pt>
                <c:pt idx="182">
                  <c:v>10</c:v>
                </c:pt>
                <c:pt idx="183">
                  <c:v>11</c:v>
                </c:pt>
                <c:pt idx="184">
                  <c:v>11</c:v>
                </c:pt>
                <c:pt idx="185">
                  <c:v>9</c:v>
                </c:pt>
                <c:pt idx="186">
                  <c:v>10</c:v>
                </c:pt>
                <c:pt idx="187">
                  <c:v>10</c:v>
                </c:pt>
                <c:pt idx="188">
                  <c:v>10</c:v>
                </c:pt>
                <c:pt idx="189">
                  <c:v>11</c:v>
                </c:pt>
                <c:pt idx="190">
                  <c:v>10</c:v>
                </c:pt>
                <c:pt idx="191">
                  <c:v>9</c:v>
                </c:pt>
                <c:pt idx="192">
                  <c:v>9</c:v>
                </c:pt>
                <c:pt idx="193">
                  <c:v>10</c:v>
                </c:pt>
                <c:pt idx="194">
                  <c:v>8</c:v>
                </c:pt>
                <c:pt idx="195">
                  <c:v>9</c:v>
                </c:pt>
                <c:pt idx="196">
                  <c:v>7</c:v>
                </c:pt>
                <c:pt idx="197">
                  <c:v>9</c:v>
                </c:pt>
                <c:pt idx="198">
                  <c:v>10</c:v>
                </c:pt>
                <c:pt idx="199">
                  <c:v>9</c:v>
                </c:pt>
                <c:pt idx="200">
                  <c:v>9</c:v>
                </c:pt>
                <c:pt idx="201">
                  <c:v>9</c:v>
                </c:pt>
                <c:pt idx="202">
                  <c:v>8</c:v>
                </c:pt>
                <c:pt idx="203">
                  <c:v>9</c:v>
                </c:pt>
                <c:pt idx="204">
                  <c:v>9</c:v>
                </c:pt>
                <c:pt idx="205">
                  <c:v>9</c:v>
                </c:pt>
                <c:pt idx="206">
                  <c:v>12</c:v>
                </c:pt>
                <c:pt idx="207">
                  <c:v>10</c:v>
                </c:pt>
                <c:pt idx="208">
                  <c:v>11</c:v>
                </c:pt>
              </c:numCache>
            </c:numRef>
          </c:val>
          <c:smooth val="0"/>
          <c:extLst>
            <c:ext xmlns:c16="http://schemas.microsoft.com/office/drawing/2014/chart" uri="{C3380CC4-5D6E-409C-BE32-E72D297353CC}">
              <c16:uniqueId val="{00000001-6EBF-4039-B8A6-853EB552A33F}"/>
            </c:ext>
          </c:extLst>
        </c:ser>
        <c:ser>
          <c:idx val="6"/>
          <c:order val="6"/>
          <c:tx>
            <c:strRef>
              <c:f>'Sleep Aid Data'!$J$12</c:f>
              <c:strCache>
                <c:ptCount val="1"/>
                <c:pt idx="0">
                  <c:v>ambien</c:v>
                </c:pt>
              </c:strCache>
            </c:strRef>
          </c:tx>
          <c:spPr>
            <a:ln w="28575" cap="rnd">
              <a:solidFill>
                <a:schemeClr val="accent2">
                  <a:lumMod val="80000"/>
                  <a:lumOff val="20000"/>
                </a:schemeClr>
              </a:solidFill>
              <a:round/>
            </a:ln>
            <a:effectLst/>
          </c:spPr>
          <c:marker>
            <c:symbol val="none"/>
          </c:marker>
          <c:cat>
            <c:strRef>
              <c:f>'Sleep Aid Data'!$C$13:$C$221</c:f>
              <c:strCache>
                <c:ptCount val="209"/>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strCache>
            </c:strRef>
          </c:cat>
          <c:val>
            <c:numRef>
              <c:f>'Sleep Aid Data'!$J$13:$J$221</c:f>
              <c:numCache>
                <c:formatCode>General</c:formatCode>
                <c:ptCount val="209"/>
                <c:pt idx="0">
                  <c:v>65</c:v>
                </c:pt>
                <c:pt idx="1">
                  <c:v>60</c:v>
                </c:pt>
                <c:pt idx="2">
                  <c:v>46</c:v>
                </c:pt>
                <c:pt idx="3">
                  <c:v>74</c:v>
                </c:pt>
                <c:pt idx="4">
                  <c:v>53</c:v>
                </c:pt>
                <c:pt idx="5">
                  <c:v>65</c:v>
                </c:pt>
                <c:pt idx="6">
                  <c:v>52</c:v>
                </c:pt>
                <c:pt idx="7">
                  <c:v>65</c:v>
                </c:pt>
                <c:pt idx="8">
                  <c:v>55</c:v>
                </c:pt>
                <c:pt idx="9">
                  <c:v>50</c:v>
                </c:pt>
                <c:pt idx="10">
                  <c:v>51</c:v>
                </c:pt>
                <c:pt idx="11">
                  <c:v>58</c:v>
                </c:pt>
                <c:pt idx="12">
                  <c:v>56</c:v>
                </c:pt>
                <c:pt idx="13">
                  <c:v>44</c:v>
                </c:pt>
                <c:pt idx="14">
                  <c:v>49</c:v>
                </c:pt>
                <c:pt idx="15">
                  <c:v>75</c:v>
                </c:pt>
                <c:pt idx="16">
                  <c:v>58</c:v>
                </c:pt>
                <c:pt idx="17">
                  <c:v>61</c:v>
                </c:pt>
                <c:pt idx="18">
                  <c:v>53</c:v>
                </c:pt>
                <c:pt idx="19">
                  <c:v>54</c:v>
                </c:pt>
                <c:pt idx="20">
                  <c:v>51</c:v>
                </c:pt>
                <c:pt idx="21">
                  <c:v>73</c:v>
                </c:pt>
                <c:pt idx="22">
                  <c:v>78</c:v>
                </c:pt>
                <c:pt idx="23">
                  <c:v>76</c:v>
                </c:pt>
                <c:pt idx="24">
                  <c:v>67</c:v>
                </c:pt>
                <c:pt idx="25">
                  <c:v>64</c:v>
                </c:pt>
                <c:pt idx="26">
                  <c:v>100</c:v>
                </c:pt>
                <c:pt idx="27">
                  <c:v>69</c:v>
                </c:pt>
                <c:pt idx="28">
                  <c:v>72</c:v>
                </c:pt>
                <c:pt idx="29">
                  <c:v>61</c:v>
                </c:pt>
                <c:pt idx="30">
                  <c:v>62</c:v>
                </c:pt>
                <c:pt idx="31">
                  <c:v>62</c:v>
                </c:pt>
                <c:pt idx="32">
                  <c:v>58</c:v>
                </c:pt>
                <c:pt idx="33">
                  <c:v>69</c:v>
                </c:pt>
                <c:pt idx="34">
                  <c:v>61</c:v>
                </c:pt>
                <c:pt idx="35">
                  <c:v>64</c:v>
                </c:pt>
                <c:pt idx="36">
                  <c:v>69</c:v>
                </c:pt>
                <c:pt idx="37">
                  <c:v>53</c:v>
                </c:pt>
                <c:pt idx="38">
                  <c:v>66</c:v>
                </c:pt>
                <c:pt idx="39">
                  <c:v>62</c:v>
                </c:pt>
                <c:pt idx="40">
                  <c:v>61</c:v>
                </c:pt>
                <c:pt idx="41">
                  <c:v>50</c:v>
                </c:pt>
                <c:pt idx="42">
                  <c:v>61</c:v>
                </c:pt>
                <c:pt idx="43">
                  <c:v>56</c:v>
                </c:pt>
                <c:pt idx="44">
                  <c:v>55</c:v>
                </c:pt>
                <c:pt idx="45">
                  <c:v>53</c:v>
                </c:pt>
                <c:pt idx="46">
                  <c:v>55</c:v>
                </c:pt>
                <c:pt idx="47">
                  <c:v>52</c:v>
                </c:pt>
                <c:pt idx="48">
                  <c:v>74</c:v>
                </c:pt>
                <c:pt idx="49">
                  <c:v>56</c:v>
                </c:pt>
                <c:pt idx="50">
                  <c:v>49</c:v>
                </c:pt>
                <c:pt idx="51">
                  <c:v>52</c:v>
                </c:pt>
                <c:pt idx="52">
                  <c:v>46</c:v>
                </c:pt>
                <c:pt idx="53">
                  <c:v>53</c:v>
                </c:pt>
                <c:pt idx="54">
                  <c:v>56</c:v>
                </c:pt>
                <c:pt idx="55">
                  <c:v>50</c:v>
                </c:pt>
                <c:pt idx="56">
                  <c:v>54</c:v>
                </c:pt>
                <c:pt idx="57">
                  <c:v>48</c:v>
                </c:pt>
                <c:pt idx="58">
                  <c:v>47</c:v>
                </c:pt>
                <c:pt idx="59">
                  <c:v>51</c:v>
                </c:pt>
                <c:pt idx="60">
                  <c:v>54</c:v>
                </c:pt>
                <c:pt idx="61">
                  <c:v>54</c:v>
                </c:pt>
                <c:pt idx="62">
                  <c:v>49</c:v>
                </c:pt>
                <c:pt idx="63">
                  <c:v>59</c:v>
                </c:pt>
                <c:pt idx="64">
                  <c:v>52</c:v>
                </c:pt>
                <c:pt idx="65">
                  <c:v>58</c:v>
                </c:pt>
                <c:pt idx="66">
                  <c:v>59</c:v>
                </c:pt>
                <c:pt idx="67">
                  <c:v>52</c:v>
                </c:pt>
                <c:pt idx="68">
                  <c:v>59</c:v>
                </c:pt>
                <c:pt idx="69">
                  <c:v>58</c:v>
                </c:pt>
                <c:pt idx="70">
                  <c:v>46</c:v>
                </c:pt>
                <c:pt idx="71">
                  <c:v>79</c:v>
                </c:pt>
                <c:pt idx="72">
                  <c:v>59</c:v>
                </c:pt>
                <c:pt idx="73">
                  <c:v>51</c:v>
                </c:pt>
                <c:pt idx="74">
                  <c:v>49</c:v>
                </c:pt>
                <c:pt idx="75">
                  <c:v>57</c:v>
                </c:pt>
                <c:pt idx="76">
                  <c:v>58</c:v>
                </c:pt>
                <c:pt idx="77">
                  <c:v>58</c:v>
                </c:pt>
                <c:pt idx="78">
                  <c:v>59</c:v>
                </c:pt>
                <c:pt idx="79">
                  <c:v>59</c:v>
                </c:pt>
                <c:pt idx="80">
                  <c:v>58</c:v>
                </c:pt>
                <c:pt idx="81">
                  <c:v>53</c:v>
                </c:pt>
                <c:pt idx="82">
                  <c:v>58</c:v>
                </c:pt>
                <c:pt idx="83">
                  <c:v>52</c:v>
                </c:pt>
                <c:pt idx="84">
                  <c:v>67</c:v>
                </c:pt>
                <c:pt idx="85">
                  <c:v>62</c:v>
                </c:pt>
                <c:pt idx="86">
                  <c:v>57</c:v>
                </c:pt>
                <c:pt idx="87">
                  <c:v>64</c:v>
                </c:pt>
                <c:pt idx="88">
                  <c:v>60</c:v>
                </c:pt>
                <c:pt idx="89">
                  <c:v>62</c:v>
                </c:pt>
                <c:pt idx="90">
                  <c:v>65</c:v>
                </c:pt>
                <c:pt idx="91">
                  <c:v>72</c:v>
                </c:pt>
                <c:pt idx="92">
                  <c:v>63</c:v>
                </c:pt>
                <c:pt idx="93">
                  <c:v>64</c:v>
                </c:pt>
                <c:pt idx="94">
                  <c:v>61</c:v>
                </c:pt>
                <c:pt idx="95">
                  <c:v>63</c:v>
                </c:pt>
                <c:pt idx="96">
                  <c:v>63</c:v>
                </c:pt>
                <c:pt idx="97">
                  <c:v>66</c:v>
                </c:pt>
                <c:pt idx="98">
                  <c:v>65</c:v>
                </c:pt>
                <c:pt idx="99">
                  <c:v>61</c:v>
                </c:pt>
                <c:pt idx="100">
                  <c:v>59</c:v>
                </c:pt>
                <c:pt idx="101">
                  <c:v>58</c:v>
                </c:pt>
                <c:pt idx="102">
                  <c:v>63</c:v>
                </c:pt>
                <c:pt idx="103">
                  <c:v>65</c:v>
                </c:pt>
                <c:pt idx="104">
                  <c:v>65</c:v>
                </c:pt>
                <c:pt idx="105">
                  <c:v>61</c:v>
                </c:pt>
                <c:pt idx="106">
                  <c:v>54</c:v>
                </c:pt>
                <c:pt idx="107">
                  <c:v>53</c:v>
                </c:pt>
                <c:pt idx="108">
                  <c:v>70</c:v>
                </c:pt>
                <c:pt idx="109">
                  <c:v>57</c:v>
                </c:pt>
                <c:pt idx="110">
                  <c:v>57</c:v>
                </c:pt>
                <c:pt idx="111">
                  <c:v>54</c:v>
                </c:pt>
                <c:pt idx="112">
                  <c:v>55</c:v>
                </c:pt>
                <c:pt idx="113">
                  <c:v>52</c:v>
                </c:pt>
                <c:pt idx="114">
                  <c:v>56</c:v>
                </c:pt>
                <c:pt idx="115">
                  <c:v>51</c:v>
                </c:pt>
                <c:pt idx="116">
                  <c:v>54</c:v>
                </c:pt>
                <c:pt idx="117">
                  <c:v>50</c:v>
                </c:pt>
                <c:pt idx="118">
                  <c:v>48</c:v>
                </c:pt>
                <c:pt idx="119">
                  <c:v>46</c:v>
                </c:pt>
                <c:pt idx="120">
                  <c:v>50</c:v>
                </c:pt>
                <c:pt idx="121">
                  <c:v>58</c:v>
                </c:pt>
                <c:pt idx="122">
                  <c:v>50</c:v>
                </c:pt>
                <c:pt idx="123">
                  <c:v>53</c:v>
                </c:pt>
                <c:pt idx="124">
                  <c:v>49</c:v>
                </c:pt>
                <c:pt idx="125">
                  <c:v>44</c:v>
                </c:pt>
                <c:pt idx="126">
                  <c:v>49</c:v>
                </c:pt>
                <c:pt idx="127">
                  <c:v>49</c:v>
                </c:pt>
                <c:pt idx="128">
                  <c:v>46</c:v>
                </c:pt>
                <c:pt idx="129">
                  <c:v>41</c:v>
                </c:pt>
                <c:pt idx="130">
                  <c:v>43</c:v>
                </c:pt>
                <c:pt idx="131">
                  <c:v>44</c:v>
                </c:pt>
                <c:pt idx="132">
                  <c:v>48</c:v>
                </c:pt>
                <c:pt idx="133">
                  <c:v>45</c:v>
                </c:pt>
                <c:pt idx="134">
                  <c:v>40</c:v>
                </c:pt>
                <c:pt idx="135">
                  <c:v>46</c:v>
                </c:pt>
                <c:pt idx="136">
                  <c:v>42</c:v>
                </c:pt>
                <c:pt idx="137">
                  <c:v>49</c:v>
                </c:pt>
                <c:pt idx="138">
                  <c:v>43</c:v>
                </c:pt>
                <c:pt idx="139">
                  <c:v>48</c:v>
                </c:pt>
                <c:pt idx="140">
                  <c:v>46</c:v>
                </c:pt>
                <c:pt idx="141">
                  <c:v>44</c:v>
                </c:pt>
                <c:pt idx="142">
                  <c:v>38</c:v>
                </c:pt>
                <c:pt idx="143">
                  <c:v>39</c:v>
                </c:pt>
                <c:pt idx="144">
                  <c:v>45</c:v>
                </c:pt>
                <c:pt idx="145">
                  <c:v>43</c:v>
                </c:pt>
                <c:pt idx="146">
                  <c:v>45</c:v>
                </c:pt>
                <c:pt idx="147">
                  <c:v>45</c:v>
                </c:pt>
                <c:pt idx="148">
                  <c:v>53</c:v>
                </c:pt>
                <c:pt idx="149">
                  <c:v>48</c:v>
                </c:pt>
                <c:pt idx="150">
                  <c:v>43</c:v>
                </c:pt>
                <c:pt idx="151">
                  <c:v>42</c:v>
                </c:pt>
                <c:pt idx="152">
                  <c:v>43</c:v>
                </c:pt>
                <c:pt idx="153">
                  <c:v>43</c:v>
                </c:pt>
                <c:pt idx="154">
                  <c:v>35</c:v>
                </c:pt>
                <c:pt idx="155">
                  <c:v>39</c:v>
                </c:pt>
                <c:pt idx="156">
                  <c:v>43</c:v>
                </c:pt>
                <c:pt idx="157">
                  <c:v>42</c:v>
                </c:pt>
                <c:pt idx="158">
                  <c:v>41</c:v>
                </c:pt>
                <c:pt idx="159">
                  <c:v>39</c:v>
                </c:pt>
                <c:pt idx="160">
                  <c:v>41</c:v>
                </c:pt>
                <c:pt idx="161">
                  <c:v>41</c:v>
                </c:pt>
                <c:pt idx="162">
                  <c:v>43</c:v>
                </c:pt>
                <c:pt idx="163">
                  <c:v>42</c:v>
                </c:pt>
                <c:pt idx="164">
                  <c:v>39</c:v>
                </c:pt>
                <c:pt idx="165">
                  <c:v>38</c:v>
                </c:pt>
                <c:pt idx="166">
                  <c:v>38</c:v>
                </c:pt>
                <c:pt idx="167">
                  <c:v>36</c:v>
                </c:pt>
                <c:pt idx="168">
                  <c:v>42</c:v>
                </c:pt>
                <c:pt idx="169">
                  <c:v>37</c:v>
                </c:pt>
                <c:pt idx="170">
                  <c:v>43</c:v>
                </c:pt>
                <c:pt idx="171">
                  <c:v>38</c:v>
                </c:pt>
                <c:pt idx="172">
                  <c:v>69</c:v>
                </c:pt>
                <c:pt idx="173">
                  <c:v>49</c:v>
                </c:pt>
                <c:pt idx="174">
                  <c:v>40</c:v>
                </c:pt>
                <c:pt idx="175">
                  <c:v>44</c:v>
                </c:pt>
                <c:pt idx="176">
                  <c:v>37</c:v>
                </c:pt>
                <c:pt idx="177">
                  <c:v>41</c:v>
                </c:pt>
                <c:pt idx="178">
                  <c:v>36</c:v>
                </c:pt>
                <c:pt idx="179">
                  <c:v>34</c:v>
                </c:pt>
                <c:pt idx="180">
                  <c:v>38</c:v>
                </c:pt>
                <c:pt idx="181">
                  <c:v>38</c:v>
                </c:pt>
                <c:pt idx="182">
                  <c:v>35</c:v>
                </c:pt>
                <c:pt idx="183">
                  <c:v>33</c:v>
                </c:pt>
                <c:pt idx="184">
                  <c:v>32</c:v>
                </c:pt>
                <c:pt idx="185">
                  <c:v>36</c:v>
                </c:pt>
                <c:pt idx="186">
                  <c:v>37</c:v>
                </c:pt>
                <c:pt idx="187">
                  <c:v>33</c:v>
                </c:pt>
                <c:pt idx="188">
                  <c:v>33</c:v>
                </c:pt>
                <c:pt idx="189">
                  <c:v>35</c:v>
                </c:pt>
                <c:pt idx="190">
                  <c:v>33</c:v>
                </c:pt>
                <c:pt idx="191">
                  <c:v>31</c:v>
                </c:pt>
                <c:pt idx="192">
                  <c:v>34</c:v>
                </c:pt>
                <c:pt idx="193">
                  <c:v>35</c:v>
                </c:pt>
                <c:pt idx="194">
                  <c:v>29</c:v>
                </c:pt>
                <c:pt idx="195">
                  <c:v>29</c:v>
                </c:pt>
                <c:pt idx="196">
                  <c:v>29</c:v>
                </c:pt>
                <c:pt idx="197">
                  <c:v>28</c:v>
                </c:pt>
                <c:pt idx="198">
                  <c:v>30</c:v>
                </c:pt>
                <c:pt idx="199">
                  <c:v>28</c:v>
                </c:pt>
                <c:pt idx="200">
                  <c:v>30</c:v>
                </c:pt>
                <c:pt idx="201">
                  <c:v>29</c:v>
                </c:pt>
                <c:pt idx="202">
                  <c:v>25</c:v>
                </c:pt>
                <c:pt idx="203">
                  <c:v>28</c:v>
                </c:pt>
                <c:pt idx="204">
                  <c:v>31</c:v>
                </c:pt>
                <c:pt idx="205">
                  <c:v>28</c:v>
                </c:pt>
                <c:pt idx="206">
                  <c:v>30</c:v>
                </c:pt>
                <c:pt idx="207">
                  <c:v>29</c:v>
                </c:pt>
                <c:pt idx="208">
                  <c:v>30</c:v>
                </c:pt>
              </c:numCache>
            </c:numRef>
          </c:val>
          <c:smooth val="0"/>
          <c:extLst>
            <c:ext xmlns:c16="http://schemas.microsoft.com/office/drawing/2014/chart" uri="{C3380CC4-5D6E-409C-BE32-E72D297353CC}">
              <c16:uniqueId val="{00000002-6EBF-4039-B8A6-853EB552A33F}"/>
            </c:ext>
          </c:extLst>
        </c:ser>
        <c:dLbls>
          <c:showLegendKey val="0"/>
          <c:showVal val="0"/>
          <c:showCatName val="0"/>
          <c:showSerName val="0"/>
          <c:showPercent val="0"/>
          <c:showBubbleSize val="0"/>
        </c:dLbls>
        <c:smooth val="0"/>
        <c:axId val="447138064"/>
        <c:axId val="447137744"/>
        <c:extLst>
          <c:ext xmlns:c15="http://schemas.microsoft.com/office/drawing/2012/chart" uri="{02D57815-91ED-43cb-92C2-25804820EDAC}">
            <c15:filteredLineSeries>
              <c15:ser>
                <c:idx val="0"/>
                <c:order val="0"/>
                <c:tx>
                  <c:strRef>
                    <c:extLst>
                      <c:ext uri="{02D57815-91ED-43cb-92C2-25804820EDAC}">
                        <c15:formulaRef>
                          <c15:sqref>'Sleep Aid Data'!$D$12</c15:sqref>
                        </c15:formulaRef>
                      </c:ext>
                    </c:extLst>
                    <c:strCache>
                      <c:ptCount val="1"/>
                      <c:pt idx="0">
                        <c:v>restoril</c:v>
                      </c:pt>
                    </c:strCache>
                  </c:strRef>
                </c:tx>
                <c:spPr>
                  <a:ln w="28575" cap="rnd">
                    <a:solidFill>
                      <a:schemeClr val="accent2"/>
                    </a:solidFill>
                    <a:round/>
                  </a:ln>
                  <a:effectLst/>
                </c:spPr>
                <c:marker>
                  <c:symbol val="none"/>
                </c:marker>
                <c:cat>
                  <c:strRef>
                    <c:extLst>
                      <c:ext uri="{02D57815-91ED-43cb-92C2-25804820EDAC}">
                        <c15:formulaRef>
                          <c15:sqref>'Sleep Aid Data'!$C$13:$C$221</c15:sqref>
                        </c15:formulaRef>
                      </c:ext>
                    </c:extLst>
                    <c:strCache>
                      <c:ptCount val="209"/>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strCache>
                  </c:strRef>
                </c:cat>
                <c:val>
                  <c:numRef>
                    <c:extLst>
                      <c:ext uri="{02D57815-91ED-43cb-92C2-25804820EDAC}">
                        <c15:formulaRef>
                          <c15:sqref>'Sleep Aid Data'!$D$13:$D$221</c15:sqref>
                        </c15:formulaRef>
                      </c:ext>
                    </c:extLst>
                    <c:numCache>
                      <c:formatCode>General</c:formatCode>
                      <c:ptCount val="209"/>
                      <c:pt idx="0">
                        <c:v>41</c:v>
                      </c:pt>
                      <c:pt idx="1">
                        <c:v>54</c:v>
                      </c:pt>
                      <c:pt idx="2">
                        <c:v>51</c:v>
                      </c:pt>
                      <c:pt idx="3">
                        <c:v>65</c:v>
                      </c:pt>
                      <c:pt idx="4">
                        <c:v>59</c:v>
                      </c:pt>
                      <c:pt idx="5">
                        <c:v>49</c:v>
                      </c:pt>
                      <c:pt idx="6">
                        <c:v>50</c:v>
                      </c:pt>
                      <c:pt idx="7">
                        <c:v>79</c:v>
                      </c:pt>
                      <c:pt idx="8">
                        <c:v>85</c:v>
                      </c:pt>
                      <c:pt idx="9">
                        <c:v>66</c:v>
                      </c:pt>
                      <c:pt idx="10">
                        <c:v>80</c:v>
                      </c:pt>
                      <c:pt idx="11">
                        <c:v>50</c:v>
                      </c:pt>
                      <c:pt idx="12">
                        <c:v>62</c:v>
                      </c:pt>
                      <c:pt idx="13">
                        <c:v>28</c:v>
                      </c:pt>
                      <c:pt idx="14">
                        <c:v>80</c:v>
                      </c:pt>
                      <c:pt idx="15">
                        <c:v>100</c:v>
                      </c:pt>
                      <c:pt idx="16">
                        <c:v>72</c:v>
                      </c:pt>
                      <c:pt idx="17">
                        <c:v>84</c:v>
                      </c:pt>
                      <c:pt idx="18">
                        <c:v>58</c:v>
                      </c:pt>
                      <c:pt idx="19">
                        <c:v>54</c:v>
                      </c:pt>
                      <c:pt idx="20">
                        <c:v>79</c:v>
                      </c:pt>
                      <c:pt idx="21">
                        <c:v>40</c:v>
                      </c:pt>
                      <c:pt idx="22">
                        <c:v>48</c:v>
                      </c:pt>
                      <c:pt idx="23">
                        <c:v>59</c:v>
                      </c:pt>
                      <c:pt idx="24">
                        <c:v>41</c:v>
                      </c:pt>
                      <c:pt idx="25">
                        <c:v>36</c:v>
                      </c:pt>
                      <c:pt idx="26">
                        <c:v>53</c:v>
                      </c:pt>
                      <c:pt idx="27">
                        <c:v>90</c:v>
                      </c:pt>
                      <c:pt idx="28">
                        <c:v>47</c:v>
                      </c:pt>
                      <c:pt idx="29">
                        <c:v>45</c:v>
                      </c:pt>
                      <c:pt idx="30">
                        <c:v>83</c:v>
                      </c:pt>
                      <c:pt idx="31">
                        <c:v>20</c:v>
                      </c:pt>
                      <c:pt idx="32">
                        <c:v>60</c:v>
                      </c:pt>
                      <c:pt idx="33">
                        <c:v>88</c:v>
                      </c:pt>
                      <c:pt idx="34">
                        <c:v>45</c:v>
                      </c:pt>
                      <c:pt idx="35">
                        <c:v>37</c:v>
                      </c:pt>
                      <c:pt idx="36">
                        <c:v>68</c:v>
                      </c:pt>
                      <c:pt idx="37">
                        <c:v>65</c:v>
                      </c:pt>
                      <c:pt idx="38">
                        <c:v>88</c:v>
                      </c:pt>
                      <c:pt idx="39">
                        <c:v>63</c:v>
                      </c:pt>
                      <c:pt idx="40">
                        <c:v>71</c:v>
                      </c:pt>
                      <c:pt idx="41">
                        <c:v>80</c:v>
                      </c:pt>
                      <c:pt idx="42">
                        <c:v>64</c:v>
                      </c:pt>
                      <c:pt idx="43">
                        <c:v>89</c:v>
                      </c:pt>
                      <c:pt idx="44">
                        <c:v>79</c:v>
                      </c:pt>
                      <c:pt idx="45">
                        <c:v>58</c:v>
                      </c:pt>
                      <c:pt idx="46">
                        <c:v>25</c:v>
                      </c:pt>
                      <c:pt idx="47">
                        <c:v>70</c:v>
                      </c:pt>
                      <c:pt idx="48">
                        <c:v>39</c:v>
                      </c:pt>
                      <c:pt idx="49">
                        <c:v>84</c:v>
                      </c:pt>
                      <c:pt idx="50">
                        <c:v>65</c:v>
                      </c:pt>
                      <c:pt idx="51">
                        <c:v>44</c:v>
                      </c:pt>
                      <c:pt idx="52">
                        <c:v>78</c:v>
                      </c:pt>
                      <c:pt idx="53">
                        <c:v>68</c:v>
                      </c:pt>
                      <c:pt idx="54">
                        <c:v>59</c:v>
                      </c:pt>
                      <c:pt idx="55">
                        <c:v>55</c:v>
                      </c:pt>
                      <c:pt idx="56">
                        <c:v>40</c:v>
                      </c:pt>
                      <c:pt idx="57">
                        <c:v>77</c:v>
                      </c:pt>
                      <c:pt idx="58">
                        <c:v>56</c:v>
                      </c:pt>
                      <c:pt idx="59">
                        <c:v>54</c:v>
                      </c:pt>
                      <c:pt idx="60">
                        <c:v>66</c:v>
                      </c:pt>
                      <c:pt idx="61">
                        <c:v>59</c:v>
                      </c:pt>
                      <c:pt idx="62">
                        <c:v>51</c:v>
                      </c:pt>
                      <c:pt idx="63">
                        <c:v>74</c:v>
                      </c:pt>
                      <c:pt idx="64">
                        <c:v>43</c:v>
                      </c:pt>
                      <c:pt idx="65">
                        <c:v>51</c:v>
                      </c:pt>
                      <c:pt idx="66">
                        <c:v>50</c:v>
                      </c:pt>
                      <c:pt idx="67">
                        <c:v>58</c:v>
                      </c:pt>
                      <c:pt idx="68">
                        <c:v>64</c:v>
                      </c:pt>
                      <c:pt idx="69">
                        <c:v>58</c:v>
                      </c:pt>
                      <c:pt idx="70">
                        <c:v>51</c:v>
                      </c:pt>
                      <c:pt idx="71">
                        <c:v>39</c:v>
                      </c:pt>
                      <c:pt idx="72">
                        <c:v>63</c:v>
                      </c:pt>
                      <c:pt idx="73">
                        <c:v>51</c:v>
                      </c:pt>
                      <c:pt idx="74">
                        <c:v>72</c:v>
                      </c:pt>
                      <c:pt idx="75">
                        <c:v>56</c:v>
                      </c:pt>
                      <c:pt idx="76">
                        <c:v>54</c:v>
                      </c:pt>
                      <c:pt idx="77">
                        <c:v>58</c:v>
                      </c:pt>
                      <c:pt idx="78">
                        <c:v>49</c:v>
                      </c:pt>
                      <c:pt idx="79">
                        <c:v>54</c:v>
                      </c:pt>
                      <c:pt idx="80">
                        <c:v>61</c:v>
                      </c:pt>
                      <c:pt idx="81">
                        <c:v>80</c:v>
                      </c:pt>
                      <c:pt idx="82">
                        <c:v>78</c:v>
                      </c:pt>
                      <c:pt idx="83">
                        <c:v>67</c:v>
                      </c:pt>
                      <c:pt idx="84">
                        <c:v>47</c:v>
                      </c:pt>
                      <c:pt idx="85">
                        <c:v>66</c:v>
                      </c:pt>
                      <c:pt idx="86">
                        <c:v>84</c:v>
                      </c:pt>
                      <c:pt idx="87">
                        <c:v>71</c:v>
                      </c:pt>
                      <c:pt idx="88">
                        <c:v>68</c:v>
                      </c:pt>
                      <c:pt idx="89">
                        <c:v>74</c:v>
                      </c:pt>
                      <c:pt idx="90">
                        <c:v>80</c:v>
                      </c:pt>
                      <c:pt idx="91">
                        <c:v>66</c:v>
                      </c:pt>
                      <c:pt idx="92">
                        <c:v>73</c:v>
                      </c:pt>
                      <c:pt idx="93">
                        <c:v>74</c:v>
                      </c:pt>
                      <c:pt idx="94">
                        <c:v>76</c:v>
                      </c:pt>
                      <c:pt idx="95">
                        <c:v>60</c:v>
                      </c:pt>
                      <c:pt idx="96">
                        <c:v>60</c:v>
                      </c:pt>
                      <c:pt idx="97">
                        <c:v>79</c:v>
                      </c:pt>
                      <c:pt idx="98">
                        <c:v>69</c:v>
                      </c:pt>
                      <c:pt idx="99">
                        <c:v>66</c:v>
                      </c:pt>
                      <c:pt idx="100">
                        <c:v>67</c:v>
                      </c:pt>
                      <c:pt idx="101">
                        <c:v>57</c:v>
                      </c:pt>
                      <c:pt idx="102">
                        <c:v>66</c:v>
                      </c:pt>
                      <c:pt idx="103">
                        <c:v>70</c:v>
                      </c:pt>
                      <c:pt idx="104">
                        <c:v>66</c:v>
                      </c:pt>
                      <c:pt idx="105">
                        <c:v>69</c:v>
                      </c:pt>
                      <c:pt idx="106">
                        <c:v>67</c:v>
                      </c:pt>
                      <c:pt idx="107">
                        <c:v>58</c:v>
                      </c:pt>
                      <c:pt idx="108">
                        <c:v>58</c:v>
                      </c:pt>
                      <c:pt idx="109">
                        <c:v>67</c:v>
                      </c:pt>
                      <c:pt idx="110">
                        <c:v>60</c:v>
                      </c:pt>
                      <c:pt idx="111">
                        <c:v>68</c:v>
                      </c:pt>
                      <c:pt idx="112">
                        <c:v>69</c:v>
                      </c:pt>
                      <c:pt idx="113">
                        <c:v>74</c:v>
                      </c:pt>
                      <c:pt idx="114">
                        <c:v>70</c:v>
                      </c:pt>
                      <c:pt idx="115">
                        <c:v>65</c:v>
                      </c:pt>
                      <c:pt idx="116">
                        <c:v>81</c:v>
                      </c:pt>
                      <c:pt idx="117">
                        <c:v>74</c:v>
                      </c:pt>
                      <c:pt idx="118">
                        <c:v>65</c:v>
                      </c:pt>
                      <c:pt idx="119">
                        <c:v>40</c:v>
                      </c:pt>
                      <c:pt idx="120">
                        <c:v>64</c:v>
                      </c:pt>
                      <c:pt idx="121">
                        <c:v>64</c:v>
                      </c:pt>
                      <c:pt idx="122">
                        <c:v>54</c:v>
                      </c:pt>
                      <c:pt idx="123">
                        <c:v>55</c:v>
                      </c:pt>
                      <c:pt idx="124">
                        <c:v>60</c:v>
                      </c:pt>
                      <c:pt idx="125">
                        <c:v>65</c:v>
                      </c:pt>
                      <c:pt idx="126">
                        <c:v>68</c:v>
                      </c:pt>
                      <c:pt idx="127">
                        <c:v>67</c:v>
                      </c:pt>
                      <c:pt idx="128">
                        <c:v>68</c:v>
                      </c:pt>
                      <c:pt idx="129">
                        <c:v>52</c:v>
                      </c:pt>
                      <c:pt idx="130">
                        <c:v>51</c:v>
                      </c:pt>
                      <c:pt idx="131">
                        <c:v>51</c:v>
                      </c:pt>
                      <c:pt idx="132">
                        <c:v>63</c:v>
                      </c:pt>
                      <c:pt idx="133">
                        <c:v>60</c:v>
                      </c:pt>
                      <c:pt idx="134">
                        <c:v>58</c:v>
                      </c:pt>
                      <c:pt idx="135">
                        <c:v>69</c:v>
                      </c:pt>
                      <c:pt idx="136">
                        <c:v>46</c:v>
                      </c:pt>
                      <c:pt idx="137">
                        <c:v>66</c:v>
                      </c:pt>
                      <c:pt idx="138">
                        <c:v>60</c:v>
                      </c:pt>
                      <c:pt idx="139">
                        <c:v>75</c:v>
                      </c:pt>
                      <c:pt idx="140">
                        <c:v>64</c:v>
                      </c:pt>
                      <c:pt idx="141">
                        <c:v>60</c:v>
                      </c:pt>
                      <c:pt idx="142">
                        <c:v>52</c:v>
                      </c:pt>
                      <c:pt idx="143">
                        <c:v>56</c:v>
                      </c:pt>
                      <c:pt idx="144">
                        <c:v>50</c:v>
                      </c:pt>
                      <c:pt idx="145">
                        <c:v>59</c:v>
                      </c:pt>
                      <c:pt idx="146">
                        <c:v>52</c:v>
                      </c:pt>
                      <c:pt idx="147">
                        <c:v>57</c:v>
                      </c:pt>
                      <c:pt idx="148">
                        <c:v>44</c:v>
                      </c:pt>
                      <c:pt idx="149">
                        <c:v>42</c:v>
                      </c:pt>
                      <c:pt idx="150">
                        <c:v>52</c:v>
                      </c:pt>
                      <c:pt idx="151">
                        <c:v>41</c:v>
                      </c:pt>
                      <c:pt idx="152">
                        <c:v>49</c:v>
                      </c:pt>
                      <c:pt idx="153">
                        <c:v>44</c:v>
                      </c:pt>
                      <c:pt idx="154">
                        <c:v>47</c:v>
                      </c:pt>
                      <c:pt idx="155">
                        <c:v>43</c:v>
                      </c:pt>
                      <c:pt idx="156">
                        <c:v>42</c:v>
                      </c:pt>
                      <c:pt idx="157">
                        <c:v>47</c:v>
                      </c:pt>
                      <c:pt idx="158">
                        <c:v>55</c:v>
                      </c:pt>
                      <c:pt idx="159">
                        <c:v>53</c:v>
                      </c:pt>
                      <c:pt idx="160">
                        <c:v>50</c:v>
                      </c:pt>
                      <c:pt idx="161">
                        <c:v>53</c:v>
                      </c:pt>
                      <c:pt idx="162">
                        <c:v>59</c:v>
                      </c:pt>
                      <c:pt idx="163">
                        <c:v>54</c:v>
                      </c:pt>
                      <c:pt idx="164">
                        <c:v>56</c:v>
                      </c:pt>
                      <c:pt idx="165">
                        <c:v>45</c:v>
                      </c:pt>
                      <c:pt idx="166">
                        <c:v>42</c:v>
                      </c:pt>
                      <c:pt idx="167">
                        <c:v>45</c:v>
                      </c:pt>
                      <c:pt idx="168">
                        <c:v>66</c:v>
                      </c:pt>
                      <c:pt idx="169">
                        <c:v>55</c:v>
                      </c:pt>
                      <c:pt idx="170">
                        <c:v>42</c:v>
                      </c:pt>
                      <c:pt idx="171">
                        <c:v>50</c:v>
                      </c:pt>
                      <c:pt idx="172">
                        <c:v>45</c:v>
                      </c:pt>
                      <c:pt idx="173">
                        <c:v>48</c:v>
                      </c:pt>
                      <c:pt idx="174">
                        <c:v>49</c:v>
                      </c:pt>
                      <c:pt idx="175">
                        <c:v>41</c:v>
                      </c:pt>
                      <c:pt idx="176">
                        <c:v>40</c:v>
                      </c:pt>
                      <c:pt idx="177">
                        <c:v>42</c:v>
                      </c:pt>
                      <c:pt idx="178">
                        <c:v>39</c:v>
                      </c:pt>
                      <c:pt idx="179">
                        <c:v>41</c:v>
                      </c:pt>
                      <c:pt idx="180">
                        <c:v>45</c:v>
                      </c:pt>
                      <c:pt idx="181">
                        <c:v>52</c:v>
                      </c:pt>
                      <c:pt idx="182">
                        <c:v>43</c:v>
                      </c:pt>
                      <c:pt idx="183">
                        <c:v>40</c:v>
                      </c:pt>
                      <c:pt idx="184">
                        <c:v>39</c:v>
                      </c:pt>
                      <c:pt idx="185">
                        <c:v>45</c:v>
                      </c:pt>
                      <c:pt idx="186">
                        <c:v>35</c:v>
                      </c:pt>
                      <c:pt idx="187">
                        <c:v>43</c:v>
                      </c:pt>
                      <c:pt idx="188">
                        <c:v>45</c:v>
                      </c:pt>
                      <c:pt idx="189">
                        <c:v>37</c:v>
                      </c:pt>
                      <c:pt idx="190">
                        <c:v>38</c:v>
                      </c:pt>
                      <c:pt idx="191">
                        <c:v>37</c:v>
                      </c:pt>
                      <c:pt idx="192">
                        <c:v>38</c:v>
                      </c:pt>
                      <c:pt idx="193">
                        <c:v>45</c:v>
                      </c:pt>
                      <c:pt idx="194">
                        <c:v>33</c:v>
                      </c:pt>
                      <c:pt idx="195">
                        <c:v>30</c:v>
                      </c:pt>
                      <c:pt idx="196">
                        <c:v>33</c:v>
                      </c:pt>
                      <c:pt idx="197">
                        <c:v>36</c:v>
                      </c:pt>
                      <c:pt idx="198">
                        <c:v>37</c:v>
                      </c:pt>
                      <c:pt idx="199">
                        <c:v>39</c:v>
                      </c:pt>
                      <c:pt idx="200">
                        <c:v>34</c:v>
                      </c:pt>
                      <c:pt idx="201">
                        <c:v>33</c:v>
                      </c:pt>
                      <c:pt idx="202">
                        <c:v>31</c:v>
                      </c:pt>
                      <c:pt idx="203">
                        <c:v>32</c:v>
                      </c:pt>
                      <c:pt idx="204">
                        <c:v>29</c:v>
                      </c:pt>
                      <c:pt idx="205">
                        <c:v>29</c:v>
                      </c:pt>
                      <c:pt idx="206">
                        <c:v>41</c:v>
                      </c:pt>
                      <c:pt idx="207">
                        <c:v>28</c:v>
                      </c:pt>
                      <c:pt idx="208">
                        <c:v>37</c:v>
                      </c:pt>
                    </c:numCache>
                  </c:numRef>
                </c:val>
                <c:smooth val="0"/>
                <c:extLst>
                  <c:ext xmlns:c16="http://schemas.microsoft.com/office/drawing/2014/chart" uri="{C3380CC4-5D6E-409C-BE32-E72D297353CC}">
                    <c16:uniqueId val="{00000003-6EBF-4039-B8A6-853EB552A33F}"/>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'Sleep Aid Data'!$E$12</c15:sqref>
                        </c15:formulaRef>
                      </c:ext>
                    </c:extLst>
                    <c:strCache>
                      <c:ptCount val="1"/>
                      <c:pt idx="0">
                        <c:v>belsomra</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'Sleep Aid Data'!$C$13:$C$221</c15:sqref>
                        </c15:formulaRef>
                      </c:ext>
                    </c:extLst>
                    <c:strCache>
                      <c:ptCount val="209"/>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strCache>
                  </c:strRef>
                </c:cat>
                <c:val>
                  <c:numRef>
                    <c:extLst xmlns:c15="http://schemas.microsoft.com/office/drawing/2012/chart">
                      <c:ext xmlns:c15="http://schemas.microsoft.com/office/drawing/2012/chart" uri="{02D57815-91ED-43cb-92C2-25804820EDAC}">
                        <c15:formulaRef>
                          <c15:sqref>'Sleep Aid Data'!$E$13:$E$221</c15:sqref>
                        </c15:formulaRef>
                      </c:ext>
                    </c:extLst>
                    <c:numCache>
                      <c:formatCode>General</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1</c:v>
                      </c:pt>
                      <c:pt idx="125">
                        <c:v>0</c:v>
                      </c:pt>
                      <c:pt idx="126">
                        <c:v>0</c:v>
                      </c:pt>
                      <c:pt idx="127">
                        <c:v>7</c:v>
                      </c:pt>
                      <c:pt idx="128">
                        <c:v>4</c:v>
                      </c:pt>
                      <c:pt idx="129">
                        <c:v>3</c:v>
                      </c:pt>
                      <c:pt idx="130">
                        <c:v>2</c:v>
                      </c:pt>
                      <c:pt idx="131">
                        <c:v>5</c:v>
                      </c:pt>
                      <c:pt idx="132">
                        <c:v>5</c:v>
                      </c:pt>
                      <c:pt idx="133">
                        <c:v>13</c:v>
                      </c:pt>
                      <c:pt idx="134">
                        <c:v>19</c:v>
                      </c:pt>
                      <c:pt idx="135">
                        <c:v>21</c:v>
                      </c:pt>
                      <c:pt idx="136">
                        <c:v>17</c:v>
                      </c:pt>
                      <c:pt idx="137">
                        <c:v>25</c:v>
                      </c:pt>
                      <c:pt idx="138">
                        <c:v>29</c:v>
                      </c:pt>
                      <c:pt idx="139">
                        <c:v>100</c:v>
                      </c:pt>
                      <c:pt idx="140">
                        <c:v>81</c:v>
                      </c:pt>
                      <c:pt idx="141">
                        <c:v>48</c:v>
                      </c:pt>
                      <c:pt idx="142">
                        <c:v>49</c:v>
                      </c:pt>
                      <c:pt idx="143">
                        <c:v>38</c:v>
                      </c:pt>
                      <c:pt idx="144">
                        <c:v>40</c:v>
                      </c:pt>
                      <c:pt idx="145">
                        <c:v>30</c:v>
                      </c:pt>
                      <c:pt idx="146">
                        <c:v>34</c:v>
                      </c:pt>
                      <c:pt idx="147">
                        <c:v>24</c:v>
                      </c:pt>
                      <c:pt idx="148">
                        <c:v>21</c:v>
                      </c:pt>
                      <c:pt idx="149">
                        <c:v>21</c:v>
                      </c:pt>
                      <c:pt idx="150">
                        <c:v>18</c:v>
                      </c:pt>
                      <c:pt idx="151">
                        <c:v>13</c:v>
                      </c:pt>
                      <c:pt idx="152">
                        <c:v>23</c:v>
                      </c:pt>
                      <c:pt idx="153">
                        <c:v>18</c:v>
                      </c:pt>
                      <c:pt idx="154">
                        <c:v>24</c:v>
                      </c:pt>
                      <c:pt idx="155">
                        <c:v>19</c:v>
                      </c:pt>
                      <c:pt idx="156">
                        <c:v>17</c:v>
                      </c:pt>
                      <c:pt idx="157">
                        <c:v>20</c:v>
                      </c:pt>
                      <c:pt idx="158">
                        <c:v>24</c:v>
                      </c:pt>
                      <c:pt idx="159">
                        <c:v>20</c:v>
                      </c:pt>
                      <c:pt idx="160">
                        <c:v>22</c:v>
                      </c:pt>
                      <c:pt idx="161">
                        <c:v>18</c:v>
                      </c:pt>
                      <c:pt idx="162">
                        <c:v>27</c:v>
                      </c:pt>
                      <c:pt idx="163">
                        <c:v>26</c:v>
                      </c:pt>
                      <c:pt idx="164">
                        <c:v>19</c:v>
                      </c:pt>
                      <c:pt idx="165">
                        <c:v>29</c:v>
                      </c:pt>
                      <c:pt idx="166">
                        <c:v>32</c:v>
                      </c:pt>
                      <c:pt idx="167">
                        <c:v>24</c:v>
                      </c:pt>
                      <c:pt idx="168">
                        <c:v>31</c:v>
                      </c:pt>
                      <c:pt idx="169">
                        <c:v>38</c:v>
                      </c:pt>
                      <c:pt idx="170">
                        <c:v>37</c:v>
                      </c:pt>
                      <c:pt idx="171">
                        <c:v>23</c:v>
                      </c:pt>
                      <c:pt idx="172">
                        <c:v>20</c:v>
                      </c:pt>
                      <c:pt idx="173">
                        <c:v>19</c:v>
                      </c:pt>
                      <c:pt idx="174">
                        <c:v>20</c:v>
                      </c:pt>
                      <c:pt idx="175">
                        <c:v>19</c:v>
                      </c:pt>
                      <c:pt idx="176">
                        <c:v>19</c:v>
                      </c:pt>
                      <c:pt idx="177">
                        <c:v>20</c:v>
                      </c:pt>
                      <c:pt idx="178">
                        <c:v>20</c:v>
                      </c:pt>
                      <c:pt idx="179">
                        <c:v>19</c:v>
                      </c:pt>
                      <c:pt idx="180">
                        <c:v>20</c:v>
                      </c:pt>
                      <c:pt idx="181">
                        <c:v>20</c:v>
                      </c:pt>
                      <c:pt idx="182">
                        <c:v>20</c:v>
                      </c:pt>
                      <c:pt idx="183">
                        <c:v>19</c:v>
                      </c:pt>
                      <c:pt idx="184">
                        <c:v>25</c:v>
                      </c:pt>
                      <c:pt idx="185">
                        <c:v>15</c:v>
                      </c:pt>
                      <c:pt idx="186">
                        <c:v>18</c:v>
                      </c:pt>
                      <c:pt idx="187">
                        <c:v>23</c:v>
                      </c:pt>
                      <c:pt idx="188">
                        <c:v>14</c:v>
                      </c:pt>
                      <c:pt idx="189">
                        <c:v>19</c:v>
                      </c:pt>
                      <c:pt idx="190">
                        <c:v>19</c:v>
                      </c:pt>
                      <c:pt idx="191">
                        <c:v>17</c:v>
                      </c:pt>
                      <c:pt idx="192">
                        <c:v>21</c:v>
                      </c:pt>
                      <c:pt idx="193">
                        <c:v>19</c:v>
                      </c:pt>
                      <c:pt idx="194">
                        <c:v>14</c:v>
                      </c:pt>
                      <c:pt idx="195">
                        <c:v>14</c:v>
                      </c:pt>
                      <c:pt idx="196">
                        <c:v>11</c:v>
                      </c:pt>
                      <c:pt idx="197">
                        <c:v>14</c:v>
                      </c:pt>
                      <c:pt idx="198">
                        <c:v>15</c:v>
                      </c:pt>
                      <c:pt idx="199">
                        <c:v>14</c:v>
                      </c:pt>
                      <c:pt idx="200">
                        <c:v>16</c:v>
                      </c:pt>
                      <c:pt idx="201">
                        <c:v>17</c:v>
                      </c:pt>
                      <c:pt idx="202">
                        <c:v>16</c:v>
                      </c:pt>
                      <c:pt idx="203">
                        <c:v>14</c:v>
                      </c:pt>
                      <c:pt idx="204">
                        <c:v>18</c:v>
                      </c:pt>
                      <c:pt idx="205">
                        <c:v>12</c:v>
                      </c:pt>
                      <c:pt idx="206">
                        <c:v>15</c:v>
                      </c:pt>
                      <c:pt idx="207">
                        <c:v>18</c:v>
                      </c:pt>
                      <c:pt idx="208">
                        <c:v>17</c:v>
                      </c:pt>
                    </c:numCache>
                  </c:numRef>
                </c:val>
                <c:smooth val="0"/>
                <c:extLst xmlns:c15="http://schemas.microsoft.com/office/drawing/2012/chart">
                  <c:ext xmlns:c16="http://schemas.microsoft.com/office/drawing/2014/chart" uri="{C3380CC4-5D6E-409C-BE32-E72D297353CC}">
                    <c16:uniqueId val="{00000004-6EBF-4039-B8A6-853EB552A33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'Sleep Aid Data'!$F$12</c15:sqref>
                        </c15:formulaRef>
                      </c:ext>
                    </c:extLst>
                    <c:strCache>
                      <c:ptCount val="1"/>
                      <c:pt idx="0">
                        <c:v>rozerem</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'Sleep Aid Data'!$C$13:$C$221</c15:sqref>
                        </c15:formulaRef>
                      </c:ext>
                    </c:extLst>
                    <c:strCache>
                      <c:ptCount val="209"/>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strCache>
                  </c:strRef>
                </c:cat>
                <c:val>
                  <c:numRef>
                    <c:extLst xmlns:c15="http://schemas.microsoft.com/office/drawing/2012/chart">
                      <c:ext xmlns:c15="http://schemas.microsoft.com/office/drawing/2012/chart" uri="{02D57815-91ED-43cb-92C2-25804820EDAC}">
                        <c15:formulaRef>
                          <c15:sqref>'Sleep Aid Data'!$F$13:$F$221</c15:sqref>
                        </c15:formulaRef>
                      </c:ext>
                    </c:extLst>
                    <c:numCache>
                      <c:formatCode>General</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23</c:v>
                      </c:pt>
                      <c:pt idx="19">
                        <c:v>21</c:v>
                      </c:pt>
                      <c:pt idx="20">
                        <c:v>20</c:v>
                      </c:pt>
                      <c:pt idx="21">
                        <c:v>61</c:v>
                      </c:pt>
                      <c:pt idx="22">
                        <c:v>76</c:v>
                      </c:pt>
                      <c:pt idx="23">
                        <c:v>46</c:v>
                      </c:pt>
                      <c:pt idx="24">
                        <c:v>69</c:v>
                      </c:pt>
                      <c:pt idx="25">
                        <c:v>64</c:v>
                      </c:pt>
                      <c:pt idx="26">
                        <c:v>54</c:v>
                      </c:pt>
                      <c:pt idx="27">
                        <c:v>62</c:v>
                      </c:pt>
                      <c:pt idx="28">
                        <c:v>60</c:v>
                      </c:pt>
                      <c:pt idx="29">
                        <c:v>53</c:v>
                      </c:pt>
                      <c:pt idx="30">
                        <c:v>100</c:v>
                      </c:pt>
                      <c:pt idx="31">
                        <c:v>100</c:v>
                      </c:pt>
                      <c:pt idx="32">
                        <c:v>97</c:v>
                      </c:pt>
                      <c:pt idx="33">
                        <c:v>97</c:v>
                      </c:pt>
                      <c:pt idx="34">
                        <c:v>59</c:v>
                      </c:pt>
                      <c:pt idx="35">
                        <c:v>45</c:v>
                      </c:pt>
                      <c:pt idx="36">
                        <c:v>68</c:v>
                      </c:pt>
                      <c:pt idx="37">
                        <c:v>60</c:v>
                      </c:pt>
                      <c:pt idx="38">
                        <c:v>91</c:v>
                      </c:pt>
                      <c:pt idx="39">
                        <c:v>67</c:v>
                      </c:pt>
                      <c:pt idx="40">
                        <c:v>56</c:v>
                      </c:pt>
                      <c:pt idx="41">
                        <c:v>61</c:v>
                      </c:pt>
                      <c:pt idx="42">
                        <c:v>66</c:v>
                      </c:pt>
                      <c:pt idx="43">
                        <c:v>57</c:v>
                      </c:pt>
                      <c:pt idx="44">
                        <c:v>42</c:v>
                      </c:pt>
                      <c:pt idx="45">
                        <c:v>73</c:v>
                      </c:pt>
                      <c:pt idx="46">
                        <c:v>36</c:v>
                      </c:pt>
                      <c:pt idx="47">
                        <c:v>37</c:v>
                      </c:pt>
                      <c:pt idx="48">
                        <c:v>42</c:v>
                      </c:pt>
                      <c:pt idx="49">
                        <c:v>39</c:v>
                      </c:pt>
                      <c:pt idx="50">
                        <c:v>47</c:v>
                      </c:pt>
                      <c:pt idx="51">
                        <c:v>35</c:v>
                      </c:pt>
                      <c:pt idx="52">
                        <c:v>24</c:v>
                      </c:pt>
                      <c:pt idx="53">
                        <c:v>32</c:v>
                      </c:pt>
                      <c:pt idx="54">
                        <c:v>42</c:v>
                      </c:pt>
                      <c:pt idx="55">
                        <c:v>24</c:v>
                      </c:pt>
                      <c:pt idx="56">
                        <c:v>31</c:v>
                      </c:pt>
                      <c:pt idx="57">
                        <c:v>20</c:v>
                      </c:pt>
                      <c:pt idx="58">
                        <c:v>22</c:v>
                      </c:pt>
                      <c:pt idx="59">
                        <c:v>16</c:v>
                      </c:pt>
                      <c:pt idx="60">
                        <c:v>26</c:v>
                      </c:pt>
                      <c:pt idx="61">
                        <c:v>19</c:v>
                      </c:pt>
                      <c:pt idx="62">
                        <c:v>30</c:v>
                      </c:pt>
                      <c:pt idx="63">
                        <c:v>33</c:v>
                      </c:pt>
                      <c:pt idx="64">
                        <c:v>17</c:v>
                      </c:pt>
                      <c:pt idx="65">
                        <c:v>24</c:v>
                      </c:pt>
                      <c:pt idx="66">
                        <c:v>21</c:v>
                      </c:pt>
                      <c:pt idx="67">
                        <c:v>22</c:v>
                      </c:pt>
                      <c:pt idx="68">
                        <c:v>21</c:v>
                      </c:pt>
                      <c:pt idx="69">
                        <c:v>18</c:v>
                      </c:pt>
                      <c:pt idx="70">
                        <c:v>20</c:v>
                      </c:pt>
                      <c:pt idx="71">
                        <c:v>9</c:v>
                      </c:pt>
                      <c:pt idx="72">
                        <c:v>20</c:v>
                      </c:pt>
                      <c:pt idx="73">
                        <c:v>15</c:v>
                      </c:pt>
                      <c:pt idx="74">
                        <c:v>19</c:v>
                      </c:pt>
                      <c:pt idx="75">
                        <c:v>12</c:v>
                      </c:pt>
                      <c:pt idx="76">
                        <c:v>18</c:v>
                      </c:pt>
                      <c:pt idx="77">
                        <c:v>13</c:v>
                      </c:pt>
                      <c:pt idx="78">
                        <c:v>10</c:v>
                      </c:pt>
                      <c:pt idx="79">
                        <c:v>14</c:v>
                      </c:pt>
                      <c:pt idx="80">
                        <c:v>12</c:v>
                      </c:pt>
                      <c:pt idx="81">
                        <c:v>19</c:v>
                      </c:pt>
                      <c:pt idx="82">
                        <c:v>13</c:v>
                      </c:pt>
                      <c:pt idx="83">
                        <c:v>9</c:v>
                      </c:pt>
                      <c:pt idx="84">
                        <c:v>17</c:v>
                      </c:pt>
                      <c:pt idx="85">
                        <c:v>9</c:v>
                      </c:pt>
                      <c:pt idx="86">
                        <c:v>17</c:v>
                      </c:pt>
                      <c:pt idx="87">
                        <c:v>18</c:v>
                      </c:pt>
                      <c:pt idx="88">
                        <c:v>14</c:v>
                      </c:pt>
                      <c:pt idx="89">
                        <c:v>12</c:v>
                      </c:pt>
                      <c:pt idx="90">
                        <c:v>11</c:v>
                      </c:pt>
                      <c:pt idx="91">
                        <c:v>12</c:v>
                      </c:pt>
                      <c:pt idx="92">
                        <c:v>16</c:v>
                      </c:pt>
                      <c:pt idx="93">
                        <c:v>14</c:v>
                      </c:pt>
                      <c:pt idx="94">
                        <c:v>12</c:v>
                      </c:pt>
                      <c:pt idx="95">
                        <c:v>10</c:v>
                      </c:pt>
                      <c:pt idx="96">
                        <c:v>14</c:v>
                      </c:pt>
                      <c:pt idx="97">
                        <c:v>14</c:v>
                      </c:pt>
                      <c:pt idx="98">
                        <c:v>9</c:v>
                      </c:pt>
                      <c:pt idx="99">
                        <c:v>10</c:v>
                      </c:pt>
                      <c:pt idx="100">
                        <c:v>12</c:v>
                      </c:pt>
                      <c:pt idx="101">
                        <c:v>7</c:v>
                      </c:pt>
                      <c:pt idx="102">
                        <c:v>7</c:v>
                      </c:pt>
                      <c:pt idx="103">
                        <c:v>9</c:v>
                      </c:pt>
                      <c:pt idx="104">
                        <c:v>6</c:v>
                      </c:pt>
                      <c:pt idx="105">
                        <c:v>9</c:v>
                      </c:pt>
                      <c:pt idx="106">
                        <c:v>9</c:v>
                      </c:pt>
                      <c:pt idx="107">
                        <c:v>4</c:v>
                      </c:pt>
                      <c:pt idx="108">
                        <c:v>9</c:v>
                      </c:pt>
                      <c:pt idx="109">
                        <c:v>9</c:v>
                      </c:pt>
                      <c:pt idx="110">
                        <c:v>11</c:v>
                      </c:pt>
                      <c:pt idx="111">
                        <c:v>9</c:v>
                      </c:pt>
                      <c:pt idx="112">
                        <c:v>7</c:v>
                      </c:pt>
                      <c:pt idx="113">
                        <c:v>14</c:v>
                      </c:pt>
                      <c:pt idx="114">
                        <c:v>7</c:v>
                      </c:pt>
                      <c:pt idx="115">
                        <c:v>11</c:v>
                      </c:pt>
                      <c:pt idx="116">
                        <c:v>9</c:v>
                      </c:pt>
                      <c:pt idx="117">
                        <c:v>9</c:v>
                      </c:pt>
                      <c:pt idx="118">
                        <c:v>11</c:v>
                      </c:pt>
                      <c:pt idx="119">
                        <c:v>5</c:v>
                      </c:pt>
                      <c:pt idx="120">
                        <c:v>9</c:v>
                      </c:pt>
                      <c:pt idx="121">
                        <c:v>8</c:v>
                      </c:pt>
                      <c:pt idx="122">
                        <c:v>9</c:v>
                      </c:pt>
                      <c:pt idx="123">
                        <c:v>10</c:v>
                      </c:pt>
                      <c:pt idx="124">
                        <c:v>9</c:v>
                      </c:pt>
                      <c:pt idx="125">
                        <c:v>4</c:v>
                      </c:pt>
                      <c:pt idx="126">
                        <c:v>9</c:v>
                      </c:pt>
                      <c:pt idx="127">
                        <c:v>10</c:v>
                      </c:pt>
                      <c:pt idx="128">
                        <c:v>8</c:v>
                      </c:pt>
                      <c:pt idx="129">
                        <c:v>8</c:v>
                      </c:pt>
                      <c:pt idx="130">
                        <c:v>9</c:v>
                      </c:pt>
                      <c:pt idx="131">
                        <c:v>8</c:v>
                      </c:pt>
                      <c:pt idx="132">
                        <c:v>11</c:v>
                      </c:pt>
                      <c:pt idx="133">
                        <c:v>8</c:v>
                      </c:pt>
                      <c:pt idx="134">
                        <c:v>8</c:v>
                      </c:pt>
                      <c:pt idx="135">
                        <c:v>13</c:v>
                      </c:pt>
                      <c:pt idx="136">
                        <c:v>8</c:v>
                      </c:pt>
                      <c:pt idx="137">
                        <c:v>12</c:v>
                      </c:pt>
                      <c:pt idx="138">
                        <c:v>16</c:v>
                      </c:pt>
                      <c:pt idx="139">
                        <c:v>12</c:v>
                      </c:pt>
                      <c:pt idx="140">
                        <c:v>12</c:v>
                      </c:pt>
                      <c:pt idx="141">
                        <c:v>9</c:v>
                      </c:pt>
                      <c:pt idx="142">
                        <c:v>10</c:v>
                      </c:pt>
                      <c:pt idx="143">
                        <c:v>8</c:v>
                      </c:pt>
                      <c:pt idx="144">
                        <c:v>8</c:v>
                      </c:pt>
                      <c:pt idx="145">
                        <c:v>8</c:v>
                      </c:pt>
                      <c:pt idx="146">
                        <c:v>7</c:v>
                      </c:pt>
                      <c:pt idx="147">
                        <c:v>10</c:v>
                      </c:pt>
                      <c:pt idx="148">
                        <c:v>8</c:v>
                      </c:pt>
                      <c:pt idx="149">
                        <c:v>12</c:v>
                      </c:pt>
                      <c:pt idx="150">
                        <c:v>9</c:v>
                      </c:pt>
                      <c:pt idx="151">
                        <c:v>4</c:v>
                      </c:pt>
                      <c:pt idx="152">
                        <c:v>8</c:v>
                      </c:pt>
                      <c:pt idx="153">
                        <c:v>7</c:v>
                      </c:pt>
                      <c:pt idx="154">
                        <c:v>8</c:v>
                      </c:pt>
                      <c:pt idx="155">
                        <c:v>6</c:v>
                      </c:pt>
                      <c:pt idx="156">
                        <c:v>9</c:v>
                      </c:pt>
                      <c:pt idx="157">
                        <c:v>9</c:v>
                      </c:pt>
                      <c:pt idx="158">
                        <c:v>9</c:v>
                      </c:pt>
                      <c:pt idx="159">
                        <c:v>7</c:v>
                      </c:pt>
                      <c:pt idx="160">
                        <c:v>11</c:v>
                      </c:pt>
                      <c:pt idx="161">
                        <c:v>11</c:v>
                      </c:pt>
                      <c:pt idx="162">
                        <c:v>10</c:v>
                      </c:pt>
                      <c:pt idx="163">
                        <c:v>10</c:v>
                      </c:pt>
                      <c:pt idx="164">
                        <c:v>7</c:v>
                      </c:pt>
                      <c:pt idx="165">
                        <c:v>8</c:v>
                      </c:pt>
                      <c:pt idx="166">
                        <c:v>7</c:v>
                      </c:pt>
                      <c:pt idx="167">
                        <c:v>7</c:v>
                      </c:pt>
                      <c:pt idx="168">
                        <c:v>10</c:v>
                      </c:pt>
                      <c:pt idx="169">
                        <c:v>8</c:v>
                      </c:pt>
                      <c:pt idx="170">
                        <c:v>9</c:v>
                      </c:pt>
                      <c:pt idx="171">
                        <c:v>8</c:v>
                      </c:pt>
                      <c:pt idx="172">
                        <c:v>8</c:v>
                      </c:pt>
                      <c:pt idx="173">
                        <c:v>8</c:v>
                      </c:pt>
                      <c:pt idx="174">
                        <c:v>9</c:v>
                      </c:pt>
                      <c:pt idx="175">
                        <c:v>7</c:v>
                      </c:pt>
                      <c:pt idx="176">
                        <c:v>7</c:v>
                      </c:pt>
                      <c:pt idx="177">
                        <c:v>8</c:v>
                      </c:pt>
                      <c:pt idx="178">
                        <c:v>7</c:v>
                      </c:pt>
                      <c:pt idx="179">
                        <c:v>7</c:v>
                      </c:pt>
                      <c:pt idx="180">
                        <c:v>9</c:v>
                      </c:pt>
                      <c:pt idx="181">
                        <c:v>12</c:v>
                      </c:pt>
                      <c:pt idx="182">
                        <c:v>8</c:v>
                      </c:pt>
                      <c:pt idx="183">
                        <c:v>9</c:v>
                      </c:pt>
                      <c:pt idx="184">
                        <c:v>7</c:v>
                      </c:pt>
                      <c:pt idx="185">
                        <c:v>6</c:v>
                      </c:pt>
                      <c:pt idx="186">
                        <c:v>9</c:v>
                      </c:pt>
                      <c:pt idx="187">
                        <c:v>11</c:v>
                      </c:pt>
                      <c:pt idx="188">
                        <c:v>5</c:v>
                      </c:pt>
                      <c:pt idx="189">
                        <c:v>5</c:v>
                      </c:pt>
                      <c:pt idx="190">
                        <c:v>7</c:v>
                      </c:pt>
                      <c:pt idx="191">
                        <c:v>5</c:v>
                      </c:pt>
                      <c:pt idx="192">
                        <c:v>5</c:v>
                      </c:pt>
                      <c:pt idx="193">
                        <c:v>6</c:v>
                      </c:pt>
                      <c:pt idx="194">
                        <c:v>4</c:v>
                      </c:pt>
                      <c:pt idx="195">
                        <c:v>4</c:v>
                      </c:pt>
                      <c:pt idx="196">
                        <c:v>4</c:v>
                      </c:pt>
                      <c:pt idx="197">
                        <c:v>5</c:v>
                      </c:pt>
                      <c:pt idx="198">
                        <c:v>4</c:v>
                      </c:pt>
                      <c:pt idx="199">
                        <c:v>5</c:v>
                      </c:pt>
                      <c:pt idx="200">
                        <c:v>5</c:v>
                      </c:pt>
                      <c:pt idx="201">
                        <c:v>6</c:v>
                      </c:pt>
                      <c:pt idx="202">
                        <c:v>4</c:v>
                      </c:pt>
                      <c:pt idx="203">
                        <c:v>4</c:v>
                      </c:pt>
                      <c:pt idx="204">
                        <c:v>5</c:v>
                      </c:pt>
                      <c:pt idx="205">
                        <c:v>6</c:v>
                      </c:pt>
                      <c:pt idx="206">
                        <c:v>4</c:v>
                      </c:pt>
                      <c:pt idx="207">
                        <c:v>6</c:v>
                      </c:pt>
                      <c:pt idx="208">
                        <c:v>4</c:v>
                      </c:pt>
                    </c:numCache>
                  </c:numRef>
                </c:val>
                <c:smooth val="0"/>
                <c:extLst xmlns:c15="http://schemas.microsoft.com/office/drawing/2012/chart">
                  <c:ext xmlns:c16="http://schemas.microsoft.com/office/drawing/2014/chart" uri="{C3380CC4-5D6E-409C-BE32-E72D297353CC}">
                    <c16:uniqueId val="{00000005-6EBF-4039-B8A6-853EB552A33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'Sleep Aid Data'!$G$12</c15:sqref>
                        </c15:formulaRef>
                      </c:ext>
                    </c:extLst>
                    <c:strCache>
                      <c:ptCount val="1"/>
                      <c:pt idx="0">
                        <c:v>silenor</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'Sleep Aid Data'!$C$13:$C$221</c15:sqref>
                        </c15:formulaRef>
                      </c:ext>
                    </c:extLst>
                    <c:strCache>
                      <c:ptCount val="209"/>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pt idx="166">
                        <c:v>2017-11</c:v>
                      </c:pt>
                      <c:pt idx="167">
                        <c:v>2017-12</c:v>
                      </c:pt>
                      <c:pt idx="168">
                        <c:v>2018-01</c:v>
                      </c:pt>
                      <c:pt idx="169">
                        <c:v>2018-02</c:v>
                      </c:pt>
                      <c:pt idx="170">
                        <c:v>2018-03</c:v>
                      </c:pt>
                      <c:pt idx="171">
                        <c:v>2018-04</c:v>
                      </c:pt>
                      <c:pt idx="172">
                        <c:v>2018-05</c:v>
                      </c:pt>
                      <c:pt idx="173">
                        <c:v>2018-06</c:v>
                      </c:pt>
                      <c:pt idx="174">
                        <c:v>2018-07</c:v>
                      </c:pt>
                      <c:pt idx="175">
                        <c:v>2018-08</c:v>
                      </c:pt>
                      <c:pt idx="176">
                        <c:v>2018-09</c:v>
                      </c:pt>
                      <c:pt idx="177">
                        <c:v>2018-10</c:v>
                      </c:pt>
                      <c:pt idx="178">
                        <c:v>2018-11</c:v>
                      </c:pt>
                      <c:pt idx="179">
                        <c:v>2018-12</c:v>
                      </c:pt>
                      <c:pt idx="180">
                        <c:v>2019-01</c:v>
                      </c:pt>
                      <c:pt idx="181">
                        <c:v>2019-02</c:v>
                      </c:pt>
                      <c:pt idx="182">
                        <c:v>2019-03</c:v>
                      </c:pt>
                      <c:pt idx="183">
                        <c:v>2019-04</c:v>
                      </c:pt>
                      <c:pt idx="184">
                        <c:v>2019-05</c:v>
                      </c:pt>
                      <c:pt idx="185">
                        <c:v>2019-06</c:v>
                      </c:pt>
                      <c:pt idx="186">
                        <c:v>2019-07</c:v>
                      </c:pt>
                      <c:pt idx="187">
                        <c:v>2019-08</c:v>
                      </c:pt>
                      <c:pt idx="188">
                        <c:v>2019-09</c:v>
                      </c:pt>
                      <c:pt idx="189">
                        <c:v>2019-10</c:v>
                      </c:pt>
                      <c:pt idx="190">
                        <c:v>2019-11</c:v>
                      </c:pt>
                      <c:pt idx="191">
                        <c:v>2019-12</c:v>
                      </c:pt>
                      <c:pt idx="192">
                        <c:v>2020-01</c:v>
                      </c:pt>
                      <c:pt idx="193">
                        <c:v>2020-02</c:v>
                      </c:pt>
                      <c:pt idx="194">
                        <c:v>2020-03</c:v>
                      </c:pt>
                      <c:pt idx="195">
                        <c:v>2020-04</c:v>
                      </c:pt>
                      <c:pt idx="196">
                        <c:v>2020-05</c:v>
                      </c:pt>
                      <c:pt idx="197">
                        <c:v>2020-06</c:v>
                      </c:pt>
                      <c:pt idx="198">
                        <c:v>2020-07</c:v>
                      </c:pt>
                      <c:pt idx="199">
                        <c:v>2020-08</c:v>
                      </c:pt>
                      <c:pt idx="200">
                        <c:v>2020-09</c:v>
                      </c:pt>
                      <c:pt idx="201">
                        <c:v>2020-10</c:v>
                      </c:pt>
                      <c:pt idx="202">
                        <c:v>2020-11</c:v>
                      </c:pt>
                      <c:pt idx="203">
                        <c:v>2020-12</c:v>
                      </c:pt>
                      <c:pt idx="204">
                        <c:v>2021-01</c:v>
                      </c:pt>
                      <c:pt idx="205">
                        <c:v>2021-02</c:v>
                      </c:pt>
                      <c:pt idx="206">
                        <c:v>2021-03</c:v>
                      </c:pt>
                      <c:pt idx="207">
                        <c:v>2021-04</c:v>
                      </c:pt>
                      <c:pt idx="208">
                        <c:v>2021-05</c:v>
                      </c:pt>
                    </c:strCache>
                  </c:strRef>
                </c:cat>
                <c:val>
                  <c:numRef>
                    <c:extLst xmlns:c15="http://schemas.microsoft.com/office/drawing/2012/chart">
                      <c:ext xmlns:c15="http://schemas.microsoft.com/office/drawing/2012/chart" uri="{02D57815-91ED-43cb-92C2-25804820EDAC}">
                        <c15:formulaRef>
                          <c15:sqref>'Sleep Aid Data'!$G$13:$G$221</c15:sqref>
                        </c15:formulaRef>
                      </c:ext>
                    </c:extLst>
                    <c:numCache>
                      <c:formatCode>General</c:formatCode>
                      <c:ptCount val="20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9</c:v>
                      </c:pt>
                      <c:pt idx="49">
                        <c:v>0</c:v>
                      </c:pt>
                      <c:pt idx="50">
                        <c:v>0</c:v>
                      </c:pt>
                      <c:pt idx="51">
                        <c:v>0</c:v>
                      </c:pt>
                      <c:pt idx="52">
                        <c:v>0</c:v>
                      </c:pt>
                      <c:pt idx="53">
                        <c:v>0</c:v>
                      </c:pt>
                      <c:pt idx="54">
                        <c:v>0</c:v>
                      </c:pt>
                      <c:pt idx="55">
                        <c:v>9</c:v>
                      </c:pt>
                      <c:pt idx="56">
                        <c:v>0</c:v>
                      </c:pt>
                      <c:pt idx="57">
                        <c:v>0</c:v>
                      </c:pt>
                      <c:pt idx="58">
                        <c:v>9</c:v>
                      </c:pt>
                      <c:pt idx="59">
                        <c:v>0</c:v>
                      </c:pt>
                      <c:pt idx="60">
                        <c:v>25</c:v>
                      </c:pt>
                      <c:pt idx="61">
                        <c:v>18</c:v>
                      </c:pt>
                      <c:pt idx="62">
                        <c:v>0</c:v>
                      </c:pt>
                      <c:pt idx="63">
                        <c:v>0</c:v>
                      </c:pt>
                      <c:pt idx="64">
                        <c:v>0</c:v>
                      </c:pt>
                      <c:pt idx="65">
                        <c:v>0</c:v>
                      </c:pt>
                      <c:pt idx="66">
                        <c:v>16</c:v>
                      </c:pt>
                      <c:pt idx="67">
                        <c:v>0</c:v>
                      </c:pt>
                      <c:pt idx="68">
                        <c:v>0</c:v>
                      </c:pt>
                      <c:pt idx="69">
                        <c:v>0</c:v>
                      </c:pt>
                      <c:pt idx="70">
                        <c:v>7</c:v>
                      </c:pt>
                      <c:pt idx="71">
                        <c:v>7</c:v>
                      </c:pt>
                      <c:pt idx="72">
                        <c:v>0</c:v>
                      </c:pt>
                      <c:pt idx="73">
                        <c:v>0</c:v>
                      </c:pt>
                      <c:pt idx="74">
                        <c:v>19</c:v>
                      </c:pt>
                      <c:pt idx="75">
                        <c:v>7</c:v>
                      </c:pt>
                      <c:pt idx="76">
                        <c:v>7</c:v>
                      </c:pt>
                      <c:pt idx="77">
                        <c:v>22</c:v>
                      </c:pt>
                      <c:pt idx="78">
                        <c:v>43</c:v>
                      </c:pt>
                      <c:pt idx="79">
                        <c:v>30</c:v>
                      </c:pt>
                      <c:pt idx="80">
                        <c:v>41</c:v>
                      </c:pt>
                      <c:pt idx="81">
                        <c:v>78</c:v>
                      </c:pt>
                      <c:pt idx="82">
                        <c:v>100</c:v>
                      </c:pt>
                      <c:pt idx="83">
                        <c:v>39</c:v>
                      </c:pt>
                      <c:pt idx="84">
                        <c:v>58</c:v>
                      </c:pt>
                      <c:pt idx="85">
                        <c:v>84</c:v>
                      </c:pt>
                      <c:pt idx="86">
                        <c:v>71</c:v>
                      </c:pt>
                      <c:pt idx="87">
                        <c:v>40</c:v>
                      </c:pt>
                      <c:pt idx="88">
                        <c:v>48</c:v>
                      </c:pt>
                      <c:pt idx="89">
                        <c:v>49</c:v>
                      </c:pt>
                      <c:pt idx="90">
                        <c:v>95</c:v>
                      </c:pt>
                      <c:pt idx="91">
                        <c:v>61</c:v>
                      </c:pt>
                      <c:pt idx="92">
                        <c:v>88</c:v>
                      </c:pt>
                      <c:pt idx="93">
                        <c:v>54</c:v>
                      </c:pt>
                      <c:pt idx="94">
                        <c:v>73</c:v>
                      </c:pt>
                      <c:pt idx="95">
                        <c:v>26</c:v>
                      </c:pt>
                      <c:pt idx="96">
                        <c:v>34</c:v>
                      </c:pt>
                      <c:pt idx="97">
                        <c:v>25</c:v>
                      </c:pt>
                      <c:pt idx="98">
                        <c:v>38</c:v>
                      </c:pt>
                      <c:pt idx="99">
                        <c:v>45</c:v>
                      </c:pt>
                      <c:pt idx="100">
                        <c:v>30</c:v>
                      </c:pt>
                      <c:pt idx="101">
                        <c:v>25</c:v>
                      </c:pt>
                      <c:pt idx="102">
                        <c:v>17</c:v>
                      </c:pt>
                      <c:pt idx="103">
                        <c:v>23</c:v>
                      </c:pt>
                      <c:pt idx="104">
                        <c:v>47</c:v>
                      </c:pt>
                      <c:pt idx="105">
                        <c:v>27</c:v>
                      </c:pt>
                      <c:pt idx="106">
                        <c:v>37</c:v>
                      </c:pt>
                      <c:pt idx="107">
                        <c:v>27</c:v>
                      </c:pt>
                      <c:pt idx="108">
                        <c:v>36</c:v>
                      </c:pt>
                      <c:pt idx="109">
                        <c:v>30</c:v>
                      </c:pt>
                      <c:pt idx="110">
                        <c:v>36</c:v>
                      </c:pt>
                      <c:pt idx="111">
                        <c:v>25</c:v>
                      </c:pt>
                      <c:pt idx="112">
                        <c:v>34</c:v>
                      </c:pt>
                      <c:pt idx="113">
                        <c:v>27</c:v>
                      </c:pt>
                      <c:pt idx="114">
                        <c:v>29</c:v>
                      </c:pt>
                      <c:pt idx="115">
                        <c:v>31</c:v>
                      </c:pt>
                      <c:pt idx="116">
                        <c:v>23</c:v>
                      </c:pt>
                      <c:pt idx="117">
                        <c:v>30</c:v>
                      </c:pt>
                      <c:pt idx="118">
                        <c:v>17</c:v>
                      </c:pt>
                      <c:pt idx="119">
                        <c:v>50</c:v>
                      </c:pt>
                      <c:pt idx="120">
                        <c:v>29</c:v>
                      </c:pt>
                      <c:pt idx="121">
                        <c:v>26</c:v>
                      </c:pt>
                      <c:pt idx="122">
                        <c:v>23</c:v>
                      </c:pt>
                      <c:pt idx="123">
                        <c:v>32</c:v>
                      </c:pt>
                      <c:pt idx="124">
                        <c:v>14</c:v>
                      </c:pt>
                      <c:pt idx="125">
                        <c:v>32</c:v>
                      </c:pt>
                      <c:pt idx="126">
                        <c:v>34</c:v>
                      </c:pt>
                      <c:pt idx="127">
                        <c:v>47</c:v>
                      </c:pt>
                      <c:pt idx="128">
                        <c:v>27</c:v>
                      </c:pt>
                      <c:pt idx="129">
                        <c:v>40</c:v>
                      </c:pt>
                      <c:pt idx="130">
                        <c:v>21</c:v>
                      </c:pt>
                      <c:pt idx="131">
                        <c:v>26</c:v>
                      </c:pt>
                      <c:pt idx="132">
                        <c:v>48</c:v>
                      </c:pt>
                      <c:pt idx="133">
                        <c:v>27</c:v>
                      </c:pt>
                      <c:pt idx="134">
                        <c:v>71</c:v>
                      </c:pt>
                      <c:pt idx="135">
                        <c:v>59</c:v>
                      </c:pt>
                      <c:pt idx="136">
                        <c:v>48</c:v>
                      </c:pt>
                      <c:pt idx="137">
                        <c:v>47</c:v>
                      </c:pt>
                      <c:pt idx="138">
                        <c:v>40</c:v>
                      </c:pt>
                      <c:pt idx="139">
                        <c:v>49</c:v>
                      </c:pt>
                      <c:pt idx="140">
                        <c:v>52</c:v>
                      </c:pt>
                      <c:pt idx="141">
                        <c:v>70</c:v>
                      </c:pt>
                      <c:pt idx="142">
                        <c:v>40</c:v>
                      </c:pt>
                      <c:pt idx="143">
                        <c:v>34</c:v>
                      </c:pt>
                      <c:pt idx="144">
                        <c:v>39</c:v>
                      </c:pt>
                      <c:pt idx="145">
                        <c:v>52</c:v>
                      </c:pt>
                      <c:pt idx="146">
                        <c:v>40</c:v>
                      </c:pt>
                      <c:pt idx="147">
                        <c:v>44</c:v>
                      </c:pt>
                      <c:pt idx="148">
                        <c:v>44</c:v>
                      </c:pt>
                      <c:pt idx="149">
                        <c:v>49</c:v>
                      </c:pt>
                      <c:pt idx="150">
                        <c:v>39</c:v>
                      </c:pt>
                      <c:pt idx="151">
                        <c:v>47</c:v>
                      </c:pt>
                      <c:pt idx="152">
                        <c:v>58</c:v>
                      </c:pt>
                      <c:pt idx="153">
                        <c:v>36</c:v>
                      </c:pt>
                      <c:pt idx="154">
                        <c:v>40</c:v>
                      </c:pt>
                      <c:pt idx="155">
                        <c:v>43</c:v>
                      </c:pt>
                      <c:pt idx="156">
                        <c:v>41</c:v>
                      </c:pt>
                      <c:pt idx="157">
                        <c:v>58</c:v>
                      </c:pt>
                      <c:pt idx="158">
                        <c:v>38</c:v>
                      </c:pt>
                      <c:pt idx="159">
                        <c:v>32</c:v>
                      </c:pt>
                      <c:pt idx="160">
                        <c:v>52</c:v>
                      </c:pt>
                      <c:pt idx="161">
                        <c:v>45</c:v>
                      </c:pt>
                      <c:pt idx="162">
                        <c:v>53</c:v>
                      </c:pt>
                      <c:pt idx="163">
                        <c:v>42</c:v>
                      </c:pt>
                      <c:pt idx="164">
                        <c:v>49</c:v>
                      </c:pt>
                      <c:pt idx="165">
                        <c:v>45</c:v>
                      </c:pt>
                      <c:pt idx="166">
                        <c:v>63</c:v>
                      </c:pt>
                      <c:pt idx="167">
                        <c:v>27</c:v>
                      </c:pt>
                      <c:pt idx="168">
                        <c:v>39</c:v>
                      </c:pt>
                      <c:pt idx="169">
                        <c:v>62</c:v>
                      </c:pt>
                      <c:pt idx="170">
                        <c:v>63</c:v>
                      </c:pt>
                      <c:pt idx="171">
                        <c:v>48</c:v>
                      </c:pt>
                      <c:pt idx="172">
                        <c:v>39</c:v>
                      </c:pt>
                      <c:pt idx="173">
                        <c:v>23</c:v>
                      </c:pt>
                      <c:pt idx="174">
                        <c:v>47</c:v>
                      </c:pt>
                      <c:pt idx="175">
                        <c:v>50</c:v>
                      </c:pt>
                      <c:pt idx="176">
                        <c:v>52</c:v>
                      </c:pt>
                      <c:pt idx="177">
                        <c:v>41</c:v>
                      </c:pt>
                      <c:pt idx="178">
                        <c:v>43</c:v>
                      </c:pt>
                      <c:pt idx="179">
                        <c:v>60</c:v>
                      </c:pt>
                      <c:pt idx="180">
                        <c:v>57</c:v>
                      </c:pt>
                      <c:pt idx="181">
                        <c:v>42</c:v>
                      </c:pt>
                      <c:pt idx="182">
                        <c:v>51</c:v>
                      </c:pt>
                      <c:pt idx="183">
                        <c:v>54</c:v>
                      </c:pt>
                      <c:pt idx="184">
                        <c:v>38</c:v>
                      </c:pt>
                      <c:pt idx="185">
                        <c:v>21</c:v>
                      </c:pt>
                      <c:pt idx="186">
                        <c:v>35</c:v>
                      </c:pt>
                      <c:pt idx="187">
                        <c:v>48</c:v>
                      </c:pt>
                      <c:pt idx="188">
                        <c:v>33</c:v>
                      </c:pt>
                      <c:pt idx="189">
                        <c:v>50</c:v>
                      </c:pt>
                      <c:pt idx="190">
                        <c:v>32</c:v>
                      </c:pt>
                      <c:pt idx="191">
                        <c:v>30</c:v>
                      </c:pt>
                      <c:pt idx="192">
                        <c:v>54</c:v>
                      </c:pt>
                      <c:pt idx="193">
                        <c:v>35</c:v>
                      </c:pt>
                      <c:pt idx="194">
                        <c:v>21</c:v>
                      </c:pt>
                      <c:pt idx="195">
                        <c:v>18</c:v>
                      </c:pt>
                      <c:pt idx="196">
                        <c:v>29</c:v>
                      </c:pt>
                      <c:pt idx="197">
                        <c:v>8</c:v>
                      </c:pt>
                      <c:pt idx="198">
                        <c:v>25</c:v>
                      </c:pt>
                      <c:pt idx="199">
                        <c:v>10</c:v>
                      </c:pt>
                      <c:pt idx="200">
                        <c:v>22</c:v>
                      </c:pt>
                      <c:pt idx="201">
                        <c:v>13</c:v>
                      </c:pt>
                      <c:pt idx="202">
                        <c:v>17</c:v>
                      </c:pt>
                      <c:pt idx="203">
                        <c:v>13</c:v>
                      </c:pt>
                      <c:pt idx="204">
                        <c:v>17</c:v>
                      </c:pt>
                      <c:pt idx="205">
                        <c:v>27</c:v>
                      </c:pt>
                      <c:pt idx="206">
                        <c:v>31</c:v>
                      </c:pt>
                      <c:pt idx="207">
                        <c:v>18</c:v>
                      </c:pt>
                      <c:pt idx="208">
                        <c:v>9</c:v>
                      </c:pt>
                    </c:numCache>
                  </c:numRef>
                </c:val>
                <c:smooth val="0"/>
                <c:extLst xmlns:c15="http://schemas.microsoft.com/office/drawing/2012/chart">
                  <c:ext xmlns:c16="http://schemas.microsoft.com/office/drawing/2014/chart" uri="{C3380CC4-5D6E-409C-BE32-E72D297353CC}">
                    <c16:uniqueId val="{00000006-6EBF-4039-B8A6-853EB552A33F}"/>
                  </c:ext>
                </c:extLst>
              </c15:ser>
            </c15:filteredLineSeries>
          </c:ext>
        </c:extLst>
      </c:lineChart>
      <c:catAx>
        <c:axId val="44713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37744"/>
        <c:crosses val="autoZero"/>
        <c:auto val="1"/>
        <c:lblAlgn val="ctr"/>
        <c:lblOffset val="100"/>
        <c:noMultiLvlLbl val="0"/>
      </c:catAx>
      <c:valAx>
        <c:axId val="447137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38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2002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5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18-24</c:v>
                </c:pt>
                <c:pt idx="1">
                  <c:v>25-34</c:v>
                </c:pt>
                <c:pt idx="2">
                  <c:v>35-44</c:v>
                </c:pt>
                <c:pt idx="3">
                  <c:v>45-54</c:v>
                </c:pt>
                <c:pt idx="4">
                  <c:v>55-64</c:v>
                </c:pt>
                <c:pt idx="5">
                  <c:v>65-74</c:v>
                </c:pt>
                <c:pt idx="6">
                  <c:v>75+</c:v>
                </c:pt>
              </c:strCache>
            </c:strRef>
          </c:cat>
          <c:val>
            <c:numRef>
              <c:f>Sheet1!$B$2:$B$8</c:f>
              <c:numCache>
                <c:formatCode>General</c:formatCode>
                <c:ptCount val="7"/>
                <c:pt idx="0">
                  <c:v>11.4</c:v>
                </c:pt>
                <c:pt idx="1">
                  <c:v>12.9</c:v>
                </c:pt>
                <c:pt idx="2">
                  <c:v>17.600000000000001</c:v>
                </c:pt>
                <c:pt idx="3">
                  <c:v>21.1</c:v>
                </c:pt>
                <c:pt idx="4">
                  <c:v>22.1</c:v>
                </c:pt>
                <c:pt idx="5">
                  <c:v>18.600000000000001</c:v>
                </c:pt>
                <c:pt idx="6">
                  <c:v>20.5</c:v>
                </c:pt>
              </c:numCache>
            </c:numRef>
          </c:val>
          <c:extLst>
            <c:ext xmlns:c16="http://schemas.microsoft.com/office/drawing/2014/chart" uri="{C3380CC4-5D6E-409C-BE32-E72D297353CC}">
              <c16:uniqueId val="{00000000-111D-47DE-A6B4-BC40036FBD2B}"/>
            </c:ext>
          </c:extLst>
        </c:ser>
        <c:ser>
          <c:idx val="1"/>
          <c:order val="1"/>
          <c:tx>
            <c:strRef>
              <c:f>Sheet1!$C$1</c:f>
              <c:strCache>
                <c:ptCount val="1"/>
                <c:pt idx="0">
                  <c:v>2007</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5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Sheet1!$C$2:$C$8</c:f>
              <c:numCache>
                <c:formatCode>General</c:formatCode>
                <c:ptCount val="7"/>
                <c:pt idx="0">
                  <c:v>11.8</c:v>
                </c:pt>
                <c:pt idx="1">
                  <c:v>14.1</c:v>
                </c:pt>
                <c:pt idx="2">
                  <c:v>16.600000000000001</c:v>
                </c:pt>
                <c:pt idx="3">
                  <c:v>20.5</c:v>
                </c:pt>
                <c:pt idx="4">
                  <c:v>22.1</c:v>
                </c:pt>
                <c:pt idx="5">
                  <c:v>21.6</c:v>
                </c:pt>
                <c:pt idx="6">
                  <c:v>24.6</c:v>
                </c:pt>
              </c:numCache>
            </c:numRef>
          </c:val>
          <c:extLst>
            <c:ext xmlns:c16="http://schemas.microsoft.com/office/drawing/2014/chart" uri="{C3380CC4-5D6E-409C-BE32-E72D297353CC}">
              <c16:uniqueId val="{00000001-111D-47DE-A6B4-BC40036FBD2B}"/>
            </c:ext>
          </c:extLst>
        </c:ser>
        <c:ser>
          <c:idx val="2"/>
          <c:order val="2"/>
          <c:tx>
            <c:strRef>
              <c:f>Sheet1!$D$1</c:f>
              <c:strCache>
                <c:ptCount val="1"/>
                <c:pt idx="0">
                  <c:v>2012</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5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Sheet1!$D$2:$D$8</c:f>
              <c:numCache>
                <c:formatCode>General</c:formatCode>
                <c:ptCount val="7"/>
                <c:pt idx="0">
                  <c:v>14.9</c:v>
                </c:pt>
                <c:pt idx="1">
                  <c:v>15.6</c:v>
                </c:pt>
                <c:pt idx="2">
                  <c:v>16.600000000000001</c:v>
                </c:pt>
                <c:pt idx="3">
                  <c:v>22</c:v>
                </c:pt>
                <c:pt idx="4">
                  <c:v>24.2</c:v>
                </c:pt>
                <c:pt idx="5">
                  <c:v>21.3</c:v>
                </c:pt>
                <c:pt idx="6">
                  <c:v>20.7</c:v>
                </c:pt>
              </c:numCache>
            </c:numRef>
          </c:val>
          <c:extLst>
            <c:ext xmlns:c16="http://schemas.microsoft.com/office/drawing/2014/chart" uri="{C3380CC4-5D6E-409C-BE32-E72D297353CC}">
              <c16:uniqueId val="{00000002-111D-47DE-A6B4-BC40036FBD2B}"/>
            </c:ext>
          </c:extLst>
        </c:ser>
        <c:dLbls>
          <c:dLblPos val="outEnd"/>
          <c:showLegendKey val="0"/>
          <c:showVal val="1"/>
          <c:showCatName val="0"/>
          <c:showSerName val="0"/>
          <c:showPercent val="0"/>
          <c:showBubbleSize val="0"/>
        </c:dLbls>
        <c:gapWidth val="444"/>
        <c:overlap val="-90"/>
        <c:axId val="302286864"/>
        <c:axId val="302292624"/>
      </c:barChart>
      <c:catAx>
        <c:axId val="302286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02292624"/>
        <c:crosses val="autoZero"/>
        <c:auto val="1"/>
        <c:lblAlgn val="ctr"/>
        <c:lblOffset val="100"/>
        <c:noMultiLvlLbl val="0"/>
      </c:catAx>
      <c:valAx>
        <c:axId val="302292624"/>
        <c:scaling>
          <c:orientation val="minMax"/>
        </c:scaling>
        <c:delete val="1"/>
        <c:axPos val="l"/>
        <c:numFmt formatCode="General" sourceLinked="1"/>
        <c:majorTickMark val="none"/>
        <c:minorTickMark val="none"/>
        <c:tickLblPos val="nextTo"/>
        <c:crossAx val="302286864"/>
        <c:crosses val="autoZero"/>
        <c:crossBetween val="between"/>
      </c:valAx>
      <c:spPr>
        <a:noFill/>
        <a:ln>
          <a:noFill/>
        </a:ln>
        <a:effectLst/>
      </c:spPr>
    </c:plotArea>
    <c:legend>
      <c:legendPos val="t"/>
      <c:layout>
        <c:manualLayout>
          <c:xMode val="edge"/>
          <c:yMode val="edge"/>
          <c:x val="0.32813913457158705"/>
          <c:y val="4.268108458349143E-3"/>
          <c:w val="0.42118074259183835"/>
          <c:h val="7.618993687568412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'Table 3'!$F$2:$F$16</c:f>
              <c:strCache>
                <c:ptCount val="15"/>
                <c:pt idx="0">
                  <c:v>Nevada</c:v>
                </c:pt>
                <c:pt idx="1">
                  <c:v>Arizona</c:v>
                </c:pt>
                <c:pt idx="2">
                  <c:v>Florida</c:v>
                </c:pt>
                <c:pt idx="3">
                  <c:v>Michigan</c:v>
                </c:pt>
                <c:pt idx="4">
                  <c:v>California</c:v>
                </c:pt>
                <c:pt idx="5">
                  <c:v>Washington</c:v>
                </c:pt>
                <c:pt idx="6">
                  <c:v>Colorado</c:v>
                </c:pt>
                <c:pt idx="7">
                  <c:v>Mississippi</c:v>
                </c:pt>
                <c:pt idx="8">
                  <c:v>Connecticut</c:v>
                </c:pt>
                <c:pt idx="9">
                  <c:v>New Jersey</c:v>
                </c:pt>
                <c:pt idx="10">
                  <c:v>Nebraska</c:v>
                </c:pt>
                <c:pt idx="11">
                  <c:v>Louisiana</c:v>
                </c:pt>
                <c:pt idx="12">
                  <c:v>South Dakota</c:v>
                </c:pt>
                <c:pt idx="13">
                  <c:v>Alaska</c:v>
                </c:pt>
                <c:pt idx="14">
                  <c:v>North Dakota</c:v>
                </c:pt>
              </c:strCache>
            </c:strRef>
          </c:cat>
          <c:val>
            <c:numRef>
              <c:f>'Table 3'!$G$2:$G$16</c:f>
              <c:numCache>
                <c:formatCode>0.00%</c:formatCode>
                <c:ptCount val="15"/>
                <c:pt idx="0">
                  <c:v>-0.13109999999999999</c:v>
                </c:pt>
                <c:pt idx="1">
                  <c:v>-0.1076</c:v>
                </c:pt>
                <c:pt idx="2">
                  <c:v>-0.10100000000000001</c:v>
                </c:pt>
                <c:pt idx="3">
                  <c:v>-9.4600000000000004E-2</c:v>
                </c:pt>
                <c:pt idx="4">
                  <c:v>-9.0300000000000005E-2</c:v>
                </c:pt>
                <c:pt idx="5">
                  <c:v>-6.2799999999999995E-2</c:v>
                </c:pt>
                <c:pt idx="6">
                  <c:v>-6.1699999999999998E-2</c:v>
                </c:pt>
                <c:pt idx="7">
                  <c:v>-6.1100000000000002E-2</c:v>
                </c:pt>
                <c:pt idx="8">
                  <c:v>-5.6399999999999999E-2</c:v>
                </c:pt>
                <c:pt idx="9">
                  <c:v>-5.5899999999999998E-2</c:v>
                </c:pt>
                <c:pt idx="10">
                  <c:v>-2.86E-2</c:v>
                </c:pt>
                <c:pt idx="11">
                  <c:v>-2.8000000000000001E-2</c:v>
                </c:pt>
                <c:pt idx="12">
                  <c:v>-1.9800000000000002E-2</c:v>
                </c:pt>
                <c:pt idx="13">
                  <c:v>6.8999999999999999E-3</c:v>
                </c:pt>
                <c:pt idx="14">
                  <c:v>1.24E-2</c:v>
                </c:pt>
              </c:numCache>
            </c:numRef>
          </c:val>
          <c:extLst>
            <c:ext xmlns:c16="http://schemas.microsoft.com/office/drawing/2014/chart" uri="{C3380CC4-5D6E-409C-BE32-E72D297353CC}">
              <c16:uniqueId val="{00000000-585C-4478-BE51-A4F08CBD7A97}"/>
            </c:ext>
          </c:extLst>
        </c:ser>
        <c:dLbls>
          <c:dLblPos val="outEnd"/>
          <c:showLegendKey val="0"/>
          <c:showVal val="1"/>
          <c:showCatName val="0"/>
          <c:showSerName val="0"/>
          <c:showPercent val="0"/>
          <c:showBubbleSize val="0"/>
        </c:dLbls>
        <c:gapWidth val="100"/>
        <c:overlap val="-24"/>
        <c:axId val="594002192"/>
        <c:axId val="594002832"/>
      </c:barChart>
      <c:catAx>
        <c:axId val="59400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50000"/>
                    <a:lumOff val="50000"/>
                  </a:schemeClr>
                </a:solidFill>
                <a:latin typeface="Arial" panose="020B0604020202020204" pitchFamily="34" charset="0"/>
                <a:ea typeface="+mn-ea"/>
                <a:cs typeface="Arial" panose="020B0604020202020204" pitchFamily="34" charset="0"/>
              </a:defRPr>
            </a:pPr>
            <a:endParaRPr lang="en-US"/>
          </a:p>
        </c:txPr>
        <c:crossAx val="594002832"/>
        <c:crosses val="autoZero"/>
        <c:auto val="1"/>
        <c:lblAlgn val="ctr"/>
        <c:lblOffset val="100"/>
        <c:noMultiLvlLbl val="0"/>
      </c:catAx>
      <c:valAx>
        <c:axId val="594002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cap="all" baseline="0">
                    <a:solidFill>
                      <a:schemeClr val="tx1">
                        <a:lumMod val="50000"/>
                        <a:lumOff val="50000"/>
                      </a:schemeClr>
                    </a:solidFill>
                    <a:latin typeface="+mn-lt"/>
                    <a:ea typeface="+mn-ea"/>
                    <a:cs typeface="+mn-cs"/>
                  </a:defRPr>
                </a:pPr>
                <a:r>
                  <a:rPr lang="en-US" sz="1000" b="0" i="0" cap="all" baseline="0" dirty="0">
                    <a:effectLst/>
                  </a:rPr>
                  <a:t>2007-2009 Job Loss/Gain by Percentage of December 2007 Jobs </a:t>
                </a:r>
                <a:endParaRPr lang="en-US" sz="1000" dirty="0">
                  <a:effectLst/>
                </a:endParaRPr>
              </a:p>
            </c:rich>
          </c:tx>
          <c:layout>
            <c:manualLayout>
              <c:xMode val="edge"/>
              <c:yMode val="edge"/>
              <c:x val="2.253596105005157E-3"/>
              <c:y val="9.8663073517457275E-2"/>
            </c:manualLayout>
          </c:layout>
          <c:overlay val="0"/>
          <c:spPr>
            <a:noFill/>
            <a:ln>
              <a:noFill/>
            </a:ln>
            <a:effectLst/>
          </c:spPr>
          <c:txPr>
            <a:bodyPr rot="-5400000" spcFirstLastPara="1" vertOverflow="ellipsis" vert="horz" wrap="square" anchor="ctr" anchorCtr="1"/>
            <a:lstStyle/>
            <a:p>
              <a:pPr>
                <a:defRPr sz="1000" b="0" i="0" u="none" strike="noStrike" kern="1200" cap="all" baseline="0">
                  <a:solidFill>
                    <a:schemeClr val="tx1">
                      <a:lumMod val="50000"/>
                      <a:lumOff val="50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594002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7.334736655317356E-2"/>
          <c:y val="2.5932203735916239E-2"/>
          <c:w val="0.91425785486929811"/>
          <c:h val="0.93661016864553803"/>
        </c:manualLayout>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'Job Loss Dec 2007 %'!$G$31:$G$39</c:f>
              <c:strCache>
                <c:ptCount val="9"/>
                <c:pt idx="0">
                  <c:v>Florida</c:v>
                </c:pt>
                <c:pt idx="1">
                  <c:v>Georgia</c:v>
                </c:pt>
                <c:pt idx="2">
                  <c:v>Tennessee</c:v>
                </c:pt>
                <c:pt idx="3">
                  <c:v>Alabama</c:v>
                </c:pt>
                <c:pt idx="4">
                  <c:v>Mississippi</c:v>
                </c:pt>
                <c:pt idx="5">
                  <c:v>Kentucky</c:v>
                </c:pt>
                <c:pt idx="6">
                  <c:v>Missouri</c:v>
                </c:pt>
                <c:pt idx="7">
                  <c:v>West Virginia</c:v>
                </c:pt>
                <c:pt idx="8">
                  <c:v>Oklahoma</c:v>
                </c:pt>
              </c:strCache>
            </c:strRef>
          </c:cat>
          <c:val>
            <c:numRef>
              <c:f>'Job Loss Dec 2007 %'!$H$31:$H$39</c:f>
              <c:numCache>
                <c:formatCode>0.00%</c:formatCode>
                <c:ptCount val="9"/>
                <c:pt idx="0">
                  <c:v>-0.10100000000000001</c:v>
                </c:pt>
                <c:pt idx="1">
                  <c:v>-8.1299999999999997E-2</c:v>
                </c:pt>
                <c:pt idx="2">
                  <c:v>-7.7600000000000002E-2</c:v>
                </c:pt>
                <c:pt idx="3">
                  <c:v>-7.7600000000000002E-2</c:v>
                </c:pt>
                <c:pt idx="4">
                  <c:v>-6.1100000000000002E-2</c:v>
                </c:pt>
                <c:pt idx="5">
                  <c:v>-5.5599999999999997E-2</c:v>
                </c:pt>
                <c:pt idx="6">
                  <c:v>-4.8800000000000003E-2</c:v>
                </c:pt>
                <c:pt idx="7">
                  <c:v>-3.6799999999999999E-2</c:v>
                </c:pt>
                <c:pt idx="8">
                  <c:v>-3.56E-2</c:v>
                </c:pt>
              </c:numCache>
            </c:numRef>
          </c:val>
          <c:extLst>
            <c:ext xmlns:c16="http://schemas.microsoft.com/office/drawing/2014/chart" uri="{C3380CC4-5D6E-409C-BE32-E72D297353CC}">
              <c16:uniqueId val="{00000000-DCAC-494F-A29D-8A2A77468A46}"/>
            </c:ext>
          </c:extLst>
        </c:ser>
        <c:dLbls>
          <c:dLblPos val="outEnd"/>
          <c:showLegendKey val="0"/>
          <c:showVal val="1"/>
          <c:showCatName val="0"/>
          <c:showSerName val="0"/>
          <c:showPercent val="0"/>
          <c:showBubbleSize val="0"/>
        </c:dLbls>
        <c:gapWidth val="100"/>
        <c:overlap val="-24"/>
        <c:axId val="750714232"/>
        <c:axId val="750715192"/>
      </c:barChart>
      <c:catAx>
        <c:axId val="750714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50715192"/>
        <c:crosses val="autoZero"/>
        <c:auto val="1"/>
        <c:lblAlgn val="ctr"/>
        <c:lblOffset val="100"/>
        <c:noMultiLvlLbl val="0"/>
      </c:catAx>
      <c:valAx>
        <c:axId val="750715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baseline="0"/>
                  <a:t>2007-2009 Job Loss/Gain by Percentage of December 2007 Jobs </a:t>
                </a:r>
                <a:endParaRPr lang="en-US"/>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50714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'States - Sleep Aids'!$D$1</c:f>
              <c:strCache>
                <c:ptCount val="1"/>
                <c:pt idx="0">
                  <c:v>ambien: (Florida)</c:v>
                </c:pt>
              </c:strCache>
            </c:strRef>
          </c:tx>
          <c:spPr>
            <a:ln w="28575" cap="rnd">
              <a:solidFill>
                <a:schemeClr val="accent2"/>
              </a:solidFill>
              <a:round/>
            </a:ln>
            <a:effectLst/>
          </c:spPr>
          <c:marker>
            <c:symbol val="none"/>
          </c:marker>
          <c:cat>
            <c:strRef>
              <c:f>'States - Sleep Aids'!$A$2:$A$133</c:f>
              <c:strCache>
                <c:ptCount val="132"/>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strCache>
            </c:strRef>
          </c:cat>
          <c:val>
            <c:numRef>
              <c:f>'States - Sleep Aids'!$D$2:$D$133</c:f>
              <c:numCache>
                <c:formatCode>General</c:formatCode>
                <c:ptCount val="132"/>
                <c:pt idx="0">
                  <c:v>22</c:v>
                </c:pt>
                <c:pt idx="1">
                  <c:v>43</c:v>
                </c:pt>
                <c:pt idx="2">
                  <c:v>83</c:v>
                </c:pt>
                <c:pt idx="3">
                  <c:v>21</c:v>
                </c:pt>
                <c:pt idx="4">
                  <c:v>57</c:v>
                </c:pt>
                <c:pt idx="5">
                  <c:v>18</c:v>
                </c:pt>
                <c:pt idx="6">
                  <c:v>88</c:v>
                </c:pt>
                <c:pt idx="7">
                  <c:v>47</c:v>
                </c:pt>
                <c:pt idx="8">
                  <c:v>94</c:v>
                </c:pt>
                <c:pt idx="9">
                  <c:v>77</c:v>
                </c:pt>
                <c:pt idx="10">
                  <c:v>16</c:v>
                </c:pt>
                <c:pt idx="11">
                  <c:v>29</c:v>
                </c:pt>
                <c:pt idx="12">
                  <c:v>50</c:v>
                </c:pt>
                <c:pt idx="13">
                  <c:v>52</c:v>
                </c:pt>
                <c:pt idx="14">
                  <c:v>66</c:v>
                </c:pt>
                <c:pt idx="15">
                  <c:v>37</c:v>
                </c:pt>
                <c:pt idx="16">
                  <c:v>44</c:v>
                </c:pt>
                <c:pt idx="17">
                  <c:v>22</c:v>
                </c:pt>
                <c:pt idx="18">
                  <c:v>21</c:v>
                </c:pt>
                <c:pt idx="19">
                  <c:v>59</c:v>
                </c:pt>
                <c:pt idx="20">
                  <c:v>37</c:v>
                </c:pt>
                <c:pt idx="21">
                  <c:v>74</c:v>
                </c:pt>
                <c:pt idx="22">
                  <c:v>100</c:v>
                </c:pt>
                <c:pt idx="23">
                  <c:v>85</c:v>
                </c:pt>
                <c:pt idx="24">
                  <c:v>52</c:v>
                </c:pt>
                <c:pt idx="25">
                  <c:v>77</c:v>
                </c:pt>
                <c:pt idx="26">
                  <c:v>69</c:v>
                </c:pt>
                <c:pt idx="27">
                  <c:v>69</c:v>
                </c:pt>
                <c:pt idx="28">
                  <c:v>61</c:v>
                </c:pt>
                <c:pt idx="29">
                  <c:v>56</c:v>
                </c:pt>
                <c:pt idx="30">
                  <c:v>26</c:v>
                </c:pt>
                <c:pt idx="31">
                  <c:v>42</c:v>
                </c:pt>
                <c:pt idx="32">
                  <c:v>54</c:v>
                </c:pt>
                <c:pt idx="33">
                  <c:v>68</c:v>
                </c:pt>
                <c:pt idx="34">
                  <c:v>23</c:v>
                </c:pt>
                <c:pt idx="35">
                  <c:v>50</c:v>
                </c:pt>
                <c:pt idx="36">
                  <c:v>35</c:v>
                </c:pt>
                <c:pt idx="37">
                  <c:v>57</c:v>
                </c:pt>
                <c:pt idx="38">
                  <c:v>47</c:v>
                </c:pt>
                <c:pt idx="39">
                  <c:v>37</c:v>
                </c:pt>
                <c:pt idx="40">
                  <c:v>56</c:v>
                </c:pt>
                <c:pt idx="41">
                  <c:v>41</c:v>
                </c:pt>
                <c:pt idx="42">
                  <c:v>43</c:v>
                </c:pt>
                <c:pt idx="43">
                  <c:v>45</c:v>
                </c:pt>
                <c:pt idx="44">
                  <c:v>41</c:v>
                </c:pt>
                <c:pt idx="45">
                  <c:v>42</c:v>
                </c:pt>
                <c:pt idx="46">
                  <c:v>47</c:v>
                </c:pt>
                <c:pt idx="47">
                  <c:v>52</c:v>
                </c:pt>
                <c:pt idx="48">
                  <c:v>46</c:v>
                </c:pt>
                <c:pt idx="49">
                  <c:v>40</c:v>
                </c:pt>
                <c:pt idx="50">
                  <c:v>45</c:v>
                </c:pt>
                <c:pt idx="51">
                  <c:v>45</c:v>
                </c:pt>
                <c:pt idx="52">
                  <c:v>56</c:v>
                </c:pt>
                <c:pt idx="53">
                  <c:v>47</c:v>
                </c:pt>
                <c:pt idx="54">
                  <c:v>55</c:v>
                </c:pt>
                <c:pt idx="55">
                  <c:v>58</c:v>
                </c:pt>
                <c:pt idx="56">
                  <c:v>30</c:v>
                </c:pt>
                <c:pt idx="57">
                  <c:v>51</c:v>
                </c:pt>
                <c:pt idx="58">
                  <c:v>58</c:v>
                </c:pt>
                <c:pt idx="59">
                  <c:v>60</c:v>
                </c:pt>
                <c:pt idx="60">
                  <c:v>47</c:v>
                </c:pt>
                <c:pt idx="61">
                  <c:v>56</c:v>
                </c:pt>
                <c:pt idx="62">
                  <c:v>30</c:v>
                </c:pt>
                <c:pt idx="63">
                  <c:v>24</c:v>
                </c:pt>
                <c:pt idx="64">
                  <c:v>54</c:v>
                </c:pt>
                <c:pt idx="65">
                  <c:v>34</c:v>
                </c:pt>
                <c:pt idx="66">
                  <c:v>42</c:v>
                </c:pt>
                <c:pt idx="67">
                  <c:v>23</c:v>
                </c:pt>
                <c:pt idx="68">
                  <c:v>52</c:v>
                </c:pt>
                <c:pt idx="69">
                  <c:v>50</c:v>
                </c:pt>
                <c:pt idx="70">
                  <c:v>43</c:v>
                </c:pt>
                <c:pt idx="71">
                  <c:v>68</c:v>
                </c:pt>
                <c:pt idx="72">
                  <c:v>50</c:v>
                </c:pt>
                <c:pt idx="73">
                  <c:v>38</c:v>
                </c:pt>
                <c:pt idx="74">
                  <c:v>45</c:v>
                </c:pt>
                <c:pt idx="75">
                  <c:v>53</c:v>
                </c:pt>
                <c:pt idx="76">
                  <c:v>59</c:v>
                </c:pt>
                <c:pt idx="77">
                  <c:v>49</c:v>
                </c:pt>
                <c:pt idx="78">
                  <c:v>46</c:v>
                </c:pt>
                <c:pt idx="79">
                  <c:v>35</c:v>
                </c:pt>
                <c:pt idx="80">
                  <c:v>61</c:v>
                </c:pt>
                <c:pt idx="81">
                  <c:v>46</c:v>
                </c:pt>
                <c:pt idx="82">
                  <c:v>53</c:v>
                </c:pt>
                <c:pt idx="83">
                  <c:v>52</c:v>
                </c:pt>
                <c:pt idx="84">
                  <c:v>51</c:v>
                </c:pt>
                <c:pt idx="85">
                  <c:v>42</c:v>
                </c:pt>
                <c:pt idx="86">
                  <c:v>50</c:v>
                </c:pt>
                <c:pt idx="87">
                  <c:v>45</c:v>
                </c:pt>
                <c:pt idx="88">
                  <c:v>42</c:v>
                </c:pt>
                <c:pt idx="89">
                  <c:v>51</c:v>
                </c:pt>
                <c:pt idx="90">
                  <c:v>42</c:v>
                </c:pt>
                <c:pt idx="91">
                  <c:v>52</c:v>
                </c:pt>
                <c:pt idx="92">
                  <c:v>49</c:v>
                </c:pt>
                <c:pt idx="93">
                  <c:v>37</c:v>
                </c:pt>
                <c:pt idx="94">
                  <c:v>42</c:v>
                </c:pt>
                <c:pt idx="95">
                  <c:v>40</c:v>
                </c:pt>
                <c:pt idx="96">
                  <c:v>30</c:v>
                </c:pt>
                <c:pt idx="97">
                  <c:v>48</c:v>
                </c:pt>
                <c:pt idx="98">
                  <c:v>58</c:v>
                </c:pt>
                <c:pt idx="99">
                  <c:v>50</c:v>
                </c:pt>
                <c:pt idx="100">
                  <c:v>36</c:v>
                </c:pt>
                <c:pt idx="101">
                  <c:v>46</c:v>
                </c:pt>
                <c:pt idx="102">
                  <c:v>44</c:v>
                </c:pt>
                <c:pt idx="103">
                  <c:v>51</c:v>
                </c:pt>
                <c:pt idx="104">
                  <c:v>47</c:v>
                </c:pt>
                <c:pt idx="105">
                  <c:v>53</c:v>
                </c:pt>
                <c:pt idx="106">
                  <c:v>39</c:v>
                </c:pt>
                <c:pt idx="107">
                  <c:v>37</c:v>
                </c:pt>
                <c:pt idx="108">
                  <c:v>45</c:v>
                </c:pt>
                <c:pt idx="109">
                  <c:v>38</c:v>
                </c:pt>
                <c:pt idx="110">
                  <c:v>51</c:v>
                </c:pt>
                <c:pt idx="111">
                  <c:v>34</c:v>
                </c:pt>
                <c:pt idx="112">
                  <c:v>35</c:v>
                </c:pt>
                <c:pt idx="113">
                  <c:v>37</c:v>
                </c:pt>
                <c:pt idx="114">
                  <c:v>41</c:v>
                </c:pt>
                <c:pt idx="115">
                  <c:v>34</c:v>
                </c:pt>
                <c:pt idx="116">
                  <c:v>40</c:v>
                </c:pt>
                <c:pt idx="117">
                  <c:v>42</c:v>
                </c:pt>
                <c:pt idx="118">
                  <c:v>36</c:v>
                </c:pt>
                <c:pt idx="119">
                  <c:v>31</c:v>
                </c:pt>
                <c:pt idx="120">
                  <c:v>32</c:v>
                </c:pt>
                <c:pt idx="121">
                  <c:v>35</c:v>
                </c:pt>
                <c:pt idx="122">
                  <c:v>44</c:v>
                </c:pt>
                <c:pt idx="123">
                  <c:v>42</c:v>
                </c:pt>
                <c:pt idx="124">
                  <c:v>53</c:v>
                </c:pt>
                <c:pt idx="125">
                  <c:v>39</c:v>
                </c:pt>
                <c:pt idx="126">
                  <c:v>44</c:v>
                </c:pt>
                <c:pt idx="127">
                  <c:v>33</c:v>
                </c:pt>
                <c:pt idx="128">
                  <c:v>39</c:v>
                </c:pt>
                <c:pt idx="129">
                  <c:v>35</c:v>
                </c:pt>
                <c:pt idx="130">
                  <c:v>32</c:v>
                </c:pt>
                <c:pt idx="131">
                  <c:v>22</c:v>
                </c:pt>
              </c:numCache>
            </c:numRef>
          </c:val>
          <c:smooth val="0"/>
          <c:extLst>
            <c:ext xmlns:c16="http://schemas.microsoft.com/office/drawing/2014/chart" uri="{C3380CC4-5D6E-409C-BE32-E72D297353CC}">
              <c16:uniqueId val="{00000000-8D93-43DC-8EBF-33DC55A011FD}"/>
            </c:ext>
          </c:extLst>
        </c:ser>
        <c:ser>
          <c:idx val="1"/>
          <c:order val="1"/>
          <c:tx>
            <c:strRef>
              <c:f>'States - Sleep Aids'!$E$1</c:f>
              <c:strCache>
                <c:ptCount val="1"/>
                <c:pt idx="0">
                  <c:v>sonata: (Florida)</c:v>
                </c:pt>
              </c:strCache>
            </c:strRef>
          </c:tx>
          <c:spPr>
            <a:ln w="28575" cap="rnd">
              <a:solidFill>
                <a:schemeClr val="accent4"/>
              </a:solidFill>
              <a:round/>
            </a:ln>
            <a:effectLst/>
          </c:spPr>
          <c:marker>
            <c:symbol val="none"/>
          </c:marker>
          <c:cat>
            <c:strRef>
              <c:f>'States - Sleep Aids'!$A$2:$A$133</c:f>
              <c:strCache>
                <c:ptCount val="132"/>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strCache>
            </c:strRef>
          </c:cat>
          <c:val>
            <c:numRef>
              <c:f>'States - Sleep Aids'!$E$2:$E$133</c:f>
              <c:numCache>
                <c:formatCode>General</c:formatCode>
                <c:ptCount val="132"/>
                <c:pt idx="0">
                  <c:v>28</c:v>
                </c:pt>
                <c:pt idx="1">
                  <c:v>28</c:v>
                </c:pt>
                <c:pt idx="2">
                  <c:v>70</c:v>
                </c:pt>
                <c:pt idx="3">
                  <c:v>65</c:v>
                </c:pt>
                <c:pt idx="4">
                  <c:v>12</c:v>
                </c:pt>
                <c:pt idx="5">
                  <c:v>58</c:v>
                </c:pt>
                <c:pt idx="6">
                  <c:v>22</c:v>
                </c:pt>
                <c:pt idx="7">
                  <c:v>40</c:v>
                </c:pt>
                <c:pt idx="8">
                  <c:v>20</c:v>
                </c:pt>
                <c:pt idx="9">
                  <c:v>10</c:v>
                </c:pt>
                <c:pt idx="10">
                  <c:v>20</c:v>
                </c:pt>
                <c:pt idx="11">
                  <c:v>18</c:v>
                </c:pt>
                <c:pt idx="12">
                  <c:v>63</c:v>
                </c:pt>
                <c:pt idx="13">
                  <c:v>98</c:v>
                </c:pt>
                <c:pt idx="14">
                  <c:v>41</c:v>
                </c:pt>
                <c:pt idx="15">
                  <c:v>54</c:v>
                </c:pt>
                <c:pt idx="16">
                  <c:v>41</c:v>
                </c:pt>
                <c:pt idx="17">
                  <c:v>21</c:v>
                </c:pt>
                <c:pt idx="18">
                  <c:v>20</c:v>
                </c:pt>
                <c:pt idx="19">
                  <c:v>25</c:v>
                </c:pt>
                <c:pt idx="20">
                  <c:v>35</c:v>
                </c:pt>
                <c:pt idx="21">
                  <c:v>70</c:v>
                </c:pt>
                <c:pt idx="22">
                  <c:v>58</c:v>
                </c:pt>
                <c:pt idx="23">
                  <c:v>22</c:v>
                </c:pt>
                <c:pt idx="24">
                  <c:v>61</c:v>
                </c:pt>
                <c:pt idx="25">
                  <c:v>53</c:v>
                </c:pt>
                <c:pt idx="26">
                  <c:v>39</c:v>
                </c:pt>
                <c:pt idx="27">
                  <c:v>39</c:v>
                </c:pt>
                <c:pt idx="28">
                  <c:v>43</c:v>
                </c:pt>
                <c:pt idx="29">
                  <c:v>31</c:v>
                </c:pt>
                <c:pt idx="30">
                  <c:v>54</c:v>
                </c:pt>
                <c:pt idx="31">
                  <c:v>42</c:v>
                </c:pt>
                <c:pt idx="32">
                  <c:v>38</c:v>
                </c:pt>
                <c:pt idx="33">
                  <c:v>25</c:v>
                </c:pt>
                <c:pt idx="34">
                  <c:v>43</c:v>
                </c:pt>
                <c:pt idx="35">
                  <c:v>57</c:v>
                </c:pt>
                <c:pt idx="36">
                  <c:v>19</c:v>
                </c:pt>
                <c:pt idx="37">
                  <c:v>23</c:v>
                </c:pt>
                <c:pt idx="38">
                  <c:v>15</c:v>
                </c:pt>
                <c:pt idx="39">
                  <c:v>53</c:v>
                </c:pt>
                <c:pt idx="40">
                  <c:v>27</c:v>
                </c:pt>
                <c:pt idx="41">
                  <c:v>34</c:v>
                </c:pt>
                <c:pt idx="42">
                  <c:v>55</c:v>
                </c:pt>
                <c:pt idx="43">
                  <c:v>36</c:v>
                </c:pt>
                <c:pt idx="44">
                  <c:v>59</c:v>
                </c:pt>
                <c:pt idx="45">
                  <c:v>43</c:v>
                </c:pt>
                <c:pt idx="46">
                  <c:v>54</c:v>
                </c:pt>
                <c:pt idx="47">
                  <c:v>33</c:v>
                </c:pt>
                <c:pt idx="48">
                  <c:v>40</c:v>
                </c:pt>
                <c:pt idx="49">
                  <c:v>53</c:v>
                </c:pt>
                <c:pt idx="50">
                  <c:v>35</c:v>
                </c:pt>
                <c:pt idx="51">
                  <c:v>29</c:v>
                </c:pt>
                <c:pt idx="52">
                  <c:v>40</c:v>
                </c:pt>
                <c:pt idx="53">
                  <c:v>44</c:v>
                </c:pt>
                <c:pt idx="54">
                  <c:v>42</c:v>
                </c:pt>
                <c:pt idx="55">
                  <c:v>34</c:v>
                </c:pt>
                <c:pt idx="56">
                  <c:v>34</c:v>
                </c:pt>
                <c:pt idx="57">
                  <c:v>42</c:v>
                </c:pt>
                <c:pt idx="58">
                  <c:v>48</c:v>
                </c:pt>
                <c:pt idx="59">
                  <c:v>55</c:v>
                </c:pt>
                <c:pt idx="60">
                  <c:v>39</c:v>
                </c:pt>
                <c:pt idx="61">
                  <c:v>21</c:v>
                </c:pt>
                <c:pt idx="62">
                  <c:v>30</c:v>
                </c:pt>
                <c:pt idx="63">
                  <c:v>33</c:v>
                </c:pt>
                <c:pt idx="64">
                  <c:v>38</c:v>
                </c:pt>
                <c:pt idx="65">
                  <c:v>31</c:v>
                </c:pt>
                <c:pt idx="66">
                  <c:v>43</c:v>
                </c:pt>
                <c:pt idx="67">
                  <c:v>35</c:v>
                </c:pt>
                <c:pt idx="68">
                  <c:v>48</c:v>
                </c:pt>
                <c:pt idx="69">
                  <c:v>42</c:v>
                </c:pt>
                <c:pt idx="70">
                  <c:v>27</c:v>
                </c:pt>
                <c:pt idx="71">
                  <c:v>36</c:v>
                </c:pt>
                <c:pt idx="72">
                  <c:v>61</c:v>
                </c:pt>
                <c:pt idx="73">
                  <c:v>79</c:v>
                </c:pt>
                <c:pt idx="74">
                  <c:v>86</c:v>
                </c:pt>
                <c:pt idx="75">
                  <c:v>78</c:v>
                </c:pt>
                <c:pt idx="76">
                  <c:v>85</c:v>
                </c:pt>
                <c:pt idx="77">
                  <c:v>50</c:v>
                </c:pt>
                <c:pt idx="78">
                  <c:v>78</c:v>
                </c:pt>
                <c:pt idx="79">
                  <c:v>46</c:v>
                </c:pt>
                <c:pt idx="80">
                  <c:v>53</c:v>
                </c:pt>
                <c:pt idx="81">
                  <c:v>54</c:v>
                </c:pt>
                <c:pt idx="82">
                  <c:v>59</c:v>
                </c:pt>
                <c:pt idx="83">
                  <c:v>56</c:v>
                </c:pt>
                <c:pt idx="84">
                  <c:v>100</c:v>
                </c:pt>
                <c:pt idx="85">
                  <c:v>72</c:v>
                </c:pt>
                <c:pt idx="86">
                  <c:v>74</c:v>
                </c:pt>
                <c:pt idx="87">
                  <c:v>78</c:v>
                </c:pt>
                <c:pt idx="88">
                  <c:v>93</c:v>
                </c:pt>
                <c:pt idx="89">
                  <c:v>59</c:v>
                </c:pt>
                <c:pt idx="90">
                  <c:v>68</c:v>
                </c:pt>
                <c:pt idx="91">
                  <c:v>64</c:v>
                </c:pt>
                <c:pt idx="92">
                  <c:v>64</c:v>
                </c:pt>
                <c:pt idx="93">
                  <c:v>71</c:v>
                </c:pt>
                <c:pt idx="94">
                  <c:v>65</c:v>
                </c:pt>
                <c:pt idx="95">
                  <c:v>54</c:v>
                </c:pt>
                <c:pt idx="96">
                  <c:v>64</c:v>
                </c:pt>
                <c:pt idx="97">
                  <c:v>75</c:v>
                </c:pt>
                <c:pt idx="98">
                  <c:v>60</c:v>
                </c:pt>
                <c:pt idx="99">
                  <c:v>74</c:v>
                </c:pt>
                <c:pt idx="100">
                  <c:v>67</c:v>
                </c:pt>
                <c:pt idx="101">
                  <c:v>56</c:v>
                </c:pt>
                <c:pt idx="102">
                  <c:v>62</c:v>
                </c:pt>
                <c:pt idx="103">
                  <c:v>57</c:v>
                </c:pt>
                <c:pt idx="104">
                  <c:v>63</c:v>
                </c:pt>
                <c:pt idx="105">
                  <c:v>62</c:v>
                </c:pt>
                <c:pt idx="106">
                  <c:v>55</c:v>
                </c:pt>
                <c:pt idx="107">
                  <c:v>51</c:v>
                </c:pt>
                <c:pt idx="108">
                  <c:v>69</c:v>
                </c:pt>
                <c:pt idx="109">
                  <c:v>63</c:v>
                </c:pt>
                <c:pt idx="110">
                  <c:v>64</c:v>
                </c:pt>
                <c:pt idx="111">
                  <c:v>55</c:v>
                </c:pt>
                <c:pt idx="112">
                  <c:v>59</c:v>
                </c:pt>
                <c:pt idx="113">
                  <c:v>55</c:v>
                </c:pt>
                <c:pt idx="114">
                  <c:v>64</c:v>
                </c:pt>
                <c:pt idx="115">
                  <c:v>55</c:v>
                </c:pt>
                <c:pt idx="116">
                  <c:v>62</c:v>
                </c:pt>
                <c:pt idx="117">
                  <c:v>66</c:v>
                </c:pt>
                <c:pt idx="118">
                  <c:v>60</c:v>
                </c:pt>
                <c:pt idx="119">
                  <c:v>64</c:v>
                </c:pt>
                <c:pt idx="120">
                  <c:v>60</c:v>
                </c:pt>
                <c:pt idx="121">
                  <c:v>66</c:v>
                </c:pt>
                <c:pt idx="122">
                  <c:v>67</c:v>
                </c:pt>
                <c:pt idx="123">
                  <c:v>81</c:v>
                </c:pt>
                <c:pt idx="124">
                  <c:v>62</c:v>
                </c:pt>
                <c:pt idx="125">
                  <c:v>72</c:v>
                </c:pt>
                <c:pt idx="126">
                  <c:v>75</c:v>
                </c:pt>
                <c:pt idx="127">
                  <c:v>84</c:v>
                </c:pt>
                <c:pt idx="128">
                  <c:v>67</c:v>
                </c:pt>
                <c:pt idx="129">
                  <c:v>70</c:v>
                </c:pt>
                <c:pt idx="130">
                  <c:v>72</c:v>
                </c:pt>
                <c:pt idx="131">
                  <c:v>62</c:v>
                </c:pt>
              </c:numCache>
            </c:numRef>
          </c:val>
          <c:smooth val="0"/>
          <c:extLst>
            <c:ext xmlns:c16="http://schemas.microsoft.com/office/drawing/2014/chart" uri="{C3380CC4-5D6E-409C-BE32-E72D297353CC}">
              <c16:uniqueId val="{00000001-8D93-43DC-8EBF-33DC55A011FD}"/>
            </c:ext>
          </c:extLst>
        </c:ser>
        <c:dLbls>
          <c:showLegendKey val="0"/>
          <c:showVal val="0"/>
          <c:showCatName val="0"/>
          <c:showSerName val="0"/>
          <c:showPercent val="0"/>
          <c:showBubbleSize val="0"/>
        </c:dLbls>
        <c:smooth val="0"/>
        <c:axId val="447148944"/>
        <c:axId val="447149264"/>
      </c:lineChart>
      <c:catAx>
        <c:axId val="44714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49264"/>
        <c:crosses val="autoZero"/>
        <c:auto val="1"/>
        <c:lblAlgn val="ctr"/>
        <c:lblOffset val="100"/>
        <c:noMultiLvlLbl val="0"/>
      </c:catAx>
      <c:valAx>
        <c:axId val="447149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48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'States - Sleep Aids'!$F$1</c:f>
              <c:strCache>
                <c:ptCount val="1"/>
                <c:pt idx="0">
                  <c:v>ambien: (Georgia)</c:v>
                </c:pt>
              </c:strCache>
            </c:strRef>
          </c:tx>
          <c:spPr>
            <a:ln w="28575" cap="rnd">
              <a:solidFill>
                <a:schemeClr val="accent2"/>
              </a:solidFill>
              <a:round/>
            </a:ln>
            <a:effectLst/>
          </c:spPr>
          <c:marker>
            <c:symbol val="none"/>
          </c:marker>
          <c:cat>
            <c:strRef>
              <c:f>'States - Sleep Aids'!$A$2:$A$133</c:f>
              <c:strCache>
                <c:ptCount val="132"/>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strCache>
            </c:strRef>
          </c:cat>
          <c:val>
            <c:numRef>
              <c:f>'States - Sleep Aids'!$F$2:$F$133</c:f>
              <c:numCache>
                <c:formatCode>General</c:formatCode>
                <c:ptCount val="132"/>
                <c:pt idx="0">
                  <c:v>22</c:v>
                </c:pt>
                <c:pt idx="1">
                  <c:v>66</c:v>
                </c:pt>
                <c:pt idx="2">
                  <c:v>57</c:v>
                </c:pt>
                <c:pt idx="3">
                  <c:v>44</c:v>
                </c:pt>
                <c:pt idx="4">
                  <c:v>60</c:v>
                </c:pt>
                <c:pt idx="5">
                  <c:v>20</c:v>
                </c:pt>
                <c:pt idx="6">
                  <c:v>43</c:v>
                </c:pt>
                <c:pt idx="7">
                  <c:v>37</c:v>
                </c:pt>
                <c:pt idx="8">
                  <c:v>34</c:v>
                </c:pt>
                <c:pt idx="9">
                  <c:v>92</c:v>
                </c:pt>
                <c:pt idx="10">
                  <c:v>76</c:v>
                </c:pt>
                <c:pt idx="11">
                  <c:v>17</c:v>
                </c:pt>
                <c:pt idx="12">
                  <c:v>45</c:v>
                </c:pt>
                <c:pt idx="13">
                  <c:v>30</c:v>
                </c:pt>
                <c:pt idx="14">
                  <c:v>26</c:v>
                </c:pt>
                <c:pt idx="15">
                  <c:v>60</c:v>
                </c:pt>
                <c:pt idx="16">
                  <c:v>39</c:v>
                </c:pt>
                <c:pt idx="17">
                  <c:v>28</c:v>
                </c:pt>
                <c:pt idx="18">
                  <c:v>27</c:v>
                </c:pt>
                <c:pt idx="19">
                  <c:v>85</c:v>
                </c:pt>
                <c:pt idx="20">
                  <c:v>92</c:v>
                </c:pt>
                <c:pt idx="21">
                  <c:v>32</c:v>
                </c:pt>
                <c:pt idx="22">
                  <c:v>100</c:v>
                </c:pt>
                <c:pt idx="23">
                  <c:v>74</c:v>
                </c:pt>
                <c:pt idx="24">
                  <c:v>28</c:v>
                </c:pt>
                <c:pt idx="25">
                  <c:v>58</c:v>
                </c:pt>
                <c:pt idx="26">
                  <c:v>78</c:v>
                </c:pt>
                <c:pt idx="27">
                  <c:v>65</c:v>
                </c:pt>
                <c:pt idx="28">
                  <c:v>59</c:v>
                </c:pt>
                <c:pt idx="29">
                  <c:v>26</c:v>
                </c:pt>
                <c:pt idx="30">
                  <c:v>41</c:v>
                </c:pt>
                <c:pt idx="31">
                  <c:v>45</c:v>
                </c:pt>
                <c:pt idx="32">
                  <c:v>7</c:v>
                </c:pt>
                <c:pt idx="33">
                  <c:v>49</c:v>
                </c:pt>
                <c:pt idx="34">
                  <c:v>49</c:v>
                </c:pt>
                <c:pt idx="35">
                  <c:v>43</c:v>
                </c:pt>
                <c:pt idx="36">
                  <c:v>44</c:v>
                </c:pt>
                <c:pt idx="37">
                  <c:v>33</c:v>
                </c:pt>
                <c:pt idx="38">
                  <c:v>61</c:v>
                </c:pt>
                <c:pt idx="39">
                  <c:v>31</c:v>
                </c:pt>
                <c:pt idx="40">
                  <c:v>40</c:v>
                </c:pt>
                <c:pt idx="41">
                  <c:v>30</c:v>
                </c:pt>
                <c:pt idx="42">
                  <c:v>11</c:v>
                </c:pt>
                <c:pt idx="43">
                  <c:v>35</c:v>
                </c:pt>
                <c:pt idx="44">
                  <c:v>21</c:v>
                </c:pt>
                <c:pt idx="45">
                  <c:v>47</c:v>
                </c:pt>
                <c:pt idx="46">
                  <c:v>29</c:v>
                </c:pt>
                <c:pt idx="47">
                  <c:v>40</c:v>
                </c:pt>
                <c:pt idx="48">
                  <c:v>31</c:v>
                </c:pt>
                <c:pt idx="49">
                  <c:v>32</c:v>
                </c:pt>
                <c:pt idx="50">
                  <c:v>0</c:v>
                </c:pt>
                <c:pt idx="51">
                  <c:v>52</c:v>
                </c:pt>
                <c:pt idx="52">
                  <c:v>35</c:v>
                </c:pt>
                <c:pt idx="53">
                  <c:v>33</c:v>
                </c:pt>
                <c:pt idx="54">
                  <c:v>31</c:v>
                </c:pt>
                <c:pt idx="55">
                  <c:v>34</c:v>
                </c:pt>
                <c:pt idx="56">
                  <c:v>33</c:v>
                </c:pt>
                <c:pt idx="57">
                  <c:v>45</c:v>
                </c:pt>
                <c:pt idx="58">
                  <c:v>13</c:v>
                </c:pt>
                <c:pt idx="59">
                  <c:v>28</c:v>
                </c:pt>
                <c:pt idx="60">
                  <c:v>73</c:v>
                </c:pt>
                <c:pt idx="61">
                  <c:v>53</c:v>
                </c:pt>
                <c:pt idx="62">
                  <c:v>29</c:v>
                </c:pt>
                <c:pt idx="63">
                  <c:v>31</c:v>
                </c:pt>
                <c:pt idx="64">
                  <c:v>35</c:v>
                </c:pt>
                <c:pt idx="65">
                  <c:v>33</c:v>
                </c:pt>
                <c:pt idx="66">
                  <c:v>28</c:v>
                </c:pt>
                <c:pt idx="67">
                  <c:v>35</c:v>
                </c:pt>
                <c:pt idx="68">
                  <c:v>57</c:v>
                </c:pt>
                <c:pt idx="69">
                  <c:v>33</c:v>
                </c:pt>
                <c:pt idx="70">
                  <c:v>27</c:v>
                </c:pt>
                <c:pt idx="71">
                  <c:v>53</c:v>
                </c:pt>
                <c:pt idx="72">
                  <c:v>39</c:v>
                </c:pt>
                <c:pt idx="73">
                  <c:v>33</c:v>
                </c:pt>
                <c:pt idx="74">
                  <c:v>44</c:v>
                </c:pt>
                <c:pt idx="75">
                  <c:v>46</c:v>
                </c:pt>
                <c:pt idx="76">
                  <c:v>29</c:v>
                </c:pt>
                <c:pt idx="77">
                  <c:v>68</c:v>
                </c:pt>
                <c:pt idx="78">
                  <c:v>53</c:v>
                </c:pt>
                <c:pt idx="79">
                  <c:v>56</c:v>
                </c:pt>
                <c:pt idx="80">
                  <c:v>51</c:v>
                </c:pt>
                <c:pt idx="81">
                  <c:v>27</c:v>
                </c:pt>
                <c:pt idx="82">
                  <c:v>29</c:v>
                </c:pt>
                <c:pt idx="83">
                  <c:v>29</c:v>
                </c:pt>
                <c:pt idx="84">
                  <c:v>51</c:v>
                </c:pt>
                <c:pt idx="85">
                  <c:v>66</c:v>
                </c:pt>
                <c:pt idx="86">
                  <c:v>39</c:v>
                </c:pt>
                <c:pt idx="87">
                  <c:v>47</c:v>
                </c:pt>
                <c:pt idx="88">
                  <c:v>42</c:v>
                </c:pt>
                <c:pt idx="89">
                  <c:v>49</c:v>
                </c:pt>
                <c:pt idx="90">
                  <c:v>44</c:v>
                </c:pt>
                <c:pt idx="91">
                  <c:v>47</c:v>
                </c:pt>
                <c:pt idx="92">
                  <c:v>52</c:v>
                </c:pt>
                <c:pt idx="93">
                  <c:v>39</c:v>
                </c:pt>
                <c:pt idx="94">
                  <c:v>50</c:v>
                </c:pt>
                <c:pt idx="95">
                  <c:v>33</c:v>
                </c:pt>
                <c:pt idx="96">
                  <c:v>52</c:v>
                </c:pt>
                <c:pt idx="97">
                  <c:v>48</c:v>
                </c:pt>
                <c:pt idx="98">
                  <c:v>56</c:v>
                </c:pt>
                <c:pt idx="99">
                  <c:v>48</c:v>
                </c:pt>
                <c:pt idx="100">
                  <c:v>37</c:v>
                </c:pt>
                <c:pt idx="101">
                  <c:v>52</c:v>
                </c:pt>
                <c:pt idx="102">
                  <c:v>47</c:v>
                </c:pt>
                <c:pt idx="103">
                  <c:v>70</c:v>
                </c:pt>
                <c:pt idx="104">
                  <c:v>42</c:v>
                </c:pt>
                <c:pt idx="105">
                  <c:v>53</c:v>
                </c:pt>
                <c:pt idx="106">
                  <c:v>36</c:v>
                </c:pt>
                <c:pt idx="107">
                  <c:v>45</c:v>
                </c:pt>
                <c:pt idx="108">
                  <c:v>42</c:v>
                </c:pt>
                <c:pt idx="109">
                  <c:v>38</c:v>
                </c:pt>
                <c:pt idx="110">
                  <c:v>45</c:v>
                </c:pt>
                <c:pt idx="111">
                  <c:v>51</c:v>
                </c:pt>
                <c:pt idx="112">
                  <c:v>39</c:v>
                </c:pt>
                <c:pt idx="113">
                  <c:v>38</c:v>
                </c:pt>
                <c:pt idx="114">
                  <c:v>47</c:v>
                </c:pt>
                <c:pt idx="115">
                  <c:v>34</c:v>
                </c:pt>
                <c:pt idx="116">
                  <c:v>41</c:v>
                </c:pt>
                <c:pt idx="117">
                  <c:v>23</c:v>
                </c:pt>
                <c:pt idx="118">
                  <c:v>35</c:v>
                </c:pt>
                <c:pt idx="119">
                  <c:v>40</c:v>
                </c:pt>
                <c:pt idx="120">
                  <c:v>51</c:v>
                </c:pt>
                <c:pt idx="121">
                  <c:v>33</c:v>
                </c:pt>
                <c:pt idx="122">
                  <c:v>45</c:v>
                </c:pt>
                <c:pt idx="123">
                  <c:v>42</c:v>
                </c:pt>
                <c:pt idx="124">
                  <c:v>31</c:v>
                </c:pt>
                <c:pt idx="125">
                  <c:v>32</c:v>
                </c:pt>
                <c:pt idx="126">
                  <c:v>40</c:v>
                </c:pt>
                <c:pt idx="127">
                  <c:v>31</c:v>
                </c:pt>
                <c:pt idx="128">
                  <c:v>29</c:v>
                </c:pt>
                <c:pt idx="129">
                  <c:v>37</c:v>
                </c:pt>
                <c:pt idx="130">
                  <c:v>36</c:v>
                </c:pt>
                <c:pt idx="131">
                  <c:v>34</c:v>
                </c:pt>
              </c:numCache>
            </c:numRef>
          </c:val>
          <c:smooth val="0"/>
          <c:extLst>
            <c:ext xmlns:c16="http://schemas.microsoft.com/office/drawing/2014/chart" uri="{C3380CC4-5D6E-409C-BE32-E72D297353CC}">
              <c16:uniqueId val="{00000000-D2EE-4F0F-B7DB-FD451731658F}"/>
            </c:ext>
          </c:extLst>
        </c:ser>
        <c:ser>
          <c:idx val="1"/>
          <c:order val="1"/>
          <c:tx>
            <c:strRef>
              <c:f>'States - Sleep Aids'!$G$1</c:f>
              <c:strCache>
                <c:ptCount val="1"/>
                <c:pt idx="0">
                  <c:v>sonata: (Georgia)</c:v>
                </c:pt>
              </c:strCache>
            </c:strRef>
          </c:tx>
          <c:spPr>
            <a:ln w="28575" cap="rnd">
              <a:solidFill>
                <a:schemeClr val="accent4"/>
              </a:solidFill>
              <a:round/>
            </a:ln>
            <a:effectLst/>
          </c:spPr>
          <c:marker>
            <c:symbol val="none"/>
          </c:marker>
          <c:cat>
            <c:strRef>
              <c:f>'States - Sleep Aids'!$A$2:$A$133</c:f>
              <c:strCache>
                <c:ptCount val="132"/>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strCache>
            </c:strRef>
          </c:cat>
          <c:val>
            <c:numRef>
              <c:f>'States - Sleep Aids'!$G$2:$G$133</c:f>
              <c:numCache>
                <c:formatCode>General</c:formatCode>
                <c:ptCount val="132"/>
                <c:pt idx="0">
                  <c:v>0</c:v>
                </c:pt>
                <c:pt idx="1">
                  <c:v>35</c:v>
                </c:pt>
                <c:pt idx="2">
                  <c:v>0</c:v>
                </c:pt>
                <c:pt idx="3">
                  <c:v>53</c:v>
                </c:pt>
                <c:pt idx="4">
                  <c:v>64</c:v>
                </c:pt>
                <c:pt idx="5">
                  <c:v>96</c:v>
                </c:pt>
                <c:pt idx="6">
                  <c:v>17</c:v>
                </c:pt>
                <c:pt idx="7">
                  <c:v>44</c:v>
                </c:pt>
                <c:pt idx="8">
                  <c:v>0</c:v>
                </c:pt>
                <c:pt idx="9">
                  <c:v>59</c:v>
                </c:pt>
                <c:pt idx="10">
                  <c:v>0</c:v>
                </c:pt>
                <c:pt idx="11">
                  <c:v>14</c:v>
                </c:pt>
                <c:pt idx="12">
                  <c:v>72</c:v>
                </c:pt>
                <c:pt idx="13">
                  <c:v>49</c:v>
                </c:pt>
                <c:pt idx="14">
                  <c:v>31</c:v>
                </c:pt>
                <c:pt idx="15">
                  <c:v>48</c:v>
                </c:pt>
                <c:pt idx="16">
                  <c:v>21</c:v>
                </c:pt>
                <c:pt idx="17">
                  <c:v>22</c:v>
                </c:pt>
                <c:pt idx="18">
                  <c:v>32</c:v>
                </c:pt>
                <c:pt idx="19">
                  <c:v>19</c:v>
                </c:pt>
                <c:pt idx="20">
                  <c:v>46</c:v>
                </c:pt>
                <c:pt idx="21">
                  <c:v>9</c:v>
                </c:pt>
                <c:pt idx="22">
                  <c:v>27</c:v>
                </c:pt>
                <c:pt idx="23">
                  <c:v>26</c:v>
                </c:pt>
                <c:pt idx="24">
                  <c:v>82</c:v>
                </c:pt>
                <c:pt idx="25">
                  <c:v>39</c:v>
                </c:pt>
                <c:pt idx="26">
                  <c:v>35</c:v>
                </c:pt>
                <c:pt idx="27">
                  <c:v>52</c:v>
                </c:pt>
                <c:pt idx="28">
                  <c:v>34</c:v>
                </c:pt>
                <c:pt idx="29">
                  <c:v>14</c:v>
                </c:pt>
                <c:pt idx="30">
                  <c:v>46</c:v>
                </c:pt>
                <c:pt idx="31">
                  <c:v>36</c:v>
                </c:pt>
                <c:pt idx="32">
                  <c:v>0</c:v>
                </c:pt>
                <c:pt idx="33">
                  <c:v>28</c:v>
                </c:pt>
                <c:pt idx="34">
                  <c:v>34</c:v>
                </c:pt>
                <c:pt idx="35">
                  <c:v>23</c:v>
                </c:pt>
                <c:pt idx="36">
                  <c:v>41</c:v>
                </c:pt>
                <c:pt idx="37">
                  <c:v>37</c:v>
                </c:pt>
                <c:pt idx="38">
                  <c:v>24</c:v>
                </c:pt>
                <c:pt idx="39">
                  <c:v>39</c:v>
                </c:pt>
                <c:pt idx="40">
                  <c:v>45</c:v>
                </c:pt>
                <c:pt idx="41">
                  <c:v>28</c:v>
                </c:pt>
                <c:pt idx="42">
                  <c:v>31</c:v>
                </c:pt>
                <c:pt idx="43">
                  <c:v>16</c:v>
                </c:pt>
                <c:pt idx="44">
                  <c:v>46</c:v>
                </c:pt>
                <c:pt idx="45">
                  <c:v>34</c:v>
                </c:pt>
                <c:pt idx="46">
                  <c:v>31</c:v>
                </c:pt>
                <c:pt idx="47">
                  <c:v>32</c:v>
                </c:pt>
                <c:pt idx="48">
                  <c:v>28</c:v>
                </c:pt>
                <c:pt idx="49">
                  <c:v>36</c:v>
                </c:pt>
                <c:pt idx="50">
                  <c:v>35</c:v>
                </c:pt>
                <c:pt idx="51">
                  <c:v>28</c:v>
                </c:pt>
                <c:pt idx="52">
                  <c:v>25</c:v>
                </c:pt>
                <c:pt idx="53">
                  <c:v>41</c:v>
                </c:pt>
                <c:pt idx="54">
                  <c:v>28</c:v>
                </c:pt>
                <c:pt idx="55">
                  <c:v>34</c:v>
                </c:pt>
                <c:pt idx="56">
                  <c:v>33</c:v>
                </c:pt>
                <c:pt idx="57">
                  <c:v>27</c:v>
                </c:pt>
                <c:pt idx="58">
                  <c:v>30</c:v>
                </c:pt>
                <c:pt idx="59">
                  <c:v>32</c:v>
                </c:pt>
                <c:pt idx="60">
                  <c:v>43</c:v>
                </c:pt>
                <c:pt idx="61">
                  <c:v>36</c:v>
                </c:pt>
                <c:pt idx="62">
                  <c:v>50</c:v>
                </c:pt>
                <c:pt idx="63">
                  <c:v>28</c:v>
                </c:pt>
                <c:pt idx="64">
                  <c:v>50</c:v>
                </c:pt>
                <c:pt idx="65">
                  <c:v>29</c:v>
                </c:pt>
                <c:pt idx="66">
                  <c:v>35</c:v>
                </c:pt>
                <c:pt idx="67">
                  <c:v>34</c:v>
                </c:pt>
                <c:pt idx="68">
                  <c:v>67</c:v>
                </c:pt>
                <c:pt idx="69">
                  <c:v>41</c:v>
                </c:pt>
                <c:pt idx="70">
                  <c:v>49</c:v>
                </c:pt>
                <c:pt idx="71">
                  <c:v>39</c:v>
                </c:pt>
                <c:pt idx="72">
                  <c:v>42</c:v>
                </c:pt>
                <c:pt idx="73">
                  <c:v>65</c:v>
                </c:pt>
                <c:pt idx="74">
                  <c:v>89</c:v>
                </c:pt>
                <c:pt idx="75">
                  <c:v>96</c:v>
                </c:pt>
                <c:pt idx="76">
                  <c:v>82</c:v>
                </c:pt>
                <c:pt idx="77">
                  <c:v>70</c:v>
                </c:pt>
                <c:pt idx="78">
                  <c:v>67</c:v>
                </c:pt>
                <c:pt idx="79">
                  <c:v>45</c:v>
                </c:pt>
                <c:pt idx="80">
                  <c:v>51</c:v>
                </c:pt>
                <c:pt idx="81">
                  <c:v>54</c:v>
                </c:pt>
                <c:pt idx="82">
                  <c:v>65</c:v>
                </c:pt>
                <c:pt idx="83">
                  <c:v>55</c:v>
                </c:pt>
                <c:pt idx="84">
                  <c:v>82</c:v>
                </c:pt>
                <c:pt idx="85">
                  <c:v>56</c:v>
                </c:pt>
                <c:pt idx="86">
                  <c:v>100</c:v>
                </c:pt>
                <c:pt idx="87">
                  <c:v>65</c:v>
                </c:pt>
                <c:pt idx="88">
                  <c:v>64</c:v>
                </c:pt>
                <c:pt idx="89">
                  <c:v>66</c:v>
                </c:pt>
                <c:pt idx="90">
                  <c:v>61</c:v>
                </c:pt>
                <c:pt idx="91">
                  <c:v>75</c:v>
                </c:pt>
                <c:pt idx="92">
                  <c:v>48</c:v>
                </c:pt>
                <c:pt idx="93">
                  <c:v>63</c:v>
                </c:pt>
                <c:pt idx="94">
                  <c:v>71</c:v>
                </c:pt>
                <c:pt idx="95">
                  <c:v>55</c:v>
                </c:pt>
                <c:pt idx="96">
                  <c:v>56</c:v>
                </c:pt>
                <c:pt idx="97">
                  <c:v>62</c:v>
                </c:pt>
                <c:pt idx="98">
                  <c:v>66</c:v>
                </c:pt>
                <c:pt idx="99">
                  <c:v>45</c:v>
                </c:pt>
                <c:pt idx="100">
                  <c:v>75</c:v>
                </c:pt>
                <c:pt idx="101">
                  <c:v>55</c:v>
                </c:pt>
                <c:pt idx="102">
                  <c:v>50</c:v>
                </c:pt>
                <c:pt idx="103">
                  <c:v>49</c:v>
                </c:pt>
                <c:pt idx="104">
                  <c:v>39</c:v>
                </c:pt>
                <c:pt idx="105">
                  <c:v>45</c:v>
                </c:pt>
                <c:pt idx="106">
                  <c:v>52</c:v>
                </c:pt>
                <c:pt idx="107">
                  <c:v>43</c:v>
                </c:pt>
                <c:pt idx="108">
                  <c:v>41</c:v>
                </c:pt>
                <c:pt idx="109">
                  <c:v>47</c:v>
                </c:pt>
                <c:pt idx="110">
                  <c:v>55</c:v>
                </c:pt>
                <c:pt idx="111">
                  <c:v>47</c:v>
                </c:pt>
                <c:pt idx="112">
                  <c:v>53</c:v>
                </c:pt>
                <c:pt idx="113">
                  <c:v>52</c:v>
                </c:pt>
                <c:pt idx="114">
                  <c:v>54</c:v>
                </c:pt>
                <c:pt idx="115">
                  <c:v>48</c:v>
                </c:pt>
                <c:pt idx="116">
                  <c:v>51</c:v>
                </c:pt>
                <c:pt idx="117">
                  <c:v>52</c:v>
                </c:pt>
                <c:pt idx="118">
                  <c:v>39</c:v>
                </c:pt>
                <c:pt idx="119">
                  <c:v>49</c:v>
                </c:pt>
                <c:pt idx="120">
                  <c:v>58</c:v>
                </c:pt>
                <c:pt idx="121">
                  <c:v>44</c:v>
                </c:pt>
                <c:pt idx="122">
                  <c:v>53</c:v>
                </c:pt>
                <c:pt idx="123">
                  <c:v>55</c:v>
                </c:pt>
                <c:pt idx="124">
                  <c:v>62</c:v>
                </c:pt>
                <c:pt idx="125">
                  <c:v>67</c:v>
                </c:pt>
                <c:pt idx="126">
                  <c:v>51</c:v>
                </c:pt>
                <c:pt idx="127">
                  <c:v>68</c:v>
                </c:pt>
                <c:pt idx="128">
                  <c:v>59</c:v>
                </c:pt>
                <c:pt idx="129">
                  <c:v>48</c:v>
                </c:pt>
                <c:pt idx="130">
                  <c:v>56</c:v>
                </c:pt>
                <c:pt idx="131">
                  <c:v>61</c:v>
                </c:pt>
              </c:numCache>
            </c:numRef>
          </c:val>
          <c:smooth val="0"/>
          <c:extLst>
            <c:ext xmlns:c16="http://schemas.microsoft.com/office/drawing/2014/chart" uri="{C3380CC4-5D6E-409C-BE32-E72D297353CC}">
              <c16:uniqueId val="{00000001-D2EE-4F0F-B7DB-FD451731658F}"/>
            </c:ext>
          </c:extLst>
        </c:ser>
        <c:dLbls>
          <c:showLegendKey val="0"/>
          <c:showVal val="0"/>
          <c:showCatName val="0"/>
          <c:showSerName val="0"/>
          <c:showPercent val="0"/>
          <c:showBubbleSize val="0"/>
        </c:dLbls>
        <c:smooth val="0"/>
        <c:axId val="448965200"/>
        <c:axId val="256797872"/>
      </c:lineChart>
      <c:catAx>
        <c:axId val="44896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797872"/>
        <c:crosses val="autoZero"/>
        <c:auto val="1"/>
        <c:lblAlgn val="ctr"/>
        <c:lblOffset val="100"/>
        <c:noMultiLvlLbl val="0"/>
      </c:catAx>
      <c:valAx>
        <c:axId val="25679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965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'States - Sleep Aids'!$P$1</c:f>
              <c:strCache>
                <c:ptCount val="1"/>
                <c:pt idx="0">
                  <c:v>ambien: (Tennessee)</c:v>
                </c:pt>
              </c:strCache>
            </c:strRef>
          </c:tx>
          <c:spPr>
            <a:ln w="28575" cap="rnd">
              <a:solidFill>
                <a:schemeClr val="accent2"/>
              </a:solidFill>
              <a:round/>
            </a:ln>
            <a:effectLst/>
          </c:spPr>
          <c:marker>
            <c:symbol val="none"/>
          </c:marker>
          <c:cat>
            <c:strRef>
              <c:f>'States - Sleep Aids'!$A$2:$A$133</c:f>
              <c:strCache>
                <c:ptCount val="132"/>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strCache>
            </c:strRef>
          </c:cat>
          <c:val>
            <c:numRef>
              <c:f>'States - Sleep Aids'!$P$2:$P$133</c:f>
              <c:numCache>
                <c:formatCode>General</c:formatCode>
                <c:ptCount val="132"/>
                <c:pt idx="0">
                  <c:v>33</c:v>
                </c:pt>
                <c:pt idx="1">
                  <c:v>0</c:v>
                </c:pt>
                <c:pt idx="2">
                  <c:v>43</c:v>
                </c:pt>
                <c:pt idx="3">
                  <c:v>96</c:v>
                </c:pt>
                <c:pt idx="4">
                  <c:v>0</c:v>
                </c:pt>
                <c:pt idx="5">
                  <c:v>30</c:v>
                </c:pt>
                <c:pt idx="6">
                  <c:v>30</c:v>
                </c:pt>
                <c:pt idx="7">
                  <c:v>26</c:v>
                </c:pt>
                <c:pt idx="8">
                  <c:v>24</c:v>
                </c:pt>
                <c:pt idx="9">
                  <c:v>51</c:v>
                </c:pt>
                <c:pt idx="10">
                  <c:v>27</c:v>
                </c:pt>
                <c:pt idx="11">
                  <c:v>24</c:v>
                </c:pt>
                <c:pt idx="12">
                  <c:v>0</c:v>
                </c:pt>
                <c:pt idx="13">
                  <c:v>0</c:v>
                </c:pt>
                <c:pt idx="14">
                  <c:v>19</c:v>
                </c:pt>
                <c:pt idx="15">
                  <c:v>0</c:v>
                </c:pt>
                <c:pt idx="16">
                  <c:v>0</c:v>
                </c:pt>
                <c:pt idx="17">
                  <c:v>0</c:v>
                </c:pt>
                <c:pt idx="18">
                  <c:v>20</c:v>
                </c:pt>
                <c:pt idx="19">
                  <c:v>0</c:v>
                </c:pt>
                <c:pt idx="20">
                  <c:v>33</c:v>
                </c:pt>
                <c:pt idx="21">
                  <c:v>32</c:v>
                </c:pt>
                <c:pt idx="22">
                  <c:v>16</c:v>
                </c:pt>
                <c:pt idx="23">
                  <c:v>62</c:v>
                </c:pt>
                <c:pt idx="24">
                  <c:v>40</c:v>
                </c:pt>
                <c:pt idx="25">
                  <c:v>27</c:v>
                </c:pt>
                <c:pt idx="26">
                  <c:v>49</c:v>
                </c:pt>
                <c:pt idx="27">
                  <c:v>13</c:v>
                </c:pt>
                <c:pt idx="28">
                  <c:v>38</c:v>
                </c:pt>
                <c:pt idx="29">
                  <c:v>27</c:v>
                </c:pt>
                <c:pt idx="30">
                  <c:v>100</c:v>
                </c:pt>
                <c:pt idx="31">
                  <c:v>45</c:v>
                </c:pt>
                <c:pt idx="32">
                  <c:v>22</c:v>
                </c:pt>
                <c:pt idx="33">
                  <c:v>42</c:v>
                </c:pt>
                <c:pt idx="34">
                  <c:v>21</c:v>
                </c:pt>
                <c:pt idx="35">
                  <c:v>11</c:v>
                </c:pt>
                <c:pt idx="36">
                  <c:v>37</c:v>
                </c:pt>
                <c:pt idx="37">
                  <c:v>39</c:v>
                </c:pt>
                <c:pt idx="38">
                  <c:v>46</c:v>
                </c:pt>
                <c:pt idx="39">
                  <c:v>54</c:v>
                </c:pt>
                <c:pt idx="40">
                  <c:v>44</c:v>
                </c:pt>
                <c:pt idx="41">
                  <c:v>9</c:v>
                </c:pt>
                <c:pt idx="42">
                  <c:v>60</c:v>
                </c:pt>
                <c:pt idx="43">
                  <c:v>16</c:v>
                </c:pt>
                <c:pt idx="44">
                  <c:v>8</c:v>
                </c:pt>
                <c:pt idx="45">
                  <c:v>7</c:v>
                </c:pt>
                <c:pt idx="46">
                  <c:v>7</c:v>
                </c:pt>
                <c:pt idx="47">
                  <c:v>8</c:v>
                </c:pt>
                <c:pt idx="48">
                  <c:v>21</c:v>
                </c:pt>
                <c:pt idx="49">
                  <c:v>14</c:v>
                </c:pt>
                <c:pt idx="50">
                  <c:v>21</c:v>
                </c:pt>
                <c:pt idx="51">
                  <c:v>20</c:v>
                </c:pt>
                <c:pt idx="52">
                  <c:v>51</c:v>
                </c:pt>
                <c:pt idx="53">
                  <c:v>23</c:v>
                </c:pt>
                <c:pt idx="54">
                  <c:v>29</c:v>
                </c:pt>
                <c:pt idx="55">
                  <c:v>21</c:v>
                </c:pt>
                <c:pt idx="56">
                  <c:v>26</c:v>
                </c:pt>
                <c:pt idx="57">
                  <c:v>12</c:v>
                </c:pt>
                <c:pt idx="58">
                  <c:v>7</c:v>
                </c:pt>
                <c:pt idx="59">
                  <c:v>19</c:v>
                </c:pt>
                <c:pt idx="60">
                  <c:v>6</c:v>
                </c:pt>
                <c:pt idx="61">
                  <c:v>19</c:v>
                </c:pt>
                <c:pt idx="62">
                  <c:v>6</c:v>
                </c:pt>
                <c:pt idx="63">
                  <c:v>23</c:v>
                </c:pt>
                <c:pt idx="64">
                  <c:v>6</c:v>
                </c:pt>
                <c:pt idx="65">
                  <c:v>19</c:v>
                </c:pt>
                <c:pt idx="66">
                  <c:v>6</c:v>
                </c:pt>
                <c:pt idx="67">
                  <c:v>35</c:v>
                </c:pt>
                <c:pt idx="68">
                  <c:v>39</c:v>
                </c:pt>
                <c:pt idx="69">
                  <c:v>44</c:v>
                </c:pt>
                <c:pt idx="70">
                  <c:v>45</c:v>
                </c:pt>
                <c:pt idx="71">
                  <c:v>28</c:v>
                </c:pt>
                <c:pt idx="72">
                  <c:v>36</c:v>
                </c:pt>
                <c:pt idx="73">
                  <c:v>22</c:v>
                </c:pt>
                <c:pt idx="74">
                  <c:v>35</c:v>
                </c:pt>
                <c:pt idx="75">
                  <c:v>37</c:v>
                </c:pt>
                <c:pt idx="76">
                  <c:v>27</c:v>
                </c:pt>
                <c:pt idx="77">
                  <c:v>22</c:v>
                </c:pt>
                <c:pt idx="78">
                  <c:v>32</c:v>
                </c:pt>
                <c:pt idx="79">
                  <c:v>46</c:v>
                </c:pt>
                <c:pt idx="80">
                  <c:v>43</c:v>
                </c:pt>
                <c:pt idx="81">
                  <c:v>15</c:v>
                </c:pt>
                <c:pt idx="82">
                  <c:v>14</c:v>
                </c:pt>
                <c:pt idx="83">
                  <c:v>19</c:v>
                </c:pt>
                <c:pt idx="84">
                  <c:v>20</c:v>
                </c:pt>
                <c:pt idx="85">
                  <c:v>19</c:v>
                </c:pt>
                <c:pt idx="86">
                  <c:v>35</c:v>
                </c:pt>
                <c:pt idx="87">
                  <c:v>20</c:v>
                </c:pt>
                <c:pt idx="88">
                  <c:v>10</c:v>
                </c:pt>
                <c:pt idx="89">
                  <c:v>32</c:v>
                </c:pt>
                <c:pt idx="90">
                  <c:v>29</c:v>
                </c:pt>
                <c:pt idx="91">
                  <c:v>38</c:v>
                </c:pt>
                <c:pt idx="92">
                  <c:v>21</c:v>
                </c:pt>
                <c:pt idx="93">
                  <c:v>23</c:v>
                </c:pt>
                <c:pt idx="94">
                  <c:v>17</c:v>
                </c:pt>
                <c:pt idx="95">
                  <c:v>28</c:v>
                </c:pt>
                <c:pt idx="96">
                  <c:v>25</c:v>
                </c:pt>
                <c:pt idx="97">
                  <c:v>21</c:v>
                </c:pt>
                <c:pt idx="98">
                  <c:v>38</c:v>
                </c:pt>
                <c:pt idx="99">
                  <c:v>28</c:v>
                </c:pt>
                <c:pt idx="100">
                  <c:v>28</c:v>
                </c:pt>
                <c:pt idx="101">
                  <c:v>22</c:v>
                </c:pt>
                <c:pt idx="102">
                  <c:v>28</c:v>
                </c:pt>
                <c:pt idx="103">
                  <c:v>20</c:v>
                </c:pt>
                <c:pt idx="104">
                  <c:v>39</c:v>
                </c:pt>
                <c:pt idx="105">
                  <c:v>38</c:v>
                </c:pt>
                <c:pt idx="106">
                  <c:v>20</c:v>
                </c:pt>
                <c:pt idx="107">
                  <c:v>29</c:v>
                </c:pt>
                <c:pt idx="108">
                  <c:v>26</c:v>
                </c:pt>
                <c:pt idx="109">
                  <c:v>42</c:v>
                </c:pt>
                <c:pt idx="110">
                  <c:v>33</c:v>
                </c:pt>
                <c:pt idx="111">
                  <c:v>26</c:v>
                </c:pt>
                <c:pt idx="112">
                  <c:v>28</c:v>
                </c:pt>
                <c:pt idx="113">
                  <c:v>19</c:v>
                </c:pt>
                <c:pt idx="114">
                  <c:v>24</c:v>
                </c:pt>
                <c:pt idx="115">
                  <c:v>28</c:v>
                </c:pt>
                <c:pt idx="116">
                  <c:v>24</c:v>
                </c:pt>
                <c:pt idx="117">
                  <c:v>29</c:v>
                </c:pt>
                <c:pt idx="118">
                  <c:v>21</c:v>
                </c:pt>
                <c:pt idx="119">
                  <c:v>24</c:v>
                </c:pt>
                <c:pt idx="120">
                  <c:v>27</c:v>
                </c:pt>
                <c:pt idx="121">
                  <c:v>33</c:v>
                </c:pt>
                <c:pt idx="122">
                  <c:v>25</c:v>
                </c:pt>
                <c:pt idx="123">
                  <c:v>27</c:v>
                </c:pt>
                <c:pt idx="124">
                  <c:v>28</c:v>
                </c:pt>
                <c:pt idx="125">
                  <c:v>27</c:v>
                </c:pt>
                <c:pt idx="126">
                  <c:v>25</c:v>
                </c:pt>
                <c:pt idx="127">
                  <c:v>33</c:v>
                </c:pt>
                <c:pt idx="128">
                  <c:v>27</c:v>
                </c:pt>
                <c:pt idx="129">
                  <c:v>17</c:v>
                </c:pt>
                <c:pt idx="130">
                  <c:v>19</c:v>
                </c:pt>
                <c:pt idx="131">
                  <c:v>34</c:v>
                </c:pt>
              </c:numCache>
            </c:numRef>
          </c:val>
          <c:smooth val="0"/>
          <c:extLst>
            <c:ext xmlns:c16="http://schemas.microsoft.com/office/drawing/2014/chart" uri="{C3380CC4-5D6E-409C-BE32-E72D297353CC}">
              <c16:uniqueId val="{00000000-1B67-4843-9686-2512A0FCDDB9}"/>
            </c:ext>
          </c:extLst>
        </c:ser>
        <c:ser>
          <c:idx val="1"/>
          <c:order val="1"/>
          <c:tx>
            <c:strRef>
              <c:f>'States - Sleep Aids'!$Q$1</c:f>
              <c:strCache>
                <c:ptCount val="1"/>
                <c:pt idx="0">
                  <c:v>sonata: (Tennessee)</c:v>
                </c:pt>
              </c:strCache>
            </c:strRef>
          </c:tx>
          <c:spPr>
            <a:ln w="28575" cap="rnd">
              <a:solidFill>
                <a:schemeClr val="accent4"/>
              </a:solidFill>
              <a:round/>
            </a:ln>
            <a:effectLst/>
          </c:spPr>
          <c:marker>
            <c:symbol val="none"/>
          </c:marker>
          <c:cat>
            <c:strRef>
              <c:f>'States - Sleep Aids'!$A$2:$A$133</c:f>
              <c:strCache>
                <c:ptCount val="132"/>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strCache>
            </c:strRef>
          </c:cat>
          <c:val>
            <c:numRef>
              <c:f>'States - Sleep Aids'!$Q$2:$Q$133</c:f>
              <c:numCache>
                <c:formatCode>General</c:formatCode>
                <c:ptCount val="132"/>
                <c:pt idx="0">
                  <c:v>0</c:v>
                </c:pt>
                <c:pt idx="1">
                  <c:v>67</c:v>
                </c:pt>
                <c:pt idx="2">
                  <c:v>0</c:v>
                </c:pt>
                <c:pt idx="3">
                  <c:v>33</c:v>
                </c:pt>
                <c:pt idx="4">
                  <c:v>61</c:v>
                </c:pt>
                <c:pt idx="5">
                  <c:v>0</c:v>
                </c:pt>
                <c:pt idx="6">
                  <c:v>31</c:v>
                </c:pt>
                <c:pt idx="7">
                  <c:v>0</c:v>
                </c:pt>
                <c:pt idx="8">
                  <c:v>51</c:v>
                </c:pt>
                <c:pt idx="9">
                  <c:v>52</c:v>
                </c:pt>
                <c:pt idx="10">
                  <c:v>27</c:v>
                </c:pt>
                <c:pt idx="11">
                  <c:v>0</c:v>
                </c:pt>
                <c:pt idx="12">
                  <c:v>22</c:v>
                </c:pt>
                <c:pt idx="13">
                  <c:v>0</c:v>
                </c:pt>
                <c:pt idx="14">
                  <c:v>100</c:v>
                </c:pt>
                <c:pt idx="15">
                  <c:v>22</c:v>
                </c:pt>
                <c:pt idx="16">
                  <c:v>21</c:v>
                </c:pt>
                <c:pt idx="17">
                  <c:v>0</c:v>
                </c:pt>
                <c:pt idx="18">
                  <c:v>41</c:v>
                </c:pt>
                <c:pt idx="19">
                  <c:v>18</c:v>
                </c:pt>
                <c:pt idx="20">
                  <c:v>17</c:v>
                </c:pt>
                <c:pt idx="21">
                  <c:v>33</c:v>
                </c:pt>
                <c:pt idx="22">
                  <c:v>16</c:v>
                </c:pt>
                <c:pt idx="23">
                  <c:v>48</c:v>
                </c:pt>
                <c:pt idx="24">
                  <c:v>14</c:v>
                </c:pt>
                <c:pt idx="25">
                  <c:v>14</c:v>
                </c:pt>
                <c:pt idx="26">
                  <c:v>51</c:v>
                </c:pt>
                <c:pt idx="27">
                  <c:v>13</c:v>
                </c:pt>
                <c:pt idx="28">
                  <c:v>13</c:v>
                </c:pt>
                <c:pt idx="29">
                  <c:v>14</c:v>
                </c:pt>
                <c:pt idx="30">
                  <c:v>0</c:v>
                </c:pt>
                <c:pt idx="31">
                  <c:v>12</c:v>
                </c:pt>
                <c:pt idx="32">
                  <c:v>11</c:v>
                </c:pt>
                <c:pt idx="33">
                  <c:v>11</c:v>
                </c:pt>
                <c:pt idx="34">
                  <c:v>11</c:v>
                </c:pt>
                <c:pt idx="35">
                  <c:v>22</c:v>
                </c:pt>
                <c:pt idx="36">
                  <c:v>10</c:v>
                </c:pt>
                <c:pt idx="37">
                  <c:v>31</c:v>
                </c:pt>
                <c:pt idx="38">
                  <c:v>0</c:v>
                </c:pt>
                <c:pt idx="39">
                  <c:v>56</c:v>
                </c:pt>
                <c:pt idx="40">
                  <c:v>27</c:v>
                </c:pt>
                <c:pt idx="41">
                  <c:v>9</c:v>
                </c:pt>
                <c:pt idx="42">
                  <c:v>18</c:v>
                </c:pt>
                <c:pt idx="43">
                  <c:v>8</c:v>
                </c:pt>
                <c:pt idx="44">
                  <c:v>16</c:v>
                </c:pt>
                <c:pt idx="45">
                  <c:v>15</c:v>
                </c:pt>
                <c:pt idx="46">
                  <c:v>8</c:v>
                </c:pt>
                <c:pt idx="47">
                  <c:v>40</c:v>
                </c:pt>
                <c:pt idx="48">
                  <c:v>21</c:v>
                </c:pt>
                <c:pt idx="49">
                  <c:v>22</c:v>
                </c:pt>
                <c:pt idx="50">
                  <c:v>43</c:v>
                </c:pt>
                <c:pt idx="51">
                  <c:v>49</c:v>
                </c:pt>
                <c:pt idx="52">
                  <c:v>22</c:v>
                </c:pt>
                <c:pt idx="53">
                  <c:v>8</c:v>
                </c:pt>
                <c:pt idx="54">
                  <c:v>29</c:v>
                </c:pt>
                <c:pt idx="55">
                  <c:v>37</c:v>
                </c:pt>
                <c:pt idx="56">
                  <c:v>41</c:v>
                </c:pt>
                <c:pt idx="57">
                  <c:v>44</c:v>
                </c:pt>
                <c:pt idx="58">
                  <c:v>7</c:v>
                </c:pt>
                <c:pt idx="59">
                  <c:v>20</c:v>
                </c:pt>
                <c:pt idx="60">
                  <c:v>49</c:v>
                </c:pt>
                <c:pt idx="61">
                  <c:v>19</c:v>
                </c:pt>
                <c:pt idx="62">
                  <c:v>41</c:v>
                </c:pt>
                <c:pt idx="63">
                  <c:v>36</c:v>
                </c:pt>
                <c:pt idx="64">
                  <c:v>32</c:v>
                </c:pt>
                <c:pt idx="65">
                  <c:v>26</c:v>
                </c:pt>
                <c:pt idx="66">
                  <c:v>32</c:v>
                </c:pt>
                <c:pt idx="67">
                  <c:v>36</c:v>
                </c:pt>
                <c:pt idx="68">
                  <c:v>23</c:v>
                </c:pt>
                <c:pt idx="69">
                  <c:v>34</c:v>
                </c:pt>
                <c:pt idx="70">
                  <c:v>41</c:v>
                </c:pt>
                <c:pt idx="71">
                  <c:v>29</c:v>
                </c:pt>
                <c:pt idx="72">
                  <c:v>43</c:v>
                </c:pt>
                <c:pt idx="73">
                  <c:v>39</c:v>
                </c:pt>
                <c:pt idx="74">
                  <c:v>31</c:v>
                </c:pt>
                <c:pt idx="75">
                  <c:v>27</c:v>
                </c:pt>
                <c:pt idx="76">
                  <c:v>56</c:v>
                </c:pt>
                <c:pt idx="77">
                  <c:v>46</c:v>
                </c:pt>
                <c:pt idx="78">
                  <c:v>56</c:v>
                </c:pt>
                <c:pt idx="79">
                  <c:v>99</c:v>
                </c:pt>
                <c:pt idx="80">
                  <c:v>15</c:v>
                </c:pt>
                <c:pt idx="81">
                  <c:v>45</c:v>
                </c:pt>
                <c:pt idx="82">
                  <c:v>19</c:v>
                </c:pt>
                <c:pt idx="83">
                  <c:v>44</c:v>
                </c:pt>
                <c:pt idx="84">
                  <c:v>52</c:v>
                </c:pt>
                <c:pt idx="85">
                  <c:v>39</c:v>
                </c:pt>
                <c:pt idx="86">
                  <c:v>38</c:v>
                </c:pt>
                <c:pt idx="87">
                  <c:v>48</c:v>
                </c:pt>
                <c:pt idx="88">
                  <c:v>42</c:v>
                </c:pt>
                <c:pt idx="89">
                  <c:v>62</c:v>
                </c:pt>
                <c:pt idx="90">
                  <c:v>51</c:v>
                </c:pt>
                <c:pt idx="91">
                  <c:v>30</c:v>
                </c:pt>
                <c:pt idx="92">
                  <c:v>44</c:v>
                </c:pt>
                <c:pt idx="93">
                  <c:v>47</c:v>
                </c:pt>
                <c:pt idx="94">
                  <c:v>45</c:v>
                </c:pt>
                <c:pt idx="95">
                  <c:v>31</c:v>
                </c:pt>
                <c:pt idx="96">
                  <c:v>38</c:v>
                </c:pt>
                <c:pt idx="97">
                  <c:v>36</c:v>
                </c:pt>
                <c:pt idx="98">
                  <c:v>57</c:v>
                </c:pt>
                <c:pt idx="99">
                  <c:v>46</c:v>
                </c:pt>
                <c:pt idx="100">
                  <c:v>45</c:v>
                </c:pt>
                <c:pt idx="101">
                  <c:v>35</c:v>
                </c:pt>
                <c:pt idx="102">
                  <c:v>21</c:v>
                </c:pt>
                <c:pt idx="103">
                  <c:v>35</c:v>
                </c:pt>
                <c:pt idx="104">
                  <c:v>41</c:v>
                </c:pt>
                <c:pt idx="105">
                  <c:v>36</c:v>
                </c:pt>
                <c:pt idx="106">
                  <c:v>47</c:v>
                </c:pt>
                <c:pt idx="107">
                  <c:v>24</c:v>
                </c:pt>
                <c:pt idx="108">
                  <c:v>36</c:v>
                </c:pt>
                <c:pt idx="109">
                  <c:v>53</c:v>
                </c:pt>
                <c:pt idx="110">
                  <c:v>48</c:v>
                </c:pt>
                <c:pt idx="111">
                  <c:v>41</c:v>
                </c:pt>
                <c:pt idx="112">
                  <c:v>32</c:v>
                </c:pt>
                <c:pt idx="113">
                  <c:v>32</c:v>
                </c:pt>
                <c:pt idx="114">
                  <c:v>33</c:v>
                </c:pt>
                <c:pt idx="115">
                  <c:v>33</c:v>
                </c:pt>
                <c:pt idx="116">
                  <c:v>36</c:v>
                </c:pt>
                <c:pt idx="117">
                  <c:v>42</c:v>
                </c:pt>
                <c:pt idx="118">
                  <c:v>43</c:v>
                </c:pt>
                <c:pt idx="119">
                  <c:v>45</c:v>
                </c:pt>
                <c:pt idx="120">
                  <c:v>32</c:v>
                </c:pt>
                <c:pt idx="121">
                  <c:v>30</c:v>
                </c:pt>
                <c:pt idx="122">
                  <c:v>43</c:v>
                </c:pt>
                <c:pt idx="123">
                  <c:v>33</c:v>
                </c:pt>
                <c:pt idx="124">
                  <c:v>50</c:v>
                </c:pt>
                <c:pt idx="125">
                  <c:v>46</c:v>
                </c:pt>
                <c:pt idx="126">
                  <c:v>34</c:v>
                </c:pt>
                <c:pt idx="127">
                  <c:v>34</c:v>
                </c:pt>
                <c:pt idx="128">
                  <c:v>43</c:v>
                </c:pt>
                <c:pt idx="129">
                  <c:v>46</c:v>
                </c:pt>
                <c:pt idx="130">
                  <c:v>46</c:v>
                </c:pt>
                <c:pt idx="131">
                  <c:v>49</c:v>
                </c:pt>
              </c:numCache>
            </c:numRef>
          </c:val>
          <c:smooth val="0"/>
          <c:extLst>
            <c:ext xmlns:c16="http://schemas.microsoft.com/office/drawing/2014/chart" uri="{C3380CC4-5D6E-409C-BE32-E72D297353CC}">
              <c16:uniqueId val="{00000001-1B67-4843-9686-2512A0FCDDB9}"/>
            </c:ext>
          </c:extLst>
        </c:ser>
        <c:dLbls>
          <c:showLegendKey val="0"/>
          <c:showVal val="0"/>
          <c:showCatName val="0"/>
          <c:showSerName val="0"/>
          <c:showPercent val="0"/>
          <c:showBubbleSize val="0"/>
        </c:dLbls>
        <c:smooth val="0"/>
        <c:axId val="616478776"/>
        <c:axId val="616479416"/>
      </c:lineChart>
      <c:catAx>
        <c:axId val="616478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479416"/>
        <c:crosses val="autoZero"/>
        <c:auto val="1"/>
        <c:lblAlgn val="ctr"/>
        <c:lblOffset val="100"/>
        <c:noMultiLvlLbl val="0"/>
      </c:catAx>
      <c:valAx>
        <c:axId val="616479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478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'States - Sleep Aids'!$B$1</c:f>
              <c:strCache>
                <c:ptCount val="1"/>
                <c:pt idx="0">
                  <c:v>ambien: (Alabama)</c:v>
                </c:pt>
              </c:strCache>
            </c:strRef>
          </c:tx>
          <c:spPr>
            <a:ln w="28575" cap="rnd">
              <a:solidFill>
                <a:schemeClr val="accent2"/>
              </a:solidFill>
              <a:round/>
            </a:ln>
            <a:effectLst/>
          </c:spPr>
          <c:marker>
            <c:symbol val="none"/>
          </c:marker>
          <c:cat>
            <c:strRef>
              <c:f>'States - Sleep Aids'!$A$2:$A$133</c:f>
              <c:strCache>
                <c:ptCount val="132"/>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strCache>
            </c:strRef>
          </c:cat>
          <c:val>
            <c:numRef>
              <c:f>'States - Sleep Aids'!$B$2:$B$133</c:f>
              <c:numCache>
                <c:formatCode>General</c:formatCode>
                <c:ptCount val="132"/>
                <c:pt idx="0">
                  <c:v>0</c:v>
                </c:pt>
                <c:pt idx="1">
                  <c:v>61</c:v>
                </c:pt>
                <c:pt idx="2">
                  <c:v>0</c:v>
                </c:pt>
                <c:pt idx="3">
                  <c:v>0</c:v>
                </c:pt>
                <c:pt idx="4">
                  <c:v>57</c:v>
                </c:pt>
                <c:pt idx="5">
                  <c:v>55</c:v>
                </c:pt>
                <c:pt idx="6">
                  <c:v>0</c:v>
                </c:pt>
                <c:pt idx="7">
                  <c:v>100</c:v>
                </c:pt>
                <c:pt idx="8">
                  <c:v>49</c:v>
                </c:pt>
                <c:pt idx="9">
                  <c:v>50</c:v>
                </c:pt>
                <c:pt idx="10">
                  <c:v>0</c:v>
                </c:pt>
                <c:pt idx="11">
                  <c:v>47</c:v>
                </c:pt>
                <c:pt idx="12">
                  <c:v>40</c:v>
                </c:pt>
                <c:pt idx="13">
                  <c:v>0</c:v>
                </c:pt>
                <c:pt idx="14">
                  <c:v>0</c:v>
                </c:pt>
                <c:pt idx="15">
                  <c:v>41</c:v>
                </c:pt>
                <c:pt idx="16">
                  <c:v>38</c:v>
                </c:pt>
                <c:pt idx="17">
                  <c:v>0</c:v>
                </c:pt>
                <c:pt idx="18">
                  <c:v>0</c:v>
                </c:pt>
                <c:pt idx="19">
                  <c:v>34</c:v>
                </c:pt>
                <c:pt idx="20">
                  <c:v>0</c:v>
                </c:pt>
                <c:pt idx="21">
                  <c:v>91</c:v>
                </c:pt>
                <c:pt idx="22">
                  <c:v>31</c:v>
                </c:pt>
                <c:pt idx="23">
                  <c:v>30</c:v>
                </c:pt>
                <c:pt idx="24">
                  <c:v>78</c:v>
                </c:pt>
                <c:pt idx="25">
                  <c:v>27</c:v>
                </c:pt>
                <c:pt idx="26">
                  <c:v>24</c:v>
                </c:pt>
                <c:pt idx="27">
                  <c:v>50</c:v>
                </c:pt>
                <c:pt idx="28">
                  <c:v>48</c:v>
                </c:pt>
                <c:pt idx="29">
                  <c:v>25</c:v>
                </c:pt>
                <c:pt idx="30">
                  <c:v>48</c:v>
                </c:pt>
                <c:pt idx="31">
                  <c:v>22</c:v>
                </c:pt>
                <c:pt idx="32">
                  <c:v>43</c:v>
                </c:pt>
                <c:pt idx="33">
                  <c:v>40</c:v>
                </c:pt>
                <c:pt idx="34">
                  <c:v>20</c:v>
                </c:pt>
                <c:pt idx="35">
                  <c:v>20</c:v>
                </c:pt>
                <c:pt idx="36">
                  <c:v>17</c:v>
                </c:pt>
                <c:pt idx="37">
                  <c:v>35</c:v>
                </c:pt>
                <c:pt idx="38">
                  <c:v>33</c:v>
                </c:pt>
                <c:pt idx="39">
                  <c:v>48</c:v>
                </c:pt>
                <c:pt idx="40">
                  <c:v>15</c:v>
                </c:pt>
                <c:pt idx="41">
                  <c:v>16</c:v>
                </c:pt>
                <c:pt idx="42">
                  <c:v>30</c:v>
                </c:pt>
                <c:pt idx="43">
                  <c:v>28</c:v>
                </c:pt>
                <c:pt idx="44">
                  <c:v>15</c:v>
                </c:pt>
                <c:pt idx="45">
                  <c:v>0</c:v>
                </c:pt>
                <c:pt idx="46">
                  <c:v>69</c:v>
                </c:pt>
                <c:pt idx="47">
                  <c:v>44</c:v>
                </c:pt>
                <c:pt idx="48">
                  <c:v>50</c:v>
                </c:pt>
                <c:pt idx="49">
                  <c:v>52</c:v>
                </c:pt>
                <c:pt idx="50">
                  <c:v>64</c:v>
                </c:pt>
                <c:pt idx="51">
                  <c:v>36</c:v>
                </c:pt>
                <c:pt idx="52">
                  <c:v>63</c:v>
                </c:pt>
                <c:pt idx="53">
                  <c:v>53</c:v>
                </c:pt>
                <c:pt idx="54">
                  <c:v>37</c:v>
                </c:pt>
                <c:pt idx="55">
                  <c:v>25</c:v>
                </c:pt>
                <c:pt idx="56">
                  <c:v>34</c:v>
                </c:pt>
                <c:pt idx="57">
                  <c:v>85</c:v>
                </c:pt>
                <c:pt idx="58">
                  <c:v>12</c:v>
                </c:pt>
                <c:pt idx="59">
                  <c:v>34</c:v>
                </c:pt>
                <c:pt idx="60">
                  <c:v>0</c:v>
                </c:pt>
                <c:pt idx="61">
                  <c:v>11</c:v>
                </c:pt>
                <c:pt idx="62">
                  <c:v>31</c:v>
                </c:pt>
                <c:pt idx="63">
                  <c:v>31</c:v>
                </c:pt>
                <c:pt idx="64">
                  <c:v>43</c:v>
                </c:pt>
                <c:pt idx="65">
                  <c:v>45</c:v>
                </c:pt>
                <c:pt idx="66">
                  <c:v>33</c:v>
                </c:pt>
                <c:pt idx="67">
                  <c:v>72</c:v>
                </c:pt>
                <c:pt idx="68">
                  <c:v>39</c:v>
                </c:pt>
                <c:pt idx="69">
                  <c:v>57</c:v>
                </c:pt>
                <c:pt idx="70">
                  <c:v>40</c:v>
                </c:pt>
                <c:pt idx="71">
                  <c:v>39</c:v>
                </c:pt>
                <c:pt idx="72">
                  <c:v>56</c:v>
                </c:pt>
                <c:pt idx="73">
                  <c:v>38</c:v>
                </c:pt>
                <c:pt idx="74">
                  <c:v>9</c:v>
                </c:pt>
                <c:pt idx="75">
                  <c:v>37</c:v>
                </c:pt>
                <c:pt idx="76">
                  <c:v>30</c:v>
                </c:pt>
                <c:pt idx="77">
                  <c:v>32</c:v>
                </c:pt>
                <c:pt idx="78">
                  <c:v>50</c:v>
                </c:pt>
                <c:pt idx="79">
                  <c:v>46</c:v>
                </c:pt>
                <c:pt idx="80">
                  <c:v>27</c:v>
                </c:pt>
                <c:pt idx="81">
                  <c:v>18</c:v>
                </c:pt>
                <c:pt idx="82">
                  <c:v>53</c:v>
                </c:pt>
                <c:pt idx="83">
                  <c:v>45</c:v>
                </c:pt>
                <c:pt idx="84">
                  <c:v>56</c:v>
                </c:pt>
                <c:pt idx="85">
                  <c:v>49</c:v>
                </c:pt>
                <c:pt idx="86">
                  <c:v>45</c:v>
                </c:pt>
                <c:pt idx="87">
                  <c:v>43</c:v>
                </c:pt>
                <c:pt idx="88">
                  <c:v>39</c:v>
                </c:pt>
                <c:pt idx="89">
                  <c:v>15</c:v>
                </c:pt>
                <c:pt idx="90">
                  <c:v>5</c:v>
                </c:pt>
                <c:pt idx="91">
                  <c:v>39</c:v>
                </c:pt>
                <c:pt idx="92">
                  <c:v>26</c:v>
                </c:pt>
                <c:pt idx="93">
                  <c:v>43</c:v>
                </c:pt>
                <c:pt idx="94">
                  <c:v>30</c:v>
                </c:pt>
                <c:pt idx="95">
                  <c:v>34</c:v>
                </c:pt>
                <c:pt idx="96">
                  <c:v>34</c:v>
                </c:pt>
                <c:pt idx="97">
                  <c:v>46</c:v>
                </c:pt>
                <c:pt idx="98">
                  <c:v>16</c:v>
                </c:pt>
                <c:pt idx="99">
                  <c:v>16</c:v>
                </c:pt>
                <c:pt idx="100">
                  <c:v>24</c:v>
                </c:pt>
                <c:pt idx="101">
                  <c:v>25</c:v>
                </c:pt>
                <c:pt idx="102">
                  <c:v>51</c:v>
                </c:pt>
                <c:pt idx="103">
                  <c:v>51</c:v>
                </c:pt>
                <c:pt idx="104">
                  <c:v>53</c:v>
                </c:pt>
                <c:pt idx="105">
                  <c:v>41</c:v>
                </c:pt>
                <c:pt idx="106">
                  <c:v>24</c:v>
                </c:pt>
                <c:pt idx="107">
                  <c:v>18</c:v>
                </c:pt>
                <c:pt idx="108">
                  <c:v>23</c:v>
                </c:pt>
                <c:pt idx="109">
                  <c:v>21</c:v>
                </c:pt>
                <c:pt idx="110">
                  <c:v>40</c:v>
                </c:pt>
                <c:pt idx="111">
                  <c:v>26</c:v>
                </c:pt>
                <c:pt idx="112">
                  <c:v>36</c:v>
                </c:pt>
                <c:pt idx="113">
                  <c:v>31</c:v>
                </c:pt>
                <c:pt idx="114">
                  <c:v>38</c:v>
                </c:pt>
                <c:pt idx="115">
                  <c:v>45</c:v>
                </c:pt>
                <c:pt idx="116">
                  <c:v>40</c:v>
                </c:pt>
                <c:pt idx="117">
                  <c:v>21</c:v>
                </c:pt>
                <c:pt idx="118">
                  <c:v>28</c:v>
                </c:pt>
                <c:pt idx="119">
                  <c:v>38</c:v>
                </c:pt>
                <c:pt idx="120">
                  <c:v>30</c:v>
                </c:pt>
                <c:pt idx="121">
                  <c:v>29</c:v>
                </c:pt>
                <c:pt idx="122">
                  <c:v>29</c:v>
                </c:pt>
                <c:pt idx="123">
                  <c:v>16</c:v>
                </c:pt>
                <c:pt idx="124">
                  <c:v>36</c:v>
                </c:pt>
                <c:pt idx="125">
                  <c:v>21</c:v>
                </c:pt>
                <c:pt idx="126">
                  <c:v>28</c:v>
                </c:pt>
                <c:pt idx="127">
                  <c:v>30</c:v>
                </c:pt>
                <c:pt idx="128">
                  <c:v>33</c:v>
                </c:pt>
                <c:pt idx="129">
                  <c:v>12</c:v>
                </c:pt>
                <c:pt idx="130">
                  <c:v>24</c:v>
                </c:pt>
                <c:pt idx="131">
                  <c:v>20</c:v>
                </c:pt>
              </c:numCache>
            </c:numRef>
          </c:val>
          <c:smooth val="0"/>
          <c:extLst>
            <c:ext xmlns:c16="http://schemas.microsoft.com/office/drawing/2014/chart" uri="{C3380CC4-5D6E-409C-BE32-E72D297353CC}">
              <c16:uniqueId val="{00000000-BD44-4FD4-89B3-AE34A149C761}"/>
            </c:ext>
          </c:extLst>
        </c:ser>
        <c:ser>
          <c:idx val="1"/>
          <c:order val="1"/>
          <c:tx>
            <c:strRef>
              <c:f>'States - Sleep Aids'!$C$1</c:f>
              <c:strCache>
                <c:ptCount val="1"/>
                <c:pt idx="0">
                  <c:v>sonata: (Alabama)</c:v>
                </c:pt>
              </c:strCache>
            </c:strRef>
          </c:tx>
          <c:spPr>
            <a:ln w="28575" cap="rnd">
              <a:solidFill>
                <a:schemeClr val="accent4"/>
              </a:solidFill>
              <a:round/>
            </a:ln>
            <a:effectLst/>
          </c:spPr>
          <c:marker>
            <c:symbol val="none"/>
          </c:marker>
          <c:cat>
            <c:strRef>
              <c:f>'States - Sleep Aids'!$A$2:$A$133</c:f>
              <c:strCache>
                <c:ptCount val="132"/>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strCache>
            </c:strRef>
          </c:cat>
          <c:val>
            <c:numRef>
              <c:f>'States - Sleep Aids'!$C$2:$C$133</c:f>
              <c:numCache>
                <c:formatCode>General</c:formatCode>
                <c:ptCount val="132"/>
                <c:pt idx="0">
                  <c:v>0</c:v>
                </c:pt>
                <c:pt idx="1">
                  <c:v>0</c:v>
                </c:pt>
                <c:pt idx="2">
                  <c:v>0</c:v>
                </c:pt>
                <c:pt idx="3">
                  <c:v>0</c:v>
                </c:pt>
                <c:pt idx="4">
                  <c:v>0</c:v>
                </c:pt>
                <c:pt idx="5">
                  <c:v>0</c:v>
                </c:pt>
                <c:pt idx="6">
                  <c:v>35</c:v>
                </c:pt>
                <c:pt idx="7">
                  <c:v>31</c:v>
                </c:pt>
                <c:pt idx="8">
                  <c:v>61</c:v>
                </c:pt>
                <c:pt idx="9">
                  <c:v>0</c:v>
                </c:pt>
                <c:pt idx="10">
                  <c:v>0</c:v>
                </c:pt>
                <c:pt idx="11">
                  <c:v>58</c:v>
                </c:pt>
                <c:pt idx="12">
                  <c:v>100</c:v>
                </c:pt>
                <c:pt idx="13">
                  <c:v>78</c:v>
                </c:pt>
                <c:pt idx="14">
                  <c:v>23</c:v>
                </c:pt>
                <c:pt idx="15">
                  <c:v>26</c:v>
                </c:pt>
                <c:pt idx="16">
                  <c:v>0</c:v>
                </c:pt>
                <c:pt idx="17">
                  <c:v>0</c:v>
                </c:pt>
                <c:pt idx="18">
                  <c:v>46</c:v>
                </c:pt>
                <c:pt idx="19">
                  <c:v>21</c:v>
                </c:pt>
                <c:pt idx="20">
                  <c:v>0</c:v>
                </c:pt>
                <c:pt idx="21">
                  <c:v>0</c:v>
                </c:pt>
                <c:pt idx="22">
                  <c:v>19</c:v>
                </c:pt>
                <c:pt idx="23">
                  <c:v>0</c:v>
                </c:pt>
                <c:pt idx="24">
                  <c:v>16</c:v>
                </c:pt>
                <c:pt idx="25">
                  <c:v>17</c:v>
                </c:pt>
                <c:pt idx="26">
                  <c:v>0</c:v>
                </c:pt>
                <c:pt idx="27">
                  <c:v>0</c:v>
                </c:pt>
                <c:pt idx="28">
                  <c:v>30</c:v>
                </c:pt>
                <c:pt idx="29">
                  <c:v>0</c:v>
                </c:pt>
                <c:pt idx="30">
                  <c:v>15</c:v>
                </c:pt>
                <c:pt idx="31">
                  <c:v>0</c:v>
                </c:pt>
                <c:pt idx="32">
                  <c:v>27</c:v>
                </c:pt>
                <c:pt idx="33">
                  <c:v>25</c:v>
                </c:pt>
                <c:pt idx="34">
                  <c:v>0</c:v>
                </c:pt>
                <c:pt idx="35">
                  <c:v>13</c:v>
                </c:pt>
                <c:pt idx="36">
                  <c:v>0</c:v>
                </c:pt>
                <c:pt idx="37">
                  <c:v>22</c:v>
                </c:pt>
                <c:pt idx="38">
                  <c:v>10</c:v>
                </c:pt>
                <c:pt idx="39">
                  <c:v>20</c:v>
                </c:pt>
                <c:pt idx="40">
                  <c:v>10</c:v>
                </c:pt>
                <c:pt idx="41">
                  <c:v>10</c:v>
                </c:pt>
                <c:pt idx="42">
                  <c:v>38</c:v>
                </c:pt>
                <c:pt idx="43">
                  <c:v>35</c:v>
                </c:pt>
                <c:pt idx="44">
                  <c:v>9</c:v>
                </c:pt>
                <c:pt idx="45">
                  <c:v>34</c:v>
                </c:pt>
                <c:pt idx="46">
                  <c:v>17</c:v>
                </c:pt>
                <c:pt idx="47">
                  <c:v>0</c:v>
                </c:pt>
                <c:pt idx="48">
                  <c:v>0</c:v>
                </c:pt>
                <c:pt idx="49">
                  <c:v>16</c:v>
                </c:pt>
                <c:pt idx="50">
                  <c:v>32</c:v>
                </c:pt>
                <c:pt idx="51">
                  <c:v>8</c:v>
                </c:pt>
                <c:pt idx="52">
                  <c:v>32</c:v>
                </c:pt>
                <c:pt idx="53">
                  <c:v>8</c:v>
                </c:pt>
                <c:pt idx="54">
                  <c:v>16</c:v>
                </c:pt>
                <c:pt idx="55">
                  <c:v>15</c:v>
                </c:pt>
                <c:pt idx="56">
                  <c:v>0</c:v>
                </c:pt>
                <c:pt idx="57">
                  <c:v>20</c:v>
                </c:pt>
                <c:pt idx="58">
                  <c:v>29</c:v>
                </c:pt>
                <c:pt idx="59">
                  <c:v>7</c:v>
                </c:pt>
                <c:pt idx="60">
                  <c:v>7</c:v>
                </c:pt>
                <c:pt idx="61">
                  <c:v>7</c:v>
                </c:pt>
                <c:pt idx="62">
                  <c:v>13</c:v>
                </c:pt>
                <c:pt idx="63">
                  <c:v>26</c:v>
                </c:pt>
                <c:pt idx="64">
                  <c:v>20</c:v>
                </c:pt>
                <c:pt idx="65">
                  <c:v>35</c:v>
                </c:pt>
                <c:pt idx="66">
                  <c:v>14</c:v>
                </c:pt>
                <c:pt idx="67">
                  <c:v>6</c:v>
                </c:pt>
                <c:pt idx="68">
                  <c:v>37</c:v>
                </c:pt>
                <c:pt idx="69">
                  <c:v>18</c:v>
                </c:pt>
                <c:pt idx="70">
                  <c:v>44</c:v>
                </c:pt>
                <c:pt idx="71">
                  <c:v>6</c:v>
                </c:pt>
                <c:pt idx="72">
                  <c:v>23</c:v>
                </c:pt>
                <c:pt idx="73">
                  <c:v>18</c:v>
                </c:pt>
                <c:pt idx="74">
                  <c:v>33</c:v>
                </c:pt>
                <c:pt idx="75">
                  <c:v>58</c:v>
                </c:pt>
                <c:pt idx="76">
                  <c:v>0</c:v>
                </c:pt>
                <c:pt idx="77">
                  <c:v>40</c:v>
                </c:pt>
                <c:pt idx="78">
                  <c:v>50</c:v>
                </c:pt>
                <c:pt idx="79">
                  <c:v>23</c:v>
                </c:pt>
                <c:pt idx="80">
                  <c:v>33</c:v>
                </c:pt>
                <c:pt idx="81">
                  <c:v>67</c:v>
                </c:pt>
                <c:pt idx="82">
                  <c:v>44</c:v>
                </c:pt>
                <c:pt idx="83">
                  <c:v>40</c:v>
                </c:pt>
                <c:pt idx="84">
                  <c:v>44</c:v>
                </c:pt>
                <c:pt idx="85">
                  <c:v>89</c:v>
                </c:pt>
                <c:pt idx="86">
                  <c:v>57</c:v>
                </c:pt>
                <c:pt idx="87">
                  <c:v>50</c:v>
                </c:pt>
                <c:pt idx="88">
                  <c:v>64</c:v>
                </c:pt>
                <c:pt idx="89">
                  <c:v>53</c:v>
                </c:pt>
                <c:pt idx="90">
                  <c:v>45</c:v>
                </c:pt>
                <c:pt idx="91">
                  <c:v>38</c:v>
                </c:pt>
                <c:pt idx="92">
                  <c:v>30</c:v>
                </c:pt>
                <c:pt idx="93">
                  <c:v>27</c:v>
                </c:pt>
                <c:pt idx="94">
                  <c:v>30</c:v>
                </c:pt>
                <c:pt idx="95">
                  <c:v>35</c:v>
                </c:pt>
                <c:pt idx="96">
                  <c:v>24</c:v>
                </c:pt>
                <c:pt idx="97">
                  <c:v>19</c:v>
                </c:pt>
                <c:pt idx="98">
                  <c:v>32</c:v>
                </c:pt>
                <c:pt idx="99">
                  <c:v>33</c:v>
                </c:pt>
                <c:pt idx="100">
                  <c:v>32</c:v>
                </c:pt>
                <c:pt idx="101">
                  <c:v>31</c:v>
                </c:pt>
                <c:pt idx="102">
                  <c:v>34</c:v>
                </c:pt>
                <c:pt idx="103">
                  <c:v>30</c:v>
                </c:pt>
                <c:pt idx="104">
                  <c:v>24</c:v>
                </c:pt>
                <c:pt idx="105">
                  <c:v>17</c:v>
                </c:pt>
                <c:pt idx="106">
                  <c:v>30</c:v>
                </c:pt>
                <c:pt idx="107">
                  <c:v>22</c:v>
                </c:pt>
                <c:pt idx="108">
                  <c:v>24</c:v>
                </c:pt>
                <c:pt idx="109">
                  <c:v>48</c:v>
                </c:pt>
                <c:pt idx="110">
                  <c:v>25</c:v>
                </c:pt>
                <c:pt idx="111">
                  <c:v>28</c:v>
                </c:pt>
                <c:pt idx="112">
                  <c:v>55</c:v>
                </c:pt>
                <c:pt idx="113">
                  <c:v>37</c:v>
                </c:pt>
                <c:pt idx="114">
                  <c:v>33</c:v>
                </c:pt>
                <c:pt idx="115">
                  <c:v>16</c:v>
                </c:pt>
                <c:pt idx="116">
                  <c:v>39</c:v>
                </c:pt>
                <c:pt idx="117">
                  <c:v>36</c:v>
                </c:pt>
                <c:pt idx="118">
                  <c:v>46</c:v>
                </c:pt>
                <c:pt idx="119">
                  <c:v>25</c:v>
                </c:pt>
                <c:pt idx="120">
                  <c:v>40</c:v>
                </c:pt>
                <c:pt idx="121">
                  <c:v>22</c:v>
                </c:pt>
                <c:pt idx="122">
                  <c:v>46</c:v>
                </c:pt>
                <c:pt idx="123">
                  <c:v>37</c:v>
                </c:pt>
                <c:pt idx="124">
                  <c:v>49</c:v>
                </c:pt>
                <c:pt idx="125">
                  <c:v>26</c:v>
                </c:pt>
                <c:pt idx="126">
                  <c:v>43</c:v>
                </c:pt>
                <c:pt idx="127">
                  <c:v>30</c:v>
                </c:pt>
                <c:pt idx="128">
                  <c:v>43</c:v>
                </c:pt>
                <c:pt idx="129">
                  <c:v>39</c:v>
                </c:pt>
                <c:pt idx="130">
                  <c:v>30</c:v>
                </c:pt>
                <c:pt idx="131">
                  <c:v>38</c:v>
                </c:pt>
              </c:numCache>
            </c:numRef>
          </c:val>
          <c:smooth val="0"/>
          <c:extLst>
            <c:ext xmlns:c16="http://schemas.microsoft.com/office/drawing/2014/chart" uri="{C3380CC4-5D6E-409C-BE32-E72D297353CC}">
              <c16:uniqueId val="{00000001-BD44-4FD4-89B3-AE34A149C761}"/>
            </c:ext>
          </c:extLst>
        </c:ser>
        <c:dLbls>
          <c:showLegendKey val="0"/>
          <c:showVal val="0"/>
          <c:showCatName val="0"/>
          <c:showSerName val="0"/>
          <c:showPercent val="0"/>
          <c:showBubbleSize val="0"/>
        </c:dLbls>
        <c:smooth val="0"/>
        <c:axId val="447139344"/>
        <c:axId val="447139664"/>
      </c:lineChart>
      <c:catAx>
        <c:axId val="447139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39664"/>
        <c:crosses val="autoZero"/>
        <c:auto val="1"/>
        <c:lblAlgn val="ctr"/>
        <c:lblOffset val="100"/>
        <c:noMultiLvlLbl val="0"/>
      </c:catAx>
      <c:valAx>
        <c:axId val="44713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39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0.2309</cdr:x>
      <cdr:y>0.0734</cdr:y>
    </cdr:from>
    <cdr:to>
      <cdr:x>0.26339</cdr:x>
      <cdr:y>1</cdr:y>
    </cdr:to>
    <cdr:sp macro="" textlink="">
      <cdr:nvSpPr>
        <cdr:cNvPr id="2" name="Rectangle 1">
          <a:extLst xmlns:a="http://schemas.openxmlformats.org/drawingml/2006/main">
            <a:ext uri="{FF2B5EF4-FFF2-40B4-BE49-F238E27FC236}">
              <a16:creationId xmlns:a16="http://schemas.microsoft.com/office/drawing/2014/main" id="{87F0FE20-5B16-4117-8C6C-0FDC1DBDDDDF}"/>
            </a:ext>
          </a:extLst>
        </cdr:cNvPr>
        <cdr:cNvSpPr/>
      </cdr:nvSpPr>
      <cdr:spPr>
        <a:xfrm xmlns:a="http://schemas.openxmlformats.org/drawingml/2006/main">
          <a:off x="2605255" y="419551"/>
          <a:ext cx="366545" cy="5296402"/>
        </a:xfrm>
        <a:prstGeom xmlns:a="http://schemas.openxmlformats.org/drawingml/2006/main" prst="rect">
          <a:avLst/>
        </a:prstGeom>
        <a:solidFill xmlns:a="http://schemas.openxmlformats.org/drawingml/2006/main">
          <a:schemeClr val="accent5">
            <a:alpha val="50000"/>
          </a:schemeClr>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0.31552</cdr:x>
      <cdr:y>0.0734</cdr:y>
    </cdr:from>
    <cdr:to>
      <cdr:x>0.34443</cdr:x>
      <cdr:y>1</cdr:y>
    </cdr:to>
    <cdr:sp macro="" textlink="">
      <cdr:nvSpPr>
        <cdr:cNvPr id="3" name="Rectangle 2">
          <a:extLst xmlns:a="http://schemas.openxmlformats.org/drawingml/2006/main">
            <a:ext uri="{FF2B5EF4-FFF2-40B4-BE49-F238E27FC236}">
              <a16:creationId xmlns:a16="http://schemas.microsoft.com/office/drawing/2014/main" id="{6F0CC168-E239-4F6F-BF9D-6350D773D1BB}"/>
            </a:ext>
          </a:extLst>
        </cdr:cNvPr>
        <cdr:cNvSpPr/>
      </cdr:nvSpPr>
      <cdr:spPr>
        <a:xfrm xmlns:a="http://schemas.openxmlformats.org/drawingml/2006/main">
          <a:off x="3560040" y="419551"/>
          <a:ext cx="326160" cy="5296402"/>
        </a:xfrm>
        <a:prstGeom xmlns:a="http://schemas.openxmlformats.org/drawingml/2006/main" prst="rect">
          <a:avLst/>
        </a:prstGeom>
        <a:solidFill xmlns:a="http://schemas.openxmlformats.org/drawingml/2006/main">
          <a:schemeClr val="accent5">
            <a:alpha val="50000"/>
          </a:schemeClr>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0.3881</cdr:x>
      <cdr:y>0.4998</cdr:y>
    </cdr:from>
    <cdr:to>
      <cdr:x>0.68889</cdr:x>
      <cdr:y>0.56884</cdr:y>
    </cdr:to>
    <cdr:sp macro="" textlink="">
      <cdr:nvSpPr>
        <cdr:cNvPr id="2" name="Right Bracket 1">
          <a:extLst xmlns:a="http://schemas.openxmlformats.org/drawingml/2006/main">
            <a:ext uri="{FF2B5EF4-FFF2-40B4-BE49-F238E27FC236}">
              <a16:creationId xmlns:a16="http://schemas.microsoft.com/office/drawing/2014/main" id="{1251353B-7DA2-4E91-B81F-D9AD4B6968CB}"/>
            </a:ext>
          </a:extLst>
        </cdr:cNvPr>
        <cdr:cNvSpPr/>
      </cdr:nvSpPr>
      <cdr:spPr>
        <a:xfrm xmlns:a="http://schemas.openxmlformats.org/drawingml/2006/main" rot="5400000">
          <a:off x="6046901" y="623793"/>
          <a:ext cx="304303" cy="3462645"/>
        </a:xfrm>
        <a:prstGeom xmlns:a="http://schemas.openxmlformats.org/drawingml/2006/main" prst="rightBracket">
          <a:avLst/>
        </a:prstGeom>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endParaRPr lang="en-US" b="1" dirty="0"/>
        </a:p>
      </cdr:txBody>
    </cdr:sp>
  </cdr:relSizeAnchor>
  <cdr:relSizeAnchor xmlns:cdr="http://schemas.openxmlformats.org/drawingml/2006/chartDrawing">
    <cdr:from>
      <cdr:x>0.68889</cdr:x>
      <cdr:y>0.30726</cdr:y>
    </cdr:from>
    <cdr:to>
      <cdr:x>0.99091</cdr:x>
      <cdr:y>0.37631</cdr:y>
    </cdr:to>
    <cdr:sp macro="" textlink="">
      <cdr:nvSpPr>
        <cdr:cNvPr id="3" name="Right Bracket 2">
          <a:extLst xmlns:a="http://schemas.openxmlformats.org/drawingml/2006/main">
            <a:ext uri="{FF2B5EF4-FFF2-40B4-BE49-F238E27FC236}">
              <a16:creationId xmlns:a16="http://schemas.microsoft.com/office/drawing/2014/main" id="{0AF1C483-F9B3-4535-9433-6ECBECF60A63}"/>
            </a:ext>
          </a:extLst>
        </cdr:cNvPr>
        <cdr:cNvSpPr/>
      </cdr:nvSpPr>
      <cdr:spPr>
        <a:xfrm xmlns:a="http://schemas.openxmlformats.org/drawingml/2006/main" rot="5400000">
          <a:off x="9516581" y="-231912"/>
          <a:ext cx="304348" cy="3476759"/>
        </a:xfrm>
        <a:prstGeom xmlns:a="http://schemas.openxmlformats.org/drawingml/2006/main" prst="rightBracket">
          <a:avLst/>
        </a:prstGeom>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txBody>
        <a:bodyPr xmlns:a="http://schemas.openxmlformats.org/drawingml/2006/main" rtlCol="0" anchor="ct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pPr algn="ctr"/>
          <a:endParaRPr lang="en-US" b="1" dirty="0"/>
        </a:p>
      </cdr:txBody>
    </cdr:sp>
  </cdr:relSizeAnchor>
</c:userShapes>
</file>

<file path=ppt/drawings/drawing3.xml><?xml version="1.0" encoding="utf-8"?>
<c:userShapes xmlns:c="http://schemas.openxmlformats.org/drawingml/2006/chart">
  <cdr:relSizeAnchor xmlns:cdr="http://schemas.openxmlformats.org/drawingml/2006/chartDrawing">
    <cdr:from>
      <cdr:x>0.30306</cdr:x>
      <cdr:y>0.05097</cdr:y>
    </cdr:from>
    <cdr:to>
      <cdr:x>0.55113</cdr:x>
      <cdr:y>0.8827</cdr:y>
    </cdr:to>
    <cdr:sp macro="" textlink="">
      <cdr:nvSpPr>
        <cdr:cNvPr id="2" name="Rectangle 1">
          <a:extLst xmlns:a="http://schemas.openxmlformats.org/drawingml/2006/main">
            <a:ext uri="{FF2B5EF4-FFF2-40B4-BE49-F238E27FC236}">
              <a16:creationId xmlns:a16="http://schemas.microsoft.com/office/drawing/2014/main" id="{7B31C12A-6F15-4D42-A6B9-EAB9402405B7}"/>
            </a:ext>
          </a:extLst>
        </cdr:cNvPr>
        <cdr:cNvSpPr/>
      </cdr:nvSpPr>
      <cdr:spPr>
        <a:xfrm xmlns:a="http://schemas.openxmlformats.org/drawingml/2006/main">
          <a:off x="1779814" y="142644"/>
          <a:ext cx="1456901" cy="2327437"/>
        </a:xfrm>
        <a:prstGeom xmlns:a="http://schemas.openxmlformats.org/drawingml/2006/main" prst="rect">
          <a:avLst/>
        </a:prstGeom>
        <a:solidFill xmlns:a="http://schemas.openxmlformats.org/drawingml/2006/main">
          <a:schemeClr val="accent5">
            <a:alpha val="50000"/>
          </a:schemeClr>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300DFC-C16F-48B5-AD5D-F60C25CA52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500CF2-A248-4B95-B22F-B19D2E9BD1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87E6DE-B226-47B0-A3BF-70D7251BBA96}" type="datetimeFigureOut">
              <a:rPr lang="en-US" smtClean="0"/>
              <a:t>5/16/2021</a:t>
            </a:fld>
            <a:endParaRPr lang="en-US"/>
          </a:p>
        </p:txBody>
      </p:sp>
      <p:sp>
        <p:nvSpPr>
          <p:cNvPr id="4" name="Footer Placeholder 3">
            <a:extLst>
              <a:ext uri="{FF2B5EF4-FFF2-40B4-BE49-F238E27FC236}">
                <a16:creationId xmlns:a16="http://schemas.microsoft.com/office/drawing/2014/main" id="{4EEC097A-EC64-4F90-8B48-B799BA32D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645954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DD3A4-0A10-495A-AB38-A02D7D5ECBB8}" type="datetimeFigureOut">
              <a:rPr lang="en-US" smtClean="0"/>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5F3FE-EF27-47DE-8EC6-277D1786743A}" type="slidenum">
              <a:rPr lang="en-US" smtClean="0"/>
              <a:t>‹#›</a:t>
            </a:fld>
            <a:endParaRPr lang="en-US"/>
          </a:p>
        </p:txBody>
      </p:sp>
    </p:spTree>
    <p:extLst>
      <p:ext uri="{BB962C8B-B14F-4D97-AF65-F5344CB8AC3E}">
        <p14:creationId xmlns:p14="http://schemas.microsoft.com/office/powerpoint/2010/main" val="289142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the role of the Great Recession and its effect on the sleep health of the United States populace will be explored. The term “insomnia” will be defined to establish a clear understanding for the audience as to what the term means in relation to this presentation. Next, the presentation will move into discussing how searches for insomnia are trending upward, followed by the trends for </a:t>
            </a:r>
            <a:r>
              <a:rPr lang="en-US" i="1" dirty="0"/>
              <a:t>reported</a:t>
            </a:r>
            <a:r>
              <a:rPr lang="en-US" i="0" dirty="0"/>
              <a:t> cases of insomnia from 2002 – 2012. Next, to provide correlation between the Great Recession and sleep health, the states with the highest and lowest job loss percentages will be presented along with their reported sleep deficiencies. Two sleep studies for the United States will be discussed, one set during the Great Recession and one set after it’s official end. Additionally, sleep aid data for four states will be examined. Finally, future considerations for how correlation can be made between the Great Recession and sleep health will be discussed. </a:t>
            </a:r>
            <a:endParaRPr lang="en-US" dirty="0"/>
          </a:p>
        </p:txBody>
      </p:sp>
      <p:sp>
        <p:nvSpPr>
          <p:cNvPr id="4" name="Slide Number Placeholder 3"/>
          <p:cNvSpPr>
            <a:spLocks noGrp="1"/>
          </p:cNvSpPr>
          <p:nvPr>
            <p:ph type="sldNum" sz="quarter" idx="5"/>
          </p:nvPr>
        </p:nvSpPr>
        <p:spPr/>
        <p:txBody>
          <a:bodyPr/>
          <a:lstStyle/>
          <a:p>
            <a:fld id="{31C5F3FE-EF27-47DE-8EC6-277D1786743A}" type="slidenum">
              <a:rPr lang="en-US" smtClean="0"/>
              <a:t>2</a:t>
            </a:fld>
            <a:endParaRPr lang="en-US"/>
          </a:p>
        </p:txBody>
      </p:sp>
    </p:spTree>
    <p:extLst>
      <p:ext uri="{BB962C8B-B14F-4D97-AF65-F5344CB8AC3E}">
        <p14:creationId xmlns:p14="http://schemas.microsoft.com/office/powerpoint/2010/main" val="150282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Figure 8 shows the prevalence of insufficient sleep for adults aged 18 and above. This figure was included to show a longitudinal example of how the affects of the Great Recession continued to be felt long after it’s end in 2009. </a:t>
            </a:r>
          </a:p>
          <a:p>
            <a:endParaRPr lang="en-US" dirty="0"/>
          </a:p>
          <a:p>
            <a:r>
              <a:rPr lang="en-US" dirty="0"/>
              <a:t>As previously stated, data collected by the Bureau of Economic Analysis and the Center of Budget and Policy Priorities showed that the economy did not fully recover until mid-2014. This data for this figure was collected in 2014 and shows that a large majority of the states listed in Figure 6 were still reporting insufficient sleep 5 years after the end of the Great Recession. </a:t>
            </a:r>
          </a:p>
          <a:p>
            <a:endParaRPr lang="en-US" dirty="0"/>
          </a:p>
          <a:p>
            <a:r>
              <a:rPr lang="en-US" dirty="0"/>
              <a:t>A majority of the states listed out in Figure 4, marked by their groups on Figure 8 above, had reached lower levels of reported insomnia. </a:t>
            </a:r>
          </a:p>
          <a:p>
            <a:endParaRPr lang="en-US" dirty="0"/>
          </a:p>
          <a:p>
            <a:r>
              <a:rPr lang="en-US" dirty="0"/>
              <a:t>As it stands, a reasonable assumption could be made that the Great Recession played a large, if not singular, role in creating an environment of anxiety and unsurety throughout the country, especially in the Southern region. This time of uncertainty led many to lose sleep and turn to sleep aids as a result. What is not known, nor can be reasonably explained, is why insomnia trends continued to rise, as observed in Figure 1, long after the period by which the United States was said to have recovered. Further study is need to determine that answer. </a:t>
            </a:r>
          </a:p>
          <a:p>
            <a:endParaRPr lang="en-US" dirty="0"/>
          </a:p>
          <a:p>
            <a:r>
              <a:rPr lang="en-US" b="1" dirty="0"/>
              <a:t>References:</a:t>
            </a:r>
          </a:p>
          <a:p>
            <a:r>
              <a:rPr lang="en-US" dirty="0"/>
              <a:t>CDC. Behavioral Risk Factor Surveillance System 2014</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Center on Budget and Policy Priorities. (2019, June 6). </a:t>
            </a:r>
            <a:r>
              <a:rPr lang="en-US" i="1" dirty="0">
                <a:effectLst/>
              </a:rPr>
              <a:t>Chart Book: The Legacy of the Great Recession</a:t>
            </a:r>
            <a:r>
              <a:rPr lang="en-US" dirty="0">
                <a:effectLst/>
              </a:rPr>
              <a:t>. Center on Budget and Policy Priorities. https://www.cbpp.org/research/economy/the-legacy-of-the-great-recession#:~:text=Progress%20erasing%20the%20jobs%20deficit,continued%20to%20add%20jobs%20thereafter. </a:t>
            </a:r>
          </a:p>
          <a:p>
            <a:endParaRPr lang="en-US" dirty="0"/>
          </a:p>
        </p:txBody>
      </p:sp>
      <p:sp>
        <p:nvSpPr>
          <p:cNvPr id="4" name="Slide Number Placeholder 3"/>
          <p:cNvSpPr>
            <a:spLocks noGrp="1"/>
          </p:cNvSpPr>
          <p:nvPr>
            <p:ph type="sldNum" sz="quarter" idx="5"/>
          </p:nvPr>
        </p:nvSpPr>
        <p:spPr/>
        <p:txBody>
          <a:bodyPr/>
          <a:lstStyle/>
          <a:p>
            <a:fld id="{31C5F3FE-EF27-47DE-8EC6-277D1786743A}" type="slidenum">
              <a:rPr lang="en-US" smtClean="0"/>
              <a:t>11</a:t>
            </a:fld>
            <a:endParaRPr lang="en-US"/>
          </a:p>
        </p:txBody>
      </p:sp>
    </p:spTree>
    <p:extLst>
      <p:ext uri="{BB962C8B-B14F-4D97-AF65-F5344CB8AC3E}">
        <p14:creationId xmlns:p14="http://schemas.microsoft.com/office/powerpoint/2010/main" val="39410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considerations need to be made to determine if there were other events during the time period of the Great Recession that may have caused an increase in insomnia. </a:t>
            </a:r>
          </a:p>
          <a:p>
            <a:endParaRPr lang="en-US" dirty="0"/>
          </a:p>
          <a:p>
            <a:r>
              <a:rPr lang="en-US" dirty="0"/>
              <a:t>Sleep aid data for the states listed in Figure 4 would be helpful in comparing how the populaces of these states performed compared to those in Figure 6. It would also provide a better understanding of regions in the United States other than the Southern region.</a:t>
            </a:r>
          </a:p>
          <a:p>
            <a:endParaRPr lang="en-US" dirty="0"/>
          </a:p>
          <a:p>
            <a:r>
              <a:rPr lang="en-US" dirty="0"/>
              <a:t>Additionally, an in-depth look at the Eastern and Southeastern regions of the United States should be made. Why was the part of the country performing so poorly for sleep related issues? How did this part of the country recover, time-wise, compared to the other parts of the country?</a:t>
            </a:r>
          </a:p>
          <a:p>
            <a:endParaRPr lang="en-US" dirty="0"/>
          </a:p>
          <a:p>
            <a:r>
              <a:rPr lang="en-US" dirty="0"/>
              <a:t>At this time, sleep data, as seen in Figures 5 and 8, for the time period prior the Great Recession was unable to be obtained. That data would be beneficial in determining the actual health of the United States as it relates to insomnia. </a:t>
            </a:r>
          </a:p>
        </p:txBody>
      </p:sp>
      <p:sp>
        <p:nvSpPr>
          <p:cNvPr id="4" name="Slide Number Placeholder 3"/>
          <p:cNvSpPr>
            <a:spLocks noGrp="1"/>
          </p:cNvSpPr>
          <p:nvPr>
            <p:ph type="sldNum" sz="quarter" idx="5"/>
          </p:nvPr>
        </p:nvSpPr>
        <p:spPr/>
        <p:txBody>
          <a:bodyPr/>
          <a:lstStyle/>
          <a:p>
            <a:fld id="{31C5F3FE-EF27-47DE-8EC6-277D1786743A}" type="slidenum">
              <a:rPr lang="en-US" smtClean="0"/>
              <a:t>12</a:t>
            </a:fld>
            <a:endParaRPr lang="en-US"/>
          </a:p>
        </p:txBody>
      </p:sp>
    </p:spTree>
    <p:extLst>
      <p:ext uri="{BB962C8B-B14F-4D97-AF65-F5344CB8AC3E}">
        <p14:creationId xmlns:p14="http://schemas.microsoft.com/office/powerpoint/2010/main" val="405472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defined in a Ford, et al. (2015) study, insomnia is the “difficulty with sleep initiation, duration, consolidation, or quality, which occurs despite adequate opportunity for sleep. </a:t>
            </a:r>
          </a:p>
          <a:p>
            <a:endParaRPr lang="en-US" dirty="0"/>
          </a:p>
          <a:p>
            <a:r>
              <a:rPr lang="en-US" dirty="0"/>
              <a:t>For the remainder of this presentation, sleep data will be discussed as it relates to adults over the age of 18 or equal to 18. Insomnia will be discussed as it relates to either the reported difficulty falling asleep or insufficient sleep in total number of hours. Sleep data for children or teenagers under the age of 18 will not be considered in this presentation. </a:t>
            </a:r>
          </a:p>
          <a:p>
            <a:endParaRPr lang="en-US" dirty="0"/>
          </a:p>
          <a:p>
            <a:r>
              <a:rPr lang="en-US" dirty="0"/>
              <a:t>One important fact to consider is it is not known how much of the Google Trends data was produced by children ages 17 and under. Data collected from other studies only included that of adults ages 18 and up. It is not known how the removal of data provided by users under the age of 18 would affect the trends observed during this study. </a:t>
            </a:r>
          </a:p>
          <a:p>
            <a:endParaRPr lang="en-US" dirty="0"/>
          </a:p>
          <a:p>
            <a:endParaRPr lang="en-US" dirty="0"/>
          </a:p>
          <a:p>
            <a:r>
              <a:rPr lang="en-US" b="1" dirty="0"/>
              <a:t>References:</a:t>
            </a:r>
          </a:p>
          <a:p>
            <a:r>
              <a:rPr lang="en-US" b="0" i="0" dirty="0">
                <a:solidFill>
                  <a:srgbClr val="303030"/>
                </a:solidFill>
                <a:effectLst/>
                <a:latin typeface="arial" panose="020B0604020202020204" pitchFamily="34" charset="0"/>
              </a:rPr>
              <a:t>Ford, E. S., Cunningham, T. J., Giles, W. H., &amp; Croft, J. B. (2015). Trends in insomnia and excessive daytime sleepiness among U.S. adults from 2002 to 2012. </a:t>
            </a:r>
            <a:r>
              <a:rPr lang="en-US" b="0" i="1" dirty="0">
                <a:solidFill>
                  <a:srgbClr val="303030"/>
                </a:solidFill>
                <a:effectLst/>
                <a:latin typeface="arial" panose="020B0604020202020204" pitchFamily="34" charset="0"/>
              </a:rPr>
              <a:t>Sleep medicine</a:t>
            </a:r>
            <a:r>
              <a:rPr lang="en-US" b="0" i="0" dirty="0">
                <a:solidFill>
                  <a:srgbClr val="303030"/>
                </a:solidFill>
                <a:effectLst/>
                <a:latin typeface="arial" panose="020B0604020202020204" pitchFamily="34" charset="0"/>
              </a:rPr>
              <a:t>, </a:t>
            </a:r>
            <a:r>
              <a:rPr lang="en-US" b="0" i="1" dirty="0">
                <a:solidFill>
                  <a:srgbClr val="303030"/>
                </a:solidFill>
                <a:effectLst/>
                <a:latin typeface="arial" panose="020B0604020202020204" pitchFamily="34" charset="0"/>
              </a:rPr>
              <a:t>16</a:t>
            </a:r>
            <a:r>
              <a:rPr lang="en-US" b="0" i="0" dirty="0">
                <a:solidFill>
                  <a:srgbClr val="303030"/>
                </a:solidFill>
                <a:effectLst/>
                <a:latin typeface="arial" panose="020B0604020202020204" pitchFamily="34" charset="0"/>
              </a:rPr>
              <a:t>(3), 372–378. https://doi.org/10.1016/j.sleep.2014.12.008</a:t>
            </a:r>
            <a:endParaRPr lang="en-US" dirty="0"/>
          </a:p>
        </p:txBody>
      </p:sp>
      <p:sp>
        <p:nvSpPr>
          <p:cNvPr id="4" name="Slide Number Placeholder 3"/>
          <p:cNvSpPr>
            <a:spLocks noGrp="1"/>
          </p:cNvSpPr>
          <p:nvPr>
            <p:ph type="sldNum" sz="quarter" idx="5"/>
          </p:nvPr>
        </p:nvSpPr>
        <p:spPr/>
        <p:txBody>
          <a:bodyPr/>
          <a:lstStyle/>
          <a:p>
            <a:fld id="{31C5F3FE-EF27-47DE-8EC6-277D1786743A}" type="slidenum">
              <a:rPr lang="en-US" smtClean="0"/>
              <a:t>3</a:t>
            </a:fld>
            <a:endParaRPr lang="en-US"/>
          </a:p>
        </p:txBody>
      </p:sp>
    </p:spTree>
    <p:extLst>
      <p:ext uri="{BB962C8B-B14F-4D97-AF65-F5344CB8AC3E}">
        <p14:creationId xmlns:p14="http://schemas.microsoft.com/office/powerpoint/2010/main" val="2151947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Looking at Google Trend data for the search term ‘insomnia’ for the United States, a downward trend can be observed from January 2004 to July 2007. A spike in searches for insomnia can be seen for October 2007. This spike marks the upward trend in searches for the term insomnia. Searches for this term continue to increase, finally hitting the maximum (100) in January 2021. Yet what caused this sudden upward trend for users searching insomnia? </a:t>
            </a:r>
          </a:p>
          <a:p>
            <a:endParaRPr lang="en-US" dirty="0"/>
          </a:p>
          <a:p>
            <a:r>
              <a:rPr lang="en-US" dirty="0"/>
              <a:t>Looking at big events for the period, it was noticed that the upward trend coincides with the biggest financial crisis the United States has seen since the Great Depression, the Great Recession. This event was officially declared in December of 2007 and was officially declared to have ended in June of 2009 (Rich, 2013). This period was marked with “increased job insecurity, feelings of powerlessness, increased workload, and changes in job scope,” (</a:t>
            </a:r>
            <a:r>
              <a:rPr lang="en-US" dirty="0" err="1"/>
              <a:t>Modrek</a:t>
            </a:r>
            <a:r>
              <a:rPr lang="en-US" dirty="0"/>
              <a:t> et al., 2015). The increased stressors surrounding work-life led to what </a:t>
            </a:r>
            <a:r>
              <a:rPr lang="en-US" dirty="0" err="1"/>
              <a:t>Modrek</a:t>
            </a:r>
            <a:r>
              <a:rPr lang="en-US" dirty="0"/>
              <a:t> et al. (2015) determined was an increased use of 11% for sleep aids. </a:t>
            </a:r>
          </a:p>
          <a:p>
            <a:endParaRPr lang="en-US" dirty="0"/>
          </a:p>
          <a:p>
            <a:r>
              <a:rPr lang="en-US" dirty="0"/>
              <a:t>The study conducted by </a:t>
            </a:r>
            <a:r>
              <a:rPr lang="en-US" dirty="0" err="1"/>
              <a:t>Modrek</a:t>
            </a:r>
            <a:r>
              <a:rPr lang="en-US" dirty="0"/>
              <a:t> et al. (2015) showed that there was a large decreasing trend of sleep aids </a:t>
            </a:r>
            <a:r>
              <a:rPr lang="en-US" i="1" dirty="0"/>
              <a:t>prior</a:t>
            </a:r>
            <a:r>
              <a:rPr lang="en-US" i="0" dirty="0"/>
              <a:t> to the recession. Looking at Figure 1, their findings line up with the data provided by Google Trends. As previously stated, from </a:t>
            </a:r>
            <a:r>
              <a:rPr lang="en-US" dirty="0"/>
              <a:t>January 2004 to July 2007, users in the United States were showing a decrease in searches related to insomnia. </a:t>
            </a:r>
          </a:p>
          <a:p>
            <a:endParaRPr lang="en-US" dirty="0"/>
          </a:p>
          <a:p>
            <a:r>
              <a:rPr lang="en-US" dirty="0"/>
              <a:t>Data collected from the Bureau of Economic Analysis and the Center of Budget and Policy Priorities show that while the Great Recession officially ended in June of 2009, the economy did not fully recover the total amount of jobs lost until mid-2014 (2019). </a:t>
            </a:r>
          </a:p>
          <a:p>
            <a:endParaRPr lang="en-US" dirty="0"/>
          </a:p>
          <a:p>
            <a:endParaRPr lang="en-US" dirty="0"/>
          </a:p>
          <a:p>
            <a:endParaRPr lang="en-US" dirty="0"/>
          </a:p>
          <a:p>
            <a:endParaRPr lang="en-US" b="1" dirty="0"/>
          </a:p>
          <a:p>
            <a:r>
              <a:rPr lang="en-US" b="1" dirty="0"/>
              <a:t>References:</a:t>
            </a:r>
          </a:p>
          <a:p>
            <a:endParaRPr lang="en-US" dirty="0"/>
          </a:p>
          <a:p>
            <a:r>
              <a:rPr lang="en-US" dirty="0"/>
              <a:t>Figure 1: Google Trends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Center on Budget and Policy Priorities. (2019, June 6). </a:t>
            </a:r>
            <a:r>
              <a:rPr lang="en-US" i="1" dirty="0">
                <a:effectLst/>
              </a:rPr>
              <a:t>Chart Book: The Legacy of the Great Recession</a:t>
            </a:r>
            <a:r>
              <a:rPr lang="en-US" dirty="0">
                <a:effectLst/>
              </a:rPr>
              <a:t>. Center on Budget and Policy Priorities. https://www.cbpp.org/research/economy/the-legacy-of-the-great-recession#:~:text=Progress%20erasing%20the%20jobs%20deficit,continued%20to%20add%20jobs%20thereafter. </a:t>
            </a:r>
          </a:p>
          <a:p>
            <a:endParaRPr lang="en-US" dirty="0"/>
          </a:p>
          <a:p>
            <a:r>
              <a:rPr lang="en-US" b="0" i="0" dirty="0" err="1">
                <a:solidFill>
                  <a:srgbClr val="303030"/>
                </a:solidFill>
                <a:effectLst/>
                <a:latin typeface="arial" panose="020B0604020202020204" pitchFamily="34" charset="0"/>
              </a:rPr>
              <a:t>Modrek</a:t>
            </a:r>
            <a:r>
              <a:rPr lang="en-US" b="0" i="0" dirty="0">
                <a:solidFill>
                  <a:srgbClr val="303030"/>
                </a:solidFill>
                <a:effectLst/>
                <a:latin typeface="arial" panose="020B0604020202020204" pitchFamily="34" charset="0"/>
              </a:rPr>
              <a:t>, S., Hamad, R., &amp; Cullen, M. R. (2015). Psychological well-being during the great recession: changes in mental health care utilization in an occupational cohort. </a:t>
            </a:r>
            <a:r>
              <a:rPr lang="en-US" b="0" i="1" dirty="0">
                <a:solidFill>
                  <a:srgbClr val="303030"/>
                </a:solidFill>
                <a:effectLst/>
                <a:latin typeface="arial" panose="020B0604020202020204" pitchFamily="34" charset="0"/>
              </a:rPr>
              <a:t>American journal of public health</a:t>
            </a:r>
            <a:r>
              <a:rPr lang="en-US" b="0" i="0" dirty="0">
                <a:solidFill>
                  <a:srgbClr val="303030"/>
                </a:solidFill>
                <a:effectLst/>
                <a:latin typeface="arial" panose="020B0604020202020204" pitchFamily="34" charset="0"/>
              </a:rPr>
              <a:t>, </a:t>
            </a:r>
            <a:r>
              <a:rPr lang="en-US" b="0" i="1" dirty="0">
                <a:solidFill>
                  <a:srgbClr val="303030"/>
                </a:solidFill>
                <a:effectLst/>
                <a:latin typeface="arial" panose="020B0604020202020204" pitchFamily="34" charset="0"/>
              </a:rPr>
              <a:t>105</a:t>
            </a:r>
            <a:r>
              <a:rPr lang="en-US" b="0" i="0" dirty="0">
                <a:solidFill>
                  <a:srgbClr val="303030"/>
                </a:solidFill>
                <a:effectLst/>
                <a:latin typeface="arial" panose="020B0604020202020204" pitchFamily="34" charset="0"/>
              </a:rPr>
              <a:t>(2), 304–310. https://doi.org/10.2105/AJPH.2014.302219</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Rich, R. (2013, November 22). </a:t>
            </a:r>
            <a:r>
              <a:rPr lang="en-US" i="1" dirty="0">
                <a:effectLst/>
              </a:rPr>
              <a:t>The Great Recession</a:t>
            </a:r>
            <a:r>
              <a:rPr lang="en-US" dirty="0">
                <a:effectLst/>
              </a:rPr>
              <a:t>. Federal Reserve History. https://www.federalreservehistory.org/essays/great-recession-of-200709. </a:t>
            </a:r>
          </a:p>
          <a:p>
            <a:endParaRPr lang="en-US" dirty="0"/>
          </a:p>
        </p:txBody>
      </p:sp>
      <p:sp>
        <p:nvSpPr>
          <p:cNvPr id="4" name="Slide Number Placeholder 3"/>
          <p:cNvSpPr>
            <a:spLocks noGrp="1"/>
          </p:cNvSpPr>
          <p:nvPr>
            <p:ph type="sldNum" sz="quarter" idx="5"/>
          </p:nvPr>
        </p:nvSpPr>
        <p:spPr/>
        <p:txBody>
          <a:bodyPr/>
          <a:lstStyle/>
          <a:p>
            <a:fld id="{31C5F3FE-EF27-47DE-8EC6-277D1786743A}" type="slidenum">
              <a:rPr lang="en-US" smtClean="0"/>
              <a:t>4</a:t>
            </a:fld>
            <a:endParaRPr lang="en-US"/>
          </a:p>
        </p:txBody>
      </p:sp>
    </p:spTree>
    <p:extLst>
      <p:ext uri="{BB962C8B-B14F-4D97-AF65-F5344CB8AC3E}">
        <p14:creationId xmlns:p14="http://schemas.microsoft.com/office/powerpoint/2010/main" val="410087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Figure 2, users in the United States used Google to search for three name brand sleep aids: Sonata, Lunesta, and Ambien. </a:t>
            </a:r>
            <a:r>
              <a:rPr lang="en-US" dirty="0" err="1"/>
              <a:t>Modrek</a:t>
            </a:r>
            <a:r>
              <a:rPr lang="en-US" dirty="0"/>
              <a:t> et al. (2015) reported there was a decreasing trend of sleep aid usage before the recession. Looking at the data show in Figure 2, that claim would line up. The two shaded areas on the graph represent the following: A) the period in which the Great Recession was officially declared to have started and B) the period in which the Great Recession was official declared to have ended. </a:t>
            </a:r>
          </a:p>
          <a:p>
            <a:endParaRPr lang="en-US" dirty="0"/>
          </a:p>
          <a:p>
            <a:r>
              <a:rPr lang="en-US" dirty="0"/>
              <a:t>Sleep aid searches remained relatively stable during the period of the Great Recession. However, the trend shows an increase for searches related to Sonata</a:t>
            </a:r>
          </a:p>
          <a:p>
            <a:endParaRPr lang="en-US" dirty="0"/>
          </a:p>
          <a:p>
            <a:r>
              <a:rPr lang="en-US" dirty="0"/>
              <a:t>On interesting point to make note of is the trend seen for Lunesta. If searches for sleep aids are indicative of usage, then it would appear that usage of the drug continued downward versus increasing upon the start of the Great Recession. For this reason, when looking at sleep aid usage for states impacted by the Great Recession, Lunesta was not included in research. </a:t>
            </a:r>
          </a:p>
          <a:p>
            <a:endParaRPr lang="en-US" dirty="0"/>
          </a:p>
          <a:p>
            <a:r>
              <a:rPr lang="en-US" dirty="0"/>
              <a:t>Two other sleep aids were considered for this study as well. Restoril and Rozerem. The data observed from Google Trends for the two drugs was not used for the following reasons. Rozerem showed similar trends as Lunesta, spiking late 2006 to early 2007 but then continuing on a downward trend that did not reflect what was reported by </a:t>
            </a:r>
            <a:r>
              <a:rPr lang="en-US" dirty="0" err="1"/>
              <a:t>Modrek</a:t>
            </a:r>
            <a:r>
              <a:rPr lang="en-US" dirty="0"/>
              <a:t> et al. (2015). The trend observed for Restoril was inconsistent with the time period. Further research into this sleep aid and its relationship with the states impacted by the Great Recession would be needed. For this given study, data for Restoril was not used.   </a:t>
            </a:r>
          </a:p>
          <a:p>
            <a:endParaRPr lang="en-US" dirty="0"/>
          </a:p>
          <a:p>
            <a:r>
              <a:rPr lang="en-US" b="1" dirty="0"/>
              <a:t>References:</a:t>
            </a:r>
          </a:p>
          <a:p>
            <a:endParaRPr lang="en-US" dirty="0"/>
          </a:p>
          <a:p>
            <a:r>
              <a:rPr lang="en-US" dirty="0"/>
              <a:t>Figure 2: Google Trends</a:t>
            </a:r>
          </a:p>
          <a:p>
            <a:endParaRPr lang="en-US" dirty="0"/>
          </a:p>
          <a:p>
            <a:r>
              <a:rPr lang="en-US" b="0" i="0" dirty="0" err="1">
                <a:solidFill>
                  <a:srgbClr val="303030"/>
                </a:solidFill>
                <a:effectLst/>
                <a:latin typeface="arial" panose="020B0604020202020204" pitchFamily="34" charset="0"/>
              </a:rPr>
              <a:t>Modrek</a:t>
            </a:r>
            <a:r>
              <a:rPr lang="en-US" b="0" i="0" dirty="0">
                <a:solidFill>
                  <a:srgbClr val="303030"/>
                </a:solidFill>
                <a:effectLst/>
                <a:latin typeface="arial" panose="020B0604020202020204" pitchFamily="34" charset="0"/>
              </a:rPr>
              <a:t>, S., Hamad, R., &amp; Cullen, M. R. (2015). Psychological well-being during the great recession: changes in mental health care utilization in an occupational cohort. </a:t>
            </a:r>
            <a:r>
              <a:rPr lang="en-US" b="0" i="1" dirty="0">
                <a:solidFill>
                  <a:srgbClr val="303030"/>
                </a:solidFill>
                <a:effectLst/>
                <a:latin typeface="arial" panose="020B0604020202020204" pitchFamily="34" charset="0"/>
              </a:rPr>
              <a:t>American journal of public health</a:t>
            </a:r>
            <a:r>
              <a:rPr lang="en-US" b="0" i="0" dirty="0">
                <a:solidFill>
                  <a:srgbClr val="303030"/>
                </a:solidFill>
                <a:effectLst/>
                <a:latin typeface="arial" panose="020B0604020202020204" pitchFamily="34" charset="0"/>
              </a:rPr>
              <a:t>, </a:t>
            </a:r>
            <a:r>
              <a:rPr lang="en-US" b="0" i="1" dirty="0">
                <a:solidFill>
                  <a:srgbClr val="303030"/>
                </a:solidFill>
                <a:effectLst/>
                <a:latin typeface="arial" panose="020B0604020202020204" pitchFamily="34" charset="0"/>
              </a:rPr>
              <a:t>105</a:t>
            </a:r>
            <a:r>
              <a:rPr lang="en-US" b="0" i="0" dirty="0">
                <a:solidFill>
                  <a:srgbClr val="303030"/>
                </a:solidFill>
                <a:effectLst/>
                <a:latin typeface="arial" panose="020B0604020202020204" pitchFamily="34" charset="0"/>
              </a:rPr>
              <a:t>(2), 304–310. https://doi.org/10.2105/AJPH.2014.302219</a:t>
            </a:r>
            <a:endParaRPr lang="en-US" dirty="0"/>
          </a:p>
          <a:p>
            <a:endParaRPr lang="en-US" dirty="0"/>
          </a:p>
        </p:txBody>
      </p:sp>
      <p:sp>
        <p:nvSpPr>
          <p:cNvPr id="4" name="Slide Number Placeholder 3"/>
          <p:cNvSpPr>
            <a:spLocks noGrp="1"/>
          </p:cNvSpPr>
          <p:nvPr>
            <p:ph type="sldNum" sz="quarter" idx="5"/>
          </p:nvPr>
        </p:nvSpPr>
        <p:spPr/>
        <p:txBody>
          <a:bodyPr/>
          <a:lstStyle/>
          <a:p>
            <a:fld id="{31C5F3FE-EF27-47DE-8EC6-277D1786743A}" type="slidenum">
              <a:rPr lang="en-US" smtClean="0"/>
              <a:t>5</a:t>
            </a:fld>
            <a:endParaRPr lang="en-US"/>
          </a:p>
        </p:txBody>
      </p:sp>
    </p:spTree>
    <p:extLst>
      <p:ext uri="{BB962C8B-B14F-4D97-AF65-F5344CB8AC3E}">
        <p14:creationId xmlns:p14="http://schemas.microsoft.com/office/powerpoint/2010/main" val="253890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study conducted by Ford et al. (2015), the prevalence of insomnia among adults aged 18 and up was determined. While Figure 3 may indicate that overall, the rates did not increase drastically </a:t>
            </a:r>
            <a:r>
              <a:rPr lang="en-US" i="1" dirty="0"/>
              <a:t>within </a:t>
            </a:r>
            <a:r>
              <a:rPr lang="en-US" i="0" dirty="0"/>
              <a:t>year groups, looking at the data in a different light brings a new perspective. </a:t>
            </a:r>
          </a:p>
          <a:p>
            <a:endParaRPr lang="en-US" i="0" dirty="0"/>
          </a:p>
          <a:p>
            <a:r>
              <a:rPr lang="en-US" i="0" dirty="0"/>
              <a:t>According to the U.S. Bureau of Labor Statistics, the prime working age during the Great Recession was 25 to 54 years of age (2018). Beginning by looking at participants of the Ford et al. study grouped in the 25-34 year group, the reported percent of insomnia was 12.9.%. Five years later, half of these users would still be categorized within the same year group; the other half would be categorized within the next year group, 35-44. </a:t>
            </a:r>
          </a:p>
          <a:p>
            <a:endParaRPr lang="en-US" i="0" dirty="0"/>
          </a:p>
          <a:p>
            <a:r>
              <a:rPr lang="en-US" i="0" dirty="0"/>
              <a:t>For those remaining within the same year group, the percent of insomnia reported was 14.1%. This shows a rise of 1.2% within the span of five years. For participants who were categorized in the next year group up, the reported percentage of insomnia was 16.6%, an increase of 3.7%. </a:t>
            </a:r>
          </a:p>
          <a:p>
            <a:endParaRPr lang="en-US" i="0" dirty="0"/>
          </a:p>
          <a:p>
            <a:r>
              <a:rPr lang="en-US" i="0" dirty="0"/>
              <a:t>Looking at the ten-year difference of reported insomnia in participants, there is a 3.7% increase from the 25-34 to the 35-44 category. Between the 35-44 and 45-54 categories, there is a 4.4% increase. This data would suggest that as participants continued to remain within the workforce, the increased stress and uncertainty of the Great Recession affected their sleep quality and habits. A decrease in reported insomnia is not seen until participants age out of the 55-64 category, suggesting that participants continued to work past the prime age of the work force. </a:t>
            </a:r>
          </a:p>
          <a:p>
            <a:endParaRPr lang="en-US" i="0" dirty="0"/>
          </a:p>
          <a:p>
            <a:endParaRPr lang="en-US" dirty="0"/>
          </a:p>
          <a:p>
            <a:endParaRPr lang="en-US" dirty="0"/>
          </a:p>
          <a:p>
            <a:r>
              <a:rPr lang="en-US" b="1" dirty="0"/>
              <a:t>References:</a:t>
            </a:r>
          </a:p>
          <a:p>
            <a:r>
              <a:rPr lang="en-US" b="0" i="0" dirty="0">
                <a:solidFill>
                  <a:srgbClr val="212121"/>
                </a:solidFill>
                <a:effectLst/>
                <a:latin typeface="BlinkMacSystemFont"/>
              </a:rPr>
              <a:t>Ford, E. S., Cunningham, T. J., Giles, W. H., &amp; Croft, J. B. (2015). Trends in insomnia and excessive daytime sleepiness among U.S. adults from 2002 to 2012. </a:t>
            </a:r>
            <a:r>
              <a:rPr lang="en-US" b="0" i="1" dirty="0">
                <a:solidFill>
                  <a:srgbClr val="212121"/>
                </a:solidFill>
                <a:effectLst/>
                <a:latin typeface="BlinkMacSystemFont"/>
              </a:rPr>
              <a:t>Sleep medicine</a:t>
            </a:r>
            <a:r>
              <a:rPr lang="en-US" b="0" i="0" dirty="0">
                <a:solidFill>
                  <a:srgbClr val="212121"/>
                </a:solidFill>
                <a:effectLst/>
                <a:latin typeface="BlinkMacSystemFont"/>
              </a:rPr>
              <a:t>, </a:t>
            </a:r>
            <a:r>
              <a:rPr lang="en-US" b="0" i="1" dirty="0">
                <a:solidFill>
                  <a:srgbClr val="212121"/>
                </a:solidFill>
                <a:effectLst/>
                <a:latin typeface="BlinkMacSystemFont"/>
              </a:rPr>
              <a:t>16</a:t>
            </a:r>
            <a:r>
              <a:rPr lang="en-US" b="0" i="0" dirty="0">
                <a:solidFill>
                  <a:srgbClr val="212121"/>
                </a:solidFill>
                <a:effectLst/>
                <a:latin typeface="BlinkMacSystemFont"/>
              </a:rPr>
              <a:t>(3), 372–378. https://doi.org/10.1016/j.sleep.2014.12.008</a:t>
            </a:r>
            <a:endParaRPr lang="en-US" b="0" i="0" dirty="0">
              <a:solidFill>
                <a:srgbClr val="303030"/>
              </a:solidFill>
              <a:effectLst/>
              <a:latin typeface="arial" panose="020B0604020202020204" pitchFamily="34" charset="0"/>
            </a:endParaRPr>
          </a:p>
          <a:p>
            <a:endParaRPr lang="en-US" b="0" i="0" dirty="0">
              <a:solidFill>
                <a:srgbClr val="30303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U.S. Bureau of Labor Statistics. (2018, April 1). </a:t>
            </a:r>
            <a:r>
              <a:rPr lang="en-US" i="1" dirty="0">
                <a:effectLst/>
              </a:rPr>
              <a:t>Great Recession, great recovery? Trends from the Current Population Survey : Monthly Labor Review</a:t>
            </a:r>
            <a:r>
              <a:rPr lang="en-US" dirty="0">
                <a:effectLst/>
              </a:rPr>
              <a:t>. U.S. Bureau of Labor Statistics. https://www.bls.gov/opub/mlr/2018/article/great-recession-great-recovery.htm#:~:text=During%20the%20recession%2C%20the%20unemployment,(See%20figure%203.). </a:t>
            </a:r>
          </a:p>
          <a:p>
            <a:r>
              <a:rPr lang="en-US" b="0" i="0" dirty="0">
                <a:solidFill>
                  <a:srgbClr val="303030"/>
                </a:solidFill>
                <a:effectLst/>
                <a:latin typeface="arial" panose="020B0604020202020204" pitchFamily="34" charset="0"/>
              </a:rPr>
              <a:t>les, W. H., &amp; Croft, J. B. (2015). Trends in insomnia and excessive daytime sleepiness among U.S. adults from 2002 to 2012. </a:t>
            </a:r>
            <a:r>
              <a:rPr lang="en-US" b="0" i="1" dirty="0">
                <a:solidFill>
                  <a:srgbClr val="303030"/>
                </a:solidFill>
                <a:effectLst/>
                <a:latin typeface="arial" panose="020B0604020202020204" pitchFamily="34" charset="0"/>
              </a:rPr>
              <a:t>Sleep medicine</a:t>
            </a:r>
            <a:r>
              <a:rPr lang="en-US" b="0" i="0" dirty="0">
                <a:solidFill>
                  <a:srgbClr val="303030"/>
                </a:solidFill>
                <a:effectLst/>
                <a:latin typeface="arial" panose="020B0604020202020204" pitchFamily="34" charset="0"/>
              </a:rPr>
              <a:t>, </a:t>
            </a:r>
            <a:r>
              <a:rPr lang="en-US" b="0" i="1" dirty="0">
                <a:solidFill>
                  <a:srgbClr val="303030"/>
                </a:solidFill>
                <a:effectLst/>
                <a:latin typeface="arial" panose="020B0604020202020204" pitchFamily="34" charset="0"/>
              </a:rPr>
              <a:t>16</a:t>
            </a:r>
            <a:r>
              <a:rPr lang="en-US" b="0" i="0" dirty="0">
                <a:solidFill>
                  <a:srgbClr val="303030"/>
                </a:solidFill>
                <a:effectLst/>
                <a:latin typeface="arial" panose="020B0604020202020204" pitchFamily="34" charset="0"/>
              </a:rPr>
              <a:t>(3), 372–378. https://doi.org/10.1016/j.sleep.2014.12.008</a:t>
            </a:r>
            <a:endParaRPr lang="en-US" dirty="0"/>
          </a:p>
        </p:txBody>
      </p:sp>
      <p:sp>
        <p:nvSpPr>
          <p:cNvPr id="4" name="Slide Number Placeholder 3"/>
          <p:cNvSpPr>
            <a:spLocks noGrp="1"/>
          </p:cNvSpPr>
          <p:nvPr>
            <p:ph type="sldNum" sz="quarter" idx="5"/>
          </p:nvPr>
        </p:nvSpPr>
        <p:spPr/>
        <p:txBody>
          <a:bodyPr/>
          <a:lstStyle/>
          <a:p>
            <a:fld id="{31C5F3FE-EF27-47DE-8EC6-277D1786743A}" type="slidenum">
              <a:rPr lang="en-US" smtClean="0"/>
              <a:t>6</a:t>
            </a:fld>
            <a:endParaRPr lang="en-US"/>
          </a:p>
        </p:txBody>
      </p:sp>
    </p:spTree>
    <p:extLst>
      <p:ext uri="{BB962C8B-B14F-4D97-AF65-F5344CB8AC3E}">
        <p14:creationId xmlns:p14="http://schemas.microsoft.com/office/powerpoint/2010/main" val="208841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Connaughton and Madsen (2012) wrote a paper identifying how the Great Recession affected the Job Loss and Gain for each of the 50 states. Their findings showed that the states listed in Group A in Figure 4 reported the largest percentage of job losses from 2007 to 2009. </a:t>
            </a:r>
          </a:p>
          <a:p>
            <a:endParaRPr lang="en-US" dirty="0"/>
          </a:p>
          <a:p>
            <a:r>
              <a:rPr lang="en-US" dirty="0"/>
              <a:t>States listed in Group C reported the lowest percentage of job losses for the same time period, with Alaska and North Dakota even reporting a small percentage of job growth. </a:t>
            </a:r>
          </a:p>
          <a:p>
            <a:endParaRPr lang="en-US" dirty="0"/>
          </a:p>
          <a:p>
            <a:r>
              <a:rPr lang="en-US" dirty="0"/>
              <a:t>States listed in Group B reported a percentage of job loss that was near the average reported for the total 50 states. </a:t>
            </a:r>
          </a:p>
          <a:p>
            <a:endParaRPr lang="en-US" dirty="0"/>
          </a:p>
          <a:p>
            <a:r>
              <a:rPr lang="en-US" dirty="0"/>
              <a:t>Keeping in mind that </a:t>
            </a:r>
            <a:r>
              <a:rPr lang="en-US" dirty="0" err="1"/>
              <a:t>Modrek</a:t>
            </a:r>
            <a:r>
              <a:rPr lang="en-US" dirty="0"/>
              <a:t> et al. (2015) reported an increase of sleep aids in response to the stressors introduced by the Great Recession, it was thought that states in Group A would report a higher percentage of insomnia. On the next slide, the regional locations of the states listed in the groups can be seen along with their reported percentage of insomnia for 2008. </a:t>
            </a:r>
          </a:p>
          <a:p>
            <a:endParaRPr lang="en-US" dirty="0"/>
          </a:p>
          <a:p>
            <a:endParaRPr lang="en-US" dirty="0"/>
          </a:p>
          <a:p>
            <a:r>
              <a:rPr lang="en-US" b="1"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Connaughton, J. E., &amp; Madsen, R. A. (2012). U.S. state and regional economic impact of the 2008/2009 recession. </a:t>
            </a:r>
            <a:r>
              <a:rPr lang="en-US" i="1" dirty="0">
                <a:effectLst/>
              </a:rPr>
              <a:t>Journal of Regional Analysis and Policy</a:t>
            </a:r>
            <a:r>
              <a:rPr lang="en-US" dirty="0">
                <a:effectLst/>
              </a:rPr>
              <a:t>, </a:t>
            </a:r>
            <a:r>
              <a:rPr lang="en-US" i="1" dirty="0">
                <a:effectLst/>
              </a:rPr>
              <a:t>42</a:t>
            </a:r>
            <a:r>
              <a:rPr lang="en-US" dirty="0">
                <a:effectLst/>
              </a:rPr>
              <a:t>(3), 177–187. https://doi.org/10.22004/ag.econ.143779 </a:t>
            </a:r>
          </a:p>
          <a:p>
            <a:endParaRPr lang="en-US" dirty="0"/>
          </a:p>
        </p:txBody>
      </p:sp>
      <p:sp>
        <p:nvSpPr>
          <p:cNvPr id="4" name="Slide Number Placeholder 3"/>
          <p:cNvSpPr>
            <a:spLocks noGrp="1"/>
          </p:cNvSpPr>
          <p:nvPr>
            <p:ph type="sldNum" sz="quarter" idx="5"/>
          </p:nvPr>
        </p:nvSpPr>
        <p:spPr/>
        <p:txBody>
          <a:bodyPr/>
          <a:lstStyle/>
          <a:p>
            <a:fld id="{31C5F3FE-EF27-47DE-8EC6-277D1786743A}" type="slidenum">
              <a:rPr lang="en-US" smtClean="0"/>
              <a:t>7</a:t>
            </a:fld>
            <a:endParaRPr lang="en-US"/>
          </a:p>
        </p:txBody>
      </p:sp>
    </p:spTree>
    <p:extLst>
      <p:ext uri="{BB962C8B-B14F-4D97-AF65-F5344CB8AC3E}">
        <p14:creationId xmlns:p14="http://schemas.microsoft.com/office/powerpoint/2010/main" val="1910758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previous slide, states in Group A were identified as states with the highest percentage of job losses from 2007 to 2009. Looking at the map in Figure 5, only three of the states in Group A are regionally similar and appear on the West Coast. The remaining two states, Michigan and Florida, are on the opposite side of the country. Only Florida is listed in the highest category of adults who reported 30 days of insufficient rest or sleep. All of this information does not line up with the previous theory: That states with a higher percentage of job loss would report a higher percentage of sleep trouble. </a:t>
            </a:r>
          </a:p>
          <a:p>
            <a:endParaRPr lang="en-US" dirty="0"/>
          </a:p>
          <a:p>
            <a:r>
              <a:rPr lang="en-US" dirty="0"/>
              <a:t>Another interesting point to make note is that only two states in Group B are regionally similar. Connecticut and New Jersey both reported job loss percentages within 0.05% of each other yet they do not exist within the same sleep categories listed in Figure 5. Connecticut reports insufficient sleep in the 9.7-10.4 category while New Jersey reports insufficient sleep percentages in the 11.5-13.0 category. </a:t>
            </a:r>
          </a:p>
          <a:p>
            <a:endParaRPr lang="en-US" dirty="0"/>
          </a:p>
          <a:p>
            <a:r>
              <a:rPr lang="en-US" dirty="0"/>
              <a:t>Only three states in Group C are regionally similar. The information presented by Figure 5 and Figure 4 line up with the theory when speaking of North Dakota and Alaska. Both states reported positively for Job Loss/Gain and both states are in the lowest category of sleep insufficiency. What does not line up is the information regarding South Dakota and Nebraska. If a positive correlation between job loss and sleep deficiency is to be assumed, it would make sense for Nebraska to be in a higher sleep deficiency category than South Dakota, given that Nebraska reported job less 0.88% higher. </a:t>
            </a:r>
          </a:p>
          <a:p>
            <a:endParaRPr lang="en-US" dirty="0"/>
          </a:p>
          <a:p>
            <a:r>
              <a:rPr lang="en-US" dirty="0"/>
              <a:t>The final and most interesting note surrounding Figure 5 is that apart from Mississippi and Florida, there are 7 states that do not appear in Figure 4 that are categorized as the highest reporting states with sleep deficiencies. Figure 6 on the next slide breaks down the job losses reported for these states. </a:t>
            </a:r>
          </a:p>
          <a:p>
            <a:endParaRPr lang="en-US" dirty="0"/>
          </a:p>
          <a:p>
            <a:endParaRPr lang="en-US" dirty="0"/>
          </a:p>
          <a:p>
            <a:endParaRPr lang="en-US" dirty="0"/>
          </a:p>
          <a:p>
            <a:endParaRPr lang="en-US" dirty="0"/>
          </a:p>
          <a:p>
            <a:r>
              <a:rPr lang="en-US" b="1"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Centers for Disease Control and Prevention. (2009, October 30). </a:t>
            </a:r>
            <a:r>
              <a:rPr lang="en-US" i="1" dirty="0">
                <a:effectLst/>
              </a:rPr>
              <a:t>Perceived Insufficient Rest or Sleep Among Adults --- United States, 2008</a:t>
            </a:r>
            <a:r>
              <a:rPr lang="en-US" dirty="0">
                <a:effectLst/>
              </a:rPr>
              <a:t>. Centers for Disease Control and Prevention. https://www.cdc.gov/mmwr/preview/mmwrhtml/mm5842a2.htm. </a:t>
            </a:r>
          </a:p>
          <a:p>
            <a:r>
              <a:rPr lang="en-US" dirty="0"/>
              <a:t> Factor Surveillance System 2014</a:t>
            </a:r>
          </a:p>
        </p:txBody>
      </p:sp>
      <p:sp>
        <p:nvSpPr>
          <p:cNvPr id="4" name="Slide Number Placeholder 3"/>
          <p:cNvSpPr>
            <a:spLocks noGrp="1"/>
          </p:cNvSpPr>
          <p:nvPr>
            <p:ph type="sldNum" sz="quarter" idx="5"/>
          </p:nvPr>
        </p:nvSpPr>
        <p:spPr/>
        <p:txBody>
          <a:bodyPr/>
          <a:lstStyle/>
          <a:p>
            <a:fld id="{31C5F3FE-EF27-47DE-8EC6-277D1786743A}" type="slidenum">
              <a:rPr lang="en-US" smtClean="0"/>
              <a:t>8</a:t>
            </a:fld>
            <a:endParaRPr lang="en-US"/>
          </a:p>
        </p:txBody>
      </p:sp>
    </p:spTree>
    <p:extLst>
      <p:ext uri="{BB962C8B-B14F-4D97-AF65-F5344CB8AC3E}">
        <p14:creationId xmlns:p14="http://schemas.microsoft.com/office/powerpoint/2010/main" val="63779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0" dirty="0"/>
              <a:t>The 9 states shown on Figure 6 above all have job loss percentage as being below or above the states listed in Groups A and C. There are two factors that link all of these states together: 1) They all reported sleep deficiencies between 13.1 and 19.3 % and 2) they are all located withing the same region of the United States. </a:t>
            </a:r>
          </a:p>
          <a:p>
            <a:endParaRPr lang="en-US" b="1" dirty="0"/>
          </a:p>
          <a:p>
            <a:r>
              <a:rPr lang="en-US" b="0" dirty="0"/>
              <a:t>These states are identified as being part of the Southern Region of the United States. From 1979 to 2007, this region only had an income growth of 37.6%, as opposed to the 59% income growth of the Northeast. However, the South’s income growth was still 10% higher than those of the Midwest and Western regions (</a:t>
            </a:r>
            <a:r>
              <a:rPr lang="en-US" b="0" dirty="0" err="1"/>
              <a:t>Sommeiller</a:t>
            </a:r>
            <a:r>
              <a:rPr lang="en-US" b="0" dirty="0"/>
              <a:t> and Price, 2014). So this does not fully explain </a:t>
            </a:r>
            <a:r>
              <a:rPr lang="en-US" b="0" i="1" dirty="0"/>
              <a:t>why</a:t>
            </a:r>
            <a:r>
              <a:rPr lang="en-US" b="0" i="0" dirty="0"/>
              <a:t> these states, with median job loss percentages, reported higher than average sleep deficiencies. </a:t>
            </a:r>
          </a:p>
          <a:p>
            <a:endParaRPr lang="en-US" b="0" i="0" dirty="0"/>
          </a:p>
          <a:p>
            <a:r>
              <a:rPr lang="en-US" b="0" i="0" dirty="0"/>
              <a:t>Another reason may be due to the poverty level seen in the Southern Region. According to the 2010 Joint Economic Report released by Congress, during the time period of 2007 to 2010, the Southern region of the United States saw the largest increase in poverty. At the time in which the 2010 report was published, the South had 16.9% of it’s populace living in poverty. The increasing rates of poverty combined with the effects of the Great Recession in limiting jobs, may have worked to influence the sleep deficiencies seen for the states listed in Figure 6.</a:t>
            </a:r>
            <a:endParaRPr lang="en-US" b="0" dirty="0"/>
          </a:p>
          <a:p>
            <a:endParaRPr lang="en-US" b="1" dirty="0"/>
          </a:p>
          <a:p>
            <a:endParaRPr lang="en-US" b="1" dirty="0"/>
          </a:p>
          <a:p>
            <a:r>
              <a:rPr lang="en-US" b="1"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Connaughton, J. E., &amp; Madsen, R. A. (2012). U.S. state and regional economic impact of the 2008/2009 recession. </a:t>
            </a:r>
            <a:r>
              <a:rPr lang="en-US" i="1" dirty="0">
                <a:effectLst/>
              </a:rPr>
              <a:t>Journal of Regional Analysis and Policy</a:t>
            </a:r>
            <a:r>
              <a:rPr lang="en-US" dirty="0">
                <a:effectLst/>
              </a:rPr>
              <a:t>, </a:t>
            </a:r>
            <a:r>
              <a:rPr lang="en-US" i="1" dirty="0">
                <a:effectLst/>
              </a:rPr>
              <a:t>42</a:t>
            </a:r>
            <a:r>
              <a:rPr lang="en-US" dirty="0">
                <a:effectLst/>
              </a:rPr>
              <a:t>(3), 177–187. https://doi.org/10.22004/ag.econ.143779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Joint Economic Committee, Hinchey, M. D., Hill, B. P., Sanchez, L., Campbell, J., Burgess, M. B., … Cummings, E. E. [Report], The 2010 Joint Economic Report (2010). U.S. Government Printing Office.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Sommeiller</a:t>
            </a:r>
            <a:r>
              <a:rPr lang="en-US" dirty="0">
                <a:effectLst/>
              </a:rPr>
              <a:t>, E., &amp; Price, M. (2014, February 19). </a:t>
            </a:r>
            <a:r>
              <a:rPr lang="en-US" i="1" dirty="0">
                <a:effectLst/>
              </a:rPr>
              <a:t>The Increasingly Unequal States of America: Income Inequality by State, 1917 to 2011</a:t>
            </a:r>
            <a:r>
              <a:rPr lang="en-US" dirty="0">
                <a:effectLst/>
              </a:rPr>
              <a:t>. Economic Policy Institute. https://www.epi.org/publication/unequal-states/. </a:t>
            </a:r>
          </a:p>
          <a:p>
            <a:endParaRPr lang="en-US" b="1" dirty="0"/>
          </a:p>
          <a:p>
            <a:endParaRPr lang="en-US" b="1" dirty="0"/>
          </a:p>
        </p:txBody>
      </p:sp>
      <p:sp>
        <p:nvSpPr>
          <p:cNvPr id="4" name="Slide Number Placeholder 3"/>
          <p:cNvSpPr>
            <a:spLocks noGrp="1"/>
          </p:cNvSpPr>
          <p:nvPr>
            <p:ph type="sldNum" sz="quarter" idx="5"/>
          </p:nvPr>
        </p:nvSpPr>
        <p:spPr/>
        <p:txBody>
          <a:bodyPr/>
          <a:lstStyle/>
          <a:p>
            <a:fld id="{31C5F3FE-EF27-47DE-8EC6-277D1786743A}" type="slidenum">
              <a:rPr lang="en-US" smtClean="0"/>
              <a:t>9</a:t>
            </a:fld>
            <a:endParaRPr lang="en-US"/>
          </a:p>
        </p:txBody>
      </p:sp>
    </p:spTree>
    <p:extLst>
      <p:ext uri="{BB962C8B-B14F-4D97-AF65-F5344CB8AC3E}">
        <p14:creationId xmlns:p14="http://schemas.microsoft.com/office/powerpoint/2010/main" val="262881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Figures 7a-d, search data for Ambien and Sonata, two popular name brand sleep aids, were collected for the four states with the highest percentage of job losses from Figure 6. </a:t>
            </a:r>
          </a:p>
          <a:p>
            <a:endParaRPr lang="en-US" dirty="0"/>
          </a:p>
          <a:p>
            <a:r>
              <a:rPr lang="en-US" dirty="0"/>
              <a:t>The shaded areas of the figures represent the time period of the Great Recession and the time period in which information from Figure 6 was collected. </a:t>
            </a:r>
          </a:p>
          <a:p>
            <a:endParaRPr lang="en-US" dirty="0"/>
          </a:p>
          <a:p>
            <a:r>
              <a:rPr lang="en-US" dirty="0"/>
              <a:t>In Figure 7a for Florida, an increase in searches for Sonata was observed beginning in late 2009. Ambien searches remained relatively stable. Over the course of the Great Recession, searches for remain relatively stable for both sleep aids. </a:t>
            </a:r>
          </a:p>
          <a:p>
            <a:endParaRPr lang="en-US" dirty="0"/>
          </a:p>
          <a:p>
            <a:r>
              <a:rPr lang="en-US" dirty="0"/>
              <a:t>Figure 7b is harder to draw a conclusion from. There are spikes seen toward late 2007, yet these do not reach the overall height of the larger spikes seen outside of the shade area. In 2010, there is a large spike in searches for Sonata. </a:t>
            </a:r>
          </a:p>
          <a:p>
            <a:endParaRPr lang="en-US" dirty="0"/>
          </a:p>
          <a:p>
            <a:r>
              <a:rPr lang="en-US" dirty="0"/>
              <a:t>Figure 7C shows that both sleep aids were on the downward trend prior to the Great Recession. In the shaded area, searches for Ambien spike higher than average. This may be indicative of individuals impacted by the Great Recession seeking help. </a:t>
            </a:r>
          </a:p>
          <a:p>
            <a:endParaRPr lang="en-US" dirty="0"/>
          </a:p>
          <a:p>
            <a:r>
              <a:rPr lang="en-US" dirty="0"/>
              <a:t>Figure 7d shows a downward trend in searches for Ambien prior to the recession. During the event, there is a large spike that lasts for all of 2008, a time period central to the Great Recession. </a:t>
            </a:r>
          </a:p>
          <a:p>
            <a:endParaRPr lang="en-US" dirty="0"/>
          </a:p>
          <a:p>
            <a:r>
              <a:rPr lang="en-US" dirty="0"/>
              <a:t>What may be more important than observing what the populace of these states searched for during the Great Recession is what the continued to search for </a:t>
            </a:r>
            <a:r>
              <a:rPr lang="en-US" i="1" dirty="0"/>
              <a:t>after.</a:t>
            </a:r>
            <a:r>
              <a:rPr lang="en-US" i="0" dirty="0"/>
              <a:t> As determined by the Center on Budget and Policy Priorities, the United States did not fully recover from the recession until mid-2014. Data scene in all four figures above show that the populace of these states continued to search for, and in three of the four cases, searched more for sleep aids after the end of the recession. Data show in Figure 7b for Tennessee returns to the pre-recession levels, even with a spike seen in Sonata during 2010. Data show for the other three figures shows that the populace of those states had higher searches for sleep aids. </a:t>
            </a:r>
          </a:p>
          <a:p>
            <a:endParaRPr lang="en-US" i="0" dirty="0"/>
          </a:p>
          <a:p>
            <a:r>
              <a:rPr lang="en-US" b="1" i="0" dirty="0"/>
              <a:t>References</a:t>
            </a:r>
          </a:p>
          <a:p>
            <a:endParaRPr lang="en-U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Center on Budget and Policy Priorities. (2019, June 6). </a:t>
            </a:r>
            <a:r>
              <a:rPr lang="en-US" i="1" dirty="0">
                <a:effectLst/>
              </a:rPr>
              <a:t>Chart Book: The Legacy of the Great Recession</a:t>
            </a:r>
            <a:r>
              <a:rPr lang="en-US" dirty="0">
                <a:effectLst/>
              </a:rPr>
              <a:t>. Center on Budget and Policy Priorities. https://www.cbpp.org/research/economy/the-legacy-of-the-great-recession#:~:text=Progress%20erasing%20the%20jobs%20deficit,continued%20to%20add%20jobs%20thereafter. </a:t>
            </a:r>
          </a:p>
          <a:p>
            <a:endParaRPr lang="en-US" b="1" i="0" dirty="0"/>
          </a:p>
          <a:p>
            <a:r>
              <a:rPr lang="en-US" b="0" i="0" dirty="0"/>
              <a:t>Figures 7a-d: Google Trends</a:t>
            </a:r>
            <a:endParaRPr lang="en-US" b="0" dirty="0"/>
          </a:p>
        </p:txBody>
      </p:sp>
      <p:sp>
        <p:nvSpPr>
          <p:cNvPr id="4" name="Slide Number Placeholder 3"/>
          <p:cNvSpPr>
            <a:spLocks noGrp="1"/>
          </p:cNvSpPr>
          <p:nvPr>
            <p:ph type="sldNum" sz="quarter" idx="5"/>
          </p:nvPr>
        </p:nvSpPr>
        <p:spPr/>
        <p:txBody>
          <a:bodyPr/>
          <a:lstStyle/>
          <a:p>
            <a:fld id="{31C5F3FE-EF27-47DE-8EC6-277D1786743A}" type="slidenum">
              <a:rPr lang="en-US" smtClean="0"/>
              <a:t>10</a:t>
            </a:fld>
            <a:endParaRPr lang="en-US"/>
          </a:p>
        </p:txBody>
      </p:sp>
    </p:spTree>
    <p:extLst>
      <p:ext uri="{BB962C8B-B14F-4D97-AF65-F5344CB8AC3E}">
        <p14:creationId xmlns:p14="http://schemas.microsoft.com/office/powerpoint/2010/main" val="147892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May 16,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739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May 16,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6187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May 16,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0795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May 16,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5919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May 16,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7156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May 16,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3286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May 16,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648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May 16,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6754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May 16,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700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May 16,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3768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May 16,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127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May 16,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1671623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20" r:id="rId4"/>
    <p:sldLayoutId id="2147483721" r:id="rId5"/>
    <p:sldLayoutId id="2147483726" r:id="rId6"/>
    <p:sldLayoutId id="2147483722" r:id="rId7"/>
    <p:sldLayoutId id="2147483723" r:id="rId8"/>
    <p:sldLayoutId id="2147483724" r:id="rId9"/>
    <p:sldLayoutId id="2147483725" r:id="rId10"/>
    <p:sldLayoutId id="214748372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0F49EA8A-47F5-4040-A4A5-0B2E37FB3CC5}"/>
              </a:ext>
            </a:extLst>
          </p:cNvPr>
          <p:cNvPicPr>
            <a:picLocks noChangeAspect="1"/>
          </p:cNvPicPr>
          <p:nvPr/>
        </p:nvPicPr>
        <p:blipFill rotWithShape="1">
          <a:blip r:embed="rId2"/>
          <a:srcRect l="29589" r="27261" b="-1"/>
          <a:stretch/>
        </p:blipFill>
        <p:spPr>
          <a:xfrm>
            <a:off x="-1" y="10"/>
            <a:ext cx="4587901" cy="6857990"/>
          </a:xfrm>
          <a:prstGeom prst="rect">
            <a:avLst/>
          </a:prstGeom>
        </p:spPr>
      </p:pic>
      <p:sp>
        <p:nvSpPr>
          <p:cNvPr id="33" name="Rectangle 32">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0D07DC-D2E9-4773-9BF4-07F1694D51A9}"/>
              </a:ext>
            </a:extLst>
          </p:cNvPr>
          <p:cNvSpPr>
            <a:spLocks noGrp="1"/>
          </p:cNvSpPr>
          <p:nvPr>
            <p:ph type="ctrTitle"/>
          </p:nvPr>
        </p:nvSpPr>
        <p:spPr>
          <a:xfrm>
            <a:off x="5275425" y="768485"/>
            <a:ext cx="6133656" cy="3169674"/>
          </a:xfrm>
        </p:spPr>
        <p:txBody>
          <a:bodyPr>
            <a:normAutofit/>
          </a:bodyPr>
          <a:lstStyle/>
          <a:p>
            <a:pPr algn="r"/>
            <a:r>
              <a:rPr lang="en-US">
                <a:solidFill>
                  <a:schemeClr val="bg1"/>
                </a:solidFill>
              </a:rPr>
              <a:t>The Great Recession</a:t>
            </a:r>
          </a:p>
        </p:txBody>
      </p:sp>
      <p:sp>
        <p:nvSpPr>
          <p:cNvPr id="3" name="Subtitle 2">
            <a:extLst>
              <a:ext uri="{FF2B5EF4-FFF2-40B4-BE49-F238E27FC236}">
                <a16:creationId xmlns:a16="http://schemas.microsoft.com/office/drawing/2014/main" id="{0843FA5A-7967-4B93-8FEB-F83B60EFBA74}"/>
              </a:ext>
            </a:extLst>
          </p:cNvPr>
          <p:cNvSpPr>
            <a:spLocks noGrp="1"/>
          </p:cNvSpPr>
          <p:nvPr>
            <p:ph type="subTitle" idx="1"/>
          </p:nvPr>
        </p:nvSpPr>
        <p:spPr>
          <a:xfrm>
            <a:off x="5862918" y="4793128"/>
            <a:ext cx="5462494" cy="1141157"/>
          </a:xfrm>
        </p:spPr>
        <p:txBody>
          <a:bodyPr>
            <a:normAutofit/>
          </a:bodyPr>
          <a:lstStyle/>
          <a:p>
            <a:pPr algn="r">
              <a:lnSpc>
                <a:spcPct val="140000"/>
              </a:lnSpc>
            </a:pPr>
            <a:r>
              <a:rPr lang="en-US" sz="1200">
                <a:solidFill>
                  <a:schemeClr val="bg1"/>
                </a:solidFill>
              </a:rPr>
              <a:t>Increasing Insomnia Rates Since 2007</a:t>
            </a:r>
          </a:p>
          <a:p>
            <a:pPr algn="r">
              <a:lnSpc>
                <a:spcPct val="140000"/>
              </a:lnSpc>
            </a:pPr>
            <a:endParaRPr lang="en-US" sz="1200">
              <a:solidFill>
                <a:schemeClr val="bg1"/>
              </a:solidFill>
            </a:endParaRPr>
          </a:p>
          <a:p>
            <a:pPr algn="r">
              <a:lnSpc>
                <a:spcPct val="140000"/>
              </a:lnSpc>
            </a:pPr>
            <a:r>
              <a:rPr lang="en-US" sz="1200">
                <a:solidFill>
                  <a:schemeClr val="bg1"/>
                </a:solidFill>
              </a:rPr>
              <a:t>Elena Adame</a:t>
            </a:r>
          </a:p>
        </p:txBody>
      </p:sp>
    </p:spTree>
    <p:extLst>
      <p:ext uri="{BB962C8B-B14F-4D97-AF65-F5344CB8AC3E}">
        <p14:creationId xmlns:p14="http://schemas.microsoft.com/office/powerpoint/2010/main" val="264055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00C571-846B-4306-AEF1-A2DF61F02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6D093C-29FB-4E3D-9DBB-F2371095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3"/>
            <a:ext cx="12191999" cy="457198"/>
          </a:xfrm>
          <a:prstGeom prst="rect">
            <a:avLst/>
          </a:prstGeom>
          <a:gradFill>
            <a:gsLst>
              <a:gs pos="0">
                <a:schemeClr val="accent6">
                  <a:lumMod val="75000"/>
                  <a:alpha val="63000"/>
                </a:schemeClr>
              </a:gs>
              <a:gs pos="32000">
                <a:schemeClr val="accent5">
                  <a:alpha val="72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F13265-BEA0-4856-9FFF-9156F3F52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373"/>
            <a:ext cx="8153398" cy="457199"/>
          </a:xfrm>
          <a:prstGeom prst="rect">
            <a:avLst/>
          </a:prstGeom>
          <a:gradFill>
            <a:gsLst>
              <a:gs pos="0">
                <a:schemeClr val="accent6">
                  <a:lumMod val="75000"/>
                  <a:alpha val="30000"/>
                </a:schemeClr>
              </a:gs>
              <a:gs pos="71000">
                <a:schemeClr val="accent2">
                  <a:alpha val="6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hart 13">
            <a:extLst>
              <a:ext uri="{FF2B5EF4-FFF2-40B4-BE49-F238E27FC236}">
                <a16:creationId xmlns:a16="http://schemas.microsoft.com/office/drawing/2014/main" id="{AC742AC6-CA5C-4E52-AEC9-BD21958F4C93}"/>
              </a:ext>
            </a:extLst>
          </p:cNvPr>
          <p:cNvGraphicFramePr>
            <a:graphicFrameLocks/>
          </p:cNvGraphicFramePr>
          <p:nvPr>
            <p:extLst>
              <p:ext uri="{D42A27DB-BD31-4B8C-83A1-F6EECF244321}">
                <p14:modId xmlns:p14="http://schemas.microsoft.com/office/powerpoint/2010/main" val="3015163731"/>
              </p:ext>
            </p:extLst>
          </p:nvPr>
        </p:nvGraphicFramePr>
        <p:xfrm>
          <a:off x="123861" y="233822"/>
          <a:ext cx="5667339" cy="26833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59DBBFDB-DC00-4297-A2C4-1D1097FA7AAC}"/>
              </a:ext>
            </a:extLst>
          </p:cNvPr>
          <p:cNvGraphicFramePr>
            <a:graphicFrameLocks/>
          </p:cNvGraphicFramePr>
          <p:nvPr>
            <p:extLst>
              <p:ext uri="{D42A27DB-BD31-4B8C-83A1-F6EECF244321}">
                <p14:modId xmlns:p14="http://schemas.microsoft.com/office/powerpoint/2010/main" val="1037213502"/>
              </p:ext>
            </p:extLst>
          </p:nvPr>
        </p:nvGraphicFramePr>
        <p:xfrm>
          <a:off x="123861" y="3193607"/>
          <a:ext cx="5520382" cy="29399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4B486871-D3B7-470C-B0D5-27B3FA344800}"/>
              </a:ext>
            </a:extLst>
          </p:cNvPr>
          <p:cNvGraphicFramePr>
            <a:graphicFrameLocks/>
          </p:cNvGraphicFramePr>
          <p:nvPr>
            <p:extLst>
              <p:ext uri="{D42A27DB-BD31-4B8C-83A1-F6EECF244321}">
                <p14:modId xmlns:p14="http://schemas.microsoft.com/office/powerpoint/2010/main" val="354639086"/>
              </p:ext>
            </p:extLst>
          </p:nvPr>
        </p:nvGraphicFramePr>
        <p:xfrm>
          <a:off x="5964320" y="233822"/>
          <a:ext cx="5958921" cy="27259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84EFD286-F8A6-405E-9F8E-E9D0DC828BD7}"/>
              </a:ext>
            </a:extLst>
          </p:cNvPr>
          <p:cNvGraphicFramePr>
            <a:graphicFrameLocks/>
          </p:cNvGraphicFramePr>
          <p:nvPr>
            <p:extLst>
              <p:ext uri="{D42A27DB-BD31-4B8C-83A1-F6EECF244321}">
                <p14:modId xmlns:p14="http://schemas.microsoft.com/office/powerpoint/2010/main" val="2041073204"/>
              </p:ext>
            </p:extLst>
          </p:nvPr>
        </p:nvGraphicFramePr>
        <p:xfrm>
          <a:off x="5956040" y="3236595"/>
          <a:ext cx="5872843" cy="2896949"/>
        </p:xfrm>
        <a:graphic>
          <a:graphicData uri="http://schemas.openxmlformats.org/drawingml/2006/chart">
            <c:chart xmlns:c="http://schemas.openxmlformats.org/drawingml/2006/chart" xmlns:r="http://schemas.openxmlformats.org/officeDocument/2006/relationships" r:id="rId6"/>
          </a:graphicData>
        </a:graphic>
      </p:graphicFrame>
      <p:sp>
        <p:nvSpPr>
          <p:cNvPr id="18" name="TextBox 17">
            <a:extLst>
              <a:ext uri="{FF2B5EF4-FFF2-40B4-BE49-F238E27FC236}">
                <a16:creationId xmlns:a16="http://schemas.microsoft.com/office/drawing/2014/main" id="{71898641-CF5D-457B-8C67-B349156F4CB3}"/>
              </a:ext>
            </a:extLst>
          </p:cNvPr>
          <p:cNvSpPr txBox="1"/>
          <p:nvPr/>
        </p:nvSpPr>
        <p:spPr>
          <a:xfrm>
            <a:off x="17933" y="6368065"/>
            <a:ext cx="12174065" cy="769441"/>
          </a:xfrm>
          <a:prstGeom prst="rect">
            <a:avLst/>
          </a:prstGeom>
          <a:noFill/>
        </p:spPr>
        <p:txBody>
          <a:bodyPr wrap="square" rtlCol="0">
            <a:spAutoFit/>
          </a:bodyPr>
          <a:lstStyle/>
          <a:p>
            <a:r>
              <a:rPr lang="en-US" sz="1400" dirty="0"/>
              <a:t>Figures 7a-d: Google Trends data for searches related Ambien and Sonata. The states with the highest four Percentage of Job Losses/Gains 2007-2009 from Figure 6 are shown above.   </a:t>
            </a:r>
          </a:p>
          <a:p>
            <a:endParaRPr lang="en-US" sz="1600" dirty="0"/>
          </a:p>
        </p:txBody>
      </p:sp>
      <p:sp>
        <p:nvSpPr>
          <p:cNvPr id="19" name="Rectangle 18">
            <a:extLst>
              <a:ext uri="{FF2B5EF4-FFF2-40B4-BE49-F238E27FC236}">
                <a16:creationId xmlns:a16="http://schemas.microsoft.com/office/drawing/2014/main" id="{7B31C12A-6F15-4D42-A6B9-EAB9402405B7}"/>
              </a:ext>
            </a:extLst>
          </p:cNvPr>
          <p:cNvSpPr/>
          <p:nvPr/>
        </p:nvSpPr>
        <p:spPr>
          <a:xfrm>
            <a:off x="1808813" y="375557"/>
            <a:ext cx="1456901" cy="223625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0" name="Rectangle 19">
            <a:extLst>
              <a:ext uri="{FF2B5EF4-FFF2-40B4-BE49-F238E27FC236}">
                <a16:creationId xmlns:a16="http://schemas.microsoft.com/office/drawing/2014/main" id="{4B632FD7-BECB-47A3-852B-F4DA947592E7}"/>
              </a:ext>
            </a:extLst>
          </p:cNvPr>
          <p:cNvSpPr/>
          <p:nvPr/>
        </p:nvSpPr>
        <p:spPr>
          <a:xfrm>
            <a:off x="1757494" y="3335740"/>
            <a:ext cx="1456901" cy="246557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1" name="Rectangle 20">
            <a:extLst>
              <a:ext uri="{FF2B5EF4-FFF2-40B4-BE49-F238E27FC236}">
                <a16:creationId xmlns:a16="http://schemas.microsoft.com/office/drawing/2014/main" id="{FDBE1C84-74CE-4B1E-B1C1-4539194AEDB7}"/>
              </a:ext>
            </a:extLst>
          </p:cNvPr>
          <p:cNvSpPr/>
          <p:nvPr/>
        </p:nvSpPr>
        <p:spPr>
          <a:xfrm>
            <a:off x="7785849" y="189235"/>
            <a:ext cx="1456122" cy="246557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4" name="TextBox 3">
            <a:extLst>
              <a:ext uri="{FF2B5EF4-FFF2-40B4-BE49-F238E27FC236}">
                <a16:creationId xmlns:a16="http://schemas.microsoft.com/office/drawing/2014/main" id="{5ABACB7E-A4C7-422E-BDF2-C7C0AD61E8A3}"/>
              </a:ext>
            </a:extLst>
          </p:cNvPr>
          <p:cNvSpPr txBox="1"/>
          <p:nvPr/>
        </p:nvSpPr>
        <p:spPr>
          <a:xfrm>
            <a:off x="2100417" y="2779235"/>
            <a:ext cx="1763486" cy="276999"/>
          </a:xfrm>
          <a:prstGeom prst="rect">
            <a:avLst/>
          </a:prstGeom>
          <a:noFill/>
        </p:spPr>
        <p:txBody>
          <a:bodyPr wrap="square" rtlCol="0">
            <a:spAutoFit/>
          </a:bodyPr>
          <a:lstStyle/>
          <a:p>
            <a:pPr algn="ctr"/>
            <a:r>
              <a:rPr lang="en-US" sz="1200" dirty="0"/>
              <a:t>Figure 7a</a:t>
            </a:r>
          </a:p>
        </p:txBody>
      </p:sp>
      <p:sp>
        <p:nvSpPr>
          <p:cNvPr id="22" name="TextBox 21">
            <a:extLst>
              <a:ext uri="{FF2B5EF4-FFF2-40B4-BE49-F238E27FC236}">
                <a16:creationId xmlns:a16="http://schemas.microsoft.com/office/drawing/2014/main" id="{3D8ED2C5-3810-4319-AEC1-75A8B145A0E7}"/>
              </a:ext>
            </a:extLst>
          </p:cNvPr>
          <p:cNvSpPr txBox="1"/>
          <p:nvPr/>
        </p:nvSpPr>
        <p:spPr>
          <a:xfrm>
            <a:off x="8115299" y="2844040"/>
            <a:ext cx="1763486" cy="276999"/>
          </a:xfrm>
          <a:prstGeom prst="rect">
            <a:avLst/>
          </a:prstGeom>
          <a:noFill/>
        </p:spPr>
        <p:txBody>
          <a:bodyPr wrap="square" rtlCol="0">
            <a:spAutoFit/>
          </a:bodyPr>
          <a:lstStyle/>
          <a:p>
            <a:pPr algn="ctr"/>
            <a:r>
              <a:rPr lang="en-US" sz="1200" dirty="0"/>
              <a:t>Figure 7b</a:t>
            </a:r>
          </a:p>
        </p:txBody>
      </p:sp>
      <p:sp>
        <p:nvSpPr>
          <p:cNvPr id="23" name="TextBox 22">
            <a:extLst>
              <a:ext uri="{FF2B5EF4-FFF2-40B4-BE49-F238E27FC236}">
                <a16:creationId xmlns:a16="http://schemas.microsoft.com/office/drawing/2014/main" id="{086918AE-90B0-482A-805F-1F4F02CB86E0}"/>
              </a:ext>
            </a:extLst>
          </p:cNvPr>
          <p:cNvSpPr txBox="1"/>
          <p:nvPr/>
        </p:nvSpPr>
        <p:spPr>
          <a:xfrm>
            <a:off x="2075787" y="6018800"/>
            <a:ext cx="1763486" cy="276999"/>
          </a:xfrm>
          <a:prstGeom prst="rect">
            <a:avLst/>
          </a:prstGeom>
          <a:noFill/>
        </p:spPr>
        <p:txBody>
          <a:bodyPr wrap="square" rtlCol="0">
            <a:spAutoFit/>
          </a:bodyPr>
          <a:lstStyle/>
          <a:p>
            <a:pPr algn="ctr"/>
            <a:r>
              <a:rPr lang="en-US" sz="1200" dirty="0"/>
              <a:t>Figure 7c</a:t>
            </a:r>
          </a:p>
        </p:txBody>
      </p:sp>
      <p:sp>
        <p:nvSpPr>
          <p:cNvPr id="24" name="TextBox 23">
            <a:extLst>
              <a:ext uri="{FF2B5EF4-FFF2-40B4-BE49-F238E27FC236}">
                <a16:creationId xmlns:a16="http://schemas.microsoft.com/office/drawing/2014/main" id="{1B076664-7CFE-41BC-9B5F-A5C07F3E63DC}"/>
              </a:ext>
            </a:extLst>
          </p:cNvPr>
          <p:cNvSpPr txBox="1"/>
          <p:nvPr/>
        </p:nvSpPr>
        <p:spPr>
          <a:xfrm>
            <a:off x="8115299" y="6027352"/>
            <a:ext cx="1763486" cy="276999"/>
          </a:xfrm>
          <a:prstGeom prst="rect">
            <a:avLst/>
          </a:prstGeom>
          <a:noFill/>
        </p:spPr>
        <p:txBody>
          <a:bodyPr wrap="square" rtlCol="0">
            <a:spAutoFit/>
          </a:bodyPr>
          <a:lstStyle/>
          <a:p>
            <a:pPr algn="ctr"/>
            <a:r>
              <a:rPr lang="en-US" sz="1200" dirty="0"/>
              <a:t>Figure 7d</a:t>
            </a:r>
          </a:p>
        </p:txBody>
      </p:sp>
    </p:spTree>
    <p:extLst>
      <p:ext uri="{BB962C8B-B14F-4D97-AF65-F5344CB8AC3E}">
        <p14:creationId xmlns:p14="http://schemas.microsoft.com/office/powerpoint/2010/main" val="263670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3788A8-E058-4AC9-B7A8-6485F3D8C047}"/>
              </a:ext>
            </a:extLst>
          </p:cNvPr>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708" t="861" r="633" b="5379"/>
          <a:stretch/>
        </p:blipFill>
        <p:spPr>
          <a:xfrm>
            <a:off x="833376" y="326984"/>
            <a:ext cx="10271535" cy="6079603"/>
          </a:xfrm>
          <a:prstGeom prst="rect">
            <a:avLst/>
          </a:prstGeom>
          <a:ln>
            <a:noFill/>
          </a:ln>
        </p:spPr>
      </p:pic>
      <p:sp>
        <p:nvSpPr>
          <p:cNvPr id="10" name="Rectangle 9">
            <a:extLst>
              <a:ext uri="{FF2B5EF4-FFF2-40B4-BE49-F238E27FC236}">
                <a16:creationId xmlns:a16="http://schemas.microsoft.com/office/drawing/2014/main" id="{BFBDA442-38A1-48DE-8827-FA8A4688756B}"/>
              </a:ext>
            </a:extLst>
          </p:cNvPr>
          <p:cNvSpPr/>
          <p:nvPr/>
        </p:nvSpPr>
        <p:spPr>
          <a:xfrm>
            <a:off x="2032312" y="2113427"/>
            <a:ext cx="494045" cy="707886"/>
          </a:xfrm>
          <a:prstGeom prst="rect">
            <a:avLst/>
          </a:prstGeom>
          <a:noFill/>
        </p:spPr>
        <p:txBody>
          <a:bodyPr wrap="non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2" name="Rectangle 11">
            <a:extLst>
              <a:ext uri="{FF2B5EF4-FFF2-40B4-BE49-F238E27FC236}">
                <a16:creationId xmlns:a16="http://schemas.microsoft.com/office/drawing/2014/main" id="{AE4209A7-6662-456C-B171-6D9E75C5868E}"/>
              </a:ext>
            </a:extLst>
          </p:cNvPr>
          <p:cNvSpPr/>
          <p:nvPr/>
        </p:nvSpPr>
        <p:spPr>
          <a:xfrm>
            <a:off x="2654464" y="3336677"/>
            <a:ext cx="494046" cy="707886"/>
          </a:xfrm>
          <a:prstGeom prst="rect">
            <a:avLst/>
          </a:prstGeom>
          <a:noFill/>
        </p:spPr>
        <p:txBody>
          <a:bodyPr wrap="non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3" name="Rectangle 12">
            <a:extLst>
              <a:ext uri="{FF2B5EF4-FFF2-40B4-BE49-F238E27FC236}">
                <a16:creationId xmlns:a16="http://schemas.microsoft.com/office/drawing/2014/main" id="{066E4B9E-87CA-4724-ABCE-0B9AE35A2289}"/>
              </a:ext>
            </a:extLst>
          </p:cNvPr>
          <p:cNvSpPr/>
          <p:nvPr/>
        </p:nvSpPr>
        <p:spPr>
          <a:xfrm>
            <a:off x="8090287" y="4916384"/>
            <a:ext cx="624865" cy="707886"/>
          </a:xfrm>
          <a:prstGeom prst="rect">
            <a:avLst/>
          </a:prstGeom>
          <a:noFill/>
        </p:spPr>
        <p:txBody>
          <a:bodyPr wrap="squar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4" name="Rectangle 13">
            <a:extLst>
              <a:ext uri="{FF2B5EF4-FFF2-40B4-BE49-F238E27FC236}">
                <a16:creationId xmlns:a16="http://schemas.microsoft.com/office/drawing/2014/main" id="{58378CEF-F37C-41D8-8C98-717187B50820}"/>
              </a:ext>
            </a:extLst>
          </p:cNvPr>
          <p:cNvSpPr/>
          <p:nvPr/>
        </p:nvSpPr>
        <p:spPr>
          <a:xfrm>
            <a:off x="7043279" y="1759484"/>
            <a:ext cx="624865" cy="707886"/>
          </a:xfrm>
          <a:prstGeom prst="rect">
            <a:avLst/>
          </a:prstGeom>
          <a:noFill/>
        </p:spPr>
        <p:txBody>
          <a:bodyPr wrap="squar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5" name="Rectangle 14">
            <a:extLst>
              <a:ext uri="{FF2B5EF4-FFF2-40B4-BE49-F238E27FC236}">
                <a16:creationId xmlns:a16="http://schemas.microsoft.com/office/drawing/2014/main" id="{3AFFE705-3E54-4C02-95FF-D3E262C357E2}"/>
              </a:ext>
            </a:extLst>
          </p:cNvPr>
          <p:cNvSpPr/>
          <p:nvPr/>
        </p:nvSpPr>
        <p:spPr>
          <a:xfrm>
            <a:off x="1394435" y="2812472"/>
            <a:ext cx="624865" cy="707886"/>
          </a:xfrm>
          <a:prstGeom prst="rect">
            <a:avLst/>
          </a:prstGeom>
          <a:noFill/>
        </p:spPr>
        <p:txBody>
          <a:bodyPr wrap="squar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6" name="Rectangle 15">
            <a:extLst>
              <a:ext uri="{FF2B5EF4-FFF2-40B4-BE49-F238E27FC236}">
                <a16:creationId xmlns:a16="http://schemas.microsoft.com/office/drawing/2014/main" id="{372CA255-20FD-46F8-ADF9-198696FC7CA2}"/>
              </a:ext>
            </a:extLst>
          </p:cNvPr>
          <p:cNvSpPr/>
          <p:nvPr/>
        </p:nvSpPr>
        <p:spPr>
          <a:xfrm>
            <a:off x="1994841" y="451413"/>
            <a:ext cx="441147" cy="707886"/>
          </a:xfrm>
          <a:prstGeom prst="rect">
            <a:avLst/>
          </a:prstGeom>
          <a:noFill/>
        </p:spPr>
        <p:txBody>
          <a:bodyPr wrap="none" lIns="91440" tIns="45720" rIns="91440" bIns="45720">
            <a:spAutoFit/>
          </a:bodyPr>
          <a:lstStyle/>
          <a:p>
            <a:pPr algn="ctr"/>
            <a:r>
              <a:rPr lang="en-US" sz="4000" dirty="0">
                <a:ln w="0"/>
                <a:solidFill>
                  <a:schemeClr val="accent5">
                    <a:lumMod val="75000"/>
                  </a:schemeClr>
                </a:solidFill>
                <a:effectLst>
                  <a:outerShdw blurRad="38100" dist="25400" dir="5400000" algn="ctr" rotWithShape="0">
                    <a:srgbClr val="6E747A">
                      <a:alpha val="43000"/>
                    </a:srgbClr>
                  </a:outerShdw>
                </a:effectLst>
              </a:rPr>
              <a:t>B</a:t>
            </a:r>
            <a:endParaRPr lang="en-US" sz="4000" b="0"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7" name="Rectangle 16">
            <a:extLst>
              <a:ext uri="{FF2B5EF4-FFF2-40B4-BE49-F238E27FC236}">
                <a16:creationId xmlns:a16="http://schemas.microsoft.com/office/drawing/2014/main" id="{415FBFAE-12FE-4055-AC07-69BD73AF03BC}"/>
              </a:ext>
            </a:extLst>
          </p:cNvPr>
          <p:cNvSpPr/>
          <p:nvPr/>
        </p:nvSpPr>
        <p:spPr>
          <a:xfrm>
            <a:off x="3866838" y="2628791"/>
            <a:ext cx="441146" cy="707886"/>
          </a:xfrm>
          <a:prstGeom prst="rect">
            <a:avLst/>
          </a:prstGeom>
          <a:noFill/>
        </p:spPr>
        <p:txBody>
          <a:bodyPr wrap="none" lIns="91440" tIns="45720" rIns="91440" bIns="45720">
            <a:spAutoFit/>
          </a:bodyPr>
          <a:lstStyle/>
          <a:p>
            <a:pPr algn="ctr"/>
            <a:r>
              <a:rPr lang="en-US" sz="4000" dirty="0">
                <a:ln w="0"/>
                <a:solidFill>
                  <a:schemeClr val="accent5">
                    <a:lumMod val="75000"/>
                  </a:schemeClr>
                </a:solidFill>
                <a:effectLst>
                  <a:outerShdw blurRad="38100" dist="25400" dir="5400000" algn="ctr" rotWithShape="0">
                    <a:srgbClr val="6E747A">
                      <a:alpha val="43000"/>
                    </a:srgbClr>
                  </a:outerShdw>
                </a:effectLst>
              </a:rPr>
              <a:t>B</a:t>
            </a:r>
            <a:endParaRPr lang="en-US" sz="4000" b="0"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8" name="Rectangle 17">
            <a:extLst>
              <a:ext uri="{FF2B5EF4-FFF2-40B4-BE49-F238E27FC236}">
                <a16:creationId xmlns:a16="http://schemas.microsoft.com/office/drawing/2014/main" id="{FF40E594-688B-46F4-93D7-1D75C94C9080}"/>
              </a:ext>
            </a:extLst>
          </p:cNvPr>
          <p:cNvSpPr/>
          <p:nvPr/>
        </p:nvSpPr>
        <p:spPr>
          <a:xfrm>
            <a:off x="6489306" y="3994784"/>
            <a:ext cx="441147" cy="707886"/>
          </a:xfrm>
          <a:prstGeom prst="rect">
            <a:avLst/>
          </a:prstGeom>
          <a:noFill/>
        </p:spPr>
        <p:txBody>
          <a:bodyPr wrap="none" lIns="91440" tIns="45720" rIns="91440" bIns="45720">
            <a:spAutoFit/>
          </a:bodyPr>
          <a:lstStyle/>
          <a:p>
            <a:pPr algn="ctr"/>
            <a:r>
              <a:rPr lang="en-US" sz="4000" dirty="0">
                <a:ln w="0"/>
                <a:solidFill>
                  <a:schemeClr val="accent5">
                    <a:lumMod val="75000"/>
                  </a:schemeClr>
                </a:solidFill>
                <a:effectLst>
                  <a:outerShdw blurRad="38100" dist="25400" dir="5400000" algn="ctr" rotWithShape="0">
                    <a:srgbClr val="6E747A">
                      <a:alpha val="43000"/>
                    </a:srgbClr>
                  </a:outerShdw>
                </a:effectLst>
              </a:rPr>
              <a:t>B</a:t>
            </a:r>
            <a:endParaRPr lang="en-US" sz="4000" b="0"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9" name="Rectangle 18">
            <a:extLst>
              <a:ext uri="{FF2B5EF4-FFF2-40B4-BE49-F238E27FC236}">
                <a16:creationId xmlns:a16="http://schemas.microsoft.com/office/drawing/2014/main" id="{43C4ACF8-FD91-46CE-A84E-62323ECF9DB9}"/>
              </a:ext>
            </a:extLst>
          </p:cNvPr>
          <p:cNvSpPr/>
          <p:nvPr/>
        </p:nvSpPr>
        <p:spPr>
          <a:xfrm>
            <a:off x="10356418" y="2274848"/>
            <a:ext cx="441147" cy="707886"/>
          </a:xfrm>
          <a:prstGeom prst="rect">
            <a:avLst/>
          </a:prstGeom>
          <a:noFill/>
        </p:spPr>
        <p:txBody>
          <a:bodyPr wrap="square" lIns="91440" tIns="45720" rIns="91440" bIns="45720">
            <a:spAutoFit/>
          </a:bodyPr>
          <a:lstStyle/>
          <a:p>
            <a:pPr algn="ctr"/>
            <a:r>
              <a:rPr lang="en-US" sz="4000" dirty="0">
                <a:ln w="0"/>
                <a:solidFill>
                  <a:schemeClr val="accent5">
                    <a:lumMod val="75000"/>
                  </a:schemeClr>
                </a:solidFill>
                <a:effectLst>
                  <a:outerShdw blurRad="38100" dist="25400" dir="5400000" algn="ctr" rotWithShape="0">
                    <a:srgbClr val="6E747A">
                      <a:alpha val="43000"/>
                    </a:srgbClr>
                  </a:outerShdw>
                </a:effectLst>
              </a:rPr>
              <a:t>B</a:t>
            </a:r>
            <a:endParaRPr lang="en-US" sz="4000" b="0" cap="none" spc="0" dirty="0">
              <a:ln w="0"/>
              <a:solidFill>
                <a:schemeClr val="accent5">
                  <a:lumMod val="75000"/>
                </a:schemeClr>
              </a:solidFill>
              <a:effectLst>
                <a:outerShdw blurRad="38100" dist="25400" dir="5400000" algn="ctr" rotWithShape="0">
                  <a:srgbClr val="6E747A">
                    <a:alpha val="43000"/>
                  </a:srgbClr>
                </a:outerShdw>
              </a:effectLst>
            </a:endParaRPr>
          </a:p>
        </p:txBody>
      </p:sp>
      <p:cxnSp>
        <p:nvCxnSpPr>
          <p:cNvPr id="5" name="Straight Connector 4">
            <a:extLst>
              <a:ext uri="{FF2B5EF4-FFF2-40B4-BE49-F238E27FC236}">
                <a16:creationId xmlns:a16="http://schemas.microsoft.com/office/drawing/2014/main" id="{164BC755-FD77-474D-A361-EC03C9D28AA8}"/>
              </a:ext>
            </a:extLst>
          </p:cNvPr>
          <p:cNvCxnSpPr/>
          <p:nvPr/>
        </p:nvCxnSpPr>
        <p:spPr>
          <a:xfrm flipH="1" flipV="1">
            <a:off x="9264770" y="2035834"/>
            <a:ext cx="1138687" cy="546340"/>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1AD3E223-2761-45E3-94A1-F53330B98C60}"/>
              </a:ext>
            </a:extLst>
          </p:cNvPr>
          <p:cNvCxnSpPr>
            <a:cxnSpLocks/>
          </p:cNvCxnSpPr>
          <p:nvPr/>
        </p:nvCxnSpPr>
        <p:spPr>
          <a:xfrm flipH="1" flipV="1">
            <a:off x="9024730" y="2467370"/>
            <a:ext cx="1378727" cy="161421"/>
          </a:xfrm>
          <a:prstGeom prst="line">
            <a:avLst/>
          </a:prstGeom>
        </p:spPr>
        <p:style>
          <a:lnRef idx="1">
            <a:schemeClr val="accent6"/>
          </a:lnRef>
          <a:fillRef idx="0">
            <a:schemeClr val="accent6"/>
          </a:fillRef>
          <a:effectRef idx="0">
            <a:schemeClr val="accent6"/>
          </a:effectRef>
          <a:fontRef idx="minor">
            <a:schemeClr val="tx1"/>
          </a:fontRef>
        </p:style>
      </p:cxnSp>
      <p:sp>
        <p:nvSpPr>
          <p:cNvPr id="23" name="Rectangle 22">
            <a:extLst>
              <a:ext uri="{FF2B5EF4-FFF2-40B4-BE49-F238E27FC236}">
                <a16:creationId xmlns:a16="http://schemas.microsoft.com/office/drawing/2014/main" id="{9626F63D-22CD-4A23-A549-ED7DE4159D87}"/>
              </a:ext>
            </a:extLst>
          </p:cNvPr>
          <p:cNvSpPr/>
          <p:nvPr/>
        </p:nvSpPr>
        <p:spPr>
          <a:xfrm>
            <a:off x="4859274" y="2194137"/>
            <a:ext cx="494046" cy="707886"/>
          </a:xfrm>
          <a:prstGeom prst="rect">
            <a:avLst/>
          </a:prstGeom>
          <a:noFill/>
        </p:spPr>
        <p:txBody>
          <a:bodyPr wrap="none" lIns="91440" tIns="45720" rIns="91440" bIns="45720">
            <a:spAutoFit/>
          </a:bodyPr>
          <a:lstStyle/>
          <a:p>
            <a:pPr algn="ctr"/>
            <a:r>
              <a:rPr lang="en-US" sz="4000" b="0" cap="none" spc="0" dirty="0">
                <a:ln w="0"/>
                <a:solidFill>
                  <a:srgbClr val="800080"/>
                </a:solidFill>
                <a:effectLst>
                  <a:outerShdw blurRad="38100" dist="25400" dir="5400000" algn="ctr" rotWithShape="0">
                    <a:srgbClr val="6E747A">
                      <a:alpha val="43000"/>
                    </a:srgbClr>
                  </a:outerShdw>
                </a:effectLst>
              </a:rPr>
              <a:t>C</a:t>
            </a:r>
          </a:p>
        </p:txBody>
      </p:sp>
      <p:sp>
        <p:nvSpPr>
          <p:cNvPr id="25" name="Rectangle 24">
            <a:extLst>
              <a:ext uri="{FF2B5EF4-FFF2-40B4-BE49-F238E27FC236}">
                <a16:creationId xmlns:a16="http://schemas.microsoft.com/office/drawing/2014/main" id="{F77BD2F5-5EF6-40B4-B22B-15864EFB98F6}"/>
              </a:ext>
            </a:extLst>
          </p:cNvPr>
          <p:cNvSpPr/>
          <p:nvPr/>
        </p:nvSpPr>
        <p:spPr>
          <a:xfrm>
            <a:off x="6006431" y="4321768"/>
            <a:ext cx="463588" cy="646331"/>
          </a:xfrm>
          <a:prstGeom prst="rect">
            <a:avLst/>
          </a:prstGeom>
          <a:noFill/>
        </p:spPr>
        <p:txBody>
          <a:bodyPr wrap="none" lIns="91440" tIns="45720" rIns="91440" bIns="45720">
            <a:spAutoFit/>
          </a:bodyPr>
          <a:lstStyle/>
          <a:p>
            <a:pPr algn="ctr"/>
            <a:r>
              <a:rPr lang="en-US" sz="3600" b="0" cap="none" spc="0" dirty="0">
                <a:ln w="0"/>
                <a:solidFill>
                  <a:srgbClr val="800080"/>
                </a:solidFill>
                <a:effectLst>
                  <a:outerShdw blurRad="38100" dist="25400" dir="5400000" algn="ctr" rotWithShape="0">
                    <a:srgbClr val="6E747A">
                      <a:alpha val="43000"/>
                    </a:srgbClr>
                  </a:outerShdw>
                </a:effectLst>
              </a:rPr>
              <a:t>C</a:t>
            </a:r>
          </a:p>
        </p:txBody>
      </p:sp>
      <p:sp>
        <p:nvSpPr>
          <p:cNvPr id="26" name="Rectangle 25">
            <a:extLst>
              <a:ext uri="{FF2B5EF4-FFF2-40B4-BE49-F238E27FC236}">
                <a16:creationId xmlns:a16="http://schemas.microsoft.com/office/drawing/2014/main" id="{C9DC2B39-8D42-4924-9A0E-828A6F66D326}"/>
              </a:ext>
            </a:extLst>
          </p:cNvPr>
          <p:cNvSpPr/>
          <p:nvPr/>
        </p:nvSpPr>
        <p:spPr>
          <a:xfrm>
            <a:off x="4724610" y="1566962"/>
            <a:ext cx="494046" cy="707886"/>
          </a:xfrm>
          <a:prstGeom prst="rect">
            <a:avLst/>
          </a:prstGeom>
          <a:noFill/>
        </p:spPr>
        <p:txBody>
          <a:bodyPr wrap="none" lIns="91440" tIns="45720" rIns="91440" bIns="45720">
            <a:spAutoFit/>
          </a:bodyPr>
          <a:lstStyle/>
          <a:p>
            <a:pPr algn="ctr"/>
            <a:r>
              <a:rPr lang="en-US" sz="4000" b="0" cap="none" spc="0" dirty="0">
                <a:ln w="0"/>
                <a:solidFill>
                  <a:srgbClr val="800080"/>
                </a:solidFill>
                <a:effectLst>
                  <a:outerShdw blurRad="38100" dist="25400" dir="5400000" algn="ctr" rotWithShape="0">
                    <a:srgbClr val="6E747A">
                      <a:alpha val="43000"/>
                    </a:srgbClr>
                  </a:outerShdw>
                </a:effectLst>
              </a:rPr>
              <a:t>C</a:t>
            </a:r>
          </a:p>
        </p:txBody>
      </p:sp>
      <p:sp>
        <p:nvSpPr>
          <p:cNvPr id="27" name="Rectangle 26">
            <a:extLst>
              <a:ext uri="{FF2B5EF4-FFF2-40B4-BE49-F238E27FC236}">
                <a16:creationId xmlns:a16="http://schemas.microsoft.com/office/drawing/2014/main" id="{BDEDF59A-A3AC-40A0-AD6A-7E8DD7AAFCBA}"/>
              </a:ext>
            </a:extLst>
          </p:cNvPr>
          <p:cNvSpPr/>
          <p:nvPr/>
        </p:nvSpPr>
        <p:spPr>
          <a:xfrm>
            <a:off x="4724610" y="907968"/>
            <a:ext cx="494046" cy="707886"/>
          </a:xfrm>
          <a:prstGeom prst="rect">
            <a:avLst/>
          </a:prstGeom>
          <a:noFill/>
        </p:spPr>
        <p:txBody>
          <a:bodyPr wrap="none" lIns="91440" tIns="45720" rIns="91440" bIns="45720">
            <a:spAutoFit/>
          </a:bodyPr>
          <a:lstStyle/>
          <a:p>
            <a:pPr algn="ctr"/>
            <a:r>
              <a:rPr lang="en-US" sz="4000" b="0" cap="none" spc="0" dirty="0">
                <a:ln w="0"/>
                <a:solidFill>
                  <a:srgbClr val="800080"/>
                </a:solidFill>
                <a:effectLst>
                  <a:outerShdw blurRad="38100" dist="25400" dir="5400000" algn="ctr" rotWithShape="0">
                    <a:srgbClr val="6E747A">
                      <a:alpha val="43000"/>
                    </a:srgbClr>
                  </a:outerShdw>
                </a:effectLst>
              </a:rPr>
              <a:t>C</a:t>
            </a:r>
          </a:p>
        </p:txBody>
      </p:sp>
      <p:sp>
        <p:nvSpPr>
          <p:cNvPr id="28" name="Rectangle 27">
            <a:extLst>
              <a:ext uri="{FF2B5EF4-FFF2-40B4-BE49-F238E27FC236}">
                <a16:creationId xmlns:a16="http://schemas.microsoft.com/office/drawing/2014/main" id="{E29A5704-3C1B-406A-8845-4D3732933717}"/>
              </a:ext>
            </a:extLst>
          </p:cNvPr>
          <p:cNvSpPr/>
          <p:nvPr/>
        </p:nvSpPr>
        <p:spPr>
          <a:xfrm>
            <a:off x="1840690" y="4458832"/>
            <a:ext cx="494046" cy="707886"/>
          </a:xfrm>
          <a:prstGeom prst="rect">
            <a:avLst/>
          </a:prstGeom>
          <a:noFill/>
        </p:spPr>
        <p:txBody>
          <a:bodyPr wrap="none" lIns="91440" tIns="45720" rIns="91440" bIns="45720">
            <a:spAutoFit/>
          </a:bodyPr>
          <a:lstStyle/>
          <a:p>
            <a:pPr algn="ctr"/>
            <a:r>
              <a:rPr lang="en-US" sz="4000" b="0" cap="none" spc="0" dirty="0">
                <a:ln w="0"/>
                <a:solidFill>
                  <a:srgbClr val="800080"/>
                </a:solidFill>
                <a:effectLst>
                  <a:outerShdw blurRad="38100" dist="25400" dir="5400000" algn="ctr" rotWithShape="0">
                    <a:srgbClr val="6E747A">
                      <a:alpha val="43000"/>
                    </a:srgbClr>
                  </a:outerShdw>
                </a:effectLst>
              </a:rPr>
              <a:t>C</a:t>
            </a:r>
          </a:p>
        </p:txBody>
      </p:sp>
      <p:sp>
        <p:nvSpPr>
          <p:cNvPr id="22" name="TextBox 21">
            <a:extLst>
              <a:ext uri="{FF2B5EF4-FFF2-40B4-BE49-F238E27FC236}">
                <a16:creationId xmlns:a16="http://schemas.microsoft.com/office/drawing/2014/main" id="{B9888727-4A9C-4F52-B46C-D4A44BA0FAD6}"/>
              </a:ext>
            </a:extLst>
          </p:cNvPr>
          <p:cNvSpPr txBox="1"/>
          <p:nvPr/>
        </p:nvSpPr>
        <p:spPr>
          <a:xfrm>
            <a:off x="17933" y="6368065"/>
            <a:ext cx="8586439" cy="769441"/>
          </a:xfrm>
          <a:prstGeom prst="rect">
            <a:avLst/>
          </a:prstGeom>
          <a:noFill/>
        </p:spPr>
        <p:txBody>
          <a:bodyPr wrap="square" rtlCol="0">
            <a:spAutoFit/>
          </a:bodyPr>
          <a:lstStyle/>
          <a:p>
            <a:r>
              <a:rPr lang="en-US" sz="1400" dirty="0"/>
              <a:t>Figure 8: Age-adjusted prevalence of short sleep duration (&lt;7 hours) among adults aged 18+ years, by State, United States, 2014</a:t>
            </a:r>
          </a:p>
          <a:p>
            <a:endParaRPr lang="en-US" sz="1600" dirty="0"/>
          </a:p>
        </p:txBody>
      </p:sp>
    </p:spTree>
    <p:extLst>
      <p:ext uri="{BB962C8B-B14F-4D97-AF65-F5344CB8AC3E}">
        <p14:creationId xmlns:p14="http://schemas.microsoft.com/office/powerpoint/2010/main" val="322850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783A53-35D3-49E0-881A-8ED32064A9DB}"/>
              </a:ext>
            </a:extLst>
          </p:cNvPr>
          <p:cNvSpPr>
            <a:spLocks noGrp="1"/>
          </p:cNvSpPr>
          <p:nvPr>
            <p:ph type="title"/>
          </p:nvPr>
        </p:nvSpPr>
        <p:spPr>
          <a:xfrm>
            <a:off x="787230" y="1675890"/>
            <a:ext cx="4978735" cy="1995326"/>
          </a:xfrm>
        </p:spPr>
        <p:txBody>
          <a:bodyPr vert="horz" lIns="0" tIns="0" rIns="0" bIns="0" rtlCol="0" anchor="b">
            <a:normAutofit/>
          </a:bodyPr>
          <a:lstStyle/>
          <a:p>
            <a:pPr algn="r"/>
            <a:r>
              <a:rPr lang="en-US" spc="750" dirty="0">
                <a:solidFill>
                  <a:schemeClr val="bg1"/>
                </a:solidFill>
              </a:rPr>
              <a:t>Further considerations</a:t>
            </a:r>
          </a:p>
        </p:txBody>
      </p:sp>
      <p:sp>
        <p:nvSpPr>
          <p:cNvPr id="3" name="TextBox 2">
            <a:extLst>
              <a:ext uri="{FF2B5EF4-FFF2-40B4-BE49-F238E27FC236}">
                <a16:creationId xmlns:a16="http://schemas.microsoft.com/office/drawing/2014/main" id="{02A22EDE-9097-4802-8DA2-7269C49ABEF7}"/>
              </a:ext>
            </a:extLst>
          </p:cNvPr>
          <p:cNvSpPr txBox="1"/>
          <p:nvPr/>
        </p:nvSpPr>
        <p:spPr>
          <a:xfrm>
            <a:off x="6548528" y="1675890"/>
            <a:ext cx="54738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Were there other events other than the Great Recession that may have caused an increase in insomnia?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Sleep Aid searches for the States listed in Figure 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in-depth look at the Eastern and Southeastern Regions of the United States. </a:t>
            </a:r>
          </a:p>
        </p:txBody>
      </p:sp>
    </p:spTree>
    <p:extLst>
      <p:ext uri="{BB962C8B-B14F-4D97-AF65-F5344CB8AC3E}">
        <p14:creationId xmlns:p14="http://schemas.microsoft.com/office/powerpoint/2010/main" val="88501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F0F25F-1B1E-46FF-90B7-DF3F3EADA1AB}"/>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Overview	</a:t>
            </a:r>
          </a:p>
        </p:txBody>
      </p:sp>
      <p:sp>
        <p:nvSpPr>
          <p:cNvPr id="3" name="Content Placeholder 2">
            <a:extLst>
              <a:ext uri="{FF2B5EF4-FFF2-40B4-BE49-F238E27FC236}">
                <a16:creationId xmlns:a16="http://schemas.microsoft.com/office/drawing/2014/main" id="{68C7E036-9F17-4698-A624-7380797131F2}"/>
              </a:ext>
            </a:extLst>
          </p:cNvPr>
          <p:cNvSpPr>
            <a:spLocks noGrp="1"/>
          </p:cNvSpPr>
          <p:nvPr>
            <p:ph idx="1"/>
          </p:nvPr>
        </p:nvSpPr>
        <p:spPr>
          <a:xfrm>
            <a:off x="4777409" y="1028702"/>
            <a:ext cx="6273972" cy="4843462"/>
          </a:xfrm>
        </p:spPr>
        <p:txBody>
          <a:bodyPr>
            <a:normAutofit/>
          </a:bodyPr>
          <a:lstStyle/>
          <a:p>
            <a:r>
              <a:rPr lang="en-US" sz="1800" dirty="0"/>
              <a:t>What is Insomnia?</a:t>
            </a:r>
          </a:p>
          <a:p>
            <a:r>
              <a:rPr lang="en-US" sz="1800" dirty="0"/>
              <a:t>Insomnia is Trending Upward</a:t>
            </a:r>
          </a:p>
          <a:p>
            <a:r>
              <a:rPr lang="en-US" sz="1800" dirty="0"/>
              <a:t>Insomnia Trends from 2002 – 2012</a:t>
            </a:r>
          </a:p>
          <a:p>
            <a:r>
              <a:rPr lang="en-US" sz="1800" dirty="0"/>
              <a:t>Identifying States with Highest and Lowest Job Loss Percentages</a:t>
            </a:r>
          </a:p>
          <a:p>
            <a:r>
              <a:rPr lang="en-US" sz="1800" dirty="0"/>
              <a:t>2008 United States Sleep Study</a:t>
            </a:r>
          </a:p>
          <a:p>
            <a:r>
              <a:rPr lang="en-US" sz="1800" dirty="0"/>
              <a:t>Another Look at the Data</a:t>
            </a:r>
          </a:p>
          <a:p>
            <a:r>
              <a:rPr lang="en-US" sz="1800" dirty="0"/>
              <a:t>Sleep Aid Searches</a:t>
            </a:r>
          </a:p>
          <a:p>
            <a:r>
              <a:rPr lang="en-US" sz="1800" dirty="0"/>
              <a:t>2014 United States Sleep Study	</a:t>
            </a:r>
          </a:p>
          <a:p>
            <a:r>
              <a:rPr lang="en-US" sz="1800" dirty="0"/>
              <a:t>Future Considerations		</a:t>
            </a:r>
          </a:p>
          <a:p>
            <a:endParaRPr lang="en-US" sz="1800" dirty="0"/>
          </a:p>
          <a:p>
            <a:endParaRPr lang="en-US" sz="1800" dirty="0"/>
          </a:p>
          <a:p>
            <a:endParaRPr lang="en-US" sz="1800" dirty="0"/>
          </a:p>
        </p:txBody>
      </p:sp>
    </p:spTree>
    <p:extLst>
      <p:ext uri="{BB962C8B-B14F-4D97-AF65-F5344CB8AC3E}">
        <p14:creationId xmlns:p14="http://schemas.microsoft.com/office/powerpoint/2010/main" val="288628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E429B2F-9465-42FD-9D06-985EA6A46F39}"/>
              </a:ext>
            </a:extLst>
          </p:cNvPr>
          <p:cNvPicPr>
            <a:picLocks noChangeAspect="1"/>
          </p:cNvPicPr>
          <p:nvPr/>
        </p:nvPicPr>
        <p:blipFill rotWithShape="1">
          <a:blip r:embed="rId3"/>
          <a:srcRect t="10254" b="5160"/>
          <a:stretch/>
        </p:blipFill>
        <p:spPr>
          <a:xfrm>
            <a:off x="-2" y="10"/>
            <a:ext cx="12192002" cy="6857990"/>
          </a:xfrm>
          <a:prstGeom prst="rect">
            <a:avLst/>
          </a:prstGeom>
        </p:spPr>
      </p:pic>
      <p:sp>
        <p:nvSpPr>
          <p:cNvPr id="49" name="Rectangle 48">
            <a:extLst>
              <a:ext uri="{FF2B5EF4-FFF2-40B4-BE49-F238E27FC236}">
                <a16:creationId xmlns:a16="http://schemas.microsoft.com/office/drawing/2014/main" id="{54F04D94-5D02-443B-801E-0CAC1D4EB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9FD5BF-A602-4D13-B254-B94C55428B2D}"/>
              </a:ext>
            </a:extLst>
          </p:cNvPr>
          <p:cNvSpPr>
            <a:spLocks noGrp="1"/>
          </p:cNvSpPr>
          <p:nvPr>
            <p:ph type="title"/>
          </p:nvPr>
        </p:nvSpPr>
        <p:spPr>
          <a:xfrm>
            <a:off x="751114" y="620486"/>
            <a:ext cx="5344886" cy="4062547"/>
          </a:xfrm>
        </p:spPr>
        <p:txBody>
          <a:bodyPr vert="horz" lIns="0" tIns="0" rIns="0" bIns="0" rtlCol="0" anchor="b">
            <a:normAutofit/>
          </a:bodyPr>
          <a:lstStyle/>
          <a:p>
            <a:r>
              <a:rPr lang="en-US" sz="4000">
                <a:solidFill>
                  <a:schemeClr val="bg1"/>
                </a:solidFill>
              </a:rPr>
              <a:t>What is Insomnia?</a:t>
            </a:r>
          </a:p>
        </p:txBody>
      </p:sp>
      <p:sp>
        <p:nvSpPr>
          <p:cNvPr id="3" name="Text Placeholder 2">
            <a:extLst>
              <a:ext uri="{FF2B5EF4-FFF2-40B4-BE49-F238E27FC236}">
                <a16:creationId xmlns:a16="http://schemas.microsoft.com/office/drawing/2014/main" id="{0221B0E1-EADE-4B17-812C-819A4A2C44B0}"/>
              </a:ext>
            </a:extLst>
          </p:cNvPr>
          <p:cNvSpPr>
            <a:spLocks noGrp="1"/>
          </p:cNvSpPr>
          <p:nvPr>
            <p:ph type="body" idx="1"/>
          </p:nvPr>
        </p:nvSpPr>
        <p:spPr>
          <a:xfrm>
            <a:off x="751114" y="4918166"/>
            <a:ext cx="11186190" cy="113646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p>
            <a:pPr>
              <a:lnSpc>
                <a:spcPct val="150000"/>
              </a:lnSpc>
            </a:pPr>
            <a:r>
              <a:rPr lang="en-US" b="1" dirty="0">
                <a:solidFill>
                  <a:schemeClr val="bg1"/>
                </a:solidFill>
              </a:rPr>
              <a:t>Difficulty with sleep initiation, duration, consolidation, or quality, which occurs despite adequate opportunity for sleep.</a:t>
            </a:r>
          </a:p>
        </p:txBody>
      </p:sp>
      <p:sp>
        <p:nvSpPr>
          <p:cNvPr id="53" name="Rectangle 52">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37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27DD26B-E0ED-48EC-A690-4792F70D25CE}"/>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Insomnia is trending upward</a:t>
            </a:r>
          </a:p>
        </p:txBody>
      </p:sp>
      <p:graphicFrame>
        <p:nvGraphicFramePr>
          <p:cNvPr id="16" name="Content Placeholder 15">
            <a:extLst>
              <a:ext uri="{FF2B5EF4-FFF2-40B4-BE49-F238E27FC236}">
                <a16:creationId xmlns:a16="http://schemas.microsoft.com/office/drawing/2014/main" id="{D2BC34AB-D137-4CCE-921A-7BE2A727C3B3}"/>
              </a:ext>
            </a:extLst>
          </p:cNvPr>
          <p:cNvGraphicFramePr>
            <a:graphicFrameLocks noGrp="1"/>
          </p:cNvGraphicFramePr>
          <p:nvPr>
            <p:ph idx="1"/>
            <p:extLst>
              <p:ext uri="{D42A27DB-BD31-4B8C-83A1-F6EECF244321}">
                <p14:modId xmlns:p14="http://schemas.microsoft.com/office/powerpoint/2010/main" val="1962141352"/>
              </p:ext>
            </p:extLst>
          </p:nvPr>
        </p:nvGraphicFramePr>
        <p:xfrm>
          <a:off x="579474" y="2062715"/>
          <a:ext cx="11033029" cy="418922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D85B0DB-0875-4114-BBB4-1DA21520EF20}"/>
              </a:ext>
            </a:extLst>
          </p:cNvPr>
          <p:cNvSpPr txBox="1"/>
          <p:nvPr/>
        </p:nvSpPr>
        <p:spPr>
          <a:xfrm>
            <a:off x="772732" y="6251944"/>
            <a:ext cx="10839771" cy="307777"/>
          </a:xfrm>
          <a:prstGeom prst="rect">
            <a:avLst/>
          </a:prstGeom>
          <a:noFill/>
        </p:spPr>
        <p:txBody>
          <a:bodyPr wrap="square" rtlCol="0">
            <a:spAutoFit/>
          </a:bodyPr>
          <a:lstStyle/>
          <a:p>
            <a:r>
              <a:rPr lang="en-US" sz="1400" dirty="0">
                <a:cs typeface="Calibri" panose="020F0502020204030204" pitchFamily="34" charset="0"/>
              </a:rPr>
              <a:t>FIGURE 1: Google Trend data showing the term ‘insomnia’ searched in the United States from January 2004 to April 2021.   </a:t>
            </a:r>
          </a:p>
        </p:txBody>
      </p:sp>
    </p:spTree>
    <p:extLst>
      <p:ext uri="{BB962C8B-B14F-4D97-AF65-F5344CB8AC3E}">
        <p14:creationId xmlns:p14="http://schemas.microsoft.com/office/powerpoint/2010/main" val="2330886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67BD4B6-F848-469B-ACDD-A86C72ECBD16}"/>
              </a:ext>
            </a:extLst>
          </p:cNvPr>
          <p:cNvGraphicFramePr>
            <a:graphicFrameLocks/>
          </p:cNvGraphicFramePr>
          <p:nvPr>
            <p:extLst>
              <p:ext uri="{D42A27DB-BD31-4B8C-83A1-F6EECF244321}">
                <p14:modId xmlns:p14="http://schemas.microsoft.com/office/powerpoint/2010/main" val="1152550550"/>
              </p:ext>
            </p:extLst>
          </p:nvPr>
        </p:nvGraphicFramePr>
        <p:xfrm>
          <a:off x="560614" y="277109"/>
          <a:ext cx="11283043" cy="571595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3D85E0A-3148-43C6-96A2-4BEA1B4012B6}"/>
              </a:ext>
            </a:extLst>
          </p:cNvPr>
          <p:cNvSpPr txBox="1"/>
          <p:nvPr/>
        </p:nvSpPr>
        <p:spPr>
          <a:xfrm>
            <a:off x="782249" y="5993062"/>
            <a:ext cx="10839771" cy="307777"/>
          </a:xfrm>
          <a:prstGeom prst="rect">
            <a:avLst/>
          </a:prstGeom>
          <a:noFill/>
        </p:spPr>
        <p:txBody>
          <a:bodyPr wrap="square" rtlCol="0">
            <a:spAutoFit/>
          </a:bodyPr>
          <a:lstStyle/>
          <a:p>
            <a:r>
              <a:rPr lang="en-US" sz="1400" dirty="0">
                <a:cs typeface="Calibri" panose="020F0502020204030204" pitchFamily="34" charset="0"/>
              </a:rPr>
              <a:t>FIGURE 2: Google Trend data showing searches for three name brand sleep aids from 2004 to 2021. </a:t>
            </a:r>
          </a:p>
        </p:txBody>
      </p:sp>
      <p:sp>
        <p:nvSpPr>
          <p:cNvPr id="5" name="Rectangle 4">
            <a:extLst>
              <a:ext uri="{FF2B5EF4-FFF2-40B4-BE49-F238E27FC236}">
                <a16:creationId xmlns:a16="http://schemas.microsoft.com/office/drawing/2014/main" id="{1050C19E-FB8A-4142-A9D6-84006AB6AA45}"/>
              </a:ext>
            </a:extLst>
          </p:cNvPr>
          <p:cNvSpPr/>
          <p:nvPr/>
        </p:nvSpPr>
        <p:spPr>
          <a:xfrm>
            <a:off x="3197084" y="557161"/>
            <a:ext cx="291788" cy="707886"/>
          </a:xfrm>
          <a:prstGeom prst="rect">
            <a:avLst/>
          </a:prstGeom>
          <a:noFill/>
        </p:spPr>
        <p:txBody>
          <a:bodyPr wrap="squar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6" name="Rectangle 5">
            <a:extLst>
              <a:ext uri="{FF2B5EF4-FFF2-40B4-BE49-F238E27FC236}">
                <a16:creationId xmlns:a16="http://schemas.microsoft.com/office/drawing/2014/main" id="{AB424C17-0501-4516-97AB-391BC5FD6025}"/>
              </a:ext>
            </a:extLst>
          </p:cNvPr>
          <p:cNvSpPr/>
          <p:nvPr/>
        </p:nvSpPr>
        <p:spPr>
          <a:xfrm>
            <a:off x="4144141" y="557161"/>
            <a:ext cx="291788" cy="707886"/>
          </a:xfrm>
          <a:prstGeom prst="rect">
            <a:avLst/>
          </a:prstGeom>
          <a:noFill/>
        </p:spPr>
        <p:txBody>
          <a:bodyPr wrap="square" lIns="91440" tIns="45720" rIns="91440" bIns="45720">
            <a:spAutoFit/>
          </a:bodyPr>
          <a:lstStyle/>
          <a:p>
            <a:pPr algn="ctr"/>
            <a:r>
              <a:rPr lang="en-US" sz="4000" dirty="0">
                <a:ln w="0"/>
                <a:solidFill>
                  <a:schemeClr val="accent6">
                    <a:lumMod val="50000"/>
                  </a:schemeClr>
                </a:solidFill>
                <a:effectLst>
                  <a:outerShdw blurRad="38100" dist="25400" dir="5400000" algn="ctr" rotWithShape="0">
                    <a:srgbClr val="6E747A">
                      <a:alpha val="43000"/>
                    </a:srgbClr>
                  </a:outerShdw>
                </a:effectLst>
              </a:rPr>
              <a:t>B</a:t>
            </a:r>
            <a:endParaRPr lang="en-US" sz="4000" b="0" cap="none" spc="0" dirty="0">
              <a:ln w="0"/>
              <a:solidFill>
                <a:schemeClr val="accent6">
                  <a:lumMod val="5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8199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0AF10CB-9220-4A49-8FD5-B75A130DE758}"/>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Insomnia trends from 2002 -2012 </a:t>
            </a:r>
          </a:p>
        </p:txBody>
      </p:sp>
      <p:graphicFrame>
        <p:nvGraphicFramePr>
          <p:cNvPr id="3" name="Chart 2">
            <a:extLst>
              <a:ext uri="{FF2B5EF4-FFF2-40B4-BE49-F238E27FC236}">
                <a16:creationId xmlns:a16="http://schemas.microsoft.com/office/drawing/2014/main" id="{A91BF73D-C186-4597-AC12-1B4978B800D2}"/>
              </a:ext>
            </a:extLst>
          </p:cNvPr>
          <p:cNvGraphicFramePr>
            <a:graphicFrameLocks/>
          </p:cNvGraphicFramePr>
          <p:nvPr>
            <p:extLst>
              <p:ext uri="{D42A27DB-BD31-4B8C-83A1-F6EECF244321}">
                <p14:modId xmlns:p14="http://schemas.microsoft.com/office/powerpoint/2010/main" val="550901880"/>
              </p:ext>
            </p:extLst>
          </p:nvPr>
        </p:nvGraphicFramePr>
        <p:xfrm>
          <a:off x="4441093" y="197547"/>
          <a:ext cx="7214138" cy="595111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DD72F57-5DDB-4791-A5C4-A456B139BE16}"/>
              </a:ext>
            </a:extLst>
          </p:cNvPr>
          <p:cNvSpPr txBox="1"/>
          <p:nvPr/>
        </p:nvSpPr>
        <p:spPr>
          <a:xfrm>
            <a:off x="4546292" y="6148661"/>
            <a:ext cx="6972918" cy="523220"/>
          </a:xfrm>
          <a:prstGeom prst="rect">
            <a:avLst/>
          </a:prstGeom>
          <a:noFill/>
        </p:spPr>
        <p:txBody>
          <a:bodyPr wrap="square" rtlCol="0">
            <a:spAutoFit/>
          </a:bodyPr>
          <a:lstStyle/>
          <a:p>
            <a:r>
              <a:rPr lang="en-US" sz="1400" dirty="0"/>
              <a:t>Figure 3: Age-adjusted prevalence of insomnia among participants aged 18+ years, National Health Interview Survey 2002 </a:t>
            </a:r>
          </a:p>
        </p:txBody>
      </p:sp>
    </p:spTree>
    <p:extLst>
      <p:ext uri="{BB962C8B-B14F-4D97-AF65-F5344CB8AC3E}">
        <p14:creationId xmlns:p14="http://schemas.microsoft.com/office/powerpoint/2010/main" val="265131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29">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1">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3">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35">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37">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9EE837E7-33C7-43FF-8248-7534AFCE7019}"/>
              </a:ext>
            </a:extLst>
          </p:cNvPr>
          <p:cNvGraphicFramePr>
            <a:graphicFrameLocks/>
          </p:cNvGraphicFramePr>
          <p:nvPr>
            <p:extLst>
              <p:ext uri="{D42A27DB-BD31-4B8C-83A1-F6EECF244321}">
                <p14:modId xmlns:p14="http://schemas.microsoft.com/office/powerpoint/2010/main" val="1895318223"/>
              </p:ext>
            </p:extLst>
          </p:nvPr>
        </p:nvGraphicFramePr>
        <p:xfrm>
          <a:off x="223025" y="457200"/>
          <a:ext cx="11511776" cy="4407647"/>
        </p:xfrm>
        <a:graphic>
          <a:graphicData uri="http://schemas.openxmlformats.org/drawingml/2006/chart">
            <c:chart xmlns:c="http://schemas.openxmlformats.org/drawingml/2006/chart" xmlns:r="http://schemas.openxmlformats.org/officeDocument/2006/relationships" r:id="rId3"/>
          </a:graphicData>
        </a:graphic>
      </p:graphicFrame>
      <p:sp>
        <p:nvSpPr>
          <p:cNvPr id="2" name="Right Bracket 1">
            <a:extLst>
              <a:ext uri="{FF2B5EF4-FFF2-40B4-BE49-F238E27FC236}">
                <a16:creationId xmlns:a16="http://schemas.microsoft.com/office/drawing/2014/main" id="{1251353B-7DA2-4E91-B81F-D9AD4B6968CB}"/>
              </a:ext>
            </a:extLst>
          </p:cNvPr>
          <p:cNvSpPr/>
          <p:nvPr/>
        </p:nvSpPr>
        <p:spPr>
          <a:xfrm rot="5400000">
            <a:off x="2768440" y="2776601"/>
            <a:ext cx="304324" cy="3540308"/>
          </a:xfrm>
          <a:prstGeom prst="rightBracket">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b="1" dirty="0"/>
          </a:p>
        </p:txBody>
      </p:sp>
      <p:sp>
        <p:nvSpPr>
          <p:cNvPr id="5" name="Rectangle 4">
            <a:extLst>
              <a:ext uri="{FF2B5EF4-FFF2-40B4-BE49-F238E27FC236}">
                <a16:creationId xmlns:a16="http://schemas.microsoft.com/office/drawing/2014/main" id="{3B72D854-EFC2-4ED1-BE86-721FABADCA74}"/>
              </a:ext>
            </a:extLst>
          </p:cNvPr>
          <p:cNvSpPr/>
          <p:nvPr/>
        </p:nvSpPr>
        <p:spPr>
          <a:xfrm>
            <a:off x="2619077" y="4536002"/>
            <a:ext cx="603050" cy="923330"/>
          </a:xfrm>
          <a:prstGeom prst="rect">
            <a:avLst/>
          </a:prstGeom>
          <a:noFill/>
        </p:spPr>
        <p:txBody>
          <a:bodyPr wrap="none" lIns="91440" tIns="45720" rIns="91440" bIns="45720">
            <a:spAutoFit/>
          </a:bodyPr>
          <a:lstStyle/>
          <a:p>
            <a:pPr algn="ctr"/>
            <a:r>
              <a:rPr lang="en-US" sz="54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27" name="Rectangle 26">
            <a:extLst>
              <a:ext uri="{FF2B5EF4-FFF2-40B4-BE49-F238E27FC236}">
                <a16:creationId xmlns:a16="http://schemas.microsoft.com/office/drawing/2014/main" id="{7D10E527-64A9-4828-8FFF-DB00C89DB45F}"/>
              </a:ext>
            </a:extLst>
          </p:cNvPr>
          <p:cNvSpPr/>
          <p:nvPr/>
        </p:nvSpPr>
        <p:spPr>
          <a:xfrm>
            <a:off x="5978913" y="2868523"/>
            <a:ext cx="530916" cy="923330"/>
          </a:xfrm>
          <a:prstGeom prst="rect">
            <a:avLst/>
          </a:prstGeom>
          <a:noFill/>
        </p:spPr>
        <p:txBody>
          <a:bodyPr wrap="none" lIns="91440" tIns="45720" rIns="91440" bIns="45720">
            <a:spAutoFit/>
          </a:bodyPr>
          <a:lstStyle/>
          <a:p>
            <a:pPr algn="ctr"/>
            <a:r>
              <a:rPr lang="en-US" sz="5400" dirty="0">
                <a:ln w="0"/>
                <a:solidFill>
                  <a:schemeClr val="accent5">
                    <a:lumMod val="75000"/>
                  </a:schemeClr>
                </a:solidFill>
                <a:effectLst>
                  <a:outerShdw blurRad="38100" dist="25400" dir="5400000" algn="ctr" rotWithShape="0">
                    <a:srgbClr val="6E747A">
                      <a:alpha val="43000"/>
                    </a:srgbClr>
                  </a:outerShdw>
                </a:effectLst>
              </a:rPr>
              <a:t>B</a:t>
            </a:r>
            <a:endParaRPr lang="en-US" sz="5400" b="0"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29" name="Rectangle 28">
            <a:extLst>
              <a:ext uri="{FF2B5EF4-FFF2-40B4-BE49-F238E27FC236}">
                <a16:creationId xmlns:a16="http://schemas.microsoft.com/office/drawing/2014/main" id="{32D0DBC0-7177-4D95-829C-F14CEA2B64D6}"/>
              </a:ext>
            </a:extLst>
          </p:cNvPr>
          <p:cNvSpPr/>
          <p:nvPr/>
        </p:nvSpPr>
        <p:spPr>
          <a:xfrm>
            <a:off x="9659165" y="1945193"/>
            <a:ext cx="530916" cy="923330"/>
          </a:xfrm>
          <a:prstGeom prst="rect">
            <a:avLst/>
          </a:prstGeom>
          <a:noFill/>
        </p:spPr>
        <p:txBody>
          <a:bodyPr wrap="square" lIns="91440" tIns="45720" rIns="91440" bIns="45720">
            <a:spAutoFit/>
          </a:bodyPr>
          <a:lstStyle/>
          <a:p>
            <a:pPr algn="ctr"/>
            <a:r>
              <a:rPr lang="en-US" sz="5400" b="0" cap="none" spc="0" dirty="0">
                <a:ln w="0"/>
                <a:solidFill>
                  <a:srgbClr val="800080"/>
                </a:solidFill>
                <a:effectLst>
                  <a:outerShdw blurRad="38100" dist="25400" dir="5400000" algn="ctr" rotWithShape="0">
                    <a:srgbClr val="6E747A">
                      <a:alpha val="43000"/>
                    </a:srgbClr>
                  </a:outerShdw>
                </a:effectLst>
              </a:rPr>
              <a:t>C</a:t>
            </a:r>
          </a:p>
        </p:txBody>
      </p:sp>
      <p:sp>
        <p:nvSpPr>
          <p:cNvPr id="6" name="TextBox 5">
            <a:extLst>
              <a:ext uri="{FF2B5EF4-FFF2-40B4-BE49-F238E27FC236}">
                <a16:creationId xmlns:a16="http://schemas.microsoft.com/office/drawing/2014/main" id="{F5ECAC18-6EAF-4D6E-A899-A98502A30077}"/>
              </a:ext>
            </a:extLst>
          </p:cNvPr>
          <p:cNvSpPr txBox="1"/>
          <p:nvPr/>
        </p:nvSpPr>
        <p:spPr>
          <a:xfrm>
            <a:off x="463925" y="5498275"/>
            <a:ext cx="10211992" cy="523220"/>
          </a:xfrm>
          <a:prstGeom prst="rect">
            <a:avLst/>
          </a:prstGeom>
          <a:noFill/>
        </p:spPr>
        <p:txBody>
          <a:bodyPr wrap="square" rtlCol="0">
            <a:spAutoFit/>
          </a:bodyPr>
          <a:lstStyle/>
          <a:p>
            <a:r>
              <a:rPr lang="en-US" sz="1400" dirty="0"/>
              <a:t>Figure 4: Percentage of Job Losses/Gains 2007-2009 in percentage of December 2007 jobs broken down by A) 5 States with Highest Job Loss, B) 5 States with Medium Job Loss, and C) 5 States with Lowest Job Loss</a:t>
            </a:r>
          </a:p>
        </p:txBody>
      </p:sp>
    </p:spTree>
    <p:extLst>
      <p:ext uri="{BB962C8B-B14F-4D97-AF65-F5344CB8AC3E}">
        <p14:creationId xmlns:p14="http://schemas.microsoft.com/office/powerpoint/2010/main" val="54524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world&#10;&#10;Description automatically generated with low confidence">
            <a:extLst>
              <a:ext uri="{FF2B5EF4-FFF2-40B4-BE49-F238E27FC236}">
                <a16:creationId xmlns:a16="http://schemas.microsoft.com/office/drawing/2014/main" id="{E332A967-0CB2-4C0D-99CB-93572D6A4E98}"/>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3774" b="89518" l="5373" r="95821">
                        <a14:foregroundMark x1="85970" y1="42138" x2="81194" y2="39203"/>
                        <a14:foregroundMark x1="81194" y1="39203" x2="87015" y2="44864"/>
                        <a14:foregroundMark x1="87015" y1="44864" x2="82687" y2="38994"/>
                        <a14:foregroundMark x1="82687" y1="38994" x2="81791" y2="38784"/>
                        <a14:foregroundMark x1="94478" y1="12579" x2="88209" y2="24109"/>
                        <a14:foregroundMark x1="88209" y1="24109" x2="92836" y2="21384"/>
                        <a14:foregroundMark x1="92836" y1="21384" x2="92985" y2="14675"/>
                        <a14:foregroundMark x1="94925" y1="15723" x2="95821" y2="14465"/>
                        <a14:foregroundMark x1="82985" y1="36897" x2="79254" y2="42977"/>
                        <a14:foregroundMark x1="79254" y1="42977" x2="78657" y2="50105"/>
                        <a14:foregroundMark x1="78657" y1="50105" x2="82836" y2="43187"/>
                        <a14:foregroundMark x1="82836" y1="43187" x2="82537" y2="36688"/>
                        <a14:foregroundMark x1="90299" y1="27254" x2="90896" y2="27673"/>
                        <a14:foregroundMark x1="70746" y1="37736" x2="70896" y2="30189"/>
                        <a14:foregroundMark x1="70896" y1="30189" x2="65373" y2="27463"/>
                        <a14:foregroundMark x1="65373" y1="27463" x2="60746" y2="30818"/>
                        <a14:foregroundMark x1="60746" y1="30818" x2="60149" y2="38994"/>
                        <a14:foregroundMark x1="60149" y1="38994" x2="65075" y2="41719"/>
                        <a14:foregroundMark x1="65075" y1="41719" x2="68507" y2="33333"/>
                        <a14:foregroundMark x1="68507" y1="33333" x2="68507" y2="29140"/>
                        <a14:foregroundMark x1="11493" y1="65828" x2="10896" y2="66038"/>
                        <a14:foregroundMark x1="11045" y1="68973" x2="6119" y2="70021"/>
                        <a14:foregroundMark x1="6119" y1="70021" x2="10896" y2="73795"/>
                        <a14:foregroundMark x1="10896" y1="73795" x2="13134" y2="66667"/>
                        <a14:foregroundMark x1="13134" y1="66667" x2="10448" y2="63732"/>
                        <a14:foregroundMark x1="30746" y1="79245" x2="28806" y2="71488"/>
                        <a14:foregroundMark x1="28806" y1="71488" x2="23284" y2="69182"/>
                        <a14:foregroundMark x1="23284" y1="69182" x2="23284" y2="76520"/>
                        <a14:foregroundMark x1="23284" y1="76520" x2="30000" y2="79036"/>
                        <a14:foregroundMark x1="30000" y1="79036" x2="28507" y2="72956"/>
                        <a14:foregroundMark x1="52836" y1="26834" x2="51940" y2="18029"/>
                        <a14:foregroundMark x1="51940" y1="18029" x2="46866" y2="22432"/>
                        <a14:foregroundMark x1="46866" y1="22432" x2="48657" y2="32075"/>
                        <a14:foregroundMark x1="48657" y1="32075" x2="53582" y2="30189"/>
                        <a14:foregroundMark x1="53582" y1="30189" x2="55373" y2="21384"/>
                        <a14:foregroundMark x1="55373" y1="21384" x2="54030" y2="16771"/>
                        <a14:foregroundMark x1="47015" y1="16981" x2="38060" y2="18029"/>
                        <a14:foregroundMark x1="38060" y1="18029" x2="34179" y2="24738"/>
                        <a14:foregroundMark x1="34179" y1="24738" x2="42537" y2="29350"/>
                        <a14:foregroundMark x1="42537" y1="29350" x2="44776" y2="20126"/>
                        <a14:foregroundMark x1="44776" y1="20126" x2="43881" y2="18449"/>
                        <a14:foregroundMark x1="50149" y1="33333" x2="32985" y2="28092"/>
                        <a14:foregroundMark x1="32985" y1="28092" x2="29552" y2="35010"/>
                        <a14:foregroundMark x1="29552" y1="35010" x2="35821" y2="43187"/>
                        <a14:foregroundMark x1="35821" y1="43187" x2="45522" y2="43606"/>
                        <a14:foregroundMark x1="45522" y1="43606" x2="50299" y2="34801"/>
                        <a14:foregroundMark x1="50299" y1="34801" x2="49851" y2="31447"/>
                        <a14:foregroundMark x1="34478" y1="22851" x2="30000" y2="17820"/>
                        <a14:foregroundMark x1="30000" y1="17820" x2="25224" y2="15304"/>
                        <a14:foregroundMark x1="25224" y1="15304" x2="19552" y2="16143"/>
                        <a14:foregroundMark x1="19552" y1="16143" x2="13881" y2="23480"/>
                        <a14:foregroundMark x1="13881" y1="23480" x2="12687" y2="34172"/>
                        <a14:foregroundMark x1="12687" y1="34172" x2="14776" y2="41719"/>
                        <a14:foregroundMark x1="14776" y1="41719" x2="19552" y2="44864"/>
                        <a14:foregroundMark x1="19552" y1="44864" x2="26119" y2="45073"/>
                        <a14:foregroundMark x1="26119" y1="45073" x2="29851" y2="32075"/>
                        <a14:foregroundMark x1="29851" y1="32075" x2="29552" y2="23270"/>
                        <a14:foregroundMark x1="22537" y1="15094" x2="15373" y2="11530"/>
                        <a14:foregroundMark x1="15373" y1="11530" x2="9851" y2="14465"/>
                        <a14:foregroundMark x1="9851" y1="14465" x2="9851" y2="22642"/>
                        <a14:foregroundMark x1="9851" y1="22642" x2="14328" y2="28302"/>
                        <a14:foregroundMark x1="14328" y1="28302" x2="20299" y2="29769"/>
                        <a14:foregroundMark x1="20299" y1="29769" x2="21493" y2="20126"/>
                        <a14:foregroundMark x1="21493" y1="20126" x2="21045" y2="16771"/>
                        <a14:foregroundMark x1="11791" y1="29560" x2="8209" y2="36268"/>
                        <a14:foregroundMark x1="8209" y1="36268" x2="8955" y2="45702"/>
                        <a14:foregroundMark x1="8955" y1="45702" x2="14030" y2="48847"/>
                        <a14:foregroundMark x1="14030" y1="48847" x2="15970" y2="40042"/>
                        <a14:foregroundMark x1="15970" y1="40042" x2="15821" y2="32495"/>
                        <a14:foregroundMark x1="15821" y1="32495" x2="12985" y2="29350"/>
                        <a14:foregroundMark x1="12985" y1="27044" x2="8358" y2="23480"/>
                        <a14:foregroundMark x1="8358" y1="23480" x2="5522" y2="31447"/>
                        <a14:foregroundMark x1="5522" y1="31447" x2="10896" y2="24319"/>
                        <a14:foregroundMark x1="10896" y1="24319" x2="11045" y2="21593"/>
                        <a14:foregroundMark x1="14328" y1="6289" x2="11791" y2="3774"/>
                        <a14:foregroundMark x1="61343" y1="15514" x2="54030" y2="10901"/>
                        <a14:foregroundMark x1="54030" y1="10901" x2="48955" y2="10063"/>
                        <a14:foregroundMark x1="48955" y1="10063" x2="47164" y2="17400"/>
                        <a14:foregroundMark x1="47164" y1="17400" x2="57463" y2="22432"/>
                        <a14:foregroundMark x1="57463" y1="22432" x2="62388" y2="21384"/>
                        <a14:foregroundMark x1="62388" y1="21384" x2="62985" y2="13627"/>
                        <a14:foregroundMark x1="62985" y1="13627" x2="61940" y2="10273"/>
                      </a14:backgroundRemoval>
                    </a14:imgEffect>
                  </a14:imgLayer>
                </a14:imgProps>
              </a:ext>
              <a:ext uri="{28A0092B-C50C-407E-A947-70E740481C1C}">
                <a14:useLocalDpi xmlns:a14="http://schemas.microsoft.com/office/drawing/2010/main" val="0"/>
              </a:ext>
            </a:extLst>
          </a:blip>
          <a:stretch>
            <a:fillRect/>
          </a:stretch>
        </p:blipFill>
        <p:spPr>
          <a:xfrm>
            <a:off x="816360" y="193955"/>
            <a:ext cx="9540058" cy="6791954"/>
          </a:xfrm>
          <a:prstGeom prst="rect">
            <a:avLst/>
          </a:prstGeom>
        </p:spPr>
      </p:pic>
      <p:sp>
        <p:nvSpPr>
          <p:cNvPr id="10" name="Rectangle 9">
            <a:extLst>
              <a:ext uri="{FF2B5EF4-FFF2-40B4-BE49-F238E27FC236}">
                <a16:creationId xmlns:a16="http://schemas.microsoft.com/office/drawing/2014/main" id="{BFBDA442-38A1-48DE-8827-FA8A4688756B}"/>
              </a:ext>
            </a:extLst>
          </p:cNvPr>
          <p:cNvSpPr/>
          <p:nvPr/>
        </p:nvSpPr>
        <p:spPr>
          <a:xfrm>
            <a:off x="2032312" y="2113427"/>
            <a:ext cx="494045" cy="707886"/>
          </a:xfrm>
          <a:prstGeom prst="rect">
            <a:avLst/>
          </a:prstGeom>
          <a:noFill/>
        </p:spPr>
        <p:txBody>
          <a:bodyPr wrap="non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2" name="Rectangle 11">
            <a:extLst>
              <a:ext uri="{FF2B5EF4-FFF2-40B4-BE49-F238E27FC236}">
                <a16:creationId xmlns:a16="http://schemas.microsoft.com/office/drawing/2014/main" id="{AE4209A7-6662-456C-B171-6D9E75C5868E}"/>
              </a:ext>
            </a:extLst>
          </p:cNvPr>
          <p:cNvSpPr/>
          <p:nvPr/>
        </p:nvSpPr>
        <p:spPr>
          <a:xfrm>
            <a:off x="2654464" y="3336677"/>
            <a:ext cx="494046" cy="707886"/>
          </a:xfrm>
          <a:prstGeom prst="rect">
            <a:avLst/>
          </a:prstGeom>
          <a:noFill/>
        </p:spPr>
        <p:txBody>
          <a:bodyPr wrap="non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3" name="Rectangle 12">
            <a:extLst>
              <a:ext uri="{FF2B5EF4-FFF2-40B4-BE49-F238E27FC236}">
                <a16:creationId xmlns:a16="http://schemas.microsoft.com/office/drawing/2014/main" id="{066E4B9E-87CA-4724-ABCE-0B9AE35A2289}"/>
              </a:ext>
            </a:extLst>
          </p:cNvPr>
          <p:cNvSpPr/>
          <p:nvPr/>
        </p:nvSpPr>
        <p:spPr>
          <a:xfrm>
            <a:off x="8130857" y="4916384"/>
            <a:ext cx="624865" cy="707886"/>
          </a:xfrm>
          <a:prstGeom prst="rect">
            <a:avLst/>
          </a:prstGeom>
          <a:noFill/>
        </p:spPr>
        <p:txBody>
          <a:bodyPr wrap="squar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4" name="Rectangle 13">
            <a:extLst>
              <a:ext uri="{FF2B5EF4-FFF2-40B4-BE49-F238E27FC236}">
                <a16:creationId xmlns:a16="http://schemas.microsoft.com/office/drawing/2014/main" id="{58378CEF-F37C-41D8-8C98-717187B50820}"/>
              </a:ext>
            </a:extLst>
          </p:cNvPr>
          <p:cNvSpPr/>
          <p:nvPr/>
        </p:nvSpPr>
        <p:spPr>
          <a:xfrm>
            <a:off x="7162671" y="1759484"/>
            <a:ext cx="624865" cy="707886"/>
          </a:xfrm>
          <a:prstGeom prst="rect">
            <a:avLst/>
          </a:prstGeom>
          <a:noFill/>
        </p:spPr>
        <p:txBody>
          <a:bodyPr wrap="squar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5" name="Rectangle 14">
            <a:extLst>
              <a:ext uri="{FF2B5EF4-FFF2-40B4-BE49-F238E27FC236}">
                <a16:creationId xmlns:a16="http://schemas.microsoft.com/office/drawing/2014/main" id="{3AFFE705-3E54-4C02-95FF-D3E262C357E2}"/>
              </a:ext>
            </a:extLst>
          </p:cNvPr>
          <p:cNvSpPr/>
          <p:nvPr/>
        </p:nvSpPr>
        <p:spPr>
          <a:xfrm>
            <a:off x="1394435" y="2812472"/>
            <a:ext cx="624865" cy="707886"/>
          </a:xfrm>
          <a:prstGeom prst="rect">
            <a:avLst/>
          </a:prstGeom>
          <a:noFill/>
        </p:spPr>
        <p:txBody>
          <a:bodyPr wrap="squar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A</a:t>
            </a:r>
          </a:p>
        </p:txBody>
      </p:sp>
      <p:sp>
        <p:nvSpPr>
          <p:cNvPr id="16" name="Rectangle 15">
            <a:extLst>
              <a:ext uri="{FF2B5EF4-FFF2-40B4-BE49-F238E27FC236}">
                <a16:creationId xmlns:a16="http://schemas.microsoft.com/office/drawing/2014/main" id="{372CA255-20FD-46F8-ADF9-198696FC7CA2}"/>
              </a:ext>
            </a:extLst>
          </p:cNvPr>
          <p:cNvSpPr/>
          <p:nvPr/>
        </p:nvSpPr>
        <p:spPr>
          <a:xfrm>
            <a:off x="1994841" y="451413"/>
            <a:ext cx="441147" cy="707886"/>
          </a:xfrm>
          <a:prstGeom prst="rect">
            <a:avLst/>
          </a:prstGeom>
          <a:noFill/>
        </p:spPr>
        <p:txBody>
          <a:bodyPr wrap="none" lIns="91440" tIns="45720" rIns="91440" bIns="45720">
            <a:spAutoFit/>
          </a:bodyPr>
          <a:lstStyle/>
          <a:p>
            <a:pPr algn="ctr"/>
            <a:r>
              <a:rPr lang="en-US" sz="4000" dirty="0">
                <a:ln w="0"/>
                <a:solidFill>
                  <a:schemeClr val="accent5">
                    <a:lumMod val="75000"/>
                  </a:schemeClr>
                </a:solidFill>
                <a:effectLst>
                  <a:outerShdw blurRad="38100" dist="25400" dir="5400000" algn="ctr" rotWithShape="0">
                    <a:srgbClr val="6E747A">
                      <a:alpha val="43000"/>
                    </a:srgbClr>
                  </a:outerShdw>
                </a:effectLst>
              </a:rPr>
              <a:t>B</a:t>
            </a:r>
            <a:endParaRPr lang="en-US" sz="4000" b="0"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7" name="Rectangle 16">
            <a:extLst>
              <a:ext uri="{FF2B5EF4-FFF2-40B4-BE49-F238E27FC236}">
                <a16:creationId xmlns:a16="http://schemas.microsoft.com/office/drawing/2014/main" id="{415FBFAE-12FE-4055-AC07-69BD73AF03BC}"/>
              </a:ext>
            </a:extLst>
          </p:cNvPr>
          <p:cNvSpPr/>
          <p:nvPr/>
        </p:nvSpPr>
        <p:spPr>
          <a:xfrm>
            <a:off x="3866838" y="2628791"/>
            <a:ext cx="441146" cy="707886"/>
          </a:xfrm>
          <a:prstGeom prst="rect">
            <a:avLst/>
          </a:prstGeom>
          <a:noFill/>
        </p:spPr>
        <p:txBody>
          <a:bodyPr wrap="none" lIns="91440" tIns="45720" rIns="91440" bIns="45720">
            <a:spAutoFit/>
          </a:bodyPr>
          <a:lstStyle/>
          <a:p>
            <a:pPr algn="ctr"/>
            <a:r>
              <a:rPr lang="en-US" sz="4000" dirty="0">
                <a:ln w="0"/>
                <a:solidFill>
                  <a:schemeClr val="accent5">
                    <a:lumMod val="75000"/>
                  </a:schemeClr>
                </a:solidFill>
                <a:effectLst>
                  <a:outerShdw blurRad="38100" dist="25400" dir="5400000" algn="ctr" rotWithShape="0">
                    <a:srgbClr val="6E747A">
                      <a:alpha val="43000"/>
                    </a:srgbClr>
                  </a:outerShdw>
                </a:effectLst>
              </a:rPr>
              <a:t>B</a:t>
            </a:r>
            <a:endParaRPr lang="en-US" sz="4000" b="0"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8" name="Rectangle 17">
            <a:extLst>
              <a:ext uri="{FF2B5EF4-FFF2-40B4-BE49-F238E27FC236}">
                <a16:creationId xmlns:a16="http://schemas.microsoft.com/office/drawing/2014/main" id="{FF40E594-688B-46F4-93D7-1D75C94C9080}"/>
              </a:ext>
            </a:extLst>
          </p:cNvPr>
          <p:cNvSpPr/>
          <p:nvPr/>
        </p:nvSpPr>
        <p:spPr>
          <a:xfrm>
            <a:off x="6618432" y="3994784"/>
            <a:ext cx="441147" cy="707886"/>
          </a:xfrm>
          <a:prstGeom prst="rect">
            <a:avLst/>
          </a:prstGeom>
          <a:noFill/>
        </p:spPr>
        <p:txBody>
          <a:bodyPr wrap="none" lIns="91440" tIns="45720" rIns="91440" bIns="45720">
            <a:spAutoFit/>
          </a:bodyPr>
          <a:lstStyle/>
          <a:p>
            <a:pPr algn="ctr"/>
            <a:r>
              <a:rPr lang="en-US" sz="4000" dirty="0">
                <a:ln w="0"/>
                <a:solidFill>
                  <a:schemeClr val="accent5">
                    <a:lumMod val="75000"/>
                  </a:schemeClr>
                </a:solidFill>
                <a:effectLst>
                  <a:outerShdw blurRad="38100" dist="25400" dir="5400000" algn="ctr" rotWithShape="0">
                    <a:srgbClr val="6E747A">
                      <a:alpha val="43000"/>
                    </a:srgbClr>
                  </a:outerShdw>
                </a:effectLst>
              </a:rPr>
              <a:t>B</a:t>
            </a:r>
            <a:endParaRPr lang="en-US" sz="4000" b="0"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9" name="Rectangle 18">
            <a:extLst>
              <a:ext uri="{FF2B5EF4-FFF2-40B4-BE49-F238E27FC236}">
                <a16:creationId xmlns:a16="http://schemas.microsoft.com/office/drawing/2014/main" id="{43C4ACF8-FD91-46CE-A84E-62323ECF9DB9}"/>
              </a:ext>
            </a:extLst>
          </p:cNvPr>
          <p:cNvSpPr/>
          <p:nvPr/>
        </p:nvSpPr>
        <p:spPr>
          <a:xfrm>
            <a:off x="10356418" y="2274848"/>
            <a:ext cx="441147" cy="707886"/>
          </a:xfrm>
          <a:prstGeom prst="rect">
            <a:avLst/>
          </a:prstGeom>
          <a:noFill/>
        </p:spPr>
        <p:txBody>
          <a:bodyPr wrap="square" lIns="91440" tIns="45720" rIns="91440" bIns="45720">
            <a:spAutoFit/>
          </a:bodyPr>
          <a:lstStyle/>
          <a:p>
            <a:pPr algn="ctr"/>
            <a:r>
              <a:rPr lang="en-US" sz="4000" dirty="0">
                <a:ln w="0"/>
                <a:solidFill>
                  <a:schemeClr val="accent5">
                    <a:lumMod val="75000"/>
                  </a:schemeClr>
                </a:solidFill>
                <a:effectLst>
                  <a:outerShdw blurRad="38100" dist="25400" dir="5400000" algn="ctr" rotWithShape="0">
                    <a:srgbClr val="6E747A">
                      <a:alpha val="43000"/>
                    </a:srgbClr>
                  </a:outerShdw>
                </a:effectLst>
              </a:rPr>
              <a:t>B</a:t>
            </a:r>
            <a:endParaRPr lang="en-US" sz="4000" b="0" cap="none" spc="0" dirty="0">
              <a:ln w="0"/>
              <a:solidFill>
                <a:schemeClr val="accent5">
                  <a:lumMod val="75000"/>
                </a:schemeClr>
              </a:solidFill>
              <a:effectLst>
                <a:outerShdw blurRad="38100" dist="25400" dir="5400000" algn="ctr" rotWithShape="0">
                  <a:srgbClr val="6E747A">
                    <a:alpha val="43000"/>
                  </a:srgbClr>
                </a:outerShdw>
              </a:effectLst>
            </a:endParaRPr>
          </a:p>
        </p:txBody>
      </p:sp>
      <p:cxnSp>
        <p:nvCxnSpPr>
          <p:cNvPr id="5" name="Straight Connector 4">
            <a:extLst>
              <a:ext uri="{FF2B5EF4-FFF2-40B4-BE49-F238E27FC236}">
                <a16:creationId xmlns:a16="http://schemas.microsoft.com/office/drawing/2014/main" id="{164BC755-FD77-474D-A361-EC03C9D28AA8}"/>
              </a:ext>
            </a:extLst>
          </p:cNvPr>
          <p:cNvCxnSpPr>
            <a:cxnSpLocks/>
          </p:cNvCxnSpPr>
          <p:nvPr/>
        </p:nvCxnSpPr>
        <p:spPr>
          <a:xfrm flipH="1" flipV="1">
            <a:off x="9492767" y="2194137"/>
            <a:ext cx="910691" cy="388037"/>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1AD3E223-2761-45E3-94A1-F53330B98C60}"/>
              </a:ext>
            </a:extLst>
          </p:cNvPr>
          <p:cNvCxnSpPr>
            <a:cxnSpLocks/>
          </p:cNvCxnSpPr>
          <p:nvPr/>
        </p:nvCxnSpPr>
        <p:spPr>
          <a:xfrm flipH="1" flipV="1">
            <a:off x="9235229" y="2548080"/>
            <a:ext cx="1168229" cy="80712"/>
          </a:xfrm>
          <a:prstGeom prst="line">
            <a:avLst/>
          </a:prstGeom>
        </p:spPr>
        <p:style>
          <a:lnRef idx="1">
            <a:schemeClr val="accent6"/>
          </a:lnRef>
          <a:fillRef idx="0">
            <a:schemeClr val="accent6"/>
          </a:fillRef>
          <a:effectRef idx="0">
            <a:schemeClr val="accent6"/>
          </a:effectRef>
          <a:fontRef idx="minor">
            <a:schemeClr val="tx1"/>
          </a:fontRef>
        </p:style>
      </p:cxnSp>
      <p:sp>
        <p:nvSpPr>
          <p:cNvPr id="23" name="Rectangle 22">
            <a:extLst>
              <a:ext uri="{FF2B5EF4-FFF2-40B4-BE49-F238E27FC236}">
                <a16:creationId xmlns:a16="http://schemas.microsoft.com/office/drawing/2014/main" id="{9626F63D-22CD-4A23-A549-ED7DE4159D87}"/>
              </a:ext>
            </a:extLst>
          </p:cNvPr>
          <p:cNvSpPr/>
          <p:nvPr/>
        </p:nvSpPr>
        <p:spPr>
          <a:xfrm>
            <a:off x="4859274" y="2194137"/>
            <a:ext cx="494046" cy="707886"/>
          </a:xfrm>
          <a:prstGeom prst="rect">
            <a:avLst/>
          </a:prstGeom>
          <a:noFill/>
        </p:spPr>
        <p:txBody>
          <a:bodyPr wrap="none" lIns="91440" tIns="45720" rIns="91440" bIns="45720">
            <a:spAutoFit/>
          </a:bodyPr>
          <a:lstStyle/>
          <a:p>
            <a:pPr algn="ctr"/>
            <a:r>
              <a:rPr lang="en-US" sz="4000" b="0" cap="none" spc="0" dirty="0">
                <a:ln w="0"/>
                <a:solidFill>
                  <a:srgbClr val="800080"/>
                </a:solidFill>
                <a:effectLst>
                  <a:outerShdw blurRad="38100" dist="25400" dir="5400000" algn="ctr" rotWithShape="0">
                    <a:srgbClr val="6E747A">
                      <a:alpha val="43000"/>
                    </a:srgbClr>
                  </a:outerShdw>
                </a:effectLst>
              </a:rPr>
              <a:t>C</a:t>
            </a:r>
          </a:p>
        </p:txBody>
      </p:sp>
      <p:sp>
        <p:nvSpPr>
          <p:cNvPr id="25" name="Rectangle 24">
            <a:extLst>
              <a:ext uri="{FF2B5EF4-FFF2-40B4-BE49-F238E27FC236}">
                <a16:creationId xmlns:a16="http://schemas.microsoft.com/office/drawing/2014/main" id="{F77BD2F5-5EF6-40B4-B22B-15864EFB98F6}"/>
              </a:ext>
            </a:extLst>
          </p:cNvPr>
          <p:cNvSpPr/>
          <p:nvPr/>
        </p:nvSpPr>
        <p:spPr>
          <a:xfrm>
            <a:off x="6066574" y="4348727"/>
            <a:ext cx="463588" cy="646331"/>
          </a:xfrm>
          <a:prstGeom prst="rect">
            <a:avLst/>
          </a:prstGeom>
          <a:noFill/>
        </p:spPr>
        <p:txBody>
          <a:bodyPr wrap="none" lIns="91440" tIns="45720" rIns="91440" bIns="45720">
            <a:spAutoFit/>
          </a:bodyPr>
          <a:lstStyle/>
          <a:p>
            <a:pPr algn="ctr"/>
            <a:r>
              <a:rPr lang="en-US" sz="3600" b="0" cap="none" spc="0" dirty="0">
                <a:ln w="0"/>
                <a:solidFill>
                  <a:srgbClr val="800080"/>
                </a:solidFill>
                <a:effectLst>
                  <a:outerShdw blurRad="38100" dist="25400" dir="5400000" algn="ctr" rotWithShape="0">
                    <a:srgbClr val="6E747A">
                      <a:alpha val="43000"/>
                    </a:srgbClr>
                  </a:outerShdw>
                </a:effectLst>
              </a:rPr>
              <a:t>C</a:t>
            </a:r>
          </a:p>
        </p:txBody>
      </p:sp>
      <p:sp>
        <p:nvSpPr>
          <p:cNvPr id="26" name="Rectangle 25">
            <a:extLst>
              <a:ext uri="{FF2B5EF4-FFF2-40B4-BE49-F238E27FC236}">
                <a16:creationId xmlns:a16="http://schemas.microsoft.com/office/drawing/2014/main" id="{C9DC2B39-8D42-4924-9A0E-828A6F66D326}"/>
              </a:ext>
            </a:extLst>
          </p:cNvPr>
          <p:cNvSpPr/>
          <p:nvPr/>
        </p:nvSpPr>
        <p:spPr>
          <a:xfrm>
            <a:off x="4724610" y="1566962"/>
            <a:ext cx="494046" cy="707886"/>
          </a:xfrm>
          <a:prstGeom prst="rect">
            <a:avLst/>
          </a:prstGeom>
          <a:noFill/>
        </p:spPr>
        <p:txBody>
          <a:bodyPr wrap="none" lIns="91440" tIns="45720" rIns="91440" bIns="45720">
            <a:spAutoFit/>
          </a:bodyPr>
          <a:lstStyle/>
          <a:p>
            <a:pPr algn="ctr"/>
            <a:r>
              <a:rPr lang="en-US" sz="4000" b="0" cap="none" spc="0" dirty="0">
                <a:ln w="0"/>
                <a:solidFill>
                  <a:srgbClr val="800080"/>
                </a:solidFill>
                <a:effectLst>
                  <a:outerShdw blurRad="38100" dist="25400" dir="5400000" algn="ctr" rotWithShape="0">
                    <a:srgbClr val="6E747A">
                      <a:alpha val="43000"/>
                    </a:srgbClr>
                  </a:outerShdw>
                </a:effectLst>
              </a:rPr>
              <a:t>C</a:t>
            </a:r>
          </a:p>
        </p:txBody>
      </p:sp>
      <p:sp>
        <p:nvSpPr>
          <p:cNvPr id="27" name="Rectangle 26">
            <a:extLst>
              <a:ext uri="{FF2B5EF4-FFF2-40B4-BE49-F238E27FC236}">
                <a16:creationId xmlns:a16="http://schemas.microsoft.com/office/drawing/2014/main" id="{BDEDF59A-A3AC-40A0-AD6A-7E8DD7AAFCBA}"/>
              </a:ext>
            </a:extLst>
          </p:cNvPr>
          <p:cNvSpPr/>
          <p:nvPr/>
        </p:nvSpPr>
        <p:spPr>
          <a:xfrm>
            <a:off x="4724610" y="907968"/>
            <a:ext cx="494046" cy="707886"/>
          </a:xfrm>
          <a:prstGeom prst="rect">
            <a:avLst/>
          </a:prstGeom>
          <a:noFill/>
        </p:spPr>
        <p:txBody>
          <a:bodyPr wrap="none" lIns="91440" tIns="45720" rIns="91440" bIns="45720">
            <a:spAutoFit/>
          </a:bodyPr>
          <a:lstStyle/>
          <a:p>
            <a:pPr algn="ctr"/>
            <a:r>
              <a:rPr lang="en-US" sz="4000" b="0" cap="none" spc="0" dirty="0">
                <a:ln w="0"/>
                <a:solidFill>
                  <a:srgbClr val="800080"/>
                </a:solidFill>
                <a:effectLst>
                  <a:outerShdw blurRad="38100" dist="25400" dir="5400000" algn="ctr" rotWithShape="0">
                    <a:srgbClr val="6E747A">
                      <a:alpha val="43000"/>
                    </a:srgbClr>
                  </a:outerShdw>
                </a:effectLst>
              </a:rPr>
              <a:t>C</a:t>
            </a:r>
          </a:p>
        </p:txBody>
      </p:sp>
      <p:sp>
        <p:nvSpPr>
          <p:cNvPr id="28" name="Rectangle 27">
            <a:extLst>
              <a:ext uri="{FF2B5EF4-FFF2-40B4-BE49-F238E27FC236}">
                <a16:creationId xmlns:a16="http://schemas.microsoft.com/office/drawing/2014/main" id="{E29A5704-3C1B-406A-8845-4D3732933717}"/>
              </a:ext>
            </a:extLst>
          </p:cNvPr>
          <p:cNvSpPr/>
          <p:nvPr/>
        </p:nvSpPr>
        <p:spPr>
          <a:xfrm>
            <a:off x="1588559" y="4465645"/>
            <a:ext cx="494046" cy="707886"/>
          </a:xfrm>
          <a:prstGeom prst="rect">
            <a:avLst/>
          </a:prstGeom>
          <a:noFill/>
        </p:spPr>
        <p:txBody>
          <a:bodyPr wrap="none" lIns="91440" tIns="45720" rIns="91440" bIns="45720">
            <a:spAutoFit/>
          </a:bodyPr>
          <a:lstStyle/>
          <a:p>
            <a:pPr algn="ctr"/>
            <a:r>
              <a:rPr lang="en-US" sz="4000" b="0" cap="none" spc="0" dirty="0">
                <a:ln w="0"/>
                <a:solidFill>
                  <a:srgbClr val="800080"/>
                </a:solidFill>
                <a:effectLst>
                  <a:outerShdw blurRad="38100" dist="25400" dir="5400000" algn="ctr" rotWithShape="0">
                    <a:srgbClr val="6E747A">
                      <a:alpha val="43000"/>
                    </a:srgbClr>
                  </a:outerShdw>
                </a:effectLst>
              </a:rPr>
              <a:t>C</a:t>
            </a:r>
          </a:p>
        </p:txBody>
      </p:sp>
      <p:pic>
        <p:nvPicPr>
          <p:cNvPr id="8" name="Picture 7" descr="A map of the world&#10;&#10;Description automatically generated with low confidence">
            <a:extLst>
              <a:ext uri="{FF2B5EF4-FFF2-40B4-BE49-F238E27FC236}">
                <a16:creationId xmlns:a16="http://schemas.microsoft.com/office/drawing/2014/main" id="{4966B5E7-A501-4FCE-B455-D09F02D2F688}"/>
              </a:ext>
            </a:extLst>
          </p:cNvPr>
          <p:cNvPicPr>
            <a:picLocks noChangeAspect="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l="54985" t="74876" r="24090" b="1346"/>
          <a:stretch/>
        </p:blipFill>
        <p:spPr>
          <a:xfrm>
            <a:off x="10403148" y="4916384"/>
            <a:ext cx="1453518" cy="1175849"/>
          </a:xfrm>
          <a:prstGeom prst="rect">
            <a:avLst/>
          </a:prstGeom>
        </p:spPr>
      </p:pic>
      <p:sp>
        <p:nvSpPr>
          <p:cNvPr id="24" name="TextBox 23">
            <a:extLst>
              <a:ext uri="{FF2B5EF4-FFF2-40B4-BE49-F238E27FC236}">
                <a16:creationId xmlns:a16="http://schemas.microsoft.com/office/drawing/2014/main" id="{02F5BEDF-D2F1-4486-8BEA-E6BA678C4FEC}"/>
              </a:ext>
            </a:extLst>
          </p:cNvPr>
          <p:cNvSpPr txBox="1"/>
          <p:nvPr/>
        </p:nvSpPr>
        <p:spPr>
          <a:xfrm>
            <a:off x="17933" y="6368065"/>
            <a:ext cx="8586439" cy="769441"/>
          </a:xfrm>
          <a:prstGeom prst="rect">
            <a:avLst/>
          </a:prstGeom>
          <a:noFill/>
        </p:spPr>
        <p:txBody>
          <a:bodyPr wrap="square" rtlCol="0">
            <a:spAutoFit/>
          </a:bodyPr>
          <a:lstStyle/>
          <a:p>
            <a:r>
              <a:rPr lang="en-US" sz="1400" dirty="0"/>
              <a:t>Figure 5: Age Adjusted percentage of adults who reported 30 days of insufficient rest or sleep during the preceding 30 days – Behavior Risk Factor Surveillance System, United States, 2008.</a:t>
            </a:r>
          </a:p>
          <a:p>
            <a:endParaRPr lang="en-US" sz="1600" dirty="0"/>
          </a:p>
        </p:txBody>
      </p:sp>
    </p:spTree>
    <p:extLst>
      <p:ext uri="{BB962C8B-B14F-4D97-AF65-F5344CB8AC3E}">
        <p14:creationId xmlns:p14="http://schemas.microsoft.com/office/powerpoint/2010/main" val="64134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704DC357-A284-49BA-A505-D6C6CD88F50D}"/>
              </a:ext>
            </a:extLst>
          </p:cNvPr>
          <p:cNvGraphicFramePr>
            <a:graphicFrameLocks/>
          </p:cNvGraphicFramePr>
          <p:nvPr>
            <p:extLst>
              <p:ext uri="{D42A27DB-BD31-4B8C-83A1-F6EECF244321}">
                <p14:modId xmlns:p14="http://schemas.microsoft.com/office/powerpoint/2010/main" val="1512382675"/>
              </p:ext>
            </p:extLst>
          </p:nvPr>
        </p:nvGraphicFramePr>
        <p:xfrm>
          <a:off x="463925" y="457200"/>
          <a:ext cx="11270875" cy="440764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213EF2A-B7F4-462A-B8D4-4D4A5A512443}"/>
              </a:ext>
            </a:extLst>
          </p:cNvPr>
          <p:cNvSpPr txBox="1"/>
          <p:nvPr/>
        </p:nvSpPr>
        <p:spPr>
          <a:xfrm>
            <a:off x="463925" y="5498275"/>
            <a:ext cx="10211992" cy="523220"/>
          </a:xfrm>
          <a:prstGeom prst="rect">
            <a:avLst/>
          </a:prstGeom>
          <a:noFill/>
        </p:spPr>
        <p:txBody>
          <a:bodyPr wrap="square" rtlCol="0">
            <a:spAutoFit/>
          </a:bodyPr>
          <a:lstStyle/>
          <a:p>
            <a:r>
              <a:rPr lang="en-US" sz="1400" dirty="0"/>
              <a:t>Figure 6: Percentage of Job Losses/Gains 2007-2009 in percentage of December 2007 by state with the largest reporting insomnia percentages in 2008</a:t>
            </a:r>
          </a:p>
        </p:txBody>
      </p:sp>
    </p:spTree>
    <p:extLst>
      <p:ext uri="{BB962C8B-B14F-4D97-AF65-F5344CB8AC3E}">
        <p14:creationId xmlns:p14="http://schemas.microsoft.com/office/powerpoint/2010/main" val="2051104587"/>
      </p:ext>
    </p:extLst>
  </p:cSld>
  <p:clrMapOvr>
    <a:masterClrMapping/>
  </p:clrMapOvr>
</p:sld>
</file>

<file path=ppt/theme/theme1.xml><?xml version="1.0" encoding="utf-8"?>
<a:theme xmlns:a="http://schemas.openxmlformats.org/drawingml/2006/main" name="GradientRiseVTI">
  <a:themeElements>
    <a:clrScheme name="AnalogousFromLightSeed_2SEEDS">
      <a:dk1>
        <a:srgbClr val="000000"/>
      </a:dk1>
      <a:lt1>
        <a:srgbClr val="FFFFFF"/>
      </a:lt1>
      <a:dk2>
        <a:srgbClr val="412F24"/>
      </a:dk2>
      <a:lt2>
        <a:srgbClr val="E2E6E8"/>
      </a:lt2>
      <a:accent1>
        <a:srgbClr val="C69699"/>
      </a:accent1>
      <a:accent2>
        <a:srgbClr val="BA947F"/>
      </a:accent2>
      <a:accent3>
        <a:srgbClr val="ACA383"/>
      </a:accent3>
      <a:accent4>
        <a:srgbClr val="79AAB1"/>
      </a:accent4>
      <a:accent5>
        <a:srgbClr val="8AA3C0"/>
      </a:accent5>
      <a:accent6>
        <a:srgbClr val="7F82BA"/>
      </a:accent6>
      <a:hlink>
        <a:srgbClr val="5A879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4242</Words>
  <Application>Microsoft Office PowerPoint</Application>
  <PresentationFormat>Widescreen</PresentationFormat>
  <Paragraphs>220</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BlinkMacSystemFont</vt:lpstr>
      <vt:lpstr>Calibri</vt:lpstr>
      <vt:lpstr>Tw Cen MT</vt:lpstr>
      <vt:lpstr>GradientRiseVTI</vt:lpstr>
      <vt:lpstr>The Great Recession</vt:lpstr>
      <vt:lpstr>Overview </vt:lpstr>
      <vt:lpstr>What is Insomnia?</vt:lpstr>
      <vt:lpstr>Insomnia is trending upward</vt:lpstr>
      <vt:lpstr>PowerPoint Presentation</vt:lpstr>
      <vt:lpstr>Insomnia trends from 2002 -2012 </vt:lpstr>
      <vt:lpstr>PowerPoint Presentation</vt:lpstr>
      <vt:lpstr>PowerPoint Presentation</vt:lpstr>
      <vt:lpstr>PowerPoint Presentation</vt:lpstr>
      <vt:lpstr>PowerPoint Presentation</vt:lpstr>
      <vt:lpstr>PowerPoint Presentation</vt:lpstr>
      <vt:lpstr>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Great Recession</dc:title>
  <dc:creator>Elena Adame</dc:creator>
  <cp:lastModifiedBy>Elena Adame</cp:lastModifiedBy>
  <cp:revision>87</cp:revision>
  <dcterms:created xsi:type="dcterms:W3CDTF">2021-04-23T21:39:01Z</dcterms:created>
  <dcterms:modified xsi:type="dcterms:W3CDTF">2021-05-16T21:42:59Z</dcterms:modified>
</cp:coreProperties>
</file>