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3" d="100"/>
          <a:sy n="53" d="100"/>
        </p:scale>
        <p:origin x="4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4340" y="2850502"/>
            <a:ext cx="8915399" cy="2262781"/>
          </a:xfrm>
        </p:spPr>
        <p:txBody>
          <a:bodyPr/>
          <a:lstStyle/>
          <a:p>
            <a:r>
              <a:rPr lang="ru-RU" dirty="0" smtClean="0"/>
              <a:t>Разложение </a:t>
            </a:r>
            <a:r>
              <a:rPr lang="ru-RU" dirty="0" err="1" smtClean="0"/>
              <a:t>Холески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Метод квадратного корня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76601" y="5738045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Доклад подготовила </a:t>
            </a:r>
          </a:p>
          <a:p>
            <a:pPr algn="r"/>
            <a:r>
              <a:rPr lang="ru-RU" dirty="0" smtClean="0"/>
              <a:t>студентка </a:t>
            </a:r>
            <a:r>
              <a:rPr lang="ru-RU" dirty="0"/>
              <a:t>группы НПМбд-01-21</a:t>
            </a:r>
          </a:p>
          <a:p>
            <a:pPr algn="r"/>
            <a:r>
              <a:rPr lang="ru-RU" dirty="0" err="1" smtClean="0"/>
              <a:t>Алмазова</a:t>
            </a:r>
            <a:r>
              <a:rPr lang="ru-RU" dirty="0" smtClean="0"/>
              <a:t> Елизавета</a:t>
            </a:r>
          </a:p>
        </p:txBody>
      </p:sp>
    </p:spTree>
    <p:extLst>
      <p:ext uri="{BB962C8B-B14F-4D97-AF65-F5344CB8AC3E}">
        <p14:creationId xmlns:p14="http://schemas.microsoft.com/office/powerpoint/2010/main" val="91935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5889"/>
            <a:ext cx="12191999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49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Системы </a:t>
            </a:r>
            <a:r>
              <a:rPr lang="ru-RU" dirty="0">
                <a:solidFill>
                  <a:schemeClr val="tx1"/>
                </a:solidFill>
              </a:rPr>
              <a:t>линейных </a:t>
            </a:r>
            <a:r>
              <a:rPr lang="ru-RU" dirty="0" smtClean="0">
                <a:solidFill>
                  <a:schemeClr val="tx1"/>
                </a:solidFill>
              </a:rPr>
              <a:t>уравнений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97962" y="2222368"/>
                <a:ext cx="5444800" cy="3777622"/>
              </a:xfrm>
            </p:spPr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СЛУ – это система уравнений, каждое из которых является линейным, т.е. алгебраическим уравнением первой степени.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Обычно коэффициенты обозначают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– номера строки и столбца соответственно,</a:t>
                </a:r>
                <a:r>
                  <a:rPr lang="ru-RU" dirty="0">
                    <a:solidFill>
                      <a:schemeClr val="tx1"/>
                    </a:solidFill>
                  </a:rPr>
                  <a:t> свободный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член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</a:rPr>
                      <m:t>𝑖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-той строки </a:t>
                </a:r>
                <a:r>
                  <a:rPr lang="ru-RU" dirty="0">
                    <a:solidFill>
                      <a:schemeClr val="tx1"/>
                    </a:solidFill>
                  </a:rPr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В матричной форме записи </a:t>
                </a:r>
                <a:r>
                  <a:rPr lang="ru-RU" i="1" dirty="0" smtClean="0">
                    <a:solidFill>
                      <a:schemeClr val="tx1"/>
                    </a:solidFill>
                  </a:rPr>
                  <a:t>А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означает матрицу системы,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столбец неизвестных,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столбец свободных членов.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7962" y="2222368"/>
                <a:ext cx="5444800" cy="3777622"/>
              </a:xfrm>
              <a:blipFill rotWithShape="0">
                <a:blip r:embed="rId2"/>
                <a:stretch>
                  <a:fillRect l="-784" t="-969" r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262409" y="3391159"/>
            <a:ext cx="5660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Общий вид системы линейных алгебраических уравнений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331315" y="2142612"/>
                <a:ext cx="3760004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15" y="2142612"/>
                <a:ext cx="3760004" cy="1248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01074" y="4376600"/>
                <a:ext cx="1855059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74" y="4376600"/>
                <a:ext cx="1855059" cy="7333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461992" y="4376600"/>
                <a:ext cx="1068409" cy="733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992" y="4376600"/>
                <a:ext cx="1068409" cy="7333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315775" y="460067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775" y="4600670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538723" y="4376600"/>
                <a:ext cx="632737" cy="750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723" y="4376600"/>
                <a:ext cx="632737" cy="7508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1065277" y="5286037"/>
            <a:ext cx="4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Матричная форма записи системы </a:t>
            </a:r>
            <a:r>
              <a:rPr lang="ru-RU" dirty="0"/>
              <a:t>линейных </a:t>
            </a:r>
            <a:r>
              <a:rPr lang="ru-RU" dirty="0" smtClean="0"/>
              <a:t>уравнений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478555" y="4639706"/>
                <a:ext cx="122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или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55" y="4639706"/>
                <a:ext cx="12255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90" r="-3483" b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1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4009" y="672235"/>
            <a:ext cx="8911687" cy="1280890"/>
          </a:xfrm>
        </p:spPr>
        <p:txBody>
          <a:bodyPr/>
          <a:lstStyle/>
          <a:p>
            <a:r>
              <a:rPr lang="ru-RU" dirty="0" smtClean="0"/>
              <a:t>Понятия, которые нам потребуются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9220" y="1552074"/>
                <a:ext cx="8915400" cy="514157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Транспонированная матрица —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полученная </a:t>
                </a:r>
                <a:r>
                  <a:rPr lang="ru-RU" dirty="0">
                    <a:solidFill>
                      <a:schemeClr val="tx1"/>
                    </a:solidFill>
                  </a:rPr>
                  <a:t>из исходной матрицы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заменой </a:t>
                </a:r>
                <a:r>
                  <a:rPr lang="ru-RU" dirty="0">
                    <a:solidFill>
                      <a:schemeClr val="tx1"/>
                    </a:solidFill>
                  </a:rPr>
                  <a:t>строк на столбцы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Симметричная матрица – равная своей транспонированной матрице.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</a:rPr>
                  <a:t>Положительно определенная матрица – матрица, у которое все собственные значения положительны. По критерию Сильвестра, все угловые миноры этой матрицы положительны.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</a:rPr>
                  <a:t>Эрмитова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матрица – квадратная матрица, элементы которой являются комплексными числами, и, будучи транспонированной, равная комплексно сопряженной (т.е. каждый элемент комплексно сопряжен).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</a:rPr>
                  <a:t>Эрмитово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-сопряженная матрица –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с комплексными элементами, полученная из исходной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транспонированием </a:t>
                </a:r>
                <a:r>
                  <a:rPr lang="ru-RU" dirty="0">
                    <a:solidFill>
                      <a:schemeClr val="tx1"/>
                    </a:solidFill>
                  </a:rPr>
                  <a:t>и заменой каждого элемента комплексно-сопряжённым ему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LU-</a:t>
                </a:r>
                <a:r>
                  <a:rPr lang="ru-RU" dirty="0">
                    <a:solidFill>
                      <a:schemeClr val="tx1"/>
                    </a:solidFill>
                  </a:rPr>
                  <a:t>разложение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– представление </a:t>
                </a:r>
                <a:r>
                  <a:rPr lang="ru-RU" dirty="0">
                    <a:solidFill>
                      <a:schemeClr val="tx1"/>
                    </a:solidFill>
                  </a:rPr>
                  <a:t>матрицы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в </a:t>
                </a:r>
                <a:r>
                  <a:rPr lang="ru-RU" dirty="0">
                    <a:solidFill>
                      <a:schemeClr val="tx1"/>
                    </a:solidFill>
                  </a:rPr>
                  <a:t>виде произведения двух матриц,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ru-RU" b="0" i="1" smtClean="0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𝐿𝑈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нижняя </a:t>
                </a:r>
                <a:r>
                  <a:rPr lang="ru-RU" dirty="0">
                    <a:solidFill>
                      <a:schemeClr val="tx1"/>
                    </a:solidFill>
                  </a:rPr>
                  <a:t>треугольная матрица, 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–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верхняя </a:t>
                </a:r>
                <a:r>
                  <a:rPr lang="ru-RU" dirty="0">
                    <a:solidFill>
                      <a:schemeClr val="tx1"/>
                    </a:solidFill>
                  </a:rPr>
                  <a:t>треугольная матрица.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9220" y="1552074"/>
                <a:ext cx="8915400" cy="5141576"/>
              </a:xfrm>
              <a:blipFill rotWithShape="0">
                <a:blip r:embed="rId2"/>
                <a:stretch>
                  <a:fillRect l="-68" t="-237" r="-410" b="-1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64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4346" y="588015"/>
            <a:ext cx="8911687" cy="1280890"/>
          </a:xfrm>
        </p:spPr>
        <p:txBody>
          <a:bodyPr/>
          <a:lstStyle/>
          <a:p>
            <a:r>
              <a:rPr lang="ru-RU" dirty="0" smtClean="0"/>
              <a:t>Метод разложения </a:t>
            </a:r>
            <a:r>
              <a:rPr lang="ru-RU" dirty="0" err="1" smtClean="0"/>
              <a:t>Холески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29849" y="2152260"/>
                <a:ext cx="8915400" cy="433562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	Пусть требуется решить систему линейных алгебраических уравнений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</a:rPr>
                      <m:t>𝐴𝑥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𝑏</m:t>
                    </m:r>
                    <m:r>
                      <a:rPr lang="en-US" b="0" i="0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с </a:t>
                </a:r>
                <a:r>
                  <a:rPr lang="ru-RU" dirty="0">
                    <a:solidFill>
                      <a:schemeClr val="tx1"/>
                    </a:solidFill>
                  </a:rPr>
                  <a:t>симметричной положительно определенной матрицей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</a:rPr>
                      <m:t>𝐴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. </a:t>
                </a:r>
                <a:r>
                  <a:rPr lang="ru-RU" dirty="0">
                    <a:solidFill>
                      <a:schemeClr val="tx1"/>
                    </a:solidFill>
                  </a:rPr>
                  <a:t>Линейные системы такого типа часто встречаются в приложениях (например, в задачах оптимизации, при решении уравнений математической физики и др.). Для их решения весьма часто применяется метод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Холески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(другое </a:t>
                </a:r>
                <a:r>
                  <a:rPr lang="ru-RU" dirty="0">
                    <a:solidFill>
                      <a:schemeClr val="tx1"/>
                    </a:solidFill>
                  </a:rPr>
                  <a:t>название –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метод </a:t>
                </a:r>
                <a:r>
                  <a:rPr lang="ru-RU" dirty="0">
                    <a:solidFill>
                      <a:schemeClr val="tx1"/>
                    </a:solidFill>
                  </a:rPr>
                  <a:t>квадратных корней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).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Он также </a:t>
                </a:r>
                <a:r>
                  <a:rPr lang="ru-RU" dirty="0">
                    <a:solidFill>
                      <a:schemeClr val="tx1"/>
                    </a:solidFill>
                  </a:rPr>
                  <a:t>применяется в методах Монте-Карло для генерации коррелированных случайных величин.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	В </a:t>
                </a:r>
                <a:r>
                  <a:rPr lang="ru-RU" dirty="0">
                    <a:solidFill>
                      <a:schemeClr val="tx1"/>
                    </a:solidFill>
                  </a:rPr>
                  <a:t>основе метода лежит алгоритм построения специального LU-разложения матрицы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</a:rPr>
                      <m:t>𝐴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в результате чего она приводится к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виду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–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положительны. Так решение системы сводится к последовательному решению двух систем с треугольными матрицами: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𝐿𝑦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𝑏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i="1" dirty="0" smtClean="0">
                    <a:solidFill>
                      <a:schemeClr val="tx1"/>
                    </a:solidFill>
                  </a:rPr>
                  <a:t>и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ru-RU" b="0" i="1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.</m:t>
                    </m:r>
                  </m:oMath>
                </a14:m>
                <a:endParaRPr lang="ru-RU" i="1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9849" y="2152260"/>
                <a:ext cx="8915400" cy="4335625"/>
              </a:xfrm>
              <a:blipFill rotWithShape="0">
                <a:blip r:embed="rId2"/>
                <a:stretch>
                  <a:fillRect l="-616" t="-703" r="-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48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разложения </a:t>
            </a:r>
            <a:r>
              <a:rPr lang="ru-RU" dirty="0" err="1" smtClean="0"/>
              <a:t>Холески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718" y="1905000"/>
                <a:ext cx="8915400" cy="377762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	Вычислим элементы матрицы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𝐿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приравняем к соответствующим элементам матрицы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𝐴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</a:t>
                </a:r>
                <a:r>
                  <a:rPr lang="ru-RU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Решая систему уравнений, мы получаем, что элементы матрицы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нужно вычислять сверху вниз, слева направо по формулам:</a:t>
                </a:r>
              </a:p>
              <a:p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718" y="1905000"/>
                <a:ext cx="8915400" cy="3777622"/>
              </a:xfrm>
              <a:blipFill rotWithShape="0">
                <a:blip r:embed="rId2"/>
                <a:stretch>
                  <a:fillRect l="-547" t="-485" r="-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03" y="3362154"/>
            <a:ext cx="5472015" cy="23702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7228114" y="3793811"/>
                <a:ext cx="414279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 smtClean="0"/>
                  <a:t>	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Выражение </a:t>
                </a:r>
                <a:r>
                  <a:rPr lang="ru-RU" dirty="0">
                    <a:solidFill>
                      <a:schemeClr val="tx1"/>
                    </a:solidFill>
                  </a:rPr>
                  <a:t>под корнем всегда положительно,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</a:rPr>
                      <m:t>𝐴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 – действительная </a:t>
                </a:r>
                <a:r>
                  <a:rPr lang="ru-RU" dirty="0">
                    <a:solidFill>
                      <a:schemeClr val="tx1"/>
                    </a:solidFill>
                  </a:rPr>
                  <a:t>положительно определённая матрица.</a:t>
                </a:r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4" y="3793811"/>
                <a:ext cx="414279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325" t="-2538" r="-117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5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Комплекснозначные</a:t>
            </a:r>
            <a:r>
              <a:rPr lang="ru-RU" dirty="0" smtClean="0"/>
              <a:t> матрицы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834749" y="2046235"/>
                <a:ext cx="8915400" cy="377762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Существует </a:t>
                </a:r>
                <a:r>
                  <a:rPr lang="ru-RU" dirty="0">
                    <a:solidFill>
                      <a:schemeClr val="tx1"/>
                    </a:solidFill>
                  </a:rPr>
                  <a:t>также обобщение этого разложения на случай </a:t>
                </a:r>
                <a:r>
                  <a:rPr lang="ru-RU" dirty="0" err="1">
                    <a:solidFill>
                      <a:schemeClr val="tx1"/>
                    </a:solidFill>
                  </a:rPr>
                  <a:t>комплекснозначных</a:t>
                </a:r>
                <a:r>
                  <a:rPr lang="ru-RU" dirty="0">
                    <a:solidFill>
                      <a:schemeClr val="tx1"/>
                    </a:solidFill>
                  </a:rPr>
                  <a:t> матриц. Если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</a:rPr>
                      <m:t>𝐴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–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положительно </a:t>
                </a:r>
                <a:r>
                  <a:rPr lang="ru-RU" dirty="0">
                    <a:solidFill>
                      <a:schemeClr val="tx1"/>
                    </a:solidFill>
                  </a:rPr>
                  <a:t>определённая </a:t>
                </a:r>
                <a:r>
                  <a:rPr lang="ru-RU" dirty="0" err="1">
                    <a:solidFill>
                      <a:schemeClr val="tx1"/>
                    </a:solidFill>
                  </a:rPr>
                  <a:t>эрмитова</a:t>
                </a:r>
                <a:r>
                  <a:rPr lang="ru-RU" dirty="0">
                    <a:solidFill>
                      <a:schemeClr val="tx1"/>
                    </a:solidFill>
                  </a:rPr>
                  <a:t> матрица, то существует разложение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</a:rPr>
                      <m:t>𝐿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ru-RU" b="0" i="1" smtClean="0">
                            <a:solidFill>
                              <a:schemeClr val="tx1"/>
                            </a:solidFill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</a:rPr>
                      <m:t>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</a:rPr>
                  <a:t>–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нижняя </a:t>
                </a:r>
                <a:r>
                  <a:rPr lang="ru-RU" dirty="0">
                    <a:solidFill>
                      <a:schemeClr val="tx1"/>
                    </a:solidFill>
                  </a:rPr>
                  <a:t>треугольная матрица с положительными действительными элементами на диагонали,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𝐿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–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эрмитово-сопряжённая </a:t>
                </a:r>
                <a:r>
                  <a:rPr lang="ru-RU" dirty="0">
                    <a:solidFill>
                      <a:schemeClr val="tx1"/>
                    </a:solidFill>
                  </a:rPr>
                  <a:t>к ней матрица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. 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Для </a:t>
                </a:r>
                <a:r>
                  <a:rPr lang="ru-RU" dirty="0" err="1">
                    <a:solidFill>
                      <a:schemeClr val="tx1"/>
                    </a:solidFill>
                  </a:rPr>
                  <a:t>комплекснозначных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err="1">
                    <a:solidFill>
                      <a:schemeClr val="tx1"/>
                    </a:solidFill>
                  </a:rPr>
                  <a:t>эрмитовых</a:t>
                </a:r>
                <a:r>
                  <a:rPr lang="ru-RU" dirty="0">
                    <a:solidFill>
                      <a:schemeClr val="tx1"/>
                    </a:solidFill>
                  </a:rPr>
                  <a:t> матриц используются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формулы: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4749" y="2046235"/>
                <a:ext cx="8915400" cy="3777622"/>
              </a:xfrm>
              <a:blipFill rotWithShape="0">
                <a:blip r:embed="rId2"/>
                <a:stretch>
                  <a:fillRect l="-616" t="-969" r="-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60" y="4410233"/>
            <a:ext cx="6230551" cy="18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3853" y="624110"/>
            <a:ext cx="8438147" cy="1280890"/>
          </a:xfrm>
        </p:spPr>
        <p:txBody>
          <a:bodyPr/>
          <a:lstStyle/>
          <a:p>
            <a:r>
              <a:rPr lang="ru-RU" dirty="0" smtClean="0"/>
              <a:t>Достоинства метода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47537" y="1905000"/>
                <a:ext cx="9577135" cy="468830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ru-RU" dirty="0" smtClean="0">
                    <a:solidFill>
                      <a:schemeClr val="tx1"/>
                    </a:solidFill>
                  </a:rPr>
                  <a:t>Число операций</a:t>
                </a:r>
                <a:r>
                  <a:rPr lang="ru-RU" dirty="0">
                    <a:solidFill>
                      <a:schemeClr val="tx1"/>
                    </a:solidFill>
                  </a:rPr>
                  <a:t>, выполняемых в ходе вычисления разложения по формулам, равно примерно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При </a:t>
                </a:r>
                <a:r>
                  <a:rPr lang="ru-RU" dirty="0">
                    <a:solidFill>
                      <a:schemeClr val="tx1"/>
                    </a:solidFill>
                  </a:rPr>
                  <a:t>больших </a:t>
                </a:r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ru-RU" dirty="0">
                    <a:solidFill>
                      <a:schemeClr val="tx1"/>
                    </a:solidFill>
                  </a:rPr>
                  <a:t> метод </a:t>
                </a:r>
                <a:r>
                  <a:rPr lang="ru-RU" dirty="0" err="1">
                    <a:solidFill>
                      <a:schemeClr val="tx1"/>
                    </a:solidFill>
                  </a:rPr>
                  <a:t>Холески</a:t>
                </a:r>
                <a:r>
                  <a:rPr lang="ru-RU" dirty="0">
                    <a:solidFill>
                      <a:schemeClr val="tx1"/>
                    </a:solidFill>
                  </a:rPr>
                  <a:t> требует вдвое меньше вычислительных затрат по сравнению с методом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Гаусса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ru-RU" i="1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dirty="0" smtClean="0">
                    <a:solidFill>
                      <a:schemeClr val="tx1"/>
                    </a:solidFill>
                  </a:rPr>
                  <a:t>).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ru-RU" dirty="0">
                    <a:solidFill>
                      <a:schemeClr val="tx1"/>
                    </a:solidFill>
                  </a:rPr>
                  <a:t>Учет симметричности матрицы А позволяет экономно использовать память ЭВМ при записи исходных данных задачи и результатов вычислений. Действительно, для задания матрицы А достаточно ввести в память ЭВМ только элементы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</a:rPr>
                  <a:t>расположенные на главной диагонали и под ней. </a:t>
                </a:r>
                <a:r>
                  <a:rPr lang="ru-RU" dirty="0">
                    <a:solidFill>
                      <a:schemeClr val="tx1"/>
                    </a:solidFill>
                  </a:rPr>
                  <a:t>В формулах каждый такой элемент используется лишь однажды и далее в вычислениях не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участвует.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ru-RU" dirty="0" smtClean="0">
                    <a:solidFill>
                      <a:schemeClr val="tx1"/>
                    </a:solidFill>
                  </a:rPr>
                  <a:t>Безусловным </a:t>
                </a:r>
                <a:r>
                  <a:rPr lang="ru-RU" dirty="0">
                    <a:solidFill>
                      <a:schemeClr val="tx1"/>
                    </a:solidFill>
                  </a:rPr>
                  <a:t>достоинством метода </a:t>
                </a:r>
                <a:r>
                  <a:rPr lang="ru-RU" dirty="0" err="1">
                    <a:solidFill>
                      <a:schemeClr val="tx1"/>
                    </a:solidFill>
                  </a:rPr>
                  <a:t>Холески</a:t>
                </a:r>
                <a:r>
                  <a:rPr lang="ru-RU" dirty="0">
                    <a:solidFill>
                      <a:schemeClr val="tx1"/>
                    </a:solidFill>
                  </a:rPr>
                  <a:t> является также его гарантированная устойчивость (устойчивым называется метод, </a:t>
                </a:r>
                <a:r>
                  <a:rPr lang="ru-RU" dirty="0">
                    <a:solidFill>
                      <a:schemeClr val="tx1"/>
                    </a:solidFill>
                  </a:rPr>
                  <a:t>при использовании которого решение меняется мало при малых изменениях входных данных</a:t>
                </a:r>
                <a:r>
                  <a:rPr lang="ru-RU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7537" y="1905000"/>
                <a:ext cx="9577135" cy="4688305"/>
              </a:xfrm>
              <a:blipFill rotWithShape="0">
                <a:blip r:embed="rId2"/>
                <a:stretch>
                  <a:fillRect l="-446" t="-780" r="-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95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0314" y="624110"/>
            <a:ext cx="6754024" cy="1280890"/>
          </a:xfrm>
        </p:spPr>
        <p:txBody>
          <a:bodyPr/>
          <a:lstStyle/>
          <a:p>
            <a:r>
              <a:rPr lang="ru-RU" dirty="0" smtClean="0"/>
              <a:t>Реализация в </a:t>
            </a:r>
            <a:r>
              <a:rPr lang="en-US" dirty="0" err="1" smtClean="0"/>
              <a:t>NumPy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3096" y="1905000"/>
            <a:ext cx="89154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Для разложения </a:t>
            </a:r>
            <a:r>
              <a:rPr lang="ru-RU" dirty="0" err="1" smtClean="0">
                <a:solidFill>
                  <a:schemeClr val="tx1"/>
                </a:solidFill>
              </a:rPr>
              <a:t>Холески</a:t>
            </a:r>
            <a:r>
              <a:rPr lang="ru-RU" dirty="0" smtClean="0">
                <a:solidFill>
                  <a:schemeClr val="tx1"/>
                </a:solidFill>
              </a:rPr>
              <a:t> реализована функция </a:t>
            </a:r>
            <a:r>
              <a:rPr lang="en-US" dirty="0" err="1" smtClean="0">
                <a:solidFill>
                  <a:schemeClr val="tx1"/>
                </a:solidFill>
              </a:rPr>
              <a:t>linalg.cholesky</a:t>
            </a:r>
            <a:r>
              <a:rPr lang="en-US" dirty="0" smtClean="0">
                <a:solidFill>
                  <a:schemeClr val="tx1"/>
                </a:solidFill>
              </a:rPr>
              <a:t>().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В качестве параметра принимает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массивы </a:t>
            </a:r>
            <a:r>
              <a:rPr lang="en-US" dirty="0" err="1" smtClean="0">
                <a:solidFill>
                  <a:schemeClr val="tx1"/>
                </a:solidFill>
              </a:rPr>
              <a:t>NumPy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подобные им объекты, а также их кортежи. </a:t>
            </a:r>
            <a:r>
              <a:rPr lang="ru-RU" dirty="0">
                <a:solidFill>
                  <a:schemeClr val="tx1"/>
                </a:solidFill>
              </a:rPr>
              <a:t>Матрица должна быть </a:t>
            </a:r>
            <a:r>
              <a:rPr lang="ru-RU" dirty="0" err="1">
                <a:solidFill>
                  <a:schemeClr val="tx1"/>
                </a:solidFill>
              </a:rPr>
              <a:t>эрмитова</a:t>
            </a:r>
            <a:r>
              <a:rPr lang="ru-RU" dirty="0">
                <a:solidFill>
                  <a:schemeClr val="tx1"/>
                </a:solidFill>
              </a:rPr>
              <a:t> или положительно определенной. В случае вещественных элементов она должна быть симметричной</a:t>
            </a:r>
            <a:r>
              <a:rPr lang="ru-RU" dirty="0" smtClean="0">
                <a:solidFill>
                  <a:schemeClr val="tx1"/>
                </a:solidFill>
              </a:rPr>
              <a:t>. Проверки матрицы, является ли она </a:t>
            </a:r>
            <a:r>
              <a:rPr lang="ru-RU" dirty="0" err="1" smtClean="0">
                <a:solidFill>
                  <a:schemeClr val="tx1"/>
                </a:solidFill>
              </a:rPr>
              <a:t>эрмитовой</a:t>
            </a:r>
            <a:r>
              <a:rPr lang="ru-RU" dirty="0" smtClean="0">
                <a:solidFill>
                  <a:schemeClr val="tx1"/>
                </a:solidFill>
              </a:rPr>
              <a:t>, не производится. Более того, только элементы, находящиеся на главной диагонали и ниже будут использованы.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Возвращает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нижнюю треугольную матрицу </a:t>
            </a:r>
            <a:r>
              <a:rPr lang="en-US" i="1" dirty="0" smtClean="0">
                <a:solidFill>
                  <a:schemeClr val="tx1"/>
                </a:solidFill>
              </a:rPr>
              <a:t>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 качестве массива </a:t>
            </a:r>
            <a:r>
              <a:rPr lang="en-US" dirty="0" err="1" smtClean="0">
                <a:solidFill>
                  <a:schemeClr val="tx1"/>
                </a:solidFill>
              </a:rPr>
              <a:t>NumPy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кортежа массивов. Если на вход был подан кортеж, то будет возвращен массив их разложений аналогичной длины, если поданы объекты подкласса </a:t>
            </a:r>
            <a:r>
              <a:rPr lang="en-US" dirty="0" smtClean="0">
                <a:solidFill>
                  <a:schemeClr val="tx1"/>
                </a:solidFill>
              </a:rPr>
              <a:t>matrix, </a:t>
            </a:r>
            <a:r>
              <a:rPr lang="ru-RU" dirty="0" smtClean="0">
                <a:solidFill>
                  <a:schemeClr val="tx1"/>
                </a:solidFill>
              </a:rPr>
              <a:t>то возвращаются так же </a:t>
            </a:r>
            <a:r>
              <a:rPr lang="en-US" dirty="0" smtClean="0">
                <a:solidFill>
                  <a:schemeClr val="tx1"/>
                </a:solidFill>
              </a:rPr>
              <a:t>matrix.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Может поднять исключение </a:t>
            </a:r>
            <a:r>
              <a:rPr lang="en-US" dirty="0" err="1" smtClean="0">
                <a:solidFill>
                  <a:schemeClr val="tx1"/>
                </a:solidFill>
              </a:rPr>
              <a:t>LinAlgError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если разложение не существует, например, параметр не является положительно определенной матрицей.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082" y="3095497"/>
            <a:ext cx="4830559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Пример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кода с помощью библиотеки </a:t>
            </a:r>
            <a:r>
              <a:rPr lang="en-US" sz="2800" dirty="0" err="1" smtClean="0">
                <a:solidFill>
                  <a:schemeClr val="tx1"/>
                </a:solidFill>
              </a:rPr>
              <a:t>numpy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34790" y="78128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&gt;&gt;&gt; </a:t>
            </a:r>
            <a:r>
              <a:rPr lang="ru-RU" dirty="0" smtClean="0"/>
              <a:t>A </a:t>
            </a:r>
            <a:r>
              <a:rPr lang="ru-RU" dirty="0"/>
              <a:t>= </a:t>
            </a:r>
            <a:r>
              <a:rPr lang="ru-RU" dirty="0" err="1"/>
              <a:t>np.array</a:t>
            </a:r>
            <a:r>
              <a:rPr lang="ru-RU" dirty="0"/>
              <a:t>([[1,-2j],[2j,5]])</a:t>
            </a:r>
          </a:p>
          <a:p>
            <a:r>
              <a:rPr lang="en-US" dirty="0"/>
              <a:t>&gt;&gt;&gt; </a:t>
            </a:r>
            <a:r>
              <a:rPr lang="ru-RU" dirty="0" smtClean="0"/>
              <a:t>A</a:t>
            </a:r>
            <a:endParaRPr lang="ru-RU" dirty="0"/>
          </a:p>
          <a:p>
            <a:r>
              <a:rPr lang="ru-RU" dirty="0" err="1"/>
              <a:t>array</a:t>
            </a:r>
            <a:r>
              <a:rPr lang="ru-RU" dirty="0"/>
              <a:t>([[ 1.+0.j, -0.-2.j],</a:t>
            </a:r>
          </a:p>
          <a:p>
            <a:r>
              <a:rPr lang="ru-RU" dirty="0"/>
              <a:t>       [ 0.+2.j,  5.+0.j]])</a:t>
            </a:r>
          </a:p>
          <a:p>
            <a:r>
              <a:rPr lang="en-US" dirty="0"/>
              <a:t>&gt;&gt;&gt; </a:t>
            </a:r>
            <a:r>
              <a:rPr lang="ru-RU" dirty="0" smtClean="0"/>
              <a:t>L </a:t>
            </a:r>
            <a:r>
              <a:rPr lang="ru-RU" dirty="0"/>
              <a:t>= </a:t>
            </a:r>
            <a:r>
              <a:rPr lang="ru-RU" dirty="0" err="1"/>
              <a:t>np.linalg.cholesky</a:t>
            </a:r>
            <a:r>
              <a:rPr lang="ru-RU" dirty="0"/>
              <a:t>(A)</a:t>
            </a:r>
          </a:p>
          <a:p>
            <a:r>
              <a:rPr lang="en-US" dirty="0"/>
              <a:t>&gt;&gt;&gt; </a:t>
            </a:r>
            <a:r>
              <a:rPr lang="ru-RU" dirty="0" smtClean="0"/>
              <a:t>L</a:t>
            </a:r>
            <a:endParaRPr lang="ru-RU" dirty="0"/>
          </a:p>
          <a:p>
            <a:r>
              <a:rPr lang="ru-RU" dirty="0" err="1"/>
              <a:t>array</a:t>
            </a:r>
            <a:r>
              <a:rPr lang="ru-RU" dirty="0"/>
              <a:t>([[1.+0.j, 0.+0.j],</a:t>
            </a:r>
          </a:p>
          <a:p>
            <a:r>
              <a:rPr lang="ru-RU" dirty="0"/>
              <a:t>       [0.+2.j, 1.+0.j]])</a:t>
            </a:r>
          </a:p>
          <a:p>
            <a:r>
              <a:rPr lang="en-US" dirty="0"/>
              <a:t>&gt;&gt;&gt; </a:t>
            </a:r>
            <a:r>
              <a:rPr lang="ru-RU" dirty="0" smtClean="0"/>
              <a:t>np.dot(L</a:t>
            </a:r>
            <a:r>
              <a:rPr lang="ru-RU" dirty="0"/>
              <a:t>, </a:t>
            </a:r>
            <a:r>
              <a:rPr lang="ru-RU" dirty="0" err="1"/>
              <a:t>L.T.conj</a:t>
            </a:r>
            <a:r>
              <a:rPr lang="ru-RU" dirty="0"/>
              <a:t>()) # </a:t>
            </a:r>
            <a:r>
              <a:rPr lang="ru-RU" dirty="0" err="1"/>
              <a:t>verify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L * L.H = A</a:t>
            </a:r>
          </a:p>
          <a:p>
            <a:r>
              <a:rPr lang="ru-RU" dirty="0" err="1"/>
              <a:t>array</a:t>
            </a:r>
            <a:r>
              <a:rPr lang="ru-RU" dirty="0"/>
              <a:t>([[1.+0.j, 0.-2.j],</a:t>
            </a:r>
          </a:p>
          <a:p>
            <a:r>
              <a:rPr lang="ru-RU" dirty="0"/>
              <a:t>       [0.+2.j, 5.+0.j]])</a:t>
            </a:r>
          </a:p>
          <a:p>
            <a:r>
              <a:rPr lang="en-US" dirty="0"/>
              <a:t>&gt;&gt;&gt; </a:t>
            </a:r>
            <a:r>
              <a:rPr lang="ru-RU" dirty="0" smtClean="0"/>
              <a:t>A </a:t>
            </a:r>
            <a:r>
              <a:rPr lang="ru-RU" dirty="0"/>
              <a:t>= [[1,-2j],[2j,5]] #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happens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A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only</a:t>
            </a:r>
            <a:r>
              <a:rPr lang="ru-RU" dirty="0"/>
              <a:t> </a:t>
            </a:r>
            <a:r>
              <a:rPr lang="ru-RU" dirty="0" err="1"/>
              <a:t>array_like</a:t>
            </a:r>
            <a:r>
              <a:rPr lang="ru-RU" dirty="0"/>
              <a:t>?</a:t>
            </a:r>
          </a:p>
          <a:p>
            <a:r>
              <a:rPr lang="en-US" dirty="0"/>
              <a:t>&gt;&gt;&gt; </a:t>
            </a:r>
            <a:r>
              <a:rPr lang="ru-RU" dirty="0" err="1" smtClean="0"/>
              <a:t>np.linalg.cholesky</a:t>
            </a:r>
            <a:r>
              <a:rPr lang="ru-RU" dirty="0" smtClean="0"/>
              <a:t>(A</a:t>
            </a:r>
            <a:r>
              <a:rPr lang="ru-RU" dirty="0"/>
              <a:t>) #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smtClean="0"/>
              <a:t>n</a:t>
            </a:r>
            <a:r>
              <a:rPr lang="en-US" dirty="0" smtClean="0"/>
              <a:t>-</a:t>
            </a:r>
            <a:r>
              <a:rPr lang="ru-RU" dirty="0" smtClean="0"/>
              <a:t>d</a:t>
            </a:r>
            <a:r>
              <a:rPr lang="en-US" dirty="0" err="1" smtClean="0"/>
              <a:t>imensional</a:t>
            </a:r>
            <a:r>
              <a:rPr lang="en-US" dirty="0" smtClean="0"/>
              <a:t> </a:t>
            </a:r>
            <a:r>
              <a:rPr lang="ru-RU" dirty="0" err="1" smtClean="0"/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ndarray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returned</a:t>
            </a:r>
            <a:endParaRPr lang="ru-RU" dirty="0"/>
          </a:p>
          <a:p>
            <a:r>
              <a:rPr lang="ru-RU" dirty="0" err="1"/>
              <a:t>array</a:t>
            </a:r>
            <a:r>
              <a:rPr lang="ru-RU" dirty="0"/>
              <a:t>([[1.+0.j, 0.+0.j],</a:t>
            </a:r>
          </a:p>
          <a:p>
            <a:r>
              <a:rPr lang="ru-RU" dirty="0"/>
              <a:t>       [0.+2.j, 1.+0.j]])</a:t>
            </a:r>
          </a:p>
          <a:p>
            <a:r>
              <a:rPr lang="ru-RU" dirty="0"/>
              <a:t># </a:t>
            </a:r>
            <a:r>
              <a:rPr lang="ru-RU" dirty="0" err="1"/>
              <a:t>But</a:t>
            </a:r>
            <a:r>
              <a:rPr lang="ru-RU" dirty="0"/>
              <a:t> a </a:t>
            </a:r>
            <a:r>
              <a:rPr lang="ru-RU" dirty="0" err="1"/>
              <a:t>matrix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returned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A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matrix</a:t>
            </a:r>
            <a:r>
              <a:rPr lang="ru-RU" dirty="0"/>
              <a:t> </a:t>
            </a:r>
            <a:r>
              <a:rPr lang="ru-RU" dirty="0" err="1"/>
              <a:t>object</a:t>
            </a:r>
            <a:endParaRPr lang="ru-RU" dirty="0"/>
          </a:p>
          <a:p>
            <a:r>
              <a:rPr lang="en-US" dirty="0"/>
              <a:t>&gt;&gt;&gt; </a:t>
            </a:r>
            <a:r>
              <a:rPr lang="ru-RU" dirty="0" err="1" smtClean="0"/>
              <a:t>np.linalg.cholesky</a:t>
            </a:r>
            <a:r>
              <a:rPr lang="ru-RU" dirty="0" smtClean="0"/>
              <a:t>(</a:t>
            </a:r>
            <a:r>
              <a:rPr lang="ru-RU" dirty="0" err="1" smtClean="0"/>
              <a:t>np.matrix</a:t>
            </a:r>
            <a:r>
              <a:rPr lang="ru-RU" dirty="0" smtClean="0"/>
              <a:t>(A</a:t>
            </a:r>
            <a:r>
              <a:rPr lang="ru-RU" dirty="0"/>
              <a:t>))</a:t>
            </a:r>
          </a:p>
          <a:p>
            <a:r>
              <a:rPr lang="ru-RU" dirty="0" err="1"/>
              <a:t>matrix</a:t>
            </a:r>
            <a:r>
              <a:rPr lang="ru-RU" dirty="0"/>
              <a:t>([[ 1.+0.j,  0.+0.j],</a:t>
            </a:r>
          </a:p>
          <a:p>
            <a:r>
              <a:rPr lang="ru-RU" dirty="0"/>
              <a:t>        [ 0.+2.j,  1.+0.j]])</a:t>
            </a:r>
          </a:p>
        </p:txBody>
      </p:sp>
    </p:spTree>
    <p:extLst>
      <p:ext uri="{BB962C8B-B14F-4D97-AF65-F5344CB8AC3E}">
        <p14:creationId xmlns:p14="http://schemas.microsoft.com/office/powerpoint/2010/main" val="401886410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281</Words>
  <Application>Microsoft Office PowerPoint</Application>
  <PresentationFormat>Широкоэкранный</PresentationFormat>
  <Paragraphs>64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Легкий дым</vt:lpstr>
      <vt:lpstr>Разложение Холески Метод квадратного корня</vt:lpstr>
      <vt:lpstr>Системы линейных уравнений </vt:lpstr>
      <vt:lpstr>Понятия, которые нам потребуются</vt:lpstr>
      <vt:lpstr>Метод разложения Холески</vt:lpstr>
      <vt:lpstr>Алгоритм разложения Холески</vt:lpstr>
      <vt:lpstr>Комплекснозначные матрицы</vt:lpstr>
      <vt:lpstr>Достоинства метода</vt:lpstr>
      <vt:lpstr>Реализация в NumPy</vt:lpstr>
      <vt:lpstr>Пример кода с помощью библиотеки numpy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Разложение Холески</dc:title>
  <dc:creator>Учетная запись Майкрософт</dc:creator>
  <cp:lastModifiedBy>Учетная запись Майкрософт</cp:lastModifiedBy>
  <cp:revision>12</cp:revision>
  <dcterms:created xsi:type="dcterms:W3CDTF">2022-10-04T20:39:45Z</dcterms:created>
  <dcterms:modified xsi:type="dcterms:W3CDTF">2022-10-04T22:17:58Z</dcterms:modified>
</cp:coreProperties>
</file>