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deep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method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NEC–2019,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October,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Budva,</a:t>
            </a:r>
            <a:r>
              <a:rPr/>
              <a:t> </a:t>
            </a:r>
            <a:r>
              <a:rPr/>
              <a:t>Montenegro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Структура</a:t>
            </a:r>
            <a:r>
              <a:rPr/>
              <a:t> </a:t>
            </a:r>
            <a:r>
              <a:rPr/>
              <a:t>проекта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Как</a:t>
            </a:r>
            <a:r>
              <a:rPr/>
              <a:t> </a:t>
            </a:r>
            <a:r>
              <a:rPr/>
              <a:t>устроен</a:t>
            </a:r>
            <a:r>
              <a:rPr/>
              <a:t> </a:t>
            </a:r>
            <a:r>
              <a:rPr/>
              <a:t>проект</a:t>
            </a:r>
            <a:r>
              <a:rPr/>
              <a:t> </a:t>
            </a:r>
            <a:r>
              <a:rPr/>
              <a:t>анализа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Требования к проекту</a:t>
            </a:r>
          </a:p>
          <a:p>
            <a:pPr lvl="1">
              <a:buAutoNum type="arabicPeriod"/>
            </a:pPr>
            <a:r>
              <a:rPr/>
              <a:t>Данные проекта</a:t>
            </a:r>
          </a:p>
          <a:p>
            <a:pPr lvl="1">
              <a:buAutoNum type="arabicPeriod"/>
            </a:pPr>
            <a:r>
              <a:rPr/>
              <a:t>Разработка и внедрение проекта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Требования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Мы ничего не знаем о том, какие у нас есть данные.</a:t>
            </a:r>
          </a:p>
          <a:p>
            <a:pPr lvl="1"/>
            <a:r>
              <a:rPr/>
              <a:t>Мы должны вникнуть в постановку задачи.</a:t>
            </a:r>
          </a:p>
          <a:p>
            <a:pPr lvl="1"/>
            <a:r>
              <a:rPr/>
              <a:t>Мы должны понять, какой результат требуется получить от проекта.</a:t>
            </a:r>
          </a:p>
          <a:p>
            <a:pPr lvl="1"/>
            <a:r>
              <a:rPr/>
              <a:t>Мы должны решить, каким методом задача будет решаться.</a:t>
            </a:r>
          </a:p>
          <a:p>
            <a:pPr lvl="1"/>
            <a:r>
              <a:rPr/>
              <a:t>Мы должны задать требования к данным.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Данные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Поиск данных для решения задачи:</a:t>
            </a:r>
          </a:p>
          <a:p>
            <a:pPr lvl="2"/>
            <a:r>
              <a:rPr/>
              <a:t>мы узнаем, какие источники нам доступны;</a:t>
            </a:r>
          </a:p>
          <a:p>
            <a:pPr lvl="2"/>
            <a:r>
              <a:rPr/>
              <a:t>мы формируем выборку, с которой в дальнейшем будем работать.</a:t>
            </a:r>
          </a:p>
          <a:p>
            <a:pPr lvl="1"/>
            <a:r>
              <a:rPr/>
              <a:t>Исследование данных:</a:t>
            </a:r>
          </a:p>
          <a:p>
            <a:pPr lvl="2"/>
            <a:r>
              <a:rPr/>
              <a:t>исследовать центральное положение и вариабельность;</a:t>
            </a:r>
          </a:p>
          <a:p>
            <a:pPr lvl="2"/>
            <a:r>
              <a:rPr/>
              <a:t>выявить корреляции между признаками;</a:t>
            </a:r>
          </a:p>
          <a:p>
            <a:pPr lvl="2"/>
            <a:r>
              <a:rPr/>
              <a:t>построить графики распределения.</a:t>
            </a:r>
          </a:p>
          <a:p>
            <a:pPr lvl="1"/>
            <a:r>
              <a:rPr/>
              <a:t>Подготовка данных.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Разработка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внедрение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Разработка модели.</a:t>
            </a:r>
          </a:p>
          <a:p>
            <a:pPr lvl="1"/>
            <a:r>
              <a:rPr/>
              <a:t>Программная реализация модели.</a:t>
            </a:r>
          </a:p>
          <a:p>
            <a:pPr lvl="1"/>
            <a:r>
              <a:rPr/>
              <a:t>Прогонка обучающей выборки.</a:t>
            </a:r>
          </a:p>
          <a:p>
            <a:pPr lvl="1"/>
            <a:r>
              <a:rPr/>
              <a:t>Проверка на тестовой выборке.</a:t>
            </a:r>
          </a:p>
          <a:p>
            <a:pPr lvl="1"/>
            <a:r>
              <a:rPr/>
              <a:t>Верификация результата.</a:t>
            </a:r>
          </a:p>
          <a:p>
            <a:pPr lvl="1"/>
            <a:r>
              <a:rPr/>
              <a:t>Цикл (можно начинать все сначала).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Требования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Понимание</a:t>
            </a:r>
            <a:r>
              <a:rPr/>
              <a:t> </a:t>
            </a:r>
            <a:r>
              <a:rPr/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Фундамент всей работы.</a:t>
            </a:r>
          </a:p>
          <a:p>
            <a:pPr lvl="1"/>
            <a:r>
              <a:rPr/>
              <a:t>Необходимо четко определить цель исследования.</a:t>
            </a:r>
          </a:p>
          <a:p>
            <a:pPr lvl="1"/>
            <a:r>
              <a:rPr/>
              <a:t>Что является проблемой?</a:t>
            </a:r>
          </a:p>
          <a:p>
            <a:pPr lvl="1"/>
            <a:r>
              <a:rPr/>
              <a:t>По каким метрикам будет оцениваться успешность?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Выбор</a:t>
            </a:r>
            <a:r>
              <a:rPr/>
              <a:t> </a:t>
            </a:r>
            <a:r>
              <a:rPr/>
              <a:t>аналитического</a:t>
            </a:r>
            <a:r>
              <a:rPr/>
              <a:t> </a:t>
            </a:r>
            <a:r>
              <a:rPr/>
              <a:t>подхода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Выбор подхода зависит от того, какой тип ответа нужно получить в итоге:</a:t>
            </a:r>
          </a:p>
          <a:p>
            <a:pPr lvl="2"/>
            <a:r>
              <a:rPr/>
              <a:t>если нужен ответ вида да/нет, подойдёт байесовский классификатор;</a:t>
            </a:r>
          </a:p>
          <a:p>
            <a:pPr lvl="2"/>
            <a:r>
              <a:rPr/>
              <a:t>если нужен ответ в виде численного признака, то подойдут регрессионные модели;</a:t>
            </a:r>
          </a:p>
          <a:p>
            <a:pPr lvl="2"/>
            <a:r>
              <a:rPr/>
              <a:t>если нужно определить вероятности определённых исходов, необходимо использовать предиктивную модель;</a:t>
            </a:r>
          </a:p>
          <a:p>
            <a:pPr lvl="2"/>
            <a:r>
              <a:rPr/>
              <a:t>если нужно выявить связи, используется дескриптивный подход.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Требования</a:t>
            </a:r>
            <a:r>
              <a:rPr/>
              <a:t> </a:t>
            </a:r>
            <a:r>
              <a:rPr/>
              <a:t>к</a:t>
            </a:r>
            <a:r>
              <a:rPr/>
              <a:t> </a:t>
            </a:r>
            <a:r>
              <a:rPr/>
              <a:t>данным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Какие данные позволят дать искомый ответ?</a:t>
            </a:r>
          </a:p>
          <a:p>
            <a:pPr lvl="1"/>
            <a:r>
              <a:rPr/>
              <a:t>Требования к данным:</a:t>
            </a:r>
          </a:p>
          <a:p>
            <a:pPr lvl="2"/>
            <a:r>
              <a:rPr/>
              <a:t>контент;</a:t>
            </a:r>
          </a:p>
          <a:p>
            <a:pPr lvl="2"/>
            <a:r>
              <a:rPr/>
              <a:t>форматы данных;</a:t>
            </a:r>
          </a:p>
          <a:p>
            <a:pPr lvl="2"/>
            <a:r>
              <a:rPr/>
              <a:t>источники данных.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Данные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Технологии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Сбор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Мы выполняем сбор данных из имеющихся источников.</a:t>
            </a:r>
          </a:p>
          <a:p>
            <a:pPr lvl="1"/>
            <a:r>
              <a:rPr/>
              <a:t>Убеждаемся, что источники:</a:t>
            </a:r>
          </a:p>
          <a:p>
            <a:pPr lvl="2"/>
            <a:r>
              <a:rPr/>
              <a:t>доступны;</a:t>
            </a:r>
          </a:p>
          <a:p>
            <a:pPr lvl="2"/>
            <a:r>
              <a:rPr/>
              <a:t>надёжны;</a:t>
            </a:r>
          </a:p>
          <a:p>
            <a:pPr lvl="2"/>
            <a:r>
              <a:rPr/>
              <a:t>могут быть использованы для получения искомых данных в требуемом качестве.</a:t>
            </a:r>
          </a:p>
          <a:p>
            <a:pPr lvl="1"/>
            <a:r>
              <a:rPr/>
              <a:t>Необходимо понять, получили ли мы те данные, какие хотели.</a:t>
            </a:r>
          </a:p>
          <a:p>
            <a:pPr lvl="1"/>
            <a:r>
              <a:rPr/>
              <a:t>Пересмотр требований к данным.</a:t>
            </a:r>
          </a:p>
          <a:p>
            <a:pPr lvl="1"/>
            <a:r>
              <a:rPr/>
              <a:t>Принятие решения о необходимости дополнительных данных.</a:t>
            </a:r>
          </a:p>
          <a:p>
            <a:pPr lvl="1"/>
            <a:r>
              <a:rPr/>
              <a:t>Нахождение замены недостающим данным.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Анализ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Репрезентативны ли собранные данные относительно поставленной задачи?</a:t>
            </a:r>
          </a:p>
          <a:p>
            <a:pPr lvl="1"/>
            <a:r>
              <a:rPr/>
              <a:t>Описательная статистика применяется ко всем переменным, которые будут использоваться в выбранной модели:</a:t>
            </a:r>
          </a:p>
          <a:p>
            <a:pPr lvl="2"/>
            <a:r>
              <a:rPr/>
              <a:t>исследуется центральное положение (среднее, медиана, мода);</a:t>
            </a:r>
          </a:p>
          <a:p>
            <a:pPr lvl="2"/>
            <a:r>
              <a:rPr/>
              <a:t>ищутся выбросы и выполняется оценка вариабельности (дисперсия, стандартное отклонение);</a:t>
            </a:r>
          </a:p>
          <a:p>
            <a:pPr lvl="2"/>
            <a:r>
              <a:rPr/>
              <a:t>строятся гистограммы распределения переменных;</a:t>
            </a:r>
          </a:p>
          <a:p>
            <a:pPr lvl="2"/>
            <a:r>
              <a:rPr/>
              <a:t>применяются другие инструменты визуализации (например, ящики с усами).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Анализ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Вычисляются корреляции между переменными.</a:t>
            </a:r>
          </a:p>
          <a:p>
            <a:pPr lvl="1"/>
            <a:r>
              <a:rPr/>
              <a:t>Если найдутся значительные корреляции между переменными, некоторые переменные могут быть отброшены, как избыточные.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Подготовка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Сбор и анализ данных + подготовка данных = 70%–90% времени проекта.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Подготовка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Мы перерабатываем данные в такую форму, чтобы с ними было удобно работать:</a:t>
            </a:r>
          </a:p>
          <a:p>
            <a:pPr lvl="2"/>
            <a:r>
              <a:rPr/>
              <a:t>удаляем дубликаты;</a:t>
            </a:r>
          </a:p>
          <a:p>
            <a:pPr lvl="2"/>
            <a:r>
              <a:rPr/>
              <a:t>обрабатываем отсутствующие или неверные данные;</a:t>
            </a:r>
          </a:p>
          <a:p>
            <a:pPr lvl="2"/>
            <a:r>
              <a:rPr/>
              <a:t>проверяем и исправляем ошибки форматирования.</a:t>
            </a:r>
          </a:p>
          <a:p>
            <a:pPr lvl="1"/>
            <a:r>
              <a:rPr/>
              <a:t>Мы конструируем набор факторов, с которым на следующих этапах будет работать машинное обучение:</a:t>
            </a:r>
          </a:p>
          <a:p>
            <a:pPr lvl="2"/>
            <a:r>
              <a:rPr/>
              <a:t>извлечение признаков;</a:t>
            </a:r>
          </a:p>
          <a:p>
            <a:pPr lvl="2"/>
            <a:r>
              <a:rPr/>
              <a:t>отбор признаков.</a:t>
            </a:r>
          </a:p>
          <a:p>
            <a:pPr lvl="1"/>
            <a:r>
              <a:rPr/>
              <a:t>Ошибки на этом этапе могут оказаться критическими.</a:t>
            </a:r>
          </a:p>
          <a:p>
            <a:pPr lvl="2"/>
            <a:r>
              <a:rPr/>
              <a:t>Избыточное количество признаков = модель переобучена.</a:t>
            </a:r>
          </a:p>
          <a:p>
            <a:pPr lvl="2"/>
            <a:r>
              <a:rPr/>
              <a:t>Недостаточное количество признаков = модель недообучена.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Разработка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внедрение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Построение</a:t>
            </a:r>
            <a:r>
              <a:rPr/>
              <a:t> </a:t>
            </a:r>
            <a:r>
              <a:rPr/>
              <a:t>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Когда тип модели определён и имеется обучающая выборка, мы разрабатываем модель и проверяем её на наборе признаков.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Применение</a:t>
            </a:r>
            <a:r>
              <a:rPr/>
              <a:t> </a:t>
            </a:r>
            <a:r>
              <a:rPr/>
              <a:t>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Вычисления чередуются с настройкой модели.</a:t>
            </a:r>
          </a:p>
          <a:p>
            <a:pPr lvl="1"/>
            <a:r>
              <a:rPr/>
              <a:t>Отвечает ли построенная модель исходной задаче?</a:t>
            </a:r>
          </a:p>
          <a:p>
            <a:pPr lvl="1"/>
            <a:r>
              <a:rPr/>
              <a:t>Вычисление модели имеет две фазы:</a:t>
            </a:r>
          </a:p>
          <a:p>
            <a:pPr lvl="2"/>
            <a:r>
              <a:rPr/>
              <a:t>проводятся диагностические измерения, которые помогают понять, работает ли модель, так как задумано;</a:t>
            </a:r>
          </a:p>
          <a:p>
            <a:pPr lvl="2"/>
            <a:r>
              <a:rPr/>
              <a:t>проводится проверка статистической значимости гипотезы. Она необходима, чтобы убедиться, что данные в модели правильно используются и интерпретируются и полученный результат выходит за пределы статистической погрешности.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Внедрение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Внедрение проводится поэтапно:</a:t>
            </a:r>
          </a:p>
          <a:p>
            <a:pPr lvl="2"/>
            <a:r>
              <a:rPr/>
              <a:t>ограниченная группа пользователей;</a:t>
            </a:r>
          </a:p>
          <a:p>
            <a:pPr lvl="2"/>
            <a:r>
              <a:rPr/>
              <a:t>тестовое окружение.</a:t>
            </a:r>
          </a:p>
          <a:p>
            <a:pPr lvl="1"/>
            <a:r>
              <a:rPr/>
              <a:t>Система обратной связи.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Wer’s nicht glaubt, bezahlt einen Taler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Проблемы</a:t>
            </a:r>
            <a:r>
              <a:rPr/>
              <a:t> </a:t>
            </a:r>
            <a:r>
              <a:rPr/>
              <a:t>машинного</a:t>
            </a:r>
            <a:r>
              <a:rPr/>
              <a:t> </a:t>
            </a:r>
            <a:r>
              <a:rPr/>
              <a:t>обучения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Технологии машинного обучения и нейросетей переоценены.</a:t>
            </a:r>
          </a:p>
          <a:p>
            <a:pPr lvl="1"/>
            <a:r>
              <a:rPr/>
              <a:t>Методы машинного обучения уничтожают культуру аналитического мышления.</a:t>
            </a:r>
          </a:p>
          <a:p>
            <a:pPr lvl="1"/>
            <a:r>
              <a:rPr/>
              <a:t>Для достижения результата в проектах, подразумевающих анализ данных, важнее знание предмета, нежели глубокие знания ML.</a:t>
            </a:r>
          </a:p>
          <a:p>
            <a:pPr lvl="1"/>
            <a:r>
              <a:rPr/>
              <a:t>Профессия Data Scientist’а сильно переоценена, универсальных специалистов больше не будет.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Технологии</a:t>
            </a:r>
            <a:r>
              <a:rPr/>
              <a:t> </a:t>
            </a:r>
            <a:r>
              <a:rPr/>
              <a:t>переоценены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Большинство задач, которые сейчас пытаются решать с помощью современных методов анализа данных и нейросетей – решаются уже давно.</a:t>
            </a:r>
          </a:p>
          <a:p>
            <a:pPr lvl="1"/>
            <a:r>
              <a:rPr/>
              <a:t>Задачи не новые. Их решают аналитики, которые разбираются в предметной области.</a:t>
            </a:r>
          </a:p>
          <a:p>
            <a:pPr lvl="1"/>
            <a:r>
              <a:rPr/>
              <a:t>Зачастую алгоритмы машинного обучения в таких системах уже заложены.</a:t>
            </a:r>
          </a:p>
          <a:p>
            <a:pPr lvl="1"/>
            <a:r>
              <a:rPr/>
              <a:t>Сделать тут что-то принципиально новое и реально применимое крайне сложно.</a:t>
            </a:r>
          </a:p>
          <a:p>
            <a:pPr lvl="1"/>
            <a:r>
              <a:rPr/>
              <a:t>Яблоки, упавшие с дерева, уже собраны.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Культура</a:t>
            </a:r>
            <a:r>
              <a:rPr/>
              <a:t> </a:t>
            </a:r>
            <a:r>
              <a:rPr/>
              <a:t>аналитического</a:t>
            </a:r>
            <a:r>
              <a:rPr/>
              <a:t> </a:t>
            </a:r>
            <a:r>
              <a:rPr/>
              <a:t>мышления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Нужно глубоко разобраться в предметной области.</a:t>
            </a:r>
          </a:p>
          <a:p>
            <a:pPr lvl="2"/>
            <a:r>
              <a:rPr/>
              <a:t>какие данные нужны;</a:t>
            </a:r>
          </a:p>
          <a:p>
            <a:pPr lvl="2"/>
            <a:r>
              <a:rPr/>
              <a:t>нужны ли какие-либо предсказательные алгоритмы;</a:t>
            </a:r>
          </a:p>
          <a:p>
            <a:pPr lvl="2"/>
            <a:r>
              <a:rPr/>
              <a:t>есть ли возможность верифицировать предсказание.</a:t>
            </a:r>
          </a:p>
          <a:p>
            <a:pPr lvl="1"/>
            <a:r>
              <a:rPr/>
              <a:t>Требуется аналитический подход.</a:t>
            </a:r>
          </a:p>
          <a:p>
            <a:pPr lvl="1"/>
            <a:r>
              <a:rPr/>
              <a:t>Требуется культура работы с данными.</a:t>
            </a:r>
          </a:p>
          <a:p>
            <a:pPr lvl="1"/>
            <a:r>
              <a:rPr/>
              <a:t>Требуется умение ставить гипотезы.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Уничтожение</a:t>
            </a:r>
            <a:r>
              <a:rPr/>
              <a:t> </a:t>
            </a:r>
            <a:r>
              <a:rPr/>
              <a:t>культуры</a:t>
            </a:r>
            <a:r>
              <a:rPr/>
              <a:t> </a:t>
            </a:r>
            <a:r>
              <a:rPr/>
              <a:t>аналитического</a:t>
            </a:r>
            <a:r>
              <a:rPr/>
              <a:t> </a:t>
            </a:r>
            <a:r>
              <a:rPr/>
              <a:t>мышления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Большинство современных Data Scientist’ов = дети на спорткаре</a:t>
            </a:r>
          </a:p>
          <a:p>
            <a:pPr lvl="1"/>
            <a:r>
              <a:rPr/>
              <a:t>считают себя уникальными;</a:t>
            </a:r>
          </a:p>
          <a:p>
            <a:pPr lvl="1"/>
            <a:r>
              <a:rPr/>
              <a:t>водить не умеют;</a:t>
            </a:r>
          </a:p>
          <a:p>
            <a:pPr lvl="1"/>
            <a:r>
              <a:rPr/>
              <a:t>едут быстро только потому, что сильное железо.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Важнее</a:t>
            </a:r>
            <a:r>
              <a:rPr/>
              <a:t> </a:t>
            </a:r>
            <a:r>
              <a:rPr/>
              <a:t>знание</a:t>
            </a:r>
            <a:r>
              <a:rPr/>
              <a:t> </a:t>
            </a:r>
            <a:r>
              <a:rPr/>
              <a:t>предмета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Scientists:</a:t>
            </a:r>
          </a:p>
          <a:p>
            <a:pPr lvl="1"/>
            <a:r>
              <a:rPr/>
              <a:t>почти не задают никаких вопросов;</a:t>
            </a:r>
          </a:p>
          <a:p>
            <a:pPr lvl="1"/>
            <a:r>
              <a:rPr/>
              <a:t>данные и так обо всем расскажут;</a:t>
            </a:r>
          </a:p>
          <a:p>
            <a:pPr lvl="1"/>
            <a:r>
              <a:rPr/>
              <a:t>забирают какие-то данные;</a:t>
            </a:r>
          </a:p>
          <a:p>
            <a:pPr lvl="1"/>
            <a:r>
              <a:rPr/>
              <a:t>говорят, что построили какую-то модель.</a:t>
            </a:r>
          </a:p>
          <a:p>
            <a:pPr lvl="0" marL="0" indent="0">
              <a:buNone/>
            </a:pPr>
            <a:r>
              <a:rPr/>
              <a:t>Результат не проверяем.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Универсальных</a:t>
            </a:r>
            <a:r>
              <a:rPr/>
              <a:t> </a:t>
            </a:r>
            <a:r>
              <a:rPr/>
              <a:t>специалистов</a:t>
            </a:r>
            <a:r>
              <a:rPr/>
              <a:t> </a:t>
            </a:r>
            <a:r>
              <a:rPr/>
              <a:t>больше</a:t>
            </a:r>
            <a:r>
              <a:rPr/>
              <a:t> </a:t>
            </a:r>
            <a:r>
              <a:rPr/>
              <a:t>не</a:t>
            </a:r>
            <a:r>
              <a:rPr/>
              <a:t> </a:t>
            </a:r>
            <a:r>
              <a:rPr/>
              <a:t>будет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Scientist</a:t>
            </a:r>
          </a:p>
          <a:p>
            <a:pPr lvl="1"/>
            <a:r>
              <a:rPr/>
              <a:t>не может быть универсалом;</a:t>
            </a:r>
          </a:p>
          <a:p>
            <a:pPr lvl="1"/>
            <a:r>
              <a:rPr/>
              <a:t>должен быть экспертом в предметной области.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Универсальных</a:t>
            </a:r>
            <a:r>
              <a:rPr/>
              <a:t> </a:t>
            </a:r>
            <a:r>
              <a:rPr/>
              <a:t>специалистов</a:t>
            </a:r>
            <a:r>
              <a:rPr/>
              <a:t> </a:t>
            </a:r>
            <a:r>
              <a:rPr/>
              <a:t>больше</a:t>
            </a:r>
            <a:r>
              <a:rPr/>
              <a:t> </a:t>
            </a:r>
            <a:r>
              <a:rPr/>
              <a:t>не</a:t>
            </a:r>
            <a:r>
              <a:rPr/>
              <a:t> </a:t>
            </a:r>
            <a:r>
              <a:rPr/>
              <a:t>будет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Хайп закончился.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approach to the deep learning method</dc:title>
  <dc:creator/>
  <cp:keywords/>
  <dcterms:created xsi:type="dcterms:W3CDTF">2022-05-14T17:18:54Z</dcterms:created>
  <dcterms:modified xsi:type="dcterms:W3CDTF">2022-05-14T17:18:54Z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NEC–2019, 30 September – 4 October, 2019 Budva, Montenegro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 \and LIT JINR, Dubna, Russian Federation \and BLTP JINR, Dubna, Russian Federation \and Technical University of Košice, Košice, Slovakia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