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18" r:id="rId4"/>
    <p:sldMasterId id="2147484241" r:id="rId5"/>
    <p:sldMasterId id="2147484274" r:id="rId6"/>
  </p:sldMasterIdLst>
  <p:notesMasterIdLst>
    <p:notesMasterId r:id="rId38"/>
  </p:notesMasterIdLst>
  <p:handoutMasterIdLst>
    <p:handoutMasterId r:id="rId39"/>
  </p:handoutMasterIdLst>
  <p:sldIdLst>
    <p:sldId id="1363" r:id="rId7"/>
    <p:sldId id="1364" r:id="rId8"/>
    <p:sldId id="1366" r:id="rId9"/>
    <p:sldId id="1367" r:id="rId10"/>
    <p:sldId id="1123" r:id="rId11"/>
    <p:sldId id="1339" r:id="rId12"/>
    <p:sldId id="1340" r:id="rId13"/>
    <p:sldId id="1341" r:id="rId14"/>
    <p:sldId id="1359" r:id="rId15"/>
    <p:sldId id="1342" r:id="rId16"/>
    <p:sldId id="1343" r:id="rId17"/>
    <p:sldId id="1344" r:id="rId18"/>
    <p:sldId id="1360" r:id="rId19"/>
    <p:sldId id="1361" r:id="rId20"/>
    <p:sldId id="1362" r:id="rId21"/>
    <p:sldId id="1345" r:id="rId22"/>
    <p:sldId id="1346" r:id="rId23"/>
    <p:sldId id="1347" r:id="rId24"/>
    <p:sldId id="1348" r:id="rId25"/>
    <p:sldId id="1349" r:id="rId26"/>
    <p:sldId id="1350" r:id="rId27"/>
    <p:sldId id="1351" r:id="rId28"/>
    <p:sldId id="1352" r:id="rId29"/>
    <p:sldId id="1353" r:id="rId30"/>
    <p:sldId id="1354" r:id="rId31"/>
    <p:sldId id="1355" r:id="rId32"/>
    <p:sldId id="1356" r:id="rId33"/>
    <p:sldId id="1357" r:id="rId34"/>
    <p:sldId id="1358" r:id="rId35"/>
    <p:sldId id="1296" r:id="rId36"/>
    <p:sldId id="1275"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D795"/>
    <a:srgbClr val="56B846"/>
    <a:srgbClr val="525252"/>
    <a:srgbClr val="002050"/>
    <a:srgbClr val="1193FF"/>
    <a:srgbClr val="0078D7"/>
    <a:srgbClr val="00BCF2"/>
    <a:srgbClr val="00188F"/>
    <a:srgbClr val="A80000"/>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2980" autoAdjust="0"/>
  </p:normalViewPr>
  <p:slideViewPr>
    <p:cSldViewPr snapToObjects="1">
      <p:cViewPr varScale="1">
        <p:scale>
          <a:sx n="90" d="100"/>
          <a:sy n="90" d="100"/>
        </p:scale>
        <p:origin x="44" y="64"/>
      </p:cViewPr>
      <p:guideLst/>
    </p:cSldViewPr>
  </p:slideViewPr>
  <p:outlineViewPr>
    <p:cViewPr>
      <p:scale>
        <a:sx n="33" d="100"/>
        <a:sy n="33" d="100"/>
      </p:scale>
      <p:origin x="0" y="-15570"/>
    </p:cViewPr>
  </p:outlineViewPr>
  <p:notesTextViewPr>
    <p:cViewPr>
      <p:scale>
        <a:sx n="3" d="2"/>
        <a:sy n="3" d="2"/>
      </p:scale>
      <p:origin x="0" y="0"/>
    </p:cViewPr>
  </p:notesTextViewPr>
  <p:sorterViewPr>
    <p:cViewPr>
      <p:scale>
        <a:sx n="33" d="100"/>
        <a:sy n="33" d="100"/>
      </p:scale>
      <p:origin x="0" y="0"/>
    </p:cViewPr>
  </p:sorterViewPr>
  <p:notesViewPr>
    <p:cSldViewPr snapToObjects="1" showGuides="1">
      <p:cViewPr varScale="1">
        <p:scale>
          <a:sx n="65" d="100"/>
          <a:sy n="65" d="100"/>
        </p:scale>
        <p:origin x="23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1/11/2016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20</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20</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1/11/2016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A14FA6D-5CC1-477D-A0DC-F2245326A311}" type="datetime1">
              <a:rPr lang="en-US" smtClean="0"/>
              <a:t>1/11/2016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27803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30975FA-780D-4E00-9550-B2D883AEEAB0}" type="datetime1">
              <a:rPr lang="en-US" smtClean="0">
                <a:solidFill>
                  <a:prstClr val="black"/>
                </a:solidFill>
              </a:rPr>
              <a:pPr/>
              <a:t>1/11/2016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872839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290EE1-A306-43E3-89F1-0B131898A858}" type="datetime1">
              <a:rPr lang="en-US" smtClean="0">
                <a:solidFill>
                  <a:prstClr val="black"/>
                </a:solidFill>
              </a:rPr>
              <a:pPr/>
              <a:t>1/11/2016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772635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1/11/2016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343269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1/11/2016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4162564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2EC64DE5-4A80-4049-BDC7-E36CCA811281}" type="datetime1">
              <a:rPr lang="en-US" smtClean="0"/>
              <a:pPr/>
              <a:t>1/11/2016</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31</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337199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007867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416739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332974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73694031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8099205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8406439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364578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 ANIMATED">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9ED7"/>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635"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a:t>
            </a:r>
            <a:endParaRPr lang="en-US" dirty="0"/>
          </a:p>
        </p:txBody>
      </p:sp>
    </p:spTree>
    <p:extLst>
      <p:ext uri="{BB962C8B-B14F-4D97-AF65-F5344CB8AC3E}">
        <p14:creationId xmlns:p14="http://schemas.microsoft.com/office/powerpoint/2010/main" val="4014867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grpId="0" nodeType="withEffect">
                                  <p:stCondLst>
                                    <p:cond delay="70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950"/>
                                        <p:tgtEl>
                                          <p:spTgt spid="17"/>
                                        </p:tgtEl>
                                      </p:cBhvr>
                                    </p:animEffect>
                                  </p:childTnLst>
                                </p:cTn>
                              </p:par>
                              <p:par>
                                <p:cTn id="30" presetID="63" presetClass="path" presetSubtype="0" decel="100000" fill="hold" grpId="1" nodeType="withEffect">
                                  <p:stCondLst>
                                    <p:cond delay="700"/>
                                  </p:stCondLst>
                                  <p:childTnLst>
                                    <p:animMotion origin="layout" path="M -0.01455 -1.34362E-6 L -3.90605E-7 -1.34362E-6 " pathEditMode="relative" rAng="0" ptsTypes="AA">
                                      <p:cBhvr>
                                        <p:cTn id="31" dur="950" fill="hold"/>
                                        <p:tgtEl>
                                          <p:spTgt spid="17"/>
                                        </p:tgtEl>
                                        <p:attrNameLst>
                                          <p:attrName>ppt_x</p:attrName>
                                          <p:attrName>ppt_y</p:attrName>
                                        </p:attrNameLst>
                                      </p:cBhvr>
                                      <p:rCtr x="728" y="0"/>
                                    </p:animMotion>
                                  </p:childTnLst>
                                </p:cTn>
                              </p:par>
                              <p:par>
                                <p:cTn id="32" presetID="6" presetClass="emph" presetSubtype="0" accel="100000" autoRev="1" fill="hold" grpId="2" nodeType="withEffect">
                                  <p:stCondLst>
                                    <p:cond delay="0"/>
                                  </p:stCondLst>
                                  <p:childTnLst>
                                    <p:animScale>
                                      <p:cBhvr>
                                        <p:cTn id="33"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39267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407669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14991381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3177806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20629223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2642297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29390299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0020698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782921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61564285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27559591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59491515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06553353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068970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704126800"/>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231331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4318599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908081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777041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496004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5642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929852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06629899"/>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56381403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312905453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4062067128"/>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118001796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152863771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391756300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83440075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724930"/>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5121776"/>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495860"/>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8695897"/>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0462813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65991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1176974215"/>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860897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587"/>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9" name="Rectangle 8"/>
          <p:cNvSpPr/>
          <p:nvPr userDrawn="1"/>
        </p:nvSpPr>
        <p:spPr>
          <a:xfrm>
            <a:off x="293752" y="3040063"/>
            <a:ext cx="4333238" cy="784830"/>
          </a:xfrm>
          <a:prstGeom prst="rect">
            <a:avLst/>
          </a:prstGeom>
        </p:spPr>
        <p:txBody>
          <a:bodyPr wrap="none" anchor="ctr">
            <a:spAutoFit/>
          </a:bodyPr>
          <a:lstStyle/>
          <a:p>
            <a:pPr algn="r" defTabSz="1165834">
              <a:lnSpc>
                <a:spcPct val="90000"/>
              </a:lnSpc>
              <a:spcBef>
                <a:spcPct val="0"/>
              </a:spcBef>
            </a:pPr>
            <a:r>
              <a:rPr lang="en-US" sz="5000" spc="-125" dirty="0" smtClean="0">
                <a:ln w="3175">
                  <a:noFill/>
                </a:ln>
                <a:gradFill>
                  <a:gsLst>
                    <a:gs pos="84066">
                      <a:srgbClr val="000000"/>
                    </a:gs>
                    <a:gs pos="57576">
                      <a:srgbClr val="000000"/>
                    </a:gs>
                  </a:gsLst>
                  <a:lin ang="5400000" scaled="0"/>
                </a:gradFill>
                <a:latin typeface="Segoe UI Light"/>
                <a:cs typeface="Segoe UI" pitchFamily="34" charset="0"/>
              </a:rPr>
              <a:t>Spark the future.</a:t>
            </a:r>
            <a:endParaRPr lang="en-US" sz="5000" spc="-125" dirty="0">
              <a:ln w="3175">
                <a:noFill/>
              </a:ln>
              <a:gradFill>
                <a:gsLst>
                  <a:gs pos="84066">
                    <a:srgbClr val="000000"/>
                  </a:gs>
                  <a:gs pos="57576">
                    <a:srgbClr val="000000"/>
                  </a:gs>
                </a:gsLst>
                <a:lin ang="5400000" scaled="0"/>
              </a:gradFill>
              <a:latin typeface="Segoe UI Light"/>
              <a:cs typeface="Segoe UI" pitchFamily="34" charset="0"/>
            </a:endParaRPr>
          </a:p>
        </p:txBody>
      </p:sp>
      <p:sp>
        <p:nvSpPr>
          <p:cNvPr id="10" name="Rectangle 9"/>
          <p:cNvSpPr/>
          <p:nvPr userDrawn="1"/>
        </p:nvSpPr>
        <p:spPr>
          <a:xfrm>
            <a:off x="2441776" y="4617847"/>
            <a:ext cx="2185214" cy="715581"/>
          </a:xfrm>
          <a:prstGeom prst="rect">
            <a:avLst/>
          </a:prstGeom>
        </p:spPr>
        <p:txBody>
          <a:bodyPr wrap="none" anchor="ctr">
            <a:spAutoFit/>
          </a:bodyPr>
          <a:lstStyle/>
          <a:p>
            <a:pPr algn="r" defTabSz="1165834">
              <a:lnSpc>
                <a:spcPct val="90000"/>
              </a:lnSpc>
              <a:spcBef>
                <a:spcPct val="0"/>
              </a:spcBef>
            </a:pPr>
            <a:r>
              <a:rPr lang="en-US" sz="2250" dirty="0" smtClean="0">
                <a:ln w="3175">
                  <a:noFill/>
                </a:ln>
                <a:gradFill>
                  <a:gsLst>
                    <a:gs pos="84066">
                      <a:srgbClr val="000000"/>
                    </a:gs>
                    <a:gs pos="57576">
                      <a:srgbClr val="000000"/>
                    </a:gs>
                  </a:gsLst>
                  <a:lin ang="5400000" scaled="0"/>
                </a:gradFill>
                <a:cs typeface="Segoe UI" pitchFamily="34" charset="0"/>
              </a:rPr>
              <a:t>May 4 – 8, 2015</a:t>
            </a:r>
            <a:br>
              <a:rPr lang="en-US" sz="2250" dirty="0" smtClean="0">
                <a:ln w="3175">
                  <a:noFill/>
                </a:ln>
                <a:gradFill>
                  <a:gsLst>
                    <a:gs pos="84066">
                      <a:srgbClr val="000000"/>
                    </a:gs>
                    <a:gs pos="57576">
                      <a:srgbClr val="000000"/>
                    </a:gs>
                  </a:gsLst>
                  <a:lin ang="5400000" scaled="0"/>
                </a:gradFill>
                <a:cs typeface="Segoe UI" pitchFamily="34" charset="0"/>
              </a:rPr>
            </a:br>
            <a:r>
              <a:rPr lang="en-US" sz="2250" dirty="0" smtClean="0">
                <a:ln w="3175">
                  <a:noFill/>
                </a:ln>
                <a:gradFill>
                  <a:gsLst>
                    <a:gs pos="84066">
                      <a:srgbClr val="000000"/>
                    </a:gs>
                    <a:gs pos="57576">
                      <a:srgbClr val="000000"/>
                    </a:gs>
                  </a:gsLst>
                  <a:lin ang="5400000" scaled="0"/>
                </a:gradFill>
                <a:cs typeface="Segoe UI" pitchFamily="34" charset="0"/>
              </a:rPr>
              <a:t>Chicago, IL</a:t>
            </a:r>
            <a:endParaRPr lang="en-US" sz="2250" dirty="0">
              <a:ln w="3175">
                <a:noFill/>
              </a:ln>
              <a:gradFill>
                <a:gsLst>
                  <a:gs pos="84066">
                    <a:srgbClr val="000000"/>
                  </a:gs>
                  <a:gs pos="57576">
                    <a:srgbClr val="000000"/>
                  </a:gs>
                </a:gsLst>
                <a:lin ang="5400000" scaled="0"/>
              </a:gradFill>
              <a:cs typeface="Segoe UI" pitchFamily="34"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02510" y="4088040"/>
            <a:ext cx="2494315" cy="384949"/>
          </a:xfrm>
          <a:prstGeom prst="rect">
            <a:avLst/>
          </a:prstGeom>
        </p:spPr>
      </p:pic>
    </p:spTree>
    <p:extLst>
      <p:ext uri="{BB962C8B-B14F-4D97-AF65-F5344CB8AC3E}">
        <p14:creationId xmlns:p14="http://schemas.microsoft.com/office/powerpoint/2010/main" val="1267583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smtClean="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475807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060712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2656461"/>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4152010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92812385"/>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9833135"/>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005346"/>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7100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502778763"/>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4688895"/>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019503696"/>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451896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094574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1501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6022352"/>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94670468"/>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43408802"/>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0266763"/>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59879441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23084410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2079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541540"/>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3172124"/>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9201308"/>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3621457"/>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2" y="6294476"/>
            <a:ext cx="45719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230" y="5580859"/>
            <a:ext cx="3291840" cy="701671"/>
          </a:xfrm>
          <a:prstGeom prst="rect">
            <a:avLst/>
          </a:prstGeom>
        </p:spPr>
      </p:pic>
    </p:spTree>
    <p:extLst>
      <p:ext uri="{BB962C8B-B14F-4D97-AF65-F5344CB8AC3E}">
        <p14:creationId xmlns:p14="http://schemas.microsoft.com/office/powerpoint/2010/main" val="211450829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1754033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884960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2515276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851166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34" Type="http://schemas.openxmlformats.org/officeDocument/2006/relationships/image" Target="../media/image4.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theme" Target="../theme/theme2.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35"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image" Target="../media/image1.pn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theme" Target="../theme/theme3.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0"/>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20"/>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2942411306"/>
      </p:ext>
    </p:extLst>
  </p:cSld>
  <p:clrMap bg1="lt1" tx1="dk1" bg2="lt2" tx2="dk2" accent1="accent1" accent2="accent2" accent3="accent3" accent4="accent4" accent5="accent5" accent6="accent6" hlink="hlink" folHlink="folHlink"/>
  <p:sldLayoutIdLst>
    <p:sldLayoutId id="2147484219" r:id="rId1"/>
    <p:sldLayoutId id="2147484220" r:id="rId2"/>
    <p:sldLayoutId id="2147484221" r:id="rId3"/>
    <p:sldLayoutId id="2147484222" r:id="rId4"/>
    <p:sldLayoutId id="2147484223" r:id="rId5"/>
    <p:sldLayoutId id="2147484224" r:id="rId6"/>
    <p:sldLayoutId id="2147484225" r:id="rId7"/>
    <p:sldLayoutId id="2147484226" r:id="rId8"/>
    <p:sldLayoutId id="2147484227" r:id="rId9"/>
    <p:sldLayoutId id="2147484228" r:id="rId10"/>
    <p:sldLayoutId id="2147484229" r:id="rId11"/>
    <p:sldLayoutId id="2147484231" r:id="rId12"/>
    <p:sldLayoutId id="2147484232" r:id="rId13"/>
    <p:sldLayoutId id="2147484233" r:id="rId14"/>
    <p:sldLayoutId id="2147484234" r:id="rId15"/>
    <p:sldLayoutId id="2147484235" r:id="rId16"/>
    <p:sldLayoutId id="2147484237" r:id="rId17"/>
    <p:sldLayoutId id="2147484239" r:id="rId1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7" orient="horz" pos="187" userDrawn="1">
          <p15:clr>
            <a:srgbClr val="5ACBF0"/>
          </p15:clr>
        </p15:guide>
        <p15:guide id="28" pos="173" userDrawn="1">
          <p15:clr>
            <a:srgbClr val="5ACBF0"/>
          </p15:clr>
        </p15:guide>
        <p15:guide id="29" pos="7661" userDrawn="1">
          <p15:clr>
            <a:srgbClr val="5ACBF0"/>
          </p15:clr>
        </p15:guide>
        <p15:guide id="30" orient="horz" pos="4219" userDrawn="1">
          <p15:clr>
            <a:srgbClr val="5ACBF0"/>
          </p15:clr>
        </p15:guide>
        <p15:guide id="31" pos="749" userDrawn="1">
          <p15:clr>
            <a:srgbClr val="5ACBF0"/>
          </p15:clr>
        </p15:guide>
        <p15:guide id="32" pos="1325" userDrawn="1">
          <p15:clr>
            <a:srgbClr val="5ACBF0"/>
          </p15:clr>
        </p15:guide>
        <p15:guide id="33" pos="1901" userDrawn="1">
          <p15:clr>
            <a:srgbClr val="5ACBF0"/>
          </p15:clr>
        </p15:guide>
        <p15:guide id="34" pos="2477" userDrawn="1">
          <p15:clr>
            <a:srgbClr val="5ACBF0"/>
          </p15:clr>
        </p15:guide>
        <p15:guide id="35" pos="3053" userDrawn="1">
          <p15:clr>
            <a:srgbClr val="5ACBF0"/>
          </p15:clr>
        </p15:guide>
        <p15:guide id="36" pos="3629" userDrawn="1">
          <p15:clr>
            <a:srgbClr val="5ACBF0"/>
          </p15:clr>
        </p15:guide>
        <p15:guide id="37" pos="4205" userDrawn="1">
          <p15:clr>
            <a:srgbClr val="5ACBF0"/>
          </p15:clr>
        </p15:guide>
        <p15:guide id="38" pos="4781" userDrawn="1">
          <p15:clr>
            <a:srgbClr val="5ACBF0"/>
          </p15:clr>
        </p15:guide>
        <p15:guide id="39" pos="5357" userDrawn="1">
          <p15:clr>
            <a:srgbClr val="5ACBF0"/>
          </p15:clr>
        </p15:guide>
        <p15:guide id="40" pos="5933" userDrawn="1">
          <p15:clr>
            <a:srgbClr val="5ACBF0"/>
          </p15:clr>
        </p15:guide>
        <p15:guide id="41" pos="6509" userDrawn="1">
          <p15:clr>
            <a:srgbClr val="5ACBF0"/>
          </p15:clr>
        </p15:guide>
        <p15:guide id="42" pos="7085" userDrawn="1">
          <p15:clr>
            <a:srgbClr val="5ACBF0"/>
          </p15:clr>
        </p15:guide>
        <p15:guide id="43" orient="horz" pos="763" userDrawn="1">
          <p15:clr>
            <a:srgbClr val="5ACBF0"/>
          </p15:clr>
        </p15:guide>
        <p15:guide id="44" orient="horz" pos="1339" userDrawn="1">
          <p15:clr>
            <a:srgbClr val="5ACBF0"/>
          </p15:clr>
        </p15:guide>
        <p15:guide id="45" orient="horz" pos="1915" userDrawn="1">
          <p15:clr>
            <a:srgbClr val="5ACBF0"/>
          </p15:clr>
        </p15:guide>
        <p15:guide id="46" orient="horz" pos="2491" userDrawn="1">
          <p15:clr>
            <a:srgbClr val="5ACBF0"/>
          </p15:clr>
        </p15:guide>
        <p15:guide id="47" orient="horz" pos="3067" userDrawn="1">
          <p15:clr>
            <a:srgbClr val="5ACBF0"/>
          </p15:clr>
        </p15:guide>
        <p15:guide id="48" orient="horz" pos="3643" userDrawn="1">
          <p15:clr>
            <a:srgbClr val="5ACBF0"/>
          </p15:clr>
        </p15:guide>
        <p15:guide id="49" pos="288" userDrawn="1">
          <p15:clr>
            <a:srgbClr val="C35EA4"/>
          </p15:clr>
        </p15:guide>
        <p15:guide id="50" pos="7546" userDrawn="1">
          <p15:clr>
            <a:srgbClr val="C35EA4"/>
          </p15:clr>
        </p15:guide>
        <p15:guide id="51" orient="horz" pos="302" userDrawn="1">
          <p15:clr>
            <a:srgbClr val="C35EA4"/>
          </p15:clr>
        </p15:guide>
        <p15:guide id="52"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3977078980"/>
      </p:ext>
    </p:extLst>
  </p:cSld>
  <p:clrMap bg1="dk1" tx1="lt1" bg2="dk2" tx2="lt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 id="2147484253" r:id="rId12"/>
    <p:sldLayoutId id="2147484254" r:id="rId13"/>
    <p:sldLayoutId id="2147484255" r:id="rId14"/>
    <p:sldLayoutId id="2147484256" r:id="rId15"/>
    <p:sldLayoutId id="2147484257" r:id="rId16"/>
    <p:sldLayoutId id="2147484258" r:id="rId17"/>
    <p:sldLayoutId id="2147484259" r:id="rId18"/>
    <p:sldLayoutId id="2147484260" r:id="rId19"/>
    <p:sldLayoutId id="2147484261" r:id="rId20"/>
    <p:sldLayoutId id="2147484262" r:id="rId21"/>
    <p:sldLayoutId id="2147484263" r:id="rId22"/>
    <p:sldLayoutId id="2147484264" r:id="rId23"/>
    <p:sldLayoutId id="2147484265" r:id="rId24"/>
    <p:sldLayoutId id="2147484266" r:id="rId25"/>
    <p:sldLayoutId id="2147484267" r:id="rId26"/>
    <p:sldLayoutId id="2147484268" r:id="rId27"/>
    <p:sldLayoutId id="2147484269" r:id="rId28"/>
    <p:sldLayoutId id="2147484270" r:id="rId29"/>
    <p:sldLayoutId id="2147484271" r:id="rId30"/>
    <p:sldLayoutId id="2147484272" r:id="rId31"/>
    <p:sldLayoutId id="2147484273" r:id="rId32"/>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522924739"/>
      </p:ext>
    </p:extLst>
  </p:cSld>
  <p:clrMap bg1="dk1" tx1="lt1" bg2="dk2" tx2="lt2" accent1="accent1" accent2="accent2" accent3="accent3" accent4="accent4" accent5="accent5" accent6="accent6" hlink="hlink" folHlink="folHlink"/>
  <p:sldLayoutIdLst>
    <p:sldLayoutId id="2147484275" r:id="rId1"/>
    <p:sldLayoutId id="2147484276" r:id="rId2"/>
    <p:sldLayoutId id="2147484277" r:id="rId3"/>
    <p:sldLayoutId id="2147484278" r:id="rId4"/>
    <p:sldLayoutId id="2147484279" r:id="rId5"/>
    <p:sldLayoutId id="2147484280" r:id="rId6"/>
    <p:sldLayoutId id="2147484281" r:id="rId7"/>
    <p:sldLayoutId id="2147484282" r:id="rId8"/>
    <p:sldLayoutId id="2147484283" r:id="rId9"/>
    <p:sldLayoutId id="2147484284" r:id="rId10"/>
    <p:sldLayoutId id="2147484285" r:id="rId11"/>
    <p:sldLayoutId id="2147484286" r:id="rId12"/>
    <p:sldLayoutId id="2147484287" r:id="rId13"/>
    <p:sldLayoutId id="2147484288" r:id="rId14"/>
    <p:sldLayoutId id="2147484289" r:id="rId15"/>
    <p:sldLayoutId id="2147484290" r:id="rId16"/>
    <p:sldLayoutId id="2147484291" r:id="rId17"/>
    <p:sldLayoutId id="2147484292" r:id="rId18"/>
    <p:sldLayoutId id="2147484293" r:id="rId19"/>
    <p:sldLayoutId id="2147484294" r:id="rId20"/>
    <p:sldLayoutId id="2147484295" r:id="rId21"/>
    <p:sldLayoutId id="2147484296" r:id="rId22"/>
    <p:sldLayoutId id="2147484297" r:id="rId23"/>
    <p:sldLayoutId id="2147484298" r:id="rId24"/>
    <p:sldLayoutId id="2147484299" r:id="rId25"/>
    <p:sldLayoutId id="2147484300" r:id="rId26"/>
    <p:sldLayoutId id="2147484301" r:id="rId27"/>
  </p:sldLayoutIdLst>
  <p:transition>
    <p:fade/>
  </p:transition>
  <p:timing>
    <p:tnLst>
      <p:par>
        <p:cTn id="1" dur="indefinite" restart="never" nodeType="tmRoot"/>
      </p:par>
    </p:tnLst>
  </p:timing>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3.xml"/><Relationship Id="rId5" Type="http://schemas.openxmlformats.org/officeDocument/2006/relationships/image" Target="../media/image23.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3.xml"/><Relationship Id="rId6" Type="http://schemas.openxmlformats.org/officeDocument/2006/relationships/image" Target="../media/image24.png"/><Relationship Id="rId5" Type="http://schemas.openxmlformats.org/officeDocument/2006/relationships/image" Target="../media/image23.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3.xml"/><Relationship Id="rId5" Type="http://schemas.openxmlformats.org/officeDocument/2006/relationships/image" Target="../media/image20.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53.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0.png"/><Relationship Id="rId1" Type="http://schemas.openxmlformats.org/officeDocument/2006/relationships/slideLayout" Target="../slideLayouts/slideLayout57.xml"/><Relationship Id="rId6" Type="http://schemas.openxmlformats.org/officeDocument/2006/relationships/hyperlink" Target="http://www.github.com/microsoft/dotnet" TargetMode="External"/><Relationship Id="rId5" Type="http://schemas.openxmlformats.org/officeDocument/2006/relationships/image" Target="../media/image20.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5.xml"/><Relationship Id="rId4" Type="http://schemas.microsoft.com/office/2007/relationships/hdphoto" Target="../media/hdphoto3.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5.xml"/><Relationship Id="rId4" Type="http://schemas.microsoft.com/office/2007/relationships/hdphoto" Target="../media/hdphoto3.wdp"/></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3.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aspnet/home" TargetMode="External"/><Relationship Id="rId2" Type="http://schemas.openxmlformats.org/officeDocument/2006/relationships/hyperlink" Target="http://www.asp.net/vnext" TargetMode="External"/><Relationship Id="rId1" Type="http://schemas.openxmlformats.org/officeDocument/2006/relationships/slideLayout" Target="../slideLayouts/slideLayout18.xml"/><Relationship Id="rId4" Type="http://schemas.openxmlformats.org/officeDocument/2006/relationships/hyperlink" Target="http://docs.asp.net/"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3.xml"/><Relationship Id="rId6" Type="http://schemas.openxmlformats.org/officeDocument/2006/relationships/image" Target="../media/image21.png"/><Relationship Id="rId5" Type="http://schemas.openxmlformats.org/officeDocument/2006/relationships/image" Target="../media/image20.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03237" y="5326062"/>
            <a:ext cx="6829755" cy="1369606"/>
          </a:xfrm>
          <a:prstGeom prst="rect">
            <a:avLst/>
          </a:prstGeom>
          <a:noFill/>
        </p:spPr>
        <p:txBody>
          <a:bodyPr wrap="none" lIns="182880" tIns="146304" rIns="182880" bIns="146304" rtlCol="0">
            <a:spAutoFit/>
          </a:bodyPr>
          <a:lstStyle/>
          <a:p>
            <a:pPr>
              <a:lnSpc>
                <a:spcPct val="90000"/>
              </a:lnSpc>
              <a:spcAft>
                <a:spcPts val="600"/>
              </a:spcAft>
            </a:pPr>
            <a:r>
              <a:rPr lang="en-US" sz="3600" dirty="0" smtClean="0">
                <a:solidFill>
                  <a:srgbClr val="56B846"/>
                </a:solidFill>
              </a:rPr>
              <a:t>ASP.NET 5 Workshop</a:t>
            </a:r>
          </a:p>
          <a:p>
            <a:pPr>
              <a:lnSpc>
                <a:spcPct val="90000"/>
              </a:lnSpc>
              <a:spcAft>
                <a:spcPts val="600"/>
              </a:spcAft>
            </a:pPr>
            <a:r>
              <a:rPr lang="en-US" sz="3600" dirty="0" smtClean="0">
                <a:solidFill>
                  <a:srgbClr val="56B846"/>
                </a:solidFill>
              </a:rPr>
              <a:t>Damian Edwards / David Fowler</a:t>
            </a:r>
          </a:p>
        </p:txBody>
      </p:sp>
      <p:sp>
        <p:nvSpPr>
          <p:cNvPr id="2" name="TextBox 1"/>
          <p:cNvSpPr txBox="1"/>
          <p:nvPr/>
        </p:nvSpPr>
        <p:spPr>
          <a:xfrm>
            <a:off x="2408237" y="373062"/>
            <a:ext cx="9601200" cy="1403461"/>
          </a:xfrm>
          <a:prstGeom prst="rect">
            <a:avLst/>
          </a:prstGeom>
          <a:noFill/>
        </p:spPr>
        <p:txBody>
          <a:bodyPr wrap="square" lIns="182880" tIns="146304" rIns="182880" bIns="146304" rtlCol="0">
            <a:spAutoFit/>
          </a:bodyPr>
          <a:lstStyle/>
          <a:p>
            <a:pPr algn="r">
              <a:lnSpc>
                <a:spcPct val="90000"/>
              </a:lnSpc>
              <a:spcAft>
                <a:spcPts val="600"/>
              </a:spcAft>
            </a:pPr>
            <a:r>
              <a:rPr lang="en-US" sz="8000" b="1" dirty="0" smtClean="0">
                <a:gradFill>
                  <a:gsLst>
                    <a:gs pos="2917">
                      <a:schemeClr val="tx1"/>
                    </a:gs>
                    <a:gs pos="30000">
                      <a:schemeClr val="tx1"/>
                    </a:gs>
                  </a:gsLst>
                  <a:lin ang="5400000" scaled="0"/>
                </a:gradFill>
              </a:rPr>
              <a:t>NDC</a:t>
            </a:r>
            <a:r>
              <a:rPr lang="en-US" sz="8000" dirty="0" smtClean="0">
                <a:gradFill>
                  <a:gsLst>
                    <a:gs pos="2917">
                      <a:schemeClr val="tx1"/>
                    </a:gs>
                    <a:gs pos="30000">
                      <a:schemeClr val="tx1"/>
                    </a:gs>
                  </a:gsLst>
                  <a:lin ang="5400000" scaled="0"/>
                </a:gradFill>
              </a:rPr>
              <a:t> { London }</a:t>
            </a:r>
          </a:p>
        </p:txBody>
      </p:sp>
    </p:spTree>
    <p:extLst>
      <p:ext uri="{BB962C8B-B14F-4D97-AF65-F5344CB8AC3E}">
        <p14:creationId xmlns:p14="http://schemas.microsoft.com/office/powerpoint/2010/main" val="215746194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 Core</a:t>
            </a:r>
            <a:endParaRPr lang="en-US" dirty="0"/>
          </a:p>
        </p:txBody>
      </p:sp>
      <p:sp>
        <p:nvSpPr>
          <p:cNvPr id="4" name="Rectangle 3"/>
          <p:cNvSpPr/>
          <p:nvPr/>
        </p:nvSpPr>
        <p:spPr bwMode="auto">
          <a:xfrm>
            <a:off x="1751799" y="2884603"/>
            <a:ext cx="8233592" cy="34103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a:lnSpc>
                <a:spcPct val="90000"/>
              </a:lnSpc>
            </a:pPr>
            <a:endParaRPr lang="en-US" sz="1600" i="1" dirty="0">
              <a:gradFill>
                <a:gsLst>
                  <a:gs pos="0">
                    <a:srgbClr val="3F3F3F"/>
                  </a:gs>
                  <a:gs pos="100000">
                    <a:srgbClr val="3F3F3F"/>
                  </a:gs>
                </a:gsLst>
                <a:lin ang="5400000" scaled="0"/>
              </a:gradFill>
              <a:ea typeface="Segoe UI" pitchFamily="34" charset="0"/>
              <a:cs typeface="Segoe UI" pitchFamily="34" charset="0"/>
            </a:endParaRPr>
          </a:p>
        </p:txBody>
      </p:sp>
      <p:sp>
        <p:nvSpPr>
          <p:cNvPr id="5" name="Rectangle 4"/>
          <p:cNvSpPr/>
          <p:nvPr/>
        </p:nvSpPr>
        <p:spPr bwMode="auto">
          <a:xfrm>
            <a:off x="3648175" y="1818141"/>
            <a:ext cx="2079504" cy="102541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6" name="Rectangle 5"/>
          <p:cNvSpPr/>
          <p:nvPr/>
        </p:nvSpPr>
        <p:spPr bwMode="auto">
          <a:xfrm>
            <a:off x="5779807" y="1818141"/>
            <a:ext cx="2065130" cy="102541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7" name="Rectangle 6"/>
          <p:cNvSpPr/>
          <p:nvPr/>
        </p:nvSpPr>
        <p:spPr bwMode="auto">
          <a:xfrm>
            <a:off x="7911439" y="1818141"/>
            <a:ext cx="2073951" cy="1025410"/>
          </a:xfrm>
          <a:prstGeom prst="rect">
            <a:avLst/>
          </a:prstGeom>
          <a:solidFill>
            <a:srgbClr val="7FBA00">
              <a:alpha val="70000"/>
            </a:srgb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8" name="Rectangle 7"/>
          <p:cNvSpPr/>
          <p:nvPr/>
        </p:nvSpPr>
        <p:spPr>
          <a:xfrm>
            <a:off x="3711213" y="1873964"/>
            <a:ext cx="1925642" cy="518604"/>
          </a:xfrm>
          <a:prstGeom prst="rect">
            <a:avLst/>
          </a:prstGeom>
        </p:spPr>
        <p:txBody>
          <a:bodyPr wrap="square">
            <a:spAutoFit/>
          </a:bodyPr>
          <a:lstStyle/>
          <a:p>
            <a:pPr marL="0" lvl="1" defTabSz="932048">
              <a:lnSpc>
                <a:spcPct val="90000"/>
              </a:lnSpc>
              <a:spcAft>
                <a:spcPts val="340"/>
              </a:spcAft>
              <a:defRPr/>
            </a:pPr>
            <a:r>
              <a:rPr lang="en-US" sz="1400" dirty="0" smtClean="0">
                <a:solidFill>
                  <a:srgbClr val="FFFFFF"/>
                </a:solidFill>
              </a:rPr>
              <a:t>ASP.NET 5</a:t>
            </a:r>
          </a:p>
          <a:p>
            <a:pPr marL="0" lvl="1" defTabSz="932048">
              <a:lnSpc>
                <a:spcPct val="90000"/>
              </a:lnSpc>
              <a:spcAft>
                <a:spcPts val="340"/>
              </a:spcAft>
              <a:defRPr/>
            </a:pPr>
            <a:r>
              <a:rPr lang="en-US" sz="1400" dirty="0" smtClean="0">
                <a:solidFill>
                  <a:srgbClr val="FFFFFF"/>
                </a:solidFill>
              </a:rPr>
              <a:t>App Model</a:t>
            </a:r>
            <a:endParaRPr lang="en-US" sz="1400" dirty="0">
              <a:solidFill>
                <a:srgbClr val="FFFFFF"/>
              </a:solidFill>
            </a:endParaRPr>
          </a:p>
        </p:txBody>
      </p:sp>
      <p:sp>
        <p:nvSpPr>
          <p:cNvPr id="9" name="Rectangle 8"/>
          <p:cNvSpPr/>
          <p:nvPr/>
        </p:nvSpPr>
        <p:spPr>
          <a:xfrm>
            <a:off x="5751163" y="1873964"/>
            <a:ext cx="2130829" cy="480131"/>
          </a:xfrm>
          <a:prstGeom prst="rect">
            <a:avLst/>
          </a:prstGeom>
        </p:spPr>
        <p:txBody>
          <a:bodyPr wrap="square">
            <a:spAutoFit/>
          </a:bodyPr>
          <a:lstStyle/>
          <a:p>
            <a:pPr marL="0" lvl="1" defTabSz="932048">
              <a:lnSpc>
                <a:spcPct val="90000"/>
              </a:lnSpc>
              <a:spcAft>
                <a:spcPts val="340"/>
              </a:spcAft>
              <a:defRPr/>
            </a:pPr>
            <a:r>
              <a:rPr lang="en-US" sz="1400" dirty="0" smtClean="0">
                <a:solidFill>
                  <a:srgbClr val="FFFFFF"/>
                </a:solidFill>
              </a:rPr>
              <a:t>Universal Windows Apps Model</a:t>
            </a:r>
            <a:endParaRPr lang="en-US" sz="1400" dirty="0">
              <a:solidFill>
                <a:srgbClr val="FFFFFF"/>
              </a:solidFill>
            </a:endParaRPr>
          </a:p>
        </p:txBody>
      </p:sp>
      <p:sp>
        <p:nvSpPr>
          <p:cNvPr id="10" name="Rectangle 9"/>
          <p:cNvSpPr/>
          <p:nvPr/>
        </p:nvSpPr>
        <p:spPr>
          <a:xfrm>
            <a:off x="7997423" y="1873964"/>
            <a:ext cx="1925642" cy="518604"/>
          </a:xfrm>
          <a:prstGeom prst="rect">
            <a:avLst/>
          </a:prstGeom>
        </p:spPr>
        <p:txBody>
          <a:bodyPr wrap="square">
            <a:spAutoFit/>
          </a:bodyPr>
          <a:lstStyle/>
          <a:p>
            <a:pPr marL="0" lvl="1" defTabSz="932048">
              <a:lnSpc>
                <a:spcPct val="90000"/>
              </a:lnSpc>
              <a:spcAft>
                <a:spcPts val="340"/>
              </a:spcAft>
              <a:defRPr/>
            </a:pPr>
            <a:r>
              <a:rPr lang="en-US" sz="1400" dirty="0" smtClean="0">
                <a:solidFill>
                  <a:srgbClr val="FFFFFF"/>
                </a:solidFill>
              </a:rPr>
              <a:t>Any other</a:t>
            </a:r>
          </a:p>
          <a:p>
            <a:pPr marL="0" lvl="1" defTabSz="932048">
              <a:lnSpc>
                <a:spcPct val="90000"/>
              </a:lnSpc>
              <a:spcAft>
                <a:spcPts val="340"/>
              </a:spcAft>
              <a:defRPr/>
            </a:pPr>
            <a:r>
              <a:rPr lang="en-US" sz="1400" dirty="0" smtClean="0">
                <a:solidFill>
                  <a:srgbClr val="FFFFFF"/>
                </a:solidFill>
              </a:rPr>
              <a:t>app model</a:t>
            </a:r>
            <a:endParaRPr lang="en-US" sz="1400" dirty="0">
              <a:solidFill>
                <a:srgbClr val="FFFFFF"/>
              </a:solidFill>
            </a:endParaRPr>
          </a:p>
        </p:txBody>
      </p:sp>
      <p:sp>
        <p:nvSpPr>
          <p:cNvPr id="11" name="Freeform 626"/>
          <p:cNvSpPr>
            <a:spLocks noChangeAspect="1" noEditPoints="1"/>
          </p:cNvSpPr>
          <p:nvPr/>
        </p:nvSpPr>
        <p:spPr bwMode="auto">
          <a:xfrm>
            <a:off x="7477744" y="2381246"/>
            <a:ext cx="246723" cy="166474"/>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rgbClr val="FFFFFF"/>
          </a:solidFill>
          <a:ln>
            <a:noFill/>
          </a:ln>
          <a:extLst/>
        </p:spPr>
        <p:txBody>
          <a:bodyPr vert="horz" wrap="square" lIns="68570" tIns="34285" rIns="68570" bIns="34285" numCol="1" anchor="t" anchorCtr="0" compatLnSpc="1">
            <a:prstTxWarp prst="textNoShape">
              <a:avLst/>
            </a:prstTxWarp>
          </a:bodyPr>
          <a:lstStyle/>
          <a:p>
            <a:pPr defTabSz="685711">
              <a:defRPr/>
            </a:pPr>
            <a:endParaRPr lang="en-US" sz="809" b="1" kern="0">
              <a:gradFill>
                <a:gsLst>
                  <a:gs pos="14679">
                    <a:srgbClr val="FFFFFF"/>
                  </a:gs>
                  <a:gs pos="38000">
                    <a:srgbClr val="FFFFFF"/>
                  </a:gs>
                </a:gsLst>
                <a:lin ang="5400000" scaled="1"/>
              </a:gradFill>
              <a:cs typeface="Segoe UI" panose="020B0502040204020203" pitchFamily="34" charset="0"/>
            </a:endParaRPr>
          </a:p>
        </p:txBody>
      </p:sp>
      <p:sp>
        <p:nvSpPr>
          <p:cNvPr id="12" name="Rounded Rectangle 6"/>
          <p:cNvSpPr>
            <a:spLocks noChangeAspect="1"/>
          </p:cNvSpPr>
          <p:nvPr/>
        </p:nvSpPr>
        <p:spPr bwMode="black">
          <a:xfrm rot="16200000">
            <a:off x="7304034" y="2391166"/>
            <a:ext cx="121390" cy="187531"/>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30859" rIns="61717" bIns="30859" numCol="1" rtlCol="0" anchor="ctr" anchorCtr="0" compatLnSpc="1">
            <a:prstTxWarp prst="textNoShape">
              <a:avLst/>
            </a:prstTxWarp>
          </a:bodyPr>
          <a:lstStyle/>
          <a:p>
            <a:pPr algn="ctr" defTabSz="555505">
              <a:defRPr/>
            </a:pPr>
            <a:endParaRPr lang="en-US" sz="1324" b="1" kern="0" spc="-91" dirty="0" smtClean="0">
              <a:gradFill>
                <a:gsLst>
                  <a:gs pos="14679">
                    <a:srgbClr val="FFFFFF"/>
                  </a:gs>
                  <a:gs pos="38000">
                    <a:srgbClr val="FFFFFF"/>
                  </a:gs>
                </a:gsLst>
                <a:lin ang="5400000" scaled="1"/>
              </a:gradFill>
              <a:cs typeface="Segoe UI" panose="020B0502040204020203" pitchFamily="34" charset="0"/>
            </a:endParaRPr>
          </a:p>
        </p:txBody>
      </p:sp>
      <p:sp>
        <p:nvSpPr>
          <p:cNvPr id="13" name="Freeform 138"/>
          <p:cNvSpPr>
            <a:spLocks noChangeAspect="1" noEditPoints="1"/>
          </p:cNvSpPr>
          <p:nvPr/>
        </p:nvSpPr>
        <p:spPr bwMode="auto">
          <a:xfrm>
            <a:off x="7427611" y="2287424"/>
            <a:ext cx="61767" cy="123192"/>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FFFFFF"/>
          </a:solidFill>
          <a:ln>
            <a:noFill/>
          </a:ln>
        </p:spPr>
        <p:txBody>
          <a:bodyPr vert="horz" wrap="square" lIns="68570" tIns="34285" rIns="68570" bIns="34285" numCol="1" anchor="t" anchorCtr="0" compatLnSpc="1">
            <a:prstTxWarp prst="textNoShape">
              <a:avLst/>
            </a:prstTxWarp>
          </a:bodyPr>
          <a:lstStyle/>
          <a:p>
            <a:pPr defTabSz="685711">
              <a:defRPr/>
            </a:pPr>
            <a:endParaRPr lang="en-US" sz="1324" b="1" kern="0" smtClean="0">
              <a:gradFill>
                <a:gsLst>
                  <a:gs pos="14679">
                    <a:srgbClr val="FFFFFF"/>
                  </a:gs>
                  <a:gs pos="38000">
                    <a:srgbClr val="FFFFFF"/>
                  </a:gs>
                </a:gsLst>
                <a:lin ang="5400000" scaled="1"/>
              </a:gradFill>
              <a:cs typeface="Segoe UI" panose="020B0502040204020203" pitchFamily="34" charset="0"/>
            </a:endParaRPr>
          </a:p>
        </p:txBody>
      </p:sp>
      <p:sp>
        <p:nvSpPr>
          <p:cNvPr id="14" name="Oval 13"/>
          <p:cNvSpPr/>
          <p:nvPr/>
        </p:nvSpPr>
        <p:spPr bwMode="auto">
          <a:xfrm>
            <a:off x="7222206" y="2218794"/>
            <a:ext cx="551286" cy="565459"/>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defRPr/>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15" name="Oval 14"/>
          <p:cNvSpPr/>
          <p:nvPr/>
        </p:nvSpPr>
        <p:spPr bwMode="auto">
          <a:xfrm>
            <a:off x="5090614" y="2201392"/>
            <a:ext cx="560603" cy="558513"/>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defRPr/>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16" name="Freeform 10"/>
          <p:cNvSpPr>
            <a:spLocks noEditPoints="1"/>
          </p:cNvSpPr>
          <p:nvPr/>
        </p:nvSpPr>
        <p:spPr bwMode="black">
          <a:xfrm>
            <a:off x="5168712" y="2280412"/>
            <a:ext cx="248163" cy="157177"/>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3495" tIns="26748" rIns="53495" bIns="26748" numCol="1" anchor="t" anchorCtr="0" compatLnSpc="1">
            <a:prstTxWarp prst="textNoShape">
              <a:avLst/>
            </a:prstTxWarp>
          </a:bodyPr>
          <a:lstStyle/>
          <a:p>
            <a:pPr defTabSz="534976">
              <a:defRPr/>
            </a:pPr>
            <a:endParaRPr lang="en-US" sz="1029" b="1" kern="0" smtClean="0">
              <a:gradFill>
                <a:gsLst>
                  <a:gs pos="14679">
                    <a:srgbClr val="FFFFFF"/>
                  </a:gs>
                  <a:gs pos="38000">
                    <a:srgbClr val="FFFFFF"/>
                  </a:gs>
                </a:gsLst>
                <a:lin ang="5400000" scaled="1"/>
              </a:gradFill>
              <a:cs typeface="Segoe UI" panose="020B0502040204020203" pitchFamily="34" charset="0"/>
            </a:endParaRPr>
          </a:p>
        </p:txBody>
      </p:sp>
      <p:grpSp>
        <p:nvGrpSpPr>
          <p:cNvPr id="17" name="Group 16"/>
          <p:cNvGrpSpPr>
            <a:grpSpLocks noChangeAspect="1"/>
          </p:cNvGrpSpPr>
          <p:nvPr/>
        </p:nvGrpSpPr>
        <p:grpSpPr>
          <a:xfrm>
            <a:off x="5323778" y="2453504"/>
            <a:ext cx="217114" cy="227844"/>
            <a:chOff x="2870057" y="3971122"/>
            <a:chExt cx="478391" cy="502036"/>
          </a:xfrm>
        </p:grpSpPr>
        <p:pic>
          <p:nvPicPr>
            <p:cNvPr id="18"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3077831" y="3979427"/>
              <a:ext cx="270617" cy="428478"/>
            </a:xfrm>
            <a:prstGeom prst="rect">
              <a:avLst/>
            </a:prstGeom>
            <a:noFill/>
          </p:spPr>
        </p:pic>
        <p:pic>
          <p:nvPicPr>
            <p:cNvPr id="19"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2870057" y="3971122"/>
              <a:ext cx="317075" cy="502036"/>
            </a:xfrm>
            <a:prstGeom prst="rect">
              <a:avLst/>
            </a:prstGeom>
            <a:noFill/>
          </p:spPr>
        </p:pic>
      </p:grpSp>
      <p:pic>
        <p:nvPicPr>
          <p:cNvPr id="20" name="Picture 19"/>
          <p:cNvPicPr>
            <a:picLocks noChangeAspect="1"/>
          </p:cNvPicPr>
          <p:nvPr/>
        </p:nvPicPr>
        <p:blipFill>
          <a:blip r:embed="rId3">
            <a:biLevel thresh="25000"/>
            <a:extLst>
              <a:ext uri="{BEBA8EAE-BF5A-486C-A8C5-ECC9F3942E4B}">
                <a14:imgProps xmlns:a14="http://schemas.microsoft.com/office/drawing/2010/main">
                  <a14:imgLayer r:embed="rId4">
                    <a14:imgEffect>
                      <a14:artisticPhotocopy/>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rot="5400000">
            <a:off x="9401666" y="2270217"/>
            <a:ext cx="464088" cy="464088"/>
          </a:xfrm>
          <a:prstGeom prst="rect">
            <a:avLst/>
          </a:prstGeom>
        </p:spPr>
      </p:pic>
      <p:sp>
        <p:nvSpPr>
          <p:cNvPr id="21" name="Oval 20"/>
          <p:cNvSpPr/>
          <p:nvPr/>
        </p:nvSpPr>
        <p:spPr bwMode="auto">
          <a:xfrm>
            <a:off x="9353409" y="2221810"/>
            <a:ext cx="560603" cy="558513"/>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defRPr/>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22" name="Rectangle 21"/>
          <p:cNvSpPr/>
          <p:nvPr/>
        </p:nvSpPr>
        <p:spPr>
          <a:xfrm>
            <a:off x="1751798" y="2872426"/>
            <a:ext cx="1900777" cy="584775"/>
          </a:xfrm>
          <a:prstGeom prst="rect">
            <a:avLst/>
          </a:prstGeom>
        </p:spPr>
        <p:txBody>
          <a:bodyPr wrap="none">
            <a:spAutoFit/>
          </a:bodyPr>
          <a:lstStyle/>
          <a:p>
            <a:pPr defTabSz="932228"/>
            <a:r>
              <a:rPr lang="en-US" sz="3200" spc="-102"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 </a:t>
            </a:r>
            <a:r>
              <a:rPr lang="en-US" sz="3200" spc="-102" dirty="0" smtClean="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Core</a:t>
            </a:r>
            <a:endParaRPr lang="en-US" sz="1000"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23" name="Rectangle 22"/>
          <p:cNvSpPr/>
          <p:nvPr/>
        </p:nvSpPr>
        <p:spPr bwMode="auto">
          <a:xfrm>
            <a:off x="3648175" y="2942148"/>
            <a:ext cx="6337215" cy="1784921"/>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24" name="Rectangle 23"/>
          <p:cNvSpPr/>
          <p:nvPr/>
        </p:nvSpPr>
        <p:spPr>
          <a:xfrm>
            <a:off x="5890620" y="3518470"/>
            <a:ext cx="1925642" cy="546303"/>
          </a:xfrm>
          <a:prstGeom prst="rect">
            <a:avLst/>
          </a:prstGeom>
        </p:spPr>
        <p:txBody>
          <a:bodyPr wrap="square">
            <a:spAutoFit/>
          </a:bodyPr>
          <a:lstStyle/>
          <a:p>
            <a:pPr marL="0" lvl="1" algn="ctr" defTabSz="932048">
              <a:lnSpc>
                <a:spcPct val="90000"/>
              </a:lnSpc>
              <a:spcAft>
                <a:spcPts val="340"/>
              </a:spcAft>
              <a:defRPr/>
            </a:pPr>
            <a:r>
              <a:rPr lang="en-US" sz="1500" dirty="0" smtClean="0">
                <a:solidFill>
                  <a:srgbClr val="FFFFFF"/>
                </a:solidFill>
              </a:rPr>
              <a:t>Unified BCL</a:t>
            </a:r>
          </a:p>
          <a:p>
            <a:pPr marL="0" lvl="1" algn="ctr" defTabSz="932048">
              <a:lnSpc>
                <a:spcPct val="90000"/>
              </a:lnSpc>
              <a:spcAft>
                <a:spcPts val="340"/>
              </a:spcAft>
              <a:defRPr/>
            </a:pPr>
            <a:r>
              <a:rPr lang="en-US" sz="1500" dirty="0" smtClean="0">
                <a:solidFill>
                  <a:srgbClr val="FFFFFF"/>
                </a:solidFill>
              </a:rPr>
              <a:t>(Base Class Library)</a:t>
            </a:r>
          </a:p>
        </p:txBody>
      </p:sp>
      <p:sp>
        <p:nvSpPr>
          <p:cNvPr id="25" name="Rectangle 24"/>
          <p:cNvSpPr/>
          <p:nvPr/>
        </p:nvSpPr>
        <p:spPr bwMode="auto">
          <a:xfrm>
            <a:off x="3648177" y="4776295"/>
            <a:ext cx="6337214" cy="370923"/>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6" name="Rectangle 25"/>
          <p:cNvSpPr/>
          <p:nvPr/>
        </p:nvSpPr>
        <p:spPr>
          <a:xfrm>
            <a:off x="5890619" y="4823115"/>
            <a:ext cx="2233103" cy="300082"/>
          </a:xfrm>
          <a:prstGeom prst="rect">
            <a:avLst/>
          </a:prstGeom>
        </p:spPr>
        <p:txBody>
          <a:bodyPr wrap="square">
            <a:spAutoFit/>
          </a:bodyPr>
          <a:lstStyle/>
          <a:p>
            <a:pPr marL="0" lvl="1" defTabSz="932048">
              <a:lnSpc>
                <a:spcPct val="90000"/>
              </a:lnSpc>
              <a:spcAft>
                <a:spcPts val="340"/>
              </a:spcAft>
              <a:defRPr/>
            </a:pPr>
            <a:r>
              <a:rPr lang="en-US" sz="1500" dirty="0" smtClean="0">
                <a:solidFill>
                  <a:srgbClr val="FFFFFF"/>
                </a:solidFill>
              </a:rPr>
              <a:t>Runtime Adaption Layer</a:t>
            </a:r>
            <a:endParaRPr lang="en-US" sz="1500" dirty="0">
              <a:solidFill>
                <a:srgbClr val="FFFFFF"/>
              </a:solidFill>
            </a:endParaRPr>
          </a:p>
        </p:txBody>
      </p:sp>
      <p:sp>
        <p:nvSpPr>
          <p:cNvPr id="27" name="Rectangle 26"/>
          <p:cNvSpPr/>
          <p:nvPr/>
        </p:nvSpPr>
        <p:spPr bwMode="auto">
          <a:xfrm>
            <a:off x="3648176" y="5196444"/>
            <a:ext cx="2083576" cy="1024676"/>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8" name="Rectangle 27"/>
          <p:cNvSpPr/>
          <p:nvPr/>
        </p:nvSpPr>
        <p:spPr bwMode="auto">
          <a:xfrm>
            <a:off x="5790236" y="5196444"/>
            <a:ext cx="2073951" cy="1024676"/>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9" name="Rectangle 28"/>
          <p:cNvSpPr/>
          <p:nvPr/>
        </p:nvSpPr>
        <p:spPr bwMode="auto">
          <a:xfrm>
            <a:off x="7921065" y="5194038"/>
            <a:ext cx="2064326" cy="1024676"/>
          </a:xfrm>
          <a:prstGeom prst="rect">
            <a:avLst/>
          </a:prstGeom>
          <a:solidFill>
            <a:srgbClr val="68217A">
              <a:alpha val="70000"/>
            </a:srgbClr>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30" name="Rectangle 29"/>
          <p:cNvSpPr/>
          <p:nvPr/>
        </p:nvSpPr>
        <p:spPr>
          <a:xfrm>
            <a:off x="5856738" y="5293766"/>
            <a:ext cx="1842827" cy="546303"/>
          </a:xfrm>
          <a:prstGeom prst="rect">
            <a:avLst/>
          </a:prstGeom>
        </p:spPr>
        <p:txBody>
          <a:bodyPr wrap="square">
            <a:spAutoFit/>
          </a:bodyPr>
          <a:lstStyle/>
          <a:p>
            <a:pPr marL="0" lvl="1" defTabSz="932048">
              <a:lnSpc>
                <a:spcPct val="90000"/>
              </a:lnSpc>
              <a:spcAft>
                <a:spcPts val="340"/>
              </a:spcAft>
              <a:defRPr/>
            </a:pPr>
            <a:r>
              <a:rPr lang="en-US" sz="1500" dirty="0" smtClean="0">
                <a:solidFill>
                  <a:srgbClr val="FFFFFF"/>
                </a:solidFill>
              </a:rPr>
              <a:t>.NET Native</a:t>
            </a:r>
          </a:p>
          <a:p>
            <a:pPr marL="0" lvl="1" defTabSz="932048">
              <a:lnSpc>
                <a:spcPct val="90000"/>
              </a:lnSpc>
              <a:spcAft>
                <a:spcPts val="340"/>
              </a:spcAft>
              <a:defRPr/>
            </a:pPr>
            <a:r>
              <a:rPr lang="en-US" sz="1500" dirty="0">
                <a:solidFill>
                  <a:srgbClr val="FFFFFF"/>
                </a:solidFill>
              </a:rPr>
              <a:t>a</a:t>
            </a:r>
            <a:r>
              <a:rPr lang="en-US" sz="1500" dirty="0" smtClean="0">
                <a:solidFill>
                  <a:srgbClr val="FFFFFF"/>
                </a:solidFill>
              </a:rPr>
              <a:t>nd Runtime</a:t>
            </a:r>
            <a:endParaRPr lang="en-US" sz="1500" dirty="0">
              <a:solidFill>
                <a:srgbClr val="FFFFFF"/>
              </a:solidFill>
            </a:endParaRPr>
          </a:p>
        </p:txBody>
      </p:sp>
      <p:grpSp>
        <p:nvGrpSpPr>
          <p:cNvPr id="31" name="Group 30"/>
          <p:cNvGrpSpPr>
            <a:grpSpLocks noChangeAspect="1"/>
          </p:cNvGrpSpPr>
          <p:nvPr/>
        </p:nvGrpSpPr>
        <p:grpSpPr>
          <a:xfrm>
            <a:off x="5150516" y="5746264"/>
            <a:ext cx="477285" cy="390078"/>
            <a:chOff x="9061629" y="5706715"/>
            <a:chExt cx="380421" cy="310912"/>
          </a:xfrm>
        </p:grpSpPr>
        <p:sp>
          <p:nvSpPr>
            <p:cNvPr id="32"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3"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4"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grpSp>
        <p:nvGrpSpPr>
          <p:cNvPr id="35" name="Group 34"/>
          <p:cNvGrpSpPr>
            <a:grpSpLocks noChangeAspect="1"/>
          </p:cNvGrpSpPr>
          <p:nvPr/>
        </p:nvGrpSpPr>
        <p:grpSpPr>
          <a:xfrm>
            <a:off x="7307205" y="5751802"/>
            <a:ext cx="477285" cy="390078"/>
            <a:chOff x="9061629" y="5706715"/>
            <a:chExt cx="380421" cy="310912"/>
          </a:xfrm>
        </p:grpSpPr>
        <p:sp>
          <p:nvSpPr>
            <p:cNvPr id="36"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7"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8"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grpSp>
        <p:nvGrpSpPr>
          <p:cNvPr id="39" name="Group 38"/>
          <p:cNvGrpSpPr>
            <a:grpSpLocks noChangeAspect="1"/>
          </p:cNvGrpSpPr>
          <p:nvPr/>
        </p:nvGrpSpPr>
        <p:grpSpPr>
          <a:xfrm>
            <a:off x="9443025" y="5751802"/>
            <a:ext cx="477285" cy="390078"/>
            <a:chOff x="9061629" y="5706715"/>
            <a:chExt cx="380421" cy="310912"/>
          </a:xfrm>
        </p:grpSpPr>
        <p:sp>
          <p:nvSpPr>
            <p:cNvPr id="40"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41"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42"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sp>
        <p:nvSpPr>
          <p:cNvPr id="43" name="Rectangle 42"/>
          <p:cNvSpPr/>
          <p:nvPr/>
        </p:nvSpPr>
        <p:spPr>
          <a:xfrm>
            <a:off x="3756467" y="5321184"/>
            <a:ext cx="1842827" cy="300082"/>
          </a:xfrm>
          <a:prstGeom prst="rect">
            <a:avLst/>
          </a:prstGeom>
        </p:spPr>
        <p:txBody>
          <a:bodyPr wrap="square">
            <a:spAutoFit/>
          </a:bodyPr>
          <a:lstStyle/>
          <a:p>
            <a:pPr marL="0" lvl="1" defTabSz="932048">
              <a:lnSpc>
                <a:spcPct val="90000"/>
              </a:lnSpc>
              <a:spcAft>
                <a:spcPts val="340"/>
              </a:spcAft>
              <a:defRPr/>
            </a:pPr>
            <a:r>
              <a:rPr lang="en-US" sz="1500" dirty="0" smtClean="0">
                <a:solidFill>
                  <a:srgbClr val="FFFFFF"/>
                </a:solidFill>
              </a:rPr>
              <a:t>Core CLR</a:t>
            </a:r>
            <a:endParaRPr lang="en-US" sz="1500" dirty="0">
              <a:solidFill>
                <a:srgbClr val="FFFFFF"/>
              </a:solidFill>
            </a:endParaRPr>
          </a:p>
        </p:txBody>
      </p:sp>
      <p:sp>
        <p:nvSpPr>
          <p:cNvPr id="44" name="Rectangle 43"/>
          <p:cNvSpPr/>
          <p:nvPr/>
        </p:nvSpPr>
        <p:spPr>
          <a:xfrm>
            <a:off x="8017971" y="5281859"/>
            <a:ext cx="1842827" cy="300082"/>
          </a:xfrm>
          <a:prstGeom prst="rect">
            <a:avLst/>
          </a:prstGeom>
        </p:spPr>
        <p:txBody>
          <a:bodyPr wrap="square">
            <a:spAutoFit/>
          </a:bodyPr>
          <a:lstStyle/>
          <a:p>
            <a:pPr marL="0" lvl="1" defTabSz="932048">
              <a:lnSpc>
                <a:spcPct val="90000"/>
              </a:lnSpc>
              <a:spcAft>
                <a:spcPts val="340"/>
              </a:spcAft>
              <a:defRPr/>
            </a:pPr>
            <a:r>
              <a:rPr lang="en-US" sz="1500" dirty="0" smtClean="0">
                <a:solidFill>
                  <a:srgbClr val="FFFFFF"/>
                </a:solidFill>
              </a:rPr>
              <a:t>Other Runtime</a:t>
            </a:r>
            <a:endParaRPr lang="en-US" sz="1500" dirty="0">
              <a:solidFill>
                <a:srgbClr val="FFFFFF"/>
              </a:solidFill>
            </a:endParaRPr>
          </a:p>
        </p:txBody>
      </p:sp>
      <p:pic>
        <p:nvPicPr>
          <p:cNvPr id="45" name="Picture 2" descr="http://cdn.flaticon.com/png/256/37966.png"/>
          <p:cNvPicPr>
            <a:picLocks noChangeAspect="1" noChangeArrowheads="1"/>
          </p:cNvPicPr>
          <p:nvPr/>
        </p:nvPicPr>
        <p:blipFill rotWithShape="1">
          <a:blip r:embed="rId5">
            <a:lum bright="70000" contrast="-70000"/>
            <a:extLst>
              <a:ext uri="{28A0092B-C50C-407E-A947-70E740481C1C}">
                <a14:useLocalDpi xmlns:a14="http://schemas.microsoft.com/office/drawing/2010/main" val="0"/>
              </a:ext>
            </a:extLst>
          </a:blip>
          <a:srcRect t="30843" b="35137"/>
          <a:stretch/>
        </p:blipFill>
        <p:spPr bwMode="auto">
          <a:xfrm>
            <a:off x="7282921" y="2563769"/>
            <a:ext cx="431870" cy="12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91239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NuGet is mainstream in .NET Core</a:t>
            </a:r>
          </a:p>
        </p:txBody>
      </p:sp>
      <p:sp>
        <p:nvSpPr>
          <p:cNvPr id="4" name="Rectangle 3"/>
          <p:cNvSpPr/>
          <p:nvPr/>
        </p:nvSpPr>
        <p:spPr bwMode="auto">
          <a:xfrm>
            <a:off x="1751799" y="2884603"/>
            <a:ext cx="8233592" cy="34103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a:lnSpc>
                <a:spcPct val="90000"/>
              </a:lnSpc>
            </a:pPr>
            <a:endParaRPr lang="en-US" sz="1600" i="1" dirty="0">
              <a:gradFill>
                <a:gsLst>
                  <a:gs pos="0">
                    <a:srgbClr val="3F3F3F"/>
                  </a:gs>
                  <a:gs pos="100000">
                    <a:srgbClr val="3F3F3F"/>
                  </a:gs>
                </a:gsLst>
                <a:lin ang="5400000" scaled="0"/>
              </a:gradFill>
              <a:ea typeface="Segoe UI" pitchFamily="34" charset="0"/>
              <a:cs typeface="Segoe UI" pitchFamily="34" charset="0"/>
            </a:endParaRPr>
          </a:p>
        </p:txBody>
      </p:sp>
      <p:sp>
        <p:nvSpPr>
          <p:cNvPr id="5" name="Rectangle 4"/>
          <p:cNvSpPr/>
          <p:nvPr/>
        </p:nvSpPr>
        <p:spPr bwMode="auto">
          <a:xfrm>
            <a:off x="3648175" y="1818141"/>
            <a:ext cx="2079504" cy="102541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6" name="Rectangle 5"/>
          <p:cNvSpPr/>
          <p:nvPr/>
        </p:nvSpPr>
        <p:spPr bwMode="auto">
          <a:xfrm>
            <a:off x="5779807" y="1818141"/>
            <a:ext cx="2065130" cy="102541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7" name="Rectangle 6"/>
          <p:cNvSpPr/>
          <p:nvPr/>
        </p:nvSpPr>
        <p:spPr bwMode="auto">
          <a:xfrm>
            <a:off x="7911439" y="1818141"/>
            <a:ext cx="2073951" cy="1025410"/>
          </a:xfrm>
          <a:prstGeom prst="rect">
            <a:avLst/>
          </a:prstGeom>
          <a:solidFill>
            <a:srgbClr val="7FBA00">
              <a:alpha val="70000"/>
            </a:srgb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8" name="Freeform 626"/>
          <p:cNvSpPr>
            <a:spLocks noChangeAspect="1" noEditPoints="1"/>
          </p:cNvSpPr>
          <p:nvPr/>
        </p:nvSpPr>
        <p:spPr bwMode="auto">
          <a:xfrm>
            <a:off x="7477744" y="2381246"/>
            <a:ext cx="246723" cy="166474"/>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rgbClr val="FFFFFF"/>
          </a:solidFill>
          <a:ln>
            <a:noFill/>
          </a:ln>
          <a:extLst/>
        </p:spPr>
        <p:txBody>
          <a:bodyPr vert="horz" wrap="square" lIns="68570" tIns="34285" rIns="68570" bIns="34285" numCol="1" anchor="t" anchorCtr="0" compatLnSpc="1">
            <a:prstTxWarp prst="textNoShape">
              <a:avLst/>
            </a:prstTxWarp>
          </a:bodyPr>
          <a:lstStyle/>
          <a:p>
            <a:pPr defTabSz="685711">
              <a:defRPr/>
            </a:pPr>
            <a:endParaRPr lang="en-US" sz="809" b="1" kern="0">
              <a:gradFill>
                <a:gsLst>
                  <a:gs pos="14679">
                    <a:srgbClr val="FFFFFF"/>
                  </a:gs>
                  <a:gs pos="38000">
                    <a:srgbClr val="FFFFFF"/>
                  </a:gs>
                </a:gsLst>
                <a:lin ang="5400000" scaled="1"/>
              </a:gradFill>
              <a:cs typeface="Segoe UI" panose="020B0502040204020203" pitchFamily="34" charset="0"/>
            </a:endParaRPr>
          </a:p>
        </p:txBody>
      </p:sp>
      <p:sp>
        <p:nvSpPr>
          <p:cNvPr id="9" name="Rounded Rectangle 6"/>
          <p:cNvSpPr>
            <a:spLocks noChangeAspect="1"/>
          </p:cNvSpPr>
          <p:nvPr/>
        </p:nvSpPr>
        <p:spPr bwMode="black">
          <a:xfrm rot="16200000">
            <a:off x="7304034" y="2391166"/>
            <a:ext cx="121390" cy="187531"/>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30859" rIns="61717" bIns="30859" numCol="1" rtlCol="0" anchor="ctr" anchorCtr="0" compatLnSpc="1">
            <a:prstTxWarp prst="textNoShape">
              <a:avLst/>
            </a:prstTxWarp>
          </a:bodyPr>
          <a:lstStyle/>
          <a:p>
            <a:pPr algn="ctr" defTabSz="555505"/>
            <a:endParaRPr lang="en-US" sz="1324" b="1" kern="0" spc="-91" dirty="0" smtClean="0">
              <a:gradFill>
                <a:gsLst>
                  <a:gs pos="14679">
                    <a:srgbClr val="FFFFFF"/>
                  </a:gs>
                  <a:gs pos="38000">
                    <a:srgbClr val="FFFFFF"/>
                  </a:gs>
                </a:gsLst>
                <a:lin ang="5400000" scaled="1"/>
              </a:gradFill>
              <a:cs typeface="Segoe UI" panose="020B0502040204020203" pitchFamily="34" charset="0"/>
            </a:endParaRPr>
          </a:p>
        </p:txBody>
      </p:sp>
      <p:sp>
        <p:nvSpPr>
          <p:cNvPr id="10" name="Oval 9"/>
          <p:cNvSpPr/>
          <p:nvPr/>
        </p:nvSpPr>
        <p:spPr bwMode="auto">
          <a:xfrm>
            <a:off x="7222206" y="2218794"/>
            <a:ext cx="551286" cy="565459"/>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11" name="Oval 10"/>
          <p:cNvSpPr/>
          <p:nvPr/>
        </p:nvSpPr>
        <p:spPr bwMode="auto">
          <a:xfrm>
            <a:off x="5090614" y="2201392"/>
            <a:ext cx="560603" cy="558513"/>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12" name="Freeform 10"/>
          <p:cNvSpPr>
            <a:spLocks noEditPoints="1"/>
          </p:cNvSpPr>
          <p:nvPr/>
        </p:nvSpPr>
        <p:spPr bwMode="black">
          <a:xfrm>
            <a:off x="5168712" y="2280412"/>
            <a:ext cx="248163" cy="157177"/>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3495" tIns="26748" rIns="53495" bIns="26748" numCol="1" anchor="t" anchorCtr="0" compatLnSpc="1">
            <a:prstTxWarp prst="textNoShape">
              <a:avLst/>
            </a:prstTxWarp>
          </a:bodyPr>
          <a:lstStyle/>
          <a:p>
            <a:pPr defTabSz="534976"/>
            <a:endParaRPr lang="en-US" sz="1029" b="1" kern="0" smtClean="0">
              <a:gradFill>
                <a:gsLst>
                  <a:gs pos="14679">
                    <a:srgbClr val="FFFFFF"/>
                  </a:gs>
                  <a:gs pos="38000">
                    <a:srgbClr val="FFFFFF"/>
                  </a:gs>
                </a:gsLst>
                <a:lin ang="5400000" scaled="1"/>
              </a:gradFill>
              <a:cs typeface="Segoe UI" panose="020B0502040204020203" pitchFamily="34" charset="0"/>
            </a:endParaRPr>
          </a:p>
        </p:txBody>
      </p:sp>
      <p:grpSp>
        <p:nvGrpSpPr>
          <p:cNvPr id="13" name="Group 12"/>
          <p:cNvGrpSpPr>
            <a:grpSpLocks noChangeAspect="1"/>
          </p:cNvGrpSpPr>
          <p:nvPr/>
        </p:nvGrpSpPr>
        <p:grpSpPr>
          <a:xfrm>
            <a:off x="5323778" y="2453504"/>
            <a:ext cx="217114" cy="227844"/>
            <a:chOff x="2870057" y="3971122"/>
            <a:chExt cx="478391" cy="502036"/>
          </a:xfrm>
        </p:grpSpPr>
        <p:pic>
          <p:nvPicPr>
            <p:cNvPr id="14"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3077831" y="3979427"/>
              <a:ext cx="270617" cy="428478"/>
            </a:xfrm>
            <a:prstGeom prst="rect">
              <a:avLst/>
            </a:prstGeom>
            <a:noFill/>
          </p:spPr>
        </p:pic>
        <p:pic>
          <p:nvPicPr>
            <p:cNvPr id="15"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2870057" y="3971122"/>
              <a:ext cx="317075" cy="502036"/>
            </a:xfrm>
            <a:prstGeom prst="rect">
              <a:avLst/>
            </a:prstGeom>
            <a:noFill/>
          </p:spPr>
        </p:pic>
      </p:grpSp>
      <p:pic>
        <p:nvPicPr>
          <p:cNvPr id="16" name="Picture 15"/>
          <p:cNvPicPr>
            <a:picLocks noChangeAspect="1"/>
          </p:cNvPicPr>
          <p:nvPr/>
        </p:nvPicPr>
        <p:blipFill>
          <a:blip r:embed="rId3">
            <a:biLevel thresh="25000"/>
            <a:extLst>
              <a:ext uri="{BEBA8EAE-BF5A-486C-A8C5-ECC9F3942E4B}">
                <a14:imgProps xmlns:a14="http://schemas.microsoft.com/office/drawing/2010/main">
                  <a14:imgLayer r:embed="rId4">
                    <a14:imgEffect>
                      <a14:artisticPhotocopy/>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rot="5400000">
            <a:off x="9401666" y="2270217"/>
            <a:ext cx="464088" cy="464088"/>
          </a:xfrm>
          <a:prstGeom prst="rect">
            <a:avLst/>
          </a:prstGeom>
        </p:spPr>
      </p:pic>
      <p:sp>
        <p:nvSpPr>
          <p:cNvPr id="17" name="Oval 16"/>
          <p:cNvSpPr/>
          <p:nvPr/>
        </p:nvSpPr>
        <p:spPr bwMode="auto">
          <a:xfrm>
            <a:off x="9353409" y="2221810"/>
            <a:ext cx="560603" cy="558513"/>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algn="ctr" defTabSz="685513" fontAlgn="base">
              <a:lnSpc>
                <a:spcPct val="90000"/>
              </a:lnSpc>
              <a:spcBef>
                <a:spcPct val="0"/>
              </a:spcBef>
              <a:spcAft>
                <a:spcPct val="0"/>
              </a:spcAft>
            </a:pPr>
            <a:endParaRPr lang="en-US" sz="1471" b="1" kern="0" spc="-38" dirty="0" smtClean="0">
              <a:gradFill>
                <a:gsLst>
                  <a:gs pos="14679">
                    <a:srgbClr val="FFFFFF"/>
                  </a:gs>
                  <a:gs pos="38000">
                    <a:srgbClr val="FFFFFF"/>
                  </a:gs>
                </a:gsLst>
                <a:lin ang="5400000" scaled="1"/>
              </a:gradFill>
              <a:cs typeface="Segoe UI" panose="020B0502040204020203" pitchFamily="34" charset="0"/>
            </a:endParaRPr>
          </a:p>
        </p:txBody>
      </p:sp>
      <p:sp>
        <p:nvSpPr>
          <p:cNvPr id="18" name="Rectangle 17"/>
          <p:cNvSpPr/>
          <p:nvPr/>
        </p:nvSpPr>
        <p:spPr>
          <a:xfrm>
            <a:off x="1751798" y="2872426"/>
            <a:ext cx="1900777" cy="584775"/>
          </a:xfrm>
          <a:prstGeom prst="rect">
            <a:avLst/>
          </a:prstGeom>
        </p:spPr>
        <p:txBody>
          <a:bodyPr wrap="none">
            <a:spAutoFit/>
          </a:bodyPr>
          <a:lstStyle/>
          <a:p>
            <a:pPr defTabSz="932228"/>
            <a:r>
              <a:rPr lang="en-US" sz="3200" spc="-102"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 </a:t>
            </a:r>
            <a:r>
              <a:rPr lang="en-US" sz="3200" spc="-102" dirty="0" smtClean="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Core</a:t>
            </a:r>
            <a:endParaRPr lang="en-US" sz="1000"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19" name="Rectangle 18"/>
          <p:cNvSpPr/>
          <p:nvPr/>
        </p:nvSpPr>
        <p:spPr bwMode="auto">
          <a:xfrm>
            <a:off x="3648175" y="2942148"/>
            <a:ext cx="6337215" cy="1784921"/>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20" name="Rectangle 19"/>
          <p:cNvSpPr/>
          <p:nvPr/>
        </p:nvSpPr>
        <p:spPr bwMode="auto">
          <a:xfrm>
            <a:off x="3648177" y="4776295"/>
            <a:ext cx="6337214" cy="370923"/>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1" name="Rectangle 20"/>
          <p:cNvSpPr/>
          <p:nvPr/>
        </p:nvSpPr>
        <p:spPr bwMode="auto">
          <a:xfrm>
            <a:off x="3648176" y="5196444"/>
            <a:ext cx="2083576" cy="1024676"/>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2" name="Rectangle 21"/>
          <p:cNvSpPr/>
          <p:nvPr/>
        </p:nvSpPr>
        <p:spPr bwMode="auto">
          <a:xfrm>
            <a:off x="5790236" y="5196444"/>
            <a:ext cx="2073951" cy="1024676"/>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3" name="Rectangle 22"/>
          <p:cNvSpPr/>
          <p:nvPr/>
        </p:nvSpPr>
        <p:spPr bwMode="auto">
          <a:xfrm>
            <a:off x="7921065" y="5194038"/>
            <a:ext cx="2064326" cy="1024676"/>
          </a:xfrm>
          <a:prstGeom prst="rect">
            <a:avLst/>
          </a:prstGeom>
          <a:solidFill>
            <a:srgbClr val="68217A">
              <a:alpha val="70000"/>
            </a:srgbClr>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grpSp>
        <p:nvGrpSpPr>
          <p:cNvPr id="24" name="Group 23"/>
          <p:cNvGrpSpPr>
            <a:grpSpLocks noChangeAspect="1"/>
          </p:cNvGrpSpPr>
          <p:nvPr/>
        </p:nvGrpSpPr>
        <p:grpSpPr>
          <a:xfrm>
            <a:off x="5150516" y="5746264"/>
            <a:ext cx="477285" cy="390078"/>
            <a:chOff x="9061629" y="5706715"/>
            <a:chExt cx="380421" cy="310912"/>
          </a:xfrm>
        </p:grpSpPr>
        <p:sp>
          <p:nvSpPr>
            <p:cNvPr id="25"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26"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27"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grpSp>
        <p:nvGrpSpPr>
          <p:cNvPr id="28" name="Group 27"/>
          <p:cNvGrpSpPr>
            <a:grpSpLocks noChangeAspect="1"/>
          </p:cNvGrpSpPr>
          <p:nvPr/>
        </p:nvGrpSpPr>
        <p:grpSpPr>
          <a:xfrm>
            <a:off x="7307205" y="5751802"/>
            <a:ext cx="477285" cy="390078"/>
            <a:chOff x="9061629" y="5706715"/>
            <a:chExt cx="380421" cy="310912"/>
          </a:xfrm>
        </p:grpSpPr>
        <p:sp>
          <p:nvSpPr>
            <p:cNvPr id="29"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0"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1"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grpSp>
        <p:nvGrpSpPr>
          <p:cNvPr id="32" name="Group 31"/>
          <p:cNvGrpSpPr>
            <a:grpSpLocks noChangeAspect="1"/>
          </p:cNvGrpSpPr>
          <p:nvPr/>
        </p:nvGrpSpPr>
        <p:grpSpPr>
          <a:xfrm>
            <a:off x="9443025" y="5751802"/>
            <a:ext cx="477285" cy="390078"/>
            <a:chOff x="9061629" y="5706715"/>
            <a:chExt cx="380421" cy="310912"/>
          </a:xfrm>
        </p:grpSpPr>
        <p:sp>
          <p:nvSpPr>
            <p:cNvPr id="33"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4"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35"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pic>
        <p:nvPicPr>
          <p:cNvPr id="36" name="Picture 2" descr="http://cdn.flaticon.com/png/256/37966.png"/>
          <p:cNvPicPr>
            <a:picLocks noChangeAspect="1" noChangeArrowheads="1"/>
          </p:cNvPicPr>
          <p:nvPr/>
        </p:nvPicPr>
        <p:blipFill rotWithShape="1">
          <a:blip r:embed="rId5">
            <a:lum bright="70000" contrast="-70000"/>
            <a:extLst>
              <a:ext uri="{28A0092B-C50C-407E-A947-70E740481C1C}">
                <a14:useLocalDpi xmlns:a14="http://schemas.microsoft.com/office/drawing/2010/main" val="0"/>
              </a:ext>
            </a:extLst>
          </a:blip>
          <a:srcRect t="30843" b="35137"/>
          <a:stretch/>
        </p:blipFill>
        <p:spPr bwMode="auto">
          <a:xfrm>
            <a:off x="7282921" y="2563769"/>
            <a:ext cx="431870" cy="12357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6749" y="5453025"/>
            <a:ext cx="581025" cy="62865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7692" y="5443115"/>
            <a:ext cx="581025" cy="62865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4276" y="5431938"/>
            <a:ext cx="581025" cy="62865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1363" y="479858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6324" y="479944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0339" y="479566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7431" y="307565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2392" y="307651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6407" y="307273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1095" y="3071404"/>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6056" y="307227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0071" y="3068487"/>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1309" y="306551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270" y="306637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0285" y="306259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973" y="306126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9934" y="306213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3949" y="305834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7431" y="350794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2392" y="350880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6407" y="350502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1095" y="3503697"/>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6056" y="350456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0071" y="350078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1309" y="349780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270" y="349867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0285" y="349488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973" y="349355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9934" y="349442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3949" y="349064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7431" y="391532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2392" y="3916187"/>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6407" y="3912404"/>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1095" y="391107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6056" y="391194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0071" y="390815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1309" y="390518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270" y="390604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0285" y="390226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973" y="3900937"/>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9934" y="390180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3949" y="389802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073" y="430500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3034" y="430587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7049" y="430208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1737" y="430076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6698" y="430162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0713" y="429784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1951" y="429486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912" y="4295734"/>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0927" y="429195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5615" y="429062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576" y="429148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4591" y="428770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5491" y="3060403"/>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0452" y="306126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5491" y="349269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0452" y="349356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5491" y="3900074"/>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0452" y="3900940"/>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6133" y="428975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1094" y="429062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8399" y="198136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3360" y="198223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7375" y="197844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6293" y="237018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1254" y="237105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5269" y="236726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4622" y="197979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9583" y="198066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3598" y="197687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2516" y="236861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7477" y="236948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492" y="2365698"/>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86515" y="1979796"/>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1476" y="1980662"/>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5491" y="1976879"/>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4409" y="2368615"/>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9370" y="2369481"/>
            <a:ext cx="356329" cy="385537"/>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 descr="http://www.getbreezenow.com/sites/default/files/images/nuget-logo-mar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33385" y="2365698"/>
            <a:ext cx="356329" cy="38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12102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2015 – 10K foot view</a:t>
            </a:r>
            <a:endParaRPr lang="en-US" dirty="0"/>
          </a:p>
        </p:txBody>
      </p:sp>
      <p:sp>
        <p:nvSpPr>
          <p:cNvPr id="4" name="Rectangle 3"/>
          <p:cNvSpPr/>
          <p:nvPr/>
        </p:nvSpPr>
        <p:spPr bwMode="auto">
          <a:xfrm>
            <a:off x="6639778" y="2891186"/>
            <a:ext cx="4704699" cy="1909839"/>
          </a:xfrm>
          <a:prstGeom prst="rect">
            <a:avLst/>
          </a:prstGeom>
          <a:solidFill>
            <a:srgbClr val="0072C6"/>
          </a:solidFill>
          <a:ln w="25400" cap="flat" cmpd="sng" algn="ctr">
            <a:noFill/>
            <a:prstDash val="solid"/>
            <a:headEnd type="none" w="med" len="med"/>
            <a:tailEnd type="none" w="med" len="med"/>
          </a:ln>
          <a:effectLst/>
        </p:spPr>
        <p:txBody>
          <a:bodyPr vert="horz" wrap="square" lIns="745872" tIns="279702" rIns="91397" bIns="91401" numCol="1" rtlCol="0" anchor="t" anchorCtr="0" compatLnSpc="1">
            <a:prstTxWarp prst="textNoShape">
              <a:avLst/>
            </a:prstTxWarp>
          </a:bodyPr>
          <a:lstStyle/>
          <a:p>
            <a:pPr defTabSz="932049"/>
            <a:endParaRPr lang="en-US" sz="2856"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239227" y="2341823"/>
            <a:ext cx="5344322" cy="2459201"/>
          </a:xfrm>
          <a:prstGeom prst="rect">
            <a:avLst/>
          </a:prstGeom>
          <a:solidFill>
            <a:srgbClr val="0072C6"/>
          </a:solidFill>
          <a:ln w="25400" cap="flat" cmpd="sng" algn="ctr">
            <a:noFill/>
            <a:prstDash val="solid"/>
            <a:headEnd type="none" w="med" len="med"/>
            <a:tailEnd type="none" w="med" len="med"/>
          </a:ln>
          <a:effectLst/>
        </p:spPr>
        <p:txBody>
          <a:bodyPr vert="horz" wrap="square" lIns="745872" tIns="279702" rIns="91397" bIns="91401" numCol="1" rtlCol="0" anchor="t" anchorCtr="0" compatLnSpc="1">
            <a:prstTxWarp prst="textNoShape">
              <a:avLst/>
            </a:prstTxWarp>
          </a:bodyPr>
          <a:lstStyle/>
          <a:p>
            <a:pPr defTabSz="932049"/>
            <a:r>
              <a:rPr lang="en-US" sz="2856" dirty="0">
                <a:gradFill>
                  <a:gsLst>
                    <a:gs pos="14679">
                      <a:srgbClr val="FFFFFF"/>
                    </a:gs>
                    <a:gs pos="38000">
                      <a:srgbClr val="FFFFFF"/>
                    </a:gs>
                  </a:gsLst>
                  <a:lin ang="5400000" scaled="1"/>
                </a:gradFill>
                <a:latin typeface="Segoe UI Light"/>
              </a:rPr>
              <a:t>  </a:t>
            </a:r>
          </a:p>
        </p:txBody>
      </p:sp>
      <p:sp>
        <p:nvSpPr>
          <p:cNvPr id="6" name="Rectangle 5"/>
          <p:cNvSpPr/>
          <p:nvPr/>
        </p:nvSpPr>
        <p:spPr bwMode="auto">
          <a:xfrm>
            <a:off x="1239227" y="4881501"/>
            <a:ext cx="10117516" cy="1391141"/>
          </a:xfrm>
          <a:prstGeom prst="rect">
            <a:avLst/>
          </a:prstGeom>
          <a:solidFill>
            <a:srgbClr val="68217A"/>
          </a:solidFill>
          <a:ln w="25400" cap="flat" cmpd="sng" algn="ctr">
            <a:noFill/>
            <a:prstDash val="solid"/>
            <a:headEnd type="none" w="med" len="med"/>
            <a:tailEnd type="none" w="med" len="med"/>
          </a:ln>
          <a:effectLst/>
        </p:spPr>
        <p:txBody>
          <a:bodyPr vert="horz" wrap="square" lIns="745766" tIns="45670" rIns="91335" bIns="73067" numCol="1" rtlCol="0" anchor="t" anchorCtr="0" compatLnSpc="1">
            <a:prstTxWarp prst="textNoShape">
              <a:avLst/>
            </a:prstTxWarp>
          </a:bodyPr>
          <a:lstStyle/>
          <a:p>
            <a:pPr defTabSz="931869"/>
            <a:endParaRPr lang="en-US" sz="2448" dirty="0">
              <a:gradFill>
                <a:gsLst>
                  <a:gs pos="14679">
                    <a:srgbClr val="FFFFFF"/>
                  </a:gs>
                  <a:gs pos="38000">
                    <a:srgbClr val="FFFFFF"/>
                  </a:gs>
                </a:gsLst>
                <a:lin ang="5400000" scaled="1"/>
              </a:gradFill>
            </a:endParaRPr>
          </a:p>
        </p:txBody>
      </p:sp>
      <p:grpSp>
        <p:nvGrpSpPr>
          <p:cNvPr id="7" name="Group 6"/>
          <p:cNvGrpSpPr/>
          <p:nvPr/>
        </p:nvGrpSpPr>
        <p:grpSpPr>
          <a:xfrm>
            <a:off x="3501622" y="4991932"/>
            <a:ext cx="1523670" cy="998936"/>
            <a:chOff x="3622511" y="5393703"/>
            <a:chExt cx="1524318" cy="999362"/>
          </a:xfrm>
        </p:grpSpPr>
        <p:sp>
          <p:nvSpPr>
            <p:cNvPr id="8" name="Rectangle 7"/>
            <p:cNvSpPr/>
            <p:nvPr/>
          </p:nvSpPr>
          <p:spPr>
            <a:xfrm>
              <a:off x="3631208" y="5913635"/>
              <a:ext cx="1515621" cy="479430"/>
            </a:xfrm>
            <a:prstGeom prst="rect">
              <a:avLst/>
            </a:prstGeom>
          </p:spPr>
          <p:txBody>
            <a:bodyPr wrap="none">
              <a:spAutoFit/>
            </a:bodyPr>
            <a:lstStyle/>
            <a:p>
              <a:pPr marL="0" lvl="1" defTabSz="931869">
                <a:lnSpc>
                  <a:spcPct val="90000"/>
                </a:lnSpc>
                <a:spcAft>
                  <a:spcPts val="340"/>
                </a:spcAft>
                <a:defRPr/>
              </a:pPr>
              <a:r>
                <a:rPr lang="en-US" sz="1224" dirty="0">
                  <a:solidFill>
                    <a:srgbClr val="FFFFFF"/>
                  </a:solidFill>
                </a:rPr>
                <a:t>Next gen JIT (</a:t>
              </a:r>
              <a:r>
                <a:rPr lang="en-US" sz="1224" dirty="0" err="1">
                  <a:solidFill>
                    <a:srgbClr val="FFFFFF"/>
                  </a:solidFill>
                </a:rPr>
                <a:t>RyuJIT</a:t>
              </a:r>
              <a:r>
                <a:rPr lang="en-US" sz="1224" dirty="0">
                  <a:solidFill>
                    <a:srgbClr val="FFFFFF"/>
                  </a:solidFill>
                </a:rPr>
                <a:t>)</a:t>
              </a:r>
            </a:p>
            <a:p>
              <a:pPr marL="0" lvl="1" defTabSz="931869">
                <a:lnSpc>
                  <a:spcPct val="90000"/>
                </a:lnSpc>
                <a:spcAft>
                  <a:spcPts val="340"/>
                </a:spcAft>
                <a:defRPr/>
              </a:pPr>
              <a:r>
                <a:rPr lang="en-US" sz="1224" dirty="0">
                  <a:solidFill>
                    <a:srgbClr val="FFFFFF"/>
                  </a:solidFill>
                </a:rPr>
                <a:t>SIMD</a:t>
              </a:r>
              <a:endParaRPr lang="en-US" sz="1072" dirty="0">
                <a:solidFill>
                  <a:srgbClr val="FFFFFF"/>
                </a:solidFill>
              </a:endParaRPr>
            </a:p>
          </p:txBody>
        </p:sp>
        <p:sp>
          <p:nvSpPr>
            <p:cNvPr id="9" name="Rectangle 8"/>
            <p:cNvSpPr/>
            <p:nvPr/>
          </p:nvSpPr>
          <p:spPr>
            <a:xfrm>
              <a:off x="3622511" y="5393703"/>
              <a:ext cx="1468033" cy="555454"/>
            </a:xfrm>
            <a:prstGeom prst="rect">
              <a:avLst/>
            </a:prstGeom>
          </p:spPr>
          <p:txBody>
            <a:bodyPr wrap="square">
              <a:spAutoFit/>
            </a:bodyPr>
            <a:lstStyle/>
            <a:p>
              <a:pPr marL="0" lvl="1" defTabSz="931869">
                <a:lnSpc>
                  <a:spcPct val="90000"/>
                </a:lnSpc>
                <a:spcAft>
                  <a:spcPts val="340"/>
                </a:spcAft>
                <a:defRPr/>
              </a:pPr>
              <a:r>
                <a:rPr lang="en-US" sz="1632" b="1" dirty="0">
                  <a:solidFill>
                    <a:srgbClr val="FFFFFF"/>
                  </a:solidFill>
                </a:rPr>
                <a:t>Runtime Components</a:t>
              </a:r>
            </a:p>
          </p:txBody>
        </p:sp>
      </p:grpSp>
      <p:grpSp>
        <p:nvGrpSpPr>
          <p:cNvPr id="10" name="Group 9"/>
          <p:cNvGrpSpPr/>
          <p:nvPr/>
        </p:nvGrpSpPr>
        <p:grpSpPr>
          <a:xfrm>
            <a:off x="6011215" y="5149821"/>
            <a:ext cx="2268019" cy="820525"/>
            <a:chOff x="5954092" y="5572192"/>
            <a:chExt cx="2268985" cy="820869"/>
          </a:xfrm>
        </p:grpSpPr>
        <p:sp>
          <p:nvSpPr>
            <p:cNvPr id="11" name="Rectangle 10"/>
            <p:cNvSpPr/>
            <p:nvPr/>
          </p:nvSpPr>
          <p:spPr>
            <a:xfrm>
              <a:off x="5954092" y="5572192"/>
              <a:ext cx="1759619" cy="324831"/>
            </a:xfrm>
            <a:prstGeom prst="rect">
              <a:avLst/>
            </a:prstGeom>
          </p:spPr>
          <p:txBody>
            <a:bodyPr wrap="square">
              <a:spAutoFit/>
            </a:bodyPr>
            <a:lstStyle/>
            <a:p>
              <a:pPr marL="0" lvl="1" defTabSz="931869">
                <a:lnSpc>
                  <a:spcPct val="90000"/>
                </a:lnSpc>
                <a:spcAft>
                  <a:spcPts val="340"/>
                </a:spcAft>
                <a:defRPr/>
              </a:pPr>
              <a:r>
                <a:rPr lang="en-US" sz="1632" b="1" dirty="0">
                  <a:solidFill>
                    <a:srgbClr val="FFFFFF"/>
                  </a:solidFill>
                </a:rPr>
                <a:t>Compilers</a:t>
              </a:r>
            </a:p>
          </p:txBody>
        </p:sp>
        <p:sp>
          <p:nvSpPr>
            <p:cNvPr id="12" name="Rectangle 11"/>
            <p:cNvSpPr/>
            <p:nvPr/>
          </p:nvSpPr>
          <p:spPr>
            <a:xfrm>
              <a:off x="5954092" y="5913634"/>
              <a:ext cx="2268985" cy="479427"/>
            </a:xfrm>
            <a:prstGeom prst="rect">
              <a:avLst/>
            </a:prstGeom>
          </p:spPr>
          <p:txBody>
            <a:bodyPr wrap="none">
              <a:spAutoFit/>
            </a:bodyPr>
            <a:lstStyle/>
            <a:p>
              <a:pPr marL="0" lvl="1" defTabSz="931869">
                <a:lnSpc>
                  <a:spcPct val="90000"/>
                </a:lnSpc>
                <a:spcAft>
                  <a:spcPts val="340"/>
                </a:spcAft>
              </a:pPr>
              <a:r>
                <a:rPr lang="en-US" sz="1224" dirty="0">
                  <a:solidFill>
                    <a:srgbClr val="FFFFFF"/>
                  </a:solidFill>
                </a:rPr>
                <a:t>.NET Compiler Platform (Roslyn)</a:t>
              </a:r>
              <a:endParaRPr lang="en-US" sz="1072" dirty="0">
                <a:solidFill>
                  <a:srgbClr val="FFFFFF"/>
                </a:solidFill>
              </a:endParaRPr>
            </a:p>
            <a:p>
              <a:pPr marL="0" lvl="1" defTabSz="931869">
                <a:lnSpc>
                  <a:spcPct val="90000"/>
                </a:lnSpc>
                <a:spcAft>
                  <a:spcPts val="340"/>
                </a:spcAft>
              </a:pPr>
              <a:r>
                <a:rPr lang="en-US" sz="1224" dirty="0">
                  <a:solidFill>
                    <a:srgbClr val="FFFFFF"/>
                  </a:solidFill>
                </a:rPr>
                <a:t>Languages innovation</a:t>
              </a:r>
            </a:p>
          </p:txBody>
        </p:sp>
      </p:grpSp>
      <p:grpSp>
        <p:nvGrpSpPr>
          <p:cNvPr id="13" name="Group 12"/>
          <p:cNvGrpSpPr/>
          <p:nvPr/>
        </p:nvGrpSpPr>
        <p:grpSpPr>
          <a:xfrm>
            <a:off x="9059714" y="5131732"/>
            <a:ext cx="2368786" cy="852409"/>
            <a:chOff x="8627481" y="5540297"/>
            <a:chExt cx="2369794" cy="852769"/>
          </a:xfrm>
        </p:grpSpPr>
        <p:sp>
          <p:nvSpPr>
            <p:cNvPr id="14" name="Rectangle 13"/>
            <p:cNvSpPr/>
            <p:nvPr/>
          </p:nvSpPr>
          <p:spPr>
            <a:xfrm>
              <a:off x="8627481" y="5913638"/>
              <a:ext cx="2088347" cy="479428"/>
            </a:xfrm>
            <a:prstGeom prst="rect">
              <a:avLst/>
            </a:prstGeom>
          </p:spPr>
          <p:txBody>
            <a:bodyPr wrap="none">
              <a:spAutoFit/>
            </a:bodyPr>
            <a:lstStyle/>
            <a:p>
              <a:pPr marL="0" lvl="1" defTabSz="931869">
                <a:lnSpc>
                  <a:spcPct val="90000"/>
                </a:lnSpc>
                <a:spcAft>
                  <a:spcPts val="340"/>
                </a:spcAft>
                <a:defRPr/>
              </a:pPr>
              <a:r>
                <a:rPr lang="en-US" sz="1224" dirty="0">
                  <a:solidFill>
                    <a:srgbClr val="FFFFFF"/>
                  </a:solidFill>
                </a:rPr>
                <a:t>.NET Core 5 Libraries</a:t>
              </a:r>
            </a:p>
            <a:p>
              <a:pPr marL="0" lvl="1" defTabSz="931869">
                <a:lnSpc>
                  <a:spcPct val="90000"/>
                </a:lnSpc>
                <a:spcAft>
                  <a:spcPts val="340"/>
                </a:spcAft>
                <a:defRPr/>
              </a:pPr>
              <a:r>
                <a:rPr lang="en-US" sz="1224" dirty="0">
                  <a:solidFill>
                    <a:srgbClr val="FFFFFF"/>
                  </a:solidFill>
                </a:rPr>
                <a:t>.NET Framework 4.6 Libraries</a:t>
              </a:r>
            </a:p>
          </p:txBody>
        </p:sp>
        <p:sp>
          <p:nvSpPr>
            <p:cNvPr id="15" name="Rectangle 14"/>
            <p:cNvSpPr/>
            <p:nvPr/>
          </p:nvSpPr>
          <p:spPr>
            <a:xfrm>
              <a:off x="8627482" y="5540297"/>
              <a:ext cx="2369793" cy="324832"/>
            </a:xfrm>
            <a:prstGeom prst="rect">
              <a:avLst/>
            </a:prstGeom>
          </p:spPr>
          <p:txBody>
            <a:bodyPr wrap="square">
              <a:spAutoFit/>
            </a:bodyPr>
            <a:lstStyle/>
            <a:p>
              <a:pPr marL="0" lvl="1" defTabSz="931869">
                <a:lnSpc>
                  <a:spcPct val="90000"/>
                </a:lnSpc>
                <a:spcAft>
                  <a:spcPts val="340"/>
                </a:spcAft>
                <a:defRPr/>
              </a:pPr>
              <a:r>
                <a:rPr lang="en-US" sz="1632" b="1" dirty="0">
                  <a:solidFill>
                    <a:srgbClr val="FFFFFF"/>
                  </a:solidFill>
                </a:rPr>
                <a:t>NuGet packages</a:t>
              </a:r>
            </a:p>
          </p:txBody>
        </p:sp>
      </p:grpSp>
      <p:grpSp>
        <p:nvGrpSpPr>
          <p:cNvPr id="16" name="Group 15"/>
          <p:cNvGrpSpPr/>
          <p:nvPr/>
        </p:nvGrpSpPr>
        <p:grpSpPr>
          <a:xfrm>
            <a:off x="2808578" y="5384721"/>
            <a:ext cx="629980" cy="514874"/>
            <a:chOff x="9061629" y="5706715"/>
            <a:chExt cx="380421" cy="310912"/>
          </a:xfrm>
        </p:grpSpPr>
        <p:sp>
          <p:nvSpPr>
            <p:cNvPr id="17"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18"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19"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grpSp>
      <p:sp>
        <p:nvSpPr>
          <p:cNvPr id="20" name="Rectangle 19"/>
          <p:cNvSpPr/>
          <p:nvPr/>
        </p:nvSpPr>
        <p:spPr>
          <a:xfrm>
            <a:off x="1306282" y="4889494"/>
            <a:ext cx="1522432" cy="478376"/>
          </a:xfrm>
          <a:prstGeom prst="rect">
            <a:avLst/>
          </a:prstGeom>
        </p:spPr>
        <p:txBody>
          <a:bodyPr wrap="none">
            <a:spAutoFit/>
          </a:bodyPr>
          <a:lstStyle/>
          <a:p>
            <a:pPr defTabSz="931869"/>
            <a:r>
              <a:rPr lang="en-US" sz="2448"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p>
        </p:txBody>
      </p:sp>
      <p:sp>
        <p:nvSpPr>
          <p:cNvPr id="21" name="Freeform 25"/>
          <p:cNvSpPr>
            <a:spLocks noEditPoints="1"/>
          </p:cNvSpPr>
          <p:nvPr/>
        </p:nvSpPr>
        <p:spPr bwMode="black">
          <a:xfrm>
            <a:off x="8483797" y="5467989"/>
            <a:ext cx="499390" cy="463557"/>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920" tIns="41960" rIns="83920" bIns="41960" numCol="1" anchor="t" anchorCtr="0" compatLnSpc="1">
            <a:prstTxWarp prst="textNoShape">
              <a:avLst/>
            </a:prstTxWarp>
          </a:bodyPr>
          <a:lstStyle/>
          <a:p>
            <a:pPr defTabSz="932357"/>
            <a:endParaRPr lang="en-US" sz="1632">
              <a:solidFill>
                <a:prstClr val="black"/>
              </a:solidFill>
            </a:endParaRPr>
          </a:p>
        </p:txBody>
      </p:sp>
      <p:sp>
        <p:nvSpPr>
          <p:cNvPr id="22" name="Freeform 84"/>
          <p:cNvSpPr>
            <a:spLocks noEditPoints="1"/>
          </p:cNvSpPr>
          <p:nvPr/>
        </p:nvSpPr>
        <p:spPr bwMode="black">
          <a:xfrm>
            <a:off x="5525809" y="5401124"/>
            <a:ext cx="409462" cy="48947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3920" tIns="41960" rIns="83920" bIns="41960" numCol="1" anchor="t" anchorCtr="0" compatLnSpc="1">
            <a:prstTxWarp prst="textNoShape">
              <a:avLst/>
            </a:prstTxWarp>
          </a:bodyPr>
          <a:lstStyle/>
          <a:p>
            <a:pPr defTabSz="932357"/>
            <a:endParaRPr lang="en-US" sz="1632">
              <a:solidFill>
                <a:prstClr val="black"/>
              </a:solidFill>
            </a:endParaRPr>
          </a:p>
        </p:txBody>
      </p:sp>
      <p:sp>
        <p:nvSpPr>
          <p:cNvPr id="23" name="TextBox 22"/>
          <p:cNvSpPr txBox="1"/>
          <p:nvPr/>
        </p:nvSpPr>
        <p:spPr>
          <a:xfrm>
            <a:off x="1306281" y="2882538"/>
            <a:ext cx="5277266" cy="542399"/>
          </a:xfrm>
          <a:prstGeom prst="rect">
            <a:avLst/>
          </a:prstGeom>
          <a:noFill/>
        </p:spPr>
        <p:txBody>
          <a:bodyPr wrap="square" rtlCol="0">
            <a:spAutoFit/>
          </a:bodyPr>
          <a:lstStyle/>
          <a:p>
            <a:pPr algn="ctr" defTabSz="932357"/>
            <a:r>
              <a:rPr lang="en-US" sz="2856"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24" name="TextBox 23"/>
          <p:cNvSpPr txBox="1"/>
          <p:nvPr/>
        </p:nvSpPr>
        <p:spPr>
          <a:xfrm>
            <a:off x="6724848" y="2894447"/>
            <a:ext cx="4513229" cy="542399"/>
          </a:xfrm>
          <a:prstGeom prst="rect">
            <a:avLst/>
          </a:prstGeom>
          <a:noFill/>
        </p:spPr>
        <p:txBody>
          <a:bodyPr wrap="square" rtlCol="0">
            <a:spAutoFit/>
          </a:bodyPr>
          <a:lstStyle/>
          <a:p>
            <a:pPr algn="ctr" defTabSz="932357"/>
            <a:r>
              <a:rPr lang="en-US" sz="2856" b="1" dirty="0">
                <a:solidFill>
                  <a:srgbClr val="FFFFFF"/>
                </a:solidFill>
                <a:latin typeface="Segoe UI Semibold" panose="020B0702040204020203" pitchFamily="34" charset="0"/>
                <a:cs typeface="Segoe UI Semibold" panose="020B0702040204020203" pitchFamily="34" charset="0"/>
              </a:rPr>
              <a:t>.NET </a:t>
            </a:r>
            <a:r>
              <a:rPr lang="en-US" sz="2856" dirty="0">
                <a:solidFill>
                  <a:srgbClr val="FFFFFF"/>
                </a:solidFill>
                <a:latin typeface="Segoe UI Semibold" panose="020B0702040204020203" pitchFamily="34" charset="0"/>
                <a:cs typeface="Segoe UI Semibold" panose="020B0702040204020203" pitchFamily="34" charset="0"/>
              </a:rPr>
              <a:t>Core 5</a:t>
            </a:r>
            <a:r>
              <a:rPr lang="en-US" sz="2856" b="1" dirty="0">
                <a:solidFill>
                  <a:srgbClr val="FFFFFF"/>
                </a:solidFill>
                <a:latin typeface="Segoe UI Semibold" panose="020B0702040204020203" pitchFamily="34" charset="0"/>
                <a:cs typeface="Segoe UI Semibold" panose="020B0702040204020203" pitchFamily="34" charset="0"/>
              </a:rPr>
              <a:t> </a:t>
            </a:r>
          </a:p>
        </p:txBody>
      </p:sp>
      <p:pic>
        <p:nvPicPr>
          <p:cNvPr id="25" name="Picture 2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975384" y="4081028"/>
            <a:ext cx="389820" cy="458953"/>
          </a:xfrm>
          <a:prstGeom prst="rect">
            <a:avLst/>
          </a:prstGeom>
        </p:spPr>
      </p:pic>
      <p:pic>
        <p:nvPicPr>
          <p:cNvPr id="26"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818297" y="4077367"/>
            <a:ext cx="520387" cy="51089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450541" y="4036418"/>
            <a:ext cx="556993" cy="56568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855287" y="4036418"/>
            <a:ext cx="556993" cy="565687"/>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1634797" y="3400914"/>
            <a:ext cx="4914213" cy="596155"/>
          </a:xfrm>
          <a:prstGeom prst="rect">
            <a:avLst/>
          </a:prstGeom>
        </p:spPr>
        <p:txBody>
          <a:bodyPr wrap="square">
            <a:spAutoFit/>
          </a:bodyPr>
          <a:lstStyle/>
          <a:p>
            <a:pPr algn="ctr" defTabSz="932098"/>
            <a:r>
              <a:rPr lang="en-US" sz="1599" i="1" dirty="0">
                <a:solidFill>
                  <a:srgbClr val="FFFFFF"/>
                </a:solidFill>
              </a:rPr>
              <a:t>Full .NET Framework for any scenario and </a:t>
            </a:r>
          </a:p>
          <a:p>
            <a:pPr algn="ctr" defTabSz="932098"/>
            <a:r>
              <a:rPr lang="en-US" sz="1599" i="1" dirty="0">
                <a:solidFill>
                  <a:srgbClr val="FFFFFF"/>
                </a:solidFill>
              </a:rPr>
              <a:t>library support on Windows</a:t>
            </a:r>
          </a:p>
        </p:txBody>
      </p:sp>
      <p:sp>
        <p:nvSpPr>
          <p:cNvPr id="30" name="Rectangle 29"/>
          <p:cNvSpPr/>
          <p:nvPr/>
        </p:nvSpPr>
        <p:spPr>
          <a:xfrm>
            <a:off x="6806780" y="3348674"/>
            <a:ext cx="4361857" cy="596155"/>
          </a:xfrm>
          <a:prstGeom prst="rect">
            <a:avLst/>
          </a:prstGeom>
        </p:spPr>
        <p:txBody>
          <a:bodyPr wrap="square">
            <a:spAutoFit/>
          </a:bodyPr>
          <a:lstStyle/>
          <a:p>
            <a:pPr algn="ctr" defTabSz="932098"/>
            <a:r>
              <a:rPr lang="en-US" sz="1599" i="1" dirty="0">
                <a:solidFill>
                  <a:srgbClr val="FFFFFF"/>
                </a:solidFill>
              </a:rPr>
              <a:t>Modular libraries &amp; runtime optimized for server and cloud workloads</a:t>
            </a:r>
          </a:p>
        </p:txBody>
      </p:sp>
      <p:sp>
        <p:nvSpPr>
          <p:cNvPr id="31" name="Rectangle 30"/>
          <p:cNvSpPr/>
          <p:nvPr/>
        </p:nvSpPr>
        <p:spPr bwMode="auto">
          <a:xfrm>
            <a:off x="1239227" y="1526404"/>
            <a:ext cx="1322923" cy="7782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WPF</a:t>
            </a:r>
          </a:p>
        </p:txBody>
      </p:sp>
      <p:sp>
        <p:nvSpPr>
          <p:cNvPr id="32" name="Rectangle 31"/>
          <p:cNvSpPr/>
          <p:nvPr/>
        </p:nvSpPr>
        <p:spPr bwMode="auto">
          <a:xfrm>
            <a:off x="4156279" y="1516343"/>
            <a:ext cx="2427270" cy="78835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ASP.NET (4 &amp; 5)</a:t>
            </a:r>
          </a:p>
        </p:txBody>
      </p:sp>
      <p:sp>
        <p:nvSpPr>
          <p:cNvPr id="33" name="Rectangle 32"/>
          <p:cNvSpPr/>
          <p:nvPr/>
        </p:nvSpPr>
        <p:spPr bwMode="auto">
          <a:xfrm>
            <a:off x="2589241" y="1526404"/>
            <a:ext cx="1539944" cy="7782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Windows Forms</a:t>
            </a:r>
          </a:p>
        </p:txBody>
      </p:sp>
      <p:sp>
        <p:nvSpPr>
          <p:cNvPr id="34" name="Rectangle 33"/>
          <p:cNvSpPr/>
          <p:nvPr/>
        </p:nvSpPr>
        <p:spPr bwMode="auto">
          <a:xfrm>
            <a:off x="6639776" y="1516343"/>
            <a:ext cx="2368530" cy="78835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ASP.NET 5</a:t>
            </a:r>
          </a:p>
        </p:txBody>
      </p:sp>
      <p:sp>
        <p:nvSpPr>
          <p:cNvPr id="35" name="Rectangle 34"/>
          <p:cNvSpPr/>
          <p:nvPr/>
        </p:nvSpPr>
        <p:spPr bwMode="auto">
          <a:xfrm>
            <a:off x="9059716" y="1516344"/>
            <a:ext cx="2284761" cy="78835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Universal Windows Apps</a:t>
            </a:r>
          </a:p>
        </p:txBody>
      </p:sp>
      <p:sp>
        <p:nvSpPr>
          <p:cNvPr id="36" name="Rectangle 35"/>
          <p:cNvSpPr/>
          <p:nvPr/>
        </p:nvSpPr>
        <p:spPr bwMode="auto">
          <a:xfrm>
            <a:off x="6639776" y="2341824"/>
            <a:ext cx="2368530" cy="504294"/>
          </a:xfrm>
          <a:prstGeom prst="rect">
            <a:avLst/>
          </a:prstGeom>
          <a:solidFill>
            <a:srgbClr val="0072C6"/>
          </a:solidFill>
          <a:ln w="25400" cap="flat" cmpd="sng" algn="ctr">
            <a:noFill/>
            <a:prstDash val="solid"/>
            <a:headEnd type="none" w="med" len="med"/>
            <a:tailEnd type="none" w="med" len="med"/>
          </a:ln>
          <a:effectLst/>
        </p:spPr>
        <p:txBody>
          <a:bodyPr vert="horz" wrap="square" lIns="745766" tIns="45670" rIns="91335" bIns="73067" numCol="1" rtlCol="0" anchor="t" anchorCtr="0" compatLnSpc="1">
            <a:prstTxWarp prst="textNoShape">
              <a:avLst/>
            </a:prstTxWarp>
          </a:bodyPr>
          <a:lstStyle/>
          <a:p>
            <a:pPr defTabSz="931869"/>
            <a:r>
              <a:rPr lang="en-US" sz="2000" dirty="0">
                <a:gradFill>
                  <a:gsLst>
                    <a:gs pos="14679">
                      <a:srgbClr val="FFFFFF"/>
                    </a:gs>
                    <a:gs pos="38000">
                      <a:srgbClr val="FFFFFF"/>
                    </a:gs>
                  </a:gsLst>
                  <a:lin ang="5400000" scaled="1"/>
                </a:gradFill>
              </a:rPr>
              <a:t>Core CLR</a:t>
            </a:r>
          </a:p>
        </p:txBody>
      </p:sp>
      <p:sp>
        <p:nvSpPr>
          <p:cNvPr id="37" name="Rectangle 36"/>
          <p:cNvSpPr/>
          <p:nvPr/>
        </p:nvSpPr>
        <p:spPr bwMode="auto">
          <a:xfrm>
            <a:off x="9059714" y="2351627"/>
            <a:ext cx="2284762" cy="494490"/>
          </a:xfrm>
          <a:prstGeom prst="rect">
            <a:avLst/>
          </a:prstGeom>
          <a:solidFill>
            <a:srgbClr val="0072C6"/>
          </a:solidFill>
          <a:ln w="25400" cap="flat" cmpd="sng" algn="ctr">
            <a:noFill/>
            <a:prstDash val="solid"/>
            <a:headEnd type="none" w="med" len="med"/>
            <a:tailEnd type="none" w="med" len="med"/>
          </a:ln>
          <a:effectLst/>
        </p:spPr>
        <p:txBody>
          <a:bodyPr vert="horz" wrap="square" lIns="745766" tIns="45670" rIns="91335" bIns="73067" numCol="1" rtlCol="0" anchor="t" anchorCtr="0" compatLnSpc="1">
            <a:prstTxWarp prst="textNoShape">
              <a:avLst/>
            </a:prstTxWarp>
          </a:bodyPr>
          <a:lstStyle/>
          <a:p>
            <a:pPr defTabSz="931869"/>
            <a:r>
              <a:rPr lang="en-US" sz="2000" dirty="0">
                <a:gradFill>
                  <a:gsLst>
                    <a:gs pos="14679">
                      <a:srgbClr val="FFFFFF"/>
                    </a:gs>
                    <a:gs pos="38000">
                      <a:srgbClr val="FFFFFF"/>
                    </a:gs>
                  </a:gsLst>
                  <a:lin ang="5400000" scaled="1"/>
                </a:gradFill>
              </a:rPr>
              <a:t>.Net Native</a:t>
            </a:r>
          </a:p>
        </p:txBody>
      </p:sp>
      <p:pic>
        <p:nvPicPr>
          <p:cNvPr id="3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9338685" y="2415031"/>
            <a:ext cx="352380" cy="357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24900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1"/>
            <a:ext cx="5761039" cy="6994524"/>
          </a:xfrm>
          <a:prstGeom prst="rect">
            <a:avLst/>
          </a:prstGeom>
          <a:solidFill>
            <a:srgbClr val="661F7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68" tIns="2103120" rIns="182880" bIns="146304" numCol="1" rtlCol="0" anchor="t" anchorCtr="0" compatLnSpc="1">
            <a:prstTxWarp prst="textNoShape">
              <a:avLst/>
            </a:prstTxWarp>
          </a:bodyPr>
          <a:lstStyle/>
          <a:p>
            <a:pPr defTabSz="932468">
              <a:lnSpc>
                <a:spcPct val="90000"/>
              </a:lnSpc>
              <a:spcBef>
                <a:spcPts val="1800"/>
              </a:spcBef>
            </a:pPr>
            <a:endParaRPr lang="en-US" sz="2800" dirty="0">
              <a:gradFill>
                <a:gsLst>
                  <a:gs pos="100000">
                    <a:srgbClr val="FFFFFF"/>
                  </a:gs>
                  <a:gs pos="0">
                    <a:srgbClr val="FFFFFF"/>
                  </a:gs>
                </a:gsLst>
                <a:lin ang="5400000" scaled="0"/>
              </a:gradFill>
              <a:latin typeface="Segoe UI Light"/>
              <a:ea typeface="ＭＳ Ｐゴシック" charset="0"/>
            </a:endParaRPr>
          </a:p>
        </p:txBody>
      </p:sp>
      <p:sp>
        <p:nvSpPr>
          <p:cNvPr id="4" name="Title 1"/>
          <p:cNvSpPr>
            <a:spLocks noGrp="1"/>
          </p:cNvSpPr>
          <p:nvPr>
            <p:ph type="title"/>
          </p:nvPr>
        </p:nvSpPr>
        <p:spPr>
          <a:xfrm>
            <a:off x="274639" y="295274"/>
            <a:ext cx="11889564" cy="917575"/>
          </a:xfrm>
        </p:spPr>
        <p:txBody>
          <a:bodyPr/>
          <a:lstStyle/>
          <a:p>
            <a:r>
              <a:rPr lang="en-US" dirty="0" smtClean="0">
                <a:solidFill>
                  <a:schemeClr val="accent2">
                    <a:lumMod val="40000"/>
                    <a:lumOff val="60000"/>
                  </a:schemeClr>
                </a:solidFill>
              </a:rPr>
              <a:t>.NET Compiler </a:t>
            </a:r>
            <a:br>
              <a:rPr lang="en-US" dirty="0" smtClean="0">
                <a:solidFill>
                  <a:schemeClr val="accent2">
                    <a:lumMod val="40000"/>
                    <a:lumOff val="60000"/>
                  </a:schemeClr>
                </a:solidFill>
              </a:rPr>
            </a:br>
            <a:r>
              <a:rPr lang="en-US" dirty="0" smtClean="0">
                <a:solidFill>
                  <a:schemeClr val="accent2">
                    <a:lumMod val="40000"/>
                    <a:lumOff val="60000"/>
                  </a:schemeClr>
                </a:solidFill>
              </a:rPr>
              <a:t>Platform (“Roslyn”) </a:t>
            </a:r>
            <a:endParaRPr lang="en-US" dirty="0">
              <a:solidFill>
                <a:schemeClr val="accent2">
                  <a:lumMod val="40000"/>
                  <a:lumOff val="60000"/>
                </a:schemeClr>
              </a:solidFill>
            </a:endParaRPr>
          </a:p>
        </p:txBody>
      </p:sp>
      <p:sp>
        <p:nvSpPr>
          <p:cNvPr id="6" name="Rectangle 5"/>
          <p:cNvSpPr/>
          <p:nvPr/>
        </p:nvSpPr>
        <p:spPr>
          <a:xfrm>
            <a:off x="363539" y="2242633"/>
            <a:ext cx="3817519" cy="1264962"/>
          </a:xfrm>
          <a:prstGeom prst="rect">
            <a:avLst/>
          </a:prstGeom>
        </p:spPr>
        <p:txBody>
          <a:bodyPr wrap="square">
            <a:spAutoFit/>
          </a:bodyPr>
          <a:lstStyle/>
          <a:p>
            <a:pPr defTabSz="932468">
              <a:lnSpc>
                <a:spcPct val="90000"/>
              </a:lnSpc>
              <a:spcBef>
                <a:spcPts val="900"/>
              </a:spcBef>
            </a:pPr>
            <a:r>
              <a:rPr lang="en-US" sz="2800"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FROM</a:t>
            </a:r>
          </a:p>
          <a:p>
            <a:pPr defTabSz="932468">
              <a:lnSpc>
                <a:spcPct val="90000"/>
              </a:lnSpc>
              <a:spcBef>
                <a:spcPts val="900"/>
              </a:spcBef>
              <a:buClr>
                <a:srgbClr val="FFFFFF"/>
              </a:buClr>
              <a:buSzPct val="80000"/>
            </a:pPr>
            <a:r>
              <a:rPr lang="en-US" sz="2000" dirty="0" smtClean="0">
                <a:gradFill>
                  <a:gsLst>
                    <a:gs pos="100000">
                      <a:srgbClr val="FFFFFF"/>
                    </a:gs>
                    <a:gs pos="0">
                      <a:srgbClr val="FFFFFF"/>
                    </a:gs>
                  </a:gsLst>
                  <a:lin ang="5400000" scaled="0"/>
                </a:gradFill>
                <a:ea typeface="ＭＳ Ｐゴシック" charset="0"/>
              </a:rPr>
              <a:t>Isolated/closed </a:t>
            </a:r>
            <a:r>
              <a:rPr lang="en-US" sz="2000" dirty="0">
                <a:gradFill>
                  <a:gsLst>
                    <a:gs pos="100000">
                      <a:srgbClr val="FFFFFF"/>
                    </a:gs>
                    <a:gs pos="0">
                      <a:srgbClr val="FFFFFF"/>
                    </a:gs>
                  </a:gsLst>
                  <a:lin ang="5400000" scaled="0"/>
                </a:gradFill>
                <a:ea typeface="ＭＳ Ｐゴシック" charset="0"/>
              </a:rPr>
              <a:t>compilers</a:t>
            </a:r>
          </a:p>
          <a:p>
            <a:pPr defTabSz="932468">
              <a:lnSpc>
                <a:spcPct val="90000"/>
              </a:lnSpc>
              <a:spcBef>
                <a:spcPts val="900"/>
              </a:spcBef>
              <a:buClr>
                <a:srgbClr val="FFFFFF"/>
              </a:buClr>
              <a:buSzPct val="80000"/>
            </a:pPr>
            <a:r>
              <a:rPr lang="en-US" sz="2000" dirty="0">
                <a:gradFill>
                  <a:gsLst>
                    <a:gs pos="100000">
                      <a:srgbClr val="FFFFFF"/>
                    </a:gs>
                    <a:gs pos="0">
                      <a:srgbClr val="FFFFFF"/>
                    </a:gs>
                  </a:gsLst>
                  <a:lin ang="5400000" scaled="0"/>
                </a:gradFill>
                <a:ea typeface="ＭＳ Ｐゴシック" charset="0"/>
              </a:rPr>
              <a:t>Hard to extend </a:t>
            </a:r>
            <a:r>
              <a:rPr lang="en-US" sz="2000" dirty="0" err="1">
                <a:gradFill>
                  <a:gsLst>
                    <a:gs pos="100000">
                      <a:srgbClr val="FFFFFF"/>
                    </a:gs>
                    <a:gs pos="0">
                      <a:srgbClr val="FFFFFF"/>
                    </a:gs>
                  </a:gsLst>
                  <a:lin ang="5400000" scaled="0"/>
                </a:gradFill>
                <a:ea typeface="ＭＳ Ｐゴシック" charset="0"/>
              </a:rPr>
              <a:t>dev</a:t>
            </a:r>
            <a:r>
              <a:rPr lang="en-US" sz="2000" dirty="0">
                <a:gradFill>
                  <a:gsLst>
                    <a:gs pos="100000">
                      <a:srgbClr val="FFFFFF"/>
                    </a:gs>
                    <a:gs pos="0">
                      <a:srgbClr val="FFFFFF"/>
                    </a:gs>
                  </a:gsLst>
                  <a:lin ang="5400000" scaled="0"/>
                </a:gradFill>
                <a:ea typeface="ＭＳ Ｐゴシック" charset="0"/>
              </a:rPr>
              <a:t> experience</a:t>
            </a:r>
            <a:endParaRPr lang="en-US" sz="2000" dirty="0">
              <a:solidFill>
                <a:srgbClr val="000000"/>
              </a:solidFill>
            </a:endParaRPr>
          </a:p>
        </p:txBody>
      </p:sp>
      <p:sp>
        <p:nvSpPr>
          <p:cNvPr id="19" name="Rectangle 18"/>
          <p:cNvSpPr/>
          <p:nvPr/>
        </p:nvSpPr>
        <p:spPr>
          <a:xfrm>
            <a:off x="363539" y="3725862"/>
            <a:ext cx="4971530" cy="2442207"/>
          </a:xfrm>
          <a:prstGeom prst="rect">
            <a:avLst/>
          </a:prstGeom>
        </p:spPr>
        <p:txBody>
          <a:bodyPr wrap="square">
            <a:spAutoFit/>
          </a:bodyPr>
          <a:lstStyle/>
          <a:p>
            <a:pPr defTabSz="932468">
              <a:lnSpc>
                <a:spcPct val="90000"/>
              </a:lnSpc>
              <a:spcBef>
                <a:spcPts val="900"/>
              </a:spcBef>
            </a:pPr>
            <a:r>
              <a:rPr lang="en-US" sz="2800"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TO</a:t>
            </a:r>
          </a:p>
          <a:p>
            <a:pPr defTabSz="932468">
              <a:lnSpc>
                <a:spcPct val="90000"/>
              </a:lnSpc>
              <a:spcBef>
                <a:spcPts val="900"/>
              </a:spcBef>
              <a:buClr>
                <a:srgbClr val="FFFFFF"/>
              </a:buClr>
              <a:buSzPct val="80000"/>
            </a:pPr>
            <a:r>
              <a:rPr lang="en-US" sz="2000" dirty="0" smtClean="0">
                <a:gradFill>
                  <a:gsLst>
                    <a:gs pos="100000">
                      <a:srgbClr val="FFFFFF"/>
                    </a:gs>
                    <a:gs pos="0">
                      <a:srgbClr val="FFFFFF"/>
                    </a:gs>
                  </a:gsLst>
                  <a:lin ang="5400000" scaled="0"/>
                </a:gradFill>
                <a:ea typeface="ＭＳ Ｐゴシック" charset="0"/>
              </a:rPr>
              <a:t>API: open platform</a:t>
            </a:r>
            <a:endParaRPr lang="en-US" sz="2000" dirty="0">
              <a:gradFill>
                <a:gsLst>
                  <a:gs pos="100000">
                    <a:srgbClr val="FFFFFF"/>
                  </a:gs>
                  <a:gs pos="0">
                    <a:srgbClr val="FFFFFF"/>
                  </a:gs>
                </a:gsLst>
                <a:lin ang="5400000" scaled="0"/>
              </a:gradFill>
              <a:ea typeface="ＭＳ Ｐゴシック" charset="0"/>
            </a:endParaRPr>
          </a:p>
          <a:p>
            <a:pPr defTabSz="932468">
              <a:lnSpc>
                <a:spcPct val="90000"/>
              </a:lnSpc>
              <a:spcBef>
                <a:spcPts val="900"/>
              </a:spcBef>
              <a:buClr>
                <a:srgbClr val="FFFFFF"/>
              </a:buClr>
              <a:buSzPct val="80000"/>
            </a:pPr>
            <a:r>
              <a:rPr lang="en-US" sz="2000" dirty="0" smtClean="0">
                <a:gradFill>
                  <a:gsLst>
                    <a:gs pos="100000">
                      <a:srgbClr val="FFFFFF"/>
                    </a:gs>
                    <a:gs pos="0">
                      <a:srgbClr val="FFFFFF"/>
                    </a:gs>
                  </a:gsLst>
                  <a:lin ang="5400000" scaled="0"/>
                </a:gradFill>
                <a:ea typeface="ＭＳ Ｐゴシック" charset="0"/>
              </a:rPr>
              <a:t>Rich IDE experiences/refactoring</a:t>
            </a:r>
            <a:endParaRPr lang="en-US" sz="2000" dirty="0">
              <a:gradFill>
                <a:gsLst>
                  <a:gs pos="100000">
                    <a:srgbClr val="FFFFFF"/>
                  </a:gs>
                  <a:gs pos="0">
                    <a:srgbClr val="FFFFFF"/>
                  </a:gs>
                </a:gsLst>
                <a:lin ang="5400000" scaled="0"/>
              </a:gradFill>
              <a:ea typeface="ＭＳ Ｐゴシック" charset="0"/>
            </a:endParaRPr>
          </a:p>
          <a:p>
            <a:pPr defTabSz="932468">
              <a:lnSpc>
                <a:spcPct val="90000"/>
              </a:lnSpc>
              <a:spcBef>
                <a:spcPts val="900"/>
              </a:spcBef>
              <a:buClr>
                <a:srgbClr val="FFFFFF"/>
              </a:buClr>
              <a:buSzPct val="80000"/>
            </a:pPr>
            <a:r>
              <a:rPr lang="en-US" sz="2000" dirty="0">
                <a:gradFill>
                  <a:gsLst>
                    <a:gs pos="100000">
                      <a:srgbClr val="FFFFFF"/>
                    </a:gs>
                    <a:gs pos="0">
                      <a:srgbClr val="FFFFFF"/>
                    </a:gs>
                  </a:gsLst>
                  <a:lin ang="5400000" scaled="0"/>
                </a:gradFill>
                <a:ea typeface="ＭＳ Ｐゴシック" charset="0"/>
              </a:rPr>
              <a:t>Code analysis</a:t>
            </a:r>
          </a:p>
          <a:p>
            <a:pPr defTabSz="932468">
              <a:lnSpc>
                <a:spcPct val="90000"/>
              </a:lnSpc>
              <a:spcBef>
                <a:spcPts val="900"/>
              </a:spcBef>
              <a:buClr>
                <a:srgbClr val="FFFFFF"/>
              </a:buClr>
              <a:buSzPct val="80000"/>
            </a:pPr>
            <a:r>
              <a:rPr lang="en-US" sz="2000" dirty="0">
                <a:gradFill>
                  <a:gsLst>
                    <a:gs pos="100000">
                      <a:srgbClr val="FFFFFF"/>
                    </a:gs>
                    <a:gs pos="0">
                      <a:srgbClr val="FFFFFF"/>
                    </a:gs>
                  </a:gsLst>
                  <a:lin ang="5400000" scaled="0"/>
                </a:gradFill>
                <a:ea typeface="ＭＳ Ｐゴシック" charset="0"/>
              </a:rPr>
              <a:t>Custom </a:t>
            </a:r>
            <a:r>
              <a:rPr lang="en-US" sz="2000" dirty="0" smtClean="0">
                <a:gradFill>
                  <a:gsLst>
                    <a:gs pos="100000">
                      <a:srgbClr val="FFFFFF"/>
                    </a:gs>
                    <a:gs pos="0">
                      <a:srgbClr val="FFFFFF"/>
                    </a:gs>
                  </a:gsLst>
                  <a:lin ang="5400000" scaled="0"/>
                </a:gradFill>
                <a:ea typeface="ＭＳ Ｐゴシック" charset="0"/>
              </a:rPr>
              <a:t>diagnostics</a:t>
            </a:r>
          </a:p>
          <a:p>
            <a:pPr defTabSz="932468">
              <a:lnSpc>
                <a:spcPct val="90000"/>
              </a:lnSpc>
              <a:spcBef>
                <a:spcPts val="900"/>
              </a:spcBef>
              <a:buClr>
                <a:srgbClr val="FFFFFF"/>
              </a:buClr>
              <a:buSzPct val="80000"/>
            </a:pPr>
            <a:r>
              <a:rPr lang="en-US" sz="2000" dirty="0" smtClean="0">
                <a:gradFill>
                  <a:gsLst>
                    <a:gs pos="100000">
                      <a:srgbClr val="FFFFFF"/>
                    </a:gs>
                    <a:gs pos="0">
                      <a:srgbClr val="FFFFFF"/>
                    </a:gs>
                  </a:gsLst>
                  <a:lin ang="5400000" scaled="0"/>
                </a:gradFill>
                <a:ea typeface="ＭＳ Ｐゴシック" charset="0"/>
              </a:rPr>
              <a:t>Open Source compilers</a:t>
            </a:r>
            <a:endParaRPr lang="en-US" sz="2000" dirty="0">
              <a:solidFill>
                <a:srgbClr val="000000"/>
              </a:solidFill>
            </a:endParaRPr>
          </a:p>
        </p:txBody>
      </p:sp>
      <p:sp>
        <p:nvSpPr>
          <p:cNvPr id="45" name="3 arrow"/>
          <p:cNvSpPr/>
          <p:nvPr/>
        </p:nvSpPr>
        <p:spPr bwMode="auto">
          <a:xfrm>
            <a:off x="7489842" y="1834381"/>
            <a:ext cx="4671996" cy="1036666"/>
          </a:xfrm>
          <a:prstGeom prst="homePlate">
            <a:avLst/>
          </a:prstGeom>
          <a:solidFill>
            <a:srgbClr val="68217A"/>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800" kern="0" dirty="0" smtClean="0">
                <a:gradFill>
                  <a:gsLst>
                    <a:gs pos="9583">
                      <a:srgbClr val="FFFFFF"/>
                    </a:gs>
                    <a:gs pos="24000">
                      <a:srgbClr val="FFFFFF"/>
                    </a:gs>
                  </a:gsLst>
                  <a:lin ang="5400000" scaled="0"/>
                </a:gradFill>
                <a:latin typeface="Segoe UI Light"/>
              </a:rPr>
              <a:t>Language and IDE</a:t>
            </a:r>
            <a:endParaRPr lang="en-US" sz="2000" kern="0" dirty="0">
              <a:gradFill>
                <a:gsLst>
                  <a:gs pos="9583">
                    <a:srgbClr val="FFFFFF"/>
                  </a:gs>
                  <a:gs pos="24000">
                    <a:srgbClr val="FFFFFF"/>
                  </a:gs>
                </a:gsLst>
                <a:lin ang="5400000" scaled="0"/>
              </a:gradFill>
              <a:latin typeface="Segoe UI Light"/>
            </a:endParaRPr>
          </a:p>
        </p:txBody>
      </p:sp>
      <p:sp>
        <p:nvSpPr>
          <p:cNvPr id="51" name="3 arrow"/>
          <p:cNvSpPr/>
          <p:nvPr/>
        </p:nvSpPr>
        <p:spPr bwMode="auto">
          <a:xfrm>
            <a:off x="7489842" y="3470945"/>
            <a:ext cx="4671996" cy="1036666"/>
          </a:xfrm>
          <a:prstGeom prst="homePlate">
            <a:avLst/>
          </a:prstGeom>
          <a:solidFill>
            <a:srgbClr val="68217A"/>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lnSpc>
                <a:spcPct val="85000"/>
              </a:lnSpc>
            </a:pPr>
            <a:r>
              <a:rPr lang="en-US" sz="2800" kern="0" dirty="0" smtClean="0">
                <a:gradFill>
                  <a:gsLst>
                    <a:gs pos="9583">
                      <a:srgbClr val="FFFFFF"/>
                    </a:gs>
                    <a:gs pos="24000">
                      <a:srgbClr val="FFFFFF"/>
                    </a:gs>
                  </a:gsLst>
                  <a:lin ang="5400000" scaled="0"/>
                </a:gradFill>
                <a:latin typeface="Segoe UI Light"/>
              </a:rPr>
              <a:t>VS </a:t>
            </a:r>
            <a:r>
              <a:rPr lang="en-US" sz="2800" kern="0" dirty="0" err="1" smtClean="0">
                <a:gradFill>
                  <a:gsLst>
                    <a:gs pos="9583">
                      <a:srgbClr val="FFFFFF"/>
                    </a:gs>
                    <a:gs pos="24000">
                      <a:srgbClr val="FFFFFF"/>
                    </a:gs>
                  </a:gsLst>
                  <a:lin ang="5400000" scaled="0"/>
                </a:gradFill>
                <a:latin typeface="Segoe UI Light"/>
              </a:rPr>
              <a:t>dev</a:t>
            </a:r>
            <a:r>
              <a:rPr lang="en-US" sz="2800" kern="0" dirty="0" smtClean="0">
                <a:gradFill>
                  <a:gsLst>
                    <a:gs pos="9583">
                      <a:srgbClr val="FFFFFF"/>
                    </a:gs>
                    <a:gs pos="24000">
                      <a:srgbClr val="FFFFFF"/>
                    </a:gs>
                  </a:gsLst>
                  <a:lin ang="5400000" scaled="0"/>
                </a:gradFill>
                <a:latin typeface="Segoe UI Light"/>
              </a:rPr>
              <a:t> experience extensibility</a:t>
            </a:r>
            <a:endParaRPr lang="en-US" sz="2000" kern="0" dirty="0">
              <a:gradFill>
                <a:gsLst>
                  <a:gs pos="9583">
                    <a:srgbClr val="FFFFFF"/>
                  </a:gs>
                  <a:gs pos="24000">
                    <a:srgbClr val="FFFFFF"/>
                  </a:gs>
                </a:gsLst>
                <a:lin ang="5400000" scaled="0"/>
              </a:gradFill>
              <a:latin typeface="Segoe UI Light"/>
            </a:endParaRPr>
          </a:p>
        </p:txBody>
      </p:sp>
      <p:sp>
        <p:nvSpPr>
          <p:cNvPr id="52" name="3 arrow"/>
          <p:cNvSpPr/>
          <p:nvPr/>
        </p:nvSpPr>
        <p:spPr bwMode="auto">
          <a:xfrm>
            <a:off x="7489842" y="5107510"/>
            <a:ext cx="4671996" cy="1036666"/>
          </a:xfrm>
          <a:prstGeom prst="homePlate">
            <a:avLst/>
          </a:prstGeom>
          <a:solidFill>
            <a:srgbClr val="68217A"/>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800" kern="0" dirty="0" smtClean="0">
                <a:gradFill>
                  <a:gsLst>
                    <a:gs pos="9583">
                      <a:srgbClr val="FFFFFF"/>
                    </a:gs>
                    <a:gs pos="24000">
                      <a:srgbClr val="FFFFFF"/>
                    </a:gs>
                  </a:gsLst>
                  <a:lin ang="5400000" scaled="0"/>
                </a:gradFill>
                <a:latin typeface="Segoe UI Light"/>
              </a:rPr>
              <a:t>Open Source</a:t>
            </a:r>
            <a:endParaRPr lang="en-US" sz="2000" kern="0" dirty="0">
              <a:gradFill>
                <a:gsLst>
                  <a:gs pos="9583">
                    <a:srgbClr val="FFFFFF"/>
                  </a:gs>
                  <a:gs pos="24000">
                    <a:srgbClr val="FFFFFF"/>
                  </a:gs>
                </a:gsLst>
                <a:lin ang="5400000" scaled="0"/>
              </a:gradFill>
              <a:latin typeface="Segoe UI Light"/>
            </a:endParaRPr>
          </a:p>
        </p:txBody>
      </p:sp>
      <p:sp>
        <p:nvSpPr>
          <p:cNvPr id="53" name="Title 1"/>
          <p:cNvSpPr txBox="1">
            <a:spLocks/>
          </p:cNvSpPr>
          <p:nvPr/>
        </p:nvSpPr>
        <p:spPr>
          <a:xfrm>
            <a:off x="6955837" y="570335"/>
            <a:ext cx="4566240" cy="698558"/>
          </a:xfrm>
          <a:prstGeom prst="rect">
            <a:avLst/>
          </a:prstGeom>
        </p:spPr>
        <p:txBody>
          <a:bodyPr vert="horz" wrap="square" lIns="146260" tIns="91413" rIns="146260" bIns="91413" rtlCol="0" anchor="t">
            <a:noAutofit/>
          </a:bodyPr>
          <a:lstStyle>
            <a:lvl1pPr algn="l" defTabSz="932468"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3600" spc="0" dirty="0">
                <a:solidFill>
                  <a:schemeClr val="tx1">
                    <a:lumMod val="95000"/>
                  </a:schemeClr>
                </a:solidFill>
              </a:rPr>
              <a:t>Scenarios/usage cases</a:t>
            </a:r>
          </a:p>
        </p:txBody>
      </p:sp>
      <p:sp>
        <p:nvSpPr>
          <p:cNvPr id="54" name="Oval 53"/>
          <p:cNvSpPr/>
          <p:nvPr/>
        </p:nvSpPr>
        <p:spPr bwMode="auto">
          <a:xfrm>
            <a:off x="6224284" y="4866390"/>
            <a:ext cx="1503107" cy="1503107"/>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smtClean="0">
                <a:solidFill>
                  <a:schemeClr val="accent2">
                    <a:lumMod val="40000"/>
                    <a:lumOff val="60000"/>
                  </a:schemeClr>
                </a:solidFill>
                <a:ea typeface="Segoe UI" pitchFamily="34" charset="0"/>
                <a:cs typeface="Segoe UI" pitchFamily="34" charset="0"/>
              </a:rPr>
              <a:t>OSS</a:t>
            </a:r>
            <a:endParaRPr lang="en-US" sz="2800" b="1" dirty="0">
              <a:solidFill>
                <a:schemeClr val="accent2">
                  <a:lumMod val="40000"/>
                  <a:lumOff val="60000"/>
                </a:schemeClr>
              </a:solidFill>
              <a:ea typeface="Segoe UI" pitchFamily="34" charset="0"/>
              <a:cs typeface="Segoe UI" pitchFamily="34" charset="0"/>
            </a:endParaRPr>
          </a:p>
        </p:txBody>
      </p:sp>
      <p:sp>
        <p:nvSpPr>
          <p:cNvPr id="55" name="Oval 54"/>
          <p:cNvSpPr/>
          <p:nvPr/>
        </p:nvSpPr>
        <p:spPr bwMode="auto">
          <a:xfrm>
            <a:off x="6224284" y="3229825"/>
            <a:ext cx="1503107" cy="1503107"/>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solidFill>
                  <a:schemeClr val="accent2">
                    <a:lumMod val="40000"/>
                    <a:lumOff val="60000"/>
                  </a:schemeClr>
                </a:solidFill>
                <a:ea typeface="Segoe UI" pitchFamily="34" charset="0"/>
                <a:cs typeface="Segoe UI" pitchFamily="34" charset="0"/>
              </a:rPr>
              <a:t>API</a:t>
            </a:r>
          </a:p>
        </p:txBody>
      </p:sp>
      <p:sp>
        <p:nvSpPr>
          <p:cNvPr id="56" name="Oval 55"/>
          <p:cNvSpPr/>
          <p:nvPr/>
        </p:nvSpPr>
        <p:spPr bwMode="auto">
          <a:xfrm>
            <a:off x="6224284" y="1593261"/>
            <a:ext cx="1503107" cy="1503107"/>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solidFill>
                  <a:schemeClr val="accent2">
                    <a:lumMod val="40000"/>
                    <a:lumOff val="60000"/>
                  </a:schemeClr>
                </a:solidFill>
                <a:ea typeface="Segoe UI" pitchFamily="34" charset="0"/>
                <a:cs typeface="Segoe UI" pitchFamily="34" charset="0"/>
              </a:rPr>
              <a:t>C#</a:t>
            </a:r>
          </a:p>
          <a:p>
            <a:pPr algn="ctr" defTabSz="932472" fontAlgn="base">
              <a:lnSpc>
                <a:spcPct val="90000"/>
              </a:lnSpc>
              <a:spcBef>
                <a:spcPct val="0"/>
              </a:spcBef>
              <a:spcAft>
                <a:spcPct val="0"/>
              </a:spcAft>
            </a:pPr>
            <a:r>
              <a:rPr lang="en-US" sz="2800" b="1" dirty="0">
                <a:solidFill>
                  <a:schemeClr val="accent2">
                    <a:lumMod val="40000"/>
                    <a:lumOff val="60000"/>
                  </a:schemeClr>
                </a:solidFill>
                <a:ea typeface="Segoe UI" pitchFamily="34" charset="0"/>
                <a:cs typeface="Segoe UI" pitchFamily="34" charset="0"/>
              </a:rPr>
              <a:t>VB</a:t>
            </a:r>
          </a:p>
        </p:txBody>
      </p:sp>
    </p:spTree>
    <p:extLst>
      <p:ext uri="{BB962C8B-B14F-4D97-AF65-F5344CB8AC3E}">
        <p14:creationId xmlns:p14="http://schemas.microsoft.com/office/powerpoint/2010/main" val="12969323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00" fill="hold"/>
                                        <p:tgtEl>
                                          <p:spTgt spid="15"/>
                                        </p:tgtEl>
                                        <p:attrNameLst>
                                          <p:attrName>ppt_x</p:attrName>
                                        </p:attrNameLst>
                                      </p:cBhvr>
                                      <p:tavLst>
                                        <p:tav tm="0">
                                          <p:val>
                                            <p:strVal val="0-#ppt_w/2"/>
                                          </p:val>
                                        </p:tav>
                                        <p:tav tm="100000">
                                          <p:val>
                                            <p:strVal val="#ppt_x"/>
                                          </p:val>
                                        </p:tav>
                                      </p:tavLst>
                                    </p:anim>
                                    <p:anim calcmode="lin" valueType="num">
                                      <p:cBhvr additive="base">
                                        <p:cTn id="8" dur="7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200"/>
                            </p:stCondLst>
                            <p:childTnLst>
                              <p:par>
                                <p:cTn id="14" presetID="10" presetClass="entr" presetSubtype="0"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childTnLst>
                          </p:cTn>
                        </p:par>
                        <p:par>
                          <p:cTn id="17" fill="hold">
                            <p:stCondLst>
                              <p:cond delay="1700"/>
                            </p:stCondLst>
                            <p:childTnLst>
                              <p:par>
                                <p:cTn id="18" presetID="53" presetClass="entr" presetSubtype="16" fill="hold" grpId="0" nodeType="afterEffect">
                                  <p:stCondLst>
                                    <p:cond delay="0"/>
                                  </p:stCondLst>
                                  <p:childTnLst>
                                    <p:set>
                                      <p:cBhvr>
                                        <p:cTn id="19" dur="1" fill="hold">
                                          <p:stCondLst>
                                            <p:cond delay="0"/>
                                          </p:stCondLst>
                                        </p:cTn>
                                        <p:tgtEl>
                                          <p:spTgt spid="56"/>
                                        </p:tgtEl>
                                        <p:attrNameLst>
                                          <p:attrName>style.visibility</p:attrName>
                                        </p:attrNameLst>
                                      </p:cBhvr>
                                      <p:to>
                                        <p:strVal val="visible"/>
                                      </p:to>
                                    </p:set>
                                    <p:anim calcmode="lin" valueType="num">
                                      <p:cBhvr>
                                        <p:cTn id="20" dur="250" fill="hold"/>
                                        <p:tgtEl>
                                          <p:spTgt spid="56"/>
                                        </p:tgtEl>
                                        <p:attrNameLst>
                                          <p:attrName>ppt_w</p:attrName>
                                        </p:attrNameLst>
                                      </p:cBhvr>
                                      <p:tavLst>
                                        <p:tav tm="0">
                                          <p:val>
                                            <p:fltVal val="0"/>
                                          </p:val>
                                        </p:tav>
                                        <p:tav tm="100000">
                                          <p:val>
                                            <p:strVal val="#ppt_w"/>
                                          </p:val>
                                        </p:tav>
                                      </p:tavLst>
                                    </p:anim>
                                    <p:anim calcmode="lin" valueType="num">
                                      <p:cBhvr>
                                        <p:cTn id="21" dur="250" fill="hold"/>
                                        <p:tgtEl>
                                          <p:spTgt spid="56"/>
                                        </p:tgtEl>
                                        <p:attrNameLst>
                                          <p:attrName>ppt_h</p:attrName>
                                        </p:attrNameLst>
                                      </p:cBhvr>
                                      <p:tavLst>
                                        <p:tav tm="0">
                                          <p:val>
                                            <p:fltVal val="0"/>
                                          </p:val>
                                        </p:tav>
                                        <p:tav tm="100000">
                                          <p:val>
                                            <p:strVal val="#ppt_h"/>
                                          </p:val>
                                        </p:tav>
                                      </p:tavLst>
                                    </p:anim>
                                    <p:animEffect transition="in" filter="fade">
                                      <p:cBhvr>
                                        <p:cTn id="22" dur="250"/>
                                        <p:tgtEl>
                                          <p:spTgt spid="56"/>
                                        </p:tgtEl>
                                      </p:cBhvr>
                                    </p:animEffect>
                                  </p:childTnLst>
                                </p:cTn>
                              </p:par>
                              <p:par>
                                <p:cTn id="23" presetID="6" presetClass="emph" presetSubtype="0" decel="100000" fill="hold" grpId="1" nodeType="withEffect">
                                  <p:stCondLst>
                                    <p:cond delay="100"/>
                                  </p:stCondLst>
                                  <p:childTnLst>
                                    <p:animScale>
                                      <p:cBhvr>
                                        <p:cTn id="24" dur="250" fill="hold"/>
                                        <p:tgtEl>
                                          <p:spTgt spid="56"/>
                                        </p:tgtEl>
                                      </p:cBhvr>
                                      <p:by x="110000" y="110000"/>
                                    </p:animScale>
                                  </p:childTnLst>
                                </p:cTn>
                              </p:par>
                              <p:par>
                                <p:cTn id="25" presetID="6" presetClass="emph" presetSubtype="0" decel="100000" fill="hold" grpId="2" nodeType="withEffect">
                                  <p:stCondLst>
                                    <p:cond delay="200"/>
                                  </p:stCondLst>
                                  <p:childTnLst>
                                    <p:animScale>
                                      <p:cBhvr>
                                        <p:cTn id="26" dur="250" fill="hold"/>
                                        <p:tgtEl>
                                          <p:spTgt spid="56"/>
                                        </p:tgtEl>
                                      </p:cBhvr>
                                      <p:by x="91000" y="91000"/>
                                    </p:animScale>
                                  </p:childTnLst>
                                </p:cTn>
                              </p:par>
                            </p:childTnLst>
                          </p:cTn>
                        </p:par>
                        <p:par>
                          <p:cTn id="27" fill="hold">
                            <p:stCondLst>
                              <p:cond delay="2150"/>
                            </p:stCondLst>
                            <p:childTnLst>
                              <p:par>
                                <p:cTn id="28" presetID="2" presetClass="entr" presetSubtype="8" decel="100000"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additive="base">
                                        <p:cTn id="30" dur="700" fill="hold"/>
                                        <p:tgtEl>
                                          <p:spTgt spid="45"/>
                                        </p:tgtEl>
                                        <p:attrNameLst>
                                          <p:attrName>ppt_x</p:attrName>
                                        </p:attrNameLst>
                                      </p:cBhvr>
                                      <p:tavLst>
                                        <p:tav tm="0">
                                          <p:val>
                                            <p:strVal val="0-#ppt_w/2"/>
                                          </p:val>
                                        </p:tav>
                                        <p:tav tm="100000">
                                          <p:val>
                                            <p:strVal val="#ppt_x"/>
                                          </p:val>
                                        </p:tav>
                                      </p:tavLst>
                                    </p:anim>
                                    <p:anim calcmode="lin" valueType="num">
                                      <p:cBhvr additive="base">
                                        <p:cTn id="31" dur="700" fill="hold"/>
                                        <p:tgtEl>
                                          <p:spTgt spid="45"/>
                                        </p:tgtEl>
                                        <p:attrNameLst>
                                          <p:attrName>ppt_y</p:attrName>
                                        </p:attrNameLst>
                                      </p:cBhvr>
                                      <p:tavLst>
                                        <p:tav tm="0">
                                          <p:val>
                                            <p:strVal val="#ppt_y"/>
                                          </p:val>
                                        </p:tav>
                                        <p:tav tm="100000">
                                          <p:val>
                                            <p:strVal val="#ppt_y"/>
                                          </p:val>
                                        </p:tav>
                                      </p:tavLst>
                                    </p:anim>
                                  </p:childTnLst>
                                </p:cTn>
                              </p:par>
                            </p:childTnLst>
                          </p:cTn>
                        </p:par>
                        <p:par>
                          <p:cTn id="32" fill="hold">
                            <p:stCondLst>
                              <p:cond delay="2850"/>
                            </p:stCondLst>
                            <p:childTnLst>
                              <p:par>
                                <p:cTn id="33" presetID="53" presetClass="entr" presetSubtype="16"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p:cTn id="35" dur="250" fill="hold"/>
                                        <p:tgtEl>
                                          <p:spTgt spid="55"/>
                                        </p:tgtEl>
                                        <p:attrNameLst>
                                          <p:attrName>ppt_w</p:attrName>
                                        </p:attrNameLst>
                                      </p:cBhvr>
                                      <p:tavLst>
                                        <p:tav tm="0">
                                          <p:val>
                                            <p:fltVal val="0"/>
                                          </p:val>
                                        </p:tav>
                                        <p:tav tm="100000">
                                          <p:val>
                                            <p:strVal val="#ppt_w"/>
                                          </p:val>
                                        </p:tav>
                                      </p:tavLst>
                                    </p:anim>
                                    <p:anim calcmode="lin" valueType="num">
                                      <p:cBhvr>
                                        <p:cTn id="36" dur="250" fill="hold"/>
                                        <p:tgtEl>
                                          <p:spTgt spid="55"/>
                                        </p:tgtEl>
                                        <p:attrNameLst>
                                          <p:attrName>ppt_h</p:attrName>
                                        </p:attrNameLst>
                                      </p:cBhvr>
                                      <p:tavLst>
                                        <p:tav tm="0">
                                          <p:val>
                                            <p:fltVal val="0"/>
                                          </p:val>
                                        </p:tav>
                                        <p:tav tm="100000">
                                          <p:val>
                                            <p:strVal val="#ppt_h"/>
                                          </p:val>
                                        </p:tav>
                                      </p:tavLst>
                                    </p:anim>
                                    <p:animEffect transition="in" filter="fade">
                                      <p:cBhvr>
                                        <p:cTn id="37" dur="250"/>
                                        <p:tgtEl>
                                          <p:spTgt spid="55"/>
                                        </p:tgtEl>
                                      </p:cBhvr>
                                    </p:animEffect>
                                  </p:childTnLst>
                                </p:cTn>
                              </p:par>
                              <p:par>
                                <p:cTn id="38" presetID="6" presetClass="emph" presetSubtype="0" decel="100000" fill="hold" grpId="1" nodeType="withEffect">
                                  <p:stCondLst>
                                    <p:cond delay="100"/>
                                  </p:stCondLst>
                                  <p:childTnLst>
                                    <p:animScale>
                                      <p:cBhvr>
                                        <p:cTn id="39" dur="250" fill="hold"/>
                                        <p:tgtEl>
                                          <p:spTgt spid="55"/>
                                        </p:tgtEl>
                                      </p:cBhvr>
                                      <p:by x="110000" y="110000"/>
                                    </p:animScale>
                                  </p:childTnLst>
                                </p:cTn>
                              </p:par>
                              <p:par>
                                <p:cTn id="40" presetID="6" presetClass="emph" presetSubtype="0" decel="100000" fill="hold" grpId="2" nodeType="withEffect">
                                  <p:stCondLst>
                                    <p:cond delay="200"/>
                                  </p:stCondLst>
                                  <p:childTnLst>
                                    <p:animScale>
                                      <p:cBhvr>
                                        <p:cTn id="41" dur="250" fill="hold"/>
                                        <p:tgtEl>
                                          <p:spTgt spid="55"/>
                                        </p:tgtEl>
                                      </p:cBhvr>
                                      <p:by x="91000" y="91000"/>
                                    </p:animScale>
                                  </p:childTnLst>
                                </p:cTn>
                              </p:par>
                            </p:childTnLst>
                          </p:cTn>
                        </p:par>
                        <p:par>
                          <p:cTn id="42" fill="hold">
                            <p:stCondLst>
                              <p:cond delay="3300"/>
                            </p:stCondLst>
                            <p:childTnLst>
                              <p:par>
                                <p:cTn id="43" presetID="2" presetClass="entr" presetSubtype="8" decel="100000"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additive="base">
                                        <p:cTn id="45" dur="700" fill="hold"/>
                                        <p:tgtEl>
                                          <p:spTgt spid="51"/>
                                        </p:tgtEl>
                                        <p:attrNameLst>
                                          <p:attrName>ppt_x</p:attrName>
                                        </p:attrNameLst>
                                      </p:cBhvr>
                                      <p:tavLst>
                                        <p:tav tm="0">
                                          <p:val>
                                            <p:strVal val="0-#ppt_w/2"/>
                                          </p:val>
                                        </p:tav>
                                        <p:tav tm="100000">
                                          <p:val>
                                            <p:strVal val="#ppt_x"/>
                                          </p:val>
                                        </p:tav>
                                      </p:tavLst>
                                    </p:anim>
                                    <p:anim calcmode="lin" valueType="num">
                                      <p:cBhvr additive="base">
                                        <p:cTn id="46" dur="700" fill="hold"/>
                                        <p:tgtEl>
                                          <p:spTgt spid="51"/>
                                        </p:tgtEl>
                                        <p:attrNameLst>
                                          <p:attrName>ppt_y</p:attrName>
                                        </p:attrNameLst>
                                      </p:cBhvr>
                                      <p:tavLst>
                                        <p:tav tm="0">
                                          <p:val>
                                            <p:strVal val="#ppt_y"/>
                                          </p:val>
                                        </p:tav>
                                        <p:tav tm="100000">
                                          <p:val>
                                            <p:strVal val="#ppt_y"/>
                                          </p:val>
                                        </p:tav>
                                      </p:tavLst>
                                    </p:anim>
                                  </p:childTnLst>
                                </p:cTn>
                              </p:par>
                            </p:childTnLst>
                          </p:cTn>
                        </p:par>
                        <p:par>
                          <p:cTn id="47" fill="hold">
                            <p:stCondLst>
                              <p:cond delay="4000"/>
                            </p:stCondLst>
                            <p:childTnLst>
                              <p:par>
                                <p:cTn id="48" presetID="53" presetClass="entr" presetSubtype="16" fill="hold" grpId="0" nodeType="afterEffect">
                                  <p:stCondLst>
                                    <p:cond delay="0"/>
                                  </p:stCondLst>
                                  <p:childTnLst>
                                    <p:set>
                                      <p:cBhvr>
                                        <p:cTn id="49" dur="1" fill="hold">
                                          <p:stCondLst>
                                            <p:cond delay="0"/>
                                          </p:stCondLst>
                                        </p:cTn>
                                        <p:tgtEl>
                                          <p:spTgt spid="54"/>
                                        </p:tgtEl>
                                        <p:attrNameLst>
                                          <p:attrName>style.visibility</p:attrName>
                                        </p:attrNameLst>
                                      </p:cBhvr>
                                      <p:to>
                                        <p:strVal val="visible"/>
                                      </p:to>
                                    </p:set>
                                    <p:anim calcmode="lin" valueType="num">
                                      <p:cBhvr>
                                        <p:cTn id="50" dur="250" fill="hold"/>
                                        <p:tgtEl>
                                          <p:spTgt spid="54"/>
                                        </p:tgtEl>
                                        <p:attrNameLst>
                                          <p:attrName>ppt_w</p:attrName>
                                        </p:attrNameLst>
                                      </p:cBhvr>
                                      <p:tavLst>
                                        <p:tav tm="0">
                                          <p:val>
                                            <p:fltVal val="0"/>
                                          </p:val>
                                        </p:tav>
                                        <p:tav tm="100000">
                                          <p:val>
                                            <p:strVal val="#ppt_w"/>
                                          </p:val>
                                        </p:tav>
                                      </p:tavLst>
                                    </p:anim>
                                    <p:anim calcmode="lin" valueType="num">
                                      <p:cBhvr>
                                        <p:cTn id="51" dur="250" fill="hold"/>
                                        <p:tgtEl>
                                          <p:spTgt spid="54"/>
                                        </p:tgtEl>
                                        <p:attrNameLst>
                                          <p:attrName>ppt_h</p:attrName>
                                        </p:attrNameLst>
                                      </p:cBhvr>
                                      <p:tavLst>
                                        <p:tav tm="0">
                                          <p:val>
                                            <p:fltVal val="0"/>
                                          </p:val>
                                        </p:tav>
                                        <p:tav tm="100000">
                                          <p:val>
                                            <p:strVal val="#ppt_h"/>
                                          </p:val>
                                        </p:tav>
                                      </p:tavLst>
                                    </p:anim>
                                    <p:animEffect transition="in" filter="fade">
                                      <p:cBhvr>
                                        <p:cTn id="52" dur="250"/>
                                        <p:tgtEl>
                                          <p:spTgt spid="54"/>
                                        </p:tgtEl>
                                      </p:cBhvr>
                                    </p:animEffect>
                                  </p:childTnLst>
                                </p:cTn>
                              </p:par>
                              <p:par>
                                <p:cTn id="53" presetID="6" presetClass="emph" presetSubtype="0" decel="100000" fill="hold" grpId="1" nodeType="withEffect">
                                  <p:stCondLst>
                                    <p:cond delay="100"/>
                                  </p:stCondLst>
                                  <p:childTnLst>
                                    <p:animScale>
                                      <p:cBhvr>
                                        <p:cTn id="54" dur="250" fill="hold"/>
                                        <p:tgtEl>
                                          <p:spTgt spid="54"/>
                                        </p:tgtEl>
                                      </p:cBhvr>
                                      <p:by x="110000" y="110000"/>
                                    </p:animScale>
                                  </p:childTnLst>
                                </p:cTn>
                              </p:par>
                              <p:par>
                                <p:cTn id="55" presetID="6" presetClass="emph" presetSubtype="0" decel="100000" fill="hold" grpId="2" nodeType="withEffect">
                                  <p:stCondLst>
                                    <p:cond delay="200"/>
                                  </p:stCondLst>
                                  <p:childTnLst>
                                    <p:animScale>
                                      <p:cBhvr>
                                        <p:cTn id="56" dur="250" fill="hold"/>
                                        <p:tgtEl>
                                          <p:spTgt spid="54"/>
                                        </p:tgtEl>
                                      </p:cBhvr>
                                      <p:by x="91000" y="91000"/>
                                    </p:animScale>
                                  </p:childTnLst>
                                </p:cTn>
                              </p:par>
                            </p:childTnLst>
                          </p:cTn>
                        </p:par>
                        <p:par>
                          <p:cTn id="57" fill="hold">
                            <p:stCondLst>
                              <p:cond delay="4450"/>
                            </p:stCondLst>
                            <p:childTnLst>
                              <p:par>
                                <p:cTn id="58" presetID="2" presetClass="entr" presetSubtype="8" decel="100000" fill="hold" grpId="0" nodeType="afterEffect">
                                  <p:stCondLst>
                                    <p:cond delay="0"/>
                                  </p:stCondLst>
                                  <p:childTnLst>
                                    <p:set>
                                      <p:cBhvr>
                                        <p:cTn id="59" dur="1" fill="hold">
                                          <p:stCondLst>
                                            <p:cond delay="0"/>
                                          </p:stCondLst>
                                        </p:cTn>
                                        <p:tgtEl>
                                          <p:spTgt spid="52"/>
                                        </p:tgtEl>
                                        <p:attrNameLst>
                                          <p:attrName>style.visibility</p:attrName>
                                        </p:attrNameLst>
                                      </p:cBhvr>
                                      <p:to>
                                        <p:strVal val="visible"/>
                                      </p:to>
                                    </p:set>
                                    <p:anim calcmode="lin" valueType="num">
                                      <p:cBhvr additive="base">
                                        <p:cTn id="60" dur="700" fill="hold"/>
                                        <p:tgtEl>
                                          <p:spTgt spid="52"/>
                                        </p:tgtEl>
                                        <p:attrNameLst>
                                          <p:attrName>ppt_x</p:attrName>
                                        </p:attrNameLst>
                                      </p:cBhvr>
                                      <p:tavLst>
                                        <p:tav tm="0">
                                          <p:val>
                                            <p:strVal val="0-#ppt_w/2"/>
                                          </p:val>
                                        </p:tav>
                                        <p:tav tm="100000">
                                          <p:val>
                                            <p:strVal val="#ppt_x"/>
                                          </p:val>
                                        </p:tav>
                                      </p:tavLst>
                                    </p:anim>
                                    <p:anim calcmode="lin" valueType="num">
                                      <p:cBhvr additive="base">
                                        <p:cTn id="61" dur="7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45" grpId="0" animBg="1"/>
      <p:bldP spid="51" grpId="0" animBg="1"/>
      <p:bldP spid="52" grpId="0" animBg="1"/>
      <p:bldP spid="53" grpId="0"/>
      <p:bldP spid="54" grpId="0" animBg="1"/>
      <p:bldP spid="54" grpId="1" animBg="1"/>
      <p:bldP spid="54" grpId="2" animBg="1"/>
      <p:bldP spid="55" grpId="0" animBg="1"/>
      <p:bldP spid="55" grpId="1" animBg="1"/>
      <p:bldP spid="55" grpId="2" animBg="1"/>
      <p:bldP spid="56" grpId="0" animBg="1"/>
      <p:bldP spid="56" grpId="1" animBg="1"/>
      <p:bldP spid="56" grpId="2"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bwMode="auto">
          <a:xfrm>
            <a:off x="323111" y="2659214"/>
            <a:ext cx="1828541" cy="2542972"/>
          </a:xfrm>
          <a:prstGeom prst="flowChartMultidocument">
            <a:avLst/>
          </a:prstGeom>
          <a:solidFill>
            <a:schemeClr val="bg1"/>
          </a:solid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rgbClr val="000000"/>
                </a:solidFill>
                <a:ea typeface="Segoe UI" pitchFamily="34" charset="0"/>
                <a:cs typeface="Segoe UI" pitchFamily="34" charset="0"/>
              </a:rPr>
              <a:t>Code</a:t>
            </a:r>
          </a:p>
          <a:p>
            <a:pPr algn="ctr" defTabSz="932293" fontAlgn="base">
              <a:lnSpc>
                <a:spcPct val="90000"/>
              </a:lnSpc>
              <a:spcBef>
                <a:spcPct val="0"/>
              </a:spcBef>
              <a:spcAft>
                <a:spcPct val="0"/>
              </a:spcAft>
            </a:pPr>
            <a:r>
              <a:rPr lang="en-US" sz="1599" dirty="0">
                <a:solidFill>
                  <a:srgbClr val="000000"/>
                </a:solidFill>
                <a:ea typeface="Segoe UI" pitchFamily="34" charset="0"/>
                <a:cs typeface="Segoe UI" pitchFamily="34" charset="0"/>
              </a:rPr>
              <a:t>(</a:t>
            </a:r>
            <a:r>
              <a:rPr lang="en-US" sz="1599" dirty="0" err="1">
                <a:solidFill>
                  <a:srgbClr val="000000"/>
                </a:solidFill>
                <a:ea typeface="Segoe UI" pitchFamily="34" charset="0"/>
                <a:cs typeface="Segoe UI" pitchFamily="34" charset="0"/>
              </a:rPr>
              <a:t>my.cs</a:t>
            </a:r>
            <a:r>
              <a:rPr lang="en-US" sz="1599" dirty="0">
                <a:solidFill>
                  <a:srgbClr val="000000"/>
                </a:solidFill>
                <a:ea typeface="Segoe UI" pitchFamily="34" charset="0"/>
                <a:cs typeface="Segoe UI" pitchFamily="34" charset="0"/>
              </a:rPr>
              <a:t>)</a:t>
            </a:r>
          </a:p>
        </p:txBody>
      </p:sp>
      <p:cxnSp>
        <p:nvCxnSpPr>
          <p:cNvPr id="10" name="Straight Arrow Connector 9"/>
          <p:cNvCxnSpPr/>
          <p:nvPr/>
        </p:nvCxnSpPr>
        <p:spPr>
          <a:xfrm flipV="1">
            <a:off x="2151652" y="4268083"/>
            <a:ext cx="2438054" cy="920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30314" y="4828306"/>
            <a:ext cx="380946" cy="803817"/>
          </a:xfrm>
          <a:prstGeom prst="rect">
            <a:avLst/>
          </a:prstGeom>
          <a:noFill/>
        </p:spPr>
        <p:txBody>
          <a:bodyPr wrap="square" lIns="182854" tIns="146283" rIns="182854" bIns="146283" rtlCol="0">
            <a:spAutoFit/>
          </a:bodyPr>
          <a:lstStyle/>
          <a:p>
            <a:pPr defTabSz="932563">
              <a:lnSpc>
                <a:spcPct val="90000"/>
              </a:lnSpc>
            </a:pPr>
            <a:r>
              <a:rPr lang="en-US" sz="3599" dirty="0">
                <a:gradFill>
                  <a:gsLst>
                    <a:gs pos="2917">
                      <a:srgbClr val="000000"/>
                    </a:gs>
                    <a:gs pos="30000">
                      <a:srgbClr val="000000"/>
                    </a:gs>
                  </a:gsLst>
                  <a:lin ang="5400000" scaled="0"/>
                </a:gradFill>
              </a:rPr>
              <a:t>+</a:t>
            </a:r>
          </a:p>
        </p:txBody>
      </p:sp>
      <p:sp>
        <p:nvSpPr>
          <p:cNvPr id="33" name="TextBox 32"/>
          <p:cNvSpPr txBox="1"/>
          <p:nvPr/>
        </p:nvSpPr>
        <p:spPr>
          <a:xfrm>
            <a:off x="4780175" y="4769461"/>
            <a:ext cx="380946" cy="803817"/>
          </a:xfrm>
          <a:prstGeom prst="rect">
            <a:avLst/>
          </a:prstGeom>
          <a:noFill/>
        </p:spPr>
        <p:txBody>
          <a:bodyPr wrap="square" lIns="182854" tIns="146283" rIns="182854" bIns="146283" rtlCol="0">
            <a:spAutoFit/>
          </a:bodyPr>
          <a:lstStyle/>
          <a:p>
            <a:pPr defTabSz="932563">
              <a:lnSpc>
                <a:spcPct val="90000"/>
              </a:lnSpc>
            </a:pPr>
            <a:r>
              <a:rPr lang="en-US" sz="3599" dirty="0">
                <a:gradFill>
                  <a:gsLst>
                    <a:gs pos="2917">
                      <a:srgbClr val="000000"/>
                    </a:gs>
                    <a:gs pos="30000">
                      <a:srgbClr val="000000"/>
                    </a:gs>
                  </a:gsLst>
                  <a:lin ang="5400000" scaled="0"/>
                </a:gradFill>
              </a:rPr>
              <a:t>+</a:t>
            </a:r>
          </a:p>
        </p:txBody>
      </p:sp>
      <p:cxnSp>
        <p:nvCxnSpPr>
          <p:cNvPr id="34" name="Straight Arrow Connector 33"/>
          <p:cNvCxnSpPr/>
          <p:nvPr/>
        </p:nvCxnSpPr>
        <p:spPr>
          <a:xfrm flipV="1">
            <a:off x="6189680" y="2963279"/>
            <a:ext cx="1371405" cy="1262339"/>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55" idx="1"/>
          </p:cNvCxnSpPr>
          <p:nvPr/>
        </p:nvCxnSpPr>
        <p:spPr>
          <a:xfrm>
            <a:off x="6189680" y="4287255"/>
            <a:ext cx="1404900" cy="661428"/>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1601289">
            <a:off x="6214743" y="4299368"/>
            <a:ext cx="2438054" cy="634440"/>
          </a:xfrm>
          <a:prstGeom prst="rect">
            <a:avLst/>
          </a:prstGeom>
          <a:noFill/>
        </p:spPr>
        <p:txBody>
          <a:bodyPr wrap="square" lIns="182854" tIns="146283" rIns="182854" bIns="146283" rtlCol="0">
            <a:spAutoFit/>
          </a:bodyPr>
          <a:lstStyle/>
          <a:p>
            <a:pPr defTabSz="932563">
              <a:lnSpc>
                <a:spcPct val="90000"/>
              </a:lnSpc>
            </a:pPr>
            <a:r>
              <a:rPr lang="en-US" sz="2400" dirty="0">
                <a:gradFill>
                  <a:gsLst>
                    <a:gs pos="2917">
                      <a:srgbClr val="000000"/>
                    </a:gs>
                    <a:gs pos="30000">
                      <a:srgbClr val="000000"/>
                    </a:gs>
                  </a:gsLst>
                  <a:lin ang="5400000" scaled="0"/>
                </a:gradFill>
              </a:rPr>
              <a:t>ASP.NET</a:t>
            </a:r>
          </a:p>
        </p:txBody>
      </p:sp>
      <p:sp>
        <p:nvSpPr>
          <p:cNvPr id="39" name="TextBox 38"/>
          <p:cNvSpPr txBox="1"/>
          <p:nvPr/>
        </p:nvSpPr>
        <p:spPr>
          <a:xfrm rot="19038187">
            <a:off x="5863890" y="2704974"/>
            <a:ext cx="2438054" cy="634440"/>
          </a:xfrm>
          <a:prstGeom prst="rect">
            <a:avLst/>
          </a:prstGeom>
          <a:noFill/>
        </p:spPr>
        <p:txBody>
          <a:bodyPr wrap="square" lIns="182854" tIns="146283" rIns="182854" bIns="146283" rtlCol="0">
            <a:spAutoFit/>
          </a:bodyPr>
          <a:lstStyle/>
          <a:p>
            <a:pPr defTabSz="932563">
              <a:lnSpc>
                <a:spcPct val="90000"/>
              </a:lnSpc>
            </a:pPr>
            <a:r>
              <a:rPr lang="en-US" sz="2400" dirty="0">
                <a:gradFill>
                  <a:gsLst>
                    <a:gs pos="2917">
                      <a:srgbClr val="000000"/>
                    </a:gs>
                    <a:gs pos="30000">
                      <a:srgbClr val="000000"/>
                    </a:gs>
                  </a:gsLst>
                  <a:lin ang="5400000" scaled="0"/>
                </a:gradFill>
              </a:rPr>
              <a:t>WinStore</a:t>
            </a:r>
          </a:p>
        </p:txBody>
      </p:sp>
      <p:cxnSp>
        <p:nvCxnSpPr>
          <p:cNvPr id="43" name="Straight Arrow Connector 42"/>
          <p:cNvCxnSpPr>
            <a:stCxn id="40" idx="3"/>
          </p:cNvCxnSpPr>
          <p:nvPr/>
        </p:nvCxnSpPr>
        <p:spPr>
          <a:xfrm>
            <a:off x="9194553" y="2934352"/>
            <a:ext cx="741308"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7594579" y="2354721"/>
            <a:ext cx="1599973" cy="1159261"/>
            <a:chOff x="7594774" y="1974217"/>
            <a:chExt cx="1600200" cy="1159426"/>
          </a:xfrm>
        </p:grpSpPr>
        <p:sp>
          <p:nvSpPr>
            <p:cNvPr id="40" name="Flowchart: Process 39"/>
            <p:cNvSpPr/>
            <p:nvPr/>
          </p:nvSpPr>
          <p:spPr bwMode="auto">
            <a:xfrm>
              <a:off x="7594774" y="1974217"/>
              <a:ext cx="1600200" cy="1159426"/>
            </a:xfrm>
            <a:prstGeom prst="flowChartProcess">
              <a:avLst/>
            </a:prstGeom>
            <a:solidFill>
              <a:schemeClr val="accent2">
                <a:lumMod val="75000"/>
              </a:schemeClr>
            </a:solidFill>
            <a:ln>
              <a:solidFill>
                <a:schemeClr val="bg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rgbClr val="FFFFFF"/>
                  </a:solidFill>
                  <a:ea typeface="Segoe UI" pitchFamily="34" charset="0"/>
                  <a:cs typeface="Segoe UI" pitchFamily="34" charset="0"/>
                </a:rPr>
                <a:t>.NET Native tool chain</a:t>
              </a:r>
            </a:p>
          </p:txBody>
        </p:sp>
        <p:grpSp>
          <p:nvGrpSpPr>
            <p:cNvPr id="35" name="Group 34"/>
            <p:cNvGrpSpPr>
              <a:grpSpLocks noChangeAspect="1"/>
            </p:cNvGrpSpPr>
            <p:nvPr/>
          </p:nvGrpSpPr>
          <p:grpSpPr>
            <a:xfrm>
              <a:off x="8558026" y="2630322"/>
              <a:ext cx="477285" cy="390078"/>
              <a:chOff x="9061629" y="5706715"/>
              <a:chExt cx="380421" cy="310912"/>
            </a:xfrm>
          </p:grpSpPr>
          <p:sp>
            <p:nvSpPr>
              <p:cNvPr id="37"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41"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42"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grpSp>
      </p:grpSp>
      <p:sp>
        <p:nvSpPr>
          <p:cNvPr id="5" name="TextBox 4"/>
          <p:cNvSpPr txBox="1"/>
          <p:nvPr/>
        </p:nvSpPr>
        <p:spPr>
          <a:xfrm>
            <a:off x="1292457" y="130578"/>
            <a:ext cx="4681680" cy="690942"/>
          </a:xfrm>
          <a:prstGeom prst="rect">
            <a:avLst/>
          </a:prstGeom>
          <a:noFill/>
        </p:spPr>
        <p:txBody>
          <a:bodyPr wrap="square" lIns="182854" tIns="146283" rIns="182854" bIns="146283" rtlCol="0">
            <a:spAutoFit/>
          </a:bodyPr>
          <a:lstStyle/>
          <a:p>
            <a:pPr defTabSz="932563">
              <a:lnSpc>
                <a:spcPct val="90000"/>
              </a:lnSpc>
            </a:pPr>
            <a:r>
              <a:rPr lang="en-US" sz="2800" dirty="0">
                <a:gradFill>
                  <a:gsLst>
                    <a:gs pos="2917">
                      <a:srgbClr val="000000"/>
                    </a:gs>
                    <a:gs pos="30000">
                      <a:srgbClr val="000000"/>
                    </a:gs>
                  </a:gsLst>
                  <a:lin ang="5400000" scaled="0"/>
                </a:gradFill>
              </a:rPr>
              <a:t>Code / Build / Debug</a:t>
            </a:r>
          </a:p>
        </p:txBody>
      </p:sp>
      <p:sp>
        <p:nvSpPr>
          <p:cNvPr id="30" name="Round Diagonal Corner Rectangle 29"/>
          <p:cNvSpPr/>
          <p:nvPr/>
        </p:nvSpPr>
        <p:spPr bwMode="auto">
          <a:xfrm>
            <a:off x="4589706" y="3648983"/>
            <a:ext cx="1599973" cy="1209897"/>
          </a:xfrm>
          <a:prstGeom prst="round2Diag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IL</a:t>
            </a:r>
          </a:p>
        </p:txBody>
      </p:sp>
      <p:pic>
        <p:nvPicPr>
          <p:cNvPr id="21" name="Picture 20"/>
          <p:cNvPicPr>
            <a:picLocks noChangeAspect="1"/>
          </p:cNvPicPr>
          <p:nvPr/>
        </p:nvPicPr>
        <p:blipFill>
          <a:blip r:embed="rId3"/>
          <a:stretch>
            <a:fillRect/>
          </a:stretch>
        </p:blipFill>
        <p:spPr>
          <a:xfrm>
            <a:off x="4631858" y="4178165"/>
            <a:ext cx="1528546" cy="641227"/>
          </a:xfrm>
          <a:prstGeom prst="rect">
            <a:avLst/>
          </a:prstGeom>
        </p:spPr>
      </p:pic>
      <p:pic>
        <p:nvPicPr>
          <p:cNvPr id="28" name="Picture 27"/>
          <p:cNvPicPr>
            <a:picLocks noChangeAspect="1"/>
          </p:cNvPicPr>
          <p:nvPr/>
        </p:nvPicPr>
        <p:blipFill>
          <a:blip r:embed="rId4"/>
          <a:stretch>
            <a:fillRect/>
          </a:stretch>
        </p:blipFill>
        <p:spPr>
          <a:xfrm>
            <a:off x="365178" y="3820757"/>
            <a:ext cx="1476368" cy="949351"/>
          </a:xfrm>
          <a:prstGeom prst="rect">
            <a:avLst/>
          </a:prstGeom>
        </p:spPr>
      </p:pic>
      <p:grpSp>
        <p:nvGrpSpPr>
          <p:cNvPr id="50" name="Group 49"/>
          <p:cNvGrpSpPr/>
          <p:nvPr/>
        </p:nvGrpSpPr>
        <p:grpSpPr>
          <a:xfrm>
            <a:off x="1557663" y="5442093"/>
            <a:ext cx="4138999" cy="1371405"/>
            <a:chOff x="1814162" y="5062027"/>
            <a:chExt cx="4139587" cy="1371600"/>
          </a:xfrm>
        </p:grpSpPr>
        <p:grpSp>
          <p:nvGrpSpPr>
            <p:cNvPr id="32" name="Group 31"/>
            <p:cNvGrpSpPr/>
            <p:nvPr/>
          </p:nvGrpSpPr>
          <p:grpSpPr>
            <a:xfrm>
              <a:off x="1814162" y="5062027"/>
              <a:ext cx="4139587" cy="1371600"/>
              <a:chOff x="155435" y="5254254"/>
              <a:chExt cx="4139587" cy="1371600"/>
            </a:xfrm>
          </p:grpSpPr>
          <p:sp>
            <p:nvSpPr>
              <p:cNvPr id="26" name="Rectangle 25"/>
              <p:cNvSpPr/>
              <p:nvPr/>
            </p:nvSpPr>
            <p:spPr bwMode="auto">
              <a:xfrm>
                <a:off x="155435" y="5254254"/>
                <a:ext cx="34289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155435" y="6039484"/>
                <a:ext cx="4139587" cy="544765"/>
              </a:xfrm>
              <a:prstGeom prst="rect">
                <a:avLst/>
              </a:prstGeom>
              <a:noFill/>
            </p:spPr>
            <p:txBody>
              <a:bodyPr wrap="square" lIns="182854" tIns="146283" rIns="182854" bIns="146283" rtlCol="0">
                <a:spAutoFit/>
              </a:bodyPr>
              <a:lstStyle/>
              <a:p>
                <a:pPr defTabSz="932563">
                  <a:lnSpc>
                    <a:spcPct val="90000"/>
                  </a:lnSpc>
                </a:pPr>
                <a:r>
                  <a:rPr lang="en-US" dirty="0">
                    <a:solidFill>
                      <a:srgbClr val="FFFFFF"/>
                    </a:solidFill>
                  </a:rPr>
                  <a:t>References (Modular, NuGet)</a:t>
                </a:r>
              </a:p>
            </p:txBody>
          </p:sp>
        </p:grpSp>
        <p:grpSp>
          <p:nvGrpSpPr>
            <p:cNvPr id="46" name="Group 45"/>
            <p:cNvGrpSpPr/>
            <p:nvPr/>
          </p:nvGrpSpPr>
          <p:grpSpPr>
            <a:xfrm>
              <a:off x="1869255" y="5203746"/>
              <a:ext cx="1304795" cy="656727"/>
              <a:chOff x="5827842" y="5455354"/>
              <a:chExt cx="1304795" cy="656727"/>
            </a:xfrm>
          </p:grpSpPr>
          <p:sp>
            <p:nvSpPr>
              <p:cNvPr id="45" name="Rectangle 44"/>
              <p:cNvSpPr/>
              <p:nvPr/>
            </p:nvSpPr>
            <p:spPr bwMode="auto">
              <a:xfrm>
                <a:off x="5827842" y="5506148"/>
                <a:ext cx="1304795" cy="60593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BCL</a:t>
                </a:r>
              </a:p>
            </p:txBody>
          </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75910" y="5455354"/>
                <a:ext cx="656727" cy="656727"/>
              </a:xfrm>
              <a:prstGeom prst="rect">
                <a:avLst/>
              </a:prstGeom>
            </p:spPr>
          </p:pic>
        </p:grpSp>
        <p:grpSp>
          <p:nvGrpSpPr>
            <p:cNvPr id="49" name="Group 48"/>
            <p:cNvGrpSpPr/>
            <p:nvPr/>
          </p:nvGrpSpPr>
          <p:grpSpPr>
            <a:xfrm>
              <a:off x="3258066" y="5197000"/>
              <a:ext cx="1910979" cy="656727"/>
              <a:chOff x="6440858" y="5782690"/>
              <a:chExt cx="1910979" cy="656727"/>
            </a:xfrm>
          </p:grpSpPr>
          <p:sp>
            <p:nvSpPr>
              <p:cNvPr id="60" name="Rectangle 59"/>
              <p:cNvSpPr/>
              <p:nvPr/>
            </p:nvSpPr>
            <p:spPr bwMode="auto">
              <a:xfrm>
                <a:off x="6440858" y="5833484"/>
                <a:ext cx="1910979" cy="60593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App Model</a:t>
                </a:r>
              </a:p>
            </p:txBody>
          </p:sp>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95110" y="5782690"/>
                <a:ext cx="656727" cy="656727"/>
              </a:xfrm>
              <a:prstGeom prst="rect">
                <a:avLst/>
              </a:prstGeom>
            </p:spPr>
          </p:pic>
        </p:grpSp>
      </p:grpSp>
      <p:grpSp>
        <p:nvGrpSpPr>
          <p:cNvPr id="68" name="Group 67"/>
          <p:cNvGrpSpPr/>
          <p:nvPr/>
        </p:nvGrpSpPr>
        <p:grpSpPr>
          <a:xfrm>
            <a:off x="9901108" y="1929709"/>
            <a:ext cx="1982179" cy="1632178"/>
            <a:chOff x="9620102" y="1558696"/>
            <a:chExt cx="1982460" cy="1632410"/>
          </a:xfrm>
        </p:grpSpPr>
        <p:sp>
          <p:nvSpPr>
            <p:cNvPr id="53" name="Flowchart: Process 52"/>
            <p:cNvSpPr/>
            <p:nvPr/>
          </p:nvSpPr>
          <p:spPr bwMode="auto">
            <a:xfrm>
              <a:off x="9621362" y="2278751"/>
              <a:ext cx="1981200" cy="912355"/>
            </a:xfrm>
            <a:prstGeom prst="flowChartProcess">
              <a:avLst/>
            </a:prstGeom>
            <a:solidFill>
              <a:schemeClr val="accent6">
                <a:lumMod val="60000"/>
                <a:lumOff val="4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563">
                <a:lnSpc>
                  <a:spcPct val="90000"/>
                </a:lnSpc>
              </a:pPr>
              <a:r>
                <a:rPr lang="en-US" dirty="0">
                  <a:gradFill>
                    <a:gsLst>
                      <a:gs pos="2917">
                        <a:srgbClr val="000000"/>
                      </a:gs>
                      <a:gs pos="30000">
                        <a:srgbClr val="000000"/>
                      </a:gs>
                    </a:gsLst>
                    <a:lin ang="5400000" scaled="0"/>
                  </a:gradFill>
                </a:rPr>
                <a:t>.NET Native Runtime</a:t>
              </a:r>
            </a:p>
          </p:txBody>
        </p:sp>
        <p:sp>
          <p:nvSpPr>
            <p:cNvPr id="63" name="Flowchart: Process 62"/>
            <p:cNvSpPr/>
            <p:nvPr/>
          </p:nvSpPr>
          <p:spPr bwMode="auto">
            <a:xfrm>
              <a:off x="9620102" y="1558696"/>
              <a:ext cx="1981200" cy="720055"/>
            </a:xfrm>
            <a:prstGeom prst="flowChartProcess">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lnSpc>
                  <a:spcPct val="90000"/>
                </a:lnSpc>
              </a:pPr>
              <a:r>
                <a:rPr lang="en-US" dirty="0">
                  <a:gradFill>
                    <a:gsLst>
                      <a:gs pos="2917">
                        <a:srgbClr val="000000"/>
                      </a:gs>
                      <a:gs pos="30000">
                        <a:srgbClr val="000000"/>
                      </a:gs>
                    </a:gsLst>
                    <a:lin ang="5400000" scaled="0"/>
                  </a:gradFill>
                </a:rPr>
                <a:t>my.exe (stub)</a:t>
              </a:r>
            </a:p>
            <a:p>
              <a:pPr defTabSz="932563">
                <a:lnSpc>
                  <a:spcPct val="90000"/>
                </a:lnSpc>
              </a:pPr>
              <a:r>
                <a:rPr lang="en-US" dirty="0">
                  <a:gradFill>
                    <a:gsLst>
                      <a:gs pos="2917">
                        <a:srgbClr val="000000"/>
                      </a:gs>
                      <a:gs pos="30000">
                        <a:srgbClr val="000000"/>
                      </a:gs>
                    </a:gsLst>
                    <a:lin ang="5400000" scaled="0"/>
                  </a:gradFill>
                </a:rPr>
                <a:t>my.dll</a:t>
              </a:r>
            </a:p>
          </p:txBody>
        </p:sp>
      </p:grpSp>
      <p:grpSp>
        <p:nvGrpSpPr>
          <p:cNvPr id="67" name="Group 66"/>
          <p:cNvGrpSpPr/>
          <p:nvPr/>
        </p:nvGrpSpPr>
        <p:grpSpPr>
          <a:xfrm>
            <a:off x="9895312" y="4140856"/>
            <a:ext cx="2037115" cy="1632178"/>
            <a:chOff x="9565158" y="3660157"/>
            <a:chExt cx="2037404" cy="1632410"/>
          </a:xfrm>
        </p:grpSpPr>
        <p:sp>
          <p:nvSpPr>
            <p:cNvPr id="64" name="Flowchart: Process 63"/>
            <p:cNvSpPr/>
            <p:nvPr/>
          </p:nvSpPr>
          <p:spPr bwMode="auto">
            <a:xfrm>
              <a:off x="9568294" y="3660157"/>
              <a:ext cx="2034268" cy="720055"/>
            </a:xfrm>
            <a:prstGeom prst="flowChartProcess">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lnSpc>
                  <a:spcPct val="90000"/>
                </a:lnSpc>
              </a:pPr>
              <a:r>
                <a:rPr lang="en-US" dirty="0">
                  <a:gradFill>
                    <a:gsLst>
                      <a:gs pos="2917">
                        <a:srgbClr val="000000"/>
                      </a:gs>
                      <a:gs pos="30000">
                        <a:srgbClr val="000000"/>
                      </a:gs>
                    </a:gsLst>
                    <a:lin ang="5400000" scaled="0"/>
                  </a:gradFill>
                </a:rPr>
                <a:t>my.dll</a:t>
              </a:r>
            </a:p>
            <a:p>
              <a:pPr defTabSz="932563">
                <a:lnSpc>
                  <a:spcPct val="90000"/>
                </a:lnSpc>
              </a:pPr>
              <a:r>
                <a:rPr lang="en-US" dirty="0">
                  <a:gradFill>
                    <a:gsLst>
                      <a:gs pos="2917">
                        <a:srgbClr val="000000"/>
                      </a:gs>
                      <a:gs pos="30000">
                        <a:srgbClr val="000000"/>
                      </a:gs>
                    </a:gsLst>
                    <a:lin ang="5400000" scaled="0"/>
                  </a:gradFill>
                </a:rPr>
                <a:t>+referenced </a:t>
              </a:r>
              <a:r>
                <a:rPr lang="en-US" dirty="0" err="1">
                  <a:gradFill>
                    <a:gsLst>
                      <a:gs pos="2917">
                        <a:srgbClr val="000000"/>
                      </a:gs>
                      <a:gs pos="30000">
                        <a:srgbClr val="000000"/>
                      </a:gs>
                    </a:gsLst>
                    <a:lin ang="5400000" scaled="0"/>
                  </a:gradFill>
                </a:rPr>
                <a:t>dlls</a:t>
              </a:r>
              <a:endParaRPr lang="en-US" dirty="0">
                <a:gradFill>
                  <a:gsLst>
                    <a:gs pos="2917">
                      <a:srgbClr val="000000"/>
                    </a:gs>
                    <a:gs pos="30000">
                      <a:srgbClr val="000000"/>
                    </a:gs>
                  </a:gsLst>
                  <a:lin ang="5400000" scaled="0"/>
                </a:gradFill>
              </a:endParaRPr>
            </a:p>
          </p:txBody>
        </p:sp>
        <p:sp>
          <p:nvSpPr>
            <p:cNvPr id="65" name="Flowchart: Process 64"/>
            <p:cNvSpPr/>
            <p:nvPr/>
          </p:nvSpPr>
          <p:spPr bwMode="auto">
            <a:xfrm>
              <a:off x="9565158" y="4380212"/>
              <a:ext cx="2037404" cy="912355"/>
            </a:xfrm>
            <a:prstGeom prst="flowChartProcess">
              <a:avLst/>
            </a:prstGeom>
            <a:solidFill>
              <a:schemeClr val="accent6">
                <a:lumMod val="60000"/>
                <a:lumOff val="40000"/>
              </a:schemeClr>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563">
                <a:lnSpc>
                  <a:spcPct val="90000"/>
                </a:lnSpc>
              </a:pPr>
              <a:r>
                <a:rPr lang="en-US" dirty="0" err="1">
                  <a:gradFill>
                    <a:gsLst>
                      <a:gs pos="2917">
                        <a:srgbClr val="000000"/>
                      </a:gs>
                      <a:gs pos="30000">
                        <a:srgbClr val="000000"/>
                      </a:gs>
                    </a:gsLst>
                    <a:lin ang="5400000" scaled="0"/>
                  </a:gradFill>
                </a:rPr>
                <a:t>CoreCLR</a:t>
              </a:r>
              <a:endParaRPr lang="en-US" dirty="0">
                <a:gradFill>
                  <a:gsLst>
                    <a:gs pos="2917">
                      <a:srgbClr val="000000"/>
                    </a:gs>
                    <a:gs pos="30000">
                      <a:srgbClr val="000000"/>
                    </a:gs>
                  </a:gsLst>
                  <a:lin ang="5400000" scaled="0"/>
                </a:gradFill>
              </a:endParaRPr>
            </a:p>
          </p:txBody>
        </p:sp>
      </p:grpSp>
      <p:cxnSp>
        <p:nvCxnSpPr>
          <p:cNvPr id="66" name="Straight Arrow Connector 65"/>
          <p:cNvCxnSpPr/>
          <p:nvPr/>
        </p:nvCxnSpPr>
        <p:spPr>
          <a:xfrm flipV="1">
            <a:off x="9235481" y="4948822"/>
            <a:ext cx="659831" cy="8124"/>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594579" y="5758517"/>
            <a:ext cx="4337848" cy="1058209"/>
          </a:xfrm>
          <a:prstGeom prst="rect">
            <a:avLst/>
          </a:prstGeom>
          <a:noFill/>
        </p:spPr>
        <p:txBody>
          <a:bodyPr wrap="square" lIns="182854" tIns="146283" rIns="182854" bIns="146283" rtlCol="0">
            <a:spAutoFit/>
          </a:bodyPr>
          <a:lstStyle/>
          <a:p>
            <a:pPr defTabSz="932563">
              <a:lnSpc>
                <a:spcPct val="90000"/>
              </a:lnSpc>
            </a:pPr>
            <a:r>
              <a:rPr lang="en-US" dirty="0">
                <a:gradFill>
                  <a:gsLst>
                    <a:gs pos="2917">
                      <a:srgbClr val="000000"/>
                    </a:gs>
                    <a:gs pos="30000">
                      <a:srgbClr val="000000"/>
                    </a:gs>
                  </a:gsLst>
                  <a:lin ang="5400000" scaled="0"/>
                </a:gradFill>
              </a:rPr>
              <a:t>References &amp; </a:t>
            </a:r>
            <a:r>
              <a:rPr lang="en-US" dirty="0" err="1">
                <a:gradFill>
                  <a:gsLst>
                    <a:gs pos="2917">
                      <a:srgbClr val="000000"/>
                    </a:gs>
                    <a:gs pos="30000">
                      <a:srgbClr val="000000"/>
                    </a:gs>
                  </a:gsLst>
                  <a:lin ang="5400000" scaled="0"/>
                </a:gradFill>
              </a:rPr>
              <a:t>CoreCLR</a:t>
            </a:r>
            <a:r>
              <a:rPr lang="en-US" dirty="0">
                <a:gradFill>
                  <a:gsLst>
                    <a:gs pos="2917">
                      <a:srgbClr val="000000"/>
                    </a:gs>
                    <a:gs pos="30000">
                      <a:srgbClr val="000000"/>
                    </a:gs>
                  </a:gsLst>
                  <a:lin ang="5400000" scaled="0"/>
                </a:gradFill>
              </a:rPr>
              <a:t> are deployed with app locally, JIT compilation on start up</a:t>
            </a:r>
          </a:p>
        </p:txBody>
      </p:sp>
      <p:sp>
        <p:nvSpPr>
          <p:cNvPr id="71" name="TextBox 70"/>
          <p:cNvSpPr txBox="1"/>
          <p:nvPr/>
        </p:nvSpPr>
        <p:spPr>
          <a:xfrm>
            <a:off x="7543461" y="1189769"/>
            <a:ext cx="4282080" cy="1058209"/>
          </a:xfrm>
          <a:prstGeom prst="rect">
            <a:avLst/>
          </a:prstGeom>
          <a:noFill/>
        </p:spPr>
        <p:txBody>
          <a:bodyPr wrap="square" lIns="182854" tIns="146283" rIns="182854" bIns="146283" rtlCol="0">
            <a:spAutoFit/>
          </a:bodyPr>
          <a:lstStyle/>
          <a:p>
            <a:pPr defTabSz="932563">
              <a:lnSpc>
                <a:spcPct val="90000"/>
              </a:lnSpc>
            </a:pPr>
            <a:r>
              <a:rPr lang="en-US" dirty="0">
                <a:gradFill>
                  <a:gsLst>
                    <a:gs pos="2917">
                      <a:srgbClr val="000000"/>
                    </a:gs>
                    <a:gs pos="30000">
                      <a:srgbClr val="000000"/>
                    </a:gs>
                  </a:gsLst>
                  <a:lin ang="5400000" scaled="0"/>
                </a:gradFill>
              </a:rPr>
              <a:t>References are built with your app into one native </a:t>
            </a:r>
            <a:r>
              <a:rPr lang="en-US" dirty="0" err="1">
                <a:gradFill>
                  <a:gsLst>
                    <a:gs pos="2917">
                      <a:srgbClr val="000000"/>
                    </a:gs>
                    <a:gs pos="30000">
                      <a:srgbClr val="000000"/>
                    </a:gs>
                  </a:gsLst>
                  <a:lin ang="5400000" scaled="0"/>
                </a:gradFill>
              </a:rPr>
              <a:t>dll</a:t>
            </a:r>
            <a:r>
              <a:rPr lang="en-US" dirty="0">
                <a:gradFill>
                  <a:gsLst>
                    <a:gs pos="2917">
                      <a:srgbClr val="000000"/>
                    </a:gs>
                    <a:gs pos="30000">
                      <a:srgbClr val="000000"/>
                    </a:gs>
                  </a:gsLst>
                  <a:lin ang="5400000" scaled="0"/>
                </a:gradFill>
              </a:rPr>
              <a:t> deployed locally with runtime</a:t>
            </a:r>
          </a:p>
        </p:txBody>
      </p:sp>
      <p:grpSp>
        <p:nvGrpSpPr>
          <p:cNvPr id="81" name="Group 80"/>
          <p:cNvGrpSpPr/>
          <p:nvPr/>
        </p:nvGrpSpPr>
        <p:grpSpPr>
          <a:xfrm>
            <a:off x="2476013" y="3114332"/>
            <a:ext cx="1591806" cy="1167431"/>
            <a:chOff x="2486081" y="2600282"/>
            <a:chExt cx="1592032" cy="1167597"/>
          </a:xfrm>
        </p:grpSpPr>
        <p:sp>
          <p:nvSpPr>
            <p:cNvPr id="3" name="Rectangle 2"/>
            <p:cNvSpPr/>
            <p:nvPr/>
          </p:nvSpPr>
          <p:spPr bwMode="auto">
            <a:xfrm>
              <a:off x="2486081" y="2600282"/>
              <a:ext cx="1592032" cy="11675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Roslyn</a:t>
              </a:r>
            </a:p>
          </p:txBody>
        </p:sp>
        <p:sp>
          <p:nvSpPr>
            <p:cNvPr id="73" name="Freeform 84"/>
            <p:cNvSpPr>
              <a:spLocks noEditPoints="1"/>
            </p:cNvSpPr>
            <p:nvPr/>
          </p:nvSpPr>
          <p:spPr bwMode="black">
            <a:xfrm>
              <a:off x="3506434" y="3181555"/>
              <a:ext cx="491449" cy="48641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3920" tIns="41960" rIns="83920" bIns="41960" numCol="1" anchor="t" anchorCtr="0" compatLnSpc="1">
              <a:prstTxWarp prst="textNoShape">
                <a:avLst/>
              </a:prstTxWarp>
            </a:bodyPr>
            <a:lstStyle/>
            <a:p>
              <a:pPr defTabSz="932357"/>
              <a:endParaRPr lang="en-US" sz="1632">
                <a:solidFill>
                  <a:prstClr val="black"/>
                </a:solidFill>
              </a:endParaRPr>
            </a:p>
          </p:txBody>
        </p:sp>
      </p:grpSp>
      <p:grpSp>
        <p:nvGrpSpPr>
          <p:cNvPr id="79" name="Group 78"/>
          <p:cNvGrpSpPr/>
          <p:nvPr/>
        </p:nvGrpSpPr>
        <p:grpSpPr>
          <a:xfrm>
            <a:off x="7594578" y="4369053"/>
            <a:ext cx="1650688" cy="1159261"/>
            <a:chOff x="7594774" y="3988834"/>
            <a:chExt cx="1650922" cy="1159426"/>
          </a:xfrm>
        </p:grpSpPr>
        <p:sp>
          <p:nvSpPr>
            <p:cNvPr id="55" name="Flowchart: Process 54"/>
            <p:cNvSpPr/>
            <p:nvPr/>
          </p:nvSpPr>
          <p:spPr bwMode="auto">
            <a:xfrm>
              <a:off x="7594774" y="3988834"/>
              <a:ext cx="1650922" cy="1159426"/>
            </a:xfrm>
            <a:prstGeom prst="flowChartProcess">
              <a:avLst/>
            </a:prstGeom>
            <a:solidFill>
              <a:schemeClr val="accent2">
                <a:lumMod val="75000"/>
              </a:schemeClr>
            </a:solidFill>
            <a:ln>
              <a:solidFill>
                <a:schemeClr val="bg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rgbClr val="FFFFFF"/>
                  </a:solidFill>
                  <a:ea typeface="Segoe UI" pitchFamily="34" charset="0"/>
                  <a:cs typeface="Segoe UI" pitchFamily="34" charset="0"/>
                </a:rPr>
                <a:t>JIT Compiler</a:t>
              </a:r>
            </a:p>
            <a:p>
              <a:pPr algn="ctr" defTabSz="932293" fontAlgn="base">
                <a:lnSpc>
                  <a:spcPct val="90000"/>
                </a:lnSpc>
                <a:spcBef>
                  <a:spcPct val="0"/>
                </a:spcBef>
                <a:spcAft>
                  <a:spcPct val="0"/>
                </a:spcAft>
              </a:pPr>
              <a:r>
                <a:rPr lang="en-US" dirty="0">
                  <a:solidFill>
                    <a:srgbClr val="FFFFFF"/>
                  </a:solidFill>
                  <a:ea typeface="Segoe UI" pitchFamily="34" charset="0"/>
                  <a:cs typeface="Segoe UI" pitchFamily="34" charset="0"/>
                </a:rPr>
                <a:t>(</a:t>
              </a:r>
              <a:r>
                <a:rPr lang="en-US" dirty="0" err="1">
                  <a:solidFill>
                    <a:srgbClr val="FFFFFF"/>
                  </a:solidFill>
                  <a:ea typeface="Segoe UI" pitchFamily="34" charset="0"/>
                  <a:cs typeface="Segoe UI" pitchFamily="34" charset="0"/>
                </a:rPr>
                <a:t>RyuJIT</a:t>
              </a:r>
              <a:r>
                <a:rPr lang="en-US" dirty="0">
                  <a:solidFill>
                    <a:srgbClr val="FFFFFF"/>
                  </a:solidFill>
                  <a:ea typeface="Segoe UI" pitchFamily="34" charset="0"/>
                  <a:cs typeface="Segoe UI" pitchFamily="34" charset="0"/>
                </a:rPr>
                <a:t>)</a:t>
              </a:r>
            </a:p>
          </p:txBody>
        </p:sp>
        <p:grpSp>
          <p:nvGrpSpPr>
            <p:cNvPr id="75" name="Group 74"/>
            <p:cNvGrpSpPr>
              <a:grpSpLocks noChangeAspect="1"/>
            </p:cNvGrpSpPr>
            <p:nvPr/>
          </p:nvGrpSpPr>
          <p:grpSpPr>
            <a:xfrm>
              <a:off x="8644316" y="4675780"/>
              <a:ext cx="477285" cy="390078"/>
              <a:chOff x="9061629" y="5706715"/>
              <a:chExt cx="380421" cy="310912"/>
            </a:xfrm>
          </p:grpSpPr>
          <p:sp>
            <p:nvSpPr>
              <p:cNvPr id="76"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77"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sp>
            <p:nvSpPr>
              <p:cNvPr id="78"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1" rIns="93220" bIns="46611" numCol="1" anchor="t" anchorCtr="0" compatLnSpc="1">
                <a:prstTxWarp prst="textNoShape">
                  <a:avLst/>
                </a:prstTxWarp>
              </a:bodyPr>
              <a:lstStyle/>
              <a:p>
                <a:pPr defTabSz="950598"/>
                <a:endParaRPr lang="en-US" sz="1632">
                  <a:gradFill>
                    <a:gsLst>
                      <a:gs pos="14679">
                        <a:srgbClr val="FFFFFF"/>
                      </a:gs>
                      <a:gs pos="38000">
                        <a:srgbClr val="FFFFFF"/>
                      </a:gs>
                    </a:gsLst>
                    <a:lin ang="5400000" scaled="1"/>
                  </a:gradFill>
                </a:endParaRPr>
              </a:p>
            </p:txBody>
          </p:sp>
        </p:grpSp>
      </p:grpSp>
      <p:sp>
        <p:nvSpPr>
          <p:cNvPr id="54" name="TextBox 53"/>
          <p:cNvSpPr txBox="1"/>
          <p:nvPr/>
        </p:nvSpPr>
        <p:spPr>
          <a:xfrm>
            <a:off x="8191696" y="130578"/>
            <a:ext cx="4681680" cy="690942"/>
          </a:xfrm>
          <a:prstGeom prst="rect">
            <a:avLst/>
          </a:prstGeom>
          <a:noFill/>
        </p:spPr>
        <p:txBody>
          <a:bodyPr wrap="square" lIns="182854" tIns="146283" rIns="182854" bIns="146283" rtlCol="0">
            <a:spAutoFit/>
          </a:bodyPr>
          <a:lstStyle/>
          <a:p>
            <a:pPr defTabSz="932563">
              <a:lnSpc>
                <a:spcPct val="90000"/>
              </a:lnSpc>
            </a:pPr>
            <a:r>
              <a:rPr lang="en-US" sz="2800" dirty="0">
                <a:gradFill>
                  <a:gsLst>
                    <a:gs pos="2917">
                      <a:srgbClr val="000000"/>
                    </a:gs>
                    <a:gs pos="30000">
                      <a:srgbClr val="000000"/>
                    </a:gs>
                  </a:gsLst>
                  <a:lin ang="5400000" scaled="0"/>
                </a:gradFill>
              </a:rPr>
              <a:t>Deploy &amp; Run</a:t>
            </a:r>
          </a:p>
        </p:txBody>
      </p:sp>
      <p:sp>
        <p:nvSpPr>
          <p:cNvPr id="56" name="TextBox 55"/>
          <p:cNvSpPr txBox="1"/>
          <p:nvPr/>
        </p:nvSpPr>
        <p:spPr>
          <a:xfrm>
            <a:off x="808805" y="1144553"/>
            <a:ext cx="4803798" cy="1058209"/>
          </a:xfrm>
          <a:prstGeom prst="rect">
            <a:avLst/>
          </a:prstGeom>
          <a:noFill/>
        </p:spPr>
        <p:txBody>
          <a:bodyPr wrap="square" lIns="182854" tIns="146283" rIns="182854" bIns="146283" rtlCol="0">
            <a:spAutoFit/>
          </a:bodyPr>
          <a:lstStyle/>
          <a:p>
            <a:pPr defTabSz="932563">
              <a:lnSpc>
                <a:spcPct val="90000"/>
              </a:lnSpc>
            </a:pPr>
            <a:r>
              <a:rPr lang="en-US" dirty="0">
                <a:gradFill>
                  <a:gsLst>
                    <a:gs pos="2917">
                      <a:srgbClr val="000000"/>
                    </a:gs>
                    <a:gs pos="30000">
                      <a:srgbClr val="000000"/>
                    </a:gs>
                  </a:gsLst>
                  <a:lin ang="5400000" scaled="0"/>
                </a:gradFill>
              </a:rPr>
              <a:t>Roslyn takes your code and compiles it to IL. You have very modular references to the BCL and App Model you’re targeting. </a:t>
            </a:r>
          </a:p>
        </p:txBody>
      </p:sp>
    </p:spTree>
    <p:extLst>
      <p:ext uri="{BB962C8B-B14F-4D97-AF65-F5344CB8AC3E}">
        <p14:creationId xmlns:p14="http://schemas.microsoft.com/office/powerpoint/2010/main" val="83819144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6681499" y="3615651"/>
            <a:ext cx="5761037" cy="3378873"/>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68" tIns="2103120" rIns="182880" bIns="146304" numCol="1" rtlCol="0" anchor="t" anchorCtr="0" compatLnSpc="1">
            <a:prstTxWarp prst="textNoShape">
              <a:avLst/>
            </a:prstTxWarp>
          </a:bodyPr>
          <a:lstStyle/>
          <a:p>
            <a:pPr defTabSz="932468">
              <a:lnSpc>
                <a:spcPct val="90000"/>
              </a:lnSpc>
              <a:spcBef>
                <a:spcPts val="1800"/>
              </a:spcBef>
            </a:pPr>
            <a:endParaRPr lang="en-US" sz="2800" dirty="0">
              <a:gradFill>
                <a:gsLst>
                  <a:gs pos="100000">
                    <a:srgbClr val="FFFFFF"/>
                  </a:gs>
                  <a:gs pos="0">
                    <a:srgbClr val="FFFFFF"/>
                  </a:gs>
                </a:gsLst>
                <a:lin ang="5400000" scaled="0"/>
              </a:gradFill>
              <a:latin typeface="Segoe UI Light"/>
              <a:ea typeface="ＭＳ Ｐゴシック" charset="0"/>
            </a:endParaRPr>
          </a:p>
        </p:txBody>
      </p:sp>
      <p:sp>
        <p:nvSpPr>
          <p:cNvPr id="2" name="Title 1"/>
          <p:cNvSpPr>
            <a:spLocks noGrp="1"/>
          </p:cNvSpPr>
          <p:nvPr>
            <p:ph type="title"/>
          </p:nvPr>
        </p:nvSpPr>
        <p:spPr>
          <a:xfrm>
            <a:off x="253124" y="167171"/>
            <a:ext cx="6422314" cy="1593835"/>
          </a:xfrm>
        </p:spPr>
        <p:txBody>
          <a:bodyPr/>
          <a:lstStyle/>
          <a:p>
            <a:r>
              <a:rPr lang="en-US" sz="4000" dirty="0" smtClean="0"/>
              <a:t>Universal Windows Platform</a:t>
            </a:r>
            <a:endParaRPr lang="en-US" sz="4000" dirty="0"/>
          </a:p>
        </p:txBody>
      </p:sp>
      <p:sp>
        <p:nvSpPr>
          <p:cNvPr id="28" name="Rectangle 27"/>
          <p:cNvSpPr/>
          <p:nvPr/>
        </p:nvSpPr>
        <p:spPr bwMode="auto">
          <a:xfrm>
            <a:off x="6675438" y="0"/>
            <a:ext cx="5761037" cy="3474720"/>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68" tIns="2103120" rIns="182880" bIns="146304" numCol="1" rtlCol="0" anchor="t" anchorCtr="0" compatLnSpc="1">
            <a:prstTxWarp prst="textNoShape">
              <a:avLst/>
            </a:prstTxWarp>
          </a:bodyPr>
          <a:lstStyle/>
          <a:p>
            <a:pPr defTabSz="932468">
              <a:lnSpc>
                <a:spcPct val="90000"/>
              </a:lnSpc>
              <a:spcBef>
                <a:spcPts val="1800"/>
              </a:spcBef>
            </a:pPr>
            <a:endParaRPr lang="en-US" sz="2800" dirty="0">
              <a:gradFill>
                <a:gsLst>
                  <a:gs pos="100000">
                    <a:srgbClr val="FFFFFF"/>
                  </a:gs>
                  <a:gs pos="0">
                    <a:srgbClr val="FFFFFF"/>
                  </a:gs>
                </a:gsLst>
                <a:lin ang="5400000" scaled="0"/>
              </a:gradFill>
              <a:latin typeface="Segoe UI Light"/>
              <a:ea typeface="ＭＳ Ｐゴシック" charset="0"/>
            </a:endParaRPr>
          </a:p>
        </p:txBody>
      </p:sp>
      <p:sp>
        <p:nvSpPr>
          <p:cNvPr id="29" name="Rectangle 28"/>
          <p:cNvSpPr/>
          <p:nvPr/>
        </p:nvSpPr>
        <p:spPr>
          <a:xfrm>
            <a:off x="6919262" y="4368966"/>
            <a:ext cx="5517213" cy="2308324"/>
          </a:xfrm>
          <a:prstGeom prst="rect">
            <a:avLst/>
          </a:prstGeom>
        </p:spPr>
        <p:txBody>
          <a:bodyPr wrap="square">
            <a:spAutoFit/>
          </a:bodyPr>
          <a:lstStyle/>
          <a:p>
            <a:pPr marL="233363" indent="-233363" defTabSz="932468">
              <a:lnSpc>
                <a:spcPct val="90000"/>
              </a:lnSpc>
              <a:buFont typeface="Arial" panose="020B0604020202020204" pitchFamily="34" charset="0"/>
              <a:buChar char="•"/>
            </a:pPr>
            <a:r>
              <a:rPr lang="en-US" sz="2000" dirty="0">
                <a:gradFill>
                  <a:gsLst>
                    <a:gs pos="100000">
                      <a:srgbClr val="FFFFFF"/>
                    </a:gs>
                    <a:gs pos="0">
                      <a:srgbClr val="FFFFFF"/>
                    </a:gs>
                  </a:gsLst>
                  <a:lin ang="5400000" scaled="0"/>
                </a:gradFill>
                <a:latin typeface="Segoe UI Light"/>
                <a:ea typeface="ＭＳ Ｐゴシック" charset="0"/>
              </a:rPr>
              <a:t>Next Generation Compiler in the Cloud for Store </a:t>
            </a:r>
            <a:r>
              <a:rPr lang="en-US" sz="2000" dirty="0" smtClean="0">
                <a:gradFill>
                  <a:gsLst>
                    <a:gs pos="100000">
                      <a:srgbClr val="FFFFFF"/>
                    </a:gs>
                    <a:gs pos="0">
                      <a:srgbClr val="FFFFFF"/>
                    </a:gs>
                  </a:gsLst>
                  <a:lin ang="5400000" scaled="0"/>
                </a:gradFill>
                <a:latin typeface="Segoe UI Light"/>
                <a:ea typeface="ＭＳ Ｐゴシック" charset="0"/>
              </a:rPr>
              <a:t>Apps</a:t>
            </a:r>
          </a:p>
          <a:p>
            <a:pPr marL="233363" indent="-233363" defTabSz="932468">
              <a:lnSpc>
                <a:spcPct val="90000"/>
              </a:lnSpc>
              <a:buFont typeface="Arial" panose="020B0604020202020204" pitchFamily="34" charset="0"/>
              <a:buChar char="•"/>
            </a:pPr>
            <a:endParaRPr lang="en-US" sz="2000" dirty="0">
              <a:gradFill>
                <a:gsLst>
                  <a:gs pos="100000">
                    <a:srgbClr val="FFFFFF"/>
                  </a:gs>
                  <a:gs pos="0">
                    <a:srgbClr val="FFFFFF"/>
                  </a:gs>
                </a:gsLst>
                <a:lin ang="5400000" scaled="0"/>
              </a:gradFill>
              <a:latin typeface="Segoe UI Light"/>
              <a:ea typeface="ＭＳ Ｐゴシック" charset="0"/>
            </a:endParaRPr>
          </a:p>
          <a:p>
            <a:pPr marL="233363" indent="-233363" defTabSz="932468">
              <a:lnSpc>
                <a:spcPct val="90000"/>
              </a:lnSpc>
              <a:buFont typeface="Arial" panose="020B0604020202020204" pitchFamily="34" charset="0"/>
              <a:buChar char="•"/>
            </a:pPr>
            <a:r>
              <a:rPr lang="en-US" sz="2000" dirty="0">
                <a:gradFill>
                  <a:gsLst>
                    <a:gs pos="100000">
                      <a:srgbClr val="FFFFFF"/>
                    </a:gs>
                    <a:gs pos="0">
                      <a:srgbClr val="FFFFFF"/>
                    </a:gs>
                  </a:gsLst>
                  <a:lin ang="5400000" scaled="0"/>
                </a:gradFill>
                <a:latin typeface="Segoe UI Light"/>
                <a:ea typeface="ＭＳ Ｐゴシック" charset="0"/>
              </a:rPr>
              <a:t>Uses lean runtime and VC++ optimizer for fast code execution and reduced memory </a:t>
            </a:r>
            <a:r>
              <a:rPr lang="en-US" sz="2000" dirty="0" smtClean="0">
                <a:gradFill>
                  <a:gsLst>
                    <a:gs pos="100000">
                      <a:srgbClr val="FFFFFF"/>
                    </a:gs>
                    <a:gs pos="0">
                      <a:srgbClr val="FFFFFF"/>
                    </a:gs>
                  </a:gsLst>
                  <a:lin ang="5400000" scaled="0"/>
                </a:gradFill>
                <a:latin typeface="Segoe UI Light"/>
                <a:ea typeface="ＭＳ Ｐゴシック" charset="0"/>
              </a:rPr>
              <a:t>usage</a:t>
            </a:r>
          </a:p>
          <a:p>
            <a:pPr marL="233363" indent="-233363" defTabSz="932468">
              <a:lnSpc>
                <a:spcPct val="90000"/>
              </a:lnSpc>
              <a:buFont typeface="Arial" panose="020B0604020202020204" pitchFamily="34" charset="0"/>
              <a:buChar char="•"/>
            </a:pPr>
            <a:endParaRPr lang="en-US" sz="2000" dirty="0">
              <a:gradFill>
                <a:gsLst>
                  <a:gs pos="100000">
                    <a:srgbClr val="FFFFFF"/>
                  </a:gs>
                  <a:gs pos="0">
                    <a:srgbClr val="FFFFFF"/>
                  </a:gs>
                </a:gsLst>
                <a:lin ang="5400000" scaled="0"/>
              </a:gradFill>
              <a:latin typeface="Segoe UI Light"/>
              <a:ea typeface="ＭＳ Ｐゴシック" charset="0"/>
            </a:endParaRPr>
          </a:p>
          <a:p>
            <a:pPr marL="233363" indent="-233363" defTabSz="932468">
              <a:lnSpc>
                <a:spcPct val="90000"/>
              </a:lnSpc>
              <a:buFont typeface="Arial" panose="020B0604020202020204" pitchFamily="34" charset="0"/>
              <a:buChar char="•"/>
            </a:pPr>
            <a:r>
              <a:rPr lang="en-US" sz="2000" dirty="0">
                <a:gradFill>
                  <a:gsLst>
                    <a:gs pos="100000">
                      <a:srgbClr val="FFFFFF"/>
                    </a:gs>
                    <a:gs pos="0">
                      <a:srgbClr val="FFFFFF"/>
                    </a:gs>
                  </a:gsLst>
                  <a:lin ang="5400000" scaled="0"/>
                </a:gradFill>
                <a:latin typeface="Segoe UI Light"/>
                <a:ea typeface="ＭＳ Ｐゴシック" charset="0"/>
              </a:rPr>
              <a:t>Preview available </a:t>
            </a:r>
            <a:r>
              <a:rPr lang="en-US" sz="2000" dirty="0" smtClean="0">
                <a:gradFill>
                  <a:gsLst>
                    <a:gs pos="100000">
                      <a:srgbClr val="FFFFFF"/>
                    </a:gs>
                    <a:gs pos="0">
                      <a:srgbClr val="FFFFFF"/>
                    </a:gs>
                  </a:gsLst>
                  <a:lin ang="5400000" scaled="0"/>
                </a:gradFill>
                <a:latin typeface="Segoe UI Light"/>
                <a:ea typeface="ＭＳ Ｐゴシック" charset="0"/>
              </a:rPr>
              <a:t>from Visual Studio </a:t>
            </a:r>
            <a:br>
              <a:rPr lang="en-US" sz="2000" dirty="0" smtClean="0">
                <a:gradFill>
                  <a:gsLst>
                    <a:gs pos="100000">
                      <a:srgbClr val="FFFFFF"/>
                    </a:gs>
                    <a:gs pos="0">
                      <a:srgbClr val="FFFFFF"/>
                    </a:gs>
                  </a:gsLst>
                  <a:lin ang="5400000" scaled="0"/>
                </a:gradFill>
                <a:latin typeface="Segoe UI Light"/>
                <a:ea typeface="ＭＳ Ｐゴシック" charset="0"/>
              </a:rPr>
            </a:br>
            <a:r>
              <a:rPr lang="en-US" sz="2000" u="sng" dirty="0" smtClean="0">
                <a:gradFill>
                  <a:gsLst>
                    <a:gs pos="100000">
                      <a:srgbClr val="FFFFFF"/>
                    </a:gs>
                    <a:gs pos="0">
                      <a:srgbClr val="FFFFFF"/>
                    </a:gs>
                  </a:gsLst>
                  <a:lin ang="5400000" scaled="0"/>
                </a:gradFill>
                <a:latin typeface="Segoe UI Light"/>
                <a:ea typeface="ＭＳ Ｐゴシック" charset="0"/>
              </a:rPr>
              <a:t>http</a:t>
            </a:r>
            <a:r>
              <a:rPr lang="en-US" sz="2000" u="sng" dirty="0">
                <a:gradFill>
                  <a:gsLst>
                    <a:gs pos="100000">
                      <a:srgbClr val="FFFFFF"/>
                    </a:gs>
                    <a:gs pos="0">
                      <a:srgbClr val="FFFFFF"/>
                    </a:gs>
                  </a:gsLst>
                  <a:lin ang="5400000" scaled="0"/>
                </a:gradFill>
                <a:latin typeface="Segoe UI Light"/>
                <a:ea typeface="ＭＳ Ｐゴシック" charset="0"/>
              </a:rPr>
              <a:t>://aka.ms/dotnetnative  </a:t>
            </a:r>
          </a:p>
        </p:txBody>
      </p:sp>
      <p:pic>
        <p:nvPicPr>
          <p:cNvPr id="30" name="Picture 29"/>
          <p:cNvPicPr>
            <a:picLocks noChangeAspect="1"/>
          </p:cNvPicPr>
          <p:nvPr/>
        </p:nvPicPr>
        <p:blipFill rotWithShape="1">
          <a:blip r:embed="rId3"/>
          <a:srcRect b="3630"/>
          <a:stretch/>
        </p:blipFill>
        <p:spPr>
          <a:xfrm>
            <a:off x="7268948" y="830262"/>
            <a:ext cx="4574017" cy="2391335"/>
          </a:xfrm>
          <a:prstGeom prst="rect">
            <a:avLst/>
          </a:prstGeom>
        </p:spPr>
      </p:pic>
      <p:sp>
        <p:nvSpPr>
          <p:cNvPr id="33" name="3 arrow"/>
          <p:cNvSpPr/>
          <p:nvPr/>
        </p:nvSpPr>
        <p:spPr bwMode="auto">
          <a:xfrm>
            <a:off x="2103436" y="1994099"/>
            <a:ext cx="4254231" cy="1072426"/>
          </a:xfrm>
          <a:prstGeom prst="homePlate">
            <a:avLst/>
          </a:prstGeom>
          <a:solidFill>
            <a:srgbClr val="0072C6"/>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000" kern="0" dirty="0" smtClean="0">
                <a:gradFill>
                  <a:gsLst>
                    <a:gs pos="9583">
                      <a:srgbClr val="FFFFFF"/>
                    </a:gs>
                    <a:gs pos="24000">
                      <a:srgbClr val="FFFFFF"/>
                    </a:gs>
                  </a:gsLst>
                  <a:lin ang="5400000" scaled="0"/>
                </a:gradFill>
              </a:rPr>
              <a:t>Universal Windows Platform</a:t>
            </a:r>
            <a:endParaRPr lang="en-US" sz="2400" kern="0" dirty="0" smtClean="0">
              <a:gradFill>
                <a:gsLst>
                  <a:gs pos="9583">
                    <a:srgbClr val="FFFFFF"/>
                  </a:gs>
                  <a:gs pos="24000">
                    <a:srgbClr val="FFFFFF"/>
                  </a:gs>
                </a:gsLst>
                <a:lin ang="5400000" scaled="0"/>
              </a:gradFill>
            </a:endParaRPr>
          </a:p>
          <a:p>
            <a:pPr defTabSz="913862"/>
            <a:r>
              <a:rPr lang="en-US" sz="1600" kern="0" dirty="0" smtClean="0">
                <a:gradFill>
                  <a:gsLst>
                    <a:gs pos="9583">
                      <a:srgbClr val="FFFFFF"/>
                    </a:gs>
                    <a:gs pos="24000">
                      <a:srgbClr val="FFFFFF"/>
                    </a:gs>
                  </a:gsLst>
                  <a:lin ang="5400000" scaled="0"/>
                </a:gradFill>
              </a:rPr>
              <a:t>Shared across Windows and Windows Phone apps</a:t>
            </a:r>
            <a:endParaRPr lang="en-US" kern="0" dirty="0">
              <a:gradFill>
                <a:gsLst>
                  <a:gs pos="9583">
                    <a:srgbClr val="FFFFFF"/>
                  </a:gs>
                  <a:gs pos="24000">
                    <a:srgbClr val="FFFFFF"/>
                  </a:gs>
                </a:gsLst>
                <a:lin ang="5400000" scaled="0"/>
              </a:gradFill>
            </a:endParaRPr>
          </a:p>
        </p:txBody>
      </p:sp>
      <p:sp>
        <p:nvSpPr>
          <p:cNvPr id="34" name="Oval 33"/>
          <p:cNvSpPr/>
          <p:nvPr/>
        </p:nvSpPr>
        <p:spPr bwMode="auto">
          <a:xfrm>
            <a:off x="794224" y="1744662"/>
            <a:ext cx="1554956" cy="1554956"/>
          </a:xfrm>
          <a:prstGeom prst="ellipse">
            <a:avLst/>
          </a:prstGeom>
          <a:solidFill>
            <a:srgbClr val="003B92"/>
          </a:solidFill>
          <a:ln w="7620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Freeform 34"/>
          <p:cNvSpPr>
            <a:spLocks noEditPoints="1"/>
          </p:cNvSpPr>
          <p:nvPr/>
        </p:nvSpPr>
        <p:spPr bwMode="auto">
          <a:xfrm>
            <a:off x="1222615" y="2185418"/>
            <a:ext cx="679290" cy="689788"/>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6" name="3 arrow"/>
          <p:cNvSpPr/>
          <p:nvPr/>
        </p:nvSpPr>
        <p:spPr bwMode="auto">
          <a:xfrm>
            <a:off x="2103437" y="5086447"/>
            <a:ext cx="4254230" cy="1072426"/>
          </a:xfrm>
          <a:prstGeom prst="homePlate">
            <a:avLst/>
          </a:prstGeom>
          <a:solidFill>
            <a:srgbClr val="972FAF"/>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000" kern="0" dirty="0" smtClean="0">
                <a:gradFill>
                  <a:gsLst>
                    <a:gs pos="9583">
                      <a:srgbClr val="FFFFFF"/>
                    </a:gs>
                    <a:gs pos="24000">
                      <a:srgbClr val="FFFFFF"/>
                    </a:gs>
                  </a:gsLst>
                  <a:lin ang="5400000" scaled="0"/>
                </a:gradFill>
              </a:rPr>
              <a:t>.NET Native</a:t>
            </a:r>
          </a:p>
          <a:p>
            <a:pPr defTabSz="913862"/>
            <a:r>
              <a:rPr lang="en-US" sz="1600" kern="0" dirty="0" smtClean="0">
                <a:gradFill>
                  <a:gsLst>
                    <a:gs pos="9583">
                      <a:srgbClr val="FFFFFF"/>
                    </a:gs>
                    <a:gs pos="24000">
                      <a:srgbClr val="FFFFFF"/>
                    </a:gs>
                  </a:gsLst>
                  <a:lin ang="5400000" scaled="0"/>
                </a:gradFill>
              </a:rPr>
              <a:t>Native code compilation</a:t>
            </a:r>
            <a:endParaRPr lang="en-US" kern="0" dirty="0">
              <a:gradFill>
                <a:gsLst>
                  <a:gs pos="9583">
                    <a:srgbClr val="FFFFFF"/>
                  </a:gs>
                  <a:gs pos="24000">
                    <a:srgbClr val="FFFFFF"/>
                  </a:gs>
                </a:gsLst>
                <a:lin ang="5400000" scaled="0"/>
              </a:gradFill>
            </a:endParaRPr>
          </a:p>
        </p:txBody>
      </p:sp>
      <p:sp>
        <p:nvSpPr>
          <p:cNvPr id="37" name="Oval 36"/>
          <p:cNvSpPr/>
          <p:nvPr/>
        </p:nvSpPr>
        <p:spPr bwMode="auto">
          <a:xfrm>
            <a:off x="794224" y="4837010"/>
            <a:ext cx="1554956" cy="1554956"/>
          </a:xfrm>
          <a:prstGeom prst="ellipse">
            <a:avLst/>
          </a:prstGeom>
          <a:solidFill>
            <a:srgbClr val="68217A"/>
          </a:solidFill>
          <a:ln w="76200">
            <a:solidFill>
              <a:srgbClr val="972FA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p:cNvPicPr>
            <a:picLocks noChangeAspect="1"/>
          </p:cNvPicPr>
          <p:nvPr/>
        </p:nvPicPr>
        <p:blipFill>
          <a:blip r:embed="rId4"/>
          <a:stretch>
            <a:fillRect/>
          </a:stretch>
        </p:blipFill>
        <p:spPr>
          <a:xfrm>
            <a:off x="1056171" y="5086447"/>
            <a:ext cx="1012179" cy="1031460"/>
          </a:xfrm>
          <a:prstGeom prst="rect">
            <a:avLst/>
          </a:prstGeom>
          <a:solidFill>
            <a:srgbClr val="972FAF"/>
          </a:solidFill>
        </p:spPr>
      </p:pic>
      <p:sp>
        <p:nvSpPr>
          <p:cNvPr id="13" name="Rectangle 12"/>
          <p:cNvSpPr/>
          <p:nvPr/>
        </p:nvSpPr>
        <p:spPr>
          <a:xfrm>
            <a:off x="6732392" y="118689"/>
            <a:ext cx="4393832" cy="461665"/>
          </a:xfrm>
          <a:prstGeom prst="rect">
            <a:avLst/>
          </a:prstGeom>
        </p:spPr>
        <p:txBody>
          <a:bodyPr wrap="none">
            <a:spAutoFit/>
          </a:bodyPr>
          <a:lstStyle/>
          <a:p>
            <a:pPr defTabSz="932277"/>
            <a:r>
              <a:rPr lang="en-US" sz="2400" b="1" dirty="0" smtClean="0">
                <a:solidFill>
                  <a:srgbClr val="FFFFFF"/>
                </a:solidFill>
                <a:cs typeface="Segoe UI" panose="020B0502040204020203" pitchFamily="34" charset="0"/>
              </a:rPr>
              <a:t>Universal Windows Platform </a:t>
            </a:r>
          </a:p>
        </p:txBody>
      </p:sp>
      <p:sp>
        <p:nvSpPr>
          <p:cNvPr id="15" name="Rectangle 14"/>
          <p:cNvSpPr/>
          <p:nvPr/>
        </p:nvSpPr>
        <p:spPr>
          <a:xfrm>
            <a:off x="6862252" y="3748165"/>
            <a:ext cx="3217227" cy="461665"/>
          </a:xfrm>
          <a:prstGeom prst="rect">
            <a:avLst/>
          </a:prstGeom>
        </p:spPr>
        <p:txBody>
          <a:bodyPr wrap="none">
            <a:spAutoFit/>
          </a:bodyPr>
          <a:lstStyle/>
          <a:p>
            <a:pPr defTabSz="932277"/>
            <a:r>
              <a:rPr lang="en-US" sz="2400" b="1" dirty="0" smtClean="0">
                <a:solidFill>
                  <a:srgbClr val="FFFFFF"/>
                </a:solidFill>
                <a:cs typeface="Segoe UI" panose="020B0502040204020203" pitchFamily="34" charset="0"/>
              </a:rPr>
              <a:t>.NET Native</a:t>
            </a:r>
            <a:r>
              <a:rPr lang="en-US" sz="2400" dirty="0" smtClean="0">
                <a:solidFill>
                  <a:srgbClr val="FFFFFF"/>
                </a:solidFill>
                <a:latin typeface="Segoe UI Light" pitchFamily="34" charset="0"/>
              </a:rPr>
              <a:t> highlights</a:t>
            </a:r>
            <a:endParaRPr lang="en-US" sz="2000" dirty="0">
              <a:solidFill>
                <a:srgbClr val="FFFFFF"/>
              </a:solidFill>
            </a:endParaRPr>
          </a:p>
        </p:txBody>
      </p:sp>
    </p:spTree>
    <p:extLst>
      <p:ext uri="{BB962C8B-B14F-4D97-AF65-F5344CB8AC3E}">
        <p14:creationId xmlns:p14="http://schemas.microsoft.com/office/powerpoint/2010/main" val="344505139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bwMode="auto">
          <a:xfrm>
            <a:off x="6342635" y="1085766"/>
            <a:ext cx="5956232" cy="4057661"/>
          </a:xfrm>
          <a:prstGeom prst="rect">
            <a:avLst/>
          </a:prstGeom>
          <a:solidFill>
            <a:srgbClr val="616161">
              <a:lumMod val="20000"/>
              <a:lumOff val="80000"/>
            </a:srgbClr>
          </a:solidFill>
          <a:ln w="25400" cap="flat" cmpd="sng" algn="ctr">
            <a:noFill/>
            <a:prstDash val="solid"/>
            <a:headEnd type="none" w="med" len="med"/>
            <a:tailEnd type="none" w="med" len="med"/>
          </a:ln>
          <a:effectLst/>
        </p:spPr>
        <p:txBody>
          <a:bodyPr vert="horz" wrap="square" lIns="137141" tIns="137141" rIns="67183" bIns="53747" numCol="1" rtlCol="0" anchor="t" anchorCtr="0" compatLnSpc="1">
            <a:prstTxWarp prst="textNoShape">
              <a:avLst/>
            </a:prstTxWarp>
          </a:bodyPr>
          <a:lstStyle/>
          <a:p>
            <a:pPr defTabSz="685512">
              <a:defRPr/>
            </a:pPr>
            <a:endParaRPr lang="en-US" sz="900" kern="0" dirty="0" smtClean="0">
              <a:gradFill>
                <a:gsLst>
                  <a:gs pos="58716">
                    <a:srgbClr val="002050"/>
                  </a:gs>
                  <a:gs pos="37000">
                    <a:srgbClr val="002050"/>
                  </a:gs>
                </a:gsLst>
                <a:lin ang="5400000" scaled="1"/>
              </a:gradFill>
              <a:latin typeface="Segoe UI Light"/>
            </a:endParaRPr>
          </a:p>
        </p:txBody>
      </p:sp>
      <p:sp>
        <p:nvSpPr>
          <p:cNvPr id="5" name="Text Placeholder 4"/>
          <p:cNvSpPr>
            <a:spLocks noGrp="1"/>
          </p:cNvSpPr>
          <p:nvPr>
            <p:ph type="body" sz="quarter" idx="10"/>
          </p:nvPr>
        </p:nvSpPr>
        <p:spPr>
          <a:xfrm>
            <a:off x="196729" y="152043"/>
            <a:ext cx="5943597" cy="7045006"/>
          </a:xfrm>
        </p:spPr>
        <p:txBody>
          <a:bodyPr/>
          <a:lstStyle/>
          <a:p>
            <a:r>
              <a:rPr lang="en-US" sz="4400" dirty="0" smtClean="0"/>
              <a:t>Open Sourcing .NET</a:t>
            </a:r>
          </a:p>
          <a:p>
            <a:r>
              <a:rPr lang="en-US" sz="2800" b="1" dirty="0" smtClean="0"/>
              <a:t>Platforms</a:t>
            </a:r>
          </a:p>
          <a:p>
            <a:pPr marL="457200" indent="-457200">
              <a:buFont typeface="Arial" panose="020B0604020202020204" pitchFamily="34" charset="0"/>
              <a:buChar char="•"/>
            </a:pPr>
            <a:r>
              <a:rPr lang="en-US" sz="1800" dirty="0">
                <a:solidFill>
                  <a:schemeClr val="tx1"/>
                </a:solidFill>
              </a:rPr>
              <a:t>General purpose .NET Core runtime, compilers and libraries</a:t>
            </a:r>
          </a:p>
          <a:p>
            <a:pPr marL="457200" indent="-457200">
              <a:buFont typeface="Arial" panose="020B0604020202020204" pitchFamily="34" charset="0"/>
              <a:buChar char="•"/>
            </a:pPr>
            <a:r>
              <a:rPr lang="en-US" sz="1800" dirty="0">
                <a:solidFill>
                  <a:schemeClr val="tx1"/>
                </a:solidFill>
              </a:rPr>
              <a:t>ASP.NET 5 web server stack</a:t>
            </a:r>
          </a:p>
          <a:p>
            <a:r>
              <a:rPr lang="en-US" sz="2800" b="1" dirty="0" smtClean="0"/>
              <a:t>Fully Supported cross-platform</a:t>
            </a:r>
          </a:p>
          <a:p>
            <a:pPr marL="285750" indent="-285750" defTabSz="932327">
              <a:spcBef>
                <a:spcPts val="1200"/>
              </a:spcBef>
              <a:buFont typeface="Arial" panose="020B0604020202020204" pitchFamily="34" charset="0"/>
              <a:buChar char="•"/>
            </a:pPr>
            <a:r>
              <a:rPr lang="en-US" sz="1800" dirty="0">
                <a:gradFill>
                  <a:gsLst>
                    <a:gs pos="100000">
                      <a:srgbClr val="FFFFFF"/>
                    </a:gs>
                    <a:gs pos="0">
                      <a:srgbClr val="FFFFFF"/>
                    </a:gs>
                  </a:gsLst>
                  <a:lin ang="5400000" scaled="0"/>
                </a:gradFill>
                <a:ea typeface="ＭＳ Ｐゴシック" charset="0"/>
              </a:rPr>
              <a:t>Windows, Linux and OS X</a:t>
            </a:r>
          </a:p>
          <a:p>
            <a:pPr marL="285750" indent="-285750" defTabSz="932327">
              <a:spcBef>
                <a:spcPts val="1200"/>
              </a:spcBef>
              <a:buFont typeface="Arial" panose="020B0604020202020204" pitchFamily="34" charset="0"/>
              <a:buChar char="•"/>
            </a:pPr>
            <a:r>
              <a:rPr lang="en-US" sz="1800" dirty="0">
                <a:gradFill>
                  <a:gsLst>
                    <a:gs pos="100000">
                      <a:srgbClr val="FFFFFF"/>
                    </a:gs>
                    <a:gs pos="0">
                      <a:srgbClr val="FFFFFF"/>
                    </a:gs>
                  </a:gsLst>
                  <a:lin ang="5400000" scaled="0"/>
                </a:gradFill>
                <a:ea typeface="ＭＳ Ｐゴシック" charset="0"/>
              </a:rPr>
              <a:t>Visual Studio tooling support (e.g. debugging and deploying to </a:t>
            </a:r>
            <a:r>
              <a:rPr lang="en-US" sz="1800" dirty="0" err="1">
                <a:gradFill>
                  <a:gsLst>
                    <a:gs pos="100000">
                      <a:srgbClr val="FFFFFF"/>
                    </a:gs>
                    <a:gs pos="0">
                      <a:srgbClr val="FFFFFF"/>
                    </a:gs>
                  </a:gsLst>
                  <a:lin ang="5400000" scaled="0"/>
                </a:gradFill>
                <a:ea typeface="ＭＳ Ｐゴシック" charset="0"/>
              </a:rPr>
              <a:t>Docker</a:t>
            </a:r>
            <a:r>
              <a:rPr lang="en-US" sz="1800" dirty="0">
                <a:gradFill>
                  <a:gsLst>
                    <a:gs pos="100000">
                      <a:srgbClr val="FFFFFF"/>
                    </a:gs>
                    <a:gs pos="0">
                      <a:srgbClr val="FFFFFF"/>
                    </a:gs>
                  </a:gsLst>
                  <a:lin ang="5400000" scaled="0"/>
                </a:gradFill>
                <a:ea typeface="ＭＳ Ｐゴシック" charset="0"/>
              </a:rPr>
              <a:t> in Linux)</a:t>
            </a:r>
          </a:p>
          <a:p>
            <a:pPr marL="285750" indent="-285750" defTabSz="932327">
              <a:spcBef>
                <a:spcPts val="1200"/>
              </a:spcBef>
              <a:buFont typeface="Arial" panose="020B0604020202020204" pitchFamily="34" charset="0"/>
              <a:buChar char="•"/>
            </a:pPr>
            <a:r>
              <a:rPr lang="en-US" sz="1800" dirty="0" err="1" smtClean="0">
                <a:gradFill>
                  <a:gsLst>
                    <a:gs pos="100000">
                      <a:srgbClr val="FFFFFF"/>
                    </a:gs>
                    <a:gs pos="0">
                      <a:srgbClr val="FFFFFF"/>
                    </a:gs>
                  </a:gsLst>
                  <a:lin ang="5400000" scaled="0"/>
                </a:gradFill>
                <a:ea typeface="ＭＳ Ｐゴシック" charset="0"/>
              </a:rPr>
              <a:t>OmniSharp</a:t>
            </a:r>
            <a:r>
              <a:rPr lang="en-US" sz="1800" dirty="0" smtClean="0">
                <a:gradFill>
                  <a:gsLst>
                    <a:gs pos="100000">
                      <a:srgbClr val="FFFFFF"/>
                    </a:gs>
                    <a:gs pos="0">
                      <a:srgbClr val="FFFFFF"/>
                    </a:gs>
                  </a:gsLst>
                  <a:lin ang="5400000" scaled="0"/>
                </a:gradFill>
                <a:ea typeface="ＭＳ Ｐゴシック" charset="0"/>
              </a:rPr>
              <a:t> </a:t>
            </a:r>
            <a:r>
              <a:rPr lang="en-US" sz="1800" dirty="0">
                <a:gradFill>
                  <a:gsLst>
                    <a:gs pos="100000">
                      <a:srgbClr val="FFFFFF"/>
                    </a:gs>
                    <a:gs pos="0">
                      <a:srgbClr val="FFFFFF"/>
                    </a:gs>
                  </a:gsLst>
                  <a:lin ang="5400000" scaled="0"/>
                </a:gradFill>
                <a:ea typeface="ＭＳ Ｐゴシック" charset="0"/>
              </a:rPr>
              <a:t>extensions to cross-plat IDEs (Sublime, </a:t>
            </a:r>
            <a:r>
              <a:rPr lang="en-US" sz="1800" dirty="0" err="1">
                <a:gradFill>
                  <a:gsLst>
                    <a:gs pos="100000">
                      <a:srgbClr val="FFFFFF"/>
                    </a:gs>
                    <a:gs pos="0">
                      <a:srgbClr val="FFFFFF"/>
                    </a:gs>
                  </a:gsLst>
                  <a:lin ang="5400000" scaled="0"/>
                </a:gradFill>
                <a:ea typeface="ＭＳ Ｐゴシック" charset="0"/>
              </a:rPr>
              <a:t>Emacs</a:t>
            </a:r>
            <a:r>
              <a:rPr lang="en-US" sz="1800" dirty="0" smtClean="0">
                <a:gradFill>
                  <a:gsLst>
                    <a:gs pos="100000">
                      <a:srgbClr val="FFFFFF"/>
                    </a:gs>
                    <a:gs pos="0">
                      <a:srgbClr val="FFFFFF"/>
                    </a:gs>
                  </a:gsLst>
                  <a:lin ang="5400000" scaled="0"/>
                </a:gradFill>
                <a:ea typeface="ＭＳ Ｐゴシック" charset="0"/>
              </a:rPr>
              <a:t>…)</a:t>
            </a:r>
          </a:p>
          <a:p>
            <a:r>
              <a:rPr lang="en-US" sz="2800" b="1" dirty="0"/>
              <a:t>Open </a:t>
            </a:r>
            <a:r>
              <a:rPr lang="en-US" sz="2800" b="1" dirty="0" smtClean="0"/>
              <a:t>Source</a:t>
            </a:r>
          </a:p>
          <a:p>
            <a:pPr marL="285750" indent="-285750" defTabSz="932327">
              <a:spcBef>
                <a:spcPts val="1200"/>
              </a:spcBef>
              <a:buFont typeface="Arial" panose="020B0604020202020204" pitchFamily="34" charset="0"/>
              <a:buChar char="•"/>
            </a:pPr>
            <a:r>
              <a:rPr lang="en-US" sz="1800" dirty="0">
                <a:gradFill>
                  <a:gsLst>
                    <a:gs pos="100000">
                      <a:srgbClr val="FFFFFF"/>
                    </a:gs>
                    <a:gs pos="0">
                      <a:srgbClr val="FFFFFF"/>
                    </a:gs>
                  </a:gsLst>
                  <a:lin ang="5400000" scaled="0"/>
                </a:gradFill>
                <a:ea typeface="ＭＳ Ｐゴシック" charset="0"/>
              </a:rPr>
              <a:t>.NET Core and ASP.NET 5 source being developed on  GitHub</a:t>
            </a:r>
          </a:p>
          <a:p>
            <a:pPr marL="285750" indent="-285750" defTabSz="932327">
              <a:spcBef>
                <a:spcPts val="1200"/>
              </a:spcBef>
              <a:buFont typeface="Arial" panose="020B0604020202020204" pitchFamily="34" charset="0"/>
              <a:buChar char="•"/>
            </a:pPr>
            <a:r>
              <a:rPr lang="en-US" sz="1800" dirty="0">
                <a:gradFill>
                  <a:gsLst>
                    <a:gs pos="100000">
                      <a:srgbClr val="FFFFFF"/>
                    </a:gs>
                    <a:gs pos="0">
                      <a:srgbClr val="FFFFFF"/>
                    </a:gs>
                  </a:gsLst>
                  <a:lin ang="5400000" scaled="0"/>
                </a:gradFill>
                <a:ea typeface="ＭＳ Ｐゴシック" charset="0"/>
              </a:rPr>
              <a:t>Contributions accepted, tested and fully supported</a:t>
            </a:r>
          </a:p>
          <a:p>
            <a:pPr marL="285750" indent="-285750" defTabSz="932327">
              <a:spcBef>
                <a:spcPts val="1200"/>
              </a:spcBef>
              <a:buFont typeface="Arial" panose="020B0604020202020204" pitchFamily="34" charset="0"/>
              <a:buChar char="•"/>
            </a:pPr>
            <a:r>
              <a:rPr lang="en-US" sz="1800" dirty="0">
                <a:gradFill>
                  <a:gsLst>
                    <a:gs pos="100000">
                      <a:srgbClr val="FFFFFF"/>
                    </a:gs>
                    <a:gs pos="0">
                      <a:srgbClr val="FFFFFF"/>
                    </a:gs>
                  </a:gsLst>
                  <a:lin ang="5400000" scaled="0"/>
                </a:gradFill>
                <a:ea typeface="ＭＳ Ｐゴシック" charset="0"/>
              </a:rPr>
              <a:t>Close collaboration with Mono community</a:t>
            </a:r>
          </a:p>
          <a:p>
            <a:pPr marL="457200" indent="-457200">
              <a:buFont typeface="Arial" panose="020B0604020202020204" pitchFamily="34" charset="0"/>
              <a:buChar char="•"/>
            </a:pPr>
            <a:endParaRPr lang="en-US" sz="1800" b="1" dirty="0"/>
          </a:p>
        </p:txBody>
      </p:sp>
      <p:sp>
        <p:nvSpPr>
          <p:cNvPr id="6" name="Text Placeholder 5"/>
          <p:cNvSpPr>
            <a:spLocks noGrp="1"/>
          </p:cNvSpPr>
          <p:nvPr>
            <p:ph type="body" sz="quarter" idx="11"/>
          </p:nvPr>
        </p:nvSpPr>
        <p:spPr>
          <a:xfrm>
            <a:off x="6446838" y="296862"/>
            <a:ext cx="5450996" cy="572464"/>
          </a:xfrm>
        </p:spPr>
        <p:txBody>
          <a:bodyPr/>
          <a:lstStyle/>
          <a:p>
            <a:r>
              <a:rPr lang="en-US" sz="2800" dirty="0" smtClean="0"/>
              <a:t>What is Microsoft Open Sourcing?</a:t>
            </a:r>
            <a:endParaRPr lang="en-US" sz="2800" dirty="0"/>
          </a:p>
        </p:txBody>
      </p:sp>
      <p:sp>
        <p:nvSpPr>
          <p:cNvPr id="8" name="Rectangle 7"/>
          <p:cNvSpPr/>
          <p:nvPr/>
        </p:nvSpPr>
        <p:spPr>
          <a:xfrm>
            <a:off x="6394240" y="1171803"/>
            <a:ext cx="1913088" cy="584775"/>
          </a:xfrm>
          <a:prstGeom prst="rect">
            <a:avLst/>
          </a:prstGeom>
        </p:spPr>
        <p:txBody>
          <a:bodyPr wrap="none">
            <a:spAutoFit/>
          </a:bodyPr>
          <a:lstStyle/>
          <a:p>
            <a:pPr defTabSz="685512"/>
            <a:r>
              <a:rPr lang="en-US" sz="3200" spc="-75"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 2015</a:t>
            </a:r>
            <a:endParaRPr lang="en-US" sz="1000"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9" name="Rectangle 8"/>
          <p:cNvSpPr/>
          <p:nvPr/>
        </p:nvSpPr>
        <p:spPr bwMode="auto">
          <a:xfrm>
            <a:off x="9311125" y="1954783"/>
            <a:ext cx="2822005" cy="1479421"/>
          </a:xfrm>
          <a:prstGeom prst="rect">
            <a:avLst/>
          </a:prstGeom>
          <a:solidFill>
            <a:srgbClr val="7FBA00"/>
          </a:solidFill>
          <a:ln w="25400" cap="flat" cmpd="sng" algn="ctr">
            <a:noFill/>
            <a:prstDash val="solid"/>
            <a:headEnd type="none" w="med" len="med"/>
            <a:tailEnd type="none" w="med" len="med"/>
          </a:ln>
          <a:effectLst/>
        </p:spPr>
        <p:txBody>
          <a:bodyPr vert="horz" wrap="square" lIns="548562" tIns="205711" rIns="67219" bIns="67222" numCol="1" rtlCol="0" anchor="t" anchorCtr="0" compatLnSpc="1">
            <a:prstTxWarp prst="textNoShape">
              <a:avLst/>
            </a:prstTxWarp>
          </a:bodyPr>
          <a:lstStyle/>
          <a:p>
            <a:pPr defTabSz="685512"/>
            <a:endParaRPr lang="en-US" sz="2000" dirty="0">
              <a:gradFill>
                <a:gsLst>
                  <a:gs pos="14679">
                    <a:srgbClr val="FFFFFF"/>
                  </a:gs>
                  <a:gs pos="38000">
                    <a:srgbClr val="FFFFFF"/>
                  </a:gs>
                </a:gsLst>
                <a:lin ang="5400000" scaled="1"/>
              </a:gradFill>
              <a:latin typeface="Segoe UI Light"/>
            </a:endParaRPr>
          </a:p>
        </p:txBody>
      </p:sp>
      <p:sp>
        <p:nvSpPr>
          <p:cNvPr id="10" name="Rectangle 9"/>
          <p:cNvSpPr/>
          <p:nvPr/>
        </p:nvSpPr>
        <p:spPr bwMode="auto">
          <a:xfrm>
            <a:off x="6468081" y="1947918"/>
            <a:ext cx="2812724" cy="1480725"/>
          </a:xfrm>
          <a:prstGeom prst="rect">
            <a:avLst/>
          </a:prstGeom>
          <a:solidFill>
            <a:srgbClr val="7FBA00"/>
          </a:solidFill>
          <a:ln w="25400" cap="flat" cmpd="sng" algn="ctr">
            <a:noFill/>
            <a:prstDash val="solid"/>
            <a:headEnd type="none" w="med" len="med"/>
            <a:tailEnd type="none" w="med" len="med"/>
          </a:ln>
          <a:effectLst/>
        </p:spPr>
        <p:txBody>
          <a:bodyPr vert="horz" wrap="square" lIns="548562" tIns="205711" rIns="67219" bIns="67222" numCol="1" rtlCol="0" anchor="t" anchorCtr="0" compatLnSpc="1">
            <a:prstTxWarp prst="textNoShape">
              <a:avLst/>
            </a:prstTxWarp>
          </a:bodyPr>
          <a:lstStyle/>
          <a:p>
            <a:pPr defTabSz="685512"/>
            <a:r>
              <a:rPr lang="en-US" sz="2000" dirty="0">
                <a:gradFill>
                  <a:gsLst>
                    <a:gs pos="14679">
                      <a:srgbClr val="FFFFFF"/>
                    </a:gs>
                    <a:gs pos="38000">
                      <a:srgbClr val="FFFFFF"/>
                    </a:gs>
                  </a:gsLst>
                  <a:lin ang="5400000" scaled="1"/>
                </a:gradFill>
                <a:latin typeface="Segoe UI Light"/>
              </a:rPr>
              <a:t>  </a:t>
            </a:r>
          </a:p>
        </p:txBody>
      </p:sp>
      <p:sp>
        <p:nvSpPr>
          <p:cNvPr id="11" name="Rectangle 10"/>
          <p:cNvSpPr/>
          <p:nvPr/>
        </p:nvSpPr>
        <p:spPr bwMode="auto">
          <a:xfrm>
            <a:off x="6460541" y="3497263"/>
            <a:ext cx="5684632" cy="1358743"/>
          </a:xfrm>
          <a:prstGeom prst="rect">
            <a:avLst/>
          </a:prstGeom>
          <a:solidFill>
            <a:srgbClr val="68217A"/>
          </a:solidFill>
          <a:ln w="25400" cap="flat" cmpd="sng" algn="ctr">
            <a:noFill/>
            <a:prstDash val="solid"/>
            <a:headEnd type="none" w="med" len="med"/>
            <a:tailEnd type="none" w="med" len="med"/>
          </a:ln>
          <a:effectLst/>
        </p:spPr>
        <p:txBody>
          <a:bodyPr vert="horz" wrap="square" lIns="548485" tIns="33589" rIns="67174" bIns="53739" numCol="1" rtlCol="0" anchor="t" anchorCtr="0" compatLnSpc="1">
            <a:prstTxWarp prst="textNoShape">
              <a:avLst/>
            </a:prstTxWarp>
          </a:bodyPr>
          <a:lstStyle/>
          <a:p>
            <a:pPr defTabSz="685380"/>
            <a:endParaRPr lang="en-US" sz="1600" dirty="0">
              <a:gradFill>
                <a:gsLst>
                  <a:gs pos="14679">
                    <a:srgbClr val="FFFFFF"/>
                  </a:gs>
                  <a:gs pos="38000">
                    <a:srgbClr val="FFFFFF"/>
                  </a:gs>
                </a:gsLst>
                <a:lin ang="5400000" scaled="1"/>
              </a:gradFill>
            </a:endParaRPr>
          </a:p>
        </p:txBody>
      </p:sp>
      <p:grpSp>
        <p:nvGrpSpPr>
          <p:cNvPr id="12" name="Group 11"/>
          <p:cNvGrpSpPr/>
          <p:nvPr/>
        </p:nvGrpSpPr>
        <p:grpSpPr>
          <a:xfrm>
            <a:off x="7089749" y="4047846"/>
            <a:ext cx="1337845" cy="758321"/>
            <a:chOff x="3631207" y="5550921"/>
            <a:chExt cx="1468033" cy="1321773"/>
          </a:xfrm>
        </p:grpSpPr>
        <p:sp>
          <p:nvSpPr>
            <p:cNvPr id="13" name="Rectangle 12"/>
            <p:cNvSpPr/>
            <p:nvPr/>
          </p:nvSpPr>
          <p:spPr>
            <a:xfrm>
              <a:off x="3631209" y="6210163"/>
              <a:ext cx="916787" cy="662531"/>
            </a:xfrm>
            <a:prstGeom prst="rect">
              <a:avLst/>
            </a:prstGeom>
          </p:spPr>
          <p:txBody>
            <a:bodyPr wrap="none">
              <a:spAutoFit/>
            </a:bodyPr>
            <a:lstStyle/>
            <a:p>
              <a:pPr marL="0" lvl="1" defTabSz="685380">
                <a:lnSpc>
                  <a:spcPct val="90000"/>
                </a:lnSpc>
                <a:spcAft>
                  <a:spcPts val="250"/>
                </a:spcAft>
                <a:defRPr/>
              </a:pPr>
              <a:r>
                <a:rPr lang="en-US" sz="900" dirty="0" smtClean="0">
                  <a:solidFill>
                    <a:srgbClr val="FFFFFF"/>
                  </a:solidFill>
                </a:rPr>
                <a:t>RyuJIT</a:t>
              </a:r>
              <a:r>
                <a:rPr lang="en-US" sz="800" dirty="0" smtClean="0">
                  <a:solidFill>
                    <a:srgbClr val="FFFFFF"/>
                  </a:solidFill>
                </a:rPr>
                <a:t>, </a:t>
              </a:r>
              <a:r>
                <a:rPr lang="en-US" sz="900" dirty="0" smtClean="0">
                  <a:solidFill>
                    <a:srgbClr val="FFFFFF"/>
                  </a:solidFill>
                </a:rPr>
                <a:t>SIMD</a:t>
              </a:r>
            </a:p>
            <a:p>
              <a:pPr marL="0" lvl="1" defTabSz="685380">
                <a:lnSpc>
                  <a:spcPct val="90000"/>
                </a:lnSpc>
                <a:spcAft>
                  <a:spcPts val="250"/>
                </a:spcAft>
                <a:defRPr/>
              </a:pPr>
              <a:r>
                <a:rPr lang="en-US" sz="900" dirty="0" smtClean="0">
                  <a:solidFill>
                    <a:srgbClr val="FFFFFF"/>
                  </a:solidFill>
                </a:rPr>
                <a:t>Core-CLR</a:t>
              </a:r>
              <a:endParaRPr lang="en-US" sz="900" dirty="0">
                <a:solidFill>
                  <a:srgbClr val="FFFFFF"/>
                </a:solidFill>
              </a:endParaRPr>
            </a:p>
          </p:txBody>
        </p:sp>
        <p:sp>
          <p:nvSpPr>
            <p:cNvPr id="14" name="Rectangle 13"/>
            <p:cNvSpPr/>
            <p:nvPr/>
          </p:nvSpPr>
          <p:spPr>
            <a:xfrm>
              <a:off x="3631207" y="5550921"/>
              <a:ext cx="1468033" cy="740319"/>
            </a:xfrm>
            <a:prstGeom prst="rect">
              <a:avLst/>
            </a:prstGeom>
          </p:spPr>
          <p:txBody>
            <a:bodyPr wrap="square">
              <a:spAutoFit/>
            </a:bodyPr>
            <a:lstStyle/>
            <a:p>
              <a:pPr marL="0" lvl="1" defTabSz="685380">
                <a:lnSpc>
                  <a:spcPct val="90000"/>
                </a:lnSpc>
                <a:spcAft>
                  <a:spcPts val="250"/>
                </a:spcAft>
                <a:defRPr/>
              </a:pPr>
              <a:r>
                <a:rPr lang="en-US" sz="1200" b="1" dirty="0" smtClean="0">
                  <a:solidFill>
                    <a:srgbClr val="FFFFFF"/>
                  </a:solidFill>
                </a:rPr>
                <a:t>Runtime components</a:t>
              </a:r>
              <a:endParaRPr lang="en-US" sz="1200" b="1" dirty="0">
                <a:solidFill>
                  <a:srgbClr val="FFFFFF"/>
                </a:solidFill>
              </a:endParaRPr>
            </a:p>
          </p:txBody>
        </p:sp>
      </p:grpSp>
      <p:grpSp>
        <p:nvGrpSpPr>
          <p:cNvPr id="15" name="Group 14"/>
          <p:cNvGrpSpPr/>
          <p:nvPr/>
        </p:nvGrpSpPr>
        <p:grpSpPr>
          <a:xfrm>
            <a:off x="8642124" y="4048269"/>
            <a:ext cx="1374094" cy="739117"/>
            <a:chOff x="5954092" y="5572192"/>
            <a:chExt cx="2395084" cy="1288292"/>
          </a:xfrm>
        </p:grpSpPr>
        <p:sp>
          <p:nvSpPr>
            <p:cNvPr id="16" name="Rectangle 15"/>
            <p:cNvSpPr/>
            <p:nvPr/>
          </p:nvSpPr>
          <p:spPr>
            <a:xfrm>
              <a:off x="5954092" y="5572192"/>
              <a:ext cx="1759618" cy="450625"/>
            </a:xfrm>
            <a:prstGeom prst="rect">
              <a:avLst/>
            </a:prstGeom>
          </p:spPr>
          <p:txBody>
            <a:bodyPr wrap="square">
              <a:spAutoFit/>
            </a:bodyPr>
            <a:lstStyle/>
            <a:p>
              <a:pPr marL="0" lvl="1" defTabSz="685380">
                <a:lnSpc>
                  <a:spcPct val="90000"/>
                </a:lnSpc>
                <a:spcAft>
                  <a:spcPts val="250"/>
                </a:spcAft>
                <a:defRPr/>
              </a:pPr>
              <a:r>
                <a:rPr lang="en-US" sz="1200" b="1" dirty="0">
                  <a:solidFill>
                    <a:srgbClr val="FFFFFF"/>
                  </a:solidFill>
                </a:rPr>
                <a:t>Compilers</a:t>
              </a:r>
            </a:p>
          </p:txBody>
        </p:sp>
        <p:sp>
          <p:nvSpPr>
            <p:cNvPr id="17" name="Rectangle 16"/>
            <p:cNvSpPr/>
            <p:nvPr/>
          </p:nvSpPr>
          <p:spPr>
            <a:xfrm>
              <a:off x="5954092" y="5913633"/>
              <a:ext cx="2395084" cy="946851"/>
            </a:xfrm>
            <a:prstGeom prst="rect">
              <a:avLst/>
            </a:prstGeom>
          </p:spPr>
          <p:txBody>
            <a:bodyPr wrap="none">
              <a:spAutoFit/>
            </a:bodyPr>
            <a:lstStyle/>
            <a:p>
              <a:pPr marL="0" lvl="1" defTabSz="685380">
                <a:lnSpc>
                  <a:spcPct val="90000"/>
                </a:lnSpc>
                <a:spcAft>
                  <a:spcPts val="250"/>
                </a:spcAft>
              </a:pPr>
              <a:r>
                <a:rPr lang="en-US" sz="900" dirty="0">
                  <a:solidFill>
                    <a:srgbClr val="FFFFFF"/>
                  </a:solidFill>
                </a:rPr>
                <a:t>.NET Compiler </a:t>
              </a:r>
              <a:r>
                <a:rPr lang="en-US" sz="900" dirty="0" smtClean="0">
                  <a:solidFill>
                    <a:srgbClr val="FFFFFF"/>
                  </a:solidFill>
                </a:rPr>
                <a:t>Platform</a:t>
              </a:r>
            </a:p>
            <a:p>
              <a:pPr marL="0" lvl="1" defTabSz="685380">
                <a:lnSpc>
                  <a:spcPct val="90000"/>
                </a:lnSpc>
                <a:spcAft>
                  <a:spcPts val="250"/>
                </a:spcAft>
              </a:pPr>
              <a:r>
                <a:rPr lang="en-US" sz="900" dirty="0" smtClean="0">
                  <a:solidFill>
                    <a:srgbClr val="FFFFFF"/>
                  </a:solidFill>
                </a:rPr>
                <a:t>	(“Roslyn”)</a:t>
              </a:r>
            </a:p>
            <a:p>
              <a:pPr marL="0" lvl="1" defTabSz="685380">
                <a:lnSpc>
                  <a:spcPct val="90000"/>
                </a:lnSpc>
                <a:spcAft>
                  <a:spcPts val="250"/>
                </a:spcAft>
              </a:pPr>
              <a:r>
                <a:rPr lang="en-US" sz="900" dirty="0" smtClean="0">
                  <a:solidFill>
                    <a:srgbClr val="FFFFFF"/>
                  </a:solidFill>
                </a:rPr>
                <a:t>Languages</a:t>
              </a:r>
              <a:endParaRPr lang="en-US" sz="800" dirty="0">
                <a:solidFill>
                  <a:srgbClr val="FFFFFF"/>
                </a:solidFill>
              </a:endParaRPr>
            </a:p>
          </p:txBody>
        </p:sp>
      </p:grpSp>
      <p:grpSp>
        <p:nvGrpSpPr>
          <p:cNvPr id="18" name="Group 17"/>
          <p:cNvGrpSpPr/>
          <p:nvPr/>
        </p:nvGrpSpPr>
        <p:grpSpPr>
          <a:xfrm>
            <a:off x="10455629" y="4037884"/>
            <a:ext cx="1653017" cy="709713"/>
            <a:chOff x="8627481" y="5540297"/>
            <a:chExt cx="2881254" cy="1237045"/>
          </a:xfrm>
        </p:grpSpPr>
        <p:sp>
          <p:nvSpPr>
            <p:cNvPr id="19" name="Rectangle 18"/>
            <p:cNvSpPr/>
            <p:nvPr/>
          </p:nvSpPr>
          <p:spPr>
            <a:xfrm>
              <a:off x="8627481" y="5913640"/>
              <a:ext cx="2881254" cy="863702"/>
            </a:xfrm>
            <a:prstGeom prst="rect">
              <a:avLst/>
            </a:prstGeom>
          </p:spPr>
          <p:txBody>
            <a:bodyPr wrap="none">
              <a:spAutoFit/>
            </a:bodyPr>
            <a:lstStyle/>
            <a:p>
              <a:pPr marL="0" lvl="1" defTabSz="685380">
                <a:lnSpc>
                  <a:spcPct val="90000"/>
                </a:lnSpc>
                <a:spcAft>
                  <a:spcPts val="1200"/>
                </a:spcAft>
                <a:defRPr/>
              </a:pPr>
              <a:r>
                <a:rPr lang="en-US" sz="900" dirty="0">
                  <a:solidFill>
                    <a:srgbClr val="FFFFFF"/>
                  </a:solidFill>
                </a:rPr>
                <a:t>.NET Core 5 Libraries</a:t>
              </a:r>
            </a:p>
            <a:p>
              <a:pPr marL="0" lvl="1" defTabSz="685380">
                <a:lnSpc>
                  <a:spcPct val="90000"/>
                </a:lnSpc>
                <a:spcAft>
                  <a:spcPts val="250"/>
                </a:spcAft>
                <a:defRPr/>
              </a:pPr>
              <a:r>
                <a:rPr lang="en-US" sz="900" dirty="0">
                  <a:solidFill>
                    <a:srgbClr val="FFFFFF"/>
                  </a:solidFill>
                </a:rPr>
                <a:t>.NET Framework 4.6 Libraries</a:t>
              </a:r>
            </a:p>
          </p:txBody>
        </p:sp>
        <p:sp>
          <p:nvSpPr>
            <p:cNvPr id="20" name="Rectangle 19"/>
            <p:cNvSpPr/>
            <p:nvPr/>
          </p:nvSpPr>
          <p:spPr>
            <a:xfrm>
              <a:off x="8627483" y="5540297"/>
              <a:ext cx="2369792" cy="450627"/>
            </a:xfrm>
            <a:prstGeom prst="rect">
              <a:avLst/>
            </a:prstGeom>
          </p:spPr>
          <p:txBody>
            <a:bodyPr wrap="square">
              <a:spAutoFit/>
            </a:bodyPr>
            <a:lstStyle/>
            <a:p>
              <a:pPr marL="0" lvl="1" defTabSz="685380">
                <a:lnSpc>
                  <a:spcPct val="90000"/>
                </a:lnSpc>
                <a:spcAft>
                  <a:spcPts val="250"/>
                </a:spcAft>
                <a:defRPr/>
              </a:pPr>
              <a:r>
                <a:rPr lang="en-US" sz="1200" b="1" dirty="0" smtClean="0">
                  <a:solidFill>
                    <a:srgbClr val="FFFFFF"/>
                  </a:solidFill>
                </a:rPr>
                <a:t>Libraries</a:t>
              </a:r>
              <a:endParaRPr lang="en-US" sz="1200" b="1" dirty="0">
                <a:solidFill>
                  <a:srgbClr val="FFFFFF"/>
                </a:solidFill>
              </a:endParaRPr>
            </a:p>
          </p:txBody>
        </p:sp>
      </p:grpSp>
      <p:grpSp>
        <p:nvGrpSpPr>
          <p:cNvPr id="21" name="Group 20"/>
          <p:cNvGrpSpPr/>
          <p:nvPr/>
        </p:nvGrpSpPr>
        <p:grpSpPr>
          <a:xfrm>
            <a:off x="6686982" y="4183089"/>
            <a:ext cx="361583" cy="295516"/>
            <a:chOff x="9061629" y="5706715"/>
            <a:chExt cx="380421" cy="310912"/>
          </a:xfrm>
        </p:grpSpPr>
        <p:sp>
          <p:nvSpPr>
            <p:cNvPr id="22"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0" tIns="34280" rIns="68560" bIns="34280" numCol="1" anchor="t" anchorCtr="0" compatLnSpc="1">
              <a:prstTxWarp prst="textNoShape">
                <a:avLst/>
              </a:prstTxWarp>
            </a:bodyPr>
            <a:lstStyle/>
            <a:p>
              <a:pPr defTabSz="699154"/>
              <a:endParaRPr lang="en-US" sz="1200">
                <a:gradFill>
                  <a:gsLst>
                    <a:gs pos="14679">
                      <a:srgbClr val="FFFFFF"/>
                    </a:gs>
                    <a:gs pos="38000">
                      <a:srgbClr val="FFFFFF"/>
                    </a:gs>
                  </a:gsLst>
                  <a:lin ang="5400000" scaled="1"/>
                </a:gradFill>
              </a:endParaRPr>
            </a:p>
          </p:txBody>
        </p:sp>
        <p:sp>
          <p:nvSpPr>
            <p:cNvPr id="23"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0" tIns="34280" rIns="68560" bIns="34280" numCol="1" anchor="t" anchorCtr="0" compatLnSpc="1">
              <a:prstTxWarp prst="textNoShape">
                <a:avLst/>
              </a:prstTxWarp>
            </a:bodyPr>
            <a:lstStyle/>
            <a:p>
              <a:pPr defTabSz="699154"/>
              <a:endParaRPr lang="en-US" sz="1200">
                <a:gradFill>
                  <a:gsLst>
                    <a:gs pos="14679">
                      <a:srgbClr val="FFFFFF"/>
                    </a:gs>
                    <a:gs pos="38000">
                      <a:srgbClr val="FFFFFF"/>
                    </a:gs>
                  </a:gsLst>
                  <a:lin ang="5400000" scaled="1"/>
                </a:gradFill>
              </a:endParaRPr>
            </a:p>
          </p:txBody>
        </p:sp>
        <p:sp>
          <p:nvSpPr>
            <p:cNvPr id="24"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0" tIns="34280" rIns="68560" bIns="34280" numCol="1" anchor="t" anchorCtr="0" compatLnSpc="1">
              <a:prstTxWarp prst="textNoShape">
                <a:avLst/>
              </a:prstTxWarp>
            </a:bodyPr>
            <a:lstStyle/>
            <a:p>
              <a:pPr defTabSz="699154"/>
              <a:endParaRPr lang="en-US" sz="1200">
                <a:gradFill>
                  <a:gsLst>
                    <a:gs pos="14679">
                      <a:srgbClr val="FFFFFF"/>
                    </a:gs>
                    <a:gs pos="38000">
                      <a:srgbClr val="FFFFFF"/>
                    </a:gs>
                  </a:gsLst>
                  <a:lin ang="5400000" scaled="1"/>
                </a:gradFill>
              </a:endParaRPr>
            </a:p>
          </p:txBody>
        </p:sp>
      </p:grpSp>
      <p:sp>
        <p:nvSpPr>
          <p:cNvPr id="25" name="Rectangle 24"/>
          <p:cNvSpPr/>
          <p:nvPr/>
        </p:nvSpPr>
        <p:spPr>
          <a:xfrm>
            <a:off x="6741396" y="3540491"/>
            <a:ext cx="1255472" cy="400110"/>
          </a:xfrm>
          <a:prstGeom prst="rect">
            <a:avLst/>
          </a:prstGeom>
        </p:spPr>
        <p:txBody>
          <a:bodyPr wrap="none">
            <a:spAutoFit/>
          </a:bodyPr>
          <a:lstStyle/>
          <a:p>
            <a:pPr defTabSz="685380"/>
            <a:r>
              <a:rPr lang="en-US" sz="2000"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endParaRPr lang="en-US" sz="1600"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endParaRPr>
          </a:p>
        </p:txBody>
      </p:sp>
      <p:sp>
        <p:nvSpPr>
          <p:cNvPr id="26" name="Freeform 25"/>
          <p:cNvSpPr>
            <a:spLocks noEditPoints="1"/>
          </p:cNvSpPr>
          <p:nvPr/>
        </p:nvSpPr>
        <p:spPr bwMode="black">
          <a:xfrm>
            <a:off x="10125079" y="4230881"/>
            <a:ext cx="286629" cy="266063"/>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1720" tIns="30860" rIns="61720" bIns="30860" numCol="1" anchor="t" anchorCtr="0" compatLnSpc="1">
            <a:prstTxWarp prst="textNoShape">
              <a:avLst/>
            </a:prstTxWarp>
          </a:bodyPr>
          <a:lstStyle/>
          <a:p>
            <a:pPr defTabSz="685739"/>
            <a:endParaRPr lang="en-US" sz="1200">
              <a:solidFill>
                <a:prstClr val="black"/>
              </a:solidFill>
            </a:endParaRPr>
          </a:p>
        </p:txBody>
      </p:sp>
      <p:sp>
        <p:nvSpPr>
          <p:cNvPr id="27" name="Freeform 84"/>
          <p:cNvSpPr>
            <a:spLocks noEditPoints="1"/>
          </p:cNvSpPr>
          <p:nvPr/>
        </p:nvSpPr>
        <p:spPr bwMode="black">
          <a:xfrm>
            <a:off x="8363519" y="4192504"/>
            <a:ext cx="235014" cy="28094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61720" tIns="30860" rIns="61720" bIns="30860" numCol="1" anchor="t" anchorCtr="0" compatLnSpc="1">
            <a:prstTxWarp prst="textNoShape">
              <a:avLst/>
            </a:prstTxWarp>
          </a:bodyPr>
          <a:lstStyle/>
          <a:p>
            <a:pPr defTabSz="685739"/>
            <a:endParaRPr lang="en-US" sz="1100">
              <a:solidFill>
                <a:prstClr val="black"/>
              </a:solidFill>
            </a:endParaRPr>
          </a:p>
        </p:txBody>
      </p:sp>
      <p:sp>
        <p:nvSpPr>
          <p:cNvPr id="28" name="TextBox 27"/>
          <p:cNvSpPr txBox="1"/>
          <p:nvPr/>
        </p:nvSpPr>
        <p:spPr>
          <a:xfrm>
            <a:off x="7174363" y="2264787"/>
            <a:ext cx="2128494" cy="707886"/>
          </a:xfrm>
          <a:prstGeom prst="rect">
            <a:avLst/>
          </a:prstGeom>
          <a:noFill/>
        </p:spPr>
        <p:txBody>
          <a:bodyPr wrap="square" rtlCol="0">
            <a:spAutoFit/>
          </a:bodyPr>
          <a:lstStyle/>
          <a:p>
            <a:pPr defTabSz="685739"/>
            <a:r>
              <a:rPr lang="en-US" sz="2000" b="1" dirty="0">
                <a:solidFill>
                  <a:srgbClr val="FFFFFF"/>
                </a:solidFill>
                <a:latin typeface="Segoe UI Semibold" panose="020B0702040204020203" pitchFamily="34" charset="0"/>
                <a:cs typeface="Segoe UI Semibold" panose="020B0702040204020203" pitchFamily="34" charset="0"/>
              </a:rPr>
              <a:t>.NET </a:t>
            </a:r>
            <a:endParaRPr lang="en-US" sz="2000" b="1" dirty="0" smtClean="0">
              <a:solidFill>
                <a:srgbClr val="FFFFFF"/>
              </a:solidFill>
              <a:latin typeface="Segoe UI Semibold" panose="020B0702040204020203" pitchFamily="34" charset="0"/>
              <a:cs typeface="Segoe UI Semibold" panose="020B0702040204020203" pitchFamily="34" charset="0"/>
            </a:endParaRPr>
          </a:p>
          <a:p>
            <a:pPr defTabSz="685739"/>
            <a:r>
              <a:rPr lang="en-US" sz="2000" b="1" dirty="0" smtClean="0">
                <a:solidFill>
                  <a:srgbClr val="FFFFFF"/>
                </a:solidFill>
                <a:latin typeface="Segoe UI Semibold" panose="020B0702040204020203" pitchFamily="34" charset="0"/>
                <a:cs typeface="Segoe UI Semibold" panose="020B0702040204020203" pitchFamily="34" charset="0"/>
              </a:rPr>
              <a:t>Framework 4.6 </a:t>
            </a:r>
            <a:endParaRPr lang="en-US" sz="2000" b="1" dirty="0">
              <a:solidFill>
                <a:srgbClr val="FFFFFF"/>
              </a:solidFill>
              <a:latin typeface="Segoe UI Semibold" panose="020B0702040204020203" pitchFamily="34" charset="0"/>
              <a:cs typeface="Segoe UI Semibold" panose="020B0702040204020203" pitchFamily="34" charset="0"/>
            </a:endParaRPr>
          </a:p>
        </p:txBody>
      </p:sp>
      <p:pic>
        <p:nvPicPr>
          <p:cNvPr id="29" name="Picture 28"/>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9956863" y="2681312"/>
            <a:ext cx="146558" cy="172549"/>
          </a:xfrm>
          <a:prstGeom prst="rect">
            <a:avLst/>
          </a:prstGeom>
        </p:spPr>
      </p:pic>
      <p:pic>
        <p:nvPicPr>
          <p:cNvPr id="30"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135693" y="2664199"/>
            <a:ext cx="210617" cy="20677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9984349" y="2392844"/>
            <a:ext cx="198335" cy="20143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6695974" y="2390378"/>
            <a:ext cx="446117" cy="453080"/>
          </a:xfrm>
          <a:prstGeom prst="rect">
            <a:avLst/>
          </a:prstGeom>
          <a:noFill/>
          <a:extLst>
            <a:ext uri="{909E8E84-426E-40DD-AFC4-6F175D3DCCD1}">
              <a14:hiddenFill xmlns:a14="http://schemas.microsoft.com/office/drawing/2010/main">
                <a:solidFill>
                  <a:srgbClr val="FFFFFF"/>
                </a:solidFill>
              </a14:hiddenFill>
            </a:ext>
          </a:extLst>
        </p:spPr>
      </p:pic>
      <p:sp>
        <p:nvSpPr>
          <p:cNvPr id="33" name="Rounded Rectangle 32"/>
          <p:cNvSpPr/>
          <p:nvPr/>
        </p:nvSpPr>
        <p:spPr>
          <a:xfrm>
            <a:off x="9373144" y="2002171"/>
            <a:ext cx="2677043" cy="1362152"/>
          </a:xfrm>
          <a:prstGeom prst="roundRect">
            <a:avLst/>
          </a:prstGeom>
          <a:noFill/>
          <a:ln w="50800">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32277"/>
            <a:endParaRPr lang="en-US" sz="1768">
              <a:solidFill>
                <a:prstClr val="white"/>
              </a:solidFill>
            </a:endParaRPr>
          </a:p>
        </p:txBody>
      </p:sp>
      <p:sp>
        <p:nvSpPr>
          <p:cNvPr id="34" name="Rounded Rectangle 33"/>
          <p:cNvSpPr/>
          <p:nvPr/>
        </p:nvSpPr>
        <p:spPr>
          <a:xfrm>
            <a:off x="8275331" y="4025037"/>
            <a:ext cx="1691052" cy="771191"/>
          </a:xfrm>
          <a:prstGeom prst="roundRect">
            <a:avLst/>
          </a:prstGeom>
          <a:noFill/>
          <a:ln w="50800">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32277"/>
            <a:endParaRPr lang="en-US" sz="1768">
              <a:solidFill>
                <a:prstClr val="white"/>
              </a:solidFill>
            </a:endParaRPr>
          </a:p>
        </p:txBody>
      </p:sp>
      <p:sp>
        <p:nvSpPr>
          <p:cNvPr id="35" name="Rounded Rectangle 34"/>
          <p:cNvSpPr/>
          <p:nvPr/>
        </p:nvSpPr>
        <p:spPr>
          <a:xfrm>
            <a:off x="10472385" y="4037882"/>
            <a:ext cx="1200053" cy="434696"/>
          </a:xfrm>
          <a:prstGeom prst="roundRect">
            <a:avLst/>
          </a:prstGeom>
          <a:noFill/>
          <a:ln w="50800">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32277"/>
            <a:endParaRPr lang="en-US" sz="1768">
              <a:solidFill>
                <a:prstClr val="white"/>
              </a:solidFill>
            </a:endParaRPr>
          </a:p>
        </p:txBody>
      </p:sp>
      <p:sp>
        <p:nvSpPr>
          <p:cNvPr id="36" name="Rounded Rectangle 35"/>
          <p:cNvSpPr/>
          <p:nvPr/>
        </p:nvSpPr>
        <p:spPr>
          <a:xfrm>
            <a:off x="7099751" y="4033698"/>
            <a:ext cx="1039299" cy="762530"/>
          </a:xfrm>
          <a:prstGeom prst="roundRect">
            <a:avLst/>
          </a:prstGeom>
          <a:noFill/>
          <a:ln w="50800">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32277"/>
            <a:endParaRPr lang="en-US" sz="1768">
              <a:solidFill>
                <a:prstClr val="white"/>
              </a:solidFill>
            </a:endParaRPr>
          </a:p>
        </p:txBody>
      </p:sp>
      <p:sp>
        <p:nvSpPr>
          <p:cNvPr id="38" name="Rectangle 37"/>
          <p:cNvSpPr/>
          <p:nvPr/>
        </p:nvSpPr>
        <p:spPr>
          <a:xfrm>
            <a:off x="6384950" y="5898241"/>
            <a:ext cx="5956232" cy="523220"/>
          </a:xfrm>
          <a:prstGeom prst="rect">
            <a:avLst/>
          </a:prstGeom>
        </p:spPr>
        <p:txBody>
          <a:bodyPr wrap="square">
            <a:spAutoFit/>
          </a:bodyPr>
          <a:lstStyle/>
          <a:p>
            <a:pPr algn="ctr" defTabSz="932277"/>
            <a:r>
              <a:rPr lang="en-US" sz="2800" dirty="0" smtClean="0">
                <a:gradFill>
                  <a:gsLst>
                    <a:gs pos="88976">
                      <a:srgbClr val="FFFFFF"/>
                    </a:gs>
                    <a:gs pos="65000">
                      <a:srgbClr val="FFFFFF"/>
                    </a:gs>
                  </a:gsLst>
                  <a:lin ang="5400000" scaled="0"/>
                </a:gradFill>
                <a:hlinkClick r:id="rId6"/>
              </a:rPr>
              <a:t>github.com/</a:t>
            </a:r>
            <a:r>
              <a:rPr lang="en-US" sz="2800" dirty="0" err="1" smtClean="0">
                <a:gradFill>
                  <a:gsLst>
                    <a:gs pos="88976">
                      <a:srgbClr val="FFFFFF"/>
                    </a:gs>
                    <a:gs pos="65000">
                      <a:srgbClr val="FFFFFF"/>
                    </a:gs>
                  </a:gsLst>
                  <a:lin ang="5400000" scaled="0"/>
                </a:gradFill>
                <a:hlinkClick r:id="rId6"/>
              </a:rPr>
              <a:t>microsoft</a:t>
            </a:r>
            <a:r>
              <a:rPr lang="en-US" sz="2800" dirty="0" smtClean="0">
                <a:gradFill>
                  <a:gsLst>
                    <a:gs pos="88976">
                      <a:srgbClr val="FFFFFF"/>
                    </a:gs>
                    <a:gs pos="65000">
                      <a:srgbClr val="FFFFFF"/>
                    </a:gs>
                  </a:gsLst>
                  <a:lin ang="5400000" scaled="0"/>
                </a:gradFill>
                <a:hlinkClick r:id="rId6"/>
              </a:rPr>
              <a:t>/</a:t>
            </a:r>
            <a:r>
              <a:rPr lang="en-US" sz="2800" dirty="0" err="1" smtClean="0">
                <a:gradFill>
                  <a:gsLst>
                    <a:gs pos="88976">
                      <a:srgbClr val="FFFFFF"/>
                    </a:gs>
                    <a:gs pos="65000">
                      <a:srgbClr val="FFFFFF"/>
                    </a:gs>
                  </a:gsLst>
                  <a:lin ang="5400000" scaled="0"/>
                </a:gradFill>
                <a:hlinkClick r:id="rId6"/>
              </a:rPr>
              <a:t>dotnet</a:t>
            </a:r>
            <a:r>
              <a:rPr lang="en-US" sz="2800" dirty="0" smtClean="0">
                <a:gradFill>
                  <a:gsLst>
                    <a:gs pos="88976">
                      <a:srgbClr val="FFFFFF"/>
                    </a:gs>
                    <a:gs pos="65000">
                      <a:srgbClr val="FFFFFF"/>
                    </a:gs>
                  </a:gsLst>
                  <a:lin ang="5400000" scaled="0"/>
                </a:gradFill>
                <a:hlinkClick r:id="rId6"/>
              </a:rPr>
              <a:t> </a:t>
            </a:r>
            <a:endParaRPr lang="en-US" sz="2800" dirty="0">
              <a:gradFill>
                <a:gsLst>
                  <a:gs pos="88976">
                    <a:srgbClr val="FFFFFF"/>
                  </a:gs>
                  <a:gs pos="65000">
                    <a:srgbClr val="FFFFFF"/>
                  </a:gs>
                </a:gsLst>
                <a:lin ang="5400000" scaled="0"/>
              </a:gradFill>
            </a:endParaRPr>
          </a:p>
        </p:txBody>
      </p:sp>
      <p:sp>
        <p:nvSpPr>
          <p:cNvPr id="39" name="Rectangle 38"/>
          <p:cNvSpPr/>
          <p:nvPr/>
        </p:nvSpPr>
        <p:spPr>
          <a:xfrm>
            <a:off x="6981605" y="5485819"/>
            <a:ext cx="2745239" cy="523220"/>
          </a:xfrm>
          <a:prstGeom prst="rect">
            <a:avLst/>
          </a:prstGeom>
        </p:spPr>
        <p:txBody>
          <a:bodyPr wrap="none">
            <a:spAutoFit/>
          </a:bodyPr>
          <a:lstStyle/>
          <a:p>
            <a:pPr defTabSz="932277"/>
            <a:r>
              <a:rPr lang="en-US" sz="2800" dirty="0">
                <a:solidFill>
                  <a:srgbClr val="FFFFFF"/>
                </a:solidFill>
                <a:latin typeface="Segoe UI Light"/>
              </a:rPr>
              <a:t>Get started from:</a:t>
            </a:r>
          </a:p>
        </p:txBody>
      </p:sp>
      <p:sp>
        <p:nvSpPr>
          <p:cNvPr id="45" name="TextBox 44"/>
          <p:cNvSpPr txBox="1"/>
          <p:nvPr/>
        </p:nvSpPr>
        <p:spPr>
          <a:xfrm>
            <a:off x="10373773" y="2264787"/>
            <a:ext cx="2051660" cy="707886"/>
          </a:xfrm>
          <a:prstGeom prst="rect">
            <a:avLst/>
          </a:prstGeom>
          <a:noFill/>
        </p:spPr>
        <p:txBody>
          <a:bodyPr wrap="square" rtlCol="0">
            <a:spAutoFit/>
          </a:bodyPr>
          <a:lstStyle/>
          <a:p>
            <a:pPr defTabSz="685739"/>
            <a:r>
              <a:rPr lang="en-US" sz="2000" b="1" dirty="0">
                <a:solidFill>
                  <a:srgbClr val="FFFFFF"/>
                </a:solidFill>
                <a:latin typeface="Segoe UI Semibold" panose="020B0702040204020203" pitchFamily="34" charset="0"/>
                <a:cs typeface="Segoe UI Semibold" panose="020B0702040204020203" pitchFamily="34" charset="0"/>
              </a:rPr>
              <a:t>.NET </a:t>
            </a:r>
            <a:endParaRPr lang="en-US" sz="2000" b="1" dirty="0" smtClean="0">
              <a:solidFill>
                <a:srgbClr val="FFFFFF"/>
              </a:solidFill>
              <a:latin typeface="Segoe UI Semibold" panose="020B0702040204020203" pitchFamily="34" charset="0"/>
              <a:cs typeface="Segoe UI Semibold" panose="020B0702040204020203" pitchFamily="34" charset="0"/>
            </a:endParaRPr>
          </a:p>
          <a:p>
            <a:pPr defTabSz="685739"/>
            <a:r>
              <a:rPr lang="en-US" sz="2000" dirty="0" smtClean="0">
                <a:solidFill>
                  <a:srgbClr val="FFFFFF"/>
                </a:solidFill>
                <a:latin typeface="Segoe UI Semibold" panose="020B0702040204020203" pitchFamily="34" charset="0"/>
                <a:cs typeface="Segoe UI Semibold" panose="020B0702040204020203" pitchFamily="34" charset="0"/>
              </a:rPr>
              <a:t>Core 5</a:t>
            </a:r>
            <a:r>
              <a:rPr lang="en-US" sz="2000" b="1" dirty="0" smtClean="0">
                <a:solidFill>
                  <a:srgbClr val="FFFFFF"/>
                </a:solidFill>
                <a:latin typeface="Segoe UI Semibold" panose="020B0702040204020203" pitchFamily="34" charset="0"/>
                <a:cs typeface="Segoe UI Semibold" panose="020B0702040204020203" pitchFamily="34" charset="0"/>
              </a:rPr>
              <a:t> </a:t>
            </a:r>
            <a:endParaRPr lang="en-US" sz="2000" b="1" dirty="0">
              <a:solidFill>
                <a:srgbClr val="FFFFFF"/>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157750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anim calcmode="lin" valueType="num">
                                      <p:cBhvr>
                                        <p:cTn id="23" dur="1000" fill="hold"/>
                                        <p:tgtEl>
                                          <p:spTgt spid="35"/>
                                        </p:tgtEl>
                                        <p:attrNameLst>
                                          <p:attrName>ppt_x</p:attrName>
                                        </p:attrNameLst>
                                      </p:cBhvr>
                                      <p:tavLst>
                                        <p:tav tm="0">
                                          <p:val>
                                            <p:strVal val="#ppt_x"/>
                                          </p:val>
                                        </p:tav>
                                        <p:tav tm="100000">
                                          <p:val>
                                            <p:strVal val="#ppt_x"/>
                                          </p:val>
                                        </p:tav>
                                      </p:tavLst>
                                    </p:anim>
                                    <p:anim calcmode="lin" valueType="num">
                                      <p:cBhvr>
                                        <p:cTn id="2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ASP.NET fit in?</a:t>
            </a:r>
            <a:endParaRPr lang="en-US" dirty="0"/>
          </a:p>
        </p:txBody>
      </p:sp>
    </p:spTree>
    <p:extLst>
      <p:ext uri="{BB962C8B-B14F-4D97-AF65-F5344CB8AC3E}">
        <p14:creationId xmlns:p14="http://schemas.microsoft.com/office/powerpoint/2010/main" val="158312064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82383" y="2155259"/>
            <a:ext cx="9451496" cy="1338533"/>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5" name="TextBox 4"/>
          <p:cNvSpPr txBox="1"/>
          <p:nvPr/>
        </p:nvSpPr>
        <p:spPr>
          <a:xfrm>
            <a:off x="4847972" y="2210701"/>
            <a:ext cx="2520318" cy="678327"/>
          </a:xfrm>
          <a:prstGeom prst="rect">
            <a:avLst/>
          </a:prstGeom>
          <a:noFill/>
        </p:spPr>
        <p:txBody>
          <a:bodyPr wrap="square" rtlCol="0">
            <a:spAutoFit/>
          </a:bodyPr>
          <a:lstStyle/>
          <a:p>
            <a:pPr defTabSz="932536"/>
            <a:r>
              <a:rPr lang="en-US" sz="3808" b="1" dirty="0">
                <a:solidFill>
                  <a:srgbClr val="FFFFFF"/>
                </a:solidFill>
                <a:latin typeface="Segoe UI Semibold" panose="020B0702040204020203" pitchFamily="34" charset="0"/>
                <a:cs typeface="Segoe UI Semibold" panose="020B0702040204020203" pitchFamily="34" charset="0"/>
              </a:rPr>
              <a:t>ASP.NET 5</a:t>
            </a:r>
          </a:p>
        </p:txBody>
      </p:sp>
      <p:sp>
        <p:nvSpPr>
          <p:cNvPr id="6" name="Rectangle 5"/>
          <p:cNvSpPr/>
          <p:nvPr/>
        </p:nvSpPr>
        <p:spPr bwMode="auto">
          <a:xfrm>
            <a:off x="6128512" y="3549235"/>
            <a:ext cx="4705367" cy="1370621"/>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endParaRPr lang="en-US" sz="2856" dirty="0">
              <a:gradFill>
                <a:gsLst>
                  <a:gs pos="14679">
                    <a:srgbClr val="FFFFFF"/>
                  </a:gs>
                  <a:gs pos="38000">
                    <a:srgbClr val="FFFFFF"/>
                  </a:gs>
                </a:gsLst>
                <a:lin ang="5400000" scaled="1"/>
              </a:gradFill>
              <a:latin typeface="Segoe UI Light"/>
            </a:endParaRPr>
          </a:p>
        </p:txBody>
      </p:sp>
      <p:sp>
        <p:nvSpPr>
          <p:cNvPr id="7" name="Rectangle 6"/>
          <p:cNvSpPr/>
          <p:nvPr/>
        </p:nvSpPr>
        <p:spPr bwMode="auto">
          <a:xfrm>
            <a:off x="1382384" y="3549235"/>
            <a:ext cx="4689892" cy="1370621"/>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8" name="TextBox 7"/>
          <p:cNvSpPr txBox="1"/>
          <p:nvPr/>
        </p:nvSpPr>
        <p:spPr>
          <a:xfrm>
            <a:off x="1382384" y="3614491"/>
            <a:ext cx="4689891" cy="448136"/>
          </a:xfrm>
          <a:prstGeom prst="rect">
            <a:avLst/>
          </a:prstGeom>
          <a:noFill/>
        </p:spPr>
        <p:txBody>
          <a:bodyPr wrap="square" rtlCol="0">
            <a:spAutoFit/>
          </a:bodyPr>
          <a:lstStyle/>
          <a:p>
            <a:pPr defTabSz="932536"/>
            <a:r>
              <a:rPr lang="en-US" sz="2312" dirty="0">
                <a:solidFill>
                  <a:srgbClr val="FFFFFF"/>
                </a:solidFill>
                <a:latin typeface="Segoe UI Semibold" panose="020B0702040204020203" pitchFamily="34" charset="0"/>
                <a:cs typeface="Segoe UI Semibold" panose="020B0702040204020203" pitchFamily="34" charset="0"/>
              </a:rPr>
              <a:t>.NET Framework 4.6 </a:t>
            </a:r>
            <a:r>
              <a:rPr lang="en-US" sz="2312" dirty="0">
                <a:solidFill>
                  <a:srgbClr val="FFFFFF"/>
                </a:solidFill>
                <a:latin typeface="Segoe UI Light"/>
                <a:cs typeface="Segoe UI Semibold" panose="020B0702040204020203" pitchFamily="34" charset="0"/>
              </a:rPr>
              <a:t>stack and libs</a:t>
            </a:r>
          </a:p>
        </p:txBody>
      </p:sp>
      <p:sp>
        <p:nvSpPr>
          <p:cNvPr id="9" name="TextBox 8"/>
          <p:cNvSpPr txBox="1"/>
          <p:nvPr/>
        </p:nvSpPr>
        <p:spPr>
          <a:xfrm>
            <a:off x="6298515" y="3614491"/>
            <a:ext cx="4425437" cy="448136"/>
          </a:xfrm>
          <a:prstGeom prst="rect">
            <a:avLst/>
          </a:prstGeom>
          <a:noFill/>
        </p:spPr>
        <p:txBody>
          <a:bodyPr wrap="square" rtlCol="0">
            <a:spAutoFit/>
          </a:bodyPr>
          <a:lstStyle/>
          <a:p>
            <a:pPr defTabSz="932536"/>
            <a:r>
              <a:rPr lang="en-US" sz="2312" b="1" dirty="0">
                <a:solidFill>
                  <a:srgbClr val="FFFFFF"/>
                </a:solidFill>
                <a:latin typeface="Segoe UI Semibold" panose="020B0702040204020203" pitchFamily="34" charset="0"/>
                <a:cs typeface="Segoe UI Semibold" panose="020B0702040204020203" pitchFamily="34" charset="0"/>
              </a:rPr>
              <a:t>.NET </a:t>
            </a:r>
            <a:r>
              <a:rPr lang="en-US" sz="2312" dirty="0">
                <a:solidFill>
                  <a:srgbClr val="FFFFFF"/>
                </a:solidFill>
                <a:latin typeface="Segoe UI Semibold" panose="020B0702040204020203" pitchFamily="34" charset="0"/>
                <a:cs typeface="Segoe UI Semibold" panose="020B0702040204020203" pitchFamily="34" charset="0"/>
              </a:rPr>
              <a:t>Core 5 </a:t>
            </a:r>
            <a:r>
              <a:rPr lang="en-US" sz="2312" dirty="0">
                <a:solidFill>
                  <a:srgbClr val="FFFFFF"/>
                </a:solidFill>
                <a:latin typeface="Segoe UI Light"/>
                <a:cs typeface="Segoe UI Semibold" panose="020B0702040204020203" pitchFamily="34" charset="0"/>
              </a:rPr>
              <a:t>stack and libs</a:t>
            </a:r>
            <a:endParaRPr lang="en-US" sz="2312" b="1" dirty="0">
              <a:solidFill>
                <a:srgbClr val="FFFFFF"/>
              </a:solidFill>
              <a:latin typeface="Segoe UI Light"/>
              <a:cs typeface="Segoe UI Semibold" panose="020B0702040204020203" pitchFamily="34" charset="0"/>
            </a:endParaRPr>
          </a:p>
        </p:txBody>
      </p:sp>
      <p:sp>
        <p:nvSpPr>
          <p:cNvPr id="10" name="Rectangle 9"/>
          <p:cNvSpPr/>
          <p:nvPr/>
        </p:nvSpPr>
        <p:spPr>
          <a:xfrm>
            <a:off x="2904813" y="2855853"/>
            <a:ext cx="6275564" cy="427168"/>
          </a:xfrm>
          <a:prstGeom prst="rect">
            <a:avLst/>
          </a:prstGeom>
        </p:spPr>
        <p:txBody>
          <a:bodyPr wrap="none">
            <a:spAutoFit/>
          </a:bodyPr>
          <a:lstStyle/>
          <a:p>
            <a:pPr defTabSz="932277"/>
            <a:r>
              <a:rPr lang="en-US" sz="2176" dirty="0">
                <a:solidFill>
                  <a:srgbClr val="FFFFFF"/>
                </a:solidFill>
              </a:rPr>
              <a:t>Unified framework for MVC, Web API and SignalR</a:t>
            </a:r>
          </a:p>
        </p:txBody>
      </p:sp>
      <p:sp>
        <p:nvSpPr>
          <p:cNvPr id="11" name="Rectangle 10"/>
          <p:cNvSpPr/>
          <p:nvPr/>
        </p:nvSpPr>
        <p:spPr>
          <a:xfrm>
            <a:off x="1448892" y="4198556"/>
            <a:ext cx="4526560" cy="301621"/>
          </a:xfrm>
          <a:prstGeom prst="rect">
            <a:avLst/>
          </a:prstGeom>
        </p:spPr>
        <p:txBody>
          <a:bodyPr wrap="none">
            <a:spAutoFit/>
          </a:bodyPr>
          <a:lstStyle/>
          <a:p>
            <a:pPr defTabSz="932277"/>
            <a:r>
              <a:rPr lang="en-US" sz="1360" i="1" dirty="0">
                <a:solidFill>
                  <a:srgbClr val="FFFFFF"/>
                </a:solidFill>
              </a:rPr>
              <a:t> Full .NET Framework for any scenario and library support</a:t>
            </a:r>
          </a:p>
        </p:txBody>
      </p:sp>
      <p:sp>
        <p:nvSpPr>
          <p:cNvPr id="12" name="Rectangle 11"/>
          <p:cNvSpPr/>
          <p:nvPr/>
        </p:nvSpPr>
        <p:spPr>
          <a:xfrm>
            <a:off x="6164183" y="4194387"/>
            <a:ext cx="4587714" cy="301621"/>
          </a:xfrm>
          <a:prstGeom prst="rect">
            <a:avLst/>
          </a:prstGeom>
        </p:spPr>
        <p:txBody>
          <a:bodyPr wrap="square">
            <a:spAutoFit/>
          </a:bodyPr>
          <a:lstStyle/>
          <a:p>
            <a:pPr defTabSz="932277"/>
            <a:r>
              <a:rPr lang="en-US" sz="1360" i="1" dirty="0">
                <a:solidFill>
                  <a:srgbClr val="FFFFFF"/>
                </a:solidFill>
              </a:rPr>
              <a:t>Small runtime optimized for server and cloud workloads</a:t>
            </a:r>
          </a:p>
        </p:txBody>
      </p:sp>
    </p:spTree>
    <p:extLst>
      <p:ext uri="{BB962C8B-B14F-4D97-AF65-F5344CB8AC3E}">
        <p14:creationId xmlns:p14="http://schemas.microsoft.com/office/powerpoint/2010/main" val="237164973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Open Source?</a:t>
            </a:r>
            <a:endParaRPr lang="en-US" dirty="0"/>
          </a:p>
        </p:txBody>
      </p:sp>
      <p:pic>
        <p:nvPicPr>
          <p:cNvPr id="4" name="Picture 3"/>
          <p:cNvPicPr>
            <a:picLocks noChangeAspect="1"/>
          </p:cNvPicPr>
          <p:nvPr/>
        </p:nvPicPr>
        <p:blipFill>
          <a:blip r:embed="rId2"/>
          <a:stretch>
            <a:fillRect/>
          </a:stretch>
        </p:blipFill>
        <p:spPr>
          <a:xfrm>
            <a:off x="1910757" y="1305731"/>
            <a:ext cx="8178649" cy="5341332"/>
          </a:xfrm>
          <a:prstGeom prst="rect">
            <a:avLst/>
          </a:prstGeom>
        </p:spPr>
      </p:pic>
    </p:spTree>
    <p:extLst>
      <p:ext uri="{BB962C8B-B14F-4D97-AF65-F5344CB8AC3E}">
        <p14:creationId xmlns:p14="http://schemas.microsoft.com/office/powerpoint/2010/main" val="28414195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3803770"/>
              </p:ext>
            </p:extLst>
          </p:nvPr>
        </p:nvGraphicFramePr>
        <p:xfrm>
          <a:off x="655637" y="1017059"/>
          <a:ext cx="10972800" cy="5697339"/>
        </p:xfrm>
        <a:graphic>
          <a:graphicData uri="http://schemas.openxmlformats.org/drawingml/2006/table">
            <a:tbl>
              <a:tblPr firstRow="1">
                <a:tableStyleId>{9DCAF9ED-07DC-4A11-8D7F-57B35C25682E}</a:tableStyleId>
              </a:tblPr>
              <a:tblGrid>
                <a:gridCol w="10972800">
                  <a:extLst>
                    <a:ext uri="{9D8B030D-6E8A-4147-A177-3AD203B41FA5}">
                      <a16:colId xmlns:a16="http://schemas.microsoft.com/office/drawing/2014/main" val="20000"/>
                    </a:ext>
                  </a:extLst>
                </a:gridCol>
              </a:tblGrid>
              <a:tr h="396084">
                <a:tc>
                  <a:txBody>
                    <a:bodyPr/>
                    <a:lstStyle/>
                    <a:p>
                      <a:pPr marL="0" marR="0" fontAlgn="t">
                        <a:spcBef>
                          <a:spcPts val="0"/>
                        </a:spcBef>
                        <a:spcAft>
                          <a:spcPts val="0"/>
                        </a:spcAft>
                      </a:pPr>
                      <a:r>
                        <a:rPr lang="en-US" sz="2800" dirty="0" smtClean="0">
                          <a:effectLst/>
                        </a:rPr>
                        <a:t>Day 1</a:t>
                      </a:r>
                      <a:endParaRPr lang="en-US" sz="2800" dirty="0">
                        <a:solidFill>
                          <a:srgbClr val="000000"/>
                        </a:solidFill>
                        <a:effectLst/>
                        <a:latin typeface="Calibri" panose="020F0502020204030204" pitchFamily="34" charset="0"/>
                      </a:endParaRPr>
                    </a:p>
                  </a:txBody>
                  <a:tcPr marL="27494" marR="27494" marT="27494" marB="27494">
                    <a:solidFill>
                      <a:srgbClr val="56B846"/>
                    </a:solidFill>
                  </a:tcPr>
                </a:tc>
                <a:extLst>
                  <a:ext uri="{0D108BD9-81ED-4DB2-BD59-A6C34878D82A}">
                    <a16:rowId xmlns:a16="http://schemas.microsoft.com/office/drawing/2014/main" val="10000"/>
                  </a:ext>
                </a:extLst>
              </a:tr>
              <a:tr h="585094">
                <a:tc>
                  <a:txBody>
                    <a:bodyPr/>
                    <a:lstStyle/>
                    <a:p>
                      <a:pPr marL="0" marR="0" fontAlgn="t">
                        <a:spcBef>
                          <a:spcPts val="0"/>
                        </a:spcBef>
                        <a:spcAft>
                          <a:spcPts val="0"/>
                        </a:spcAft>
                      </a:pPr>
                      <a:r>
                        <a:rPr lang="en-US" sz="2400" dirty="0">
                          <a:effectLst/>
                        </a:rPr>
                        <a:t>ASP.NET 5 What and Why</a:t>
                      </a:r>
                      <a:endParaRPr lang="en-US" sz="2400" dirty="0">
                        <a:solidFill>
                          <a:srgbClr val="000000"/>
                        </a:solidFill>
                        <a:effectLst/>
                        <a:latin typeface="Calibri" panose="020F0502020204030204" pitchFamily="34" charset="0"/>
                      </a:endParaRPr>
                    </a:p>
                  </a:txBody>
                  <a:tcPr/>
                </a:tc>
                <a:extLst>
                  <a:ext uri="{0D108BD9-81ED-4DB2-BD59-A6C34878D82A}">
                    <a16:rowId xmlns:a16="http://schemas.microsoft.com/office/drawing/2014/main" val="10001"/>
                  </a:ext>
                </a:extLst>
              </a:tr>
              <a:tr h="457200">
                <a:tc>
                  <a:txBody>
                    <a:bodyPr/>
                    <a:lstStyle/>
                    <a:p>
                      <a:pPr marL="0" marR="0" fontAlgn="t">
                        <a:spcBef>
                          <a:spcPts val="0"/>
                        </a:spcBef>
                        <a:spcAft>
                          <a:spcPts val="0"/>
                        </a:spcAft>
                      </a:pPr>
                      <a:r>
                        <a:rPr lang="en-US" sz="2400" kern="1200" dirty="0" smtClean="0">
                          <a:solidFill>
                            <a:schemeClr val="bg1"/>
                          </a:solidFill>
                          <a:effectLst/>
                          <a:latin typeface="+mn-lt"/>
                          <a:ea typeface="+mn-ea"/>
                          <a:cs typeface="+mn-cs"/>
                        </a:rPr>
                        <a:t>Lab</a:t>
                      </a:r>
                      <a:endParaRPr lang="en-US" sz="2400" kern="1200" dirty="0">
                        <a:solidFill>
                          <a:schemeClr val="bg1"/>
                        </a:solidFill>
                        <a:effectLst/>
                        <a:latin typeface="+mn-lt"/>
                        <a:ea typeface="+mn-ea"/>
                        <a:cs typeface="+mn-cs"/>
                      </a:endParaRPr>
                    </a:p>
                  </a:txBody>
                  <a:tcPr marL="27494" marR="27494" marT="27494" marB="27494">
                    <a:solidFill>
                      <a:srgbClr val="9ED795"/>
                    </a:solidFill>
                  </a:tcPr>
                </a:tc>
                <a:extLst>
                  <a:ext uri="{0D108BD9-81ED-4DB2-BD59-A6C34878D82A}">
                    <a16:rowId xmlns:a16="http://schemas.microsoft.com/office/drawing/2014/main" val="1546960720"/>
                  </a:ext>
                </a:extLst>
              </a:tr>
              <a:tr h="585216">
                <a:tc>
                  <a:txBody>
                    <a:bodyPr/>
                    <a:lstStyle/>
                    <a:p>
                      <a:pPr marL="0" marR="0" fontAlgn="t">
                        <a:spcBef>
                          <a:spcPts val="0"/>
                        </a:spcBef>
                        <a:spcAft>
                          <a:spcPts val="0"/>
                        </a:spcAft>
                      </a:pPr>
                      <a:r>
                        <a:rPr lang="en-US" sz="2400" dirty="0" smtClean="0">
                          <a:solidFill>
                            <a:schemeClr val="dk1"/>
                          </a:solidFill>
                          <a:effectLst/>
                          <a:latin typeface="+mn-lt"/>
                        </a:rPr>
                        <a:t>Introduction</a:t>
                      </a:r>
                      <a:r>
                        <a:rPr lang="en-US" sz="2400" baseline="0" dirty="0" smtClean="0">
                          <a:solidFill>
                            <a:schemeClr val="dk1"/>
                          </a:solidFill>
                          <a:effectLst/>
                          <a:latin typeface="+mn-lt"/>
                        </a:rPr>
                        <a:t> to ASP.NET 5</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2"/>
                  </a:ext>
                </a:extLst>
              </a:tr>
              <a:tr h="457200">
                <a:tc>
                  <a:txBody>
                    <a:bodyPr/>
                    <a:lstStyle/>
                    <a:p>
                      <a:pPr marL="0" marR="0" fontAlgn="t">
                        <a:spcBef>
                          <a:spcPts val="0"/>
                        </a:spcBef>
                        <a:spcAft>
                          <a:spcPts val="0"/>
                        </a:spcAft>
                      </a:pPr>
                      <a:r>
                        <a:rPr lang="en-US" sz="2400" dirty="0">
                          <a:solidFill>
                            <a:schemeClr val="bg1"/>
                          </a:solidFill>
                          <a:effectLst/>
                        </a:rPr>
                        <a:t>Lab</a:t>
                      </a:r>
                      <a:endParaRPr lang="en-US" sz="2400" dirty="0">
                        <a:solidFill>
                          <a:schemeClr val="bg1"/>
                        </a:solidFill>
                        <a:effectLst/>
                        <a:latin typeface="Calibri" panose="020F0502020204030204" pitchFamily="34" charset="0"/>
                      </a:endParaRPr>
                    </a:p>
                  </a:txBody>
                  <a:tcPr marL="27494" marR="27494" marT="27494" marB="27494">
                    <a:solidFill>
                      <a:srgbClr val="9ED795"/>
                    </a:solidFill>
                  </a:tcPr>
                </a:tc>
                <a:extLst>
                  <a:ext uri="{0D108BD9-81ED-4DB2-BD59-A6C34878D82A}">
                    <a16:rowId xmlns:a16="http://schemas.microsoft.com/office/drawing/2014/main" val="10003"/>
                  </a:ext>
                </a:extLst>
              </a:tr>
              <a:tr h="585094">
                <a:tc>
                  <a:txBody>
                    <a:bodyPr/>
                    <a:lstStyle/>
                    <a:p>
                      <a:pPr marL="0" marR="0" fontAlgn="t">
                        <a:spcBef>
                          <a:spcPts val="0"/>
                        </a:spcBef>
                        <a:spcAft>
                          <a:spcPts val="0"/>
                        </a:spcAft>
                      </a:pPr>
                      <a:r>
                        <a:rPr lang="en-US" sz="2400" dirty="0" smtClean="0">
                          <a:effectLst/>
                        </a:rPr>
                        <a:t>Introduction</a:t>
                      </a:r>
                      <a:r>
                        <a:rPr lang="en-US" sz="2400" baseline="0" dirty="0" smtClean="0">
                          <a:effectLst/>
                        </a:rPr>
                        <a:t> to Routing &amp; MVC</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4"/>
                  </a:ext>
                </a:extLst>
              </a:tr>
              <a:tr h="461117">
                <a:tc>
                  <a:txBody>
                    <a:bodyPr/>
                    <a:lstStyle/>
                    <a:p>
                      <a:pPr marL="0" marR="0" fontAlgn="t">
                        <a:spcBef>
                          <a:spcPts val="0"/>
                        </a:spcBef>
                        <a:spcAft>
                          <a:spcPts val="0"/>
                        </a:spcAft>
                      </a:pPr>
                      <a:r>
                        <a:rPr lang="en-US" sz="2400" kern="1200" dirty="0" smtClean="0">
                          <a:solidFill>
                            <a:schemeClr val="bg1"/>
                          </a:solidFill>
                          <a:effectLst/>
                          <a:latin typeface="+mn-lt"/>
                          <a:ea typeface="+mn-ea"/>
                          <a:cs typeface="+mn-cs"/>
                        </a:rPr>
                        <a:t>Lab</a:t>
                      </a:r>
                      <a:endParaRPr lang="en-US" sz="2400" kern="1200" dirty="0">
                        <a:solidFill>
                          <a:schemeClr val="bg1"/>
                        </a:solidFill>
                        <a:effectLst/>
                        <a:latin typeface="+mn-lt"/>
                        <a:ea typeface="+mn-ea"/>
                        <a:cs typeface="+mn-cs"/>
                      </a:endParaRPr>
                    </a:p>
                  </a:txBody>
                  <a:tcPr marL="27494" marR="27494" marT="27494" marB="27494">
                    <a:solidFill>
                      <a:srgbClr val="9ED795"/>
                    </a:solidFill>
                  </a:tcPr>
                </a:tc>
                <a:extLst>
                  <a:ext uri="{0D108BD9-81ED-4DB2-BD59-A6C34878D82A}">
                    <a16:rowId xmlns:a16="http://schemas.microsoft.com/office/drawing/2014/main" val="10005"/>
                  </a:ext>
                </a:extLst>
              </a:tr>
              <a:tr h="585094">
                <a:tc>
                  <a:txBody>
                    <a:bodyPr/>
                    <a:lstStyle/>
                    <a:p>
                      <a:pPr marL="0" marR="0" fontAlgn="t">
                        <a:spcBef>
                          <a:spcPts val="0"/>
                        </a:spcBef>
                        <a:spcAft>
                          <a:spcPts val="0"/>
                        </a:spcAft>
                      </a:pPr>
                      <a:r>
                        <a:rPr lang="en-US" sz="2400" dirty="0" smtClean="0">
                          <a:effectLst/>
                        </a:rPr>
                        <a:t>Logging &amp; Error Handling</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7"/>
                  </a:ext>
                </a:extLst>
              </a:tr>
              <a:tr h="457200">
                <a:tc>
                  <a:txBody>
                    <a:bodyPr/>
                    <a:lstStyle/>
                    <a:p>
                      <a:pPr marL="0" marR="0" fontAlgn="t">
                        <a:spcBef>
                          <a:spcPts val="0"/>
                        </a:spcBef>
                        <a:spcAft>
                          <a:spcPts val="0"/>
                        </a:spcAft>
                      </a:pPr>
                      <a:r>
                        <a:rPr lang="en-US" sz="2400" dirty="0">
                          <a:solidFill>
                            <a:schemeClr val="bg1"/>
                          </a:solidFill>
                          <a:effectLst/>
                        </a:rPr>
                        <a:t>Lab</a:t>
                      </a:r>
                      <a:endParaRPr lang="en-US" sz="2400" dirty="0">
                        <a:solidFill>
                          <a:schemeClr val="bg1"/>
                        </a:solidFill>
                        <a:effectLst/>
                        <a:latin typeface="Calibri" panose="020F0502020204030204" pitchFamily="34" charset="0"/>
                      </a:endParaRPr>
                    </a:p>
                  </a:txBody>
                  <a:tcPr marL="27494" marR="27494" marT="27494" marB="27494">
                    <a:solidFill>
                      <a:srgbClr val="9ED795"/>
                    </a:solidFill>
                  </a:tcPr>
                </a:tc>
                <a:extLst>
                  <a:ext uri="{0D108BD9-81ED-4DB2-BD59-A6C34878D82A}">
                    <a16:rowId xmlns:a16="http://schemas.microsoft.com/office/drawing/2014/main" val="10008"/>
                  </a:ext>
                </a:extLst>
              </a:tr>
              <a:tr h="585216">
                <a:tc>
                  <a:txBody>
                    <a:bodyPr/>
                    <a:lstStyle/>
                    <a:p>
                      <a:pPr marL="0" marR="0" fontAlgn="t">
                        <a:spcBef>
                          <a:spcPts val="0"/>
                        </a:spcBef>
                        <a:spcAft>
                          <a:spcPts val="0"/>
                        </a:spcAft>
                      </a:pPr>
                      <a:r>
                        <a:rPr lang="en-US" sz="2400" dirty="0">
                          <a:effectLst/>
                        </a:rPr>
                        <a:t>Dependency Injection and Unit Testing</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9"/>
                  </a:ext>
                </a:extLst>
              </a:tr>
              <a:tr h="457200">
                <a:tc>
                  <a:txBody>
                    <a:bodyPr/>
                    <a:lstStyle/>
                    <a:p>
                      <a:pPr marL="0" marR="0" fontAlgn="t">
                        <a:spcBef>
                          <a:spcPts val="0"/>
                        </a:spcBef>
                        <a:spcAft>
                          <a:spcPts val="0"/>
                        </a:spcAft>
                      </a:pPr>
                      <a:r>
                        <a:rPr lang="en-US" sz="2400" kern="1200" dirty="0" smtClean="0">
                          <a:solidFill>
                            <a:schemeClr val="bg1"/>
                          </a:solidFill>
                          <a:effectLst/>
                          <a:latin typeface="+mn-lt"/>
                          <a:ea typeface="+mn-ea"/>
                          <a:cs typeface="+mn-cs"/>
                        </a:rPr>
                        <a:t>Lab</a:t>
                      </a:r>
                      <a:endParaRPr lang="en-US" sz="2400" kern="1200" dirty="0">
                        <a:solidFill>
                          <a:schemeClr val="bg1"/>
                        </a:solidFill>
                        <a:effectLst/>
                        <a:latin typeface="+mn-lt"/>
                        <a:ea typeface="+mn-ea"/>
                        <a:cs typeface="+mn-cs"/>
                      </a:endParaRPr>
                    </a:p>
                  </a:txBody>
                  <a:tcPr marL="27494" marR="27494" marT="27494" marB="27494">
                    <a:solidFill>
                      <a:srgbClr val="9ED795"/>
                    </a:solidFill>
                  </a:tcPr>
                </a:tc>
                <a:extLst>
                  <a:ext uri="{0D108BD9-81ED-4DB2-BD59-A6C34878D82A}">
                    <a16:rowId xmlns:a16="http://schemas.microsoft.com/office/drawing/2014/main" val="2717545506"/>
                  </a:ext>
                </a:extLst>
              </a:tr>
            </a:tbl>
          </a:graphicData>
        </a:graphic>
      </p:graphicFrame>
      <p:sp>
        <p:nvSpPr>
          <p:cNvPr id="3" name="TextBox 2"/>
          <p:cNvSpPr txBox="1"/>
          <p:nvPr/>
        </p:nvSpPr>
        <p:spPr>
          <a:xfrm>
            <a:off x="468311" y="144462"/>
            <a:ext cx="2121415" cy="849463"/>
          </a:xfrm>
          <a:prstGeom prst="rect">
            <a:avLst/>
          </a:prstGeom>
          <a:noFill/>
        </p:spPr>
        <p:txBody>
          <a:bodyPr wrap="none" lIns="182880" tIns="146304" rIns="182880" bIns="146304" rtlCol="0">
            <a:spAutoFit/>
          </a:bodyPr>
          <a:lstStyle/>
          <a:p>
            <a:pPr>
              <a:lnSpc>
                <a:spcPct val="90000"/>
              </a:lnSpc>
              <a:spcAft>
                <a:spcPts val="600"/>
              </a:spcAft>
            </a:pPr>
            <a:r>
              <a:rPr lang="en-US" sz="4000" dirty="0" smtClean="0">
                <a:solidFill>
                  <a:srgbClr val="56B846"/>
                </a:solidFill>
              </a:rPr>
              <a:t>Agenda</a:t>
            </a:r>
          </a:p>
        </p:txBody>
      </p:sp>
    </p:spTree>
    <p:extLst>
      <p:ext uri="{BB962C8B-B14F-4D97-AF65-F5344CB8AC3E}">
        <p14:creationId xmlns:p14="http://schemas.microsoft.com/office/powerpoint/2010/main" val="46996050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a:off x="6487468" y="1365907"/>
            <a:ext cx="5980504" cy="34633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sz="3672">
                <a:solidFill>
                  <a:srgbClr val="FFFFFF"/>
                </a:solidFill>
              </a:rPr>
              <a:t>Open Source</a:t>
            </a:r>
            <a:endParaRPr lang="en-US" sz="3672" dirty="0">
              <a:solidFill>
                <a:srgbClr val="FFFFFF"/>
              </a:solidFill>
            </a:endParaRPr>
          </a:p>
        </p:txBody>
      </p:sp>
      <p:sp>
        <p:nvSpPr>
          <p:cNvPr id="5" name="Rectangle 4"/>
          <p:cNvSpPr/>
          <p:nvPr/>
        </p:nvSpPr>
        <p:spPr>
          <a:xfrm>
            <a:off x="5144994" y="6150743"/>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Operating System</a:t>
            </a:r>
          </a:p>
        </p:txBody>
      </p:sp>
      <p:sp>
        <p:nvSpPr>
          <p:cNvPr id="6" name="Rectangle 5"/>
          <p:cNvSpPr/>
          <p:nvPr/>
        </p:nvSpPr>
        <p:spPr>
          <a:xfrm>
            <a:off x="5144995" y="5410582"/>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Runtime Loader</a:t>
            </a:r>
          </a:p>
        </p:txBody>
      </p:sp>
      <p:sp>
        <p:nvSpPr>
          <p:cNvPr id="7" name="Rectangle 6"/>
          <p:cNvSpPr/>
          <p:nvPr/>
        </p:nvSpPr>
        <p:spPr>
          <a:xfrm>
            <a:off x="5144996" y="4670422"/>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Runtime</a:t>
            </a:r>
          </a:p>
        </p:txBody>
      </p:sp>
      <p:sp>
        <p:nvSpPr>
          <p:cNvPr id="8" name="Rectangle 7"/>
          <p:cNvSpPr/>
          <p:nvPr/>
        </p:nvSpPr>
        <p:spPr>
          <a:xfrm>
            <a:off x="5144997" y="3930260"/>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Platform Libraries</a:t>
            </a:r>
          </a:p>
        </p:txBody>
      </p:sp>
      <p:sp>
        <p:nvSpPr>
          <p:cNvPr id="9" name="Rectangle 8"/>
          <p:cNvSpPr/>
          <p:nvPr/>
        </p:nvSpPr>
        <p:spPr>
          <a:xfrm>
            <a:off x="5144998" y="3190095"/>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Application Host</a:t>
            </a:r>
          </a:p>
        </p:txBody>
      </p:sp>
      <p:sp>
        <p:nvSpPr>
          <p:cNvPr id="10" name="Rectangle 9"/>
          <p:cNvSpPr/>
          <p:nvPr/>
        </p:nvSpPr>
        <p:spPr>
          <a:xfrm>
            <a:off x="5144999" y="2449938"/>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Web Server</a:t>
            </a:r>
          </a:p>
        </p:txBody>
      </p:sp>
      <p:sp>
        <p:nvSpPr>
          <p:cNvPr id="11" name="Rectangle 10"/>
          <p:cNvSpPr/>
          <p:nvPr/>
        </p:nvSpPr>
        <p:spPr>
          <a:xfrm>
            <a:off x="5145000" y="1709776"/>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Application Frameworks</a:t>
            </a:r>
          </a:p>
        </p:txBody>
      </p:sp>
      <p:sp>
        <p:nvSpPr>
          <p:cNvPr id="12" name="Rectangle 11"/>
          <p:cNvSpPr/>
          <p:nvPr/>
        </p:nvSpPr>
        <p:spPr>
          <a:xfrm>
            <a:off x="5145001" y="969613"/>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Libraries</a:t>
            </a:r>
          </a:p>
        </p:txBody>
      </p:sp>
      <p:sp>
        <p:nvSpPr>
          <p:cNvPr id="13" name="Rectangle 12"/>
          <p:cNvSpPr/>
          <p:nvPr/>
        </p:nvSpPr>
        <p:spPr>
          <a:xfrm>
            <a:off x="5145002" y="229456"/>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Application</a:t>
            </a:r>
          </a:p>
        </p:txBody>
      </p:sp>
      <p:sp>
        <p:nvSpPr>
          <p:cNvPr id="14" name="Rectangle 13"/>
          <p:cNvSpPr/>
          <p:nvPr/>
        </p:nvSpPr>
        <p:spPr>
          <a:xfrm>
            <a:off x="2395304" y="6150743"/>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Windows</a:t>
            </a:r>
          </a:p>
        </p:txBody>
      </p:sp>
      <p:sp>
        <p:nvSpPr>
          <p:cNvPr id="15" name="Rectangle 14"/>
          <p:cNvSpPr/>
          <p:nvPr/>
        </p:nvSpPr>
        <p:spPr>
          <a:xfrm>
            <a:off x="2395304" y="5410582"/>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IIS: WebEngine4.dll</a:t>
            </a:r>
          </a:p>
          <a:p>
            <a:pPr algn="ctr"/>
            <a:r>
              <a:rPr lang="en-US" sz="1836" dirty="0">
                <a:solidFill>
                  <a:srgbClr val="FFFFFF"/>
                </a:solidFill>
              </a:rPr>
              <a:t>Exe: OS</a:t>
            </a:r>
          </a:p>
        </p:txBody>
      </p:sp>
      <p:sp>
        <p:nvSpPr>
          <p:cNvPr id="16" name="Rectangle 15"/>
          <p:cNvSpPr/>
          <p:nvPr/>
        </p:nvSpPr>
        <p:spPr>
          <a:xfrm>
            <a:off x="2395304" y="4670422"/>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.NET CLR</a:t>
            </a:r>
          </a:p>
        </p:txBody>
      </p:sp>
      <p:sp>
        <p:nvSpPr>
          <p:cNvPr id="17" name="Rectangle 16"/>
          <p:cNvSpPr/>
          <p:nvPr/>
        </p:nvSpPr>
        <p:spPr>
          <a:xfrm>
            <a:off x="2395304" y="3930260"/>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.NET BCL &amp; FCL</a:t>
            </a:r>
          </a:p>
        </p:txBody>
      </p:sp>
      <p:sp>
        <p:nvSpPr>
          <p:cNvPr id="18" name="Rectangle 17"/>
          <p:cNvSpPr/>
          <p:nvPr/>
        </p:nvSpPr>
        <p:spPr>
          <a:xfrm>
            <a:off x="2395303" y="3190100"/>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err="1">
                <a:solidFill>
                  <a:srgbClr val="FFFFFF"/>
                </a:solidFill>
              </a:rPr>
              <a:t>System.Web</a:t>
            </a:r>
            <a:endParaRPr lang="en-US" sz="1836" dirty="0">
              <a:solidFill>
                <a:srgbClr val="FFFFFF"/>
              </a:solidFill>
            </a:endParaRPr>
          </a:p>
        </p:txBody>
      </p:sp>
      <p:sp>
        <p:nvSpPr>
          <p:cNvPr id="19" name="Rectangle 18"/>
          <p:cNvSpPr/>
          <p:nvPr/>
        </p:nvSpPr>
        <p:spPr>
          <a:xfrm>
            <a:off x="2395303" y="2449938"/>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IIS</a:t>
            </a:r>
          </a:p>
        </p:txBody>
      </p:sp>
      <p:sp>
        <p:nvSpPr>
          <p:cNvPr id="20" name="Rectangle 19"/>
          <p:cNvSpPr/>
          <p:nvPr/>
        </p:nvSpPr>
        <p:spPr>
          <a:xfrm>
            <a:off x="2395303" y="1709776"/>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FCL, GAC, NuGet</a:t>
            </a:r>
          </a:p>
        </p:txBody>
      </p:sp>
      <p:sp>
        <p:nvSpPr>
          <p:cNvPr id="21" name="Rectangle 20"/>
          <p:cNvSpPr/>
          <p:nvPr/>
        </p:nvSpPr>
        <p:spPr>
          <a:xfrm>
            <a:off x="2395303" y="969614"/>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a:solidFill>
                  <a:srgbClr val="FFFFFF"/>
                </a:solidFill>
              </a:rPr>
              <a:t>Loose, GAC, NuGet</a:t>
            </a:r>
          </a:p>
        </p:txBody>
      </p:sp>
      <p:sp>
        <p:nvSpPr>
          <p:cNvPr id="22" name="Rectangle 21"/>
          <p:cNvSpPr/>
          <p:nvPr/>
        </p:nvSpPr>
        <p:spPr>
          <a:xfrm>
            <a:off x="2395302" y="229455"/>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36" dirty="0" err="1">
                <a:solidFill>
                  <a:srgbClr val="FFFFFF"/>
                </a:solidFill>
              </a:rPr>
              <a:t>MSBuild</a:t>
            </a:r>
            <a:r>
              <a:rPr lang="en-US" sz="1836" dirty="0">
                <a:solidFill>
                  <a:srgbClr val="FFFFFF"/>
                </a:solidFill>
              </a:rPr>
              <a:t> -&gt; csc.exe</a:t>
            </a:r>
          </a:p>
          <a:p>
            <a:pPr algn="ctr"/>
            <a:r>
              <a:rPr lang="en-US" sz="1836" dirty="0" err="1">
                <a:solidFill>
                  <a:srgbClr val="FFFFFF"/>
                </a:solidFill>
              </a:rPr>
              <a:t>CodeDOM</a:t>
            </a:r>
            <a:r>
              <a:rPr lang="en-US" sz="1836" dirty="0">
                <a:solidFill>
                  <a:srgbClr val="FFFFFF"/>
                </a:solidFill>
              </a:rPr>
              <a:t> -&gt; csc.exe</a:t>
            </a:r>
          </a:p>
        </p:txBody>
      </p:sp>
      <p:sp>
        <p:nvSpPr>
          <p:cNvPr id="23" name="Rectangle 22"/>
          <p:cNvSpPr/>
          <p:nvPr/>
        </p:nvSpPr>
        <p:spPr>
          <a:xfrm>
            <a:off x="7894686" y="6150743"/>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Windows, OSX,  Linux</a:t>
            </a:r>
          </a:p>
        </p:txBody>
      </p:sp>
      <p:sp>
        <p:nvSpPr>
          <p:cNvPr id="24" name="Rectangle 23"/>
          <p:cNvSpPr/>
          <p:nvPr/>
        </p:nvSpPr>
        <p:spPr>
          <a:xfrm>
            <a:off x="7894686" y="5410582"/>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smtClean="0">
                <a:solidFill>
                  <a:srgbClr val="FFFFFF"/>
                </a:solidFill>
              </a:rPr>
              <a:t>DNX</a:t>
            </a:r>
            <a:endParaRPr lang="en-US" sz="1836" dirty="0">
              <a:solidFill>
                <a:srgbClr val="FFFFFF"/>
              </a:solidFill>
            </a:endParaRPr>
          </a:p>
        </p:txBody>
      </p:sp>
      <p:sp>
        <p:nvSpPr>
          <p:cNvPr id="25" name="Rectangle 24"/>
          <p:cNvSpPr/>
          <p:nvPr/>
        </p:nvSpPr>
        <p:spPr>
          <a:xfrm>
            <a:off x="7894686" y="4670422"/>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.NET CLR</a:t>
            </a:r>
          </a:p>
          <a:p>
            <a:pPr algn="ctr"/>
            <a:r>
              <a:rPr lang="en-US" sz="1836" dirty="0">
                <a:solidFill>
                  <a:srgbClr val="FFFFFF"/>
                </a:solidFill>
              </a:rPr>
              <a:t>.NET Core CLR</a:t>
            </a:r>
          </a:p>
        </p:txBody>
      </p:sp>
      <p:sp>
        <p:nvSpPr>
          <p:cNvPr id="26" name="Rectangle 25"/>
          <p:cNvSpPr/>
          <p:nvPr/>
        </p:nvSpPr>
        <p:spPr>
          <a:xfrm>
            <a:off x="7894686" y="3930260"/>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.NET BCL &amp; FCL</a:t>
            </a:r>
          </a:p>
          <a:p>
            <a:pPr algn="ctr"/>
            <a:r>
              <a:rPr lang="en-US" sz="1836" dirty="0">
                <a:solidFill>
                  <a:srgbClr val="FFFFFF"/>
                </a:solidFill>
              </a:rPr>
              <a:t>.NET on NuGet</a:t>
            </a:r>
          </a:p>
        </p:txBody>
      </p:sp>
      <p:sp>
        <p:nvSpPr>
          <p:cNvPr id="27" name="Rectangle 26"/>
          <p:cNvSpPr/>
          <p:nvPr/>
        </p:nvSpPr>
        <p:spPr>
          <a:xfrm>
            <a:off x="7894685" y="3190100"/>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smtClean="0">
                <a:solidFill>
                  <a:srgbClr val="FFFFFF"/>
                </a:solidFill>
              </a:rPr>
              <a:t>DNX</a:t>
            </a:r>
            <a:endParaRPr lang="en-US" sz="1836" dirty="0">
              <a:solidFill>
                <a:srgbClr val="FFFFFF"/>
              </a:solidFill>
            </a:endParaRPr>
          </a:p>
        </p:txBody>
      </p:sp>
      <p:sp>
        <p:nvSpPr>
          <p:cNvPr id="28" name="Rectangle 27"/>
          <p:cNvSpPr/>
          <p:nvPr/>
        </p:nvSpPr>
        <p:spPr>
          <a:xfrm>
            <a:off x="7894685" y="2449938"/>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IIS, HTTP.SYS</a:t>
            </a:r>
          </a:p>
          <a:p>
            <a:pPr algn="ctr"/>
            <a:r>
              <a:rPr lang="en-US" sz="1836" dirty="0">
                <a:solidFill>
                  <a:srgbClr val="FFFFFF"/>
                </a:solidFill>
              </a:rPr>
              <a:t>Kestrel</a:t>
            </a:r>
          </a:p>
        </p:txBody>
      </p:sp>
      <p:sp>
        <p:nvSpPr>
          <p:cNvPr id="29" name="Rectangle 28"/>
          <p:cNvSpPr/>
          <p:nvPr/>
        </p:nvSpPr>
        <p:spPr>
          <a:xfrm>
            <a:off x="7894685" y="1709776"/>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NuGet</a:t>
            </a:r>
          </a:p>
        </p:txBody>
      </p:sp>
      <p:sp>
        <p:nvSpPr>
          <p:cNvPr id="30" name="Rectangle 29"/>
          <p:cNvSpPr/>
          <p:nvPr/>
        </p:nvSpPr>
        <p:spPr>
          <a:xfrm>
            <a:off x="7894685" y="969614"/>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a:solidFill>
                  <a:srgbClr val="FFFFFF"/>
                </a:solidFill>
              </a:rPr>
              <a:t>NuGet</a:t>
            </a:r>
          </a:p>
        </p:txBody>
      </p:sp>
      <p:sp>
        <p:nvSpPr>
          <p:cNvPr id="31" name="Rectangle 30"/>
          <p:cNvSpPr/>
          <p:nvPr/>
        </p:nvSpPr>
        <p:spPr>
          <a:xfrm>
            <a:off x="7894684" y="229455"/>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36" dirty="0" smtClean="0">
                <a:solidFill>
                  <a:srgbClr val="FFFFFF"/>
                </a:solidFill>
              </a:rPr>
              <a:t>DNX (Roslyn</a:t>
            </a:r>
            <a:r>
              <a:rPr lang="en-US" sz="1836" dirty="0">
                <a:solidFill>
                  <a:srgbClr val="FFFFFF"/>
                </a:solidFill>
              </a:rPr>
              <a:t>)</a:t>
            </a:r>
          </a:p>
        </p:txBody>
      </p:sp>
    </p:spTree>
    <p:extLst>
      <p:ext uri="{BB962C8B-B14F-4D97-AF65-F5344CB8AC3E}">
        <p14:creationId xmlns:p14="http://schemas.microsoft.com/office/powerpoint/2010/main" val="3722311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fade">
                                      <p:cBhvr>
                                        <p:cTn id="97" dur="500"/>
                                        <p:tgtEl>
                                          <p:spTgt spid="1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500"/>
                                        <p:tgtEl>
                                          <p:spTgt spid="2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2"/>
                                        </p:tgtEl>
                                        <p:attrNameLst>
                                          <p:attrName>style.visibility</p:attrName>
                                        </p:attrNameLst>
                                      </p:cBhvr>
                                      <p:to>
                                        <p:strVal val="visible"/>
                                      </p:to>
                                    </p:set>
                                    <p:animEffect transition="in" filter="fade">
                                      <p:cBhvr>
                                        <p:cTn id="112" dur="500"/>
                                        <p:tgtEl>
                                          <p:spTgt spid="1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fade">
                                      <p:cBhvr>
                                        <p:cTn id="117" dur="500"/>
                                        <p:tgtEl>
                                          <p:spTgt spid="2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0"/>
                                        </p:tgtEl>
                                        <p:attrNameLst>
                                          <p:attrName>style.visibility</p:attrName>
                                        </p:attrNameLst>
                                      </p:cBhvr>
                                      <p:to>
                                        <p:strVal val="visible"/>
                                      </p:to>
                                    </p:set>
                                    <p:animEffect transition="in" filter="fade">
                                      <p:cBhvr>
                                        <p:cTn id="122" dur="500"/>
                                        <p:tgtEl>
                                          <p:spTgt spid="30"/>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3"/>
                                        </p:tgtEl>
                                        <p:attrNameLst>
                                          <p:attrName>style.visibility</p:attrName>
                                        </p:attrNameLst>
                                      </p:cBhvr>
                                      <p:to>
                                        <p:strVal val="visible"/>
                                      </p:to>
                                    </p:set>
                                    <p:animEffect transition="in" filter="fade">
                                      <p:cBhvr>
                                        <p:cTn id="127" dur="500"/>
                                        <p:tgtEl>
                                          <p:spTgt spid="13"/>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22"/>
                                        </p:tgtEl>
                                        <p:attrNameLst>
                                          <p:attrName>style.visibility</p:attrName>
                                        </p:attrNameLst>
                                      </p:cBhvr>
                                      <p:to>
                                        <p:strVal val="visible"/>
                                      </p:to>
                                    </p:set>
                                    <p:animEffect transition="in" filter="fade">
                                      <p:cBhvr>
                                        <p:cTn id="132" dur="500"/>
                                        <p:tgtEl>
                                          <p:spTgt spid="22"/>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31"/>
                                        </p:tgtEl>
                                        <p:attrNameLst>
                                          <p:attrName>style.visibility</p:attrName>
                                        </p:attrNameLst>
                                      </p:cBhvr>
                                      <p:to>
                                        <p:strVal val="visible"/>
                                      </p:to>
                                    </p:set>
                                    <p:animEffect transition="in" filter="fade">
                                      <p:cBhvr>
                                        <p:cTn id="137" dur="500"/>
                                        <p:tgtEl>
                                          <p:spTgt spid="31"/>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
                                        </p:tgtEl>
                                        <p:attrNameLst>
                                          <p:attrName>style.visibility</p:attrName>
                                        </p:attrNameLst>
                                      </p:cBhvr>
                                      <p:to>
                                        <p:strVal val="visible"/>
                                      </p:to>
                                    </p:set>
                                    <p:animEffect transition="in" filter="fade">
                                      <p:cBhvr>
                                        <p:cTn id="1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1"/>
            <a:ext cx="11887200" cy="4124206"/>
          </a:xfrm>
        </p:spPr>
        <p:txBody>
          <a:bodyPr/>
          <a:lstStyle/>
          <a:p>
            <a:r>
              <a:rPr lang="en-US" dirty="0" smtClean="0"/>
              <a:t>1996 – Active Server Pages (ASP)</a:t>
            </a:r>
          </a:p>
          <a:p>
            <a:r>
              <a:rPr lang="en-US" dirty="0" smtClean="0"/>
              <a:t>2002 – ASP.NET</a:t>
            </a:r>
          </a:p>
          <a:p>
            <a:r>
              <a:rPr lang="en-US" dirty="0" smtClean="0"/>
              <a:t>2008 – ASP.NET MVC</a:t>
            </a:r>
          </a:p>
          <a:p>
            <a:r>
              <a:rPr lang="en-US" dirty="0" smtClean="0"/>
              <a:t>2010 – ASP.NET Web Pages</a:t>
            </a:r>
          </a:p>
          <a:p>
            <a:r>
              <a:rPr lang="en-US" dirty="0" smtClean="0"/>
              <a:t>2012 – ASP.NET Web API, SignalR</a:t>
            </a:r>
          </a:p>
          <a:p>
            <a:r>
              <a:rPr lang="en-US" dirty="0" smtClean="0"/>
              <a:t>2014 – ASP.NET 5 (and the Core CLR)</a:t>
            </a:r>
            <a:endParaRPr lang="en-US" dirty="0"/>
          </a:p>
        </p:txBody>
      </p:sp>
      <p:sp>
        <p:nvSpPr>
          <p:cNvPr id="4" name="Title 3"/>
          <p:cNvSpPr>
            <a:spLocks noGrp="1"/>
          </p:cNvSpPr>
          <p:nvPr>
            <p:ph type="title"/>
          </p:nvPr>
        </p:nvSpPr>
        <p:spPr/>
        <p:txBody>
          <a:bodyPr/>
          <a:lstStyle/>
          <a:p>
            <a:r>
              <a:rPr lang="en-US" dirty="0" smtClean="0"/>
              <a:t>History of ASP (18+ years)</a:t>
            </a:r>
            <a:endParaRPr lang="en-US" dirty="0"/>
          </a:p>
        </p:txBody>
      </p:sp>
    </p:spTree>
    <p:extLst>
      <p:ext uri="{BB962C8B-B14F-4D97-AF65-F5344CB8AC3E}">
        <p14:creationId xmlns:p14="http://schemas.microsoft.com/office/powerpoint/2010/main" val="197042543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ASP.NET and the Modern Web</a:t>
            </a:r>
            <a:endParaRPr lang="en-US" dirty="0"/>
          </a:p>
        </p:txBody>
      </p:sp>
      <p:sp>
        <p:nvSpPr>
          <p:cNvPr id="4" name="Rectangle 3"/>
          <p:cNvSpPr/>
          <p:nvPr/>
        </p:nvSpPr>
        <p:spPr>
          <a:xfrm>
            <a:off x="7816526" y="3202627"/>
            <a:ext cx="3462294" cy="954107"/>
          </a:xfrm>
          <a:prstGeom prst="rect">
            <a:avLst/>
          </a:prstGeom>
        </p:spPr>
        <p:txBody>
          <a:bodyPr wrap="none">
            <a:spAutoFit/>
          </a:bodyPr>
          <a:lstStyle/>
          <a:p>
            <a:r>
              <a:rPr lang="en-US" sz="2800" dirty="0" smtClean="0">
                <a:solidFill>
                  <a:srgbClr val="FFFFFF"/>
                </a:solidFill>
              </a:rPr>
              <a:t>Choose your Editors </a:t>
            </a:r>
          </a:p>
          <a:p>
            <a:r>
              <a:rPr lang="en-US" sz="2800" dirty="0" smtClean="0">
                <a:solidFill>
                  <a:srgbClr val="FFFFFF"/>
                </a:solidFill>
              </a:rPr>
              <a:t>and Tools</a:t>
            </a:r>
          </a:p>
        </p:txBody>
      </p:sp>
      <p:sp>
        <p:nvSpPr>
          <p:cNvPr id="5" name="Rectangle 4"/>
          <p:cNvSpPr/>
          <p:nvPr/>
        </p:nvSpPr>
        <p:spPr>
          <a:xfrm>
            <a:off x="1961121" y="4509344"/>
            <a:ext cx="3113353" cy="954107"/>
          </a:xfrm>
          <a:prstGeom prst="rect">
            <a:avLst/>
          </a:prstGeom>
        </p:spPr>
        <p:txBody>
          <a:bodyPr wrap="none">
            <a:spAutoFit/>
          </a:bodyPr>
          <a:lstStyle/>
          <a:p>
            <a:r>
              <a:rPr lang="en-US" sz="2800" dirty="0" smtClean="0">
                <a:solidFill>
                  <a:srgbClr val="FFFFFF"/>
                </a:solidFill>
              </a:rPr>
              <a:t>Open Source </a:t>
            </a:r>
            <a:br>
              <a:rPr lang="en-US" sz="2800" dirty="0" smtClean="0">
                <a:solidFill>
                  <a:srgbClr val="FFFFFF"/>
                </a:solidFill>
              </a:rPr>
            </a:br>
            <a:r>
              <a:rPr lang="en-US" sz="2800" dirty="0" smtClean="0">
                <a:solidFill>
                  <a:srgbClr val="FFFFFF"/>
                </a:solidFill>
              </a:rPr>
              <a:t>with Contributions</a:t>
            </a:r>
          </a:p>
        </p:txBody>
      </p:sp>
      <p:sp>
        <p:nvSpPr>
          <p:cNvPr id="6" name="Rectangle 5"/>
          <p:cNvSpPr/>
          <p:nvPr/>
        </p:nvSpPr>
        <p:spPr>
          <a:xfrm>
            <a:off x="7754278" y="4758813"/>
            <a:ext cx="2534027" cy="523220"/>
          </a:xfrm>
          <a:prstGeom prst="rect">
            <a:avLst/>
          </a:prstGeom>
        </p:spPr>
        <p:txBody>
          <a:bodyPr wrap="none">
            <a:spAutoFit/>
          </a:bodyPr>
          <a:lstStyle/>
          <a:p>
            <a:r>
              <a:rPr lang="en-US" sz="2800" dirty="0" smtClean="0">
                <a:solidFill>
                  <a:srgbClr val="FFFFFF"/>
                </a:solidFill>
              </a:rPr>
              <a:t>Cross-Platform</a:t>
            </a:r>
          </a:p>
        </p:txBody>
      </p:sp>
      <p:grpSp>
        <p:nvGrpSpPr>
          <p:cNvPr id="7" name="Group 6"/>
          <p:cNvGrpSpPr/>
          <p:nvPr/>
        </p:nvGrpSpPr>
        <p:grpSpPr>
          <a:xfrm>
            <a:off x="6785010" y="4569022"/>
            <a:ext cx="906342" cy="867556"/>
            <a:chOff x="2211181" y="1874910"/>
            <a:chExt cx="609600" cy="594360"/>
          </a:xfrm>
        </p:grpSpPr>
        <p:sp>
          <p:nvSpPr>
            <p:cNvPr id="8" name="Oval 7"/>
            <p:cNvSpPr/>
            <p:nvPr/>
          </p:nvSpPr>
          <p:spPr bwMode="auto">
            <a:xfrm>
              <a:off x="2211181" y="1874910"/>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6" descr="C:\temp\WinAzure_rgb_Wht_S.png"/>
            <p:cNvPicPr>
              <a:picLocks noChangeAspect="1" noChangeArrowheads="1"/>
            </p:cNvPicPr>
            <p:nvPr/>
          </p:nvPicPr>
          <p:blipFill rotWithShape="1">
            <a:blip r:embed="rId2">
              <a:extLst>
                <a:ext uri="{28A0092B-C50C-407E-A947-70E740481C1C}">
                  <a14:useLocalDpi xmlns:a14="http://schemas.microsoft.com/office/drawing/2010/main" val="0"/>
                </a:ext>
              </a:extLst>
            </a:blip>
            <a:srcRect l="3371" t="15460" r="80628" b="15496"/>
            <a:stretch/>
          </p:blipFill>
          <p:spPr bwMode="auto">
            <a:xfrm>
              <a:off x="2404459" y="1943117"/>
              <a:ext cx="210181" cy="2174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files.softicons.com/download/system-icons/windows-8-metro-icons-by-dakirby309/png/512x512/Folders%20&amp;%20OS/Linux.pn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20482" y="2147586"/>
              <a:ext cx="242063" cy="242063"/>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a:grpSpLocks noChangeAspect="1"/>
            </p:cNvGrpSpPr>
            <p:nvPr/>
          </p:nvGrpSpPr>
          <p:grpSpPr bwMode="auto">
            <a:xfrm>
              <a:off x="2314492" y="2130536"/>
              <a:ext cx="197134" cy="235237"/>
              <a:chOff x="3485" y="1766"/>
              <a:chExt cx="745" cy="889"/>
            </a:xfrm>
          </p:grpSpPr>
          <p:sp>
            <p:nvSpPr>
              <p:cNvPr id="12" name="Freeform 11"/>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sz="2000" kern="0" smtClean="0">
                  <a:solidFill>
                    <a:srgbClr val="000000"/>
                  </a:solidFill>
                </a:endParaRPr>
              </a:p>
            </p:txBody>
          </p:sp>
          <p:sp>
            <p:nvSpPr>
              <p:cNvPr id="13" name="Freeform 12"/>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sz="2000" kern="0" smtClean="0">
                  <a:solidFill>
                    <a:srgbClr val="000000"/>
                  </a:solidFill>
                </a:endParaRPr>
              </a:p>
            </p:txBody>
          </p:sp>
        </p:grpSp>
      </p:grpSp>
      <p:grpSp>
        <p:nvGrpSpPr>
          <p:cNvPr id="14" name="Group 13"/>
          <p:cNvGrpSpPr/>
          <p:nvPr/>
        </p:nvGrpSpPr>
        <p:grpSpPr>
          <a:xfrm>
            <a:off x="6794824" y="3178099"/>
            <a:ext cx="906342" cy="867556"/>
            <a:chOff x="2199148" y="3390553"/>
            <a:chExt cx="609600" cy="594360"/>
          </a:xfrm>
        </p:grpSpPr>
        <p:sp>
          <p:nvSpPr>
            <p:cNvPr id="15" name="Oval 14"/>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grpSp>
      <p:grpSp>
        <p:nvGrpSpPr>
          <p:cNvPr id="17" name="Group 16"/>
          <p:cNvGrpSpPr/>
          <p:nvPr/>
        </p:nvGrpSpPr>
        <p:grpSpPr>
          <a:xfrm>
            <a:off x="940880" y="4557479"/>
            <a:ext cx="906342" cy="867556"/>
            <a:chOff x="2203935" y="5009693"/>
            <a:chExt cx="609600" cy="594360"/>
          </a:xfrm>
        </p:grpSpPr>
        <p:sp>
          <p:nvSpPr>
            <p:cNvPr id="18" name="Oval 17"/>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2256866" y="5140354"/>
              <a:ext cx="500486" cy="316285"/>
            </a:xfrm>
            <a:prstGeom prst="rect">
              <a:avLst/>
            </a:prstGeom>
          </p:spPr>
          <p:txBody>
            <a:bodyPr wrap="none">
              <a:spAutoFit/>
            </a:bodyPr>
            <a:lstStyle/>
            <a:p>
              <a:r>
                <a:rPr lang="en-US" sz="2400" dirty="0" smtClean="0">
                  <a:solidFill>
                    <a:srgbClr val="FFFFFF"/>
                  </a:solidFill>
                </a:rPr>
                <a:t>OSS</a:t>
              </a:r>
              <a:endParaRPr lang="en-US" sz="2400" dirty="0">
                <a:solidFill>
                  <a:srgbClr val="FFFFFF"/>
                </a:solidFill>
              </a:endParaRPr>
            </a:p>
          </p:txBody>
        </p:sp>
      </p:grpSp>
      <p:sp>
        <p:nvSpPr>
          <p:cNvPr id="20" name="Rectangle 19"/>
          <p:cNvSpPr/>
          <p:nvPr/>
        </p:nvSpPr>
        <p:spPr>
          <a:xfrm>
            <a:off x="1880015" y="3202627"/>
            <a:ext cx="4401077" cy="954107"/>
          </a:xfrm>
          <a:prstGeom prst="rect">
            <a:avLst/>
          </a:prstGeom>
        </p:spPr>
        <p:txBody>
          <a:bodyPr wrap="none">
            <a:spAutoFit/>
          </a:bodyPr>
          <a:lstStyle/>
          <a:p>
            <a:r>
              <a:rPr lang="en-US" sz="2800" dirty="0" smtClean="0">
                <a:solidFill>
                  <a:srgbClr val="FFFFFF"/>
                </a:solidFill>
              </a:rPr>
              <a:t>Seamless transition </a:t>
            </a:r>
            <a:br>
              <a:rPr lang="en-US" sz="2800" dirty="0" smtClean="0">
                <a:solidFill>
                  <a:srgbClr val="FFFFFF"/>
                </a:solidFill>
              </a:rPr>
            </a:br>
            <a:r>
              <a:rPr lang="en-US" sz="2800" dirty="0" smtClean="0">
                <a:solidFill>
                  <a:srgbClr val="FFFFFF"/>
                </a:solidFill>
              </a:rPr>
              <a:t>from on-premises to cloud</a:t>
            </a:r>
          </a:p>
        </p:txBody>
      </p:sp>
      <p:sp>
        <p:nvSpPr>
          <p:cNvPr id="21" name="Freeform 13"/>
          <p:cNvSpPr>
            <a:spLocks noChangeAspect="1" noEditPoints="1"/>
          </p:cNvSpPr>
          <p:nvPr/>
        </p:nvSpPr>
        <p:spPr bwMode="auto">
          <a:xfrm>
            <a:off x="937268" y="3185995"/>
            <a:ext cx="917115" cy="920494"/>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sp>
        <p:nvSpPr>
          <p:cNvPr id="22" name="Rectangle 21"/>
          <p:cNvSpPr/>
          <p:nvPr/>
        </p:nvSpPr>
        <p:spPr>
          <a:xfrm>
            <a:off x="7754278" y="2130071"/>
            <a:ext cx="4268348" cy="523220"/>
          </a:xfrm>
          <a:prstGeom prst="rect">
            <a:avLst/>
          </a:prstGeom>
        </p:spPr>
        <p:txBody>
          <a:bodyPr wrap="none">
            <a:spAutoFit/>
          </a:bodyPr>
          <a:lstStyle/>
          <a:p>
            <a:r>
              <a:rPr lang="en-US" sz="2800" dirty="0" smtClean="0">
                <a:solidFill>
                  <a:srgbClr val="FFFFFF"/>
                </a:solidFill>
              </a:rPr>
              <a:t>Faster Development Cycle</a:t>
            </a:r>
          </a:p>
        </p:txBody>
      </p:sp>
      <p:sp>
        <p:nvSpPr>
          <p:cNvPr id="23" name="Rectangle 22"/>
          <p:cNvSpPr/>
          <p:nvPr/>
        </p:nvSpPr>
        <p:spPr>
          <a:xfrm>
            <a:off x="1897478" y="2117205"/>
            <a:ext cx="2635530" cy="523220"/>
          </a:xfrm>
          <a:prstGeom prst="rect">
            <a:avLst/>
          </a:prstGeom>
        </p:spPr>
        <p:txBody>
          <a:bodyPr wrap="none">
            <a:spAutoFit/>
          </a:bodyPr>
          <a:lstStyle/>
          <a:p>
            <a:r>
              <a:rPr lang="en-US" sz="2800" dirty="0" smtClean="0">
                <a:solidFill>
                  <a:srgbClr val="FFFFFF"/>
                </a:solidFill>
              </a:rPr>
              <a:t>Totally Modular</a:t>
            </a:r>
          </a:p>
        </p:txBody>
      </p:sp>
      <p:grpSp>
        <p:nvGrpSpPr>
          <p:cNvPr id="24" name="Group 23"/>
          <p:cNvGrpSpPr/>
          <p:nvPr/>
        </p:nvGrpSpPr>
        <p:grpSpPr>
          <a:xfrm>
            <a:off x="6795969" y="1948286"/>
            <a:ext cx="888298" cy="850284"/>
            <a:chOff x="1785636" y="1768035"/>
            <a:chExt cx="609600" cy="594360"/>
          </a:xfrm>
        </p:grpSpPr>
        <p:sp>
          <p:nvSpPr>
            <p:cNvPr id="25" name="Oval 24"/>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a:solidFill>
                  <a:srgbClr val="FFFFFF"/>
                </a:solidFill>
              </a:endParaRPr>
            </a:p>
          </p:txBody>
        </p:sp>
      </p:grpSp>
      <p:grpSp>
        <p:nvGrpSpPr>
          <p:cNvPr id="27" name="Group 26"/>
          <p:cNvGrpSpPr/>
          <p:nvPr/>
        </p:nvGrpSpPr>
        <p:grpSpPr>
          <a:xfrm>
            <a:off x="951466" y="1961252"/>
            <a:ext cx="888298" cy="850284"/>
            <a:chOff x="1795746" y="3978504"/>
            <a:chExt cx="609600" cy="594360"/>
          </a:xfrm>
        </p:grpSpPr>
        <p:sp>
          <p:nvSpPr>
            <p:cNvPr id="28" name="Oval 27"/>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a:solidFill>
                  <a:srgbClr val="FFFFFF"/>
                </a:solidFill>
              </a:endParaRPr>
            </a:p>
          </p:txBody>
        </p:sp>
      </p:grpSp>
      <p:sp>
        <p:nvSpPr>
          <p:cNvPr id="30" name="Freeform 5"/>
          <p:cNvSpPr>
            <a:spLocks noEditPoints="1"/>
          </p:cNvSpPr>
          <p:nvPr/>
        </p:nvSpPr>
        <p:spPr bwMode="auto">
          <a:xfrm>
            <a:off x="4784301" y="5816061"/>
            <a:ext cx="878847" cy="837318"/>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5" h="1611">
                <a:moveTo>
                  <a:pt x="808" y="1611"/>
                </a:moveTo>
                <a:cubicBezTo>
                  <a:pt x="1247" y="1611"/>
                  <a:pt x="1605" y="1252"/>
                  <a:pt x="1605" y="798"/>
                </a:cubicBezTo>
                <a:cubicBezTo>
                  <a:pt x="1605" y="354"/>
                  <a:pt x="1247" y="0"/>
                  <a:pt x="808" y="0"/>
                </a:cubicBezTo>
                <a:cubicBezTo>
                  <a:pt x="354" y="0"/>
                  <a:pt x="0" y="354"/>
                  <a:pt x="0" y="798"/>
                </a:cubicBezTo>
                <a:cubicBezTo>
                  <a:pt x="0" y="1252"/>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35"/>
          <p:cNvSpPr>
            <a:spLocks/>
          </p:cNvSpPr>
          <p:nvPr/>
        </p:nvSpPr>
        <p:spPr bwMode="black">
          <a:xfrm>
            <a:off x="4940154" y="5951144"/>
            <a:ext cx="558982" cy="51326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
        <p:nvSpPr>
          <p:cNvPr id="32" name="Rectangle 31"/>
          <p:cNvSpPr/>
          <p:nvPr/>
        </p:nvSpPr>
        <p:spPr>
          <a:xfrm>
            <a:off x="5765191" y="5850772"/>
            <a:ext cx="1155957" cy="769441"/>
          </a:xfrm>
          <a:prstGeom prst="rect">
            <a:avLst/>
          </a:prstGeom>
        </p:spPr>
        <p:txBody>
          <a:bodyPr wrap="none">
            <a:spAutoFit/>
          </a:bodyPr>
          <a:lstStyle/>
          <a:p>
            <a:r>
              <a:rPr lang="en-US" sz="4400" dirty="0" smtClean="0">
                <a:solidFill>
                  <a:srgbClr val="FFFFFF"/>
                </a:solidFill>
              </a:rPr>
              <a:t>Fast</a:t>
            </a:r>
          </a:p>
        </p:txBody>
      </p:sp>
    </p:spTree>
    <p:extLst>
      <p:ext uri="{BB962C8B-B14F-4D97-AF65-F5344CB8AC3E}">
        <p14:creationId xmlns:p14="http://schemas.microsoft.com/office/powerpoint/2010/main" val="153586830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Web - Agility</a:t>
            </a:r>
            <a:endParaRPr lang="en-US" dirty="0"/>
          </a:p>
        </p:txBody>
      </p:sp>
      <p:sp>
        <p:nvSpPr>
          <p:cNvPr id="11" name="Rectangle 10"/>
          <p:cNvSpPr/>
          <p:nvPr/>
        </p:nvSpPr>
        <p:spPr>
          <a:xfrm>
            <a:off x="2395236" y="1838487"/>
            <a:ext cx="4268348" cy="523220"/>
          </a:xfrm>
          <a:prstGeom prst="rect">
            <a:avLst/>
          </a:prstGeom>
        </p:spPr>
        <p:txBody>
          <a:bodyPr wrap="none">
            <a:spAutoFit/>
          </a:bodyPr>
          <a:lstStyle/>
          <a:p>
            <a:r>
              <a:rPr lang="en-US" sz="2800" dirty="0" smtClean="0">
                <a:solidFill>
                  <a:srgbClr val="FFFFFF"/>
                </a:solidFill>
              </a:rPr>
              <a:t>Faster Development Cycle</a:t>
            </a:r>
          </a:p>
        </p:txBody>
      </p:sp>
      <p:sp>
        <p:nvSpPr>
          <p:cNvPr id="12" name="Content Placeholder 2"/>
          <p:cNvSpPr>
            <a:spLocks noGrp="1"/>
          </p:cNvSpPr>
          <p:nvPr>
            <p:ph type="body" sz="quarter" idx="4294967295"/>
          </p:nvPr>
        </p:nvSpPr>
        <p:spPr>
          <a:xfrm>
            <a:off x="1875427" y="2470593"/>
            <a:ext cx="5704300" cy="1255728"/>
          </a:xfrm>
          <a:prstGeom prst="rect">
            <a:avLst/>
          </a:prstGeom>
        </p:spPr>
        <p:txBody>
          <a:bodyPr/>
          <a:lstStyle/>
          <a:p>
            <a:r>
              <a:rPr lang="en-US" sz="2400" dirty="0">
                <a:latin typeface="+mn-lt"/>
              </a:rPr>
              <a:t>Features are shipped as packages</a:t>
            </a:r>
          </a:p>
          <a:p>
            <a:r>
              <a:rPr lang="en-US" sz="2400" dirty="0">
                <a:latin typeface="+mn-lt"/>
              </a:rPr>
              <a:t>Framework ships as part of the application</a:t>
            </a:r>
            <a:endParaRPr lang="en-US" sz="2400" dirty="0" smtClean="0">
              <a:latin typeface="+mn-lt"/>
            </a:endParaRPr>
          </a:p>
        </p:txBody>
      </p:sp>
      <p:sp>
        <p:nvSpPr>
          <p:cNvPr id="13" name="Oval 12"/>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2405346" y="4048956"/>
            <a:ext cx="2297552" cy="523220"/>
          </a:xfrm>
          <a:prstGeom prst="rect">
            <a:avLst/>
          </a:prstGeom>
        </p:spPr>
        <p:txBody>
          <a:bodyPr wrap="none">
            <a:spAutoFit/>
          </a:bodyPr>
          <a:lstStyle/>
          <a:p>
            <a:r>
              <a:rPr lang="en-US" sz="2800" dirty="0" smtClean="0">
                <a:solidFill>
                  <a:srgbClr val="FFFFFF"/>
                </a:solidFill>
              </a:rPr>
              <a:t>More Control</a:t>
            </a:r>
          </a:p>
        </p:txBody>
      </p:sp>
      <p:sp>
        <p:nvSpPr>
          <p:cNvPr id="15" name="Content Placeholder 2"/>
          <p:cNvSpPr>
            <a:spLocks noGrp="1"/>
          </p:cNvSpPr>
          <p:nvPr>
            <p:ph type="body" sz="quarter" idx="4294967295"/>
          </p:nvPr>
        </p:nvSpPr>
        <p:spPr>
          <a:xfrm>
            <a:off x="1885536" y="4681061"/>
            <a:ext cx="10044810" cy="1329595"/>
          </a:xfrm>
          <a:prstGeom prst="rect">
            <a:avLst/>
          </a:prstGeom>
        </p:spPr>
        <p:txBody>
          <a:bodyPr/>
          <a:lstStyle/>
          <a:p>
            <a:r>
              <a:rPr lang="en-US" sz="2400" dirty="0" smtClean="0">
                <a:latin typeface="+mn-lt"/>
              </a:rPr>
              <a:t>Zero </a:t>
            </a:r>
            <a:r>
              <a:rPr lang="en-US" sz="2400" dirty="0">
                <a:latin typeface="+mn-lt"/>
              </a:rPr>
              <a:t>day security bugs patched by Microsoft</a:t>
            </a:r>
          </a:p>
          <a:p>
            <a:r>
              <a:rPr lang="en-US" sz="2400" dirty="0">
                <a:latin typeface="+mn-lt"/>
              </a:rPr>
              <a:t>Same code runs in development and production</a:t>
            </a:r>
          </a:p>
          <a:p>
            <a:r>
              <a:rPr lang="en-US" sz="2400" dirty="0">
                <a:latin typeface="+mn-lt"/>
              </a:rPr>
              <a:t>Developer opts into new versions, allowing breaking </a:t>
            </a:r>
            <a:r>
              <a:rPr lang="en-US" sz="2400" dirty="0" smtClean="0">
                <a:latin typeface="+mn-lt"/>
              </a:rPr>
              <a:t>changes</a:t>
            </a:r>
            <a:endParaRPr lang="en-US" sz="1800" dirty="0" smtClean="0">
              <a:latin typeface="+mn-lt"/>
            </a:endParaRPr>
          </a:p>
        </p:txBody>
      </p:sp>
      <p:sp>
        <p:nvSpPr>
          <p:cNvPr id="16" name="Oval 15"/>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
        <p:nvSpPr>
          <p:cNvPr id="18"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Tree>
    <p:extLst>
      <p:ext uri="{BB962C8B-B14F-4D97-AF65-F5344CB8AC3E}">
        <p14:creationId xmlns:p14="http://schemas.microsoft.com/office/powerpoint/2010/main" val="277505129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Web - Fast</a:t>
            </a:r>
            <a:endParaRPr lang="en-US" dirty="0"/>
          </a:p>
        </p:txBody>
      </p:sp>
      <p:sp>
        <p:nvSpPr>
          <p:cNvPr id="4" name="Rectangle 3"/>
          <p:cNvSpPr/>
          <p:nvPr/>
        </p:nvSpPr>
        <p:spPr>
          <a:xfrm>
            <a:off x="2405346" y="1784966"/>
            <a:ext cx="3611117" cy="523220"/>
          </a:xfrm>
          <a:prstGeom prst="rect">
            <a:avLst/>
          </a:prstGeom>
        </p:spPr>
        <p:txBody>
          <a:bodyPr wrap="none">
            <a:spAutoFit/>
          </a:bodyPr>
          <a:lstStyle/>
          <a:p>
            <a:r>
              <a:rPr lang="en-US" sz="2800" dirty="0" smtClean="0">
                <a:solidFill>
                  <a:srgbClr val="FFFFFF"/>
                </a:solidFill>
              </a:rPr>
              <a:t>Runtime Performance</a:t>
            </a:r>
          </a:p>
        </p:txBody>
      </p:sp>
      <p:sp>
        <p:nvSpPr>
          <p:cNvPr id="5" name="Content Placeholder 2"/>
          <p:cNvSpPr>
            <a:spLocks noGrp="1"/>
          </p:cNvSpPr>
          <p:nvPr>
            <p:ph type="body" sz="quarter" idx="4294967295"/>
          </p:nvPr>
        </p:nvSpPr>
        <p:spPr>
          <a:xfrm>
            <a:off x="1885537" y="2417071"/>
            <a:ext cx="7685500" cy="1735860"/>
          </a:xfrm>
          <a:prstGeom prst="rect">
            <a:avLst/>
          </a:prstGeom>
        </p:spPr>
        <p:txBody>
          <a:bodyPr/>
          <a:lstStyle/>
          <a:p>
            <a:r>
              <a:rPr lang="en-US" sz="2400" dirty="0">
                <a:latin typeface="+mn-lt"/>
              </a:rPr>
              <a:t>Faster startup times</a:t>
            </a:r>
          </a:p>
          <a:p>
            <a:r>
              <a:rPr lang="en-US" sz="2400" dirty="0">
                <a:latin typeface="+mn-lt"/>
              </a:rPr>
              <a:t>Lower memory / higher density (&gt; 90% reduction)</a:t>
            </a:r>
          </a:p>
          <a:p>
            <a:r>
              <a:rPr lang="en-US" sz="2400" dirty="0">
                <a:latin typeface="+mn-lt"/>
              </a:rPr>
              <a:t>Modular, opt into just features needed</a:t>
            </a:r>
          </a:p>
          <a:p>
            <a:r>
              <a:rPr lang="en-US" sz="2400" dirty="0">
                <a:latin typeface="+mn-lt"/>
              </a:rPr>
              <a:t>Use a raw socket, framework or both</a:t>
            </a:r>
            <a:endParaRPr lang="en-US" sz="2400" dirty="0" smtClean="0">
              <a:latin typeface="+mn-lt"/>
            </a:endParaRPr>
          </a:p>
        </p:txBody>
      </p:sp>
      <p:sp>
        <p:nvSpPr>
          <p:cNvPr id="6" name="Oval 5"/>
          <p:cNvSpPr/>
          <p:nvPr/>
        </p:nvSpPr>
        <p:spPr bwMode="auto">
          <a:xfrm>
            <a:off x="1795746" y="171451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a:xfrm>
            <a:off x="2405346" y="4342031"/>
            <a:ext cx="6851106" cy="523220"/>
          </a:xfrm>
          <a:prstGeom prst="rect">
            <a:avLst/>
          </a:prstGeom>
        </p:spPr>
        <p:txBody>
          <a:bodyPr wrap="none">
            <a:spAutoFit/>
          </a:bodyPr>
          <a:lstStyle/>
          <a:p>
            <a:r>
              <a:rPr lang="en-US" sz="2800" dirty="0" smtClean="0">
                <a:solidFill>
                  <a:srgbClr val="FFFFFF"/>
                </a:solidFill>
              </a:rPr>
              <a:t>Development productivity and low friction</a:t>
            </a:r>
          </a:p>
        </p:txBody>
      </p:sp>
      <p:sp>
        <p:nvSpPr>
          <p:cNvPr id="8" name="Content Placeholder 2"/>
          <p:cNvSpPr>
            <a:spLocks noGrp="1"/>
          </p:cNvSpPr>
          <p:nvPr>
            <p:ph type="body" sz="quarter" idx="4294967295"/>
          </p:nvPr>
        </p:nvSpPr>
        <p:spPr>
          <a:xfrm>
            <a:off x="1885536" y="4974136"/>
            <a:ext cx="10044810" cy="1735860"/>
          </a:xfrm>
          <a:prstGeom prst="rect">
            <a:avLst/>
          </a:prstGeom>
        </p:spPr>
        <p:txBody>
          <a:bodyPr/>
          <a:lstStyle/>
          <a:p>
            <a:pPr lvl="1"/>
            <a:r>
              <a:rPr lang="en-US" dirty="0" smtClean="0"/>
              <a:t>Edit code and refresh browser</a:t>
            </a:r>
            <a:endParaRPr lang="en-US" dirty="0"/>
          </a:p>
          <a:p>
            <a:pPr lvl="1"/>
            <a:r>
              <a:rPr lang="en-US" dirty="0" smtClean="0"/>
              <a:t>Flexibility of dynamic environment with the power of .NET</a:t>
            </a:r>
          </a:p>
          <a:p>
            <a:pPr lvl="1"/>
            <a:r>
              <a:rPr lang="en-US" dirty="0" smtClean="0"/>
              <a:t>Develop </a:t>
            </a:r>
            <a:r>
              <a:rPr lang="en-US" dirty="0"/>
              <a:t>with Visual Studio, third party and cloud </a:t>
            </a:r>
            <a:r>
              <a:rPr lang="en-US" dirty="0" smtClean="0"/>
              <a:t>editors</a:t>
            </a:r>
          </a:p>
          <a:p>
            <a:pPr lvl="1"/>
            <a:endParaRPr lang="en-US" dirty="0"/>
          </a:p>
        </p:txBody>
      </p:sp>
      <p:sp>
        <p:nvSpPr>
          <p:cNvPr id="9" name="Oval 8"/>
          <p:cNvSpPr/>
          <p:nvPr/>
        </p:nvSpPr>
        <p:spPr bwMode="auto">
          <a:xfrm>
            <a:off x="1795746" y="4271579"/>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reeform 35"/>
          <p:cNvSpPr>
            <a:spLocks/>
          </p:cNvSpPr>
          <p:nvPr/>
        </p:nvSpPr>
        <p:spPr bwMode="black">
          <a:xfrm>
            <a:off x="1919737" y="1829065"/>
            <a:ext cx="364738" cy="352813"/>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
        <p:nvSpPr>
          <p:cNvPr id="11" name="Freeform 124"/>
          <p:cNvSpPr>
            <a:spLocks/>
          </p:cNvSpPr>
          <p:nvPr/>
        </p:nvSpPr>
        <p:spPr bwMode="black">
          <a:xfrm>
            <a:off x="1935328" y="4413470"/>
            <a:ext cx="330437" cy="291267"/>
          </a:xfrm>
          <a:custGeom>
            <a:avLst/>
            <a:gdLst>
              <a:gd name="T0" fmla="*/ 313 w 315"/>
              <a:gd name="T1" fmla="*/ 135 h 236"/>
              <a:gd name="T2" fmla="*/ 300 w 315"/>
              <a:gd name="T3" fmla="*/ 125 h 236"/>
              <a:gd name="T4" fmla="*/ 294 w 315"/>
              <a:gd name="T5" fmla="*/ 122 h 236"/>
              <a:gd name="T6" fmla="*/ 124 w 315"/>
              <a:gd name="T7" fmla="*/ 58 h 236"/>
              <a:gd name="T8" fmla="*/ 125 w 315"/>
              <a:gd name="T9" fmla="*/ 56 h 236"/>
              <a:gd name="T10" fmla="*/ 100 w 315"/>
              <a:gd name="T11" fmla="*/ 39 h 236"/>
              <a:gd name="T12" fmla="*/ 153 w 315"/>
              <a:gd name="T13" fmla="*/ 11 h 236"/>
              <a:gd name="T14" fmla="*/ 103 w 315"/>
              <a:gd name="T15" fmla="*/ 8 h 236"/>
              <a:gd name="T16" fmla="*/ 61 w 315"/>
              <a:gd name="T17" fmla="*/ 44 h 236"/>
              <a:gd name="T18" fmla="*/ 54 w 315"/>
              <a:gd name="T19" fmla="*/ 85 h 236"/>
              <a:gd name="T20" fmla="*/ 37 w 315"/>
              <a:gd name="T21" fmla="*/ 112 h 236"/>
              <a:gd name="T22" fmla="*/ 56 w 315"/>
              <a:gd name="T23" fmla="*/ 133 h 236"/>
              <a:gd name="T24" fmla="*/ 63 w 315"/>
              <a:gd name="T25" fmla="*/ 135 h 236"/>
              <a:gd name="T26" fmla="*/ 35 w 315"/>
              <a:gd name="T27" fmla="*/ 135 h 236"/>
              <a:gd name="T28" fmla="*/ 31 w 315"/>
              <a:gd name="T29" fmla="*/ 141 h 236"/>
              <a:gd name="T30" fmla="*/ 35 w 315"/>
              <a:gd name="T31" fmla="*/ 147 h 236"/>
              <a:gd name="T32" fmla="*/ 50 w 315"/>
              <a:gd name="T33" fmla="*/ 147 h 236"/>
              <a:gd name="T34" fmla="*/ 50 w 315"/>
              <a:gd name="T35" fmla="*/ 176 h 236"/>
              <a:gd name="T36" fmla="*/ 0 w 315"/>
              <a:gd name="T37" fmla="*/ 176 h 236"/>
              <a:gd name="T38" fmla="*/ 0 w 315"/>
              <a:gd name="T39" fmla="*/ 236 h 236"/>
              <a:gd name="T40" fmla="*/ 227 w 315"/>
              <a:gd name="T41" fmla="*/ 236 h 236"/>
              <a:gd name="T42" fmla="*/ 227 w 315"/>
              <a:gd name="T43" fmla="*/ 176 h 236"/>
              <a:gd name="T44" fmla="*/ 61 w 315"/>
              <a:gd name="T45" fmla="*/ 176 h 236"/>
              <a:gd name="T46" fmla="*/ 61 w 315"/>
              <a:gd name="T47" fmla="*/ 147 h 236"/>
              <a:gd name="T48" fmla="*/ 75 w 315"/>
              <a:gd name="T49" fmla="*/ 147 h 236"/>
              <a:gd name="T50" fmla="*/ 79 w 315"/>
              <a:gd name="T51" fmla="*/ 141 h 236"/>
              <a:gd name="T52" fmla="*/ 75 w 315"/>
              <a:gd name="T53" fmla="*/ 135 h 236"/>
              <a:gd name="T54" fmla="*/ 70 w 315"/>
              <a:gd name="T55" fmla="*/ 135 h 236"/>
              <a:gd name="T56" fmla="*/ 77 w 315"/>
              <a:gd name="T57" fmla="*/ 127 h 236"/>
              <a:gd name="T58" fmla="*/ 84 w 315"/>
              <a:gd name="T59" fmla="*/ 93 h 236"/>
              <a:gd name="T60" fmla="*/ 112 w 315"/>
              <a:gd name="T61" fmla="*/ 93 h 236"/>
              <a:gd name="T62" fmla="*/ 113 w 315"/>
              <a:gd name="T63" fmla="*/ 90 h 236"/>
              <a:gd name="T64" fmla="*/ 282 w 315"/>
              <a:gd name="T65" fmla="*/ 154 h 236"/>
              <a:gd name="T66" fmla="*/ 289 w 315"/>
              <a:gd name="T67" fmla="*/ 156 h 236"/>
              <a:gd name="T68" fmla="*/ 305 w 315"/>
              <a:gd name="T69" fmla="*/ 156 h 236"/>
              <a:gd name="T70" fmla="*/ 314 w 315"/>
              <a:gd name="T71" fmla="*/ 145 h 236"/>
              <a:gd name="T72" fmla="*/ 313 w 315"/>
              <a:gd name="T73" fmla="*/ 1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236">
                <a:moveTo>
                  <a:pt x="313" y="135"/>
                </a:moveTo>
                <a:cubicBezTo>
                  <a:pt x="311" y="131"/>
                  <a:pt x="306" y="127"/>
                  <a:pt x="300" y="125"/>
                </a:cubicBezTo>
                <a:cubicBezTo>
                  <a:pt x="298" y="124"/>
                  <a:pt x="296" y="123"/>
                  <a:pt x="294" y="122"/>
                </a:cubicBezTo>
                <a:cubicBezTo>
                  <a:pt x="237" y="101"/>
                  <a:pt x="181" y="80"/>
                  <a:pt x="124" y="58"/>
                </a:cubicBezTo>
                <a:cubicBezTo>
                  <a:pt x="125" y="56"/>
                  <a:pt x="125" y="56"/>
                  <a:pt x="125" y="56"/>
                </a:cubicBezTo>
                <a:cubicBezTo>
                  <a:pt x="132" y="52"/>
                  <a:pt x="104" y="51"/>
                  <a:pt x="100" y="39"/>
                </a:cubicBezTo>
                <a:cubicBezTo>
                  <a:pt x="96" y="26"/>
                  <a:pt x="146" y="14"/>
                  <a:pt x="153" y="11"/>
                </a:cubicBezTo>
                <a:cubicBezTo>
                  <a:pt x="161" y="7"/>
                  <a:pt x="125" y="0"/>
                  <a:pt x="103" y="8"/>
                </a:cubicBezTo>
                <a:cubicBezTo>
                  <a:pt x="81" y="16"/>
                  <a:pt x="69" y="29"/>
                  <a:pt x="61" y="44"/>
                </a:cubicBezTo>
                <a:cubicBezTo>
                  <a:pt x="53" y="58"/>
                  <a:pt x="55" y="77"/>
                  <a:pt x="54" y="85"/>
                </a:cubicBezTo>
                <a:cubicBezTo>
                  <a:pt x="54" y="92"/>
                  <a:pt x="40" y="104"/>
                  <a:pt x="37" y="112"/>
                </a:cubicBezTo>
                <a:cubicBezTo>
                  <a:pt x="32" y="125"/>
                  <a:pt x="46" y="129"/>
                  <a:pt x="56" y="133"/>
                </a:cubicBezTo>
                <a:cubicBezTo>
                  <a:pt x="59" y="134"/>
                  <a:pt x="61" y="135"/>
                  <a:pt x="63" y="135"/>
                </a:cubicBezTo>
                <a:cubicBezTo>
                  <a:pt x="35" y="135"/>
                  <a:pt x="35" y="135"/>
                  <a:pt x="35" y="135"/>
                </a:cubicBezTo>
                <a:cubicBezTo>
                  <a:pt x="33" y="135"/>
                  <a:pt x="31" y="138"/>
                  <a:pt x="31" y="141"/>
                </a:cubicBezTo>
                <a:cubicBezTo>
                  <a:pt x="31" y="144"/>
                  <a:pt x="33" y="147"/>
                  <a:pt x="35" y="147"/>
                </a:cubicBezTo>
                <a:cubicBezTo>
                  <a:pt x="50" y="147"/>
                  <a:pt x="50" y="147"/>
                  <a:pt x="50" y="147"/>
                </a:cubicBezTo>
                <a:cubicBezTo>
                  <a:pt x="50" y="176"/>
                  <a:pt x="50" y="176"/>
                  <a:pt x="50" y="176"/>
                </a:cubicBezTo>
                <a:cubicBezTo>
                  <a:pt x="0" y="176"/>
                  <a:pt x="0" y="176"/>
                  <a:pt x="0" y="176"/>
                </a:cubicBezTo>
                <a:cubicBezTo>
                  <a:pt x="0" y="236"/>
                  <a:pt x="0" y="236"/>
                  <a:pt x="0" y="236"/>
                </a:cubicBezTo>
                <a:cubicBezTo>
                  <a:pt x="227" y="236"/>
                  <a:pt x="227" y="236"/>
                  <a:pt x="227" y="236"/>
                </a:cubicBezTo>
                <a:cubicBezTo>
                  <a:pt x="227" y="176"/>
                  <a:pt x="227" y="176"/>
                  <a:pt x="227" y="176"/>
                </a:cubicBezTo>
                <a:cubicBezTo>
                  <a:pt x="61" y="176"/>
                  <a:pt x="61" y="176"/>
                  <a:pt x="61" y="176"/>
                </a:cubicBezTo>
                <a:cubicBezTo>
                  <a:pt x="61" y="147"/>
                  <a:pt x="61" y="147"/>
                  <a:pt x="61" y="147"/>
                </a:cubicBezTo>
                <a:cubicBezTo>
                  <a:pt x="75" y="147"/>
                  <a:pt x="75" y="147"/>
                  <a:pt x="75" y="147"/>
                </a:cubicBezTo>
                <a:cubicBezTo>
                  <a:pt x="77" y="147"/>
                  <a:pt x="79" y="144"/>
                  <a:pt x="79" y="141"/>
                </a:cubicBezTo>
                <a:cubicBezTo>
                  <a:pt x="79" y="138"/>
                  <a:pt x="77" y="135"/>
                  <a:pt x="75" y="135"/>
                </a:cubicBezTo>
                <a:cubicBezTo>
                  <a:pt x="70" y="135"/>
                  <a:pt x="70" y="135"/>
                  <a:pt x="70" y="135"/>
                </a:cubicBezTo>
                <a:cubicBezTo>
                  <a:pt x="73" y="134"/>
                  <a:pt x="75" y="132"/>
                  <a:pt x="77" y="127"/>
                </a:cubicBezTo>
                <a:cubicBezTo>
                  <a:pt x="82" y="118"/>
                  <a:pt x="76" y="104"/>
                  <a:pt x="84" y="93"/>
                </a:cubicBezTo>
                <a:cubicBezTo>
                  <a:pt x="91" y="83"/>
                  <a:pt x="112" y="93"/>
                  <a:pt x="112" y="93"/>
                </a:cubicBezTo>
                <a:cubicBezTo>
                  <a:pt x="113" y="90"/>
                  <a:pt x="113" y="90"/>
                  <a:pt x="113" y="90"/>
                </a:cubicBezTo>
                <a:cubicBezTo>
                  <a:pt x="170" y="111"/>
                  <a:pt x="226" y="132"/>
                  <a:pt x="282" y="154"/>
                </a:cubicBezTo>
                <a:cubicBezTo>
                  <a:pt x="284" y="154"/>
                  <a:pt x="287" y="155"/>
                  <a:pt x="289" y="156"/>
                </a:cubicBezTo>
                <a:cubicBezTo>
                  <a:pt x="294" y="158"/>
                  <a:pt x="300" y="158"/>
                  <a:pt x="305" y="156"/>
                </a:cubicBezTo>
                <a:cubicBezTo>
                  <a:pt x="310" y="154"/>
                  <a:pt x="314" y="150"/>
                  <a:pt x="314" y="145"/>
                </a:cubicBezTo>
                <a:cubicBezTo>
                  <a:pt x="315" y="142"/>
                  <a:pt x="314" y="138"/>
                  <a:pt x="313" y="1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Tree>
    <p:extLst>
      <p:ext uri="{BB962C8B-B14F-4D97-AF65-F5344CB8AC3E}">
        <p14:creationId xmlns:p14="http://schemas.microsoft.com/office/powerpoint/2010/main" val="14962589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Web - Cloud</a:t>
            </a:r>
            <a:endParaRPr lang="en-US" dirty="0"/>
          </a:p>
        </p:txBody>
      </p:sp>
      <p:sp>
        <p:nvSpPr>
          <p:cNvPr id="4" name="Rectangle 3"/>
          <p:cNvSpPr/>
          <p:nvPr/>
        </p:nvSpPr>
        <p:spPr>
          <a:xfrm>
            <a:off x="2405346" y="2976166"/>
            <a:ext cx="2092304" cy="523220"/>
          </a:xfrm>
          <a:prstGeom prst="rect">
            <a:avLst/>
          </a:prstGeom>
        </p:spPr>
        <p:txBody>
          <a:bodyPr wrap="none">
            <a:spAutoFit/>
          </a:bodyPr>
          <a:lstStyle/>
          <a:p>
            <a:r>
              <a:rPr lang="en-US" sz="2800" dirty="0" smtClean="0">
                <a:solidFill>
                  <a:srgbClr val="FFFFFF"/>
                </a:solidFill>
              </a:rPr>
              <a:t>Cloud ready</a:t>
            </a:r>
          </a:p>
        </p:txBody>
      </p:sp>
      <p:sp>
        <p:nvSpPr>
          <p:cNvPr id="5" name="Content Placeholder 2"/>
          <p:cNvSpPr>
            <a:spLocks noGrp="1"/>
          </p:cNvSpPr>
          <p:nvPr>
            <p:ph type="body" sz="quarter" idx="4294967295"/>
          </p:nvPr>
        </p:nvSpPr>
        <p:spPr>
          <a:xfrm>
            <a:off x="1885537" y="3497262"/>
            <a:ext cx="7685500" cy="1329595"/>
          </a:xfrm>
          <a:prstGeom prst="rect">
            <a:avLst/>
          </a:prstGeom>
        </p:spPr>
        <p:txBody>
          <a:bodyPr/>
          <a:lstStyle/>
          <a:p>
            <a:r>
              <a:rPr lang="en-US" sz="2400" dirty="0" smtClean="0">
                <a:latin typeface="+mn-lt"/>
              </a:rPr>
              <a:t>Configuration</a:t>
            </a:r>
          </a:p>
          <a:p>
            <a:r>
              <a:rPr lang="en-US" sz="2400" dirty="0" smtClean="0">
                <a:latin typeface="+mn-lt"/>
              </a:rPr>
              <a:t>Session</a:t>
            </a:r>
          </a:p>
          <a:p>
            <a:r>
              <a:rPr lang="en-US" sz="2400" dirty="0" smtClean="0">
                <a:latin typeface="+mn-lt"/>
              </a:rPr>
              <a:t>Cache</a:t>
            </a:r>
          </a:p>
        </p:txBody>
      </p:sp>
      <p:sp>
        <p:nvSpPr>
          <p:cNvPr id="6" name="Rectangle 5"/>
          <p:cNvSpPr/>
          <p:nvPr/>
        </p:nvSpPr>
        <p:spPr>
          <a:xfrm>
            <a:off x="2405346" y="5015514"/>
            <a:ext cx="2008883" cy="523220"/>
          </a:xfrm>
          <a:prstGeom prst="rect">
            <a:avLst/>
          </a:prstGeom>
        </p:spPr>
        <p:txBody>
          <a:bodyPr wrap="none">
            <a:spAutoFit/>
          </a:bodyPr>
          <a:lstStyle/>
          <a:p>
            <a:r>
              <a:rPr lang="en-US" sz="2800" dirty="0" smtClean="0">
                <a:solidFill>
                  <a:srgbClr val="FFFFFF"/>
                </a:solidFill>
              </a:rPr>
              <a:t>Diagnostics</a:t>
            </a:r>
          </a:p>
        </p:txBody>
      </p:sp>
      <p:sp>
        <p:nvSpPr>
          <p:cNvPr id="7" name="Content Placeholder 2"/>
          <p:cNvSpPr>
            <a:spLocks noGrp="1"/>
          </p:cNvSpPr>
          <p:nvPr>
            <p:ph type="body" sz="quarter" idx="4294967295"/>
          </p:nvPr>
        </p:nvSpPr>
        <p:spPr>
          <a:xfrm>
            <a:off x="1885536" y="5554662"/>
            <a:ext cx="10044810" cy="923330"/>
          </a:xfrm>
          <a:prstGeom prst="rect">
            <a:avLst/>
          </a:prstGeom>
        </p:spPr>
        <p:txBody>
          <a:bodyPr/>
          <a:lstStyle/>
          <a:p>
            <a:pPr lvl="1"/>
            <a:r>
              <a:rPr lang="en-US" dirty="0" smtClean="0"/>
              <a:t>Run/Debug in Cloud</a:t>
            </a:r>
          </a:p>
          <a:p>
            <a:pPr lvl="1"/>
            <a:r>
              <a:rPr lang="en-US" dirty="0" smtClean="0"/>
              <a:t>Tracing/Logging without re-deploy</a:t>
            </a:r>
            <a:endParaRPr lang="en-US" dirty="0"/>
          </a:p>
        </p:txBody>
      </p:sp>
      <p:sp>
        <p:nvSpPr>
          <p:cNvPr id="8" name="Oval 7"/>
          <p:cNvSpPr/>
          <p:nvPr/>
        </p:nvSpPr>
        <p:spPr bwMode="auto">
          <a:xfrm>
            <a:off x="1795746" y="4945062"/>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a:xfrm>
            <a:off x="2412592" y="1817231"/>
            <a:ext cx="7539756" cy="523220"/>
          </a:xfrm>
          <a:prstGeom prst="rect">
            <a:avLst/>
          </a:prstGeom>
        </p:spPr>
        <p:txBody>
          <a:bodyPr wrap="none">
            <a:spAutoFit/>
          </a:bodyPr>
          <a:lstStyle/>
          <a:p>
            <a:r>
              <a:rPr lang="en-US" sz="2800" dirty="0" smtClean="0">
                <a:solidFill>
                  <a:srgbClr val="FFFFFF"/>
                </a:solidFill>
              </a:rPr>
              <a:t>Seamless transition from on-premises to cloud</a:t>
            </a:r>
          </a:p>
        </p:txBody>
      </p:sp>
      <p:sp>
        <p:nvSpPr>
          <p:cNvPr id="10" name="Freeform 13"/>
          <p:cNvSpPr>
            <a:spLocks noChangeAspect="1" noEditPoints="1"/>
          </p:cNvSpPr>
          <p:nvPr/>
        </p:nvSpPr>
        <p:spPr bwMode="auto">
          <a:xfrm>
            <a:off x="1797487" y="1744662"/>
            <a:ext cx="616846" cy="619119"/>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Freeform 13"/>
          <p:cNvSpPr>
            <a:spLocks noChangeAspect="1" noEditPoints="1"/>
          </p:cNvSpPr>
          <p:nvPr/>
        </p:nvSpPr>
        <p:spPr bwMode="auto">
          <a:xfrm>
            <a:off x="1792123" y="2880955"/>
            <a:ext cx="616846" cy="619119"/>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Freeform 7"/>
          <p:cNvSpPr>
            <a:spLocks noEditPoints="1"/>
          </p:cNvSpPr>
          <p:nvPr/>
        </p:nvSpPr>
        <p:spPr bwMode="black">
          <a:xfrm>
            <a:off x="1917922" y="5069937"/>
            <a:ext cx="365248" cy="344610"/>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Tree>
    <p:extLst>
      <p:ext uri="{BB962C8B-B14F-4D97-AF65-F5344CB8AC3E}">
        <p14:creationId xmlns:p14="http://schemas.microsoft.com/office/powerpoint/2010/main" val="372538940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Web – Cross Platform</a:t>
            </a:r>
            <a:endParaRPr lang="en-US" dirty="0"/>
          </a:p>
        </p:txBody>
      </p:sp>
      <p:sp>
        <p:nvSpPr>
          <p:cNvPr id="4" name="Rectangle 3"/>
          <p:cNvSpPr/>
          <p:nvPr/>
        </p:nvSpPr>
        <p:spPr>
          <a:xfrm>
            <a:off x="2813535" y="3493532"/>
            <a:ext cx="1272721" cy="523220"/>
          </a:xfrm>
          <a:prstGeom prst="rect">
            <a:avLst/>
          </a:prstGeom>
        </p:spPr>
        <p:txBody>
          <a:bodyPr wrap="none">
            <a:spAutoFit/>
          </a:bodyPr>
          <a:lstStyle/>
          <a:p>
            <a:r>
              <a:rPr lang="en-US" sz="2800" dirty="0" smtClean="0">
                <a:solidFill>
                  <a:srgbClr val="FFFFFF"/>
                </a:solidFill>
              </a:rPr>
              <a:t>Editors</a:t>
            </a:r>
          </a:p>
        </p:txBody>
      </p:sp>
      <p:sp>
        <p:nvSpPr>
          <p:cNvPr id="5" name="Content Placeholder 2"/>
          <p:cNvSpPr>
            <a:spLocks noGrp="1"/>
          </p:cNvSpPr>
          <p:nvPr>
            <p:ph type="body" sz="quarter" idx="4294967295"/>
          </p:nvPr>
        </p:nvSpPr>
        <p:spPr>
          <a:xfrm>
            <a:off x="2820781" y="3984913"/>
            <a:ext cx="7685500" cy="923330"/>
          </a:xfrm>
          <a:prstGeom prst="rect">
            <a:avLst/>
          </a:prstGeom>
        </p:spPr>
        <p:txBody>
          <a:bodyPr/>
          <a:lstStyle/>
          <a:p>
            <a:r>
              <a:rPr lang="en-US" sz="2400" dirty="0" smtClean="0">
                <a:latin typeface="+mn-lt"/>
              </a:rPr>
              <a:t>Visual Studio, Text, Cloud editors</a:t>
            </a:r>
          </a:p>
          <a:p>
            <a:r>
              <a:rPr lang="en-US" sz="2400" dirty="0" smtClean="0">
                <a:latin typeface="+mn-lt"/>
              </a:rPr>
              <a:t>No editors (command line)</a:t>
            </a:r>
          </a:p>
        </p:txBody>
      </p:sp>
      <p:sp>
        <p:nvSpPr>
          <p:cNvPr id="6" name="Rectangle 5"/>
          <p:cNvSpPr/>
          <p:nvPr/>
        </p:nvSpPr>
        <p:spPr>
          <a:xfrm>
            <a:off x="2813535" y="5080145"/>
            <a:ext cx="5259838" cy="523220"/>
          </a:xfrm>
          <a:prstGeom prst="rect">
            <a:avLst/>
          </a:prstGeom>
        </p:spPr>
        <p:txBody>
          <a:bodyPr wrap="none">
            <a:spAutoFit/>
          </a:bodyPr>
          <a:lstStyle/>
          <a:p>
            <a:r>
              <a:rPr lang="en-US" sz="2800" dirty="0" smtClean="0">
                <a:solidFill>
                  <a:srgbClr val="FFFFFF"/>
                </a:solidFill>
              </a:rPr>
              <a:t>Open Source with Contributions</a:t>
            </a:r>
          </a:p>
        </p:txBody>
      </p:sp>
      <p:sp>
        <p:nvSpPr>
          <p:cNvPr id="7" name="Oval 6"/>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a:xfrm>
            <a:off x="2820781" y="1958062"/>
            <a:ext cx="1511952" cy="523220"/>
          </a:xfrm>
          <a:prstGeom prst="rect">
            <a:avLst/>
          </a:prstGeom>
        </p:spPr>
        <p:txBody>
          <a:bodyPr wrap="none">
            <a:spAutoFit/>
          </a:bodyPr>
          <a:lstStyle/>
          <a:p>
            <a:r>
              <a:rPr lang="en-US" sz="2800" dirty="0" smtClean="0">
                <a:solidFill>
                  <a:srgbClr val="FFFFFF"/>
                </a:solidFill>
              </a:rPr>
              <a:t>Runtime</a:t>
            </a:r>
          </a:p>
        </p:txBody>
      </p:sp>
      <p:sp>
        <p:nvSpPr>
          <p:cNvPr id="9" name="Oval 8"/>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2211181" y="1874910"/>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Content Placeholder 2"/>
          <p:cNvSpPr>
            <a:spLocks noGrp="1"/>
          </p:cNvSpPr>
          <p:nvPr>
            <p:ph type="body" sz="quarter" idx="4294967295"/>
          </p:nvPr>
        </p:nvSpPr>
        <p:spPr>
          <a:xfrm>
            <a:off x="2784860" y="2520813"/>
            <a:ext cx="7685500" cy="517065"/>
          </a:xfrm>
          <a:prstGeom prst="rect">
            <a:avLst/>
          </a:prstGeom>
        </p:spPr>
        <p:txBody>
          <a:bodyPr/>
          <a:lstStyle/>
          <a:p>
            <a:r>
              <a:rPr lang="en-US" sz="2400" dirty="0" smtClean="0">
                <a:latin typeface="+mn-lt"/>
              </a:rPr>
              <a:t>Windows, Mac, Linux</a:t>
            </a:r>
          </a:p>
        </p:txBody>
      </p:sp>
      <p:pic>
        <p:nvPicPr>
          <p:cNvPr id="12" name="Picture 6" descr="C:\temp\WinAzure_rgb_Wht_S.png"/>
          <p:cNvPicPr>
            <a:picLocks noChangeAspect="1" noChangeArrowheads="1"/>
          </p:cNvPicPr>
          <p:nvPr/>
        </p:nvPicPr>
        <p:blipFill rotWithShape="1">
          <a:blip r:embed="rId2">
            <a:extLst>
              <a:ext uri="{28A0092B-C50C-407E-A947-70E740481C1C}">
                <a14:useLocalDpi xmlns:a14="http://schemas.microsoft.com/office/drawing/2010/main" val="0"/>
              </a:ext>
            </a:extLst>
          </a:blip>
          <a:srcRect l="3371" t="15460" r="80628" b="15496"/>
          <a:stretch/>
        </p:blipFill>
        <p:spPr bwMode="auto">
          <a:xfrm>
            <a:off x="2404459" y="1943117"/>
            <a:ext cx="210181" cy="21742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files.softicons.com/download/system-icons/windows-8-metro-icons-by-dakirby309/png/512x512/Folders%20&amp;%20OS/Linux.pn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20482" y="2147586"/>
            <a:ext cx="242063" cy="242063"/>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a:grpSpLocks noChangeAspect="1"/>
          </p:cNvGrpSpPr>
          <p:nvPr/>
        </p:nvGrpSpPr>
        <p:grpSpPr bwMode="auto">
          <a:xfrm>
            <a:off x="2314492" y="2130536"/>
            <a:ext cx="197134" cy="235237"/>
            <a:chOff x="3485" y="1766"/>
            <a:chExt cx="745" cy="889"/>
          </a:xfrm>
        </p:grpSpPr>
        <p:sp>
          <p:nvSpPr>
            <p:cNvPr id="15" name="Freeform 14"/>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kern="0" smtClean="0">
                <a:solidFill>
                  <a:srgbClr val="000000"/>
                </a:solidFill>
              </a:endParaRPr>
            </a:p>
          </p:txBody>
        </p:sp>
        <p:sp>
          <p:nvSpPr>
            <p:cNvPr id="16" name="Freeform 1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kern="0" smtClean="0">
                <a:solidFill>
                  <a:srgbClr val="000000"/>
                </a:solidFill>
              </a:endParaRPr>
            </a:p>
          </p:txBody>
        </p:sp>
      </p:grpSp>
      <p:sp>
        <p:nvSpPr>
          <p:cNvPr id="17"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17"/>
          <p:cNvSpPr/>
          <p:nvPr/>
        </p:nvSpPr>
        <p:spPr>
          <a:xfrm>
            <a:off x="2237665" y="5131742"/>
            <a:ext cx="606256" cy="369332"/>
          </a:xfrm>
          <a:prstGeom prst="rect">
            <a:avLst/>
          </a:prstGeom>
        </p:spPr>
        <p:txBody>
          <a:bodyPr wrap="none">
            <a:spAutoFit/>
          </a:bodyPr>
          <a:lstStyle/>
          <a:p>
            <a:r>
              <a:rPr lang="en-US" dirty="0" smtClean="0">
                <a:solidFill>
                  <a:srgbClr val="FFFFFF"/>
                </a:solidFill>
              </a:rPr>
              <a:t>OSS</a:t>
            </a:r>
            <a:endParaRPr lang="en-US" dirty="0">
              <a:solidFill>
                <a:srgbClr val="FFFFFF"/>
              </a:solidFill>
            </a:endParaRPr>
          </a:p>
        </p:txBody>
      </p:sp>
    </p:spTree>
    <p:extLst>
      <p:ext uri="{BB962C8B-B14F-4D97-AF65-F5344CB8AC3E}">
        <p14:creationId xmlns:p14="http://schemas.microsoft.com/office/powerpoint/2010/main" val="289809009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2015 in a Nutshell</a:t>
            </a:r>
          </a:p>
        </p:txBody>
      </p:sp>
      <p:sp>
        <p:nvSpPr>
          <p:cNvPr id="4" name="Rectangle 3"/>
          <p:cNvSpPr/>
          <p:nvPr/>
        </p:nvSpPr>
        <p:spPr bwMode="auto">
          <a:xfrm>
            <a:off x="6509255" y="4277558"/>
            <a:ext cx="4612214" cy="1872296"/>
          </a:xfrm>
          <a:prstGeom prst="rect">
            <a:avLst/>
          </a:prstGeom>
          <a:solidFill>
            <a:srgbClr val="0072C6"/>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endParaRPr lang="en-US" sz="2800"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214867" y="3738995"/>
            <a:ext cx="5239264" cy="2410858"/>
          </a:xfrm>
          <a:prstGeom prst="rect">
            <a:avLst/>
          </a:prstGeom>
          <a:solidFill>
            <a:srgbClr val="0072C6"/>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r>
              <a:rPr lang="en-US" sz="2800" dirty="0">
                <a:gradFill>
                  <a:gsLst>
                    <a:gs pos="14679">
                      <a:srgbClr val="FFFFFF"/>
                    </a:gs>
                    <a:gs pos="38000">
                      <a:srgbClr val="FFFFFF"/>
                    </a:gs>
                  </a:gsLst>
                  <a:lin ang="5400000" scaled="1"/>
                </a:gradFill>
                <a:latin typeface="Segoe UI Light"/>
              </a:rPr>
              <a:t>  </a:t>
            </a:r>
          </a:p>
        </p:txBody>
      </p:sp>
      <p:sp>
        <p:nvSpPr>
          <p:cNvPr id="6" name="TextBox 5"/>
          <p:cNvSpPr txBox="1"/>
          <p:nvPr/>
        </p:nvSpPr>
        <p:spPr>
          <a:xfrm>
            <a:off x="1280603" y="426908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7" name="TextBox 6"/>
          <p:cNvSpPr txBox="1"/>
          <p:nvPr/>
        </p:nvSpPr>
        <p:spPr>
          <a:xfrm>
            <a:off x="6592653" y="4280755"/>
            <a:ext cx="4424508"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a:solidFill>
                  <a:srgbClr val="FFFFFF"/>
                </a:solidFill>
                <a:latin typeface="Segoe UI Semibold" panose="020B0702040204020203" pitchFamily="34" charset="0"/>
                <a:cs typeface="Segoe UI Semibold" panose="020B0702040204020203" pitchFamily="34" charset="0"/>
              </a:rPr>
              <a:t>Core 5</a:t>
            </a:r>
            <a:r>
              <a:rPr lang="en-US" sz="2800" b="1" dirty="0">
                <a:solidFill>
                  <a:srgbClr val="FFFFFF"/>
                </a:solidFill>
                <a:latin typeface="Segoe UI Semibold" panose="020B0702040204020203" pitchFamily="34" charset="0"/>
                <a:cs typeface="Segoe UI Semibold" panose="020B0702040204020203" pitchFamily="34" charset="0"/>
              </a:rPr>
              <a:t> </a:t>
            </a:r>
          </a:p>
        </p:txBody>
      </p:sp>
      <p:pic>
        <p:nvPicPr>
          <p:cNvPr id="8" name="Picture 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779289" y="5444011"/>
            <a:ext cx="382157" cy="449931"/>
          </a:xfrm>
          <a:prstGeom prst="rect">
            <a:avLst/>
          </a:prstGeom>
        </p:spPr>
      </p:pic>
      <p:pic>
        <p:nvPicPr>
          <p:cNvPr id="9" name="Picture 2" descr="http://files.softicons.com/download/system-icons/windows-8-metro-icons-by-dakirby309/png/512x512/Folders%20&amp;%20OS/Linu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4949" y="544042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7304080" y="540027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3779501" y="540027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602661" y="4777266"/>
            <a:ext cx="4817610" cy="584436"/>
          </a:xfrm>
          <a:prstGeom prst="rect">
            <a:avLst/>
          </a:prstGeom>
        </p:spPr>
        <p:txBody>
          <a:bodyPr wrap="square">
            <a:spAutoFit/>
          </a:bodyPr>
          <a:lstStyle/>
          <a:p>
            <a:pPr algn="ctr" defTabSz="913736"/>
            <a:r>
              <a:rPr lang="en-US" sz="1567" i="1" dirty="0">
                <a:solidFill>
                  <a:srgbClr val="FFFFFF"/>
                </a:solidFill>
              </a:rPr>
              <a:t>Full .NET Framework for any scenario and </a:t>
            </a:r>
          </a:p>
          <a:p>
            <a:pPr algn="ctr" defTabSz="913736"/>
            <a:r>
              <a:rPr lang="en-US" sz="1567" i="1" dirty="0">
                <a:solidFill>
                  <a:srgbClr val="FFFFFF"/>
                </a:solidFill>
              </a:rPr>
              <a:t>library support on Windows</a:t>
            </a:r>
          </a:p>
        </p:txBody>
      </p:sp>
      <p:sp>
        <p:nvSpPr>
          <p:cNvPr id="13" name="Rectangle 12"/>
          <p:cNvSpPr/>
          <p:nvPr/>
        </p:nvSpPr>
        <p:spPr>
          <a:xfrm>
            <a:off x="6672974" y="4726053"/>
            <a:ext cx="4276112" cy="584436"/>
          </a:xfrm>
          <a:prstGeom prst="rect">
            <a:avLst/>
          </a:prstGeom>
        </p:spPr>
        <p:txBody>
          <a:bodyPr wrap="square">
            <a:spAutoFit/>
          </a:bodyPr>
          <a:lstStyle/>
          <a:p>
            <a:pPr algn="ctr" defTabSz="913736"/>
            <a:r>
              <a:rPr lang="en-US" sz="1567" i="1" dirty="0">
                <a:solidFill>
                  <a:srgbClr val="FFFFFF"/>
                </a:solidFill>
              </a:rPr>
              <a:t>Modular libraries &amp; runtime optimized for server and cloud workloads</a:t>
            </a:r>
          </a:p>
        </p:txBody>
      </p:sp>
      <p:sp>
        <p:nvSpPr>
          <p:cNvPr id="14" name="Rectangle 13"/>
          <p:cNvSpPr/>
          <p:nvPr/>
        </p:nvSpPr>
        <p:spPr bwMode="auto">
          <a:xfrm>
            <a:off x="1214867" y="3178110"/>
            <a:ext cx="3966733" cy="51479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ASP.NET </a:t>
            </a:r>
            <a:r>
              <a:rPr lang="en-US" sz="1961" dirty="0" smtClean="0">
                <a:gradFill>
                  <a:gsLst>
                    <a:gs pos="0">
                      <a:srgbClr val="FFFFFF"/>
                    </a:gs>
                    <a:gs pos="100000">
                      <a:srgbClr val="FFFFFF"/>
                    </a:gs>
                  </a:gsLst>
                  <a:lin ang="5400000" scaled="0"/>
                </a:gradFill>
                <a:ea typeface="Segoe UI" pitchFamily="34" charset="0"/>
                <a:cs typeface="Segoe UI" pitchFamily="34" charset="0"/>
              </a:rPr>
              <a:t>4.6  </a:t>
            </a:r>
            <a:r>
              <a:rPr lang="en-US" sz="1961" dirty="0" err="1" smtClean="0">
                <a:gradFill>
                  <a:gsLst>
                    <a:gs pos="0">
                      <a:srgbClr val="FFFFFF"/>
                    </a:gs>
                    <a:gs pos="100000">
                      <a:srgbClr val="FFFFFF"/>
                    </a:gs>
                  </a:gsLst>
                  <a:lin ang="5400000" scaled="0"/>
                </a:gradFill>
                <a:ea typeface="Segoe UI" pitchFamily="34" charset="0"/>
                <a:cs typeface="Segoe UI" pitchFamily="34" charset="0"/>
              </a:rPr>
              <a:t>System.Web</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2661920" y="2349559"/>
            <a:ext cx="1117581"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MVC 5.x</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5252720" y="2339695"/>
            <a:ext cx="5868748" cy="77285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MVC / Web API 6</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6509252" y="3738995"/>
            <a:ext cx="2321970" cy="494381"/>
          </a:xfrm>
          <a:prstGeom prst="rect">
            <a:avLst/>
          </a:prstGeom>
          <a:solidFill>
            <a:srgbClr val="0072C6"/>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Core CLR</a:t>
            </a:r>
          </a:p>
        </p:txBody>
      </p:sp>
      <p:sp>
        <p:nvSpPr>
          <p:cNvPr id="18" name="Rectangle 17"/>
          <p:cNvSpPr/>
          <p:nvPr/>
        </p:nvSpPr>
        <p:spPr bwMode="auto">
          <a:xfrm>
            <a:off x="8881620" y="3748606"/>
            <a:ext cx="2239848" cy="484769"/>
          </a:xfrm>
          <a:prstGeom prst="rect">
            <a:avLst/>
          </a:prstGeom>
          <a:solidFill>
            <a:srgbClr val="0072C6"/>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.Net Native</a:t>
            </a:r>
          </a:p>
        </p:txBody>
      </p:sp>
      <p:pic>
        <p:nvPicPr>
          <p:cNvPr id="19"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9155107" y="3810763"/>
            <a:ext cx="345453" cy="35084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bwMode="auto">
          <a:xfrm>
            <a:off x="5252720" y="3178110"/>
            <a:ext cx="5868748" cy="50493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ASP.NET </a:t>
            </a:r>
            <a:r>
              <a:rPr lang="en-US" sz="1961" dirty="0" smtClean="0">
                <a:gradFill>
                  <a:gsLst>
                    <a:gs pos="0">
                      <a:srgbClr val="FFFFFF"/>
                    </a:gs>
                    <a:gs pos="100000">
                      <a:srgbClr val="FFFFFF"/>
                    </a:gs>
                  </a:gsLst>
                  <a:lin ang="5400000" scaled="0"/>
                </a:gradFill>
                <a:ea typeface="Segoe UI" pitchFamily="34" charset="0"/>
                <a:cs typeface="Segoe UI" pitchFamily="34" charset="0"/>
              </a:rPr>
              <a:t>5</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3901440" y="2340413"/>
            <a:ext cx="1280160"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Web API 2.2</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235187" y="2349559"/>
            <a:ext cx="1304794"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Web</a:t>
            </a:r>
          </a:p>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Forms</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247503" y="1333912"/>
            <a:ext cx="3946413" cy="4528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Visual Basic 14</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247503" y="1840748"/>
            <a:ext cx="9880810" cy="441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C#</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5252720" y="1333912"/>
            <a:ext cx="5868748" cy="452874"/>
          </a:xfrm>
          <a:prstGeom prst="rect">
            <a:avLst/>
          </a:prstGeom>
          <a:solidFill>
            <a:schemeClr val="accent2">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smtClean="0">
                <a:gradFill>
                  <a:gsLst>
                    <a:gs pos="0">
                      <a:srgbClr val="FFFFFF"/>
                    </a:gs>
                    <a:gs pos="100000">
                      <a:srgbClr val="FFFFFF"/>
                    </a:gs>
                  </a:gsLst>
                  <a:lin ang="5400000" scaled="0"/>
                </a:gradFill>
                <a:ea typeface="Segoe UI" pitchFamily="34" charset="0"/>
                <a:cs typeface="Segoe UI" pitchFamily="34" charset="0"/>
              </a:rPr>
              <a:t>Visual Basic 14 (coming soon)</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4846703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5 - Compatibility</a:t>
            </a:r>
            <a:endParaRPr lang="en-US" dirty="0"/>
          </a:p>
        </p:txBody>
      </p:sp>
      <p:sp>
        <p:nvSpPr>
          <p:cNvPr id="3" name="Text Placeholder 2"/>
          <p:cNvSpPr>
            <a:spLocks noGrp="1"/>
          </p:cNvSpPr>
          <p:nvPr>
            <p:ph type="body" sz="quarter" idx="10"/>
          </p:nvPr>
        </p:nvSpPr>
        <p:spPr>
          <a:xfrm>
            <a:off x="274638" y="1212850"/>
            <a:ext cx="11887200" cy="4665893"/>
          </a:xfrm>
        </p:spPr>
        <p:txBody>
          <a:bodyPr/>
          <a:lstStyle/>
          <a:p>
            <a:pPr marL="571500" indent="-571500">
              <a:buFont typeface="Arial" panose="020B0604020202020204" pitchFamily="34" charset="0"/>
              <a:buChar char="•"/>
            </a:pPr>
            <a:r>
              <a:rPr lang="en-US" dirty="0"/>
              <a:t>Web Forms, MVC 5, Web API 2, Web Pages 3, EF 6</a:t>
            </a:r>
          </a:p>
          <a:p>
            <a:pPr marL="800082" lvl="2" indent="-571500">
              <a:buFont typeface="Arial" panose="020B0604020202020204" pitchFamily="34" charset="0"/>
              <a:buChar char="•"/>
            </a:pPr>
            <a:r>
              <a:rPr lang="en-US" dirty="0" smtClean="0"/>
              <a:t>Fully supported on .NET 4.6</a:t>
            </a:r>
          </a:p>
          <a:p>
            <a:pPr marL="571500" indent="-571500">
              <a:buFont typeface="Arial" panose="020B0604020202020204" pitchFamily="34" charset="0"/>
              <a:buChar char="•"/>
            </a:pPr>
            <a:r>
              <a:rPr lang="en-US" dirty="0" smtClean="0"/>
              <a:t>MVC, Web API, EF 7</a:t>
            </a:r>
          </a:p>
          <a:p>
            <a:pPr marL="800082" lvl="2" indent="-571500">
              <a:buFont typeface="Arial" panose="020B0604020202020204" pitchFamily="34" charset="0"/>
              <a:buChar char="•"/>
            </a:pPr>
            <a:r>
              <a:rPr lang="en-US" dirty="0" smtClean="0"/>
              <a:t>Breaking changes:</a:t>
            </a:r>
          </a:p>
          <a:p>
            <a:pPr marL="1028663" lvl="3" indent="-571500">
              <a:buFont typeface="Arial" panose="020B0604020202020204" pitchFamily="34" charset="0"/>
              <a:buChar char="•"/>
            </a:pPr>
            <a:r>
              <a:rPr lang="en-US" dirty="0" smtClean="0"/>
              <a:t>New Project System</a:t>
            </a:r>
          </a:p>
          <a:p>
            <a:pPr marL="1028663" lvl="3" indent="-571500">
              <a:buFont typeface="Arial" panose="020B0604020202020204" pitchFamily="34" charset="0"/>
              <a:buChar char="•"/>
            </a:pPr>
            <a:r>
              <a:rPr lang="en-US" dirty="0" smtClean="0"/>
              <a:t>New Configuration System</a:t>
            </a:r>
          </a:p>
          <a:p>
            <a:pPr marL="1028663" lvl="3" indent="-571500">
              <a:buFont typeface="Arial" panose="020B0604020202020204" pitchFamily="34" charset="0"/>
              <a:buChar char="•"/>
            </a:pPr>
            <a:r>
              <a:rPr lang="en-US" dirty="0" smtClean="0"/>
              <a:t>MVC / Web API / Web Pages merge</a:t>
            </a:r>
          </a:p>
          <a:p>
            <a:pPr marL="1028663" lvl="3" indent="-571500">
              <a:buFont typeface="Arial" panose="020B0604020202020204" pitchFamily="34" charset="0"/>
              <a:buChar char="•"/>
            </a:pPr>
            <a:r>
              <a:rPr lang="en-US" dirty="0" smtClean="0"/>
              <a:t>No </a:t>
            </a:r>
            <a:r>
              <a:rPr lang="en-US" dirty="0" err="1" smtClean="0"/>
              <a:t>System.Web</a:t>
            </a:r>
            <a:r>
              <a:rPr lang="en-US" dirty="0" smtClean="0"/>
              <a:t>, new Lightweight </a:t>
            </a:r>
            <a:r>
              <a:rPr lang="en-US" dirty="0" err="1" smtClean="0"/>
              <a:t>HttpContext</a:t>
            </a:r>
            <a:r>
              <a:rPr lang="en-US" dirty="0" smtClean="0"/>
              <a:t> (not </a:t>
            </a:r>
            <a:r>
              <a:rPr lang="en-US" dirty="0" err="1" smtClean="0"/>
              <a:t>System.Web</a:t>
            </a:r>
            <a:r>
              <a:rPr lang="en-US" dirty="0" smtClean="0"/>
              <a:t>)</a:t>
            </a:r>
          </a:p>
          <a:p>
            <a:pPr marL="571500" indent="-571500">
              <a:buFont typeface="Arial" panose="020B0604020202020204" pitchFamily="34" charset="0"/>
              <a:buChar char="•"/>
            </a:pPr>
            <a:r>
              <a:rPr lang="en-US" dirty="0" smtClean="0"/>
              <a:t>.NET 5 on Core CLR</a:t>
            </a:r>
          </a:p>
          <a:p>
            <a:pPr marL="800082" lvl="2" indent="-571500">
              <a:buFont typeface="Arial" panose="020B0604020202020204" pitchFamily="34" charset="0"/>
              <a:buChar char="•"/>
            </a:pPr>
            <a:r>
              <a:rPr lang="en-US" dirty="0" smtClean="0"/>
              <a:t>Subset of the .NET Full Framework</a:t>
            </a:r>
          </a:p>
          <a:p>
            <a:pPr marL="1028663" lvl="3" indent="-571500">
              <a:buFont typeface="Arial" panose="020B0604020202020204" pitchFamily="34" charset="0"/>
              <a:buChar char="•"/>
            </a:pPr>
            <a:r>
              <a:rPr lang="en-US" dirty="0" smtClean="0"/>
              <a:t>Things you depend on might not be available yet</a:t>
            </a:r>
            <a:endParaRPr lang="en-US" dirty="0"/>
          </a:p>
        </p:txBody>
      </p:sp>
    </p:spTree>
    <p:extLst>
      <p:ext uri="{BB962C8B-B14F-4D97-AF65-F5344CB8AC3E}">
        <p14:creationId xmlns:p14="http://schemas.microsoft.com/office/powerpoint/2010/main" val="52479322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5 - Summary</a:t>
            </a:r>
            <a:endParaRPr lang="en-US" dirty="0"/>
          </a:p>
        </p:txBody>
      </p:sp>
      <p:graphicFrame>
        <p:nvGraphicFramePr>
          <p:cNvPr id="4" name="Table 3"/>
          <p:cNvGraphicFramePr>
            <a:graphicFrameLocks noGrp="1"/>
          </p:cNvGraphicFramePr>
          <p:nvPr>
            <p:extLst/>
          </p:nvPr>
        </p:nvGraphicFramePr>
        <p:xfrm>
          <a:off x="464821" y="2606415"/>
          <a:ext cx="11653496" cy="3403998"/>
        </p:xfrm>
        <a:graphic>
          <a:graphicData uri="http://schemas.openxmlformats.org/drawingml/2006/table">
            <a:tbl>
              <a:tblPr firstRow="1" bandRow="1">
                <a:tableStyleId>{3B4B98B0-60AC-42C2-AFA5-B58CD77FA1E5}</a:tableStyleId>
              </a:tblPr>
              <a:tblGrid>
                <a:gridCol w="6299187">
                  <a:extLst>
                    <a:ext uri="{9D8B030D-6E8A-4147-A177-3AD203B41FA5}">
                      <a16:colId xmlns:a16="http://schemas.microsoft.com/office/drawing/2014/main" val="3599316136"/>
                    </a:ext>
                  </a:extLst>
                </a:gridCol>
                <a:gridCol w="2593835">
                  <a:extLst>
                    <a:ext uri="{9D8B030D-6E8A-4147-A177-3AD203B41FA5}">
                      <a16:colId xmlns:a16="http://schemas.microsoft.com/office/drawing/2014/main" val="2974313793"/>
                    </a:ext>
                  </a:extLst>
                </a:gridCol>
                <a:gridCol w="2760474">
                  <a:extLst>
                    <a:ext uri="{9D8B030D-6E8A-4147-A177-3AD203B41FA5}">
                      <a16:colId xmlns:a16="http://schemas.microsoft.com/office/drawing/2014/main" val="587377983"/>
                    </a:ext>
                  </a:extLst>
                </a:gridCol>
              </a:tblGrid>
              <a:tr h="378222">
                <a:tc>
                  <a:txBody>
                    <a:bodyPr/>
                    <a:lstStyle/>
                    <a:p>
                      <a:pPr algn="ctr"/>
                      <a:r>
                        <a:rPr lang="en-US" sz="1800" dirty="0" smtClean="0"/>
                        <a:t>Feature</a:t>
                      </a:r>
                      <a:endParaRPr lang="en-US" sz="1800" dirty="0"/>
                    </a:p>
                  </a:txBody>
                  <a:tcPr marL="93260" marR="93260" marT="46630" marB="46630"/>
                </a:tc>
                <a:tc>
                  <a:txBody>
                    <a:bodyPr/>
                    <a:lstStyle/>
                    <a:p>
                      <a:pPr algn="ctr"/>
                      <a:r>
                        <a:rPr lang="en-US" sz="1800" dirty="0" smtClean="0"/>
                        <a:t>Running on .NET 4.6</a:t>
                      </a:r>
                      <a:endParaRPr lang="en-US" sz="1800" dirty="0"/>
                    </a:p>
                  </a:txBody>
                  <a:tcPr marL="93260" marR="93260" marT="46630" marB="46630"/>
                </a:tc>
                <a:tc>
                  <a:txBody>
                    <a:bodyPr/>
                    <a:lstStyle/>
                    <a:p>
                      <a:pPr algn="ctr"/>
                      <a:r>
                        <a:rPr lang="en-US" sz="1800" dirty="0" smtClean="0"/>
                        <a:t>Running on .NET Core 5</a:t>
                      </a:r>
                      <a:endParaRPr lang="en-US" sz="1800" dirty="0"/>
                    </a:p>
                  </a:txBody>
                  <a:tcPr marL="93260" marR="93260" marT="46630" marB="46630"/>
                </a:tc>
                <a:extLst>
                  <a:ext uri="{0D108BD9-81ED-4DB2-BD59-A6C34878D82A}">
                    <a16:rowId xmlns:a16="http://schemas.microsoft.com/office/drawing/2014/main" val="347626473"/>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Cloud Ready</a:t>
                      </a:r>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3222403825"/>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Modular</a:t>
                      </a:r>
                      <a:r>
                        <a:rPr lang="en-US" sz="1800" baseline="0" dirty="0" smtClean="0"/>
                        <a:t> Design</a:t>
                      </a:r>
                      <a:endParaRPr lang="en-US" sz="1800" dirty="0" smtClean="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3286741875"/>
                  </a:ext>
                </a:extLst>
              </a:tr>
              <a:tr h="378222">
                <a:tc>
                  <a:txBody>
                    <a:bodyPr/>
                    <a:lstStyle/>
                    <a:p>
                      <a:r>
                        <a:rPr lang="en-US" sz="1800" dirty="0" smtClean="0"/>
                        <a:t>Dependency Injection</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740962605"/>
                  </a:ext>
                </a:extLst>
              </a:tr>
              <a:tr h="378222">
                <a:tc>
                  <a:txBody>
                    <a:bodyPr/>
                    <a:lstStyle/>
                    <a:p>
                      <a:r>
                        <a:rPr lang="en-US" sz="1800" dirty="0" smtClean="0"/>
                        <a:t>Consistent</a:t>
                      </a:r>
                      <a:r>
                        <a:rPr lang="en-US" sz="1800" baseline="0" dirty="0" smtClean="0"/>
                        <a:t> Tracing / Debugging</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659755725"/>
                  </a:ext>
                </a:extLst>
              </a:tr>
              <a:tr h="378222">
                <a:tc>
                  <a:txBody>
                    <a:bodyPr/>
                    <a:lstStyle/>
                    <a:p>
                      <a:r>
                        <a:rPr lang="en-US" sz="1800" dirty="0" smtClean="0"/>
                        <a:t>Faster Development (No</a:t>
                      </a:r>
                      <a:r>
                        <a:rPr lang="en-US" sz="1800" baseline="0" dirty="0" smtClean="0"/>
                        <a:t> Build Step)</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2143542031"/>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Open Source</a:t>
                      </a:r>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911889485"/>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Full Side by Side</a:t>
                      </a:r>
                      <a:r>
                        <a:rPr lang="en-US" sz="1800" baseline="0" dirty="0" smtClean="0"/>
                        <a:t> (framework deployed inside application)</a:t>
                      </a:r>
                      <a:endParaRPr lang="en-US" sz="1800" dirty="0" smtClean="0"/>
                    </a:p>
                  </a:txBody>
                  <a:tcPr marL="93260" marR="93260" marT="46630" marB="46630"/>
                </a:tc>
                <a:tc>
                  <a:txBody>
                    <a:bodyPr/>
                    <a:lstStyle/>
                    <a:p>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1672099816"/>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Fast startup, Low</a:t>
                      </a:r>
                      <a:r>
                        <a:rPr lang="en-US" sz="1800" baseline="0" dirty="0" smtClean="0"/>
                        <a:t> memory / High throughput (best of class)</a:t>
                      </a:r>
                      <a:endParaRPr lang="en-US" sz="1800" dirty="0" smtClean="0"/>
                    </a:p>
                  </a:txBody>
                  <a:tcPr marL="93260" marR="93260" marT="46630" marB="46630"/>
                </a:tc>
                <a:tc>
                  <a:txBody>
                    <a:bodyPr/>
                    <a:lstStyle/>
                    <a:p>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a16="http://schemas.microsoft.com/office/drawing/2014/main" val="3907919631"/>
                  </a:ext>
                </a:extLst>
              </a:tr>
            </a:tbl>
          </a:graphicData>
        </a:graphic>
      </p:graphicFrame>
      <p:sp>
        <p:nvSpPr>
          <p:cNvPr id="5" name="TextBox 4"/>
          <p:cNvSpPr txBox="1"/>
          <p:nvPr/>
        </p:nvSpPr>
        <p:spPr>
          <a:xfrm>
            <a:off x="464821" y="1744662"/>
            <a:ext cx="11507688" cy="849463"/>
          </a:xfrm>
          <a:prstGeom prst="rect">
            <a:avLst/>
          </a:prstGeom>
          <a:noFill/>
        </p:spPr>
        <p:txBody>
          <a:bodyPr wrap="square" lIns="182880" tIns="146304" rIns="182880" bIns="146304" rtlCol="0">
            <a:spAutoFit/>
          </a:bodyPr>
          <a:lstStyle/>
          <a:p>
            <a:r>
              <a:rPr lang="en-US" sz="3600" dirty="0" smtClean="0">
                <a:solidFill>
                  <a:srgbClr val="FFFFFF"/>
                </a:solidFill>
              </a:rPr>
              <a:t>MVC 6 </a:t>
            </a:r>
            <a:r>
              <a:rPr lang="en-US" sz="2800" dirty="0" smtClean="0">
                <a:solidFill>
                  <a:srgbClr val="FFFFFF"/>
                </a:solidFill>
              </a:rPr>
              <a:t>(MVC + Web API + Web Pages)</a:t>
            </a:r>
            <a:endParaRPr lang="en-US" sz="3600" dirty="0">
              <a:solidFill>
                <a:srgbClr val="FFFFFF"/>
              </a:solidFill>
            </a:endParaRPr>
          </a:p>
        </p:txBody>
      </p:sp>
    </p:spTree>
    <p:extLst>
      <p:ext uri="{BB962C8B-B14F-4D97-AF65-F5344CB8AC3E}">
        <p14:creationId xmlns:p14="http://schemas.microsoft.com/office/powerpoint/2010/main" val="222899786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8311" y="144462"/>
            <a:ext cx="2121415" cy="849463"/>
          </a:xfrm>
          <a:prstGeom prst="rect">
            <a:avLst/>
          </a:prstGeom>
          <a:noFill/>
        </p:spPr>
        <p:txBody>
          <a:bodyPr wrap="none" lIns="182880" tIns="146304" rIns="182880" bIns="146304" rtlCol="0">
            <a:spAutoFit/>
          </a:bodyPr>
          <a:lstStyle/>
          <a:p>
            <a:pPr>
              <a:lnSpc>
                <a:spcPct val="90000"/>
              </a:lnSpc>
              <a:spcAft>
                <a:spcPts val="600"/>
              </a:spcAft>
            </a:pPr>
            <a:r>
              <a:rPr lang="en-US" sz="4000" dirty="0" smtClean="0">
                <a:solidFill>
                  <a:srgbClr val="56B846"/>
                </a:solidFill>
              </a:rPr>
              <a:t>Agenda</a:t>
            </a:r>
          </a:p>
        </p:txBody>
      </p:sp>
      <p:graphicFrame>
        <p:nvGraphicFramePr>
          <p:cNvPr id="5" name="Table 4"/>
          <p:cNvGraphicFramePr>
            <a:graphicFrameLocks noGrp="1"/>
          </p:cNvGraphicFramePr>
          <p:nvPr>
            <p:extLst>
              <p:ext uri="{D42A27DB-BD31-4B8C-83A1-F6EECF244321}">
                <p14:modId xmlns:p14="http://schemas.microsoft.com/office/powerpoint/2010/main" val="3405778002"/>
              </p:ext>
            </p:extLst>
          </p:nvPr>
        </p:nvGraphicFramePr>
        <p:xfrm>
          <a:off x="655637" y="1017059"/>
          <a:ext cx="10972800" cy="5697339"/>
        </p:xfrm>
        <a:graphic>
          <a:graphicData uri="http://schemas.openxmlformats.org/drawingml/2006/table">
            <a:tbl>
              <a:tblPr firstRow="1">
                <a:tableStyleId>{9DCAF9ED-07DC-4A11-8D7F-57B35C25682E}</a:tableStyleId>
              </a:tblPr>
              <a:tblGrid>
                <a:gridCol w="10972800">
                  <a:extLst>
                    <a:ext uri="{9D8B030D-6E8A-4147-A177-3AD203B41FA5}">
                      <a16:colId xmlns:a16="http://schemas.microsoft.com/office/drawing/2014/main" val="20000"/>
                    </a:ext>
                  </a:extLst>
                </a:gridCol>
              </a:tblGrid>
              <a:tr h="396084">
                <a:tc>
                  <a:txBody>
                    <a:bodyPr/>
                    <a:lstStyle/>
                    <a:p>
                      <a:pPr marL="0" marR="0" fontAlgn="t">
                        <a:spcBef>
                          <a:spcPts val="0"/>
                        </a:spcBef>
                        <a:spcAft>
                          <a:spcPts val="0"/>
                        </a:spcAft>
                      </a:pPr>
                      <a:r>
                        <a:rPr lang="en-US" sz="2800" dirty="0" smtClean="0">
                          <a:effectLst/>
                        </a:rPr>
                        <a:t>Day 2</a:t>
                      </a:r>
                      <a:endParaRPr lang="en-US" sz="2800" dirty="0">
                        <a:solidFill>
                          <a:srgbClr val="000000"/>
                        </a:solidFill>
                        <a:effectLst/>
                        <a:latin typeface="Calibri" panose="020F0502020204030204" pitchFamily="34" charset="0"/>
                      </a:endParaRPr>
                    </a:p>
                  </a:txBody>
                  <a:tcPr marL="27494" marR="27494" marT="27494" marB="27494">
                    <a:solidFill>
                      <a:srgbClr val="56B846"/>
                    </a:solidFill>
                  </a:tcPr>
                </a:tc>
                <a:extLst>
                  <a:ext uri="{0D108BD9-81ED-4DB2-BD59-A6C34878D82A}">
                    <a16:rowId xmlns:a16="http://schemas.microsoft.com/office/drawing/2014/main" val="10000"/>
                  </a:ext>
                </a:extLst>
              </a:tr>
              <a:tr h="585094">
                <a:tc>
                  <a:txBody>
                    <a:bodyPr/>
                    <a:lstStyle/>
                    <a:p>
                      <a:pPr marL="0" marR="0" fontAlgn="t">
                        <a:spcBef>
                          <a:spcPts val="0"/>
                        </a:spcBef>
                        <a:spcAft>
                          <a:spcPts val="0"/>
                        </a:spcAft>
                      </a:pPr>
                      <a:r>
                        <a:rPr lang="en-US" sz="2400" dirty="0" smtClean="0">
                          <a:effectLst/>
                        </a:rPr>
                        <a:t>Authorization</a:t>
                      </a:r>
                      <a:endParaRPr lang="en-US" sz="2400" dirty="0">
                        <a:solidFill>
                          <a:srgbClr val="000000"/>
                        </a:solidFill>
                        <a:effectLst/>
                        <a:latin typeface="Calibri" panose="020F0502020204030204" pitchFamily="34" charset="0"/>
                      </a:endParaRPr>
                    </a:p>
                  </a:txBody>
                  <a:tcPr/>
                </a:tc>
                <a:extLst>
                  <a:ext uri="{0D108BD9-81ED-4DB2-BD59-A6C34878D82A}">
                    <a16:rowId xmlns:a16="http://schemas.microsoft.com/office/drawing/2014/main" val="10001"/>
                  </a:ext>
                </a:extLst>
              </a:tr>
              <a:tr h="457200">
                <a:tc>
                  <a:txBody>
                    <a:bodyPr/>
                    <a:lstStyle/>
                    <a:p>
                      <a:pPr marL="0" marR="0" fontAlgn="t">
                        <a:spcBef>
                          <a:spcPts val="0"/>
                        </a:spcBef>
                        <a:spcAft>
                          <a:spcPts val="0"/>
                        </a:spcAft>
                      </a:pPr>
                      <a:r>
                        <a:rPr lang="en-US" sz="2400" kern="1200" dirty="0" smtClean="0">
                          <a:solidFill>
                            <a:schemeClr val="bg1"/>
                          </a:solidFill>
                          <a:effectLst/>
                          <a:latin typeface="+mn-lt"/>
                          <a:ea typeface="+mn-ea"/>
                          <a:cs typeface="+mn-cs"/>
                        </a:rPr>
                        <a:t>Lab</a:t>
                      </a:r>
                      <a:endParaRPr lang="en-US" sz="2400" kern="1200" dirty="0">
                        <a:solidFill>
                          <a:schemeClr val="bg1"/>
                        </a:solidFill>
                        <a:effectLst/>
                        <a:latin typeface="+mn-lt"/>
                        <a:ea typeface="+mn-ea"/>
                        <a:cs typeface="+mn-cs"/>
                      </a:endParaRPr>
                    </a:p>
                  </a:txBody>
                  <a:tcPr marL="27494" marR="27494" marT="27494" marB="27494">
                    <a:solidFill>
                      <a:srgbClr val="9ED795"/>
                    </a:solidFill>
                  </a:tcPr>
                </a:tc>
                <a:extLst>
                  <a:ext uri="{0D108BD9-81ED-4DB2-BD59-A6C34878D82A}">
                    <a16:rowId xmlns:a16="http://schemas.microsoft.com/office/drawing/2014/main" val="1546960720"/>
                  </a:ext>
                </a:extLst>
              </a:tr>
              <a:tr h="585216">
                <a:tc>
                  <a:txBody>
                    <a:bodyPr/>
                    <a:lstStyle/>
                    <a:p>
                      <a:pPr marL="0" marR="0" fontAlgn="t">
                        <a:spcBef>
                          <a:spcPts val="0"/>
                        </a:spcBef>
                        <a:spcAft>
                          <a:spcPts val="0"/>
                        </a:spcAft>
                      </a:pPr>
                      <a:r>
                        <a:rPr lang="en-US" sz="2400" dirty="0" smtClean="0">
                          <a:solidFill>
                            <a:schemeClr val="dk1"/>
                          </a:solidFill>
                          <a:effectLst/>
                          <a:latin typeface="+mn-lt"/>
                        </a:rPr>
                        <a:t>Razor &amp; Tag Helpers</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2"/>
                  </a:ext>
                </a:extLst>
              </a:tr>
              <a:tr h="457200">
                <a:tc>
                  <a:txBody>
                    <a:bodyPr/>
                    <a:lstStyle/>
                    <a:p>
                      <a:pPr marL="0" marR="0" fontAlgn="t">
                        <a:spcBef>
                          <a:spcPts val="0"/>
                        </a:spcBef>
                        <a:spcAft>
                          <a:spcPts val="0"/>
                        </a:spcAft>
                      </a:pPr>
                      <a:r>
                        <a:rPr lang="en-US" sz="2400" dirty="0">
                          <a:solidFill>
                            <a:schemeClr val="bg1"/>
                          </a:solidFill>
                          <a:effectLst/>
                        </a:rPr>
                        <a:t>Lab</a:t>
                      </a:r>
                      <a:endParaRPr lang="en-US" sz="2400" dirty="0">
                        <a:solidFill>
                          <a:schemeClr val="bg1"/>
                        </a:solidFill>
                        <a:effectLst/>
                        <a:latin typeface="Calibri" panose="020F0502020204030204" pitchFamily="34" charset="0"/>
                      </a:endParaRPr>
                    </a:p>
                  </a:txBody>
                  <a:tcPr marL="27494" marR="27494" marT="27494" marB="27494">
                    <a:solidFill>
                      <a:srgbClr val="9ED795"/>
                    </a:solidFill>
                  </a:tcPr>
                </a:tc>
                <a:extLst>
                  <a:ext uri="{0D108BD9-81ED-4DB2-BD59-A6C34878D82A}">
                    <a16:rowId xmlns:a16="http://schemas.microsoft.com/office/drawing/2014/main" val="10003"/>
                  </a:ext>
                </a:extLst>
              </a:tr>
              <a:tr h="585094">
                <a:tc>
                  <a:txBody>
                    <a:bodyPr/>
                    <a:lstStyle/>
                    <a:p>
                      <a:pPr marL="0" marR="0" fontAlgn="t">
                        <a:spcBef>
                          <a:spcPts val="0"/>
                        </a:spcBef>
                        <a:spcAft>
                          <a:spcPts val="0"/>
                        </a:spcAft>
                      </a:pPr>
                      <a:r>
                        <a:rPr lang="en-US" sz="2400" dirty="0" smtClean="0">
                          <a:effectLst/>
                        </a:rPr>
                        <a:t>MVC Web API</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4"/>
                  </a:ext>
                </a:extLst>
              </a:tr>
              <a:tr h="461117">
                <a:tc>
                  <a:txBody>
                    <a:bodyPr/>
                    <a:lstStyle/>
                    <a:p>
                      <a:pPr marL="0" marR="0" fontAlgn="t">
                        <a:spcBef>
                          <a:spcPts val="0"/>
                        </a:spcBef>
                        <a:spcAft>
                          <a:spcPts val="0"/>
                        </a:spcAft>
                      </a:pPr>
                      <a:r>
                        <a:rPr lang="en-US" sz="2400" kern="1200" dirty="0" smtClean="0">
                          <a:solidFill>
                            <a:schemeClr val="bg1"/>
                          </a:solidFill>
                          <a:effectLst/>
                          <a:latin typeface="+mn-lt"/>
                          <a:ea typeface="+mn-ea"/>
                          <a:cs typeface="+mn-cs"/>
                        </a:rPr>
                        <a:t>Lab</a:t>
                      </a:r>
                      <a:endParaRPr lang="en-US" sz="2400" kern="1200" dirty="0">
                        <a:solidFill>
                          <a:schemeClr val="bg1"/>
                        </a:solidFill>
                        <a:effectLst/>
                        <a:latin typeface="+mn-lt"/>
                        <a:ea typeface="+mn-ea"/>
                        <a:cs typeface="+mn-cs"/>
                      </a:endParaRPr>
                    </a:p>
                  </a:txBody>
                  <a:tcPr marL="27494" marR="27494" marT="27494" marB="27494">
                    <a:solidFill>
                      <a:srgbClr val="9ED795"/>
                    </a:solidFill>
                  </a:tcPr>
                </a:tc>
                <a:extLst>
                  <a:ext uri="{0D108BD9-81ED-4DB2-BD59-A6C34878D82A}">
                    <a16:rowId xmlns:a16="http://schemas.microsoft.com/office/drawing/2014/main" val="10005"/>
                  </a:ext>
                </a:extLst>
              </a:tr>
              <a:tr h="585094">
                <a:tc>
                  <a:txBody>
                    <a:bodyPr/>
                    <a:lstStyle/>
                    <a:p>
                      <a:pPr marL="0" marR="0" fontAlgn="t">
                        <a:spcBef>
                          <a:spcPts val="0"/>
                        </a:spcBef>
                        <a:spcAft>
                          <a:spcPts val="0"/>
                        </a:spcAft>
                      </a:pPr>
                      <a:r>
                        <a:rPr lang="en-US" sz="2400" dirty="0" smtClean="0">
                          <a:effectLst/>
                        </a:rPr>
                        <a:t>Deployment &amp; Hosting</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7"/>
                  </a:ext>
                </a:extLst>
              </a:tr>
              <a:tr h="457200">
                <a:tc>
                  <a:txBody>
                    <a:bodyPr/>
                    <a:lstStyle/>
                    <a:p>
                      <a:pPr marL="0" marR="0" fontAlgn="t">
                        <a:spcBef>
                          <a:spcPts val="0"/>
                        </a:spcBef>
                        <a:spcAft>
                          <a:spcPts val="0"/>
                        </a:spcAft>
                      </a:pPr>
                      <a:r>
                        <a:rPr lang="en-US" sz="2400" dirty="0">
                          <a:solidFill>
                            <a:schemeClr val="bg1"/>
                          </a:solidFill>
                          <a:effectLst/>
                        </a:rPr>
                        <a:t>Lab</a:t>
                      </a:r>
                      <a:endParaRPr lang="en-US" sz="2400" dirty="0">
                        <a:solidFill>
                          <a:schemeClr val="bg1"/>
                        </a:solidFill>
                        <a:effectLst/>
                        <a:latin typeface="Calibri" panose="020F0502020204030204" pitchFamily="34" charset="0"/>
                      </a:endParaRPr>
                    </a:p>
                  </a:txBody>
                  <a:tcPr marL="27494" marR="27494" marT="27494" marB="27494">
                    <a:solidFill>
                      <a:srgbClr val="9ED795"/>
                    </a:solidFill>
                  </a:tcPr>
                </a:tc>
                <a:extLst>
                  <a:ext uri="{0D108BD9-81ED-4DB2-BD59-A6C34878D82A}">
                    <a16:rowId xmlns:a16="http://schemas.microsoft.com/office/drawing/2014/main" val="10008"/>
                  </a:ext>
                </a:extLst>
              </a:tr>
              <a:tr h="585216">
                <a:tc>
                  <a:txBody>
                    <a:bodyPr/>
                    <a:lstStyle/>
                    <a:p>
                      <a:pPr marL="0" marR="0" fontAlgn="t">
                        <a:spcBef>
                          <a:spcPts val="0"/>
                        </a:spcBef>
                        <a:spcAft>
                          <a:spcPts val="0"/>
                        </a:spcAft>
                      </a:pPr>
                      <a:r>
                        <a:rPr lang="en-US" sz="2400" dirty="0" smtClean="0">
                          <a:effectLst/>
                        </a:rPr>
                        <a:t>The</a:t>
                      </a:r>
                      <a:r>
                        <a:rPr lang="en-US" sz="2400" baseline="0" dirty="0" smtClean="0">
                          <a:effectLst/>
                        </a:rPr>
                        <a:t> </a:t>
                      </a:r>
                      <a:r>
                        <a:rPr lang="en-US" sz="2400" dirty="0" smtClean="0">
                          <a:effectLst/>
                        </a:rPr>
                        <a:t>.NET CLI</a:t>
                      </a:r>
                      <a:endParaRPr lang="en-US" sz="2400" dirty="0">
                        <a:solidFill>
                          <a:srgbClr val="000000"/>
                        </a:solidFill>
                        <a:effectLst/>
                        <a:latin typeface="Calibri" panose="020F0502020204030204" pitchFamily="34" charset="0"/>
                      </a:endParaRPr>
                    </a:p>
                  </a:txBody>
                  <a:tcPr marL="27494" marR="27494" marT="27494" marB="27494"/>
                </a:tc>
                <a:extLst>
                  <a:ext uri="{0D108BD9-81ED-4DB2-BD59-A6C34878D82A}">
                    <a16:rowId xmlns:a16="http://schemas.microsoft.com/office/drawing/2014/main" val="10009"/>
                  </a:ext>
                </a:extLst>
              </a:tr>
              <a:tr h="457200">
                <a:tc>
                  <a:txBody>
                    <a:bodyPr/>
                    <a:lstStyle/>
                    <a:p>
                      <a:pPr marL="0" marR="0" fontAlgn="t">
                        <a:spcBef>
                          <a:spcPts val="0"/>
                        </a:spcBef>
                        <a:spcAft>
                          <a:spcPts val="0"/>
                        </a:spcAft>
                      </a:pPr>
                      <a:r>
                        <a:rPr lang="en-US" sz="2400" kern="1200" dirty="0" smtClean="0">
                          <a:solidFill>
                            <a:schemeClr val="bg1"/>
                          </a:solidFill>
                          <a:effectLst/>
                          <a:latin typeface="+mn-lt"/>
                          <a:ea typeface="+mn-ea"/>
                          <a:cs typeface="+mn-cs"/>
                        </a:rPr>
                        <a:t>Lab</a:t>
                      </a:r>
                      <a:endParaRPr lang="en-US" sz="2400" kern="1200" dirty="0">
                        <a:solidFill>
                          <a:schemeClr val="bg1"/>
                        </a:solidFill>
                        <a:effectLst/>
                        <a:latin typeface="+mn-lt"/>
                        <a:ea typeface="+mn-ea"/>
                        <a:cs typeface="+mn-cs"/>
                      </a:endParaRPr>
                    </a:p>
                  </a:txBody>
                  <a:tcPr marL="27494" marR="27494" marT="27494" marB="27494">
                    <a:solidFill>
                      <a:srgbClr val="9ED795"/>
                    </a:solidFill>
                  </a:tcPr>
                </a:tc>
                <a:extLst>
                  <a:ext uri="{0D108BD9-81ED-4DB2-BD59-A6C34878D82A}">
                    <a16:rowId xmlns:a16="http://schemas.microsoft.com/office/drawing/2014/main" val="2717545506"/>
                  </a:ext>
                </a:extLst>
              </a:tr>
            </a:tbl>
          </a:graphicData>
        </a:graphic>
      </p:graphicFrame>
    </p:spTree>
    <p:extLst>
      <p:ext uri="{BB962C8B-B14F-4D97-AF65-F5344CB8AC3E}">
        <p14:creationId xmlns:p14="http://schemas.microsoft.com/office/powerpoint/2010/main" val="313261391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5 resources</a:t>
            </a:r>
            <a:endParaRPr lang="en-US" dirty="0"/>
          </a:p>
        </p:txBody>
      </p:sp>
      <p:sp>
        <p:nvSpPr>
          <p:cNvPr id="3" name="Content Placeholder 2"/>
          <p:cNvSpPr>
            <a:spLocks noGrp="1"/>
          </p:cNvSpPr>
          <p:nvPr>
            <p:ph type="body" sz="quarter" idx="11"/>
          </p:nvPr>
        </p:nvSpPr>
        <p:spPr>
          <a:xfrm>
            <a:off x="274639" y="1212849"/>
            <a:ext cx="11889564" cy="2092881"/>
          </a:xfrm>
          <a:prstGeom prst="rect">
            <a:avLst/>
          </a:prstGeom>
        </p:spPr>
        <p:txBody>
          <a:bodyPr/>
          <a:lstStyle/>
          <a:p>
            <a:r>
              <a:rPr lang="en-US" dirty="0" smtClean="0"/>
              <a:t>Get started at </a:t>
            </a:r>
            <a:r>
              <a:rPr lang="en-US" dirty="0" smtClean="0">
                <a:hlinkClick r:id="rId2"/>
              </a:rPr>
              <a:t>http://www.asp.net/vnext</a:t>
            </a:r>
            <a:endParaRPr lang="en-US" dirty="0" smtClean="0"/>
          </a:p>
          <a:p>
            <a:r>
              <a:rPr lang="en-US" dirty="0" smtClean="0"/>
              <a:t>GitHub project at </a:t>
            </a:r>
            <a:r>
              <a:rPr lang="en-US" dirty="0" smtClean="0">
                <a:hlinkClick r:id="rId3"/>
              </a:rPr>
              <a:t>https://</a:t>
            </a:r>
            <a:r>
              <a:rPr lang="en-US" dirty="0" smtClean="0">
                <a:hlinkClick r:id="rId3"/>
              </a:rPr>
              <a:t>github.com/aspnet/home</a:t>
            </a:r>
            <a:endParaRPr lang="en-US" dirty="0" smtClean="0"/>
          </a:p>
          <a:p>
            <a:r>
              <a:rPr lang="en-US" dirty="0" smtClean="0"/>
              <a:t>Docs site at </a:t>
            </a:r>
            <a:r>
              <a:rPr lang="en-US" dirty="0" smtClean="0">
                <a:hlinkClick r:id="rId4"/>
              </a:rPr>
              <a:t>http://docs.asp.net</a:t>
            </a:r>
            <a:r>
              <a:rPr lang="en-US" dirty="0"/>
              <a:t> </a:t>
            </a:r>
            <a:endParaRPr lang="en-US" dirty="0" smtClean="0"/>
          </a:p>
        </p:txBody>
      </p:sp>
    </p:spTree>
    <p:extLst>
      <p:ext uri="{BB962C8B-B14F-4D97-AF65-F5344CB8AC3E}">
        <p14:creationId xmlns:p14="http://schemas.microsoft.com/office/powerpoint/2010/main" val="77916516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800" dirty="0" smtClean="0"/>
              <a:t>In Review: Session Objectives And Takeaways</a:t>
            </a:r>
            <a:endParaRPr lang="en-US" sz="4800" dirty="0"/>
          </a:p>
        </p:txBody>
      </p:sp>
      <p:sp>
        <p:nvSpPr>
          <p:cNvPr id="6" name="Text Placeholder 5"/>
          <p:cNvSpPr>
            <a:spLocks noGrp="1"/>
          </p:cNvSpPr>
          <p:nvPr>
            <p:ph type="body" sz="quarter" idx="11"/>
          </p:nvPr>
        </p:nvSpPr>
        <p:spPr>
          <a:xfrm>
            <a:off x="274639" y="1212849"/>
            <a:ext cx="11889564" cy="4555093"/>
          </a:xfrm>
        </p:spPr>
        <p:txBody>
          <a:bodyPr/>
          <a:lstStyle/>
          <a:p>
            <a:r>
              <a:rPr lang="en-US" dirty="0">
                <a:solidFill>
                  <a:schemeClr val="bg2">
                    <a:lumMod val="40000"/>
                    <a:lumOff val="60000"/>
                  </a:schemeClr>
                </a:solidFill>
              </a:rPr>
              <a:t>Session Objective:</a:t>
            </a:r>
          </a:p>
          <a:p>
            <a:r>
              <a:rPr lang="en-US" dirty="0" smtClean="0"/>
              <a:t>ASP.NET 5: What </a:t>
            </a:r>
            <a:r>
              <a:rPr lang="en-US" smtClean="0"/>
              <a:t>and Why</a:t>
            </a:r>
            <a:endParaRPr lang="en-US" dirty="0"/>
          </a:p>
          <a:p>
            <a:endParaRPr lang="en-US" dirty="0"/>
          </a:p>
          <a:p>
            <a:r>
              <a:rPr lang="en-US" dirty="0">
                <a:solidFill>
                  <a:schemeClr val="bg2">
                    <a:lumMod val="40000"/>
                    <a:lumOff val="60000"/>
                  </a:schemeClr>
                </a:solidFill>
              </a:rPr>
              <a:t>Key Takeaway:</a:t>
            </a:r>
          </a:p>
          <a:p>
            <a:r>
              <a:rPr lang="en-US" dirty="0"/>
              <a:t>ASP.NET 5 is an open-source and cross-platform framework for creating modern, cloud-based Web applications.</a:t>
            </a:r>
          </a:p>
        </p:txBody>
      </p:sp>
    </p:spTree>
    <p:extLst>
      <p:ext uri="{BB962C8B-B14F-4D97-AF65-F5344CB8AC3E}">
        <p14:creationId xmlns:p14="http://schemas.microsoft.com/office/powerpoint/2010/main" val="105588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0"/>
            <a:ext cx="12436475" cy="2887662"/>
          </a:xfrm>
          <a:prstGeom prst="rect">
            <a:avLst/>
          </a:prstGeom>
          <a:solidFill>
            <a:srgbClr val="56B8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0" y="3802062"/>
            <a:ext cx="11552458" cy="794064"/>
          </a:xfrm>
          <a:prstGeom prst="rect">
            <a:avLst/>
          </a:prstGeom>
          <a:noFill/>
        </p:spPr>
        <p:txBody>
          <a:bodyPr wrap="none" lIns="182880" tIns="146304" rIns="182880" bIns="146304" rtlCol="0">
            <a:spAutoFit/>
          </a:bodyPr>
          <a:lstStyle/>
          <a:p>
            <a:pPr>
              <a:lnSpc>
                <a:spcPct val="90000"/>
              </a:lnSpc>
              <a:spcAft>
                <a:spcPts val="600"/>
              </a:spcAft>
            </a:pPr>
            <a:r>
              <a:rPr lang="en-US" sz="3600" dirty="0">
                <a:solidFill>
                  <a:srgbClr val="56B846"/>
                </a:solidFill>
              </a:rPr>
              <a:t>https://</a:t>
            </a:r>
            <a:r>
              <a:rPr lang="en-US" sz="3600" dirty="0" smtClean="0">
                <a:solidFill>
                  <a:srgbClr val="56B846"/>
                </a:solidFill>
              </a:rPr>
              <a:t>github.com/DamianEdwards/aspnet5-workshop</a:t>
            </a:r>
          </a:p>
        </p:txBody>
      </p:sp>
      <p:sp>
        <p:nvSpPr>
          <p:cNvPr id="5" name="TextBox 4"/>
          <p:cNvSpPr txBox="1"/>
          <p:nvPr/>
        </p:nvSpPr>
        <p:spPr>
          <a:xfrm>
            <a:off x="130174" y="963699"/>
            <a:ext cx="3743654" cy="960263"/>
          </a:xfrm>
          <a:prstGeom prst="rect">
            <a:avLst/>
          </a:prstGeom>
          <a:noFill/>
        </p:spPr>
        <p:txBody>
          <a:bodyPr wrap="none" lIns="182880" tIns="146304" rIns="182880" bIns="146304" rtlCol="0">
            <a:spAutoFit/>
          </a:bodyPr>
          <a:lstStyle/>
          <a:p>
            <a:pPr>
              <a:lnSpc>
                <a:spcPct val="90000"/>
              </a:lnSpc>
              <a:spcAft>
                <a:spcPts val="600"/>
              </a:spcAft>
            </a:pPr>
            <a:r>
              <a:rPr lang="en-US" sz="4800" dirty="0" smtClean="0">
                <a:solidFill>
                  <a:schemeClr val="bg1"/>
                </a:solidFill>
              </a:rPr>
              <a:t>Labs / Slides</a:t>
            </a:r>
          </a:p>
        </p:txBody>
      </p:sp>
    </p:spTree>
    <p:extLst>
      <p:ext uri="{BB962C8B-B14F-4D97-AF65-F5344CB8AC3E}">
        <p14:creationId xmlns:p14="http://schemas.microsoft.com/office/powerpoint/2010/main" val="110460110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5</a:t>
            </a:r>
            <a:br>
              <a:rPr lang="en-US" dirty="0" smtClean="0"/>
            </a:br>
            <a:r>
              <a:rPr lang="en-US" dirty="0"/>
              <a:t>	</a:t>
            </a:r>
            <a:r>
              <a:rPr lang="en-US" dirty="0" smtClean="0"/>
              <a:t>What and Why</a:t>
            </a:r>
            <a:endParaRPr lang="en-US" dirty="0"/>
          </a:p>
        </p:txBody>
      </p:sp>
      <p:sp>
        <p:nvSpPr>
          <p:cNvPr id="2" name="Text Placeholder 1"/>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85803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in 2015</a:t>
            </a:r>
            <a:endParaRPr lang="en-US" dirty="0"/>
          </a:p>
        </p:txBody>
      </p:sp>
    </p:spTree>
    <p:extLst>
      <p:ext uri="{BB962C8B-B14F-4D97-AF65-F5344CB8AC3E}">
        <p14:creationId xmlns:p14="http://schemas.microsoft.com/office/powerpoint/2010/main" val="42500582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.NET “verticals”</a:t>
            </a:r>
            <a:endParaRPr lang="en-US" dirty="0"/>
          </a:p>
        </p:txBody>
      </p:sp>
      <p:sp>
        <p:nvSpPr>
          <p:cNvPr id="4" name="Rectangle 3"/>
          <p:cNvSpPr/>
          <p:nvPr/>
        </p:nvSpPr>
        <p:spPr bwMode="auto">
          <a:xfrm>
            <a:off x="1396846" y="1569703"/>
            <a:ext cx="9442765" cy="4583817"/>
          </a:xfrm>
          <a:prstGeom prst="rect">
            <a:avLst/>
          </a:prstGeom>
          <a:solidFill>
            <a:srgbClr val="D5D5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a:lnSpc>
                <a:spcPct val="90000"/>
              </a:lnSpc>
            </a:pPr>
            <a:endParaRPr lang="en-US" sz="1600" i="1" dirty="0">
              <a:gradFill>
                <a:gsLst>
                  <a:gs pos="0">
                    <a:srgbClr val="3F3F3F"/>
                  </a:gs>
                  <a:gs pos="100000">
                    <a:srgbClr val="3F3F3F"/>
                  </a:gs>
                </a:gsLst>
                <a:lin ang="5400000" scaled="0"/>
              </a:gradFill>
              <a:ea typeface="Segoe UI" pitchFamily="34" charset="0"/>
              <a:cs typeface="Segoe UI" pitchFamily="34" charset="0"/>
            </a:endParaRPr>
          </a:p>
        </p:txBody>
      </p:sp>
      <p:sp>
        <p:nvSpPr>
          <p:cNvPr id="5" name="Rectangle 4"/>
          <p:cNvSpPr/>
          <p:nvPr/>
        </p:nvSpPr>
        <p:spPr bwMode="auto">
          <a:xfrm>
            <a:off x="2732369" y="1706637"/>
            <a:ext cx="1516320" cy="4308318"/>
          </a:xfrm>
          <a:prstGeom prst="rect">
            <a:avLst/>
          </a:prstGeom>
          <a:solidFill>
            <a:schemeClr val="bg1">
              <a:lumMod val="50000"/>
            </a:scheme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6" name="Rectangle 5"/>
          <p:cNvSpPr/>
          <p:nvPr/>
        </p:nvSpPr>
        <p:spPr>
          <a:xfrm>
            <a:off x="2732369" y="1742849"/>
            <a:ext cx="1516320" cy="258532"/>
          </a:xfrm>
          <a:prstGeom prst="rect">
            <a:avLst/>
          </a:prstGeom>
        </p:spPr>
        <p:txBody>
          <a:bodyPr wrap="square">
            <a:spAutoFit/>
          </a:bodyPr>
          <a:lstStyle/>
          <a:p>
            <a:pPr marL="0" lvl="1" defTabSz="932048">
              <a:lnSpc>
                <a:spcPct val="90000"/>
              </a:lnSpc>
              <a:spcAft>
                <a:spcPts val="340"/>
              </a:spcAft>
              <a:defRPr/>
            </a:pPr>
            <a:r>
              <a:rPr lang="en-US" sz="1200" b="1" dirty="0" smtClean="0">
                <a:solidFill>
                  <a:srgbClr val="FFFFFF"/>
                </a:solidFill>
              </a:rPr>
              <a:t>Windows Desktop</a:t>
            </a:r>
            <a:endParaRPr lang="en-US" sz="1200" b="1" dirty="0">
              <a:solidFill>
                <a:srgbClr val="FFFFFF"/>
              </a:solidFill>
            </a:endParaRPr>
          </a:p>
        </p:txBody>
      </p:sp>
      <p:sp>
        <p:nvSpPr>
          <p:cNvPr id="7" name="Freeform 626"/>
          <p:cNvSpPr>
            <a:spLocks noChangeAspect="1" noEditPoints="1"/>
          </p:cNvSpPr>
          <p:nvPr/>
        </p:nvSpPr>
        <p:spPr bwMode="auto">
          <a:xfrm>
            <a:off x="3285690" y="2013418"/>
            <a:ext cx="366058" cy="246994"/>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rgbClr val="FFFFFF"/>
          </a:solidFill>
          <a:ln>
            <a:noFill/>
          </a:ln>
          <a:extLst/>
        </p:spPr>
        <p:txBody>
          <a:bodyPr vert="horz" wrap="square" lIns="68570" tIns="34285" rIns="68570" bIns="34285" numCol="1" anchor="t" anchorCtr="0" compatLnSpc="1">
            <a:prstTxWarp prst="textNoShape">
              <a:avLst/>
            </a:prstTxWarp>
          </a:bodyPr>
          <a:lstStyle/>
          <a:p>
            <a:pPr defTabSz="685711">
              <a:defRPr/>
            </a:pPr>
            <a:endParaRPr lang="en-US" sz="809" b="1" kern="0">
              <a:gradFill>
                <a:gsLst>
                  <a:gs pos="14679">
                    <a:srgbClr val="FFFFFF"/>
                  </a:gs>
                  <a:gs pos="38000">
                    <a:srgbClr val="FFFFFF"/>
                  </a:gs>
                </a:gsLst>
                <a:lin ang="5400000" scaled="1"/>
              </a:gradFill>
              <a:cs typeface="Segoe UI" panose="020B0502040204020203" pitchFamily="34" charset="0"/>
            </a:endParaRPr>
          </a:p>
        </p:txBody>
      </p:sp>
      <p:sp>
        <p:nvSpPr>
          <p:cNvPr id="8" name="Rectangle 7"/>
          <p:cNvSpPr/>
          <p:nvPr/>
        </p:nvSpPr>
        <p:spPr>
          <a:xfrm>
            <a:off x="1521053" y="1648478"/>
            <a:ext cx="987130" cy="584775"/>
          </a:xfrm>
          <a:prstGeom prst="rect">
            <a:avLst/>
          </a:prstGeom>
        </p:spPr>
        <p:txBody>
          <a:bodyPr wrap="none">
            <a:spAutoFit/>
          </a:bodyPr>
          <a:lstStyle/>
          <a:p>
            <a:pPr defTabSz="932228"/>
            <a:r>
              <a:rPr lang="en-US" sz="3200" spc="-102"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a:t>
            </a:r>
            <a:r>
              <a:rPr lang="en-US" sz="3200" spc="-102" dirty="0" smtClean="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a:t>
            </a:r>
            <a:endParaRPr lang="en-US" sz="1000"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9" name="Rectangle 8"/>
          <p:cNvSpPr/>
          <p:nvPr/>
        </p:nvSpPr>
        <p:spPr bwMode="auto">
          <a:xfrm>
            <a:off x="4331874" y="1706637"/>
            <a:ext cx="1516320" cy="4308318"/>
          </a:xfrm>
          <a:prstGeom prst="rect">
            <a:avLst/>
          </a:prstGeom>
          <a:solidFill>
            <a:schemeClr val="bg1">
              <a:lumMod val="50000"/>
            </a:scheme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0" name="Rectangle 9"/>
          <p:cNvSpPr/>
          <p:nvPr/>
        </p:nvSpPr>
        <p:spPr bwMode="auto">
          <a:xfrm>
            <a:off x="5931379" y="1706637"/>
            <a:ext cx="1516320" cy="4308318"/>
          </a:xfrm>
          <a:prstGeom prst="rect">
            <a:avLst/>
          </a:prstGeom>
          <a:solidFill>
            <a:schemeClr val="bg1">
              <a:lumMod val="50000"/>
            </a:scheme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1" name="Rectangle 10"/>
          <p:cNvSpPr/>
          <p:nvPr/>
        </p:nvSpPr>
        <p:spPr bwMode="auto">
          <a:xfrm>
            <a:off x="7530884" y="1706637"/>
            <a:ext cx="1516320" cy="4308318"/>
          </a:xfrm>
          <a:prstGeom prst="rect">
            <a:avLst/>
          </a:prstGeom>
          <a:solidFill>
            <a:schemeClr val="bg1">
              <a:lumMod val="50000"/>
            </a:scheme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2" name="Rectangle 11"/>
          <p:cNvSpPr/>
          <p:nvPr/>
        </p:nvSpPr>
        <p:spPr bwMode="auto">
          <a:xfrm>
            <a:off x="9130389" y="1706637"/>
            <a:ext cx="1516320" cy="4308318"/>
          </a:xfrm>
          <a:prstGeom prst="rect">
            <a:avLst/>
          </a:prstGeom>
          <a:solidFill>
            <a:schemeClr val="bg1">
              <a:lumMod val="50000"/>
            </a:schemeClr>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3" name="Rectangle 12"/>
          <p:cNvSpPr/>
          <p:nvPr/>
        </p:nvSpPr>
        <p:spPr bwMode="auto">
          <a:xfrm>
            <a:off x="2824460" y="2374787"/>
            <a:ext cx="1332618" cy="103964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4" name="Rectangle 13"/>
          <p:cNvSpPr/>
          <p:nvPr/>
        </p:nvSpPr>
        <p:spPr bwMode="auto">
          <a:xfrm>
            <a:off x="2824461" y="3475640"/>
            <a:ext cx="1332618" cy="1552487"/>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15" name="Rectangle 14"/>
          <p:cNvSpPr/>
          <p:nvPr/>
        </p:nvSpPr>
        <p:spPr bwMode="auto">
          <a:xfrm>
            <a:off x="2824460" y="5089340"/>
            <a:ext cx="1332618" cy="816973"/>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16" name="Rectangle 15"/>
          <p:cNvSpPr/>
          <p:nvPr/>
        </p:nvSpPr>
        <p:spPr>
          <a:xfrm>
            <a:off x="3139161" y="2663005"/>
            <a:ext cx="659116" cy="463204"/>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App</a:t>
            </a:r>
          </a:p>
          <a:p>
            <a:pPr marL="0" lvl="1" algn="ctr" defTabSz="932048">
              <a:lnSpc>
                <a:spcPct val="90000"/>
              </a:lnSpc>
              <a:spcAft>
                <a:spcPts val="340"/>
              </a:spcAft>
              <a:defRPr/>
            </a:pPr>
            <a:r>
              <a:rPr lang="en-US" sz="1200" dirty="0" smtClean="0">
                <a:solidFill>
                  <a:srgbClr val="FFFFFF"/>
                </a:solidFill>
              </a:rPr>
              <a:t>Model</a:t>
            </a:r>
            <a:endParaRPr lang="en-US" sz="1200" dirty="0">
              <a:solidFill>
                <a:srgbClr val="FFFFFF"/>
              </a:solidFill>
            </a:endParaRPr>
          </a:p>
        </p:txBody>
      </p:sp>
      <p:sp>
        <p:nvSpPr>
          <p:cNvPr id="17" name="Rectangle 16"/>
          <p:cNvSpPr/>
          <p:nvPr/>
        </p:nvSpPr>
        <p:spPr>
          <a:xfrm>
            <a:off x="3003620" y="4121685"/>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Framework</a:t>
            </a:r>
            <a:endParaRPr lang="en-US" sz="1200" dirty="0">
              <a:solidFill>
                <a:srgbClr val="FFFFFF"/>
              </a:solidFill>
            </a:endParaRPr>
          </a:p>
        </p:txBody>
      </p:sp>
      <p:sp>
        <p:nvSpPr>
          <p:cNvPr id="18" name="Rectangle 17"/>
          <p:cNvSpPr/>
          <p:nvPr/>
        </p:nvSpPr>
        <p:spPr>
          <a:xfrm>
            <a:off x="2981810" y="5368560"/>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Runtime</a:t>
            </a:r>
            <a:endParaRPr lang="en-US" sz="1200" dirty="0">
              <a:solidFill>
                <a:srgbClr val="FFFFFF"/>
              </a:solidFill>
            </a:endParaRPr>
          </a:p>
        </p:txBody>
      </p:sp>
      <p:sp>
        <p:nvSpPr>
          <p:cNvPr id="19" name="Rectangle 18"/>
          <p:cNvSpPr/>
          <p:nvPr/>
        </p:nvSpPr>
        <p:spPr>
          <a:xfrm>
            <a:off x="4353758" y="1742849"/>
            <a:ext cx="1516320" cy="258532"/>
          </a:xfrm>
          <a:prstGeom prst="rect">
            <a:avLst/>
          </a:prstGeom>
        </p:spPr>
        <p:txBody>
          <a:bodyPr wrap="square">
            <a:spAutoFit/>
          </a:bodyPr>
          <a:lstStyle/>
          <a:p>
            <a:pPr marL="0" lvl="1" algn="ctr" defTabSz="932048">
              <a:lnSpc>
                <a:spcPct val="90000"/>
              </a:lnSpc>
              <a:spcAft>
                <a:spcPts val="340"/>
              </a:spcAft>
              <a:defRPr/>
            </a:pPr>
            <a:r>
              <a:rPr lang="en-US" sz="1200" b="1" dirty="0" smtClean="0">
                <a:solidFill>
                  <a:srgbClr val="FFFFFF"/>
                </a:solidFill>
              </a:rPr>
              <a:t>Windows Store</a:t>
            </a:r>
            <a:endParaRPr lang="en-US" sz="1200" b="1" dirty="0">
              <a:solidFill>
                <a:srgbClr val="FFFFFF"/>
              </a:solidFill>
            </a:endParaRPr>
          </a:p>
        </p:txBody>
      </p:sp>
      <p:sp>
        <p:nvSpPr>
          <p:cNvPr id="20" name="Rectangle 19"/>
          <p:cNvSpPr/>
          <p:nvPr/>
        </p:nvSpPr>
        <p:spPr>
          <a:xfrm>
            <a:off x="5936760" y="1742849"/>
            <a:ext cx="1516320" cy="258532"/>
          </a:xfrm>
          <a:prstGeom prst="rect">
            <a:avLst/>
          </a:prstGeom>
        </p:spPr>
        <p:txBody>
          <a:bodyPr wrap="square">
            <a:spAutoFit/>
          </a:bodyPr>
          <a:lstStyle/>
          <a:p>
            <a:pPr marL="0" lvl="1" algn="ctr" defTabSz="932048">
              <a:lnSpc>
                <a:spcPct val="90000"/>
              </a:lnSpc>
              <a:spcAft>
                <a:spcPts val="340"/>
              </a:spcAft>
              <a:defRPr/>
            </a:pPr>
            <a:r>
              <a:rPr lang="en-US" sz="1200" b="1" dirty="0" smtClean="0">
                <a:solidFill>
                  <a:srgbClr val="FFFFFF"/>
                </a:solidFill>
              </a:rPr>
              <a:t>Windows Phone</a:t>
            </a:r>
            <a:endParaRPr lang="en-US" sz="1200" b="1" dirty="0">
              <a:solidFill>
                <a:srgbClr val="FFFFFF"/>
              </a:solidFill>
            </a:endParaRPr>
          </a:p>
        </p:txBody>
      </p:sp>
      <p:sp>
        <p:nvSpPr>
          <p:cNvPr id="21" name="Rectangle 20"/>
          <p:cNvSpPr/>
          <p:nvPr/>
        </p:nvSpPr>
        <p:spPr>
          <a:xfrm>
            <a:off x="7536265" y="1742849"/>
            <a:ext cx="1516320" cy="258532"/>
          </a:xfrm>
          <a:prstGeom prst="rect">
            <a:avLst/>
          </a:prstGeom>
        </p:spPr>
        <p:txBody>
          <a:bodyPr wrap="square">
            <a:spAutoFit/>
          </a:bodyPr>
          <a:lstStyle/>
          <a:p>
            <a:pPr marL="0" lvl="1" algn="ctr" defTabSz="932048">
              <a:lnSpc>
                <a:spcPct val="90000"/>
              </a:lnSpc>
              <a:spcAft>
                <a:spcPts val="340"/>
              </a:spcAft>
              <a:defRPr/>
            </a:pPr>
            <a:r>
              <a:rPr lang="en-US" sz="1200" b="1" dirty="0" smtClean="0">
                <a:solidFill>
                  <a:srgbClr val="FFFFFF"/>
                </a:solidFill>
              </a:rPr>
              <a:t>ASP.NET 4</a:t>
            </a:r>
            <a:endParaRPr lang="en-US" sz="1200" b="1" dirty="0">
              <a:solidFill>
                <a:srgbClr val="FFFFFF"/>
              </a:solidFill>
            </a:endParaRPr>
          </a:p>
        </p:txBody>
      </p:sp>
      <p:sp>
        <p:nvSpPr>
          <p:cNvPr id="22" name="Rectangle 21"/>
          <p:cNvSpPr/>
          <p:nvPr/>
        </p:nvSpPr>
        <p:spPr>
          <a:xfrm>
            <a:off x="9125008" y="1742849"/>
            <a:ext cx="1516320" cy="258532"/>
          </a:xfrm>
          <a:prstGeom prst="rect">
            <a:avLst/>
          </a:prstGeom>
        </p:spPr>
        <p:txBody>
          <a:bodyPr wrap="square">
            <a:spAutoFit/>
          </a:bodyPr>
          <a:lstStyle/>
          <a:p>
            <a:pPr marL="0" lvl="1" algn="ctr" defTabSz="932048">
              <a:lnSpc>
                <a:spcPct val="90000"/>
              </a:lnSpc>
              <a:spcAft>
                <a:spcPts val="340"/>
              </a:spcAft>
              <a:defRPr/>
            </a:pPr>
            <a:r>
              <a:rPr lang="en-US" sz="1200" b="1" dirty="0" smtClean="0">
                <a:solidFill>
                  <a:srgbClr val="FFFFFF"/>
                </a:solidFill>
              </a:rPr>
              <a:t>ASP.NET 5</a:t>
            </a:r>
            <a:endParaRPr lang="en-US" sz="1200" b="1" dirty="0">
              <a:solidFill>
                <a:srgbClr val="FFFFFF"/>
              </a:solidFill>
            </a:endParaRPr>
          </a:p>
        </p:txBody>
      </p:sp>
      <p:sp>
        <p:nvSpPr>
          <p:cNvPr id="23" name="Rectangle 22"/>
          <p:cNvSpPr/>
          <p:nvPr/>
        </p:nvSpPr>
        <p:spPr bwMode="auto">
          <a:xfrm>
            <a:off x="7613922" y="2374787"/>
            <a:ext cx="1332618" cy="63447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24" name="Rectangle 23"/>
          <p:cNvSpPr/>
          <p:nvPr/>
        </p:nvSpPr>
        <p:spPr bwMode="auto">
          <a:xfrm>
            <a:off x="7613923" y="3059195"/>
            <a:ext cx="1332618" cy="1552487"/>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25" name="Rectangle 24"/>
          <p:cNvSpPr/>
          <p:nvPr/>
        </p:nvSpPr>
        <p:spPr bwMode="auto">
          <a:xfrm>
            <a:off x="7613922" y="4654789"/>
            <a:ext cx="1332618" cy="816973"/>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26" name="Rectangle 25"/>
          <p:cNvSpPr/>
          <p:nvPr/>
        </p:nvSpPr>
        <p:spPr>
          <a:xfrm>
            <a:off x="7918839" y="2455668"/>
            <a:ext cx="659116" cy="463204"/>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App</a:t>
            </a:r>
          </a:p>
          <a:p>
            <a:pPr marL="0" lvl="1" algn="ctr" defTabSz="932048">
              <a:lnSpc>
                <a:spcPct val="90000"/>
              </a:lnSpc>
              <a:spcAft>
                <a:spcPts val="340"/>
              </a:spcAft>
              <a:defRPr/>
            </a:pPr>
            <a:r>
              <a:rPr lang="en-US" sz="1200" dirty="0" smtClean="0">
                <a:solidFill>
                  <a:srgbClr val="FFFFFF"/>
                </a:solidFill>
              </a:rPr>
              <a:t>Model</a:t>
            </a:r>
            <a:endParaRPr lang="en-US" sz="1200" dirty="0">
              <a:solidFill>
                <a:srgbClr val="FFFFFF"/>
              </a:solidFill>
            </a:endParaRPr>
          </a:p>
        </p:txBody>
      </p:sp>
      <p:sp>
        <p:nvSpPr>
          <p:cNvPr id="27" name="Rectangle 26"/>
          <p:cNvSpPr/>
          <p:nvPr/>
        </p:nvSpPr>
        <p:spPr>
          <a:xfrm>
            <a:off x="7793082" y="3705240"/>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Framework</a:t>
            </a:r>
            <a:endParaRPr lang="en-US" sz="1200" dirty="0">
              <a:solidFill>
                <a:srgbClr val="FFFFFF"/>
              </a:solidFill>
            </a:endParaRPr>
          </a:p>
        </p:txBody>
      </p:sp>
      <p:sp>
        <p:nvSpPr>
          <p:cNvPr id="28" name="Rectangle 27"/>
          <p:cNvSpPr/>
          <p:nvPr/>
        </p:nvSpPr>
        <p:spPr>
          <a:xfrm>
            <a:off x="7771272" y="4934009"/>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Runtime</a:t>
            </a:r>
            <a:endParaRPr lang="en-US" sz="1200" dirty="0">
              <a:solidFill>
                <a:srgbClr val="FFFFFF"/>
              </a:solidFill>
            </a:endParaRPr>
          </a:p>
        </p:txBody>
      </p:sp>
      <p:sp>
        <p:nvSpPr>
          <p:cNvPr id="29" name="Rectangle 28"/>
          <p:cNvSpPr/>
          <p:nvPr/>
        </p:nvSpPr>
        <p:spPr bwMode="auto">
          <a:xfrm>
            <a:off x="4421379" y="3482774"/>
            <a:ext cx="1332618" cy="638911"/>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30" name="Rectangle 29"/>
          <p:cNvSpPr/>
          <p:nvPr/>
        </p:nvSpPr>
        <p:spPr>
          <a:xfrm>
            <a:off x="4600779" y="3674915"/>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Runtime</a:t>
            </a:r>
            <a:endParaRPr lang="en-US" sz="1200" dirty="0">
              <a:solidFill>
                <a:srgbClr val="FFFFFF"/>
              </a:solidFill>
            </a:endParaRPr>
          </a:p>
        </p:txBody>
      </p:sp>
      <p:sp>
        <p:nvSpPr>
          <p:cNvPr id="31" name="Rectangle 30"/>
          <p:cNvSpPr/>
          <p:nvPr/>
        </p:nvSpPr>
        <p:spPr bwMode="auto">
          <a:xfrm>
            <a:off x="4421379" y="2374787"/>
            <a:ext cx="1332618" cy="634470"/>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32" name="Rectangle 31"/>
          <p:cNvSpPr/>
          <p:nvPr/>
        </p:nvSpPr>
        <p:spPr>
          <a:xfrm>
            <a:off x="4740024" y="2458562"/>
            <a:ext cx="659116" cy="463204"/>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App</a:t>
            </a:r>
          </a:p>
          <a:p>
            <a:pPr marL="0" lvl="1" algn="ctr" defTabSz="932048">
              <a:lnSpc>
                <a:spcPct val="90000"/>
              </a:lnSpc>
              <a:spcAft>
                <a:spcPts val="340"/>
              </a:spcAft>
              <a:defRPr/>
            </a:pPr>
            <a:r>
              <a:rPr lang="en-US" sz="1200" dirty="0" smtClean="0">
                <a:solidFill>
                  <a:srgbClr val="FFFFFF"/>
                </a:solidFill>
              </a:rPr>
              <a:t>Model</a:t>
            </a:r>
            <a:endParaRPr lang="en-US" sz="1200" dirty="0">
              <a:solidFill>
                <a:srgbClr val="FFFFFF"/>
              </a:solidFill>
            </a:endParaRPr>
          </a:p>
        </p:txBody>
      </p:sp>
      <p:sp>
        <p:nvSpPr>
          <p:cNvPr id="33" name="Rectangle 32"/>
          <p:cNvSpPr/>
          <p:nvPr/>
        </p:nvSpPr>
        <p:spPr bwMode="auto">
          <a:xfrm>
            <a:off x="4421379" y="3078642"/>
            <a:ext cx="1332618" cy="334747"/>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34" name="Rectangle 33"/>
          <p:cNvSpPr/>
          <p:nvPr/>
        </p:nvSpPr>
        <p:spPr>
          <a:xfrm>
            <a:off x="4610395" y="3125802"/>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Framework</a:t>
            </a:r>
            <a:endParaRPr lang="en-US" sz="1200" dirty="0">
              <a:solidFill>
                <a:srgbClr val="FFFFFF"/>
              </a:solidFill>
            </a:endParaRPr>
          </a:p>
        </p:txBody>
      </p:sp>
      <p:sp>
        <p:nvSpPr>
          <p:cNvPr id="35" name="Rounded Rectangle 6"/>
          <p:cNvSpPr>
            <a:spLocks noChangeAspect="1"/>
          </p:cNvSpPr>
          <p:nvPr/>
        </p:nvSpPr>
        <p:spPr bwMode="black">
          <a:xfrm rot="16200000">
            <a:off x="4992405" y="1967629"/>
            <a:ext cx="220972" cy="341372"/>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30859" rIns="61717" bIns="30859" numCol="1" rtlCol="0" anchor="ctr" anchorCtr="0" compatLnSpc="1">
            <a:prstTxWarp prst="textNoShape">
              <a:avLst/>
            </a:prstTxWarp>
          </a:bodyPr>
          <a:lstStyle/>
          <a:p>
            <a:pPr algn="ctr" defTabSz="555505">
              <a:defRPr/>
            </a:pPr>
            <a:endParaRPr lang="en-US" sz="1324" b="1" kern="0" spc="-91" dirty="0" smtClean="0">
              <a:gradFill>
                <a:gsLst>
                  <a:gs pos="14679">
                    <a:srgbClr val="FFFFFF"/>
                  </a:gs>
                  <a:gs pos="38000">
                    <a:srgbClr val="FFFFFF"/>
                  </a:gs>
                </a:gsLst>
                <a:lin ang="5400000" scaled="1"/>
              </a:gradFill>
              <a:cs typeface="Segoe UI" panose="020B0502040204020203" pitchFamily="34" charset="0"/>
            </a:endParaRPr>
          </a:p>
        </p:txBody>
      </p:sp>
      <p:sp>
        <p:nvSpPr>
          <p:cNvPr id="36" name="Freeform 138"/>
          <p:cNvSpPr>
            <a:spLocks noChangeAspect="1" noEditPoints="1"/>
          </p:cNvSpPr>
          <p:nvPr/>
        </p:nvSpPr>
        <p:spPr bwMode="auto">
          <a:xfrm>
            <a:off x="6608388" y="1985711"/>
            <a:ext cx="139058" cy="277346"/>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FFFFFF"/>
          </a:solidFill>
          <a:ln>
            <a:noFill/>
          </a:ln>
        </p:spPr>
        <p:txBody>
          <a:bodyPr vert="horz" wrap="square" lIns="68570" tIns="34285" rIns="68570" bIns="34285" numCol="1" anchor="t" anchorCtr="0" compatLnSpc="1">
            <a:prstTxWarp prst="textNoShape">
              <a:avLst/>
            </a:prstTxWarp>
          </a:bodyPr>
          <a:lstStyle/>
          <a:p>
            <a:pPr defTabSz="685711">
              <a:defRPr/>
            </a:pPr>
            <a:endParaRPr lang="en-US" sz="1324" b="1" kern="0" smtClean="0">
              <a:gradFill>
                <a:gsLst>
                  <a:gs pos="14679">
                    <a:srgbClr val="FFFFFF"/>
                  </a:gs>
                  <a:gs pos="38000">
                    <a:srgbClr val="FFFFFF"/>
                  </a:gs>
                </a:gsLst>
                <a:lin ang="5400000" scaled="1"/>
              </a:gradFill>
              <a:cs typeface="Segoe UI" panose="020B0502040204020203" pitchFamily="34" charset="0"/>
            </a:endParaRPr>
          </a:p>
        </p:txBody>
      </p:sp>
      <p:sp>
        <p:nvSpPr>
          <p:cNvPr id="37" name="Freeform 10"/>
          <p:cNvSpPr>
            <a:spLocks noEditPoints="1"/>
          </p:cNvSpPr>
          <p:nvPr/>
        </p:nvSpPr>
        <p:spPr bwMode="black">
          <a:xfrm>
            <a:off x="8053536" y="1974657"/>
            <a:ext cx="248163" cy="157177"/>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3495" tIns="26748" rIns="53495" bIns="26748" numCol="1" anchor="t" anchorCtr="0" compatLnSpc="1">
            <a:prstTxWarp prst="textNoShape">
              <a:avLst/>
            </a:prstTxWarp>
          </a:bodyPr>
          <a:lstStyle/>
          <a:p>
            <a:pPr defTabSz="534976">
              <a:defRPr/>
            </a:pPr>
            <a:endParaRPr lang="en-US" sz="1029" b="1" kern="0" smtClean="0">
              <a:gradFill>
                <a:gsLst>
                  <a:gs pos="14679">
                    <a:srgbClr val="FFFFFF"/>
                  </a:gs>
                  <a:gs pos="38000">
                    <a:srgbClr val="FFFFFF"/>
                  </a:gs>
                </a:gsLst>
                <a:lin ang="5400000" scaled="1"/>
              </a:gradFill>
              <a:cs typeface="Segoe UI" panose="020B0502040204020203" pitchFamily="34" charset="0"/>
            </a:endParaRPr>
          </a:p>
        </p:txBody>
      </p:sp>
      <p:grpSp>
        <p:nvGrpSpPr>
          <p:cNvPr id="38" name="Group 37"/>
          <p:cNvGrpSpPr>
            <a:grpSpLocks noChangeAspect="1"/>
          </p:cNvGrpSpPr>
          <p:nvPr/>
        </p:nvGrpSpPr>
        <p:grpSpPr>
          <a:xfrm>
            <a:off x="8262976" y="2074598"/>
            <a:ext cx="217114" cy="227844"/>
            <a:chOff x="2870057" y="3971122"/>
            <a:chExt cx="478391" cy="502036"/>
          </a:xfrm>
        </p:grpSpPr>
        <p:pic>
          <p:nvPicPr>
            <p:cNvPr id="39"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3077831" y="3979427"/>
              <a:ext cx="270617" cy="428478"/>
            </a:xfrm>
            <a:prstGeom prst="rect">
              <a:avLst/>
            </a:prstGeom>
            <a:noFill/>
          </p:spPr>
        </p:pic>
        <p:pic>
          <p:nvPicPr>
            <p:cNvPr id="40"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2870057" y="3971122"/>
              <a:ext cx="317075" cy="502036"/>
            </a:xfrm>
            <a:prstGeom prst="rect">
              <a:avLst/>
            </a:prstGeom>
            <a:noFill/>
          </p:spPr>
        </p:pic>
      </p:grpSp>
      <p:sp>
        <p:nvSpPr>
          <p:cNvPr id="41" name="Freeform 10"/>
          <p:cNvSpPr>
            <a:spLocks noEditPoints="1"/>
          </p:cNvSpPr>
          <p:nvPr/>
        </p:nvSpPr>
        <p:spPr bwMode="black">
          <a:xfrm>
            <a:off x="9673320" y="1968057"/>
            <a:ext cx="248163" cy="157177"/>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3495" tIns="26748" rIns="53495" bIns="26748" numCol="1" anchor="t" anchorCtr="0" compatLnSpc="1">
            <a:prstTxWarp prst="textNoShape">
              <a:avLst/>
            </a:prstTxWarp>
          </a:bodyPr>
          <a:lstStyle/>
          <a:p>
            <a:pPr defTabSz="534976">
              <a:defRPr/>
            </a:pPr>
            <a:endParaRPr lang="en-US" sz="1029" b="1" kern="0" smtClean="0">
              <a:gradFill>
                <a:gsLst>
                  <a:gs pos="14679">
                    <a:srgbClr val="FFFFFF"/>
                  </a:gs>
                  <a:gs pos="38000">
                    <a:srgbClr val="FFFFFF"/>
                  </a:gs>
                </a:gsLst>
                <a:lin ang="5400000" scaled="1"/>
              </a:gradFill>
              <a:cs typeface="Segoe UI" panose="020B0502040204020203" pitchFamily="34" charset="0"/>
            </a:endParaRPr>
          </a:p>
        </p:txBody>
      </p:sp>
      <p:grpSp>
        <p:nvGrpSpPr>
          <p:cNvPr id="42" name="Group 41"/>
          <p:cNvGrpSpPr>
            <a:grpSpLocks noChangeAspect="1"/>
          </p:cNvGrpSpPr>
          <p:nvPr/>
        </p:nvGrpSpPr>
        <p:grpSpPr>
          <a:xfrm>
            <a:off x="9882760" y="2067998"/>
            <a:ext cx="217114" cy="227844"/>
            <a:chOff x="2870057" y="3971122"/>
            <a:chExt cx="478391" cy="502036"/>
          </a:xfrm>
        </p:grpSpPr>
        <p:pic>
          <p:nvPicPr>
            <p:cNvPr id="43"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3077831" y="3979427"/>
              <a:ext cx="270617" cy="428478"/>
            </a:xfrm>
            <a:prstGeom prst="rect">
              <a:avLst/>
            </a:prstGeom>
            <a:noFill/>
          </p:spPr>
        </p:pic>
        <p:pic>
          <p:nvPicPr>
            <p:cNvPr id="44" name="Picture 2" descr="\\MAGNUM\Projects\Microsoft\Cloud Power FY12\Design\Icons\PNGs\Server_2.png"/>
            <p:cNvPicPr>
              <a:picLocks noChangeAspect="1" noChangeArrowheads="1"/>
            </p:cNvPicPr>
            <p:nvPr/>
          </p:nvPicPr>
          <p:blipFill rotWithShape="1">
            <a:blip r:embed="rId2" cstate="print">
              <a:lum bright="100000"/>
            </a:blip>
            <a:srcRect l="23785" t="10057" r="26214" b="10776"/>
            <a:stretch/>
          </p:blipFill>
          <p:spPr bwMode="auto">
            <a:xfrm>
              <a:off x="2870057" y="3971122"/>
              <a:ext cx="317075" cy="502036"/>
            </a:xfrm>
            <a:prstGeom prst="rect">
              <a:avLst/>
            </a:prstGeom>
            <a:noFill/>
          </p:spPr>
        </p:pic>
      </p:grpSp>
      <p:sp>
        <p:nvSpPr>
          <p:cNvPr id="45" name="Rectangle 44"/>
          <p:cNvSpPr/>
          <p:nvPr/>
        </p:nvSpPr>
        <p:spPr bwMode="auto">
          <a:xfrm>
            <a:off x="6021072" y="3860076"/>
            <a:ext cx="1332618" cy="407559"/>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46" name="Rectangle 45"/>
          <p:cNvSpPr/>
          <p:nvPr/>
        </p:nvSpPr>
        <p:spPr>
          <a:xfrm>
            <a:off x="6210088" y="3942500"/>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Runtime</a:t>
            </a:r>
            <a:endParaRPr lang="en-US" sz="1200" dirty="0">
              <a:solidFill>
                <a:srgbClr val="FFFFFF"/>
              </a:solidFill>
            </a:endParaRPr>
          </a:p>
        </p:txBody>
      </p:sp>
      <p:sp>
        <p:nvSpPr>
          <p:cNvPr id="47" name="Rectangle 46"/>
          <p:cNvSpPr/>
          <p:nvPr/>
        </p:nvSpPr>
        <p:spPr bwMode="auto">
          <a:xfrm>
            <a:off x="6021072" y="2373936"/>
            <a:ext cx="1332618" cy="751865"/>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48" name="Rectangle 47"/>
          <p:cNvSpPr/>
          <p:nvPr/>
        </p:nvSpPr>
        <p:spPr>
          <a:xfrm>
            <a:off x="6339717" y="2521083"/>
            <a:ext cx="659116" cy="463204"/>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App</a:t>
            </a:r>
          </a:p>
          <a:p>
            <a:pPr marL="0" lvl="1" algn="ctr" defTabSz="932048">
              <a:lnSpc>
                <a:spcPct val="90000"/>
              </a:lnSpc>
              <a:spcAft>
                <a:spcPts val="340"/>
              </a:spcAft>
              <a:defRPr/>
            </a:pPr>
            <a:r>
              <a:rPr lang="en-US" sz="1200" dirty="0" smtClean="0">
                <a:solidFill>
                  <a:srgbClr val="FFFFFF"/>
                </a:solidFill>
              </a:rPr>
              <a:t>Model</a:t>
            </a:r>
            <a:endParaRPr lang="en-US" sz="1200" dirty="0">
              <a:solidFill>
                <a:srgbClr val="FFFFFF"/>
              </a:solidFill>
            </a:endParaRPr>
          </a:p>
        </p:txBody>
      </p:sp>
      <p:sp>
        <p:nvSpPr>
          <p:cNvPr id="49" name="Rectangle 48"/>
          <p:cNvSpPr/>
          <p:nvPr/>
        </p:nvSpPr>
        <p:spPr bwMode="auto">
          <a:xfrm>
            <a:off x="6021072" y="3185481"/>
            <a:ext cx="1332618" cy="629496"/>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50" name="Rectangle 49"/>
          <p:cNvSpPr/>
          <p:nvPr/>
        </p:nvSpPr>
        <p:spPr>
          <a:xfrm>
            <a:off x="6210088" y="3368440"/>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Framework</a:t>
            </a:r>
            <a:endParaRPr lang="en-US" sz="1200" dirty="0">
              <a:solidFill>
                <a:srgbClr val="FFFFFF"/>
              </a:solidFill>
            </a:endParaRPr>
          </a:p>
        </p:txBody>
      </p:sp>
      <p:sp>
        <p:nvSpPr>
          <p:cNvPr id="51" name="Rectangle 50"/>
          <p:cNvSpPr/>
          <p:nvPr/>
        </p:nvSpPr>
        <p:spPr bwMode="auto">
          <a:xfrm>
            <a:off x="9216451" y="3549288"/>
            <a:ext cx="1332618" cy="407559"/>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sp>
        <p:nvSpPr>
          <p:cNvPr id="52" name="Rectangle 51"/>
          <p:cNvSpPr/>
          <p:nvPr/>
        </p:nvSpPr>
        <p:spPr>
          <a:xfrm>
            <a:off x="9405467" y="3631712"/>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Runtime</a:t>
            </a:r>
            <a:endParaRPr lang="en-US" sz="1200" dirty="0">
              <a:solidFill>
                <a:srgbClr val="FFFFFF"/>
              </a:solidFill>
            </a:endParaRPr>
          </a:p>
        </p:txBody>
      </p:sp>
      <p:sp>
        <p:nvSpPr>
          <p:cNvPr id="53" name="Rectangle 52"/>
          <p:cNvSpPr/>
          <p:nvPr/>
        </p:nvSpPr>
        <p:spPr bwMode="auto">
          <a:xfrm>
            <a:off x="9216451" y="2383263"/>
            <a:ext cx="1332618" cy="441608"/>
          </a:xfrm>
          <a:prstGeom prst="rect">
            <a:avLst/>
          </a:prstGeom>
          <a:solidFill>
            <a:srgbClr val="7FBA00"/>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54" name="Rectangle 53"/>
          <p:cNvSpPr/>
          <p:nvPr/>
        </p:nvSpPr>
        <p:spPr>
          <a:xfrm>
            <a:off x="9562817" y="2383263"/>
            <a:ext cx="659116" cy="463204"/>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App</a:t>
            </a:r>
          </a:p>
          <a:p>
            <a:pPr marL="0" lvl="1" algn="ctr" defTabSz="932048">
              <a:lnSpc>
                <a:spcPct val="90000"/>
              </a:lnSpc>
              <a:spcAft>
                <a:spcPts val="340"/>
              </a:spcAft>
              <a:defRPr/>
            </a:pPr>
            <a:r>
              <a:rPr lang="en-US" sz="1200" dirty="0" smtClean="0">
                <a:solidFill>
                  <a:srgbClr val="FFFFFF"/>
                </a:solidFill>
              </a:rPr>
              <a:t>Model</a:t>
            </a:r>
            <a:endParaRPr lang="en-US" sz="1200" dirty="0">
              <a:solidFill>
                <a:srgbClr val="FFFFFF"/>
              </a:solidFill>
            </a:endParaRPr>
          </a:p>
        </p:txBody>
      </p:sp>
      <p:sp>
        <p:nvSpPr>
          <p:cNvPr id="55" name="Rectangle 54"/>
          <p:cNvSpPr/>
          <p:nvPr/>
        </p:nvSpPr>
        <p:spPr bwMode="auto">
          <a:xfrm>
            <a:off x="9216451" y="2876858"/>
            <a:ext cx="1332618" cy="629496"/>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0"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56" name="Rectangle 55"/>
          <p:cNvSpPr/>
          <p:nvPr/>
        </p:nvSpPr>
        <p:spPr>
          <a:xfrm>
            <a:off x="9405467" y="3059817"/>
            <a:ext cx="973817" cy="258532"/>
          </a:xfrm>
          <a:prstGeom prst="rect">
            <a:avLst/>
          </a:prstGeom>
        </p:spPr>
        <p:txBody>
          <a:bodyPr wrap="square">
            <a:spAutoFit/>
          </a:bodyPr>
          <a:lstStyle/>
          <a:p>
            <a:pPr marL="0" lvl="1" algn="ctr" defTabSz="932048">
              <a:lnSpc>
                <a:spcPct val="90000"/>
              </a:lnSpc>
              <a:spcAft>
                <a:spcPts val="340"/>
              </a:spcAft>
              <a:defRPr/>
            </a:pPr>
            <a:r>
              <a:rPr lang="en-US" sz="1200" dirty="0" smtClean="0">
                <a:solidFill>
                  <a:srgbClr val="FFFFFF"/>
                </a:solidFill>
              </a:rPr>
              <a:t>Framework</a:t>
            </a:r>
            <a:endParaRPr lang="en-US" sz="1200" dirty="0">
              <a:solidFill>
                <a:srgbClr val="FFFFFF"/>
              </a:solidFill>
            </a:endParaRPr>
          </a:p>
        </p:txBody>
      </p:sp>
    </p:spTree>
    <p:extLst>
      <p:ext uri="{BB962C8B-B14F-4D97-AF65-F5344CB8AC3E}">
        <p14:creationId xmlns:p14="http://schemas.microsoft.com/office/powerpoint/2010/main" val="354525217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27354" y="1200020"/>
            <a:ext cx="10016833" cy="5257054"/>
          </a:xfrm>
          <a:prstGeom prst="rect">
            <a:avLst/>
          </a:prstGeom>
          <a:solidFill>
            <a:schemeClr val="tx1">
              <a:alpha val="99000"/>
            </a:schemeClr>
          </a:solidFill>
          <a:ln w="12700" cap="flat" cmpd="sng" algn="ctr">
            <a:solidFill>
              <a:schemeClr val="tx1">
                <a:lumMod val="40000"/>
                <a:lumOff val="60000"/>
              </a:schemeClr>
            </a:solidFill>
            <a:prstDash val="solid"/>
            <a:headEnd type="none" w="med" len="med"/>
            <a:tailEnd type="none" w="med" len="med"/>
          </a:ln>
          <a:effectLst/>
        </p:spPr>
        <p:txBody>
          <a:bodyPr vert="horz" wrap="square" lIns="186495" tIns="186495" rIns="91361" bIns="73089" numCol="1" rtlCol="0" anchor="t" anchorCtr="0" compatLnSpc="1">
            <a:prstTxWarp prst="textNoShape">
              <a:avLst/>
            </a:prstTxWarp>
          </a:bodyPr>
          <a:lstStyle/>
          <a:p>
            <a:pPr defTabSz="932228"/>
            <a:endParaRPr lang="en-US" sz="1300" dirty="0">
              <a:gradFill>
                <a:gsLst>
                  <a:gs pos="58716">
                    <a:srgbClr val="002050"/>
                  </a:gs>
                  <a:gs pos="37000">
                    <a:srgbClr val="002050"/>
                  </a:gs>
                </a:gsLst>
                <a:lin ang="5400000" scaled="1"/>
              </a:gradFill>
              <a:latin typeface="Segoe UI Light"/>
            </a:endParaRPr>
          </a:p>
        </p:txBody>
      </p:sp>
      <p:sp>
        <p:nvSpPr>
          <p:cNvPr id="5" name="Rectangle 4"/>
          <p:cNvSpPr/>
          <p:nvPr/>
        </p:nvSpPr>
        <p:spPr>
          <a:xfrm>
            <a:off x="678836" y="1293519"/>
            <a:ext cx="2791855" cy="830868"/>
          </a:xfrm>
          <a:prstGeom prst="rect">
            <a:avLst/>
          </a:prstGeom>
        </p:spPr>
        <p:txBody>
          <a:bodyPr wrap="none">
            <a:spAutoFit/>
          </a:bodyPr>
          <a:lstStyle/>
          <a:p>
            <a:pPr defTabSz="932228"/>
            <a:r>
              <a:rPr lang="en-US" sz="4799" spc="-102" dirty="0">
                <a:ln w="3175">
                  <a:noFill/>
                </a:ln>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rPr>
              <a:t>.NET 2015</a:t>
            </a:r>
            <a:endParaRPr lang="en-US" sz="1399" dirty="0">
              <a:gradFill>
                <a:gsLst>
                  <a:gs pos="58716">
                    <a:srgbClr val="002050"/>
                  </a:gs>
                  <a:gs pos="37000">
                    <a:srgbClr val="002050"/>
                  </a:gs>
                </a:gsLst>
                <a:lin ang="5400000" scaled="1"/>
              </a:gradFill>
              <a:latin typeface="Segoe UI Semibold" panose="020B0702040204020203" pitchFamily="34" charset="0"/>
              <a:cs typeface="Segoe UI Semibold" panose="020B0702040204020203" pitchFamily="34" charset="0"/>
            </a:endParaRPr>
          </a:p>
        </p:txBody>
      </p:sp>
      <p:sp>
        <p:nvSpPr>
          <p:cNvPr id="6" name="Rectangle 5"/>
          <p:cNvSpPr/>
          <p:nvPr/>
        </p:nvSpPr>
        <p:spPr bwMode="auto">
          <a:xfrm>
            <a:off x="5550019" y="2283399"/>
            <a:ext cx="4705367" cy="2431659"/>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endParaRPr lang="en-US" sz="2856" dirty="0">
              <a:gradFill>
                <a:gsLst>
                  <a:gs pos="14679">
                    <a:srgbClr val="FFFFFF"/>
                  </a:gs>
                  <a:gs pos="38000">
                    <a:srgbClr val="FFFFFF"/>
                  </a:gs>
                </a:gsLst>
                <a:lin ang="5400000" scaled="1"/>
              </a:gradFill>
              <a:latin typeface="Segoe UI Light"/>
            </a:endParaRPr>
          </a:p>
        </p:txBody>
      </p:sp>
      <p:sp>
        <p:nvSpPr>
          <p:cNvPr id="7" name="Rectangle 6"/>
          <p:cNvSpPr/>
          <p:nvPr/>
        </p:nvSpPr>
        <p:spPr bwMode="auto">
          <a:xfrm>
            <a:off x="803891" y="2283399"/>
            <a:ext cx="4689892" cy="2431659"/>
          </a:xfrm>
          <a:prstGeom prst="rect">
            <a:avLst/>
          </a:prstGeom>
          <a:solidFill>
            <a:srgbClr val="0072C6"/>
          </a:solidFill>
          <a:ln w="25400" cap="flat" cmpd="sng" algn="ctr">
            <a:noFill/>
            <a:prstDash val="solid"/>
            <a:headEnd type="none" w="med" len="med"/>
            <a:tailEnd type="none" w="med" len="med"/>
          </a:ln>
          <a:effectLst/>
        </p:spPr>
        <p:txBody>
          <a:bodyPr vert="horz" wrap="square" lIns="745977" tIns="279742" rIns="91410" bIns="91414" numCol="1" rtlCol="0" anchor="t" anchorCtr="0" compatLnSpc="1">
            <a:prstTxWarp prst="textNoShape">
              <a:avLst/>
            </a:prstTxWarp>
          </a:bodyPr>
          <a:lstStyle/>
          <a:p>
            <a:pPr defTabSz="932228"/>
            <a:r>
              <a:rPr lang="en-US" sz="2856" dirty="0">
                <a:gradFill>
                  <a:gsLst>
                    <a:gs pos="14679">
                      <a:srgbClr val="FFFFFF"/>
                    </a:gs>
                    <a:gs pos="38000">
                      <a:srgbClr val="FFFFFF"/>
                    </a:gs>
                  </a:gsLst>
                  <a:lin ang="5400000" scaled="1"/>
                </a:gradFill>
                <a:latin typeface="Segoe UI Light"/>
              </a:rPr>
              <a:t>  </a:t>
            </a:r>
          </a:p>
        </p:txBody>
      </p:sp>
      <p:sp>
        <p:nvSpPr>
          <p:cNvPr id="8" name="Trapezoid 7"/>
          <p:cNvSpPr/>
          <p:nvPr/>
        </p:nvSpPr>
        <p:spPr bwMode="auto">
          <a:xfrm rot="16200000" flipH="1" flipV="1">
            <a:off x="7996953" y="3747257"/>
            <a:ext cx="5257054" cy="162585"/>
          </a:xfrm>
          <a:prstGeom prst="trapezoid">
            <a:avLst>
              <a:gd name="adj" fmla="val 101149"/>
            </a:avLst>
          </a:prstGeom>
          <a:solidFill>
            <a:schemeClr val="tx1">
              <a:lumMod val="85000"/>
              <a:alpha val="39000"/>
            </a:schemeClr>
          </a:solidFill>
          <a:ln w="25400" cap="flat" cmpd="sng" algn="ctr">
            <a:noFill/>
            <a:prstDash val="solid"/>
            <a:headEnd type="none" w="med" len="med"/>
            <a:tailEnd type="none" w="med" len="med"/>
          </a:ln>
          <a:effectLst/>
        </p:spPr>
        <p:txBody>
          <a:bodyPr vert="horz" wrap="square" lIns="731416" tIns="274282" rIns="89627" bIns="89629" numCol="1" rtlCol="0" anchor="t" anchorCtr="0" compatLnSpc="1">
            <a:prstTxWarp prst="textNoShape">
              <a:avLst/>
            </a:prstTxWarp>
          </a:bodyPr>
          <a:lstStyle/>
          <a:p>
            <a:pPr defTabSz="914038"/>
            <a:endParaRPr lang="en-US" sz="2800" dirty="0" err="1">
              <a:gradFill>
                <a:gsLst>
                  <a:gs pos="14679">
                    <a:srgbClr val="FFFFFF"/>
                  </a:gs>
                  <a:gs pos="38000">
                    <a:srgbClr val="FFFFFF"/>
                  </a:gs>
                </a:gsLst>
                <a:lin ang="5400000" scaled="1"/>
              </a:gradFill>
              <a:latin typeface="Segoe UI Light"/>
            </a:endParaRPr>
          </a:p>
        </p:txBody>
      </p:sp>
      <p:sp>
        <p:nvSpPr>
          <p:cNvPr id="9" name="Rectangle 8"/>
          <p:cNvSpPr/>
          <p:nvPr/>
        </p:nvSpPr>
        <p:spPr bwMode="auto">
          <a:xfrm>
            <a:off x="803891" y="4795545"/>
            <a:ext cx="9463763" cy="1391339"/>
          </a:xfrm>
          <a:prstGeom prst="rect">
            <a:avLst/>
          </a:prstGeom>
          <a:solidFill>
            <a:srgbClr val="68217A"/>
          </a:solidFill>
          <a:ln w="25400" cap="flat" cmpd="sng" algn="ctr">
            <a:noFill/>
            <a:prstDash val="solid"/>
            <a:headEnd type="none" w="med" len="med"/>
            <a:tailEnd type="none" w="med" len="med"/>
          </a:ln>
          <a:effectLst/>
        </p:spPr>
        <p:txBody>
          <a:bodyPr vert="horz" wrap="square" lIns="745872" tIns="45677" rIns="91348" bIns="73078" numCol="1" rtlCol="0" anchor="t" anchorCtr="0" compatLnSpc="1">
            <a:prstTxWarp prst="textNoShape">
              <a:avLst/>
            </a:prstTxWarp>
          </a:bodyPr>
          <a:lstStyle/>
          <a:p>
            <a:pPr defTabSz="932048"/>
            <a:endParaRPr lang="en-US" sz="2448" dirty="0">
              <a:gradFill>
                <a:gsLst>
                  <a:gs pos="14679">
                    <a:srgbClr val="FFFFFF"/>
                  </a:gs>
                  <a:gs pos="38000">
                    <a:srgbClr val="FFFFFF"/>
                  </a:gs>
                </a:gsLst>
                <a:lin ang="5400000" scaled="1"/>
              </a:gradFill>
            </a:endParaRPr>
          </a:p>
        </p:txBody>
      </p:sp>
      <p:grpSp>
        <p:nvGrpSpPr>
          <p:cNvPr id="10" name="Group 9"/>
          <p:cNvGrpSpPr/>
          <p:nvPr/>
        </p:nvGrpSpPr>
        <p:grpSpPr>
          <a:xfrm>
            <a:off x="2420114" y="5063169"/>
            <a:ext cx="1467617" cy="832483"/>
            <a:chOff x="3631207" y="5550921"/>
            <a:chExt cx="1468033" cy="832719"/>
          </a:xfrm>
        </p:grpSpPr>
        <p:sp>
          <p:nvSpPr>
            <p:cNvPr id="11" name="Rectangle 10"/>
            <p:cNvSpPr/>
            <p:nvPr/>
          </p:nvSpPr>
          <p:spPr>
            <a:xfrm>
              <a:off x="3631208" y="5913635"/>
              <a:ext cx="1037757" cy="470005"/>
            </a:xfrm>
            <a:prstGeom prst="rect">
              <a:avLst/>
            </a:prstGeom>
          </p:spPr>
          <p:txBody>
            <a:bodyPr wrap="none">
              <a:spAutoFit/>
            </a:bodyPr>
            <a:lstStyle/>
            <a:p>
              <a:pPr marL="0" lvl="1" defTabSz="932048">
                <a:lnSpc>
                  <a:spcPct val="90000"/>
                </a:lnSpc>
                <a:spcAft>
                  <a:spcPts val="340"/>
                </a:spcAft>
                <a:defRPr/>
              </a:pPr>
              <a:r>
                <a:rPr lang="en-US" sz="1224" dirty="0">
                  <a:solidFill>
                    <a:srgbClr val="FFFFFF"/>
                  </a:solidFill>
                </a:rPr>
                <a:t>Next gen JIT</a:t>
              </a:r>
              <a:endParaRPr lang="en-US" sz="1072" dirty="0">
                <a:solidFill>
                  <a:srgbClr val="FFFFFF"/>
                </a:solidFill>
              </a:endParaRPr>
            </a:p>
            <a:p>
              <a:pPr marL="0" lvl="1" defTabSz="932048">
                <a:lnSpc>
                  <a:spcPct val="90000"/>
                </a:lnSpc>
                <a:spcAft>
                  <a:spcPts val="340"/>
                </a:spcAft>
                <a:defRPr/>
              </a:pPr>
              <a:r>
                <a:rPr lang="en-US" sz="1224" dirty="0">
                  <a:solidFill>
                    <a:srgbClr val="FFFFFF"/>
                  </a:solidFill>
                </a:rPr>
                <a:t>SIMD</a:t>
              </a:r>
            </a:p>
          </p:txBody>
        </p:sp>
        <p:sp>
          <p:nvSpPr>
            <p:cNvPr id="12" name="Rectangle 11"/>
            <p:cNvSpPr/>
            <p:nvPr/>
          </p:nvSpPr>
          <p:spPr>
            <a:xfrm>
              <a:off x="3631207" y="5550921"/>
              <a:ext cx="1468033" cy="318447"/>
            </a:xfrm>
            <a:prstGeom prst="rect">
              <a:avLst/>
            </a:prstGeom>
          </p:spPr>
          <p:txBody>
            <a:bodyPr wrap="square">
              <a:spAutoFit/>
            </a:bodyPr>
            <a:lstStyle/>
            <a:p>
              <a:pPr marL="0" lvl="1" defTabSz="932048">
                <a:lnSpc>
                  <a:spcPct val="90000"/>
                </a:lnSpc>
                <a:spcAft>
                  <a:spcPts val="340"/>
                </a:spcAft>
                <a:defRPr/>
              </a:pPr>
              <a:r>
                <a:rPr lang="en-US" sz="1632" b="1" dirty="0">
                  <a:solidFill>
                    <a:srgbClr val="FFFFFF"/>
                  </a:solidFill>
                </a:rPr>
                <a:t>Runtime</a:t>
              </a:r>
            </a:p>
          </p:txBody>
        </p:sp>
      </p:grpSp>
      <p:grpSp>
        <p:nvGrpSpPr>
          <p:cNvPr id="13" name="Group 12"/>
          <p:cNvGrpSpPr/>
          <p:nvPr/>
        </p:nvGrpSpPr>
        <p:grpSpPr>
          <a:xfrm>
            <a:off x="4921370" y="5063905"/>
            <a:ext cx="1803699" cy="811219"/>
            <a:chOff x="5954092" y="5572192"/>
            <a:chExt cx="1804211" cy="811444"/>
          </a:xfrm>
        </p:grpSpPr>
        <p:sp>
          <p:nvSpPr>
            <p:cNvPr id="14" name="Rectangle 13"/>
            <p:cNvSpPr/>
            <p:nvPr/>
          </p:nvSpPr>
          <p:spPr>
            <a:xfrm>
              <a:off x="5954092" y="5572192"/>
              <a:ext cx="1759619" cy="318445"/>
            </a:xfrm>
            <a:prstGeom prst="rect">
              <a:avLst/>
            </a:prstGeom>
          </p:spPr>
          <p:txBody>
            <a:bodyPr wrap="square">
              <a:spAutoFit/>
            </a:bodyPr>
            <a:lstStyle/>
            <a:p>
              <a:pPr marL="0" lvl="1" defTabSz="932048">
                <a:lnSpc>
                  <a:spcPct val="90000"/>
                </a:lnSpc>
                <a:spcAft>
                  <a:spcPts val="340"/>
                </a:spcAft>
                <a:defRPr/>
              </a:pPr>
              <a:r>
                <a:rPr lang="en-US" sz="1632" b="1" dirty="0">
                  <a:solidFill>
                    <a:srgbClr val="FFFFFF"/>
                  </a:solidFill>
                </a:rPr>
                <a:t>Compilers</a:t>
              </a:r>
            </a:p>
          </p:txBody>
        </p:sp>
        <p:sp>
          <p:nvSpPr>
            <p:cNvPr id="15" name="Rectangle 14"/>
            <p:cNvSpPr/>
            <p:nvPr/>
          </p:nvSpPr>
          <p:spPr>
            <a:xfrm>
              <a:off x="5954092" y="5913634"/>
              <a:ext cx="1804211" cy="470002"/>
            </a:xfrm>
            <a:prstGeom prst="rect">
              <a:avLst/>
            </a:prstGeom>
          </p:spPr>
          <p:txBody>
            <a:bodyPr wrap="none">
              <a:spAutoFit/>
            </a:bodyPr>
            <a:lstStyle/>
            <a:p>
              <a:pPr marL="0" lvl="1" defTabSz="932048">
                <a:lnSpc>
                  <a:spcPct val="90000"/>
                </a:lnSpc>
                <a:spcAft>
                  <a:spcPts val="340"/>
                </a:spcAft>
              </a:pPr>
              <a:r>
                <a:rPr lang="en-US" sz="1224" dirty="0">
                  <a:solidFill>
                    <a:srgbClr val="FFFFFF"/>
                  </a:solidFill>
                </a:rPr>
                <a:t>.NET Compiler Platform</a:t>
              </a:r>
              <a:endParaRPr lang="en-US" sz="1072" dirty="0">
                <a:solidFill>
                  <a:srgbClr val="FFFFFF"/>
                </a:solidFill>
              </a:endParaRPr>
            </a:p>
            <a:p>
              <a:pPr marL="0" lvl="1" defTabSz="932048">
                <a:lnSpc>
                  <a:spcPct val="90000"/>
                </a:lnSpc>
                <a:spcAft>
                  <a:spcPts val="340"/>
                </a:spcAft>
              </a:pPr>
              <a:r>
                <a:rPr lang="en-US" sz="1224" dirty="0">
                  <a:solidFill>
                    <a:srgbClr val="FFFFFF"/>
                  </a:solidFill>
                </a:rPr>
                <a:t>Languages innovation</a:t>
              </a:r>
            </a:p>
          </p:txBody>
        </p:sp>
      </p:grpSp>
      <p:grpSp>
        <p:nvGrpSpPr>
          <p:cNvPr id="16" name="Group 15"/>
          <p:cNvGrpSpPr/>
          <p:nvPr/>
        </p:nvGrpSpPr>
        <p:grpSpPr>
          <a:xfrm>
            <a:off x="7970300" y="5045813"/>
            <a:ext cx="2369122" cy="843108"/>
            <a:chOff x="8627481" y="5540297"/>
            <a:chExt cx="2369794" cy="843344"/>
          </a:xfrm>
        </p:grpSpPr>
        <p:sp>
          <p:nvSpPr>
            <p:cNvPr id="17" name="Rectangle 16"/>
            <p:cNvSpPr/>
            <p:nvPr/>
          </p:nvSpPr>
          <p:spPr>
            <a:xfrm>
              <a:off x="8627481" y="5913638"/>
              <a:ext cx="2179291" cy="470003"/>
            </a:xfrm>
            <a:prstGeom prst="rect">
              <a:avLst/>
            </a:prstGeom>
          </p:spPr>
          <p:txBody>
            <a:bodyPr wrap="none">
              <a:spAutoFit/>
            </a:bodyPr>
            <a:lstStyle/>
            <a:p>
              <a:pPr marL="0" lvl="1" defTabSz="932048">
                <a:lnSpc>
                  <a:spcPct val="90000"/>
                </a:lnSpc>
                <a:spcAft>
                  <a:spcPts val="340"/>
                </a:spcAft>
                <a:defRPr/>
              </a:pPr>
              <a:r>
                <a:rPr lang="en-US" sz="1224" dirty="0">
                  <a:solidFill>
                    <a:srgbClr val="FFFFFF"/>
                  </a:solidFill>
                </a:rPr>
                <a:t>.NET Core 5 Libraries</a:t>
              </a:r>
            </a:p>
            <a:p>
              <a:pPr marL="0" lvl="1" defTabSz="932048">
                <a:lnSpc>
                  <a:spcPct val="90000"/>
                </a:lnSpc>
                <a:spcAft>
                  <a:spcPts val="340"/>
                </a:spcAft>
                <a:defRPr/>
              </a:pPr>
              <a:r>
                <a:rPr lang="en-US" sz="1224" dirty="0">
                  <a:solidFill>
                    <a:srgbClr val="FFFFFF"/>
                  </a:solidFill>
                </a:rPr>
                <a:t>.NET Framework 4.6 Libraries</a:t>
              </a:r>
            </a:p>
          </p:txBody>
        </p:sp>
        <p:sp>
          <p:nvSpPr>
            <p:cNvPr id="18" name="Rectangle 17"/>
            <p:cNvSpPr/>
            <p:nvPr/>
          </p:nvSpPr>
          <p:spPr>
            <a:xfrm>
              <a:off x="8627482" y="5540297"/>
              <a:ext cx="2369793" cy="318446"/>
            </a:xfrm>
            <a:prstGeom prst="rect">
              <a:avLst/>
            </a:prstGeom>
          </p:spPr>
          <p:txBody>
            <a:bodyPr wrap="square">
              <a:spAutoFit/>
            </a:bodyPr>
            <a:lstStyle/>
            <a:p>
              <a:pPr marL="0" lvl="1" defTabSz="932048">
                <a:lnSpc>
                  <a:spcPct val="90000"/>
                </a:lnSpc>
                <a:spcAft>
                  <a:spcPts val="340"/>
                </a:spcAft>
                <a:defRPr/>
              </a:pPr>
              <a:r>
                <a:rPr lang="en-US" sz="1632" b="1" dirty="0">
                  <a:solidFill>
                    <a:srgbClr val="FFFFFF"/>
                  </a:solidFill>
                </a:rPr>
                <a:t>NuGet packages</a:t>
              </a:r>
            </a:p>
          </p:txBody>
        </p:sp>
      </p:grpSp>
      <p:grpSp>
        <p:nvGrpSpPr>
          <p:cNvPr id="19" name="Group 18"/>
          <p:cNvGrpSpPr/>
          <p:nvPr/>
        </p:nvGrpSpPr>
        <p:grpSpPr>
          <a:xfrm>
            <a:off x="1718277" y="5298837"/>
            <a:ext cx="630070" cy="514947"/>
            <a:chOff x="9061629" y="5706715"/>
            <a:chExt cx="380421" cy="310912"/>
          </a:xfrm>
        </p:grpSpPr>
        <p:sp>
          <p:nvSpPr>
            <p:cNvPr id="20"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21"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sp>
          <p:nvSpPr>
            <p:cNvPr id="22"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33" tIns="46617" rIns="93233" bIns="46617" numCol="1" anchor="t" anchorCtr="0" compatLnSpc="1">
              <a:prstTxWarp prst="textNoShape">
                <a:avLst/>
              </a:prstTxWarp>
            </a:bodyPr>
            <a:lstStyle/>
            <a:p>
              <a:pPr defTabSz="950780"/>
              <a:endParaRPr lang="en-US" sz="1632">
                <a:gradFill>
                  <a:gsLst>
                    <a:gs pos="14679">
                      <a:srgbClr val="FFFFFF"/>
                    </a:gs>
                    <a:gs pos="38000">
                      <a:srgbClr val="FFFFFF"/>
                    </a:gs>
                  </a:gsLst>
                  <a:lin ang="5400000" scaled="1"/>
                </a:gradFill>
              </a:endParaRPr>
            </a:p>
          </p:txBody>
        </p:sp>
      </p:grpSp>
      <p:sp>
        <p:nvSpPr>
          <p:cNvPr id="23" name="Rectangle 22"/>
          <p:cNvSpPr/>
          <p:nvPr/>
        </p:nvSpPr>
        <p:spPr>
          <a:xfrm>
            <a:off x="851396" y="4778230"/>
            <a:ext cx="1492716" cy="469039"/>
          </a:xfrm>
          <a:prstGeom prst="rect">
            <a:avLst/>
          </a:prstGeom>
        </p:spPr>
        <p:txBody>
          <a:bodyPr wrap="none">
            <a:spAutoFit/>
          </a:bodyPr>
          <a:lstStyle/>
          <a:p>
            <a:pPr defTabSz="932048"/>
            <a:r>
              <a:rPr lang="en-US" sz="2448"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p>
        </p:txBody>
      </p:sp>
      <p:sp>
        <p:nvSpPr>
          <p:cNvPr id="24" name="Freeform 25"/>
          <p:cNvSpPr>
            <a:spLocks noEditPoints="1"/>
          </p:cNvSpPr>
          <p:nvPr/>
        </p:nvSpPr>
        <p:spPr bwMode="black">
          <a:xfrm>
            <a:off x="7394302" y="5382116"/>
            <a:ext cx="499460" cy="463623"/>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932" tIns="41966" rIns="83932" bIns="41966" numCol="1" anchor="t" anchorCtr="0" compatLnSpc="1">
            <a:prstTxWarp prst="textNoShape">
              <a:avLst/>
            </a:prstTxWarp>
          </a:bodyPr>
          <a:lstStyle/>
          <a:p>
            <a:pPr defTabSz="932536"/>
            <a:endParaRPr lang="en-US" sz="1632">
              <a:solidFill>
                <a:prstClr val="black"/>
              </a:solidFill>
            </a:endParaRPr>
          </a:p>
        </p:txBody>
      </p:sp>
      <p:sp>
        <p:nvSpPr>
          <p:cNvPr id="25" name="Freeform 84"/>
          <p:cNvSpPr>
            <a:spLocks noEditPoints="1"/>
          </p:cNvSpPr>
          <p:nvPr/>
        </p:nvSpPr>
        <p:spPr bwMode="black">
          <a:xfrm>
            <a:off x="4435894" y="5315243"/>
            <a:ext cx="409520" cy="489547"/>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3932" tIns="41966" rIns="83932" bIns="41966" numCol="1" anchor="t" anchorCtr="0" compatLnSpc="1">
            <a:prstTxWarp prst="textNoShape">
              <a:avLst/>
            </a:prstTxWarp>
          </a:bodyPr>
          <a:lstStyle/>
          <a:p>
            <a:pPr defTabSz="932536"/>
            <a:endParaRPr lang="en-US" sz="1632">
              <a:solidFill>
                <a:prstClr val="black"/>
              </a:solidFill>
            </a:endParaRPr>
          </a:p>
        </p:txBody>
      </p:sp>
      <p:sp>
        <p:nvSpPr>
          <p:cNvPr id="26" name="TextBox 25"/>
          <p:cNvSpPr txBox="1"/>
          <p:nvPr/>
        </p:nvSpPr>
        <p:spPr>
          <a:xfrm>
            <a:off x="1416514" y="3166885"/>
            <a:ext cx="3844704" cy="531812"/>
          </a:xfrm>
          <a:prstGeom prst="rect">
            <a:avLst/>
          </a:prstGeom>
          <a:noFill/>
        </p:spPr>
        <p:txBody>
          <a:bodyPr wrap="square" rtlCol="0">
            <a:spAutoFit/>
          </a:bodyPr>
          <a:lstStyle/>
          <a:p>
            <a:pPr defTabSz="932536"/>
            <a:r>
              <a:rPr lang="en-US" sz="2856"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27" name="TextBox 26"/>
          <p:cNvSpPr txBox="1"/>
          <p:nvPr/>
        </p:nvSpPr>
        <p:spPr>
          <a:xfrm>
            <a:off x="6795554" y="3166885"/>
            <a:ext cx="2291885" cy="531812"/>
          </a:xfrm>
          <a:prstGeom prst="rect">
            <a:avLst/>
          </a:prstGeom>
          <a:noFill/>
        </p:spPr>
        <p:txBody>
          <a:bodyPr wrap="square" rtlCol="0">
            <a:spAutoFit/>
          </a:bodyPr>
          <a:lstStyle/>
          <a:p>
            <a:pPr defTabSz="932536"/>
            <a:r>
              <a:rPr lang="en-US" sz="2856" b="1" dirty="0">
                <a:solidFill>
                  <a:srgbClr val="FFFFFF"/>
                </a:solidFill>
                <a:latin typeface="Segoe UI Semibold" panose="020B0702040204020203" pitchFamily="34" charset="0"/>
                <a:cs typeface="Segoe UI Semibold" panose="020B0702040204020203" pitchFamily="34" charset="0"/>
              </a:rPr>
              <a:t>.NET </a:t>
            </a:r>
            <a:r>
              <a:rPr lang="en-US" sz="2856" dirty="0">
                <a:solidFill>
                  <a:srgbClr val="FFFFFF"/>
                </a:solidFill>
                <a:latin typeface="Segoe UI Semibold" panose="020B0702040204020203" pitchFamily="34" charset="0"/>
                <a:cs typeface="Segoe UI Semibold" panose="020B0702040204020203" pitchFamily="34" charset="0"/>
              </a:rPr>
              <a:t>Core 5</a:t>
            </a:r>
            <a:r>
              <a:rPr lang="en-US" sz="2856" b="1" dirty="0">
                <a:solidFill>
                  <a:srgbClr val="FFFFFF"/>
                </a:solidFill>
                <a:latin typeface="Segoe UI Semibold" panose="020B0702040204020203" pitchFamily="34" charset="0"/>
                <a:cs typeface="Segoe UI Semibold" panose="020B0702040204020203" pitchFamily="34" charset="0"/>
              </a:rPr>
              <a:t> </a:t>
            </a:r>
          </a:p>
        </p:txBody>
      </p:sp>
      <p:pic>
        <p:nvPicPr>
          <p:cNvPr id="28" name="Picture 2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8886099" y="3994959"/>
            <a:ext cx="389875" cy="459018"/>
          </a:xfrm>
          <a:prstGeom prst="rect">
            <a:avLst/>
          </a:prstGeom>
        </p:spPr>
      </p:pic>
      <p:pic>
        <p:nvPicPr>
          <p:cNvPr id="29"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28849" y="3991298"/>
            <a:ext cx="520461" cy="51096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6360898" y="3950343"/>
            <a:ext cx="557072" cy="56576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2765135" y="3950343"/>
            <a:ext cx="557072" cy="565767"/>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bwMode="auto">
          <a:xfrm>
            <a:off x="10706774" y="1368146"/>
            <a:ext cx="1470396" cy="4875855"/>
          </a:xfrm>
          <a:prstGeom prst="rect">
            <a:avLst/>
          </a:prstGeom>
          <a:solidFill>
            <a:schemeClr val="tx1">
              <a:lumMod val="20000"/>
              <a:lumOff val="80000"/>
            </a:schemeClr>
          </a:solidFill>
          <a:ln w="12700" cap="flat" cmpd="sng" algn="ctr">
            <a:solidFill>
              <a:schemeClr val="tx1">
                <a:lumMod val="40000"/>
                <a:lumOff val="60000"/>
              </a:schemeClr>
            </a:solidFill>
            <a:prstDash val="solid"/>
            <a:headEnd type="none" w="med" len="med"/>
            <a:tailEnd type="none" w="med" len="med"/>
          </a:ln>
          <a:effectLst/>
        </p:spPr>
        <p:txBody>
          <a:bodyPr vert="horz" wrap="square" lIns="91427" tIns="91427" rIns="91423" bIns="91427" numCol="1" rtlCol="0" anchor="t" anchorCtr="0" compatLnSpc="1">
            <a:prstTxWarp prst="textNoShape">
              <a:avLst/>
            </a:prstTxWarp>
          </a:bodyPr>
          <a:lstStyle/>
          <a:p>
            <a:pPr defTabSz="932407">
              <a:defRPr/>
            </a:pPr>
            <a:endParaRPr lang="en-US" sz="1801" kern="0" dirty="0" err="1">
              <a:solidFill>
                <a:srgbClr val="000000"/>
              </a:solidFill>
              <a:latin typeface="Segoe UI Light"/>
            </a:endParaRPr>
          </a:p>
        </p:txBody>
      </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02845" y="2741042"/>
            <a:ext cx="1278255" cy="1194283"/>
          </a:xfrm>
          <a:prstGeom prst="rect">
            <a:avLst/>
          </a:prstGeom>
        </p:spPr>
      </p:pic>
    </p:spTree>
    <p:extLst>
      <p:ext uri="{BB962C8B-B14F-4D97-AF65-F5344CB8AC3E}">
        <p14:creationId xmlns:p14="http://schemas.microsoft.com/office/powerpoint/2010/main" val="113454956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4799" dirty="0" smtClean="0"/>
              <a:t>.NET Framework 4.6</a:t>
            </a:r>
            <a:endParaRPr lang="en-US" sz="4799" dirty="0"/>
          </a:p>
        </p:txBody>
      </p:sp>
      <p:sp>
        <p:nvSpPr>
          <p:cNvPr id="3" name="Flowchart: Connector 2"/>
          <p:cNvSpPr/>
          <p:nvPr/>
        </p:nvSpPr>
        <p:spPr bwMode="auto">
          <a:xfrm>
            <a:off x="411475" y="5537778"/>
            <a:ext cx="1032095" cy="101398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Flowchart: Connector 15"/>
          <p:cNvSpPr/>
          <p:nvPr/>
        </p:nvSpPr>
        <p:spPr bwMode="auto">
          <a:xfrm>
            <a:off x="1746313" y="4985895"/>
            <a:ext cx="1241832" cy="1278047"/>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Flowchart: Connector 16"/>
          <p:cNvSpPr/>
          <p:nvPr/>
        </p:nvSpPr>
        <p:spPr bwMode="auto">
          <a:xfrm>
            <a:off x="3239460" y="4444570"/>
            <a:ext cx="1478730" cy="14372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Flowchart: Connector 17"/>
          <p:cNvSpPr/>
          <p:nvPr/>
        </p:nvSpPr>
        <p:spPr bwMode="auto">
          <a:xfrm>
            <a:off x="5108236" y="3813726"/>
            <a:ext cx="1663010" cy="167262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35569" y="5721606"/>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a:t>
            </a:r>
            <a:endParaRPr lang="en-US" sz="1200" b="1" dirty="0">
              <a:solidFill>
                <a:srgbClr val="FFFFFF"/>
              </a:solidFill>
            </a:endParaRPr>
          </a:p>
        </p:txBody>
      </p:sp>
      <p:sp>
        <p:nvSpPr>
          <p:cNvPr id="19" name="Rectangle 18"/>
          <p:cNvSpPr/>
          <p:nvPr/>
        </p:nvSpPr>
        <p:spPr>
          <a:xfrm>
            <a:off x="1847278" y="5301752"/>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4.5</a:t>
            </a:r>
            <a:endParaRPr lang="en-US" sz="1200" b="1" dirty="0">
              <a:solidFill>
                <a:srgbClr val="FFFFFF"/>
              </a:solidFill>
            </a:endParaRPr>
          </a:p>
        </p:txBody>
      </p:sp>
      <p:sp>
        <p:nvSpPr>
          <p:cNvPr id="20" name="Rectangle 19"/>
          <p:cNvSpPr/>
          <p:nvPr/>
        </p:nvSpPr>
        <p:spPr>
          <a:xfrm>
            <a:off x="3458874" y="4840023"/>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4.5.1</a:t>
            </a:r>
            <a:endParaRPr lang="en-US" sz="1200" b="1" dirty="0">
              <a:solidFill>
                <a:srgbClr val="FFFFFF"/>
              </a:solidFill>
            </a:endParaRPr>
          </a:p>
        </p:txBody>
      </p:sp>
      <p:sp>
        <p:nvSpPr>
          <p:cNvPr id="21" name="Rectangle 20"/>
          <p:cNvSpPr/>
          <p:nvPr/>
        </p:nvSpPr>
        <p:spPr>
          <a:xfrm>
            <a:off x="5419790" y="4345854"/>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4.5.2</a:t>
            </a:r>
            <a:endParaRPr lang="en-US" sz="1200" b="1" dirty="0">
              <a:solidFill>
                <a:srgbClr val="FFFFFF"/>
              </a:solidFill>
            </a:endParaRPr>
          </a:p>
        </p:txBody>
      </p:sp>
      <p:sp>
        <p:nvSpPr>
          <p:cNvPr id="22" name="Flowchart: Connector 21"/>
          <p:cNvSpPr/>
          <p:nvPr/>
        </p:nvSpPr>
        <p:spPr bwMode="auto">
          <a:xfrm>
            <a:off x="7161292" y="1711105"/>
            <a:ext cx="4909580" cy="5042733"/>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a:xfrm>
            <a:off x="7985156" y="2135780"/>
            <a:ext cx="3358835" cy="461665"/>
          </a:xfrm>
          <a:prstGeom prst="rect">
            <a:avLst/>
          </a:prstGeom>
        </p:spPr>
        <p:txBody>
          <a:bodyPr wrap="square">
            <a:spAutoFit/>
          </a:bodyPr>
          <a:lstStyle/>
          <a:p>
            <a:pPr algn="ctr" defTabSz="932277"/>
            <a:r>
              <a:rPr lang="en-US" sz="2300" b="1" dirty="0">
                <a:solidFill>
                  <a:srgbClr val="FFFFFF"/>
                </a:solidFill>
              </a:rPr>
              <a:t>.</a:t>
            </a:r>
            <a:r>
              <a:rPr lang="en-US" sz="2300" b="1" dirty="0" smtClean="0">
                <a:solidFill>
                  <a:srgbClr val="FFFFFF"/>
                </a:solidFill>
              </a:rPr>
              <a:t>NET Framework 4.6</a:t>
            </a:r>
            <a:endParaRPr lang="en-US" sz="2300" b="1" dirty="0">
              <a:solidFill>
                <a:srgbClr val="FFFFFF"/>
              </a:solidFill>
            </a:endParaRPr>
          </a:p>
        </p:txBody>
      </p:sp>
      <p:sp>
        <p:nvSpPr>
          <p:cNvPr id="25" name="Freeform 24"/>
          <p:cNvSpPr/>
          <p:nvPr/>
        </p:nvSpPr>
        <p:spPr bwMode="auto">
          <a:xfrm>
            <a:off x="592185" y="5552322"/>
            <a:ext cx="8252009" cy="1226713"/>
          </a:xfrm>
          <a:custGeom>
            <a:avLst/>
            <a:gdLst>
              <a:gd name="connsiteX0" fmla="*/ 0 w 7880817"/>
              <a:gd name="connsiteY0" fmla="*/ 1143112 h 1143112"/>
              <a:gd name="connsiteX1" fmla="*/ 4155541 w 7880817"/>
              <a:gd name="connsiteY1" fmla="*/ 156284 h 1143112"/>
              <a:gd name="connsiteX2" fmla="*/ 5975287 w 7880817"/>
              <a:gd name="connsiteY2" fmla="*/ 74803 h 1143112"/>
              <a:gd name="connsiteX3" fmla="*/ 7713553 w 7880817"/>
              <a:gd name="connsiteY3" fmla="*/ 880561 h 1143112"/>
              <a:gd name="connsiteX4" fmla="*/ 7713553 w 7880817"/>
              <a:gd name="connsiteY4" fmla="*/ 871508 h 1143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0817" h="1143112">
                <a:moveTo>
                  <a:pt x="0" y="1143112"/>
                </a:moveTo>
                <a:cubicBezTo>
                  <a:pt x="1579830" y="738723"/>
                  <a:pt x="3159660" y="334335"/>
                  <a:pt x="4155541" y="156284"/>
                </a:cubicBezTo>
                <a:cubicBezTo>
                  <a:pt x="5151422" y="-21768"/>
                  <a:pt x="5382285" y="-45910"/>
                  <a:pt x="5975287" y="74803"/>
                </a:cubicBezTo>
                <a:cubicBezTo>
                  <a:pt x="6568289" y="195516"/>
                  <a:pt x="7423842" y="747777"/>
                  <a:pt x="7713553" y="880561"/>
                </a:cubicBezTo>
                <a:cubicBezTo>
                  <a:pt x="8003264" y="1013345"/>
                  <a:pt x="7858408" y="942426"/>
                  <a:pt x="7713553" y="871508"/>
                </a:cubicBezTo>
              </a:path>
            </a:pathLst>
          </a:cu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defTabSz="932277"/>
            <a:endParaRPr lang="en-US" sz="1768">
              <a:solidFill>
                <a:srgbClr val="000000"/>
              </a:solidFill>
            </a:endParaRPr>
          </a:p>
        </p:txBody>
      </p:sp>
      <p:sp>
        <p:nvSpPr>
          <p:cNvPr id="26" name="Freeform 25"/>
          <p:cNvSpPr/>
          <p:nvPr/>
        </p:nvSpPr>
        <p:spPr bwMode="auto">
          <a:xfrm>
            <a:off x="271604" y="1897062"/>
            <a:ext cx="8338241" cy="3598077"/>
          </a:xfrm>
          <a:custGeom>
            <a:avLst/>
            <a:gdLst>
              <a:gd name="connsiteX0" fmla="*/ 0 w 8274867"/>
              <a:gd name="connsiteY0" fmla="*/ 3702867 h 3702867"/>
              <a:gd name="connsiteX1" fmla="*/ 4246075 w 8274867"/>
              <a:gd name="connsiteY1" fmla="*/ 2245259 h 3702867"/>
              <a:gd name="connsiteX2" fmla="*/ 6147303 w 8274867"/>
              <a:gd name="connsiteY2" fmla="*/ 1294645 h 3702867"/>
              <a:gd name="connsiteX3" fmla="*/ 8274867 w 8274867"/>
              <a:gd name="connsiteY3" fmla="*/ 0 h 3702867"/>
              <a:gd name="connsiteX4" fmla="*/ 8274867 w 8274867"/>
              <a:gd name="connsiteY4" fmla="*/ 0 h 3702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4867" h="3702867">
                <a:moveTo>
                  <a:pt x="0" y="3702867"/>
                </a:moveTo>
                <a:cubicBezTo>
                  <a:pt x="1610762" y="3174748"/>
                  <a:pt x="3221525" y="2646629"/>
                  <a:pt x="4246075" y="2245259"/>
                </a:cubicBezTo>
                <a:cubicBezTo>
                  <a:pt x="5270625" y="1843889"/>
                  <a:pt x="5475838" y="1668855"/>
                  <a:pt x="6147303" y="1294645"/>
                </a:cubicBezTo>
                <a:cubicBezTo>
                  <a:pt x="6818768" y="920435"/>
                  <a:pt x="8274867" y="0"/>
                  <a:pt x="8274867" y="0"/>
                </a:cubicBezTo>
                <a:lnTo>
                  <a:pt x="8274867" y="0"/>
                </a:lnTo>
              </a:path>
            </a:pathLst>
          </a:cu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defTabSz="932277"/>
            <a:endParaRPr lang="en-US" sz="1768">
              <a:solidFill>
                <a:srgbClr val="000000"/>
              </a:solidFill>
            </a:endParaRPr>
          </a:p>
        </p:txBody>
      </p:sp>
      <p:sp>
        <p:nvSpPr>
          <p:cNvPr id="27" name="Rectangle 26"/>
          <p:cNvSpPr/>
          <p:nvPr/>
        </p:nvSpPr>
        <p:spPr>
          <a:xfrm rot="20532416">
            <a:off x="2892190" y="3986283"/>
            <a:ext cx="1616148" cy="338554"/>
          </a:xfrm>
          <a:prstGeom prst="rect">
            <a:avLst/>
          </a:prstGeom>
        </p:spPr>
        <p:txBody>
          <a:bodyPr wrap="none">
            <a:spAutoFit/>
          </a:bodyPr>
          <a:lstStyle/>
          <a:p>
            <a:pPr defTabSz="932277"/>
            <a:r>
              <a:rPr lang="en-US" sz="1600" dirty="0">
                <a:latin typeface="Segoe UI Light"/>
              </a:rPr>
              <a:t>Evolution in time</a:t>
            </a:r>
          </a:p>
        </p:txBody>
      </p:sp>
      <p:sp>
        <p:nvSpPr>
          <p:cNvPr id="28" name="Rectangle 27"/>
          <p:cNvSpPr/>
          <p:nvPr/>
        </p:nvSpPr>
        <p:spPr>
          <a:xfrm>
            <a:off x="7779820" y="2748678"/>
            <a:ext cx="3906523" cy="3231654"/>
          </a:xfrm>
          <a:prstGeom prst="rect">
            <a:avLst/>
          </a:prstGeom>
        </p:spPr>
        <p:txBody>
          <a:bodyPr wrap="square">
            <a:spAutoFit/>
          </a:bodyPr>
          <a:lstStyle/>
          <a:p>
            <a:pPr marL="285750" indent="-285750" defTabSz="932277">
              <a:buFont typeface="Arial" panose="020B0604020202020204" pitchFamily="34" charset="0"/>
              <a:buChar char="•"/>
            </a:pPr>
            <a:r>
              <a:rPr lang="en-US" sz="1700" dirty="0" smtClean="0">
                <a:gradFill>
                  <a:gsLst>
                    <a:gs pos="0">
                      <a:srgbClr val="FFFFFF"/>
                    </a:gs>
                    <a:gs pos="100000">
                      <a:srgbClr val="FFFFFF"/>
                    </a:gs>
                  </a:gsLst>
                  <a:lin ang="5400000" scaled="0"/>
                </a:gradFill>
                <a:ea typeface="Segoe UI" pitchFamily="34" charset="0"/>
                <a:cs typeface="Segoe UI" pitchFamily="34" charset="0"/>
              </a:rPr>
              <a:t>Highly </a:t>
            </a:r>
            <a:r>
              <a:rPr lang="en-US" sz="1700" dirty="0">
                <a:gradFill>
                  <a:gsLst>
                    <a:gs pos="0">
                      <a:srgbClr val="FFFFFF"/>
                    </a:gs>
                    <a:gs pos="100000">
                      <a:srgbClr val="FFFFFF"/>
                    </a:gs>
                  </a:gsLst>
                  <a:lin ang="5400000" scaled="0"/>
                </a:gradFill>
                <a:ea typeface="Segoe UI" pitchFamily="34" charset="0"/>
                <a:cs typeface="Segoe UI" pitchFamily="34" charset="0"/>
              </a:rPr>
              <a:t>compatible, in-place replacement for .NET 4, 4.5, 4.5.1, and </a:t>
            </a:r>
            <a:r>
              <a:rPr lang="en-US" sz="1700" dirty="0" smtClean="0">
                <a:gradFill>
                  <a:gsLst>
                    <a:gs pos="0">
                      <a:srgbClr val="FFFFFF"/>
                    </a:gs>
                    <a:gs pos="100000">
                      <a:srgbClr val="FFFFFF"/>
                    </a:gs>
                  </a:gsLst>
                  <a:lin ang="5400000" scaled="0"/>
                </a:gradFill>
                <a:ea typeface="Segoe UI" pitchFamily="34" charset="0"/>
                <a:cs typeface="Segoe UI" pitchFamily="34" charset="0"/>
              </a:rPr>
              <a:t>4.5.2</a:t>
            </a: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Full support of any .NET API and Libraries in the </a:t>
            </a:r>
            <a:r>
              <a:rPr lang="en-US" sz="1700" dirty="0" smtClean="0">
                <a:gradFill>
                  <a:gsLst>
                    <a:gs pos="0">
                      <a:srgbClr val="FFFFFF"/>
                    </a:gs>
                    <a:gs pos="100000">
                      <a:srgbClr val="FFFFFF"/>
                    </a:gs>
                  </a:gsLst>
                  <a:lin ang="5400000" scaled="0"/>
                </a:gradFill>
                <a:ea typeface="Segoe UI" pitchFamily="34" charset="0"/>
                <a:cs typeface="Segoe UI" pitchFamily="34" charset="0"/>
              </a:rPr>
              <a:t>market</a:t>
            </a: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WPF is the platform of choice for desktop application </a:t>
            </a:r>
            <a:r>
              <a:rPr lang="en-US" sz="1700" dirty="0" smtClean="0">
                <a:gradFill>
                  <a:gsLst>
                    <a:gs pos="0">
                      <a:srgbClr val="FFFFFF"/>
                    </a:gs>
                    <a:gs pos="100000">
                      <a:srgbClr val="FFFFFF"/>
                    </a:gs>
                  </a:gsLst>
                  <a:lin ang="5400000" scaled="0"/>
                </a:gradFill>
                <a:ea typeface="Segoe UI" pitchFamily="34" charset="0"/>
                <a:cs typeface="Segoe UI" pitchFamily="34" charset="0"/>
              </a:rPr>
              <a:t>development</a:t>
            </a: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ASP.NET 5 is also supported running on top of .NET </a:t>
            </a:r>
            <a:r>
              <a:rPr lang="en-US" sz="1700" dirty="0" smtClean="0">
                <a:gradFill>
                  <a:gsLst>
                    <a:gs pos="0">
                      <a:srgbClr val="FFFFFF"/>
                    </a:gs>
                    <a:gs pos="100000">
                      <a:srgbClr val="FFFFFF"/>
                    </a:gs>
                  </a:gsLst>
                  <a:lin ang="5400000" scaled="0"/>
                </a:gradFill>
                <a:ea typeface="Segoe UI" pitchFamily="34" charset="0"/>
                <a:cs typeface="Segoe UI" pitchFamily="34" charset="0"/>
              </a:rPr>
              <a:t>4.6</a:t>
            </a: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.NET 4.6 also gets the investment on new compilers, new Jit, and languages </a:t>
            </a:r>
            <a:r>
              <a:rPr lang="en-US" sz="1700" dirty="0" smtClean="0">
                <a:gradFill>
                  <a:gsLst>
                    <a:gs pos="0">
                      <a:srgbClr val="FFFFFF"/>
                    </a:gs>
                    <a:gs pos="100000">
                      <a:srgbClr val="FFFFFF"/>
                    </a:gs>
                  </a:gsLst>
                  <a:lin ang="5400000" scaled="0"/>
                </a:gradFill>
                <a:ea typeface="Segoe UI" pitchFamily="34" charset="0"/>
                <a:cs typeface="Segoe UI" pitchFamily="34" charset="0"/>
              </a:rPr>
              <a:t>innovation</a:t>
            </a:r>
            <a:endParaRPr lang="en-US" sz="17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801374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uild">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 id="{D1C68606-4399-4FB6-84E3-7ACBD136E554}" vid="{AE4D14AF-2BA8-4F77-B6DE-52B1C884B76A}"/>
    </a:ext>
  </a:ext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3.xml><?xml version="1.0" encoding="utf-8"?>
<a:theme xmlns:a="http://schemas.openxmlformats.org/drawingml/2006/main" name="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5" ma:contentTypeDescription="" ma:contentTypeScope="" ma:versionID="811ef41e954035cd29ce0c884bac93e3">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9c578a67b7ebda485b9f38997ab9a609"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taxonomyMulti="true"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398</Value>
      <Value>11</Value>
      <Value>3</Value>
      <Value>14</Value>
    </TaxCatchAll>
    <AverageRating xmlns="http://schemas.microsoft.com/sharepoint/v3" xsi:nil="true"/>
    <Event_x0020_End_x0020_Date xmlns="e36bfbf9-5e42-489c-a259-4c54eb22cb57">2015-01-30T08:00:00+00:00</Event_x0020_End_x0020_Date>
    <Event_x0020_Start_x0020_Date xmlns="e36bfbf9-5e42-489c-a259-4c54eb22cb57">2015-01-26T08:00:00+00:00</Event_x0020_Start_x0020_Date>
    <MS_x0020_Speaker xmlns="e36bfbf9-5e42-489c-a259-4c54eb22cb57">
      <UserInfo>
        <DisplayName/>
        <AccountId xsi:nil="true"/>
        <AccountType/>
      </UserInfo>
    </MS_x0020_Speaker>
    <External_x0020_Speaker xmlns="e36bfbf9-5e42-489c-a259-4c54eb22cb57" xsi:nil="true"/>
    <Session_x0020_Code xmlns="e36bfbf9-5e42-489c-a259-4c54eb22cb57">DEV406</Session_x0020_Code>
    <Presentation_x0020_Date xmlns="e36bfbf9-5e42-489c-a259-4c54eb22cb57">2015-01-26T00:00:00-08:00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o359a72c0e394a2bbc3ef6c803acc180>
    <LikesCount xmlns="http://schemas.microsoft.com/sharepoint/v3" xsi:nil="true"/>
    <o05f84fa51b8493184c53e88c1048d4a xmlns="e36bfbf9-5e42-489c-a259-4c54eb22cb57">
      <Terms xmlns="http://schemas.microsoft.com/office/infopath/2007/PartnerControls"/>
    </o05f84fa51b8493184c53e88c1048d4a>
    <Ratings xmlns="http://schemas.microsoft.com/sharepoint/v3" xsi:nil="true"/>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LikedBy xmlns="http://schemas.microsoft.com/sharepoint/v3">
      <UserInfo>
        <DisplayName/>
        <AccountId xsi:nil="true"/>
        <AccountType/>
      </UserInfo>
    </LikedBy>
    <o915802bd8fb417bbe5f6f423fd076a0 xmlns="e36bfbf9-5e42-489c-a259-4c54eb22cb57">
      <Terms xmlns="http://schemas.microsoft.com/office/infopath/2007/PartnerControls"/>
    </o915802bd8fb417bbe5f6f423fd076a0>
    <TaxKeywordTaxHTField xmlns="230e9df3-be65-4c73-a93b-d1236ebd677e">
      <Terms xmlns="http://schemas.microsoft.com/office/infopath/2007/PartnerControls">
        <TermInfo xmlns="http://schemas.microsoft.com/office/infopath/2007/PartnerControls">
          <TermName xmlns="http://schemas.microsoft.com/office/infopath/2007/PartnerControls">NDC - ASP.NET 5</TermName>
          <TermId xmlns="http://schemas.microsoft.com/office/infopath/2007/PartnerControls">2a894afe-c5d7-4c19-abd1-299f20d98c6d</TermId>
        </TermInfo>
      </Terms>
    </TaxKeywordTaxHTField>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l3c4e8b902d24cac82560b32d42c7cb4>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33CAB5FC-3224-439A-8A87-66BDC350A1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e36bfbf9-5e42-489c-a259-4c54eb22cb5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TR20_BO_CT_Template</Template>
  <TotalTime>4726</TotalTime>
  <Words>2094</Words>
  <Application>Microsoft Office PowerPoint</Application>
  <PresentationFormat>Custom</PresentationFormat>
  <Paragraphs>428</Paragraphs>
  <Slides>31</Slides>
  <Notes>6</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31</vt:i4>
      </vt:variant>
    </vt:vector>
  </HeadingPairs>
  <TitlesOfParts>
    <vt:vector size="44" baseType="lpstr">
      <vt:lpstr>Arial</vt:lpstr>
      <vt:lpstr>Avenir LT Pro 45 Book</vt:lpstr>
      <vt:lpstr>Calibri</vt:lpstr>
      <vt:lpstr>Consolas</vt:lpstr>
      <vt:lpstr>ＭＳ Ｐゴシック</vt:lpstr>
      <vt:lpstr>Segoe Semibold</vt:lpstr>
      <vt:lpstr>Segoe UI</vt:lpstr>
      <vt:lpstr>Segoe UI Light</vt:lpstr>
      <vt:lpstr>Segoe UI Semibold</vt:lpstr>
      <vt:lpstr>Wingdings</vt:lpstr>
      <vt:lpstr>Build</vt:lpstr>
      <vt:lpstr>TechEd 2014 Dk Blue</vt:lpstr>
      <vt:lpstr>5-30610_Microsoft_Ignite_Keynote_Template</vt:lpstr>
      <vt:lpstr>PowerPoint Presentation</vt:lpstr>
      <vt:lpstr>PowerPoint Presentation</vt:lpstr>
      <vt:lpstr>PowerPoint Presentation</vt:lpstr>
      <vt:lpstr>PowerPoint Presentation</vt:lpstr>
      <vt:lpstr>ASP.NET 5  What and Why</vt:lpstr>
      <vt:lpstr>.NET in 2015</vt:lpstr>
      <vt:lpstr>History of .NET “verticals”</vt:lpstr>
      <vt:lpstr>PowerPoint Presentation</vt:lpstr>
      <vt:lpstr>.NET Framework 4.6</vt:lpstr>
      <vt:lpstr>What is .NET Core</vt:lpstr>
      <vt:lpstr>NuGet is mainstream in .NET Core</vt:lpstr>
      <vt:lpstr>.NET 2015 – 10K foot view</vt:lpstr>
      <vt:lpstr>.NET Compiler  Platform (“Roslyn”) </vt:lpstr>
      <vt:lpstr>PowerPoint Presentation</vt:lpstr>
      <vt:lpstr>Universal Windows Platform</vt:lpstr>
      <vt:lpstr>PowerPoint Presentation</vt:lpstr>
      <vt:lpstr>How does ASP.NET fit in?</vt:lpstr>
      <vt:lpstr>PowerPoint Presentation</vt:lpstr>
      <vt:lpstr>What is Open Source?</vt:lpstr>
      <vt:lpstr>PowerPoint Presentation</vt:lpstr>
      <vt:lpstr>History of ASP (18+ years)</vt:lpstr>
      <vt:lpstr>ASP.NET and the Modern Web</vt:lpstr>
      <vt:lpstr>Modern Web - Agility</vt:lpstr>
      <vt:lpstr>Modern Web - Fast</vt:lpstr>
      <vt:lpstr>Modern Web - Cloud</vt:lpstr>
      <vt:lpstr>Modern Web – Cross Platform</vt:lpstr>
      <vt:lpstr>ASP.NET 2015 in a Nutshell</vt:lpstr>
      <vt:lpstr>ASP.NET 5 - Compatibility</vt:lpstr>
      <vt:lpstr>ASP.NET 5 - Summary</vt:lpstr>
      <vt:lpstr>ASP.NET 5 resources</vt:lpstr>
      <vt:lpstr>In Review: Session Objectives And Takeaways</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NDC Workshop - ASP.NET 5</dc:title>
  <dc:subject>NDC - ASP.NET 5</dc:subject>
  <dc:creator>Jon Galloway</dc:creator>
  <cp:keywords>NDC - ASP.NET 5</cp:keywords>
  <cp:lastModifiedBy>Damian Edwards</cp:lastModifiedBy>
  <cp:revision>102</cp:revision>
  <dcterms:created xsi:type="dcterms:W3CDTF">2015-01-26T11:56:29Z</dcterms:created>
  <dcterms:modified xsi:type="dcterms:W3CDTF">2016-01-12T08:44:10Z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11;#Washington State Convention and Trade Center|2ebf141d-f871-4cc9-bf08-f87f112ab464</vt:lpwstr>
  </property>
  <property fmtid="{D5CDD505-2E9C-101B-9397-08002B2CF9AE}" pid="7" name="Track">
    <vt:lpwstr/>
  </property>
  <property fmtid="{D5CDD505-2E9C-101B-9397-08002B2CF9AE}" pid="8" name="Event Location">
    <vt:lpwstr>3;#Seattle|54f46ed2-c77e-4a59-b182-a4171fdb0d11</vt:lpwstr>
  </property>
  <property fmtid="{D5CDD505-2E9C-101B-9397-08002B2CF9AE}" pid="9" name="Campaign">
    <vt:lpwstr/>
  </property>
  <property fmtid="{D5CDD505-2E9C-101B-9397-08002B2CF9AE}" pid="10" name="TaxKeyword">
    <vt:lpwstr>398;#TechReady 20|d66e15dc-e38a-4dc4-bb8f-017a6839aaae</vt:lpwstr>
  </property>
  <property fmtid="{D5CDD505-2E9C-101B-9397-08002B2CF9AE}" pid="11" name="Audience1">
    <vt:lpwstr/>
  </property>
  <property fmtid="{D5CDD505-2E9C-101B-9397-08002B2CF9AE}" pid="12" name="Event Name">
    <vt:lpwstr>14;#TechReady|ebdf1b7d-d34f-4ccf-ac45-ca5a756d5c65</vt:lpwstr>
  </property>
</Properties>
</file>