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en.wikipedia.org/wiki/Communes_of_the_Lyon_Metropol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188" y="401721"/>
            <a:ext cx="10515600" cy="2387600"/>
          </a:xfrm>
        </p:spPr>
        <p:txBody>
          <a:bodyPr anchor="t" anchorCtr="0">
            <a:normAutofit/>
          </a:bodyPr>
          <a:lstStyle/>
          <a:p>
            <a:r>
              <a:rPr lang="en-US" sz="4800" dirty="0">
                <a:solidFill>
                  <a:schemeClr val="bg1"/>
                </a:solidFill>
              </a:rPr>
              <a:t>Settle down in Lyon, France</a:t>
            </a:r>
          </a:p>
        </p:txBody>
      </p:sp>
      <p:sp>
        <p:nvSpPr>
          <p:cNvPr id="3" name="Subtitle 2"/>
          <p:cNvSpPr>
            <a:spLocks noGrp="1"/>
          </p:cNvSpPr>
          <p:nvPr>
            <p:ph type="subTitle" idx="4294967295"/>
          </p:nvPr>
        </p:nvSpPr>
        <p:spPr>
          <a:xfrm>
            <a:off x="389188" y="1398751"/>
            <a:ext cx="9582736" cy="1137793"/>
          </a:xfrm>
        </p:spPr>
        <p:txBody>
          <a:bodyPr>
            <a:normAutofit fontScale="92500" lnSpcReduction="10000"/>
          </a:bodyPr>
          <a:lstStyle/>
          <a:p>
            <a:pPr marL="0" indent="0">
              <a:spcAft>
                <a:spcPts val="0"/>
              </a:spcAft>
              <a:buNone/>
            </a:pPr>
            <a:r>
              <a:rPr lang="en-US" sz="2400" dirty="0">
                <a:solidFill>
                  <a:schemeClr val="bg1"/>
                </a:solidFill>
                <a:latin typeface="+mj-lt"/>
              </a:rPr>
              <a:t>Segmentize districts using Python</a:t>
            </a:r>
          </a:p>
          <a:p>
            <a:pPr marL="0" indent="0">
              <a:spcAft>
                <a:spcPts val="0"/>
              </a:spcAft>
              <a:buNone/>
            </a:pPr>
            <a:r>
              <a:rPr lang="en-US" sz="2400" dirty="0">
                <a:solidFill>
                  <a:schemeClr val="bg1"/>
                </a:solidFill>
                <a:latin typeface="+mj-lt"/>
              </a:rPr>
              <a:t>Author: Esteban Avila – eaavila@gmail.com </a:t>
            </a:r>
          </a:p>
        </p:txBody>
      </p:sp>
      <p:pic>
        <p:nvPicPr>
          <p:cNvPr id="5" name="Picture 4">
            <a:extLst>
              <a:ext uri="{FF2B5EF4-FFF2-40B4-BE49-F238E27FC236}">
                <a16:creationId xmlns:a16="http://schemas.microsoft.com/office/drawing/2014/main" id="{AC4B842C-ED94-49AA-A4F0-615E82D955FA}"/>
              </a:ext>
            </a:extLst>
          </p:cNvPr>
          <p:cNvPicPr>
            <a:picLocks noChangeAspect="1"/>
          </p:cNvPicPr>
          <p:nvPr/>
        </p:nvPicPr>
        <p:blipFill rotWithShape="1">
          <a:blip r:embed="rId3"/>
          <a:srcRect t="18055" b="27270"/>
          <a:stretch/>
        </p:blipFill>
        <p:spPr>
          <a:xfrm>
            <a:off x="497711" y="2870522"/>
            <a:ext cx="11286301" cy="3471119"/>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D09D-0A19-4233-9E6B-5C6FA3A18B84}"/>
              </a:ext>
            </a:extLst>
          </p:cNvPr>
          <p:cNvSpPr>
            <a:spLocks noGrp="1"/>
          </p:cNvSpPr>
          <p:nvPr>
            <p:ph type="title"/>
          </p:nvPr>
        </p:nvSpPr>
        <p:spPr/>
        <p:txBody>
          <a:bodyPr/>
          <a:lstStyle/>
          <a:p>
            <a:r>
              <a:rPr lang="en-US" dirty="0"/>
              <a:t>Visualizing the first results</a:t>
            </a:r>
          </a:p>
        </p:txBody>
      </p:sp>
      <p:pic>
        <p:nvPicPr>
          <p:cNvPr id="4" name="Picture 3">
            <a:extLst>
              <a:ext uri="{FF2B5EF4-FFF2-40B4-BE49-F238E27FC236}">
                <a16:creationId xmlns:a16="http://schemas.microsoft.com/office/drawing/2014/main" id="{80C1D1A8-6E3F-4DFD-9EA6-E69DCA10D506}"/>
              </a:ext>
            </a:extLst>
          </p:cNvPr>
          <p:cNvPicPr>
            <a:picLocks noChangeAspect="1"/>
          </p:cNvPicPr>
          <p:nvPr/>
        </p:nvPicPr>
        <p:blipFill>
          <a:blip r:embed="rId2"/>
          <a:stretch>
            <a:fillRect/>
          </a:stretch>
        </p:blipFill>
        <p:spPr>
          <a:xfrm>
            <a:off x="3523371" y="1543827"/>
            <a:ext cx="4229903" cy="4629705"/>
          </a:xfrm>
          <a:prstGeom prst="rect">
            <a:avLst/>
          </a:prstGeom>
        </p:spPr>
      </p:pic>
      <p:sp>
        <p:nvSpPr>
          <p:cNvPr id="6" name="Content Placeholder 17">
            <a:extLst>
              <a:ext uri="{FF2B5EF4-FFF2-40B4-BE49-F238E27FC236}">
                <a16:creationId xmlns:a16="http://schemas.microsoft.com/office/drawing/2014/main" id="{5084F77A-22C2-4024-8155-65F18C71B878}"/>
              </a:ext>
            </a:extLst>
          </p:cNvPr>
          <p:cNvSpPr txBox="1">
            <a:spLocks/>
          </p:cNvSpPr>
          <p:nvPr/>
        </p:nvSpPr>
        <p:spPr>
          <a:xfrm>
            <a:off x="2189484" y="4128885"/>
            <a:ext cx="1563236" cy="450016"/>
          </a:xfrm>
          <a:prstGeom prst="rect">
            <a:avLst/>
          </a:prstGeom>
          <a:solidFill>
            <a:schemeClr val="accent4">
              <a:lumMod val="20000"/>
              <a:lumOff val="80000"/>
            </a:schemeClr>
          </a:solidFill>
          <a:ln w="12700">
            <a:solidFill>
              <a:schemeClr val="accent4"/>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accent4">
                    <a:lumMod val="50000"/>
                  </a:schemeClr>
                </a:solidFill>
                <a:latin typeface="Segoe UI" panose="020B0502040204020203" pitchFamily="34" charset="0"/>
                <a:cs typeface="Segoe UI" panose="020B0502040204020203" pitchFamily="34" charset="0"/>
              </a:rPr>
              <a:t>Cluster N1</a:t>
            </a:r>
          </a:p>
        </p:txBody>
      </p:sp>
      <p:sp>
        <p:nvSpPr>
          <p:cNvPr id="8" name="Content Placeholder 17">
            <a:extLst>
              <a:ext uri="{FF2B5EF4-FFF2-40B4-BE49-F238E27FC236}">
                <a16:creationId xmlns:a16="http://schemas.microsoft.com/office/drawing/2014/main" id="{E434EB50-9EEF-4367-A393-20A7988305B8}"/>
              </a:ext>
            </a:extLst>
          </p:cNvPr>
          <p:cNvSpPr txBox="1">
            <a:spLocks/>
          </p:cNvSpPr>
          <p:nvPr/>
        </p:nvSpPr>
        <p:spPr>
          <a:xfrm>
            <a:off x="2418832" y="2534254"/>
            <a:ext cx="1563236" cy="450016"/>
          </a:xfrm>
          <a:prstGeom prst="rect">
            <a:avLst/>
          </a:prstGeom>
          <a:solidFill>
            <a:schemeClr val="accent6">
              <a:lumMod val="20000"/>
              <a:lumOff val="80000"/>
            </a:schemeClr>
          </a:solidFill>
          <a:ln w="12700">
            <a:solidFill>
              <a:schemeClr val="accent6">
                <a:lumMod val="50000"/>
              </a:schemeClr>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accent6"/>
                </a:solidFill>
                <a:latin typeface="Segoe UI" panose="020B0502040204020203" pitchFamily="34" charset="0"/>
                <a:cs typeface="Segoe UI" panose="020B0502040204020203" pitchFamily="34" charset="0"/>
              </a:rPr>
              <a:t>Cluster N2</a:t>
            </a:r>
          </a:p>
        </p:txBody>
      </p:sp>
      <p:sp>
        <p:nvSpPr>
          <p:cNvPr id="10" name="Content Placeholder 17">
            <a:extLst>
              <a:ext uri="{FF2B5EF4-FFF2-40B4-BE49-F238E27FC236}">
                <a16:creationId xmlns:a16="http://schemas.microsoft.com/office/drawing/2014/main" id="{02BC92B1-D3FD-454C-B1DF-2A229AA1F3CB}"/>
              </a:ext>
            </a:extLst>
          </p:cNvPr>
          <p:cNvSpPr txBox="1">
            <a:spLocks/>
          </p:cNvSpPr>
          <p:nvPr/>
        </p:nvSpPr>
        <p:spPr>
          <a:xfrm>
            <a:off x="6317180" y="2310939"/>
            <a:ext cx="1708234" cy="446629"/>
          </a:xfrm>
          <a:prstGeom prst="rect">
            <a:avLst/>
          </a:prstGeom>
          <a:solidFill>
            <a:schemeClr val="accent1">
              <a:lumMod val="20000"/>
              <a:lumOff val="80000"/>
            </a:schemeClr>
          </a:solidFill>
          <a:ln w="12700">
            <a:solidFill>
              <a:schemeClr val="accent6">
                <a:lumMod val="50000"/>
              </a:schemeClr>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tx2"/>
                </a:solidFill>
                <a:latin typeface="Segoe UI" panose="020B0502040204020203" pitchFamily="34" charset="0"/>
                <a:cs typeface="Segoe UI" panose="020B0502040204020203" pitchFamily="34" charset="0"/>
              </a:rPr>
              <a:t>Cluster N3</a:t>
            </a:r>
          </a:p>
        </p:txBody>
      </p:sp>
      <p:cxnSp>
        <p:nvCxnSpPr>
          <p:cNvPr id="12" name="Straight Arrow Connector 11">
            <a:extLst>
              <a:ext uri="{FF2B5EF4-FFF2-40B4-BE49-F238E27FC236}">
                <a16:creationId xmlns:a16="http://schemas.microsoft.com/office/drawing/2014/main" id="{C750FD63-E227-4E09-8E4D-211F362AD08B}"/>
              </a:ext>
            </a:extLst>
          </p:cNvPr>
          <p:cNvCxnSpPr>
            <a:stCxn id="6" idx="3"/>
          </p:cNvCxnSpPr>
          <p:nvPr/>
        </p:nvCxnSpPr>
        <p:spPr>
          <a:xfrm flipV="1">
            <a:off x="3752720" y="4119239"/>
            <a:ext cx="1653781" cy="23465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17">
            <a:extLst>
              <a:ext uri="{FF2B5EF4-FFF2-40B4-BE49-F238E27FC236}">
                <a16:creationId xmlns:a16="http://schemas.microsoft.com/office/drawing/2014/main" id="{32B9FB30-2C1D-4260-ABDF-5EB2703BC70D}"/>
              </a:ext>
            </a:extLst>
          </p:cNvPr>
          <p:cNvSpPr txBox="1">
            <a:spLocks/>
          </p:cNvSpPr>
          <p:nvPr/>
        </p:nvSpPr>
        <p:spPr>
          <a:xfrm>
            <a:off x="8348302" y="1543827"/>
            <a:ext cx="2849731" cy="15389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It is clear that Cluster 3 should be avoided because it is far from campus and does not have much things to do. It confirms a prejudice that outside city things get boring for tourism.</a:t>
            </a:r>
          </a:p>
        </p:txBody>
      </p:sp>
      <p:sp>
        <p:nvSpPr>
          <p:cNvPr id="16" name="Oval 15">
            <a:extLst>
              <a:ext uri="{FF2B5EF4-FFF2-40B4-BE49-F238E27FC236}">
                <a16:creationId xmlns:a16="http://schemas.microsoft.com/office/drawing/2014/main" id="{C3EE7B7F-E7F1-47EF-A957-142C11C00AC9}"/>
              </a:ext>
            </a:extLst>
          </p:cNvPr>
          <p:cNvSpPr/>
          <p:nvPr/>
        </p:nvSpPr>
        <p:spPr>
          <a:xfrm>
            <a:off x="4736040" y="3746919"/>
            <a:ext cx="109220" cy="111760"/>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FCBBF1A7-18B1-459F-AED2-D9A3715B1910}"/>
              </a:ext>
            </a:extLst>
          </p:cNvPr>
          <p:cNvSpPr txBox="1">
            <a:spLocks/>
          </p:cNvSpPr>
          <p:nvPr/>
        </p:nvSpPr>
        <p:spPr>
          <a:xfrm>
            <a:off x="1920022" y="3401006"/>
            <a:ext cx="1563236" cy="450016"/>
          </a:xfrm>
          <a:prstGeom prst="rect">
            <a:avLst/>
          </a:prstGeom>
          <a:solidFill>
            <a:schemeClr val="accent2">
              <a:lumMod val="20000"/>
              <a:lumOff val="80000"/>
            </a:schemeClr>
          </a:solidFill>
          <a:ln w="12700">
            <a:solidFill>
              <a:srgbClr val="D24726"/>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rgbClr val="C00000"/>
                </a:solidFill>
                <a:latin typeface="Segoe UI" panose="020B0502040204020203" pitchFamily="34" charset="0"/>
                <a:cs typeface="Segoe UI" panose="020B0502040204020203" pitchFamily="34" charset="0"/>
              </a:rPr>
              <a:t>Campus</a:t>
            </a:r>
          </a:p>
        </p:txBody>
      </p:sp>
      <p:cxnSp>
        <p:nvCxnSpPr>
          <p:cNvPr id="19" name="Straight Arrow Connector 18">
            <a:extLst>
              <a:ext uri="{FF2B5EF4-FFF2-40B4-BE49-F238E27FC236}">
                <a16:creationId xmlns:a16="http://schemas.microsoft.com/office/drawing/2014/main" id="{763F93B0-0C7F-432C-8006-7E6CC00D4B39}"/>
              </a:ext>
            </a:extLst>
          </p:cNvPr>
          <p:cNvCxnSpPr>
            <a:cxnSpLocks/>
            <a:stCxn id="18" idx="3"/>
          </p:cNvCxnSpPr>
          <p:nvPr/>
        </p:nvCxnSpPr>
        <p:spPr>
          <a:xfrm>
            <a:off x="3483258" y="3626014"/>
            <a:ext cx="1231917" cy="165590"/>
          </a:xfrm>
          <a:prstGeom prst="straightConnector1">
            <a:avLst/>
          </a:prstGeom>
          <a:ln w="28575">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17">
            <a:extLst>
              <a:ext uri="{FF2B5EF4-FFF2-40B4-BE49-F238E27FC236}">
                <a16:creationId xmlns:a16="http://schemas.microsoft.com/office/drawing/2014/main" id="{896D0C42-9892-4E09-A151-7F563164E166}"/>
              </a:ext>
            </a:extLst>
          </p:cNvPr>
          <p:cNvSpPr txBox="1">
            <a:spLocks/>
          </p:cNvSpPr>
          <p:nvPr/>
        </p:nvSpPr>
        <p:spPr>
          <a:xfrm>
            <a:off x="350719" y="4750146"/>
            <a:ext cx="2849731" cy="15389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Even if Cluster 1 is not near the campus, the distance to campus is closer than cluster 3, and there are more things to do here. This confirms than living in city center is a good choice. </a:t>
            </a:r>
          </a:p>
        </p:txBody>
      </p:sp>
      <p:sp>
        <p:nvSpPr>
          <p:cNvPr id="25" name="Content Placeholder 17">
            <a:extLst>
              <a:ext uri="{FF2B5EF4-FFF2-40B4-BE49-F238E27FC236}">
                <a16:creationId xmlns:a16="http://schemas.microsoft.com/office/drawing/2014/main" id="{0DE1E01E-4FF1-48B5-8BAA-FC37F4C288AB}"/>
              </a:ext>
            </a:extLst>
          </p:cNvPr>
          <p:cNvSpPr txBox="1">
            <a:spLocks/>
          </p:cNvSpPr>
          <p:nvPr/>
        </p:nvSpPr>
        <p:spPr>
          <a:xfrm>
            <a:off x="585838" y="1764793"/>
            <a:ext cx="2849731" cy="15389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Cluster 2 congregate not very far districts from campus and with similar things to do. </a:t>
            </a:r>
          </a:p>
        </p:txBody>
      </p:sp>
    </p:spTree>
    <p:extLst>
      <p:ext uri="{BB962C8B-B14F-4D97-AF65-F5344CB8AC3E}">
        <p14:creationId xmlns:p14="http://schemas.microsoft.com/office/powerpoint/2010/main" val="205615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C1D1A8-6E3F-4DFD-9EA6-E69DCA10D506}"/>
              </a:ext>
            </a:extLst>
          </p:cNvPr>
          <p:cNvPicPr>
            <a:picLocks noChangeAspect="1"/>
          </p:cNvPicPr>
          <p:nvPr/>
        </p:nvPicPr>
        <p:blipFill>
          <a:blip r:embed="rId2"/>
          <a:stretch>
            <a:fillRect/>
          </a:stretch>
        </p:blipFill>
        <p:spPr>
          <a:xfrm>
            <a:off x="615357" y="1543826"/>
            <a:ext cx="4229903" cy="4629705"/>
          </a:xfrm>
          <a:prstGeom prst="rect">
            <a:avLst/>
          </a:prstGeom>
        </p:spPr>
      </p:pic>
      <p:sp>
        <p:nvSpPr>
          <p:cNvPr id="6" name="Content Placeholder 17">
            <a:extLst>
              <a:ext uri="{FF2B5EF4-FFF2-40B4-BE49-F238E27FC236}">
                <a16:creationId xmlns:a16="http://schemas.microsoft.com/office/drawing/2014/main" id="{5084F77A-22C2-4024-8155-65F18C71B878}"/>
              </a:ext>
            </a:extLst>
          </p:cNvPr>
          <p:cNvSpPr txBox="1">
            <a:spLocks/>
          </p:cNvSpPr>
          <p:nvPr/>
        </p:nvSpPr>
        <p:spPr>
          <a:xfrm>
            <a:off x="790673" y="5314174"/>
            <a:ext cx="1563236" cy="450016"/>
          </a:xfrm>
          <a:prstGeom prst="rect">
            <a:avLst/>
          </a:prstGeom>
          <a:solidFill>
            <a:schemeClr val="accent4">
              <a:lumMod val="20000"/>
              <a:lumOff val="80000"/>
            </a:schemeClr>
          </a:solidFill>
          <a:ln w="12700">
            <a:solidFill>
              <a:schemeClr val="accent4"/>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accent4">
                    <a:lumMod val="50000"/>
                  </a:schemeClr>
                </a:solidFill>
                <a:latin typeface="Segoe UI" panose="020B0502040204020203" pitchFamily="34" charset="0"/>
                <a:cs typeface="Segoe UI" panose="020B0502040204020203" pitchFamily="34" charset="0"/>
              </a:rPr>
              <a:t>Cluster N1</a:t>
            </a:r>
          </a:p>
        </p:txBody>
      </p:sp>
      <p:cxnSp>
        <p:nvCxnSpPr>
          <p:cNvPr id="12" name="Straight Arrow Connector 11">
            <a:extLst>
              <a:ext uri="{FF2B5EF4-FFF2-40B4-BE49-F238E27FC236}">
                <a16:creationId xmlns:a16="http://schemas.microsoft.com/office/drawing/2014/main" id="{C750FD63-E227-4E09-8E4D-211F362AD08B}"/>
              </a:ext>
            </a:extLst>
          </p:cNvPr>
          <p:cNvCxnSpPr>
            <a:cxnSpLocks/>
            <a:stCxn id="6" idx="0"/>
          </p:cNvCxnSpPr>
          <p:nvPr/>
        </p:nvCxnSpPr>
        <p:spPr>
          <a:xfrm flipV="1">
            <a:off x="1572291" y="4314369"/>
            <a:ext cx="956934" cy="99980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17">
            <a:extLst>
              <a:ext uri="{FF2B5EF4-FFF2-40B4-BE49-F238E27FC236}">
                <a16:creationId xmlns:a16="http://schemas.microsoft.com/office/drawing/2014/main" id="{32B9FB30-2C1D-4260-ABDF-5EB2703BC70D}"/>
              </a:ext>
            </a:extLst>
          </p:cNvPr>
          <p:cNvSpPr txBox="1">
            <a:spLocks/>
          </p:cNvSpPr>
          <p:nvPr/>
        </p:nvSpPr>
        <p:spPr>
          <a:xfrm>
            <a:off x="5036931" y="1543826"/>
            <a:ext cx="6353119" cy="15389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It can be concluded that the bests districts to study at </a:t>
            </a:r>
            <a:r>
              <a:rPr lang="en-US" sz="1400" dirty="0" err="1">
                <a:latin typeface="Segoe UI" panose="020B0502040204020203" pitchFamily="34" charset="0"/>
                <a:cs typeface="Segoe UI" panose="020B0502040204020203" pitchFamily="34" charset="0"/>
              </a:rPr>
              <a:t>Ecully</a:t>
            </a:r>
            <a:r>
              <a:rPr lang="en-US" sz="1400" dirty="0">
                <a:latin typeface="Segoe UI" panose="020B0502040204020203" pitchFamily="34" charset="0"/>
                <a:cs typeface="Segoe UI" panose="020B0502040204020203" pitchFamily="34" charset="0"/>
              </a:rPr>
              <a:t> and to live the French experienced are located around Cluster 1. </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The list of this districts is as follows:</a:t>
            </a:r>
          </a:p>
        </p:txBody>
      </p:sp>
      <p:sp>
        <p:nvSpPr>
          <p:cNvPr id="16" name="Oval 15">
            <a:extLst>
              <a:ext uri="{FF2B5EF4-FFF2-40B4-BE49-F238E27FC236}">
                <a16:creationId xmlns:a16="http://schemas.microsoft.com/office/drawing/2014/main" id="{C3EE7B7F-E7F1-47EF-A957-142C11C00AC9}"/>
              </a:ext>
            </a:extLst>
          </p:cNvPr>
          <p:cNvSpPr/>
          <p:nvPr/>
        </p:nvSpPr>
        <p:spPr>
          <a:xfrm>
            <a:off x="1824164" y="3746919"/>
            <a:ext cx="109220" cy="111760"/>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FCBBF1A7-18B1-459F-AED2-D9A3715B1910}"/>
              </a:ext>
            </a:extLst>
          </p:cNvPr>
          <p:cNvSpPr txBox="1">
            <a:spLocks/>
          </p:cNvSpPr>
          <p:nvPr/>
        </p:nvSpPr>
        <p:spPr>
          <a:xfrm>
            <a:off x="615357" y="2504108"/>
            <a:ext cx="1563236" cy="450016"/>
          </a:xfrm>
          <a:prstGeom prst="rect">
            <a:avLst/>
          </a:prstGeom>
          <a:solidFill>
            <a:schemeClr val="accent2">
              <a:lumMod val="20000"/>
              <a:lumOff val="80000"/>
            </a:schemeClr>
          </a:solidFill>
          <a:ln w="12700">
            <a:solidFill>
              <a:srgbClr val="D24726"/>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rgbClr val="C00000"/>
                </a:solidFill>
                <a:latin typeface="Segoe UI" panose="020B0502040204020203" pitchFamily="34" charset="0"/>
                <a:cs typeface="Segoe UI" panose="020B0502040204020203" pitchFamily="34" charset="0"/>
              </a:rPr>
              <a:t>Campus</a:t>
            </a:r>
          </a:p>
        </p:txBody>
      </p:sp>
      <p:cxnSp>
        <p:nvCxnSpPr>
          <p:cNvPr id="19" name="Straight Arrow Connector 18">
            <a:extLst>
              <a:ext uri="{FF2B5EF4-FFF2-40B4-BE49-F238E27FC236}">
                <a16:creationId xmlns:a16="http://schemas.microsoft.com/office/drawing/2014/main" id="{763F93B0-0C7F-432C-8006-7E6CC00D4B39}"/>
              </a:ext>
            </a:extLst>
          </p:cNvPr>
          <p:cNvCxnSpPr>
            <a:cxnSpLocks/>
          </p:cNvCxnSpPr>
          <p:nvPr/>
        </p:nvCxnSpPr>
        <p:spPr>
          <a:xfrm>
            <a:off x="1396975" y="3043837"/>
            <a:ext cx="427189" cy="703082"/>
          </a:xfrm>
          <a:prstGeom prst="straightConnector1">
            <a:avLst/>
          </a:prstGeom>
          <a:ln w="28575">
            <a:solidFill>
              <a:srgbClr val="DD462F"/>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3564E54-C415-409E-939C-79D06F8B361E}"/>
              </a:ext>
            </a:extLst>
          </p:cNvPr>
          <p:cNvPicPr>
            <a:picLocks noChangeAspect="1"/>
          </p:cNvPicPr>
          <p:nvPr/>
        </p:nvPicPr>
        <p:blipFill>
          <a:blip r:embed="rId3"/>
          <a:stretch>
            <a:fillRect/>
          </a:stretch>
        </p:blipFill>
        <p:spPr>
          <a:xfrm>
            <a:off x="5036931" y="2835647"/>
            <a:ext cx="5626048" cy="3252051"/>
          </a:xfrm>
          <a:prstGeom prst="rect">
            <a:avLst/>
          </a:prstGeom>
        </p:spPr>
      </p:pic>
      <p:sp>
        <p:nvSpPr>
          <p:cNvPr id="13" name="Title 1">
            <a:extLst>
              <a:ext uri="{FF2B5EF4-FFF2-40B4-BE49-F238E27FC236}">
                <a16:creationId xmlns:a16="http://schemas.microsoft.com/office/drawing/2014/main" id="{DBD2D654-A597-425E-8160-E4D3932B6211}"/>
              </a:ext>
            </a:extLst>
          </p:cNvPr>
          <p:cNvSpPr>
            <a:spLocks noGrp="1"/>
          </p:cNvSpPr>
          <p:nvPr>
            <p:ph type="title"/>
          </p:nvPr>
        </p:nvSpPr>
        <p:spPr>
          <a:xfrm>
            <a:off x="520700" y="447675"/>
            <a:ext cx="6877050" cy="639763"/>
          </a:xfrm>
        </p:spPr>
        <p:txBody>
          <a:bodyPr/>
          <a:lstStyle/>
          <a:p>
            <a:r>
              <a:rPr lang="en-US" dirty="0"/>
              <a:t>Visualizing the first results</a:t>
            </a:r>
          </a:p>
        </p:txBody>
      </p:sp>
    </p:spTree>
    <p:extLst>
      <p:ext uri="{BB962C8B-B14F-4D97-AF65-F5344CB8AC3E}">
        <p14:creationId xmlns:p14="http://schemas.microsoft.com/office/powerpoint/2010/main" val="60389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D0CA-6281-48E9-A611-B91C5986B3FE}"/>
              </a:ext>
            </a:extLst>
          </p:cNvPr>
          <p:cNvSpPr>
            <a:spLocks noGrp="1"/>
          </p:cNvSpPr>
          <p:nvPr>
            <p:ph type="title"/>
          </p:nvPr>
        </p:nvSpPr>
        <p:spPr>
          <a:xfrm>
            <a:off x="521207" y="448056"/>
            <a:ext cx="11277216" cy="640080"/>
          </a:xfrm>
        </p:spPr>
        <p:txBody>
          <a:bodyPr>
            <a:normAutofit/>
          </a:bodyPr>
          <a:lstStyle/>
          <a:p>
            <a:r>
              <a:rPr lang="en-US" dirty="0"/>
              <a:t>Visualization of qualities of the cluster’s districts</a:t>
            </a:r>
          </a:p>
        </p:txBody>
      </p:sp>
      <p:pic>
        <p:nvPicPr>
          <p:cNvPr id="4" name="Picture 3">
            <a:extLst>
              <a:ext uri="{FF2B5EF4-FFF2-40B4-BE49-F238E27FC236}">
                <a16:creationId xmlns:a16="http://schemas.microsoft.com/office/drawing/2014/main" id="{E696DD89-1796-410A-8FBA-F0B6280A1E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1870" y="1259590"/>
            <a:ext cx="10522769" cy="5372113"/>
          </a:xfrm>
          <a:prstGeom prst="rect">
            <a:avLst/>
          </a:prstGeom>
          <a:noFill/>
          <a:ln>
            <a:noFill/>
          </a:ln>
        </p:spPr>
      </p:pic>
      <p:sp>
        <p:nvSpPr>
          <p:cNvPr id="6" name="TextBox 5">
            <a:extLst>
              <a:ext uri="{FF2B5EF4-FFF2-40B4-BE49-F238E27FC236}">
                <a16:creationId xmlns:a16="http://schemas.microsoft.com/office/drawing/2014/main" id="{7D3942BA-F8ED-40D4-A1BB-EA98E7062027}"/>
              </a:ext>
            </a:extLst>
          </p:cNvPr>
          <p:cNvSpPr txBox="1"/>
          <p:nvPr/>
        </p:nvSpPr>
        <p:spPr>
          <a:xfrm>
            <a:off x="1218460" y="1387349"/>
            <a:ext cx="6094520" cy="1062214"/>
          </a:xfrm>
          <a:prstGeom prst="rect">
            <a:avLst/>
          </a:prstGeom>
          <a:solidFill>
            <a:srgbClr val="FFFFFF">
              <a:alpha val="60000"/>
            </a:srgbClr>
          </a:solidFill>
        </p:spPr>
        <p:txBody>
          <a:bodyPr wrap="square">
            <a:spAutoFit/>
          </a:bodyPr>
          <a:lstStyle/>
          <a:p>
            <a:pPr algn="just" fontAlgn="base">
              <a:lnSpc>
                <a:spcPct val="107000"/>
              </a:lnSpc>
              <a:spcAft>
                <a:spcPts val="800"/>
              </a:spcAft>
            </a:pPr>
            <a:r>
              <a:rPr lang="en-US" i="1" dirty="0">
                <a:solidFill>
                  <a:srgbClr val="D24726"/>
                </a:solidFill>
                <a:latin typeface="+mj-lt"/>
                <a:ea typeface="Calibri" panose="020F0502020204030204" pitchFamily="34" charset="0"/>
                <a:cs typeface="Arial" panose="020B0604020202020204" pitchFamily="34" charset="0"/>
              </a:rPr>
              <a:t>For instance, </a:t>
            </a:r>
            <a:r>
              <a:rPr lang="en-US" sz="1800" i="1" dirty="0">
                <a:solidFill>
                  <a:srgbClr val="D24726"/>
                </a:solidFill>
                <a:effectLst/>
                <a:latin typeface="+mj-lt"/>
                <a:ea typeface="Calibri" panose="020F0502020204030204" pitchFamily="34" charset="0"/>
                <a:cs typeface="Arial" panose="020B0604020202020204" pitchFamily="34" charset="0"/>
              </a:rPr>
              <a:t>Lyon 2 has the highest number of restaurants but not good at coffee and bars.  </a:t>
            </a:r>
          </a:p>
          <a:p>
            <a:pPr algn="just" fontAlgn="base">
              <a:lnSpc>
                <a:spcPct val="107000"/>
              </a:lnSpc>
              <a:spcAft>
                <a:spcPts val="800"/>
              </a:spcAft>
            </a:pPr>
            <a:r>
              <a:rPr lang="en-US" sz="1800" i="1" dirty="0">
                <a:solidFill>
                  <a:srgbClr val="D24726"/>
                </a:solidFill>
                <a:effectLst/>
                <a:latin typeface="+mj-lt"/>
                <a:ea typeface="Calibri" panose="020F0502020204030204" pitchFamily="34" charset="0"/>
                <a:cs typeface="Arial" panose="020B0604020202020204" pitchFamily="34" charset="0"/>
              </a:rPr>
              <a:t>In order to rank these districts</a:t>
            </a:r>
            <a:r>
              <a:rPr lang="en-US" i="1" dirty="0">
                <a:solidFill>
                  <a:srgbClr val="D24726"/>
                </a:solidFill>
                <a:latin typeface="+mj-lt"/>
                <a:ea typeface="Calibri" panose="020F0502020204030204" pitchFamily="34" charset="0"/>
                <a:cs typeface="Arial" panose="020B0604020202020204" pitchFamily="34" charset="0"/>
              </a:rPr>
              <a:t> the </a:t>
            </a:r>
            <a:r>
              <a:rPr lang="en-US" sz="1800" i="1" dirty="0">
                <a:solidFill>
                  <a:srgbClr val="D24726"/>
                </a:solidFill>
                <a:effectLst/>
                <a:latin typeface="+mj-lt"/>
                <a:ea typeface="Calibri" panose="020F0502020204030204" pitchFamily="34" charset="0"/>
                <a:cs typeface="Arial" panose="020B0604020202020204" pitchFamily="34" charset="0"/>
              </a:rPr>
              <a:t>price variable</a:t>
            </a:r>
            <a:r>
              <a:rPr lang="en-US" i="1" dirty="0">
                <a:solidFill>
                  <a:srgbClr val="D24726"/>
                </a:solidFill>
                <a:latin typeface="+mj-lt"/>
                <a:ea typeface="Calibri" panose="020F0502020204030204" pitchFamily="34" charset="0"/>
                <a:cs typeface="Arial" panose="020B0604020202020204" pitchFamily="34" charset="0"/>
              </a:rPr>
              <a:t> is needed.</a:t>
            </a:r>
            <a:endParaRPr lang="en-US" sz="1800" i="1" dirty="0">
              <a:solidFill>
                <a:srgbClr val="D24726"/>
              </a:solidFill>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52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D0CA-6281-48E9-A611-B91C5986B3FE}"/>
              </a:ext>
            </a:extLst>
          </p:cNvPr>
          <p:cNvSpPr>
            <a:spLocks noGrp="1"/>
          </p:cNvSpPr>
          <p:nvPr>
            <p:ph type="title"/>
          </p:nvPr>
        </p:nvSpPr>
        <p:spPr>
          <a:xfrm>
            <a:off x="521207" y="448056"/>
            <a:ext cx="11277216" cy="640080"/>
          </a:xfrm>
        </p:spPr>
        <p:txBody>
          <a:bodyPr>
            <a:normAutofit/>
          </a:bodyPr>
          <a:lstStyle/>
          <a:p>
            <a:r>
              <a:rPr lang="en-US" dirty="0"/>
              <a:t>Price of each district of the cluster</a:t>
            </a:r>
          </a:p>
        </p:txBody>
      </p:sp>
      <p:pic>
        <p:nvPicPr>
          <p:cNvPr id="5" name="Picture 4">
            <a:extLst>
              <a:ext uri="{FF2B5EF4-FFF2-40B4-BE49-F238E27FC236}">
                <a16:creationId xmlns:a16="http://schemas.microsoft.com/office/drawing/2014/main" id="{50A6FE23-D594-448B-8865-339CCE5C6A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8963" y="1327838"/>
            <a:ext cx="7914329" cy="3943519"/>
          </a:xfrm>
          <a:prstGeom prst="rect">
            <a:avLst/>
          </a:prstGeom>
          <a:noFill/>
          <a:ln>
            <a:noFill/>
          </a:ln>
        </p:spPr>
      </p:pic>
      <p:sp>
        <p:nvSpPr>
          <p:cNvPr id="3" name="TextBox 2">
            <a:extLst>
              <a:ext uri="{FF2B5EF4-FFF2-40B4-BE49-F238E27FC236}">
                <a16:creationId xmlns:a16="http://schemas.microsoft.com/office/drawing/2014/main" id="{D5AB2F6C-85B3-4DA4-951B-A898EB14169E}"/>
              </a:ext>
            </a:extLst>
          </p:cNvPr>
          <p:cNvSpPr txBox="1"/>
          <p:nvPr/>
        </p:nvSpPr>
        <p:spPr>
          <a:xfrm>
            <a:off x="1788963" y="5511059"/>
            <a:ext cx="8606789" cy="663258"/>
          </a:xfrm>
          <a:prstGeom prst="rect">
            <a:avLst/>
          </a:prstGeom>
          <a:solidFill>
            <a:srgbClr val="FFFFFF">
              <a:alpha val="60000"/>
            </a:srgbClr>
          </a:solidFill>
        </p:spPr>
        <p:txBody>
          <a:bodyPr wrap="square">
            <a:spAutoFit/>
          </a:bodyPr>
          <a:lstStyle/>
          <a:p>
            <a:pPr algn="just" fontAlgn="base">
              <a:lnSpc>
                <a:spcPct val="107000"/>
              </a:lnSpc>
              <a:spcAft>
                <a:spcPts val="800"/>
              </a:spcAft>
            </a:pPr>
            <a:r>
              <a:rPr lang="en-US" i="1" dirty="0">
                <a:solidFill>
                  <a:srgbClr val="D24726"/>
                </a:solidFill>
                <a:latin typeface="+mj-lt"/>
                <a:cs typeface="Arial" panose="020B0604020202020204" pitchFamily="34" charset="0"/>
              </a:rPr>
              <a:t>To rank them, I selected to use the percentile-75 data, because I want to select a not cheap or mean apartment, but an expensive one to guarantee the quality of it.</a:t>
            </a:r>
          </a:p>
        </p:txBody>
      </p:sp>
    </p:spTree>
    <p:extLst>
      <p:ext uri="{BB962C8B-B14F-4D97-AF65-F5344CB8AC3E}">
        <p14:creationId xmlns:p14="http://schemas.microsoft.com/office/powerpoint/2010/main" val="358934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DA9B-7068-4C39-8AB5-F75B7BFFE58F}"/>
              </a:ext>
            </a:extLst>
          </p:cNvPr>
          <p:cNvSpPr>
            <a:spLocks noGrp="1"/>
          </p:cNvSpPr>
          <p:nvPr>
            <p:ph type="title"/>
          </p:nvPr>
        </p:nvSpPr>
        <p:spPr/>
        <p:txBody>
          <a:bodyPr vert="horz" lIns="91440" tIns="45720" rIns="91440" bIns="45720" rtlCol="0" anchor="b" anchorCtr="0">
            <a:normAutofit/>
          </a:bodyPr>
          <a:lstStyle/>
          <a:p>
            <a:r>
              <a:rPr lang="en-US" dirty="0"/>
              <a:t>Results: Ranking the districts in the cluster</a:t>
            </a:r>
          </a:p>
        </p:txBody>
      </p:sp>
      <p:sp>
        <p:nvSpPr>
          <p:cNvPr id="5" name="TextBox 4">
            <a:extLst>
              <a:ext uri="{FF2B5EF4-FFF2-40B4-BE49-F238E27FC236}">
                <a16:creationId xmlns:a16="http://schemas.microsoft.com/office/drawing/2014/main" id="{5077DD0B-A66A-45F5-AE56-A988DD4DFF22}"/>
              </a:ext>
            </a:extLst>
          </p:cNvPr>
          <p:cNvSpPr txBox="1"/>
          <p:nvPr/>
        </p:nvSpPr>
        <p:spPr>
          <a:xfrm>
            <a:off x="521207" y="1340222"/>
            <a:ext cx="11064152" cy="682806"/>
          </a:xfrm>
          <a:prstGeom prst="rect">
            <a:avLst/>
          </a:prstGeom>
        </p:spPr>
        <p:txBody>
          <a:bodyPr vert="horz" lIns="91440" tIns="45720" rIns="91440" bIns="45720" rtlCol="0">
            <a:normAutofit/>
          </a:bodyPr>
          <a:lstStyle>
            <a:defPPr>
              <a:defRPr lang="en-US"/>
            </a:defPPr>
            <a:lvl1pPr lvl="0" indent="0" algn="just">
              <a:lnSpc>
                <a:spcPts val="1800"/>
              </a:lnSpc>
              <a:spcBef>
                <a:spcPts val="1000"/>
              </a:spcBef>
              <a:spcAft>
                <a:spcPts val="600"/>
              </a:spcAft>
              <a:buFont typeface="Arial" panose="020B0604020202020204" pitchFamily="34" charset="0"/>
              <a:buNone/>
              <a:defRPr sz="1400">
                <a:solidFill>
                  <a:schemeClr val="tx1">
                    <a:lumMod val="75000"/>
                    <a:lumOff val="25000"/>
                  </a:scheme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a:t>We need a metric, so I choose it based on my personal preferences, that is a combination of price (P75), number of bars and number of entertainment venues. </a:t>
            </a:r>
          </a:p>
        </p:txBody>
      </p:sp>
      <p:pic>
        <p:nvPicPr>
          <p:cNvPr id="8" name="Picture 7">
            <a:extLst>
              <a:ext uri="{FF2B5EF4-FFF2-40B4-BE49-F238E27FC236}">
                <a16:creationId xmlns:a16="http://schemas.microsoft.com/office/drawing/2014/main" id="{B2DCFD50-DB13-40DE-BCA2-6BEE3732A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0421" y="2023027"/>
            <a:ext cx="7825724" cy="3293923"/>
          </a:xfrm>
          <a:prstGeom prst="rect">
            <a:avLst/>
          </a:prstGeom>
          <a:noFill/>
          <a:ln>
            <a:noFill/>
          </a:ln>
        </p:spPr>
      </p:pic>
      <p:sp>
        <p:nvSpPr>
          <p:cNvPr id="10" name="TextBox 9">
            <a:extLst>
              <a:ext uri="{FF2B5EF4-FFF2-40B4-BE49-F238E27FC236}">
                <a16:creationId xmlns:a16="http://schemas.microsoft.com/office/drawing/2014/main" id="{BFD5A5BB-A219-459F-87DF-820B084D8C30}"/>
              </a:ext>
            </a:extLst>
          </p:cNvPr>
          <p:cNvSpPr txBox="1"/>
          <p:nvPr/>
        </p:nvSpPr>
        <p:spPr>
          <a:xfrm>
            <a:off x="521207" y="5517778"/>
            <a:ext cx="11064152" cy="788036"/>
          </a:xfrm>
          <a:prstGeom prst="rect">
            <a:avLst/>
          </a:prstGeom>
        </p:spPr>
        <p:txBody>
          <a:bodyPr vert="horz" lIns="91440" tIns="45720" rIns="91440" bIns="45720" rtlCol="0">
            <a:normAutofit/>
          </a:bodyPr>
          <a:lstStyle>
            <a:defPPr>
              <a:defRPr lang="en-US"/>
            </a:defPPr>
            <a:lvl1pPr lvl="0" indent="0" algn="just">
              <a:lnSpc>
                <a:spcPts val="1800"/>
              </a:lnSpc>
              <a:spcBef>
                <a:spcPts val="1000"/>
              </a:spcBef>
              <a:spcAft>
                <a:spcPts val="600"/>
              </a:spcAft>
              <a:buFont typeface="Arial" panose="020B0604020202020204" pitchFamily="34" charset="0"/>
              <a:buNone/>
              <a:defRPr sz="1400">
                <a:solidFill>
                  <a:schemeClr val="tx1">
                    <a:lumMod val="75000"/>
                    <a:lumOff val="25000"/>
                  </a:scheme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a:t>Seeing this graph, it is clear than Lyon 4 has most Bards and Entertainment places with a fair price. So, my insight from this job is to select Lyon 4 to be the best choice to live a Lyon.</a:t>
            </a:r>
          </a:p>
        </p:txBody>
      </p:sp>
    </p:spTree>
    <p:extLst>
      <p:ext uri="{BB962C8B-B14F-4D97-AF65-F5344CB8AC3E}">
        <p14:creationId xmlns:p14="http://schemas.microsoft.com/office/powerpoint/2010/main" val="140963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DA9B-7068-4C39-8AB5-F75B7BFFE58F}"/>
              </a:ext>
            </a:extLst>
          </p:cNvPr>
          <p:cNvSpPr>
            <a:spLocks noGrp="1"/>
          </p:cNvSpPr>
          <p:nvPr>
            <p:ph type="title"/>
          </p:nvPr>
        </p:nvSpPr>
        <p:spPr/>
        <p:txBody>
          <a:bodyPr vert="horz" lIns="91440" tIns="45720" rIns="91440" bIns="45720" rtlCol="0" anchor="b" anchorCtr="0">
            <a:normAutofit/>
          </a:bodyPr>
          <a:lstStyle/>
          <a:p>
            <a:r>
              <a:rPr lang="en-US" dirty="0"/>
              <a:t>Discussion</a:t>
            </a:r>
          </a:p>
        </p:txBody>
      </p:sp>
      <p:sp>
        <p:nvSpPr>
          <p:cNvPr id="5" name="TextBox 4">
            <a:extLst>
              <a:ext uri="{FF2B5EF4-FFF2-40B4-BE49-F238E27FC236}">
                <a16:creationId xmlns:a16="http://schemas.microsoft.com/office/drawing/2014/main" id="{5077DD0B-A66A-45F5-AE56-A988DD4DFF22}"/>
              </a:ext>
            </a:extLst>
          </p:cNvPr>
          <p:cNvSpPr txBox="1"/>
          <p:nvPr/>
        </p:nvSpPr>
        <p:spPr>
          <a:xfrm>
            <a:off x="521207" y="1340222"/>
            <a:ext cx="5045092" cy="4945168"/>
          </a:xfrm>
          <a:prstGeom prst="rect">
            <a:avLst/>
          </a:prstGeom>
        </p:spPr>
        <p:txBody>
          <a:bodyPr vert="horz" lIns="91440" tIns="45720" rIns="91440" bIns="45720" rtlCol="0">
            <a:normAutofit/>
          </a:bodyPr>
          <a:lstStyle>
            <a:defPPr>
              <a:defRPr lang="en-US"/>
            </a:defPPr>
            <a:lvl1pPr lvl="0" indent="0" algn="just">
              <a:lnSpc>
                <a:spcPts val="1800"/>
              </a:lnSpc>
              <a:spcBef>
                <a:spcPts val="1000"/>
              </a:spcBef>
              <a:spcAft>
                <a:spcPts val="600"/>
              </a:spcAft>
              <a:buFont typeface="Arial" panose="020B0604020202020204" pitchFamily="34" charset="0"/>
              <a:buNone/>
              <a:defRPr sz="1400">
                <a:solidFill>
                  <a:schemeClr val="tx1">
                    <a:lumMod val="75000"/>
                    <a:lumOff val="25000"/>
                  </a:scheme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a:t>During this job I used several tools of python to accomplish this task, such as: data collect by scrapping webpages, data processing, segmentizing by </a:t>
            </a:r>
            <a:r>
              <a:rPr lang="en-US" dirty="0" err="1"/>
              <a:t>Kmeans</a:t>
            </a:r>
            <a:r>
              <a:rPr lang="en-US" dirty="0"/>
              <a:t>, Foursquare API, Matplotlib, among others.   This was a good academic exercise in order to show what Python can do. </a:t>
            </a:r>
          </a:p>
          <a:p>
            <a:r>
              <a:rPr lang="en-US" dirty="0"/>
              <a:t>The results of this task, shows that living in the center of the Metropolis of Lyon is the best option regarding the distance and venues over the city, moreover it shows that there a huge difference at living center in terms of price of each district.</a:t>
            </a:r>
          </a:p>
          <a:p>
            <a:r>
              <a:rPr lang="en-US" dirty="0"/>
              <a:t>These results could be enhanced by adding extra features to describe each district. Probably, Foursquare data is biased by the fact that generally at the city center are more attractions than peripheric districts. So, adding other factors, such as: quality of life, cost of transport (instead of distance), density population among others, will  improve this model.</a:t>
            </a:r>
          </a:p>
        </p:txBody>
      </p:sp>
      <p:pic>
        <p:nvPicPr>
          <p:cNvPr id="3" name="Picture 2">
            <a:extLst>
              <a:ext uri="{FF2B5EF4-FFF2-40B4-BE49-F238E27FC236}">
                <a16:creationId xmlns:a16="http://schemas.microsoft.com/office/drawing/2014/main" id="{C22B750F-9D91-4606-9E1D-AD61E0BF8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790" y="1810385"/>
            <a:ext cx="2879874" cy="287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8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DA9B-7068-4C39-8AB5-F75B7BFFE58F}"/>
              </a:ext>
            </a:extLst>
          </p:cNvPr>
          <p:cNvSpPr>
            <a:spLocks noGrp="1"/>
          </p:cNvSpPr>
          <p:nvPr>
            <p:ph type="title"/>
          </p:nvPr>
        </p:nvSpPr>
        <p:spPr/>
        <p:txBody>
          <a:bodyPr vert="horz" lIns="91440" tIns="45720" rIns="91440" bIns="45720" rtlCol="0" anchor="b" anchorCtr="0">
            <a:normAutofit/>
          </a:bodyPr>
          <a:lstStyle/>
          <a:p>
            <a:r>
              <a:rPr lang="en-US" dirty="0"/>
              <a:t>Conclusion</a:t>
            </a:r>
          </a:p>
        </p:txBody>
      </p:sp>
      <p:sp>
        <p:nvSpPr>
          <p:cNvPr id="6" name="TextBox 5">
            <a:extLst>
              <a:ext uri="{FF2B5EF4-FFF2-40B4-BE49-F238E27FC236}">
                <a16:creationId xmlns:a16="http://schemas.microsoft.com/office/drawing/2014/main" id="{B14FE932-65A5-4633-B887-E12CE0171328}"/>
              </a:ext>
            </a:extLst>
          </p:cNvPr>
          <p:cNvSpPr txBox="1"/>
          <p:nvPr/>
        </p:nvSpPr>
        <p:spPr>
          <a:xfrm>
            <a:off x="521206" y="1403673"/>
            <a:ext cx="11099664" cy="2209539"/>
          </a:xfrm>
          <a:prstGeom prst="rect">
            <a:avLst/>
          </a:prstGeom>
        </p:spPr>
        <p:txBody>
          <a:bodyPr vert="horz" lIns="91440" tIns="45720" rIns="91440" bIns="45720" rtlCol="0">
            <a:normAutofit/>
          </a:bodyPr>
          <a:lstStyle>
            <a:defPPr>
              <a:defRPr lang="en-US"/>
            </a:defPPr>
            <a:lvl1pPr lvl="0" indent="0" algn="just">
              <a:lnSpc>
                <a:spcPts val="1800"/>
              </a:lnSpc>
              <a:spcBef>
                <a:spcPts val="1000"/>
              </a:spcBef>
              <a:spcAft>
                <a:spcPts val="600"/>
              </a:spcAft>
              <a:buFont typeface="Arial" panose="020B0604020202020204" pitchFamily="34" charset="0"/>
              <a:buNone/>
              <a:defRPr sz="1400">
                <a:solidFill>
                  <a:schemeClr val="tx1">
                    <a:lumMod val="75000"/>
                    <a:lumOff val="25000"/>
                  </a:scheme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sz="1800" dirty="0"/>
              <a:t>Although the model can be refined, the results are still interesting, Lyon 4 offers more entertainment and bars for a better price than any other district of the center, all of these by a reasonable distance of the campus.</a:t>
            </a:r>
          </a:p>
          <a:p>
            <a:endParaRPr lang="en-US" sz="1800" dirty="0"/>
          </a:p>
          <a:p>
            <a:r>
              <a:rPr lang="en-US" sz="1800" dirty="0"/>
              <a:t>This will be useful when I will select my future district during next months.</a:t>
            </a:r>
          </a:p>
        </p:txBody>
      </p:sp>
    </p:spTree>
    <p:extLst>
      <p:ext uri="{BB962C8B-B14F-4D97-AF65-F5344CB8AC3E}">
        <p14:creationId xmlns:p14="http://schemas.microsoft.com/office/powerpoint/2010/main" val="56115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FBE0-F29F-4FE8-8292-591F8D59B6CC}"/>
              </a:ext>
            </a:extLst>
          </p:cNvPr>
          <p:cNvSpPr>
            <a:spLocks noGrp="1"/>
          </p:cNvSpPr>
          <p:nvPr>
            <p:ph type="title"/>
          </p:nvPr>
        </p:nvSpPr>
        <p:spPr/>
        <p:txBody>
          <a:bodyPr/>
          <a:lstStyle/>
          <a:p>
            <a:r>
              <a:rPr lang="en-US"/>
              <a:t>The problem</a:t>
            </a:r>
          </a:p>
        </p:txBody>
      </p:sp>
      <p:pic>
        <p:nvPicPr>
          <p:cNvPr id="4" name="Content Placeholder 3">
            <a:extLst>
              <a:ext uri="{FF2B5EF4-FFF2-40B4-BE49-F238E27FC236}">
                <a16:creationId xmlns:a16="http://schemas.microsoft.com/office/drawing/2014/main" id="{D10BEBAB-9D60-4C39-8FA4-F0F823E12BFC}"/>
              </a:ext>
            </a:extLst>
          </p:cNvPr>
          <p:cNvPicPr>
            <a:picLocks noGrp="1" noChangeAspect="1"/>
          </p:cNvPicPr>
          <p:nvPr>
            <p:ph sz="quarter" idx="10"/>
          </p:nvPr>
        </p:nvPicPr>
        <p:blipFill>
          <a:blip r:embed="rId2"/>
          <a:stretch>
            <a:fillRect/>
          </a:stretch>
        </p:blipFill>
        <p:spPr>
          <a:xfrm>
            <a:off x="682320" y="1435100"/>
            <a:ext cx="4131285" cy="3978275"/>
          </a:xfrm>
          <a:prstGeom prst="rect">
            <a:avLst/>
          </a:prstGeom>
        </p:spPr>
      </p:pic>
      <p:sp>
        <p:nvSpPr>
          <p:cNvPr id="6" name="Content Placeholder 17">
            <a:extLst>
              <a:ext uri="{FF2B5EF4-FFF2-40B4-BE49-F238E27FC236}">
                <a16:creationId xmlns:a16="http://schemas.microsoft.com/office/drawing/2014/main" id="{2A8C22E9-826F-45FB-A160-A16729DF08D4}"/>
              </a:ext>
            </a:extLst>
          </p:cNvPr>
          <p:cNvSpPr txBox="1">
            <a:spLocks/>
          </p:cNvSpPr>
          <p:nvPr/>
        </p:nvSpPr>
        <p:spPr>
          <a:xfrm>
            <a:off x="5007077" y="1435100"/>
            <a:ext cx="658715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 will move myself into Lyon, in order to pursue an MBA. The program will be on a  campus located at </a:t>
            </a:r>
            <a:r>
              <a:rPr lang="en-US" sz="1400" dirty="0" err="1">
                <a:latin typeface="Segoe UI" panose="020B0502040204020203" pitchFamily="34" charset="0"/>
                <a:cs typeface="Segoe UI" panose="020B0502040204020203" pitchFamily="34" charset="0"/>
              </a:rPr>
              <a:t>Ecully</a:t>
            </a:r>
            <a:r>
              <a:rPr lang="en-US" sz="1400" dirty="0">
                <a:latin typeface="Segoe UI" panose="020B0502040204020203" pitchFamily="34" charset="0"/>
                <a:cs typeface="Segoe UI" panose="020B0502040204020203" pitchFamily="34" charset="0"/>
              </a:rPr>
              <a:t> district, which is placed outside of Lyon center. </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So, in order to be around campus and have a full French experience, I need to segmentize districts based on their distance to campus and their trending places around.   </a:t>
            </a:r>
          </a:p>
        </p:txBody>
      </p:sp>
      <p:pic>
        <p:nvPicPr>
          <p:cNvPr id="1030" name="Picture 6" descr="L'EM Lyon va déménager dans le centre-ville - Le Figaro Etudiant">
            <a:extLst>
              <a:ext uri="{FF2B5EF4-FFF2-40B4-BE49-F238E27FC236}">
                <a16:creationId xmlns:a16="http://schemas.microsoft.com/office/drawing/2014/main" id="{8A4AC135-04E7-4E78-AD0C-AA371F8F7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064" y="4258269"/>
            <a:ext cx="2052671" cy="11551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yon Nightlife | The pedestrian streets close to Place Belle… | Flickr">
            <a:extLst>
              <a:ext uri="{FF2B5EF4-FFF2-40B4-BE49-F238E27FC236}">
                <a16:creationId xmlns:a16="http://schemas.microsoft.com/office/drawing/2014/main" id="{F2644614-42C4-4978-8178-FAF07CD83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042" y="4243618"/>
            <a:ext cx="2389550" cy="11551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7 Most Instagrammable Spots In Lyon – Big 7 Travel">
            <a:extLst>
              <a:ext uri="{FF2B5EF4-FFF2-40B4-BE49-F238E27FC236}">
                <a16:creationId xmlns:a16="http://schemas.microsoft.com/office/drawing/2014/main" id="{54F43BF1-D754-4A2F-820D-67807CE0F0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020" y="4210740"/>
            <a:ext cx="1843688" cy="122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81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5C7E-3563-4DBE-B13E-0DD785A99E19}"/>
              </a:ext>
            </a:extLst>
          </p:cNvPr>
          <p:cNvSpPr>
            <a:spLocks noGrp="1"/>
          </p:cNvSpPr>
          <p:nvPr>
            <p:ph type="title"/>
          </p:nvPr>
        </p:nvSpPr>
        <p:spPr/>
        <p:txBody>
          <a:bodyPr/>
          <a:lstStyle/>
          <a:p>
            <a:r>
              <a:rPr lang="en-US" dirty="0"/>
              <a:t>More about the problem </a:t>
            </a:r>
          </a:p>
        </p:txBody>
      </p:sp>
      <p:pic>
        <p:nvPicPr>
          <p:cNvPr id="4" name="Picture 3">
            <a:extLst>
              <a:ext uri="{FF2B5EF4-FFF2-40B4-BE49-F238E27FC236}">
                <a16:creationId xmlns:a16="http://schemas.microsoft.com/office/drawing/2014/main" id="{59A211A6-BE80-4311-9B80-19A517E2FE67}"/>
              </a:ext>
            </a:extLst>
          </p:cNvPr>
          <p:cNvPicPr>
            <a:picLocks noChangeAspect="1"/>
          </p:cNvPicPr>
          <p:nvPr/>
        </p:nvPicPr>
        <p:blipFill>
          <a:blip r:embed="rId2"/>
          <a:stretch>
            <a:fillRect/>
          </a:stretch>
        </p:blipFill>
        <p:spPr>
          <a:xfrm>
            <a:off x="5831840" y="1382776"/>
            <a:ext cx="5761037" cy="4947615"/>
          </a:xfrm>
          <a:prstGeom prst="rect">
            <a:avLst/>
          </a:prstGeom>
        </p:spPr>
      </p:pic>
      <p:sp>
        <p:nvSpPr>
          <p:cNvPr id="6" name="Content Placeholder 17">
            <a:extLst>
              <a:ext uri="{FF2B5EF4-FFF2-40B4-BE49-F238E27FC236}">
                <a16:creationId xmlns:a16="http://schemas.microsoft.com/office/drawing/2014/main" id="{1F2AB44C-9FBC-4B3D-9409-B9CBFCED36BB}"/>
              </a:ext>
            </a:extLst>
          </p:cNvPr>
          <p:cNvSpPr txBox="1">
            <a:spLocks/>
          </p:cNvSpPr>
          <p:nvPr/>
        </p:nvSpPr>
        <p:spPr>
          <a:xfrm>
            <a:off x="521207" y="1382775"/>
            <a:ext cx="5015993" cy="494761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Lyon has 66 districts</a:t>
            </a:r>
          </a:p>
          <a:p>
            <a:pPr marL="0" lvl="0" indent="0" algn="just">
              <a:lnSpc>
                <a:spcPct val="100000"/>
              </a:lnSpc>
              <a:spcAft>
                <a:spcPts val="600"/>
              </a:spcAft>
              <a:buNone/>
              <a:defRPr/>
            </a:pPr>
            <a:r>
              <a:rPr lang="en-US" sz="1800" dirty="0" err="1">
                <a:latin typeface="Segoe UI" panose="020B0502040204020203" pitchFamily="34" charset="0"/>
                <a:cs typeface="Segoe UI" panose="020B0502040204020203" pitchFamily="34" charset="0"/>
              </a:rPr>
              <a:t>Ecully</a:t>
            </a:r>
            <a:r>
              <a:rPr lang="en-US" sz="1800" dirty="0">
                <a:latin typeface="Segoe UI" panose="020B0502040204020203" pitchFamily="34" charset="0"/>
                <a:cs typeface="Segoe UI" panose="020B0502040204020203" pitchFamily="34" charset="0"/>
              </a:rPr>
              <a:t> is located at the west of the center of the city, which it is supposed to have greater number of trending places.  </a:t>
            </a:r>
          </a:p>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The mission is to segregate these districts using </a:t>
            </a:r>
            <a:r>
              <a:rPr lang="en-US" sz="1800" dirty="0" err="1">
                <a:latin typeface="Segoe UI" panose="020B0502040204020203" pitchFamily="34" charset="0"/>
                <a:cs typeface="Segoe UI" panose="020B0502040204020203" pitchFamily="34" charset="0"/>
              </a:rPr>
              <a:t>kmeans</a:t>
            </a:r>
            <a:r>
              <a:rPr lang="en-US" sz="1800" dirty="0">
                <a:latin typeface="Segoe UI" panose="020B0502040204020203" pitchFamily="34" charset="0"/>
                <a:cs typeface="Segoe UI" panose="020B0502040204020203" pitchFamily="34" charset="0"/>
              </a:rPr>
              <a:t> in order to get a short list of district to look at to rent a place, that makes compatible studying and enjoying in Lyon.</a:t>
            </a:r>
          </a:p>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Once we have selected the cluster, we need to find out whose are the most convenient in terms of price for renting. </a:t>
            </a:r>
          </a:p>
        </p:txBody>
      </p:sp>
      <p:sp>
        <p:nvSpPr>
          <p:cNvPr id="7" name="Oval 6">
            <a:extLst>
              <a:ext uri="{FF2B5EF4-FFF2-40B4-BE49-F238E27FC236}">
                <a16:creationId xmlns:a16="http://schemas.microsoft.com/office/drawing/2014/main" id="{3EAE81A1-842D-419F-98D2-B764BD21AB71}"/>
              </a:ext>
            </a:extLst>
          </p:cNvPr>
          <p:cNvSpPr/>
          <p:nvPr/>
        </p:nvSpPr>
        <p:spPr>
          <a:xfrm>
            <a:off x="7630160" y="3262655"/>
            <a:ext cx="109220" cy="1117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Methodology </a:t>
            </a:r>
          </a:p>
        </p:txBody>
      </p:sp>
      <p:grpSp>
        <p:nvGrpSpPr>
          <p:cNvPr id="4" name="Group 3" descr="Small circle with number 1 inside  indicating step 1"/>
          <p:cNvGrpSpPr/>
          <p:nvPr/>
        </p:nvGrpSpPr>
        <p:grpSpPr bwMode="blackWhite">
          <a:xfrm>
            <a:off x="522611" y="1534413"/>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29927" y="1574605"/>
            <a:ext cx="4634026"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Get the data from </a:t>
            </a:r>
            <a:r>
              <a:rPr lang="en-US" i="1" dirty="0">
                <a:solidFill>
                  <a:srgbClr val="D24726"/>
                </a:solidFill>
                <a:latin typeface="Segoe UI" panose="020B0502040204020203" pitchFamily="34" charset="0"/>
                <a:cs typeface="Segoe UI" panose="020B0502040204020203" pitchFamily="34" charset="0"/>
              </a:rPr>
              <a:t>Wikipedia</a:t>
            </a:r>
            <a:r>
              <a:rPr lang="en-US" dirty="0">
                <a:solidFill>
                  <a:prstClr val="black">
                    <a:lumMod val="75000"/>
                    <a:lumOff val="25000"/>
                  </a:prstClr>
                </a:solidFill>
                <a:latin typeface="Segoe UI" panose="020B0502040204020203" pitchFamily="34" charset="0"/>
                <a:cs typeface="Segoe UI" panose="020B0502040204020203" pitchFamily="34" charset="0"/>
              </a:rPr>
              <a:t> and then deploy it before using. </a:t>
            </a:r>
          </a:p>
        </p:txBody>
      </p:sp>
      <p:grpSp>
        <p:nvGrpSpPr>
          <p:cNvPr id="19" name="Group 18" descr="Small circle with number 2 inside  indicating step 2"/>
          <p:cNvGrpSpPr/>
          <p:nvPr/>
        </p:nvGrpSpPr>
        <p:grpSpPr bwMode="blackWhite">
          <a:xfrm>
            <a:off x="522611" y="2208904"/>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29925" y="2249096"/>
            <a:ext cx="6196497"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Use </a:t>
            </a:r>
            <a:r>
              <a:rPr lang="en-US" dirty="0">
                <a:solidFill>
                  <a:prstClr val="black">
                    <a:lumMod val="75000"/>
                    <a:lumOff val="25000"/>
                  </a:prstClr>
                </a:solidFill>
              </a:rPr>
              <a:t> </a:t>
            </a:r>
            <a:r>
              <a:rPr lang="en-US" i="1" dirty="0" err="1">
                <a:solidFill>
                  <a:srgbClr val="D24726"/>
                </a:solidFill>
                <a:latin typeface="Segoe UI" panose="020B0502040204020203" pitchFamily="34" charset="0"/>
                <a:cs typeface="Segoe UI" panose="020B0502040204020203" pitchFamily="34" charset="0"/>
              </a:rPr>
              <a:t>pgeocode</a:t>
            </a:r>
            <a:r>
              <a:rPr lang="en-US" i="1" dirty="0">
                <a:solidFill>
                  <a:srgbClr val="D24726"/>
                </a:solidFill>
                <a:latin typeface="Segoe UI" panose="020B0502040204020203" pitchFamily="34" charset="0"/>
                <a:cs typeface="Segoe UI" panose="020B0502040204020203" pitchFamily="34" charset="0"/>
              </a:rPr>
              <a:t> </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get the </a:t>
            </a:r>
            <a:r>
              <a:rPr lang="en-US" dirty="0">
                <a:solidFill>
                  <a:srgbClr val="D24726"/>
                </a:solidFill>
                <a:latin typeface="Segoe UI Semibold" panose="020B0702040204020203" pitchFamily="34" charset="0"/>
                <a:cs typeface="Segoe UI Semibold" panose="020B0702040204020203" pitchFamily="34" charset="0"/>
              </a:rPr>
              <a:t>coordinates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distance</a:t>
            </a:r>
            <a:r>
              <a:rPr lang="en-US" dirty="0">
                <a:solidFill>
                  <a:prstClr val="black">
                    <a:lumMod val="75000"/>
                    <a:lumOff val="25000"/>
                  </a:prstClr>
                </a:solidFill>
                <a:latin typeface="Segoe UI" panose="020B0502040204020203" pitchFamily="34" charset="0"/>
                <a:cs typeface="Segoe UI" panose="020B0502040204020203" pitchFamily="34" charset="0"/>
              </a:rPr>
              <a:t> to campus district for each district </a:t>
            </a:r>
          </a:p>
        </p:txBody>
      </p:sp>
      <p:grpSp>
        <p:nvGrpSpPr>
          <p:cNvPr id="31" name="Group 30" descr="Small circle with number 3 inside  indicating step 3"/>
          <p:cNvGrpSpPr/>
          <p:nvPr/>
        </p:nvGrpSpPr>
        <p:grpSpPr bwMode="blackWhite">
          <a:xfrm>
            <a:off x="521207" y="2899685"/>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42729" y="2875469"/>
            <a:ext cx="6335950" cy="4944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Use </a:t>
            </a:r>
            <a:r>
              <a:rPr lang="en-US" i="1" dirty="0">
                <a:solidFill>
                  <a:srgbClr val="D24726"/>
                </a:solidFill>
                <a:latin typeface="Segoe UI" panose="020B0502040204020203" pitchFamily="34" charset="0"/>
                <a:cs typeface="Segoe UI" panose="020B0502040204020203" pitchFamily="34" charset="0"/>
              </a:rPr>
              <a:t>foursquare</a:t>
            </a:r>
            <a:r>
              <a:rPr lang="en-US" dirty="0">
                <a:solidFill>
                  <a:prstClr val="black">
                    <a:lumMod val="75000"/>
                    <a:lumOff val="25000"/>
                  </a:prstClr>
                </a:solidFill>
                <a:latin typeface="Segoe UI" panose="020B0502040204020203" pitchFamily="34" charset="0"/>
                <a:cs typeface="Segoe UI" panose="020B0502040204020203" pitchFamily="34" charset="0"/>
              </a:rPr>
              <a:t> query to rank each district with the </a:t>
            </a:r>
            <a:r>
              <a:rPr lang="en-US" dirty="0">
                <a:solidFill>
                  <a:srgbClr val="D24726"/>
                </a:solidFill>
                <a:latin typeface="Segoe UI Semibold" panose="020B0702040204020203" pitchFamily="34" charset="0"/>
                <a:cs typeface="Segoe UI Semibold" panose="020B0702040204020203" pitchFamily="34" charset="0"/>
              </a:rPr>
              <a:t>number of venues</a:t>
            </a:r>
            <a:r>
              <a:rPr lang="en-US" dirty="0">
                <a:solidFill>
                  <a:prstClr val="black">
                    <a:lumMod val="75000"/>
                    <a:lumOff val="25000"/>
                  </a:prstClr>
                </a:solidFill>
                <a:latin typeface="Segoe UI" panose="020B0502040204020203" pitchFamily="34" charset="0"/>
                <a:cs typeface="Segoe UI" panose="020B0502040204020203" pitchFamily="34" charset="0"/>
              </a:rPr>
              <a:t>. </a:t>
            </a:r>
          </a:p>
        </p:txBody>
      </p:sp>
      <p:grpSp>
        <p:nvGrpSpPr>
          <p:cNvPr id="26" name="Group 25" descr="Small circle with number 3 inside  indicating step 3">
            <a:extLst>
              <a:ext uri="{FF2B5EF4-FFF2-40B4-BE49-F238E27FC236}">
                <a16:creationId xmlns:a16="http://schemas.microsoft.com/office/drawing/2014/main" id="{F84D6470-F537-4F95-BA0D-1D7E667D5E94}"/>
              </a:ext>
            </a:extLst>
          </p:cNvPr>
          <p:cNvGrpSpPr/>
          <p:nvPr/>
        </p:nvGrpSpPr>
        <p:grpSpPr bwMode="blackWhite">
          <a:xfrm>
            <a:off x="518139" y="3567171"/>
            <a:ext cx="558179" cy="409838"/>
            <a:chOff x="6953426" y="711274"/>
            <a:chExt cx="558179" cy="409838"/>
          </a:xfrm>
        </p:grpSpPr>
        <p:sp>
          <p:nvSpPr>
            <p:cNvPr id="27" name="Oval 26" descr="Small circle">
              <a:extLst>
                <a:ext uri="{FF2B5EF4-FFF2-40B4-BE49-F238E27FC236}">
                  <a16:creationId xmlns:a16="http://schemas.microsoft.com/office/drawing/2014/main" id="{7EE35DC6-BB91-4443-BA33-87095C4C28B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217A3CF6-F6C5-47AC-8B27-62D79CF48EB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8" name="Content Placeholder 17">
            <a:extLst>
              <a:ext uri="{FF2B5EF4-FFF2-40B4-BE49-F238E27FC236}">
                <a16:creationId xmlns:a16="http://schemas.microsoft.com/office/drawing/2014/main" id="{6F2D8B3B-8344-4A00-8F72-7B4DE7A12E3A}"/>
              </a:ext>
            </a:extLst>
          </p:cNvPr>
          <p:cNvSpPr txBox="1">
            <a:spLocks/>
          </p:cNvSpPr>
          <p:nvPr/>
        </p:nvSpPr>
        <p:spPr>
          <a:xfrm>
            <a:off x="1029925" y="3612516"/>
            <a:ext cx="6335950" cy="4944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Use </a:t>
            </a:r>
            <a:r>
              <a:rPr lang="en-US" i="1" dirty="0" err="1">
                <a:solidFill>
                  <a:srgbClr val="D24726"/>
                </a:solidFill>
                <a:latin typeface="Segoe UI" panose="020B0502040204020203" pitchFamily="34" charset="0"/>
                <a:cs typeface="Segoe UI" panose="020B0502040204020203" pitchFamily="34" charset="0"/>
              </a:rPr>
              <a:t>kmeans</a:t>
            </a:r>
            <a:r>
              <a:rPr lang="en-US" dirty="0">
                <a:solidFill>
                  <a:prstClr val="black">
                    <a:lumMod val="75000"/>
                    <a:lumOff val="25000"/>
                  </a:prstClr>
                </a:solidFill>
                <a:latin typeface="Segoe UI" panose="020B0502040204020203" pitchFamily="34" charset="0"/>
                <a:cs typeface="Segoe UI" panose="020B0502040204020203" pitchFamily="34" charset="0"/>
              </a:rPr>
              <a:t> to segmentize the district using </a:t>
            </a:r>
            <a:r>
              <a:rPr lang="en-US" dirty="0">
                <a:solidFill>
                  <a:srgbClr val="D24726"/>
                </a:solidFill>
                <a:latin typeface="Segoe UI Semibold" panose="020B0702040204020203" pitchFamily="34" charset="0"/>
                <a:cs typeface="Segoe UI Semibold" panose="020B0702040204020203" pitchFamily="34" charset="0"/>
              </a:rPr>
              <a:t>distance</a:t>
            </a:r>
            <a:r>
              <a:rPr lang="en-US" dirty="0">
                <a:solidFill>
                  <a:prstClr val="black">
                    <a:lumMod val="75000"/>
                    <a:lumOff val="25000"/>
                  </a:prstClr>
                </a:solidFill>
                <a:latin typeface="Segoe UI" panose="020B0502040204020203" pitchFamily="34" charset="0"/>
                <a:cs typeface="Segoe UI" panose="020B0502040204020203" pitchFamily="34" charset="0"/>
              </a:rPr>
              <a:t> and</a:t>
            </a:r>
            <a:r>
              <a:rPr lang="en-US" dirty="0">
                <a:solidFill>
                  <a:srgbClr val="D24726"/>
                </a:solidFill>
                <a:latin typeface="Segoe UI Semibold" panose="020B0702040204020203" pitchFamily="34" charset="0"/>
                <a:cs typeface="Segoe UI Semibold" panose="020B0702040204020203" pitchFamily="34" charset="0"/>
              </a:rPr>
              <a:t> number of venues</a:t>
            </a:r>
            <a:r>
              <a:rPr lang="en-US" dirty="0">
                <a:solidFill>
                  <a:prstClr val="black">
                    <a:lumMod val="75000"/>
                    <a:lumOff val="25000"/>
                  </a:prstClr>
                </a:solidFill>
                <a:latin typeface="Segoe UI" panose="020B0502040204020203" pitchFamily="34" charset="0"/>
                <a:cs typeface="Segoe UI" panose="020B0502040204020203" pitchFamily="34" charset="0"/>
              </a:rPr>
              <a:t>. </a:t>
            </a:r>
          </a:p>
        </p:txBody>
      </p:sp>
      <p:grpSp>
        <p:nvGrpSpPr>
          <p:cNvPr id="35" name="Group 34" descr="Small circle with number 3 inside  indicating step 3">
            <a:extLst>
              <a:ext uri="{FF2B5EF4-FFF2-40B4-BE49-F238E27FC236}">
                <a16:creationId xmlns:a16="http://schemas.microsoft.com/office/drawing/2014/main" id="{844667FB-3CD9-482D-98CE-D7D57716760E}"/>
              </a:ext>
            </a:extLst>
          </p:cNvPr>
          <p:cNvGrpSpPr/>
          <p:nvPr/>
        </p:nvGrpSpPr>
        <p:grpSpPr bwMode="blackWhite">
          <a:xfrm>
            <a:off x="522610" y="4250947"/>
            <a:ext cx="558179" cy="409838"/>
            <a:chOff x="6953426" y="711274"/>
            <a:chExt cx="558179" cy="409838"/>
          </a:xfrm>
        </p:grpSpPr>
        <p:sp>
          <p:nvSpPr>
            <p:cNvPr id="36" name="Oval 35" descr="Small circle">
              <a:extLst>
                <a:ext uri="{FF2B5EF4-FFF2-40B4-BE49-F238E27FC236}">
                  <a16:creationId xmlns:a16="http://schemas.microsoft.com/office/drawing/2014/main" id="{7206D28C-7A8C-4A04-9CAD-9FBB88C0682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descr="Number 3">
              <a:extLst>
                <a:ext uri="{FF2B5EF4-FFF2-40B4-BE49-F238E27FC236}">
                  <a16:creationId xmlns:a16="http://schemas.microsoft.com/office/drawing/2014/main" id="{6E305A90-74C5-4C70-B089-6E3869305F2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9" name="Content Placeholder 17">
            <a:extLst>
              <a:ext uri="{FF2B5EF4-FFF2-40B4-BE49-F238E27FC236}">
                <a16:creationId xmlns:a16="http://schemas.microsoft.com/office/drawing/2014/main" id="{E8AD616C-E886-4083-A84E-A45DE7C2EC28}"/>
              </a:ext>
            </a:extLst>
          </p:cNvPr>
          <p:cNvSpPr txBox="1">
            <a:spLocks/>
          </p:cNvSpPr>
          <p:nvPr/>
        </p:nvSpPr>
        <p:spPr>
          <a:xfrm>
            <a:off x="1062376" y="4278542"/>
            <a:ext cx="6335950" cy="4944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Map the results to analyze previous results and select a cluster to get more information</a:t>
            </a:r>
          </a:p>
        </p:txBody>
      </p:sp>
      <p:pic>
        <p:nvPicPr>
          <p:cNvPr id="2050" name="Picture 2">
            <a:extLst>
              <a:ext uri="{FF2B5EF4-FFF2-40B4-BE49-F238E27FC236}">
                <a16:creationId xmlns:a16="http://schemas.microsoft.com/office/drawing/2014/main" id="{0808B5AA-D4AA-4CB7-B3A3-2DD7436BB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872" y="1579566"/>
            <a:ext cx="2879874" cy="287987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descr="Small circle with number 3 inside  indicating step 3">
            <a:extLst>
              <a:ext uri="{FF2B5EF4-FFF2-40B4-BE49-F238E27FC236}">
                <a16:creationId xmlns:a16="http://schemas.microsoft.com/office/drawing/2014/main" id="{E5A695FC-713B-4FE3-B109-2611E4146581}"/>
              </a:ext>
            </a:extLst>
          </p:cNvPr>
          <p:cNvGrpSpPr/>
          <p:nvPr/>
        </p:nvGrpSpPr>
        <p:grpSpPr bwMode="blackWhite">
          <a:xfrm>
            <a:off x="510434" y="4957830"/>
            <a:ext cx="558179" cy="409838"/>
            <a:chOff x="6953426" y="711274"/>
            <a:chExt cx="558179" cy="409838"/>
          </a:xfrm>
        </p:grpSpPr>
        <p:sp>
          <p:nvSpPr>
            <p:cNvPr id="41" name="Oval 40" descr="Small circle">
              <a:extLst>
                <a:ext uri="{FF2B5EF4-FFF2-40B4-BE49-F238E27FC236}">
                  <a16:creationId xmlns:a16="http://schemas.microsoft.com/office/drawing/2014/main" id="{55421845-C2E0-43E8-B75B-582CC3147F1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45097A42-FC00-4626-AB98-D823EC8CDD4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CL" dirty="0">
                  <a:solidFill>
                    <a:schemeClr val="bg1"/>
                  </a:solidFill>
                  <a:latin typeface="Segoe UI Semibold" panose="020B0702040204020203" pitchFamily="34" charset="0"/>
                  <a:cs typeface="Segoe UI Semibold" panose="020B0702040204020203" pitchFamily="34" charset="0"/>
                </a:rPr>
                <a:t>6</a:t>
              </a: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3" name="Content Placeholder 17">
            <a:extLst>
              <a:ext uri="{FF2B5EF4-FFF2-40B4-BE49-F238E27FC236}">
                <a16:creationId xmlns:a16="http://schemas.microsoft.com/office/drawing/2014/main" id="{68461E0C-5BEE-447B-A935-0B847F1012CE}"/>
              </a:ext>
            </a:extLst>
          </p:cNvPr>
          <p:cNvSpPr txBox="1">
            <a:spLocks/>
          </p:cNvSpPr>
          <p:nvPr/>
        </p:nvSpPr>
        <p:spPr>
          <a:xfrm>
            <a:off x="1050200" y="4994303"/>
            <a:ext cx="6335950" cy="4944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Find prices of the square meter to rent an apartment</a:t>
            </a:r>
          </a:p>
        </p:txBody>
      </p:sp>
      <p:grpSp>
        <p:nvGrpSpPr>
          <p:cNvPr id="44" name="Group 43" descr="Small circle with number 3 inside  indicating step 3">
            <a:extLst>
              <a:ext uri="{FF2B5EF4-FFF2-40B4-BE49-F238E27FC236}">
                <a16:creationId xmlns:a16="http://schemas.microsoft.com/office/drawing/2014/main" id="{2FE7E1A3-6F83-4429-8AC4-2B8BD412A85E}"/>
              </a:ext>
            </a:extLst>
          </p:cNvPr>
          <p:cNvGrpSpPr/>
          <p:nvPr/>
        </p:nvGrpSpPr>
        <p:grpSpPr bwMode="blackWhite">
          <a:xfrm>
            <a:off x="518139" y="5625116"/>
            <a:ext cx="558179" cy="409838"/>
            <a:chOff x="6953426" y="711274"/>
            <a:chExt cx="558179" cy="409838"/>
          </a:xfrm>
        </p:grpSpPr>
        <p:sp>
          <p:nvSpPr>
            <p:cNvPr id="45" name="Oval 44" descr="Small circle">
              <a:extLst>
                <a:ext uri="{FF2B5EF4-FFF2-40B4-BE49-F238E27FC236}">
                  <a16:creationId xmlns:a16="http://schemas.microsoft.com/office/drawing/2014/main" id="{F936DF86-A658-4D54-B5FC-0BFCEED05FA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descr="Number 3">
              <a:extLst>
                <a:ext uri="{FF2B5EF4-FFF2-40B4-BE49-F238E27FC236}">
                  <a16:creationId xmlns:a16="http://schemas.microsoft.com/office/drawing/2014/main" id="{FAB3ADFE-1DF0-4A3E-9D69-8CB77BF4A7E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CL" dirty="0">
                  <a:solidFill>
                    <a:schemeClr val="bg1"/>
                  </a:solidFill>
                  <a:latin typeface="Segoe UI Semibold" panose="020B0702040204020203" pitchFamily="34" charset="0"/>
                  <a:cs typeface="Segoe UI Semibold" panose="020B0702040204020203" pitchFamily="34" charset="0"/>
                </a:rPr>
                <a:t>7</a:t>
              </a: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7" name="Content Placeholder 17">
            <a:extLst>
              <a:ext uri="{FF2B5EF4-FFF2-40B4-BE49-F238E27FC236}">
                <a16:creationId xmlns:a16="http://schemas.microsoft.com/office/drawing/2014/main" id="{640EB3CF-8035-4809-AD3C-A8D835F8E4FF}"/>
              </a:ext>
            </a:extLst>
          </p:cNvPr>
          <p:cNvSpPr txBox="1">
            <a:spLocks/>
          </p:cNvSpPr>
          <p:nvPr/>
        </p:nvSpPr>
        <p:spPr>
          <a:xfrm>
            <a:off x="1057905" y="5661589"/>
            <a:ext cx="6335950" cy="4944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Propose a district based in some metric. </a:t>
            </a:r>
          </a:p>
        </p:txBody>
      </p:sp>
    </p:spTree>
    <p:extLst>
      <p:ext uri="{BB962C8B-B14F-4D97-AF65-F5344CB8AC3E}">
        <p14:creationId xmlns:p14="http://schemas.microsoft.com/office/powerpoint/2010/main" val="985980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acquisition and cleaning  </a:t>
            </a:r>
          </a:p>
        </p:txBody>
      </p:sp>
      <p:pic>
        <p:nvPicPr>
          <p:cNvPr id="10" name="Picture 9" descr="Arrow pointing right with a hyperlink to the PowerPoint team blog. Select the image to visit the PowerPoint team blog ">
            <a:hlinkClick r:id="rId2" tooltip="Select here to visit the PowerPoint team blog."/>
            <a:extLst>
              <a:ext uri="{FF2B5EF4-FFF2-40B4-BE49-F238E27FC236}">
                <a16:creationId xmlns:a16="http://schemas.microsoft.com/office/drawing/2014/main" id="{FB737227-3CA3-4B91-9E5E-9CDBBE0E5A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39" y="1666983"/>
            <a:ext cx="476137" cy="476137"/>
          </a:xfrm>
          <a:prstGeom prst="rect">
            <a:avLst/>
          </a:prstGeom>
        </p:spPr>
      </p:pic>
      <p:sp>
        <p:nvSpPr>
          <p:cNvPr id="11" name="Content Placeholder 17">
            <a:extLst>
              <a:ext uri="{FF2B5EF4-FFF2-40B4-BE49-F238E27FC236}">
                <a16:creationId xmlns:a16="http://schemas.microsoft.com/office/drawing/2014/main" id="{3F351141-A40B-44E2-92EE-2FEA5009A1FB}"/>
              </a:ext>
            </a:extLst>
          </p:cNvPr>
          <p:cNvSpPr txBox="1">
            <a:spLocks/>
          </p:cNvSpPr>
          <p:nvPr/>
        </p:nvSpPr>
        <p:spPr>
          <a:xfrm>
            <a:off x="1251868" y="1715495"/>
            <a:ext cx="6604870" cy="4761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sz="1600" dirty="0">
                <a:hlinkClick r:id="rId4"/>
              </a:rPr>
              <a:t>https://en.wikipedia.org/wiki/Communes_of_the_Lyon_Metropolis</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A9F059F1-4A2A-481B-8877-952F888B1AFD}"/>
              </a:ext>
            </a:extLst>
          </p:cNvPr>
          <p:cNvGrpSpPr/>
          <p:nvPr/>
        </p:nvGrpSpPr>
        <p:grpSpPr>
          <a:xfrm>
            <a:off x="1203476" y="2528151"/>
            <a:ext cx="2974531" cy="3508664"/>
            <a:chOff x="727340" y="2315087"/>
            <a:chExt cx="4112893" cy="4851440"/>
          </a:xfrm>
        </p:grpSpPr>
        <p:pic>
          <p:nvPicPr>
            <p:cNvPr id="5" name="Picture 4">
              <a:extLst>
                <a:ext uri="{FF2B5EF4-FFF2-40B4-BE49-F238E27FC236}">
                  <a16:creationId xmlns:a16="http://schemas.microsoft.com/office/drawing/2014/main" id="{14C79934-76C9-4D8B-9F1B-E89D1EFE6DE5}"/>
                </a:ext>
              </a:extLst>
            </p:cNvPr>
            <p:cNvPicPr>
              <a:picLocks noChangeAspect="1"/>
            </p:cNvPicPr>
            <p:nvPr/>
          </p:nvPicPr>
          <p:blipFill rotWithShape="1">
            <a:blip r:embed="rId5"/>
            <a:srcRect r="18169"/>
            <a:stretch/>
          </p:blipFill>
          <p:spPr>
            <a:xfrm>
              <a:off x="727340" y="2315087"/>
              <a:ext cx="4090034" cy="2227825"/>
            </a:xfrm>
            <a:prstGeom prst="rect">
              <a:avLst/>
            </a:prstGeom>
          </p:spPr>
        </p:pic>
        <p:pic>
          <p:nvPicPr>
            <p:cNvPr id="12" name="Picture 11">
              <a:extLst>
                <a:ext uri="{FF2B5EF4-FFF2-40B4-BE49-F238E27FC236}">
                  <a16:creationId xmlns:a16="http://schemas.microsoft.com/office/drawing/2014/main" id="{064E0010-5B89-455E-85C2-CA8D8DA28E95}"/>
                </a:ext>
              </a:extLst>
            </p:cNvPr>
            <p:cNvPicPr>
              <a:picLocks noChangeAspect="1"/>
            </p:cNvPicPr>
            <p:nvPr/>
          </p:nvPicPr>
          <p:blipFill>
            <a:blip r:embed="rId6"/>
            <a:stretch>
              <a:fillRect/>
            </a:stretch>
          </p:blipFill>
          <p:spPr>
            <a:xfrm>
              <a:off x="750199" y="4531482"/>
              <a:ext cx="4090034" cy="2635045"/>
            </a:xfrm>
            <a:prstGeom prst="rect">
              <a:avLst/>
            </a:prstGeom>
          </p:spPr>
        </p:pic>
      </p:grpSp>
      <p:sp>
        <p:nvSpPr>
          <p:cNvPr id="40" name="TextBox 39">
            <a:extLst>
              <a:ext uri="{FF2B5EF4-FFF2-40B4-BE49-F238E27FC236}">
                <a16:creationId xmlns:a16="http://schemas.microsoft.com/office/drawing/2014/main" id="{018FA04E-921C-4B96-9FD3-1AC301A511EF}"/>
              </a:ext>
            </a:extLst>
          </p:cNvPr>
          <p:cNvSpPr txBox="1"/>
          <p:nvPr/>
        </p:nvSpPr>
        <p:spPr>
          <a:xfrm>
            <a:off x="4809478" y="2792031"/>
            <a:ext cx="2588848"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Data deployment </a:t>
            </a:r>
            <a:endParaRPr lang="en-US" dirty="0"/>
          </a:p>
        </p:txBody>
      </p:sp>
      <p:cxnSp>
        <p:nvCxnSpPr>
          <p:cNvPr id="17" name="Straight Arrow Connector 16">
            <a:extLst>
              <a:ext uri="{FF2B5EF4-FFF2-40B4-BE49-F238E27FC236}">
                <a16:creationId xmlns:a16="http://schemas.microsoft.com/office/drawing/2014/main" id="{51F15E21-7202-44CC-81B7-449E237093E7}"/>
              </a:ext>
            </a:extLst>
          </p:cNvPr>
          <p:cNvCxnSpPr/>
          <p:nvPr/>
        </p:nvCxnSpPr>
        <p:spPr>
          <a:xfrm>
            <a:off x="4799860" y="3278227"/>
            <a:ext cx="2006353" cy="0"/>
          </a:xfrm>
          <a:prstGeom prst="straightConnector1">
            <a:avLst/>
          </a:prstGeom>
          <a:ln w="57150">
            <a:solidFill>
              <a:srgbClr val="DD462F"/>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CA8E2E7-76BD-4CE7-9129-AE7104D35799}"/>
              </a:ext>
            </a:extLst>
          </p:cNvPr>
          <p:cNvPicPr>
            <a:picLocks noChangeAspect="1"/>
          </p:cNvPicPr>
          <p:nvPr/>
        </p:nvPicPr>
        <p:blipFill>
          <a:blip r:embed="rId7"/>
          <a:stretch>
            <a:fillRect/>
          </a:stretch>
        </p:blipFill>
        <p:spPr>
          <a:xfrm>
            <a:off x="7511899" y="2528151"/>
            <a:ext cx="3476625" cy="3324225"/>
          </a:xfrm>
          <a:prstGeom prst="rect">
            <a:avLst/>
          </a:prstGeom>
        </p:spPr>
      </p:pic>
    </p:spTree>
    <p:extLst>
      <p:ext uri="{BB962C8B-B14F-4D97-AF65-F5344CB8AC3E}">
        <p14:creationId xmlns:p14="http://schemas.microsoft.com/office/powerpoint/2010/main" val="3986252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691290" cy="640080"/>
          </a:xfrm>
        </p:spPr>
        <p:txBody>
          <a:bodyPr>
            <a:normAutofit/>
          </a:bodyPr>
          <a:lstStyle/>
          <a:p>
            <a:r>
              <a:rPr lang="en-US" dirty="0">
                <a:latin typeface="Segoe UI Light" panose="020B0502040204020203" pitchFamily="34" charset="0"/>
                <a:cs typeface="Segoe UI Light" panose="020B0502040204020203" pitchFamily="34" charset="0"/>
              </a:rPr>
              <a:t>Getting coordinates and distance using geocode </a:t>
            </a:r>
          </a:p>
        </p:txBody>
      </p:sp>
      <p:pic>
        <p:nvPicPr>
          <p:cNvPr id="18" name="Picture 17">
            <a:extLst>
              <a:ext uri="{FF2B5EF4-FFF2-40B4-BE49-F238E27FC236}">
                <a16:creationId xmlns:a16="http://schemas.microsoft.com/office/drawing/2014/main" id="{2CA8E2E7-76BD-4CE7-9129-AE7104D35799}"/>
              </a:ext>
            </a:extLst>
          </p:cNvPr>
          <p:cNvPicPr>
            <a:picLocks noChangeAspect="1"/>
          </p:cNvPicPr>
          <p:nvPr/>
        </p:nvPicPr>
        <p:blipFill>
          <a:blip r:embed="rId2"/>
          <a:stretch>
            <a:fillRect/>
          </a:stretch>
        </p:blipFill>
        <p:spPr>
          <a:xfrm>
            <a:off x="762000" y="1935562"/>
            <a:ext cx="3551580" cy="3395894"/>
          </a:xfrm>
          <a:prstGeom prst="rect">
            <a:avLst/>
          </a:prstGeom>
        </p:spPr>
      </p:pic>
      <p:pic>
        <p:nvPicPr>
          <p:cNvPr id="3" name="Picture 2">
            <a:extLst>
              <a:ext uri="{FF2B5EF4-FFF2-40B4-BE49-F238E27FC236}">
                <a16:creationId xmlns:a16="http://schemas.microsoft.com/office/drawing/2014/main" id="{861641BD-6BC9-4DD0-B9F4-3152DB21975C}"/>
              </a:ext>
            </a:extLst>
          </p:cNvPr>
          <p:cNvPicPr>
            <a:picLocks noChangeAspect="1"/>
          </p:cNvPicPr>
          <p:nvPr/>
        </p:nvPicPr>
        <p:blipFill>
          <a:blip r:embed="rId3"/>
          <a:stretch>
            <a:fillRect/>
          </a:stretch>
        </p:blipFill>
        <p:spPr>
          <a:xfrm>
            <a:off x="6096000" y="1997706"/>
            <a:ext cx="5334000" cy="3333750"/>
          </a:xfrm>
          <a:prstGeom prst="rect">
            <a:avLst/>
          </a:prstGeom>
        </p:spPr>
      </p:pic>
      <p:sp>
        <p:nvSpPr>
          <p:cNvPr id="4" name="TextBox 3">
            <a:extLst>
              <a:ext uri="{FF2B5EF4-FFF2-40B4-BE49-F238E27FC236}">
                <a16:creationId xmlns:a16="http://schemas.microsoft.com/office/drawing/2014/main" id="{08F5FA85-230E-44A0-BA35-452F2005E972}"/>
              </a:ext>
            </a:extLst>
          </p:cNvPr>
          <p:cNvSpPr txBox="1"/>
          <p:nvPr/>
        </p:nvSpPr>
        <p:spPr>
          <a:xfrm>
            <a:off x="762000" y="1526544"/>
            <a:ext cx="2588848"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Old </a:t>
            </a:r>
            <a:r>
              <a:rPr lang="en-US" sz="1800" dirty="0" err="1">
                <a:latin typeface="Segoe UI" panose="020B0502040204020203" pitchFamily="34" charset="0"/>
                <a:cs typeface="Segoe UI" panose="020B0502040204020203" pitchFamily="34" charset="0"/>
              </a:rPr>
              <a:t>DataFrame</a:t>
            </a:r>
            <a:r>
              <a:rPr lang="en-US" sz="1800" dirty="0">
                <a:latin typeface="Segoe UI" panose="020B0502040204020203" pitchFamily="34" charset="0"/>
                <a:cs typeface="Segoe UI" panose="020B0502040204020203" pitchFamily="34" charset="0"/>
              </a:rPr>
              <a:t> </a:t>
            </a:r>
            <a:endParaRPr lang="en-US" dirty="0"/>
          </a:p>
        </p:txBody>
      </p:sp>
      <p:sp>
        <p:nvSpPr>
          <p:cNvPr id="7" name="TextBox 6">
            <a:extLst>
              <a:ext uri="{FF2B5EF4-FFF2-40B4-BE49-F238E27FC236}">
                <a16:creationId xmlns:a16="http://schemas.microsoft.com/office/drawing/2014/main" id="{EE3C671F-C6F7-4C66-BF23-2D89385D3316}"/>
              </a:ext>
            </a:extLst>
          </p:cNvPr>
          <p:cNvSpPr txBox="1"/>
          <p:nvPr/>
        </p:nvSpPr>
        <p:spPr>
          <a:xfrm>
            <a:off x="6096000" y="1526544"/>
            <a:ext cx="2588848"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New </a:t>
            </a:r>
            <a:r>
              <a:rPr lang="en-US" sz="1800" dirty="0" err="1">
                <a:latin typeface="Segoe UI" panose="020B0502040204020203" pitchFamily="34" charset="0"/>
                <a:cs typeface="Segoe UI" panose="020B0502040204020203" pitchFamily="34" charset="0"/>
              </a:rPr>
              <a:t>DataFrame</a:t>
            </a:r>
            <a:endParaRPr lang="en-US" dirty="0"/>
          </a:p>
        </p:txBody>
      </p:sp>
      <p:sp>
        <p:nvSpPr>
          <p:cNvPr id="8" name="Rectangle 7">
            <a:extLst>
              <a:ext uri="{FF2B5EF4-FFF2-40B4-BE49-F238E27FC236}">
                <a16:creationId xmlns:a16="http://schemas.microsoft.com/office/drawing/2014/main" id="{89E79437-D676-49FC-B0D8-BDE928FA09D6}"/>
              </a:ext>
            </a:extLst>
          </p:cNvPr>
          <p:cNvSpPr/>
          <p:nvPr/>
        </p:nvSpPr>
        <p:spPr>
          <a:xfrm>
            <a:off x="10493406" y="2503503"/>
            <a:ext cx="719091" cy="2752078"/>
          </a:xfrm>
          <a:prstGeom prst="rect">
            <a:avLst/>
          </a:prstGeom>
          <a:noFill/>
          <a:ln w="19050">
            <a:solidFill>
              <a:srgbClr val="D2472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30D8600-87F8-4053-9ACF-8DC07559623C}"/>
              </a:ext>
            </a:extLst>
          </p:cNvPr>
          <p:cNvSpPr txBox="1"/>
          <p:nvPr/>
        </p:nvSpPr>
        <p:spPr>
          <a:xfrm>
            <a:off x="7390424" y="5743393"/>
            <a:ext cx="3903956" cy="369332"/>
          </a:xfrm>
          <a:prstGeom prst="rect">
            <a:avLst/>
          </a:prstGeom>
          <a:noFill/>
        </p:spPr>
        <p:txBody>
          <a:bodyPr wrap="square">
            <a:spAutoFit/>
          </a:bodyPr>
          <a:lstStyle/>
          <a:p>
            <a:pPr algn="r"/>
            <a:r>
              <a:rPr lang="en-US" dirty="0">
                <a:solidFill>
                  <a:srgbClr val="C00000"/>
                </a:solidFill>
                <a:latin typeface="Segoe UI" panose="020B0502040204020203" pitchFamily="34" charset="0"/>
                <a:cs typeface="Segoe UI" panose="020B0502040204020203" pitchFamily="34" charset="0"/>
              </a:rPr>
              <a:t>Variable for segmentizing </a:t>
            </a:r>
            <a:endParaRPr lang="en-US" dirty="0">
              <a:solidFill>
                <a:srgbClr val="C00000"/>
              </a:solidFill>
            </a:endParaRPr>
          </a:p>
        </p:txBody>
      </p:sp>
      <p:cxnSp>
        <p:nvCxnSpPr>
          <p:cNvPr id="20" name="Connector: Elbow 19">
            <a:extLst>
              <a:ext uri="{FF2B5EF4-FFF2-40B4-BE49-F238E27FC236}">
                <a16:creationId xmlns:a16="http://schemas.microsoft.com/office/drawing/2014/main" id="{6529DD9A-25FD-4160-A966-10DD8A7125F9}"/>
              </a:ext>
            </a:extLst>
          </p:cNvPr>
          <p:cNvCxnSpPr>
            <a:stCxn id="19" idx="0"/>
            <a:endCxn id="8" idx="2"/>
          </p:cNvCxnSpPr>
          <p:nvPr/>
        </p:nvCxnSpPr>
        <p:spPr>
          <a:xfrm rot="5400000" flipH="1" flipV="1">
            <a:off x="9853771" y="4744212"/>
            <a:ext cx="487812" cy="1510550"/>
          </a:xfrm>
          <a:prstGeom prst="bentConnector3">
            <a:avLst/>
          </a:prstGeom>
          <a:ln>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223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691290" cy="640080"/>
          </a:xfrm>
        </p:spPr>
        <p:txBody>
          <a:bodyPr>
            <a:normAutofit/>
          </a:bodyPr>
          <a:lstStyle/>
          <a:p>
            <a:r>
              <a:rPr lang="en-US" dirty="0">
                <a:latin typeface="Segoe UI Light" panose="020B0502040204020203" pitchFamily="34" charset="0"/>
                <a:cs typeface="Segoe UI Light" panose="020B0502040204020203" pitchFamily="34" charset="0"/>
              </a:rPr>
              <a:t>Use Foursquare to get the number of Venues of each district </a:t>
            </a:r>
          </a:p>
        </p:txBody>
      </p:sp>
      <p:pic>
        <p:nvPicPr>
          <p:cNvPr id="2" name="Picture 1">
            <a:extLst>
              <a:ext uri="{FF2B5EF4-FFF2-40B4-BE49-F238E27FC236}">
                <a16:creationId xmlns:a16="http://schemas.microsoft.com/office/drawing/2014/main" id="{B5BB9553-4821-4DE6-8539-69148FEC3755}"/>
              </a:ext>
            </a:extLst>
          </p:cNvPr>
          <p:cNvPicPr>
            <a:picLocks noChangeAspect="1"/>
          </p:cNvPicPr>
          <p:nvPr/>
        </p:nvPicPr>
        <p:blipFill>
          <a:blip r:embed="rId2"/>
          <a:stretch>
            <a:fillRect/>
          </a:stretch>
        </p:blipFill>
        <p:spPr>
          <a:xfrm>
            <a:off x="601106" y="1429305"/>
            <a:ext cx="4088923" cy="5118670"/>
          </a:xfrm>
          <a:prstGeom prst="rect">
            <a:avLst/>
          </a:prstGeom>
        </p:spPr>
      </p:pic>
      <p:sp>
        <p:nvSpPr>
          <p:cNvPr id="5" name="Content Placeholder 17">
            <a:extLst>
              <a:ext uri="{FF2B5EF4-FFF2-40B4-BE49-F238E27FC236}">
                <a16:creationId xmlns:a16="http://schemas.microsoft.com/office/drawing/2014/main" id="{AE2C1B56-FCBC-4F90-A1A9-76EED87977F6}"/>
              </a:ext>
            </a:extLst>
          </p:cNvPr>
          <p:cNvSpPr txBox="1">
            <a:spLocks/>
          </p:cNvSpPr>
          <p:nvPr/>
        </p:nvSpPr>
        <p:spPr>
          <a:xfrm>
            <a:off x="5329655" y="5584321"/>
            <a:ext cx="5783515" cy="82562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Exploring  at the data, it will be prioritized the districts which have at least 3 venues and a distance lesser than 20 kilometers.  </a:t>
            </a:r>
          </a:p>
        </p:txBody>
      </p:sp>
      <p:pic>
        <p:nvPicPr>
          <p:cNvPr id="9" name="Picture 8">
            <a:extLst>
              <a:ext uri="{FF2B5EF4-FFF2-40B4-BE49-F238E27FC236}">
                <a16:creationId xmlns:a16="http://schemas.microsoft.com/office/drawing/2014/main" id="{894EA498-76AB-479D-ACC9-0DE3AD715DB1}"/>
              </a:ext>
            </a:extLst>
          </p:cNvPr>
          <p:cNvPicPr>
            <a:picLocks noChangeAspect="1"/>
          </p:cNvPicPr>
          <p:nvPr/>
        </p:nvPicPr>
        <p:blipFill>
          <a:blip r:embed="rId3"/>
          <a:stretch>
            <a:fillRect/>
          </a:stretch>
        </p:blipFill>
        <p:spPr>
          <a:xfrm>
            <a:off x="5329654" y="1473018"/>
            <a:ext cx="5783515" cy="3911964"/>
          </a:xfrm>
          <a:prstGeom prst="rect">
            <a:avLst/>
          </a:prstGeom>
        </p:spPr>
      </p:pic>
    </p:spTree>
    <p:extLst>
      <p:ext uri="{BB962C8B-B14F-4D97-AF65-F5344CB8AC3E}">
        <p14:creationId xmlns:p14="http://schemas.microsoft.com/office/powerpoint/2010/main" val="166413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691290" cy="640080"/>
          </a:xfrm>
        </p:spPr>
        <p:txBody>
          <a:bodyPr>
            <a:normAutofit/>
          </a:bodyPr>
          <a:lstStyle/>
          <a:p>
            <a:r>
              <a:rPr lang="en-US" dirty="0">
                <a:latin typeface="Segoe UI Light" panose="020B0502040204020203" pitchFamily="34" charset="0"/>
                <a:cs typeface="Segoe UI Light" panose="020B0502040204020203" pitchFamily="34" charset="0"/>
              </a:rPr>
              <a:t>Selecting and Exploring the data</a:t>
            </a:r>
          </a:p>
        </p:txBody>
      </p:sp>
      <p:pic>
        <p:nvPicPr>
          <p:cNvPr id="3" name="Picture 2">
            <a:extLst>
              <a:ext uri="{FF2B5EF4-FFF2-40B4-BE49-F238E27FC236}">
                <a16:creationId xmlns:a16="http://schemas.microsoft.com/office/drawing/2014/main" id="{D64B6CC1-82FA-4100-98D4-055763EEE007}"/>
              </a:ext>
            </a:extLst>
          </p:cNvPr>
          <p:cNvPicPr>
            <a:picLocks noChangeAspect="1"/>
          </p:cNvPicPr>
          <p:nvPr/>
        </p:nvPicPr>
        <p:blipFill>
          <a:blip r:embed="rId2"/>
          <a:stretch>
            <a:fillRect/>
          </a:stretch>
        </p:blipFill>
        <p:spPr>
          <a:xfrm>
            <a:off x="599615" y="1343486"/>
            <a:ext cx="4726273" cy="3166370"/>
          </a:xfrm>
          <a:prstGeom prst="rect">
            <a:avLst/>
          </a:prstGeom>
        </p:spPr>
      </p:pic>
      <p:pic>
        <p:nvPicPr>
          <p:cNvPr id="7" name="Picture 6">
            <a:extLst>
              <a:ext uri="{FF2B5EF4-FFF2-40B4-BE49-F238E27FC236}">
                <a16:creationId xmlns:a16="http://schemas.microsoft.com/office/drawing/2014/main" id="{3B2BDD9C-D0C5-4B1D-8782-5D6C41414757}"/>
              </a:ext>
            </a:extLst>
          </p:cNvPr>
          <p:cNvPicPr>
            <a:picLocks noChangeAspect="1"/>
          </p:cNvPicPr>
          <p:nvPr/>
        </p:nvPicPr>
        <p:blipFill>
          <a:blip r:embed="rId3"/>
          <a:stretch>
            <a:fillRect/>
          </a:stretch>
        </p:blipFill>
        <p:spPr>
          <a:xfrm>
            <a:off x="6866113" y="1343486"/>
            <a:ext cx="4726273" cy="4897515"/>
          </a:xfrm>
          <a:prstGeom prst="rect">
            <a:avLst/>
          </a:prstGeom>
        </p:spPr>
      </p:pic>
      <p:sp>
        <p:nvSpPr>
          <p:cNvPr id="8" name="Content Placeholder 17">
            <a:extLst>
              <a:ext uri="{FF2B5EF4-FFF2-40B4-BE49-F238E27FC236}">
                <a16:creationId xmlns:a16="http://schemas.microsoft.com/office/drawing/2014/main" id="{37D8A397-4819-4543-8985-D6F4A0A8B24F}"/>
              </a:ext>
            </a:extLst>
          </p:cNvPr>
          <p:cNvSpPr txBox="1">
            <a:spLocks/>
          </p:cNvSpPr>
          <p:nvPr/>
        </p:nvSpPr>
        <p:spPr>
          <a:xfrm>
            <a:off x="521207" y="4980639"/>
            <a:ext cx="6252455" cy="825623"/>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42 districts will be segmentized instead of the total of 66.  </a:t>
            </a:r>
          </a:p>
        </p:txBody>
      </p:sp>
    </p:spTree>
    <p:extLst>
      <p:ext uri="{BB962C8B-B14F-4D97-AF65-F5344CB8AC3E}">
        <p14:creationId xmlns:p14="http://schemas.microsoft.com/office/powerpoint/2010/main" val="359259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87E44D-D941-4B1D-808B-1C8ADCBA56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1150" y="1573730"/>
            <a:ext cx="4588853" cy="4588853"/>
          </a:xfrm>
          <a:prstGeom prst="rect">
            <a:avLst/>
          </a:prstGeom>
          <a:noFill/>
          <a:ln>
            <a:noFill/>
          </a:ln>
        </p:spPr>
      </p:pic>
      <p:sp>
        <p:nvSpPr>
          <p:cNvPr id="6" name="Title 5"/>
          <p:cNvSpPr>
            <a:spLocks noGrp="1"/>
          </p:cNvSpPr>
          <p:nvPr>
            <p:ph type="title"/>
          </p:nvPr>
        </p:nvSpPr>
        <p:spPr>
          <a:xfrm>
            <a:off x="521207" y="448056"/>
            <a:ext cx="10691290" cy="640080"/>
          </a:xfrm>
        </p:spPr>
        <p:txBody>
          <a:bodyPr>
            <a:normAutofit/>
          </a:bodyPr>
          <a:lstStyle/>
          <a:p>
            <a:r>
              <a:rPr lang="en-US" dirty="0">
                <a:latin typeface="Segoe UI Light" panose="020B0502040204020203" pitchFamily="34" charset="0"/>
                <a:cs typeface="Segoe UI Light" panose="020B0502040204020203" pitchFamily="34" charset="0"/>
              </a:rPr>
              <a:t>Use </a:t>
            </a:r>
            <a:r>
              <a:rPr lang="en-US" dirty="0" err="1">
                <a:latin typeface="Segoe UI Light" panose="020B0502040204020203" pitchFamily="34" charset="0"/>
                <a:cs typeface="Segoe UI Light" panose="020B0502040204020203" pitchFamily="34" charset="0"/>
              </a:rPr>
              <a:t>kmeans</a:t>
            </a:r>
            <a:r>
              <a:rPr lang="en-US" dirty="0">
                <a:latin typeface="Segoe UI Light" panose="020B0502040204020203" pitchFamily="34" charset="0"/>
                <a:cs typeface="Segoe UI Light" panose="020B0502040204020203" pitchFamily="34" charset="0"/>
              </a:rPr>
              <a:t> to retrieve a segmentation </a:t>
            </a:r>
          </a:p>
        </p:txBody>
      </p:sp>
      <p:sp>
        <p:nvSpPr>
          <p:cNvPr id="8" name="Content Placeholder 17">
            <a:extLst>
              <a:ext uri="{FF2B5EF4-FFF2-40B4-BE49-F238E27FC236}">
                <a16:creationId xmlns:a16="http://schemas.microsoft.com/office/drawing/2014/main" id="{37D8A397-4819-4543-8985-D6F4A0A8B24F}"/>
              </a:ext>
            </a:extLst>
          </p:cNvPr>
          <p:cNvSpPr txBox="1">
            <a:spLocks/>
          </p:cNvSpPr>
          <p:nvPr/>
        </p:nvSpPr>
        <p:spPr>
          <a:xfrm>
            <a:off x="1160400" y="1810831"/>
            <a:ext cx="3189658" cy="1044392"/>
          </a:xfrm>
          <a:prstGeom prst="rect">
            <a:avLst/>
          </a:prstGeom>
          <a:solidFill>
            <a:schemeClr val="accent2">
              <a:lumMod val="40000"/>
              <a:lumOff val="60000"/>
            </a:schemeClr>
          </a:solidFill>
          <a:ln w="12700">
            <a:solidFill>
              <a:srgbClr val="D24726"/>
            </a:solidFill>
          </a:ln>
        </p:spPr>
        <p:txBody>
          <a:bodyPr vert="horz" lIns="91440" tIns="45720" rIns="91440" bIns="45720" rtlCol="0" anchor="ctr">
            <a:normAutofit fontScale="8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accent2"/>
                </a:solidFill>
                <a:latin typeface="Segoe UI" panose="020B0502040204020203" pitchFamily="34" charset="0"/>
                <a:cs typeface="Segoe UI" panose="020B0502040204020203" pitchFamily="34" charset="0"/>
              </a:rPr>
              <a:t>Cluster N1</a:t>
            </a:r>
          </a:p>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Districts with high amount of venues and with distance to campus between 4 to 8 kms.  </a:t>
            </a:r>
          </a:p>
        </p:txBody>
      </p:sp>
      <p:sp>
        <p:nvSpPr>
          <p:cNvPr id="15" name="Content Placeholder 17">
            <a:extLst>
              <a:ext uri="{FF2B5EF4-FFF2-40B4-BE49-F238E27FC236}">
                <a16:creationId xmlns:a16="http://schemas.microsoft.com/office/drawing/2014/main" id="{66640CDD-3918-4E15-9A78-A17713832F8B}"/>
              </a:ext>
            </a:extLst>
          </p:cNvPr>
          <p:cNvSpPr txBox="1">
            <a:spLocks/>
          </p:cNvSpPr>
          <p:nvPr/>
        </p:nvSpPr>
        <p:spPr>
          <a:xfrm>
            <a:off x="751767" y="4239878"/>
            <a:ext cx="3189658" cy="1044392"/>
          </a:xfrm>
          <a:prstGeom prst="rect">
            <a:avLst/>
          </a:prstGeom>
          <a:solidFill>
            <a:schemeClr val="accent6">
              <a:lumMod val="20000"/>
              <a:lumOff val="80000"/>
            </a:schemeClr>
          </a:solidFill>
          <a:ln w="12700">
            <a:solidFill>
              <a:schemeClr val="accent6">
                <a:lumMod val="50000"/>
              </a:schemeClr>
            </a:solidFill>
          </a:ln>
        </p:spPr>
        <p:txBody>
          <a:bodyPr vert="horz" lIns="91440" tIns="45720" rIns="91440" bIns="45720" rtlCol="0" anchor="ctr">
            <a:normAutofit fontScale="8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accent6"/>
                </a:solidFill>
                <a:latin typeface="Segoe UI" panose="020B0502040204020203" pitchFamily="34" charset="0"/>
                <a:cs typeface="Segoe UI" panose="020B0502040204020203" pitchFamily="34" charset="0"/>
              </a:rPr>
              <a:t>Cluster N2</a:t>
            </a:r>
          </a:p>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Districts with low  amount of venues and with distance to campus between 0 to 8 kms.  </a:t>
            </a:r>
          </a:p>
        </p:txBody>
      </p:sp>
      <p:sp>
        <p:nvSpPr>
          <p:cNvPr id="17" name="Content Placeholder 17">
            <a:extLst>
              <a:ext uri="{FF2B5EF4-FFF2-40B4-BE49-F238E27FC236}">
                <a16:creationId xmlns:a16="http://schemas.microsoft.com/office/drawing/2014/main" id="{E3DAB0AE-76EB-40A8-9E56-C5A0CD75D760}"/>
              </a:ext>
            </a:extLst>
          </p:cNvPr>
          <p:cNvSpPr txBox="1">
            <a:spLocks/>
          </p:cNvSpPr>
          <p:nvPr/>
        </p:nvSpPr>
        <p:spPr>
          <a:xfrm>
            <a:off x="7751357" y="4311802"/>
            <a:ext cx="3189658" cy="1044392"/>
          </a:xfrm>
          <a:prstGeom prst="rect">
            <a:avLst/>
          </a:prstGeom>
          <a:solidFill>
            <a:schemeClr val="accent1">
              <a:lumMod val="20000"/>
              <a:lumOff val="80000"/>
            </a:schemeClr>
          </a:solidFill>
          <a:ln w="12700">
            <a:solidFill>
              <a:schemeClr val="accent6">
                <a:lumMod val="50000"/>
              </a:schemeClr>
            </a:solidFill>
          </a:ln>
        </p:spPr>
        <p:txBody>
          <a:bodyPr vert="horz" lIns="91440" tIns="45720" rIns="91440" bIns="45720" rtlCol="0" anchor="ctr">
            <a:normAutofit fontScale="8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b="1" dirty="0">
                <a:solidFill>
                  <a:schemeClr val="tx2"/>
                </a:solidFill>
                <a:latin typeface="Segoe UI" panose="020B0502040204020203" pitchFamily="34" charset="0"/>
                <a:cs typeface="Segoe UI" panose="020B0502040204020203" pitchFamily="34" charset="0"/>
              </a:rPr>
              <a:t>Cluster N3</a:t>
            </a:r>
          </a:p>
          <a:p>
            <a:pPr marL="0" lvl="0" indent="0" algn="just">
              <a:lnSpc>
                <a:spcPct val="100000"/>
              </a:lnSpc>
              <a:spcAft>
                <a:spcPts val="600"/>
              </a:spcAft>
              <a:buNone/>
              <a:defRPr/>
            </a:pPr>
            <a:r>
              <a:rPr lang="en-US" sz="1800" dirty="0">
                <a:latin typeface="Segoe UI" panose="020B0502040204020203" pitchFamily="34" charset="0"/>
                <a:cs typeface="Segoe UI" panose="020B0502040204020203" pitchFamily="34" charset="0"/>
              </a:rPr>
              <a:t>Districts with low amount of venues and with distance to campus more than 8 kms.  </a:t>
            </a:r>
          </a:p>
        </p:txBody>
      </p:sp>
    </p:spTree>
    <p:extLst>
      <p:ext uri="{BB962C8B-B14F-4D97-AF65-F5344CB8AC3E}">
        <p14:creationId xmlns:p14="http://schemas.microsoft.com/office/powerpoint/2010/main" val="1330083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http://schemas.microsoft.com/office/2006/metadata/properties"/>
    <ds:schemaRef ds:uri="http://purl.org/dc/elements/1.1/"/>
    <ds:schemaRef ds:uri="http://www.w3.org/XML/1998/namespace"/>
    <ds:schemaRef ds:uri="http://purl.org/dc/terms/"/>
    <ds:schemaRef ds:uri="16c05727-aa75-4e4a-9b5f-8a80a1165891"/>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{6FEAF589-88C3-4AC6-8DB3-70F59106A0E6}tf10001108</Template>
  <TotalTime>151</TotalTime>
  <Words>965</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Segoe UI Semibold</vt:lpstr>
      <vt:lpstr>WelcomeDoc</vt:lpstr>
      <vt:lpstr>Settle down in Lyon, France</vt:lpstr>
      <vt:lpstr>The problem</vt:lpstr>
      <vt:lpstr>More about the problem </vt:lpstr>
      <vt:lpstr>Methodology </vt:lpstr>
      <vt:lpstr>Data acquisition and cleaning  </vt:lpstr>
      <vt:lpstr>Getting coordinates and distance using geocode </vt:lpstr>
      <vt:lpstr>Use Foursquare to get the number of Venues of each district </vt:lpstr>
      <vt:lpstr>Selecting and Exploring the data</vt:lpstr>
      <vt:lpstr>Use kmeans to retrieve a segmentation </vt:lpstr>
      <vt:lpstr>Visualizing the first results</vt:lpstr>
      <vt:lpstr>Visualizing the first results</vt:lpstr>
      <vt:lpstr>Visualization of qualities of the cluster’s districts</vt:lpstr>
      <vt:lpstr>Price of each district of the cluster</vt:lpstr>
      <vt:lpstr>Results: Ranking the districts in the cluster</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down in Lyon, France</dc:title>
  <dc:creator>Esteban Avila</dc:creator>
  <cp:keywords/>
  <cp:lastModifiedBy>Esteban Avila</cp:lastModifiedBy>
  <cp:revision>15</cp:revision>
  <dcterms:created xsi:type="dcterms:W3CDTF">2020-08-16T23:15:54Z</dcterms:created>
  <dcterms:modified xsi:type="dcterms:W3CDTF">2020-08-18T19:44:42Z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