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69" r:id="rId3"/>
    <p:sldId id="301" r:id="rId4"/>
    <p:sldId id="271" r:id="rId5"/>
    <p:sldId id="272" r:id="rId6"/>
    <p:sldId id="273" r:id="rId7"/>
    <p:sldId id="274" r:id="rId8"/>
    <p:sldId id="275" r:id="rId9"/>
    <p:sldId id="276" r:id="rId10"/>
    <p:sldId id="302" r:id="rId11"/>
    <p:sldId id="280" r:id="rId12"/>
    <p:sldId id="281" r:id="rId13"/>
    <p:sldId id="282" r:id="rId14"/>
    <p:sldId id="283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2890"/>
  </p:normalViewPr>
  <p:slideViewPr>
    <p:cSldViewPr snapToGrid="0" snapToObjects="1">
      <p:cViewPr>
        <p:scale>
          <a:sx n="139" d="100"/>
          <a:sy n="139" d="100"/>
        </p:scale>
        <p:origin x="7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15361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8115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7512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868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936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802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543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809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69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231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930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778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322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613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64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- Whit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96049" y="548200"/>
            <a:ext cx="8311800" cy="1852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Oswald"/>
              <a:defRPr sz="48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SzPct val="100000"/>
              <a:buFont typeface="Oswald"/>
              <a:defRPr sz="4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SzPct val="100000"/>
              <a:buFont typeface="Oswald"/>
              <a:defRPr sz="4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SzPct val="100000"/>
              <a:buFont typeface="Oswald"/>
              <a:defRPr sz="4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SzPct val="100000"/>
              <a:buFont typeface="Oswald"/>
              <a:defRPr sz="4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SzPct val="100000"/>
              <a:buFont typeface="Oswald"/>
              <a:defRPr sz="4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SzPct val="100000"/>
              <a:buFont typeface="Oswald"/>
              <a:defRPr sz="4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SzPct val="100000"/>
              <a:buFont typeface="Oswald"/>
              <a:defRPr sz="4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SzPct val="100000"/>
              <a:buFont typeface="Oswald"/>
              <a:defRPr sz="4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 Cop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20275" y="517575"/>
            <a:ext cx="8407500" cy="459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320275" y="941000"/>
            <a:ext cx="8362200" cy="377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Lis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20275" y="517575"/>
            <a:ext cx="8407500" cy="459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04164" y="939200"/>
            <a:ext cx="8491199" cy="379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600"/>
              </a:spcBef>
              <a:buSzPct val="100000"/>
              <a:buFont typeface="Georgia"/>
              <a:buChar char="▸"/>
              <a:defRPr sz="1800"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lnSpc>
                <a:spcPct val="115000"/>
              </a:lnSpc>
              <a:spcBef>
                <a:spcPts val="480"/>
              </a:spcBef>
              <a:buFont typeface="Georgia"/>
              <a:buChar char="●"/>
              <a:defRPr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lnSpc>
                <a:spcPct val="115000"/>
              </a:lnSpc>
              <a:spcBef>
                <a:spcPts val="480"/>
              </a:spcBef>
              <a:buFont typeface="Georgia"/>
              <a:buChar char="●"/>
              <a:defRPr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lnSpc>
                <a:spcPct val="115000"/>
              </a:lnSpc>
              <a:spcBef>
                <a:spcPts val="360"/>
              </a:spcBef>
              <a:buFont typeface="Georgia"/>
              <a:buChar char="●"/>
              <a:defRPr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lnSpc>
                <a:spcPct val="115000"/>
              </a:lnSpc>
              <a:spcBef>
                <a:spcPts val="360"/>
              </a:spcBef>
              <a:buFont typeface="Georgia"/>
              <a:defRPr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lnSpc>
                <a:spcPct val="115000"/>
              </a:lnSpc>
              <a:spcBef>
                <a:spcPts val="360"/>
              </a:spcBef>
              <a:buFont typeface="Georgia"/>
              <a:defRPr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lnSpc>
                <a:spcPct val="115000"/>
              </a:lnSpc>
              <a:spcBef>
                <a:spcPts val="360"/>
              </a:spcBef>
              <a:buFont typeface="Georgia"/>
              <a:buChar char="●"/>
              <a:defRPr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lnSpc>
                <a:spcPct val="115000"/>
              </a:lnSpc>
              <a:spcBef>
                <a:spcPts val="360"/>
              </a:spcBef>
              <a:buFont typeface="Georgia"/>
              <a:defRPr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lnSpc>
                <a:spcPct val="115000"/>
              </a:lnSpc>
              <a:spcBef>
                <a:spcPts val="360"/>
              </a:spcBef>
              <a:buFont typeface="Georgia"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rge Text 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20275" y="517575"/>
            <a:ext cx="8407500" cy="459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320275" y="1067525"/>
            <a:ext cx="8313599" cy="1928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LORS/SHAPE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20275" y="517575"/>
            <a:ext cx="8407500" cy="459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/>
          <p:nvPr/>
        </p:nvSpPr>
        <p:spPr>
          <a:xfrm>
            <a:off x="472300" y="1081900"/>
            <a:ext cx="1287599" cy="12875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BLACK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--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CMYK 0/0/0/100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RGB 0/0/0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HEX 000000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PMS Process Black C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48" name="Shape 48"/>
          <p:cNvSpPr/>
          <p:nvPr/>
        </p:nvSpPr>
        <p:spPr>
          <a:xfrm>
            <a:off x="1892800" y="1081900"/>
            <a:ext cx="1287599" cy="1287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>
                <a:latin typeface="Oswald"/>
                <a:ea typeface="Oswald"/>
                <a:cs typeface="Oswald"/>
                <a:sym typeface="Oswald"/>
              </a:rPr>
              <a:t>WHITE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--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CMYK 0/0/0/0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RGB 255/255/255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HEX FFFFFF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PMS -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49" name="Shape 49"/>
          <p:cNvSpPr/>
          <p:nvPr/>
        </p:nvSpPr>
        <p:spPr>
          <a:xfrm>
            <a:off x="3313300" y="1081900"/>
            <a:ext cx="1287599" cy="1287599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--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CMYK 0/0/0/100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RGB 0/0/0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HEX 000000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PMS Process Black C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>
            <a:off x="472300" y="2473625"/>
            <a:ext cx="1002900" cy="10029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>
                <a:latin typeface="Oswald"/>
                <a:ea typeface="Oswald"/>
                <a:cs typeface="Oswald"/>
                <a:sym typeface="Oswald"/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Georgia"/>
                <a:ea typeface="Georgia"/>
                <a:cs typeface="Georgia"/>
                <a:sym typeface="Georgia"/>
              </a:rPr>
              <a:t>--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Georgia"/>
                <a:ea typeface="Georgia"/>
                <a:cs typeface="Georgia"/>
                <a:sym typeface="Georgia"/>
              </a:rPr>
              <a:t>CMYK 0/0/0/100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Georgia"/>
                <a:ea typeface="Georgia"/>
                <a:cs typeface="Georgia"/>
                <a:sym typeface="Georgia"/>
              </a:rPr>
              <a:t>RGB 0/0/0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Georgia"/>
                <a:ea typeface="Georgia"/>
                <a:cs typeface="Georgia"/>
                <a:sym typeface="Georgia"/>
              </a:rPr>
              <a:t>HEX 000000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Georgia"/>
                <a:ea typeface="Georgia"/>
                <a:cs typeface="Georgia"/>
                <a:sym typeface="Georgia"/>
              </a:rPr>
              <a:t>PMS Process Black C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51" name="Shape 51"/>
          <p:cNvSpPr/>
          <p:nvPr/>
        </p:nvSpPr>
        <p:spPr>
          <a:xfrm>
            <a:off x="1596237" y="2473625"/>
            <a:ext cx="1002900" cy="1002900"/>
          </a:xfrm>
          <a:prstGeom prst="rect">
            <a:avLst/>
          </a:prstGeom>
          <a:solidFill>
            <a:srgbClr val="85E8DA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>
                <a:latin typeface="Oswald"/>
                <a:ea typeface="Oswald"/>
                <a:cs typeface="Oswald"/>
                <a:sym typeface="Oswald"/>
              </a:rPr>
              <a:t>MINT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Georgia"/>
                <a:ea typeface="Georgia"/>
                <a:cs typeface="Georgia"/>
                <a:sym typeface="Georgia"/>
              </a:rPr>
              <a:t>--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Georgia"/>
                <a:ea typeface="Georgia"/>
                <a:cs typeface="Georgia"/>
                <a:sym typeface="Georgia"/>
              </a:rPr>
              <a:t>CMYK 0/0/0/100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Georgia"/>
                <a:ea typeface="Georgia"/>
                <a:cs typeface="Georgia"/>
                <a:sym typeface="Georgia"/>
              </a:rPr>
              <a:t>RGB 0/0/0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Georgia"/>
                <a:ea typeface="Georgia"/>
                <a:cs typeface="Georgia"/>
                <a:sym typeface="Georgia"/>
              </a:rPr>
              <a:t>HEX 85e8da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Georgia"/>
                <a:ea typeface="Georgia"/>
                <a:cs typeface="Georgia"/>
                <a:sym typeface="Georgia"/>
              </a:rPr>
              <a:t>PMS Process Black C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52" name="Shape 52"/>
          <p:cNvSpPr/>
          <p:nvPr/>
        </p:nvSpPr>
        <p:spPr>
          <a:xfrm>
            <a:off x="2720175" y="2473625"/>
            <a:ext cx="1002900" cy="1002900"/>
          </a:xfrm>
          <a:prstGeom prst="rect">
            <a:avLst/>
          </a:prstGeom>
          <a:solidFill>
            <a:srgbClr val="1ECAC7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>
                <a:latin typeface="Oswald"/>
                <a:ea typeface="Oswald"/>
                <a:cs typeface="Oswald"/>
                <a:sym typeface="Oswald"/>
              </a:rPr>
              <a:t>TEAL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Georgia"/>
                <a:ea typeface="Georgia"/>
                <a:cs typeface="Georgia"/>
                <a:sym typeface="Georgia"/>
              </a:rPr>
              <a:t>--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Georgia"/>
                <a:ea typeface="Georgia"/>
                <a:cs typeface="Georgia"/>
                <a:sym typeface="Georgia"/>
              </a:rPr>
              <a:t>CMYK 0/0/0/100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Georgia"/>
                <a:ea typeface="Georgia"/>
                <a:cs typeface="Georgia"/>
                <a:sym typeface="Georgia"/>
              </a:rPr>
              <a:t>RGB 0/0/0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Georgia"/>
                <a:ea typeface="Georgia"/>
                <a:cs typeface="Georgia"/>
                <a:sym typeface="Georgia"/>
              </a:rPr>
              <a:t>HEX 1ecac7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Georgia"/>
                <a:ea typeface="Georgia"/>
                <a:cs typeface="Georgia"/>
                <a:sym typeface="Georgia"/>
              </a:rPr>
              <a:t>PMS Process Black C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53" name="Shape 53"/>
          <p:cNvSpPr/>
          <p:nvPr/>
        </p:nvSpPr>
        <p:spPr>
          <a:xfrm>
            <a:off x="472312" y="3597100"/>
            <a:ext cx="1002900" cy="1002900"/>
          </a:xfrm>
          <a:prstGeom prst="rect">
            <a:avLst/>
          </a:prstGeom>
          <a:solidFill>
            <a:srgbClr val="FFAEC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>
                <a:latin typeface="Oswald"/>
                <a:ea typeface="Oswald"/>
                <a:cs typeface="Oswald"/>
                <a:sym typeface="Oswald"/>
              </a:rPr>
              <a:t>PINK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Georgia"/>
                <a:ea typeface="Georgia"/>
                <a:cs typeface="Georgia"/>
                <a:sym typeface="Georgia"/>
              </a:rPr>
              <a:t>--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Georgia"/>
                <a:ea typeface="Georgia"/>
                <a:cs typeface="Georgia"/>
                <a:sym typeface="Georgia"/>
              </a:rPr>
              <a:t>CMYK 0/0/0/100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Georgia"/>
                <a:ea typeface="Georgia"/>
                <a:cs typeface="Georgia"/>
                <a:sym typeface="Georgia"/>
              </a:rPr>
              <a:t>RGB 0/0/0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Georgia"/>
                <a:ea typeface="Georgia"/>
                <a:cs typeface="Georgia"/>
                <a:sym typeface="Georgia"/>
              </a:rPr>
              <a:t>HEX ffaec2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Georgia"/>
                <a:ea typeface="Georgia"/>
                <a:cs typeface="Georgia"/>
                <a:sym typeface="Georgia"/>
              </a:rPr>
              <a:t>PMS Process Black C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54" name="Shape 54"/>
          <p:cNvSpPr/>
          <p:nvPr/>
        </p:nvSpPr>
        <p:spPr>
          <a:xfrm>
            <a:off x="1596250" y="3597100"/>
            <a:ext cx="1002900" cy="10029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>
                <a:latin typeface="Oswald"/>
                <a:ea typeface="Oswald"/>
                <a:cs typeface="Oswald"/>
                <a:sym typeface="Oswald"/>
              </a:rPr>
              <a:t>LIGHT GREY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Georgia"/>
                <a:ea typeface="Georgia"/>
                <a:cs typeface="Georgia"/>
                <a:sym typeface="Georgia"/>
              </a:rPr>
              <a:t>--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Georgia"/>
                <a:ea typeface="Georgia"/>
                <a:cs typeface="Georgia"/>
                <a:sym typeface="Georgia"/>
              </a:rPr>
              <a:t>CMYK 0/0/0/100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Georgia"/>
                <a:ea typeface="Georgia"/>
                <a:cs typeface="Georgia"/>
                <a:sym typeface="Georgia"/>
              </a:rPr>
              <a:t>RGB 0/0/0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Georgia"/>
                <a:ea typeface="Georgia"/>
                <a:cs typeface="Georgia"/>
                <a:sym typeface="Georgia"/>
              </a:rPr>
              <a:t>HEX eaeaea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Georgia"/>
                <a:ea typeface="Georgia"/>
                <a:cs typeface="Georgia"/>
                <a:sym typeface="Georgia"/>
              </a:rPr>
              <a:t>PMS Process Black C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55" name="Shape 55"/>
          <p:cNvSpPr/>
          <p:nvPr/>
        </p:nvSpPr>
        <p:spPr>
          <a:xfrm>
            <a:off x="3844112" y="2473625"/>
            <a:ext cx="1002900" cy="1002900"/>
          </a:xfrm>
          <a:prstGeom prst="rect">
            <a:avLst/>
          </a:prstGeom>
          <a:solidFill>
            <a:srgbClr val="7A174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BURGUNDY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--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CMYK 0/0/0/100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RGB 0/0/0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HEX 7a1743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PMS Process Black C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56" name="Shape 56"/>
          <p:cNvSpPr/>
          <p:nvPr/>
        </p:nvSpPr>
        <p:spPr>
          <a:xfrm>
            <a:off x="2720187" y="3597100"/>
            <a:ext cx="1002900" cy="10029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DARK GREY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--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CMYK 0/0/0/100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RGB 0/0/0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HEX 333333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PMS Process Black C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</a:endParaRPr>
          </a:p>
        </p:txBody>
      </p:sp>
      <p:grpSp>
        <p:nvGrpSpPr>
          <p:cNvPr id="57" name="Shape 57"/>
          <p:cNvGrpSpPr/>
          <p:nvPr/>
        </p:nvGrpSpPr>
        <p:grpSpPr>
          <a:xfrm>
            <a:off x="6194125" y="1158100"/>
            <a:ext cx="1839646" cy="1910613"/>
            <a:chOff x="1020750" y="2355030"/>
            <a:chExt cx="1839646" cy="1910613"/>
          </a:xfrm>
        </p:grpSpPr>
        <p:sp>
          <p:nvSpPr>
            <p:cNvPr id="58" name="Shape 58"/>
            <p:cNvSpPr/>
            <p:nvPr/>
          </p:nvSpPr>
          <p:spPr>
            <a:xfrm>
              <a:off x="1020750" y="2355030"/>
              <a:ext cx="1822500" cy="1902000"/>
            </a:xfrm>
            <a:prstGeom prst="rect">
              <a:avLst/>
            </a:prstGeom>
            <a:solidFill>
              <a:srgbClr val="FFDB00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>
                  <a:latin typeface="Oswald"/>
                  <a:ea typeface="Oswald"/>
                  <a:cs typeface="Oswald"/>
                  <a:sym typeface="Oswald"/>
                </a:rPr>
                <a:t>INSERT TERM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endParaRPr sz="600">
                <a:latin typeface="Georgia"/>
                <a:ea typeface="Georgia"/>
                <a:cs typeface="Georgia"/>
                <a:sym typeface="Georgia"/>
              </a:endParaRP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Clr>
                  <a:srgbClr val="000000"/>
                </a:buClr>
                <a:buFont typeface="Arial"/>
                <a:buNone/>
              </a:pPr>
              <a:r>
                <a:rPr lang="en">
                  <a:latin typeface="Georgia"/>
                  <a:ea typeface="Georgia"/>
                  <a:cs typeface="Georgia"/>
                  <a:sym typeface="Georgia"/>
                </a:rPr>
                <a:t>Ipsum dolor sit amet...</a:t>
              </a:r>
            </a:p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endParaRPr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grpSp>
          <p:nvGrpSpPr>
            <p:cNvPr id="59" name="Shape 59"/>
            <p:cNvGrpSpPr/>
            <p:nvPr/>
          </p:nvGrpSpPr>
          <p:grpSpPr>
            <a:xfrm>
              <a:off x="2584713" y="3989961"/>
              <a:ext cx="275682" cy="275682"/>
              <a:chOff x="2893512" y="3993856"/>
              <a:chExt cx="275682" cy="275682"/>
            </a:xfrm>
          </p:grpSpPr>
          <p:sp>
            <p:nvSpPr>
              <p:cNvPr id="60" name="Shape 60"/>
              <p:cNvSpPr/>
              <p:nvPr/>
            </p:nvSpPr>
            <p:spPr>
              <a:xfrm rot="-5400000">
                <a:off x="2893512" y="3999838"/>
                <a:ext cx="269700" cy="269700"/>
              </a:xfrm>
              <a:prstGeom prst="rtTriangl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5400000">
                <a:off x="2899494" y="3993856"/>
                <a:ext cx="269700" cy="269700"/>
              </a:xfrm>
              <a:prstGeom prst="rtTriangle">
                <a:avLst/>
              </a:prstGeom>
              <a:solidFill>
                <a:srgbClr val="FFFFFF">
                  <a:alpha val="5077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62" name="Shape 62"/>
          <p:cNvGrpSpPr/>
          <p:nvPr/>
        </p:nvGrpSpPr>
        <p:grpSpPr>
          <a:xfrm>
            <a:off x="5891750" y="3157975"/>
            <a:ext cx="2444400" cy="1518225"/>
            <a:chOff x="5540475" y="1141525"/>
            <a:chExt cx="2444400" cy="1518225"/>
          </a:xfrm>
        </p:grpSpPr>
        <p:sp>
          <p:nvSpPr>
            <p:cNvPr id="63" name="Shape 63"/>
            <p:cNvSpPr/>
            <p:nvPr/>
          </p:nvSpPr>
          <p:spPr>
            <a:xfrm>
              <a:off x="5540475" y="1141525"/>
              <a:ext cx="2444400" cy="1324199"/>
            </a:xfrm>
            <a:prstGeom prst="roundRect">
              <a:avLst>
                <a:gd name="adj" fmla="val 16667"/>
              </a:avLst>
            </a:prstGeom>
            <a:solidFill>
              <a:srgbClr val="E51B24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12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Ipsum dolor sit amet...</a:t>
              </a:r>
            </a:p>
          </p:txBody>
        </p:sp>
        <p:sp>
          <p:nvSpPr>
            <p:cNvPr id="64" name="Shape 64"/>
            <p:cNvSpPr/>
            <p:nvPr/>
          </p:nvSpPr>
          <p:spPr>
            <a:xfrm rot="10800000">
              <a:off x="6647474" y="2390950"/>
              <a:ext cx="230400" cy="268799"/>
            </a:xfrm>
            <a:prstGeom prst="triangle">
              <a:avLst>
                <a:gd name="adj" fmla="val 50000"/>
              </a:avLst>
            </a:prstGeom>
            <a:solidFill>
              <a:srgbClr val="E51B2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dy Copy - Red">
    <p:bg>
      <p:bgPr>
        <a:solidFill>
          <a:srgbClr val="E51B2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20275" y="517575"/>
            <a:ext cx="8407500" cy="459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320275" y="1067525"/>
            <a:ext cx="8313599" cy="1928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409625" y="347850"/>
            <a:ext cx="6192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7" name="Shape 37"/>
          <p:cNvSpPr txBox="1"/>
          <p:nvPr/>
        </p:nvSpPr>
        <p:spPr>
          <a:xfrm>
            <a:off x="272500" y="4709350"/>
            <a:ext cx="8407500" cy="4341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PRODUCT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	</a:t>
            </a:r>
          </a:p>
        </p:txBody>
      </p:sp>
      <p:cxnSp>
        <p:nvCxnSpPr>
          <p:cNvPr id="38" name="Shape 38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39" name="Shape 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25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02720" y="939200"/>
            <a:ext cx="8311800" cy="379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SzPct val="100000"/>
              <a:buFont typeface="Georgia"/>
              <a:buChar char="▸"/>
              <a:defRPr sz="1800"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480"/>
              </a:spcBef>
              <a:buFont typeface="Georgia"/>
              <a:buChar char="●"/>
              <a:defRPr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480"/>
              </a:spcBef>
              <a:buFont typeface="Georgia"/>
              <a:buChar char="●"/>
              <a:defRPr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360"/>
              </a:spcBef>
              <a:buFont typeface="Georgia"/>
              <a:defRPr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360"/>
              </a:spcBef>
              <a:buFont typeface="Georgia"/>
              <a:buChar char="●"/>
              <a:defRPr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360"/>
              </a:spcBef>
              <a:buFont typeface="Georgia"/>
              <a:buChar char="●"/>
              <a:defRPr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360"/>
              </a:spcBef>
              <a:buFont typeface="Georgia"/>
              <a:defRPr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360"/>
              </a:spcBef>
              <a:buFont typeface="Georgia"/>
              <a:buChar char="●"/>
              <a:defRPr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360"/>
              </a:spcBef>
              <a:buFont typeface="Georgia"/>
              <a:buChar char="●"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320275" y="517575"/>
            <a:ext cx="8407500" cy="45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Georgia"/>
              <a:buNone/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Georgia"/>
              <a:buNone/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Georgia"/>
              <a:buNone/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Georgia"/>
              <a:buNone/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Georgia"/>
              <a:buNone/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Georgia"/>
              <a:buNone/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Georgia"/>
              <a:buNone/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Georgia"/>
              <a:buNone/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416100" y="354325"/>
            <a:ext cx="606000" cy="119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272500" y="4709351"/>
            <a:ext cx="8407500" cy="45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Oswald"/>
                <a:ea typeface="Oswald"/>
                <a:cs typeface="Oswald"/>
                <a:sym typeface="Oswald"/>
              </a:rPr>
              <a:t>PRODUCT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b="1">
                <a:latin typeface="Oswald"/>
                <a:ea typeface="Oswald"/>
                <a:cs typeface="Oswald"/>
                <a:sym typeface="Oswald"/>
              </a:rPr>
              <a:t>GENERAL ASSEMBLY	</a:t>
            </a:r>
          </a:p>
        </p:txBody>
      </p:sp>
      <p:cxnSp>
        <p:nvCxnSpPr>
          <p:cNvPr id="10" name="Shape 10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1" name="Shape 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  <p:sldLayoutId id="214748365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296049" y="548200"/>
            <a:ext cx="8311800" cy="1852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DATA ANALYTICS: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FORMAT, CLEAN, MANIPULATE DATA 2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320275" y="517575"/>
            <a:ext cx="8407500" cy="459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Intro HISTOGRAMS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391112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20275" y="517575"/>
            <a:ext cx="8407500" cy="459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histogram?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4294967295"/>
          </p:nvPr>
        </p:nvSpPr>
        <p:spPr>
          <a:xfrm>
            <a:off x="191264" y="976875"/>
            <a:ext cx="8491199" cy="379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lang="en" b="1">
                <a:solidFill>
                  <a:schemeClr val="dk1"/>
                </a:solidFill>
              </a:rPr>
              <a:t>histogram</a:t>
            </a:r>
            <a:r>
              <a:rPr lang="en">
                <a:solidFill>
                  <a:schemeClr val="dk1"/>
                </a:solidFill>
              </a:rPr>
              <a:t> shows the distribution of values of a numeric attribute. The x-axis represents the range of values and the y-axis how many data points exist with the given range.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 sz="1800">
                <a:solidFill>
                  <a:schemeClr val="dk1"/>
                </a:solidFill>
              </a:rPr>
              <a:t>get a sense of attribute distribution, range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320275" y="517575"/>
            <a:ext cx="8407500" cy="459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Difference between a histogram and bar chart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4294967295"/>
          </p:nvPr>
        </p:nvSpPr>
        <p:spPr>
          <a:xfrm>
            <a:off x="191264" y="976875"/>
            <a:ext cx="8491199" cy="379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bar chart: comparing each student (a </a:t>
            </a:r>
            <a:r>
              <a:rPr lang="en" i="1">
                <a:solidFill>
                  <a:srgbClr val="222222"/>
                </a:solidFill>
                <a:highlight>
                  <a:srgbClr val="FFFFFF"/>
                </a:highlight>
              </a:rPr>
              <a:t>discrete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variable) by score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plot </a:t>
            </a:r>
            <a:r>
              <a:rPr lang="en" sz="1800" i="1">
                <a:solidFill>
                  <a:srgbClr val="222222"/>
                </a:solidFill>
                <a:highlight>
                  <a:srgbClr val="FFFFFF"/>
                </a:highlight>
              </a:rPr>
              <a:t>categorical 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data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[insert a visualization]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histogram: no “gaps” between the bars in histograms; used for summarizing, aggregating; describes </a:t>
            </a:r>
            <a:r>
              <a:rPr lang="en" i="1">
                <a:solidFill>
                  <a:srgbClr val="222222"/>
                </a:solidFill>
                <a:highlight>
                  <a:srgbClr val="FFFFFF"/>
                </a:highlight>
              </a:rPr>
              <a:t>what values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a variable takes and also </a:t>
            </a:r>
            <a:r>
              <a:rPr lang="en" i="1">
                <a:solidFill>
                  <a:srgbClr val="222222"/>
                </a:solidFill>
                <a:highlight>
                  <a:srgbClr val="FFFFFF"/>
                </a:highlight>
              </a:rPr>
              <a:t>how often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it takes these values.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plot quantitative or </a:t>
            </a:r>
            <a:r>
              <a:rPr lang="en" sz="1800" i="1">
                <a:solidFill>
                  <a:srgbClr val="222222"/>
                </a:solidFill>
                <a:highlight>
                  <a:srgbClr val="FFFFFF"/>
                </a:highlight>
              </a:rPr>
              <a:t>continuous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 data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[insert a visualization]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4294967295"/>
          </p:nvPr>
        </p:nvSpPr>
        <p:spPr>
          <a:xfrm>
            <a:off x="191264" y="976875"/>
            <a:ext cx="8491199" cy="379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</a:pPr>
            <a:r>
              <a:rPr lang="en" sz="1700" dirty="0">
                <a:solidFill>
                  <a:srgbClr val="222222"/>
                </a:solidFill>
                <a:highlight>
                  <a:srgbClr val="FFFFFF"/>
                </a:highlight>
              </a:rPr>
              <a:t>To create a histogram, you need to divide the data into intervals or </a:t>
            </a:r>
            <a:r>
              <a:rPr lang="en" sz="1700" b="1" dirty="0">
                <a:solidFill>
                  <a:srgbClr val="222222"/>
                </a:solidFill>
                <a:highlight>
                  <a:srgbClr val="FFFFFF"/>
                </a:highlight>
              </a:rPr>
              <a:t>bins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320275" y="517575"/>
            <a:ext cx="8407500" cy="459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create bins for a histogram?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4294967295"/>
          </p:nvPr>
        </p:nvSpPr>
        <p:spPr>
          <a:xfrm>
            <a:off x="191264" y="976875"/>
            <a:ext cx="8491199" cy="379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Bins should all be the same size.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Bins should include </a:t>
            </a:r>
            <a:r>
              <a:rPr lang="en" i="1">
                <a:solidFill>
                  <a:srgbClr val="222222"/>
                </a:solidFill>
                <a:highlight>
                  <a:srgbClr val="FFFFFF"/>
                </a:highlight>
              </a:rPr>
              <a:t>all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the data, even outliers.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Boundaries for bins should land at whole numbers whenever possible.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If possible, try to make your data set evenly divisible by the number of bins.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Different stories can be told depending on the number of bins you have.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20275" y="517575"/>
            <a:ext cx="8407500" cy="459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create bins for a histogram?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20275" y="517575"/>
            <a:ext cx="8407500" cy="459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</a:t>
            </a:r>
            <a:r>
              <a:rPr lang="en" dirty="0" err="1" smtClean="0"/>
              <a:t>xample</a:t>
            </a:r>
            <a:endParaRPr lang="en" dirty="0"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225" y="2931850"/>
            <a:ext cx="59436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204164" y="939200"/>
            <a:ext cx="8491199" cy="379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Consider </a:t>
            </a:r>
            <a:r>
              <a:rPr lang="en" dirty="0" smtClean="0">
                <a:solidFill>
                  <a:schemeClr val="dk1"/>
                </a:solidFill>
              </a:rPr>
              <a:t>a</a:t>
            </a:r>
            <a:r>
              <a:rPr lang="en-US" dirty="0" smtClean="0">
                <a:solidFill>
                  <a:schemeClr val="dk1"/>
                </a:solidFill>
              </a:rPr>
              <a:t>n address</a:t>
            </a:r>
            <a:r>
              <a:rPr lang="en" dirty="0" smtClean="0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column in this web form data. There is a difference between “I don’t know this person’s </a:t>
            </a:r>
            <a:r>
              <a:rPr lang="en-US" dirty="0" smtClean="0">
                <a:solidFill>
                  <a:schemeClr val="dk1"/>
                </a:solidFill>
              </a:rPr>
              <a:t>address</a:t>
            </a:r>
            <a:r>
              <a:rPr lang="en" dirty="0" smtClean="0">
                <a:solidFill>
                  <a:schemeClr val="dk1"/>
                </a:solidFill>
              </a:rPr>
              <a:t>” </a:t>
            </a:r>
            <a:r>
              <a:rPr lang="en" dirty="0">
                <a:solidFill>
                  <a:schemeClr val="dk1"/>
                </a:solidFill>
              </a:rPr>
              <a:t>and “They don’t have </a:t>
            </a:r>
            <a:r>
              <a:rPr lang="en" dirty="0" smtClean="0">
                <a:solidFill>
                  <a:schemeClr val="dk1"/>
                </a:solidFill>
              </a:rPr>
              <a:t>a</a:t>
            </a:r>
            <a:r>
              <a:rPr lang="en-US" dirty="0" smtClean="0">
                <a:solidFill>
                  <a:schemeClr val="dk1"/>
                </a:solidFill>
              </a:rPr>
              <a:t>n address</a:t>
            </a:r>
            <a:r>
              <a:rPr lang="en" dirty="0" smtClean="0">
                <a:solidFill>
                  <a:schemeClr val="dk1"/>
                </a:solidFill>
              </a:rPr>
              <a:t>”. </a:t>
            </a:r>
            <a:endParaRPr lang="en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dirty="0">
                <a:solidFill>
                  <a:schemeClr val="dk1"/>
                </a:solidFill>
              </a:rPr>
              <a:t>The first sentence can be conveyed using a null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dirty="0">
                <a:solidFill>
                  <a:schemeClr val="dk1"/>
                </a:solidFill>
              </a:rPr>
              <a:t>The second statement is more appropriately conveyed using an empty text field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4294967295"/>
          </p:nvPr>
        </p:nvSpPr>
        <p:spPr>
          <a:xfrm>
            <a:off x="191264" y="976875"/>
            <a:ext cx="8491199" cy="379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/>
              <a:t>=CHAR(9)&amp;"Monthly </a:t>
            </a:r>
            <a:r>
              <a:rPr lang="en-US" dirty="0" err="1"/>
              <a:t>report"&amp;CHAR</a:t>
            </a:r>
            <a:r>
              <a:rPr lang="en-US" dirty="0"/>
              <a:t>(10</a:t>
            </a:r>
            <a:r>
              <a:rPr lang="en-US" dirty="0" smtClean="0"/>
              <a:t>)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lang="en-US" dirty="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1"/>
                </a:solidFill>
              </a:rPr>
              <a:t>=CLEAN(A2)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20275" y="517575"/>
            <a:ext cx="8407500" cy="459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CLEAN Non-printing Characters.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839850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20275" y="517575"/>
            <a:ext cx="8407500" cy="459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a null value strategy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4294967295"/>
          </p:nvPr>
        </p:nvSpPr>
        <p:spPr>
          <a:xfrm>
            <a:off x="191264" y="976875"/>
            <a:ext cx="8491199" cy="379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Depending on your dataset and business problem, the ways to deal with null values differ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You can: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Delete them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Fill them with another value - “imputation”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Ignore them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Find the value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4294967295"/>
          </p:nvPr>
        </p:nvSpPr>
        <p:spPr>
          <a:xfrm>
            <a:off x="191264" y="976875"/>
            <a:ext cx="8491199" cy="379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Delete them – dangerous because you may lose many data</a:t>
            </a:r>
          </a:p>
          <a:p>
            <a:pPr marL="914400" lvl="1" indent="-3429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>
                <a:solidFill>
                  <a:schemeClr val="dk1"/>
                </a:solidFill>
              </a:rPr>
              <a:t>Use case: </a:t>
            </a:r>
            <a:r>
              <a:rPr lang="en" sz="1800">
                <a:solidFill>
                  <a:schemeClr val="dk1"/>
                </a:solidFill>
              </a:rPr>
              <a:t>when you have very few NULL values; you have rows with mostly NULL value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20275" y="517575"/>
            <a:ext cx="8407500" cy="459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Null value strategies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4294967295"/>
          </p:nvPr>
        </p:nvSpPr>
        <p:spPr>
          <a:xfrm>
            <a:off x="191264" y="976875"/>
            <a:ext cx="8491199" cy="379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Fill them with another, more meaningful value - “imputation”</a:t>
            </a:r>
          </a:p>
          <a:p>
            <a:pPr marL="914400" lvl="1" indent="-3429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Use case: </a:t>
            </a:r>
            <a:r>
              <a:rPr lang="en" sz="1800" dirty="0">
                <a:solidFill>
                  <a:schemeClr val="dk1"/>
                </a:solidFill>
              </a:rPr>
              <a:t>many rows with a few number of NULL values, you don’t want to throw away all of your data, NULL values skew your aggregation results. </a:t>
            </a:r>
          </a:p>
          <a:p>
            <a:pPr marL="914400" lvl="1" indent="-3429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 dirty="0">
                <a:solidFill>
                  <a:schemeClr val="dk1"/>
                </a:solidFill>
              </a:rPr>
              <a:t>Method: </a:t>
            </a:r>
            <a:r>
              <a:rPr lang="en" sz="1800" dirty="0">
                <a:solidFill>
                  <a:schemeClr val="dk1"/>
                </a:solidFill>
              </a:rPr>
              <a:t>replace NULL values with the mean or median of the missing value column. 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20275" y="517575"/>
            <a:ext cx="8407500" cy="459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Null value strategies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4294967295"/>
          </p:nvPr>
        </p:nvSpPr>
        <p:spPr>
          <a:xfrm>
            <a:off x="191264" y="976875"/>
            <a:ext cx="8491199" cy="379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Ignore them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>
                <a:solidFill>
                  <a:schemeClr val="dk1"/>
                </a:solidFill>
              </a:rPr>
              <a:t>Use case: </a:t>
            </a:r>
            <a:r>
              <a:rPr lang="en" sz="1800">
                <a:solidFill>
                  <a:schemeClr val="dk1"/>
                </a:solidFill>
              </a:rPr>
              <a:t>when doing quantitative statistics, such as averages and sums; make sure that by doing so, you aren’t missing a large percentage of your data. 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Generally, if over 15% of your data are null, then should raise more questions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20275" y="517575"/>
            <a:ext cx="8407500" cy="459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Null value strategies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4294967295"/>
          </p:nvPr>
        </p:nvSpPr>
        <p:spPr>
          <a:xfrm>
            <a:off x="191264" y="976875"/>
            <a:ext cx="8491199" cy="379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Find out what they are; doesn’t mean the data doesn’t exist somewhere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>
                <a:solidFill>
                  <a:schemeClr val="dk1"/>
                </a:solidFill>
              </a:rPr>
              <a:t>Use case: </a:t>
            </a:r>
            <a:r>
              <a:rPr lang="en" sz="1800">
                <a:solidFill>
                  <a:schemeClr val="dk1"/>
                </a:solidFill>
              </a:rPr>
              <a:t>when there is a third-party source we can find the missing data; when there is documentation on how to find null values 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>
                <a:solidFill>
                  <a:schemeClr val="dk1"/>
                </a:solidFill>
              </a:rPr>
              <a:t>Example:</a:t>
            </a:r>
            <a:r>
              <a:rPr lang="en" sz="1800">
                <a:solidFill>
                  <a:schemeClr val="dk1"/>
                </a:solidFill>
              </a:rPr>
              <a:t> You’re doing analysis on bike share data, the weather columns are largely unknown, you could use the date column to turn to 3</a:t>
            </a:r>
            <a:r>
              <a:rPr lang="en" sz="1800" baseline="30000">
                <a:solidFill>
                  <a:schemeClr val="dk1"/>
                </a:solidFill>
              </a:rPr>
              <a:t>rd</a:t>
            </a:r>
            <a:r>
              <a:rPr lang="en" sz="1800">
                <a:solidFill>
                  <a:schemeClr val="dk1"/>
                </a:solidFill>
              </a:rPr>
              <a:t> party sources like weather.com to get this data; or launch a campaign to capture this missing data from users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>
                <a:solidFill>
                  <a:schemeClr val="dk1"/>
                </a:solidFill>
              </a:rPr>
              <a:t>Example: </a:t>
            </a:r>
            <a:r>
              <a:rPr lang="en" sz="1800">
                <a:solidFill>
                  <a:schemeClr val="dk1"/>
                </a:solidFill>
              </a:rPr>
              <a:t>Some data sets might specifically say “A cell with a -1 element is considered null”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20275" y="517575"/>
            <a:ext cx="8407500" cy="459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Null value strategies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4294967295"/>
          </p:nvPr>
        </p:nvSpPr>
        <p:spPr>
          <a:xfrm>
            <a:off x="191264" y="976875"/>
            <a:ext cx="8491199" cy="379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You’ve left your job at Kickstarter, and now you’re on a contract with the city of New York - they’re looking to better understand the 311 requests/complaints so they can re-evaluate staffing needs of PD, FDNY, and paramedics in different locations; but, as we’ll see, there is a ton of missing data from this dataset before we’d be comfortable beginning analysis.</a:t>
            </a:r>
          </a:p>
          <a:p>
            <a:pPr marL="457200" lvl="0" indent="0" rtl="0">
              <a:lnSpc>
                <a:spcPct val="12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rtl="0">
              <a:lnSpc>
                <a:spcPct val="12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6985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Let’s look through columns F, G, and H - and how we should approach the NULL values in these particular column(s)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20275" y="517575"/>
            <a:ext cx="8407500" cy="459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situation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3961</TotalTime>
  <Words>680</Words>
  <Application>Microsoft Macintosh PowerPoint</Application>
  <PresentationFormat>On-screen Show (16:9)</PresentationFormat>
  <Paragraphs>60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Georgia</vt:lpstr>
      <vt:lpstr>Oswald</vt:lpstr>
      <vt:lpstr>GA Template</vt:lpstr>
      <vt:lpstr>DATA ANALYTICS:  FORMAT, CLEAN, MANIPULATE DATA 2</vt:lpstr>
      <vt:lpstr>Example</vt:lpstr>
      <vt:lpstr>CLEAN Non-printing Characters.</vt:lpstr>
      <vt:lpstr>Creating a null value strategy</vt:lpstr>
      <vt:lpstr>Null value strategies</vt:lpstr>
      <vt:lpstr>Null value strategies</vt:lpstr>
      <vt:lpstr>Null value strategies</vt:lpstr>
      <vt:lpstr>Null value strategies</vt:lpstr>
      <vt:lpstr>The situation </vt:lpstr>
      <vt:lpstr>Intro HISTOGRAMS</vt:lpstr>
      <vt:lpstr>What is a histogram?</vt:lpstr>
      <vt:lpstr>Difference between a histogram and bar chart</vt:lpstr>
      <vt:lpstr>How to create bins for a histogram? </vt:lpstr>
      <vt:lpstr>How to create bins for a histogram? 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ANALYTICS:  FORMAT, CLEAN, MANIPULATE DATA 2</dc:title>
  <dc:subject/>
  <dc:creator/>
  <cp:keywords/>
  <dc:description/>
  <cp:lastModifiedBy>Eugene Bernstein</cp:lastModifiedBy>
  <cp:revision>29</cp:revision>
  <dcterms:modified xsi:type="dcterms:W3CDTF">2016-12-17T18:55:14Z</dcterms:modified>
  <cp:category/>
</cp:coreProperties>
</file>