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9"/>
  </p:notesMasterIdLst>
  <p:sldIdLst>
    <p:sldId id="256" r:id="rId2"/>
    <p:sldId id="302" r:id="rId3"/>
    <p:sldId id="267" r:id="rId4"/>
    <p:sldId id="268" r:id="rId5"/>
    <p:sldId id="269" r:id="rId6"/>
    <p:sldId id="271" r:id="rId7"/>
    <p:sldId id="272" r:id="rId8"/>
    <p:sldId id="301" r:id="rId9"/>
    <p:sldId id="274" r:id="rId10"/>
    <p:sldId id="275" r:id="rId11"/>
    <p:sldId id="276" r:id="rId12"/>
    <p:sldId id="278" r:id="rId13"/>
    <p:sldId id="279" r:id="rId14"/>
    <p:sldId id="280" r:id="rId15"/>
    <p:sldId id="303" r:id="rId16"/>
    <p:sldId id="282" r:id="rId17"/>
    <p:sldId id="283" r:id="rId18"/>
    <p:sldId id="284" r:id="rId19"/>
    <p:sldId id="285" r:id="rId20"/>
    <p:sldId id="286" r:id="rId21"/>
    <p:sldId id="287" r:id="rId22"/>
    <p:sldId id="288" r:id="rId23"/>
    <p:sldId id="289" r:id="rId24"/>
    <p:sldId id="290" r:id="rId25"/>
    <p:sldId id="291" r:id="rId26"/>
    <p:sldId id="294" r:id="rId27"/>
    <p:sldId id="30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3354"/>
  </p:normalViewPr>
  <p:slideViewPr>
    <p:cSldViewPr snapToGrid="0" snapToObjects="1">
      <p:cViewPr varScale="1">
        <p:scale>
          <a:sx n="124" d="100"/>
          <a:sy n="124"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466945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11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4314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939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859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756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83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8852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9701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384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2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62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0111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9262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016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9578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596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0719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536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616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950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418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367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609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92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239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5758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842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 Whit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296049" y="548200"/>
            <a:ext cx="8311800" cy="1852199"/>
          </a:xfrm>
          <a:prstGeom prst="rect">
            <a:avLst/>
          </a:prstGeom>
        </p:spPr>
        <p:txBody>
          <a:bodyPr lIns="91425" tIns="91425" rIns="91425" bIns="91425" anchor="t" anchorCtr="0"/>
          <a:lstStyle>
            <a:lvl1pPr lvl="0" rtl="0">
              <a:spcBef>
                <a:spcPts val="0"/>
              </a:spcBef>
              <a:buSzPct val="100000"/>
              <a:buFont typeface="Oswald"/>
              <a:defRPr sz="4800" b="1">
                <a:latin typeface="Oswald"/>
                <a:ea typeface="Oswald"/>
                <a:cs typeface="Oswald"/>
                <a:sym typeface="Oswald"/>
              </a:defRPr>
            </a:lvl1pPr>
            <a:lvl2pPr lvl="1" rtl="0">
              <a:spcBef>
                <a:spcPts val="0"/>
              </a:spcBef>
              <a:buSzPct val="100000"/>
              <a:buFont typeface="Oswald"/>
              <a:defRPr sz="4800">
                <a:latin typeface="Oswald"/>
                <a:ea typeface="Oswald"/>
                <a:cs typeface="Oswald"/>
                <a:sym typeface="Oswald"/>
              </a:defRPr>
            </a:lvl2pPr>
            <a:lvl3pPr lvl="2" rtl="0">
              <a:spcBef>
                <a:spcPts val="0"/>
              </a:spcBef>
              <a:buSzPct val="100000"/>
              <a:buFont typeface="Oswald"/>
              <a:defRPr sz="4800">
                <a:latin typeface="Oswald"/>
                <a:ea typeface="Oswald"/>
                <a:cs typeface="Oswald"/>
                <a:sym typeface="Oswald"/>
              </a:defRPr>
            </a:lvl3pPr>
            <a:lvl4pPr lvl="3" rtl="0">
              <a:spcBef>
                <a:spcPts val="0"/>
              </a:spcBef>
              <a:buSzPct val="100000"/>
              <a:buFont typeface="Oswald"/>
              <a:defRPr sz="4800">
                <a:latin typeface="Oswald"/>
                <a:ea typeface="Oswald"/>
                <a:cs typeface="Oswald"/>
                <a:sym typeface="Oswald"/>
              </a:defRPr>
            </a:lvl4pPr>
            <a:lvl5pPr lvl="4" rtl="0">
              <a:spcBef>
                <a:spcPts val="0"/>
              </a:spcBef>
              <a:buSzPct val="100000"/>
              <a:buFont typeface="Oswald"/>
              <a:defRPr sz="4800">
                <a:latin typeface="Oswald"/>
                <a:ea typeface="Oswald"/>
                <a:cs typeface="Oswald"/>
                <a:sym typeface="Oswald"/>
              </a:defRPr>
            </a:lvl5pPr>
            <a:lvl6pPr lvl="5" rtl="0">
              <a:spcBef>
                <a:spcPts val="0"/>
              </a:spcBef>
              <a:buSzPct val="100000"/>
              <a:buFont typeface="Oswald"/>
              <a:defRPr sz="4800">
                <a:latin typeface="Oswald"/>
                <a:ea typeface="Oswald"/>
                <a:cs typeface="Oswald"/>
                <a:sym typeface="Oswald"/>
              </a:defRPr>
            </a:lvl6pPr>
            <a:lvl7pPr lvl="6" rtl="0">
              <a:spcBef>
                <a:spcPts val="0"/>
              </a:spcBef>
              <a:buSzPct val="100000"/>
              <a:buFont typeface="Oswald"/>
              <a:defRPr sz="4800">
                <a:latin typeface="Oswald"/>
                <a:ea typeface="Oswald"/>
                <a:cs typeface="Oswald"/>
                <a:sym typeface="Oswald"/>
              </a:defRPr>
            </a:lvl7pPr>
            <a:lvl8pPr lvl="7" rtl="0">
              <a:spcBef>
                <a:spcPts val="0"/>
              </a:spcBef>
              <a:buSzPct val="100000"/>
              <a:buFont typeface="Oswald"/>
              <a:defRPr sz="4800">
                <a:latin typeface="Oswald"/>
                <a:ea typeface="Oswald"/>
                <a:cs typeface="Oswald"/>
                <a:sym typeface="Oswald"/>
              </a:defRPr>
            </a:lvl8pPr>
            <a:lvl9pPr lvl="8" rtl="0">
              <a:spcBef>
                <a:spcPts val="0"/>
              </a:spcBef>
              <a:buSzPct val="100000"/>
              <a:buFont typeface="Oswald"/>
              <a:defRPr sz="4800">
                <a:latin typeface="Oswald"/>
                <a:ea typeface="Oswald"/>
                <a:cs typeface="Oswald"/>
                <a:sym typeface="Oswald"/>
              </a:defRPr>
            </a:lvl9pPr>
          </a:lstStyle>
          <a:p>
            <a:endParaRPr/>
          </a:p>
        </p:txBody>
      </p:sp>
      <p:sp>
        <p:nvSpPr>
          <p:cNvPr id="14" name="Shape 14"/>
          <p:cNvSpPr/>
          <p:nvPr/>
        </p:nvSpPr>
        <p:spPr>
          <a:xfrm>
            <a:off x="416100" y="349375"/>
            <a:ext cx="8272800" cy="1308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ody Cop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subTitle" idx="1"/>
          </p:nvPr>
        </p:nvSpPr>
        <p:spPr>
          <a:xfrm>
            <a:off x="320275" y="941000"/>
            <a:ext cx="8362200" cy="37754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Lis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204164" y="939200"/>
            <a:ext cx="8491199" cy="3797700"/>
          </a:xfrm>
          <a:prstGeom prst="rect">
            <a:avLst/>
          </a:prstGeom>
        </p:spPr>
        <p:txBody>
          <a:bodyPr lIns="91425" tIns="91425" rIns="91425" bIns="91425" anchor="t" anchorCtr="0"/>
          <a:lstStyle>
            <a:lvl1pPr lvl="0" rtl="0">
              <a:lnSpc>
                <a:spcPct val="115000"/>
              </a:lnSpc>
              <a:spcBef>
                <a:spcPts val="600"/>
              </a:spcBef>
              <a:buSzPct val="100000"/>
              <a:buFont typeface="Georgia"/>
              <a:buChar char="▸"/>
              <a:defRPr sz="1800">
                <a:latin typeface="Georgia"/>
                <a:ea typeface="Georgia"/>
                <a:cs typeface="Georgia"/>
                <a:sym typeface="Georgia"/>
              </a:defRPr>
            </a:lvl1pPr>
            <a:lvl2pPr lvl="1" rtl="0">
              <a:lnSpc>
                <a:spcPct val="115000"/>
              </a:lnSpc>
              <a:spcBef>
                <a:spcPts val="480"/>
              </a:spcBef>
              <a:buFont typeface="Georgia"/>
              <a:buChar char="●"/>
              <a:defRPr>
                <a:latin typeface="Georgia"/>
                <a:ea typeface="Georgia"/>
                <a:cs typeface="Georgia"/>
                <a:sym typeface="Georgia"/>
              </a:defRPr>
            </a:lvl2pPr>
            <a:lvl3pPr lvl="2" rtl="0">
              <a:lnSpc>
                <a:spcPct val="115000"/>
              </a:lnSpc>
              <a:spcBef>
                <a:spcPts val="480"/>
              </a:spcBef>
              <a:buFont typeface="Georgia"/>
              <a:buChar char="●"/>
              <a:defRPr>
                <a:latin typeface="Georgia"/>
                <a:ea typeface="Georgia"/>
                <a:cs typeface="Georgia"/>
                <a:sym typeface="Georgia"/>
              </a:defRPr>
            </a:lvl3pPr>
            <a:lvl4pPr lvl="3" rtl="0">
              <a:lnSpc>
                <a:spcPct val="115000"/>
              </a:lnSpc>
              <a:spcBef>
                <a:spcPts val="360"/>
              </a:spcBef>
              <a:buFont typeface="Georgia"/>
              <a:buChar char="●"/>
              <a:defRPr>
                <a:latin typeface="Georgia"/>
                <a:ea typeface="Georgia"/>
                <a:cs typeface="Georgia"/>
                <a:sym typeface="Georgia"/>
              </a:defRPr>
            </a:lvl4pPr>
            <a:lvl5pPr lvl="4" rtl="0">
              <a:lnSpc>
                <a:spcPct val="115000"/>
              </a:lnSpc>
              <a:spcBef>
                <a:spcPts val="360"/>
              </a:spcBef>
              <a:buFont typeface="Georgia"/>
              <a:defRPr>
                <a:latin typeface="Georgia"/>
                <a:ea typeface="Georgia"/>
                <a:cs typeface="Georgia"/>
                <a:sym typeface="Georgia"/>
              </a:defRPr>
            </a:lvl5pPr>
            <a:lvl6pPr lvl="5" rtl="0">
              <a:lnSpc>
                <a:spcPct val="115000"/>
              </a:lnSpc>
              <a:spcBef>
                <a:spcPts val="360"/>
              </a:spcBef>
              <a:buFont typeface="Georgia"/>
              <a:defRPr>
                <a:latin typeface="Georgia"/>
                <a:ea typeface="Georgia"/>
                <a:cs typeface="Georgia"/>
                <a:sym typeface="Georgia"/>
              </a:defRPr>
            </a:lvl6pPr>
            <a:lvl7pPr lvl="6" rtl="0">
              <a:lnSpc>
                <a:spcPct val="115000"/>
              </a:lnSpc>
              <a:spcBef>
                <a:spcPts val="360"/>
              </a:spcBef>
              <a:buFont typeface="Georgia"/>
              <a:buChar char="●"/>
              <a:defRPr>
                <a:latin typeface="Georgia"/>
                <a:ea typeface="Georgia"/>
                <a:cs typeface="Georgia"/>
                <a:sym typeface="Georgia"/>
              </a:defRPr>
            </a:lvl7pPr>
            <a:lvl8pPr lvl="7" rtl="0">
              <a:lnSpc>
                <a:spcPct val="115000"/>
              </a:lnSpc>
              <a:spcBef>
                <a:spcPts val="360"/>
              </a:spcBef>
              <a:buFont typeface="Georgia"/>
              <a:defRPr>
                <a:latin typeface="Georgia"/>
                <a:ea typeface="Georgia"/>
                <a:cs typeface="Georgia"/>
                <a:sym typeface="Georgia"/>
              </a:defRPr>
            </a:lvl8pPr>
            <a:lvl9pPr lvl="8" rtl="0">
              <a:lnSpc>
                <a:spcPct val="115000"/>
              </a:lnSpc>
              <a:spcBef>
                <a:spcPts val="360"/>
              </a:spcBef>
              <a:buFont typeface="Georgia"/>
              <a:defRPr>
                <a:latin typeface="Georgia"/>
                <a:ea typeface="Georgia"/>
                <a:cs typeface="Georgia"/>
                <a:sym typeface="Georgi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arge Text 1">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subTitle" idx="1"/>
          </p:nvPr>
        </p:nvSpPr>
        <p:spPr>
          <a:xfrm>
            <a:off x="320275" y="1067525"/>
            <a:ext cx="8313599" cy="1928100"/>
          </a:xfrm>
          <a:prstGeom prst="rect">
            <a:avLst/>
          </a:prstGeom>
        </p:spPr>
        <p:txBody>
          <a:bodyPr lIns="91425" tIns="91425" rIns="91425" bIns="91425" anchor="t" anchorCtr="0"/>
          <a:lstStyle>
            <a:lvl1pPr lvl="0" rtl="0">
              <a:spcBef>
                <a:spcPts val="0"/>
              </a:spcBef>
              <a:buNone/>
              <a:defRPr sz="24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LORS/SHAPE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p:nvPr/>
        </p:nvSpPr>
        <p:spPr>
          <a:xfrm>
            <a:off x="472300" y="1081900"/>
            <a:ext cx="1287599" cy="1287599"/>
          </a:xfrm>
          <a:prstGeom prst="rect">
            <a:avLst/>
          </a:prstGeom>
          <a:solidFill>
            <a:srgbClr val="000000"/>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BLACK</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sp>
        <p:nvSpPr>
          <p:cNvPr id="48" name="Shape 48"/>
          <p:cNvSpPr/>
          <p:nvPr/>
        </p:nvSpPr>
        <p:spPr>
          <a:xfrm>
            <a:off x="1892800" y="1081900"/>
            <a:ext cx="1287599" cy="1287599"/>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WHITE</a:t>
            </a:r>
          </a:p>
          <a:p>
            <a:pPr lvl="0" rtl="0">
              <a:spcBef>
                <a:spcPts val="0"/>
              </a:spcBef>
              <a:buNone/>
            </a:pPr>
            <a:r>
              <a:rPr lang="en" sz="1000">
                <a:latin typeface="Georgia"/>
                <a:ea typeface="Georgia"/>
                <a:cs typeface="Georgia"/>
                <a:sym typeface="Georgia"/>
              </a:rPr>
              <a:t>--</a:t>
            </a:r>
          </a:p>
          <a:p>
            <a:pPr lvl="0" rtl="0">
              <a:spcBef>
                <a:spcPts val="0"/>
              </a:spcBef>
              <a:buNone/>
            </a:pPr>
            <a:r>
              <a:rPr lang="en" sz="900">
                <a:latin typeface="Georgia"/>
                <a:ea typeface="Georgia"/>
                <a:cs typeface="Georgia"/>
                <a:sym typeface="Georgia"/>
              </a:rPr>
              <a:t>CMYK 0/0/0/0</a:t>
            </a:r>
          </a:p>
          <a:p>
            <a:pPr lvl="0" rtl="0">
              <a:spcBef>
                <a:spcPts val="0"/>
              </a:spcBef>
              <a:buNone/>
            </a:pPr>
            <a:r>
              <a:rPr lang="en" sz="900">
                <a:latin typeface="Georgia"/>
                <a:ea typeface="Georgia"/>
                <a:cs typeface="Georgia"/>
                <a:sym typeface="Georgia"/>
              </a:rPr>
              <a:t>RGB 255/255/255</a:t>
            </a:r>
          </a:p>
          <a:p>
            <a:pPr lvl="0" rtl="0">
              <a:spcBef>
                <a:spcPts val="0"/>
              </a:spcBef>
              <a:buNone/>
            </a:pPr>
            <a:r>
              <a:rPr lang="en" sz="900">
                <a:latin typeface="Georgia"/>
                <a:ea typeface="Georgia"/>
                <a:cs typeface="Georgia"/>
                <a:sym typeface="Georgia"/>
              </a:rPr>
              <a:t>HEX FFFFFF</a:t>
            </a:r>
          </a:p>
          <a:p>
            <a:pPr lvl="0" rtl="0">
              <a:spcBef>
                <a:spcPts val="0"/>
              </a:spcBef>
              <a:buNone/>
            </a:pPr>
            <a:r>
              <a:rPr lang="en" sz="900">
                <a:latin typeface="Georgia"/>
                <a:ea typeface="Georgia"/>
                <a:cs typeface="Georgia"/>
                <a:sym typeface="Georgia"/>
              </a:rPr>
              <a:t>PMS -</a:t>
            </a:r>
          </a:p>
          <a:p>
            <a:pPr lvl="0" rtl="0">
              <a:spcBef>
                <a:spcPts val="0"/>
              </a:spcBef>
              <a:buNone/>
            </a:pPr>
            <a:endParaRPr sz="1000"/>
          </a:p>
        </p:txBody>
      </p:sp>
      <p:sp>
        <p:nvSpPr>
          <p:cNvPr id="49" name="Shape 49"/>
          <p:cNvSpPr/>
          <p:nvPr/>
        </p:nvSpPr>
        <p:spPr>
          <a:xfrm>
            <a:off x="3313300" y="1081900"/>
            <a:ext cx="1287599" cy="1287599"/>
          </a:xfrm>
          <a:prstGeom prst="rect">
            <a:avLst/>
          </a:prstGeom>
          <a:solidFill>
            <a:srgbClr val="E51B24"/>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RED</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sp>
        <p:nvSpPr>
          <p:cNvPr id="50" name="Shape 50"/>
          <p:cNvSpPr/>
          <p:nvPr/>
        </p:nvSpPr>
        <p:spPr>
          <a:xfrm>
            <a:off x="472300" y="2473625"/>
            <a:ext cx="1002900" cy="1002900"/>
          </a:xfrm>
          <a:prstGeom prst="rect">
            <a:avLst/>
          </a:prstGeom>
          <a:solidFill>
            <a:srgbClr val="FFDB00"/>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YELLOW</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000000</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51" name="Shape 51"/>
          <p:cNvSpPr/>
          <p:nvPr/>
        </p:nvSpPr>
        <p:spPr>
          <a:xfrm>
            <a:off x="1596237" y="2473625"/>
            <a:ext cx="1002900" cy="1002900"/>
          </a:xfrm>
          <a:prstGeom prst="rect">
            <a:avLst/>
          </a:prstGeom>
          <a:solidFill>
            <a:srgbClr val="85E8DA"/>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MINT</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85e8da</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52" name="Shape 52"/>
          <p:cNvSpPr/>
          <p:nvPr/>
        </p:nvSpPr>
        <p:spPr>
          <a:xfrm>
            <a:off x="2720175" y="2473625"/>
            <a:ext cx="1002900" cy="1002900"/>
          </a:xfrm>
          <a:prstGeom prst="rect">
            <a:avLst/>
          </a:prstGeom>
          <a:solidFill>
            <a:srgbClr val="1ECAC7"/>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TEAL</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1ecac7</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53" name="Shape 53"/>
          <p:cNvSpPr/>
          <p:nvPr/>
        </p:nvSpPr>
        <p:spPr>
          <a:xfrm>
            <a:off x="472312" y="3597100"/>
            <a:ext cx="1002900" cy="1002900"/>
          </a:xfrm>
          <a:prstGeom prst="rect">
            <a:avLst/>
          </a:prstGeom>
          <a:solidFill>
            <a:srgbClr val="FFAEC2"/>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PINK</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ffaec2</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54" name="Shape 54"/>
          <p:cNvSpPr/>
          <p:nvPr/>
        </p:nvSpPr>
        <p:spPr>
          <a:xfrm>
            <a:off x="1596250" y="3597100"/>
            <a:ext cx="1002900" cy="1002900"/>
          </a:xfrm>
          <a:prstGeom prst="rect">
            <a:avLst/>
          </a:prstGeom>
          <a:solidFill>
            <a:srgbClr val="EAEAEA"/>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LIGHT GREY</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eaeaea</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55" name="Shape 55"/>
          <p:cNvSpPr/>
          <p:nvPr/>
        </p:nvSpPr>
        <p:spPr>
          <a:xfrm>
            <a:off x="3844112" y="2473625"/>
            <a:ext cx="1002900" cy="1002900"/>
          </a:xfrm>
          <a:prstGeom prst="rect">
            <a:avLst/>
          </a:prstGeom>
          <a:solidFill>
            <a:srgbClr val="7A1743"/>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BURGUNDY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7a1743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sp>
        <p:nvSpPr>
          <p:cNvPr id="56" name="Shape 56"/>
          <p:cNvSpPr/>
          <p:nvPr/>
        </p:nvSpPr>
        <p:spPr>
          <a:xfrm>
            <a:off x="2720187" y="3597100"/>
            <a:ext cx="1002900" cy="1002900"/>
          </a:xfrm>
          <a:prstGeom prst="rect">
            <a:avLst/>
          </a:prstGeom>
          <a:solidFill>
            <a:srgbClr val="333333"/>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DARK GREY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333333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grpSp>
        <p:nvGrpSpPr>
          <p:cNvPr id="57" name="Shape 57"/>
          <p:cNvGrpSpPr/>
          <p:nvPr/>
        </p:nvGrpSpPr>
        <p:grpSpPr>
          <a:xfrm>
            <a:off x="6194125" y="1158100"/>
            <a:ext cx="1839646" cy="1910613"/>
            <a:chOff x="1020750" y="2355030"/>
            <a:chExt cx="1839646" cy="1910613"/>
          </a:xfrm>
        </p:grpSpPr>
        <p:sp>
          <p:nvSpPr>
            <p:cNvPr id="58" name="Shape 58"/>
            <p:cNvSpPr/>
            <p:nvPr/>
          </p:nvSpPr>
          <p:spPr>
            <a:xfrm>
              <a:off x="1020750" y="2355030"/>
              <a:ext cx="1822500" cy="1902000"/>
            </a:xfrm>
            <a:prstGeom prst="rect">
              <a:avLst/>
            </a:prstGeom>
            <a:solidFill>
              <a:srgbClr val="FFDB00"/>
            </a:solidFill>
            <a:ln>
              <a:noFill/>
            </a:ln>
          </p:spPr>
          <p:txBody>
            <a:bodyPr lIns="91425" tIns="91425" rIns="91425" bIns="91425" anchor="t" anchorCtr="0">
              <a:noAutofit/>
            </a:bodyPr>
            <a:lstStyle/>
            <a:p>
              <a:pPr lvl="0" rtl="0">
                <a:spcBef>
                  <a:spcPts val="0"/>
                </a:spcBef>
                <a:buNone/>
              </a:pPr>
              <a:r>
                <a:rPr lang="en" b="1">
                  <a:latin typeface="Oswald"/>
                  <a:ea typeface="Oswald"/>
                  <a:cs typeface="Oswald"/>
                  <a:sym typeface="Oswald"/>
                </a:rPr>
                <a:t>INSERT TERM</a:t>
              </a:r>
            </a:p>
            <a:p>
              <a:pPr lvl="0" rtl="0">
                <a:lnSpc>
                  <a:spcPct val="115000"/>
                </a:lnSpc>
                <a:spcBef>
                  <a:spcPts val="0"/>
                </a:spcBef>
                <a:buNone/>
              </a:pPr>
              <a:endParaRPr sz="600">
                <a:latin typeface="Georgia"/>
                <a:ea typeface="Georgia"/>
                <a:cs typeface="Georgia"/>
                <a:sym typeface="Georgia"/>
              </a:endParaRPr>
            </a:p>
            <a:p>
              <a:pPr lvl="0" rtl="0">
                <a:lnSpc>
                  <a:spcPct val="115000"/>
                </a:lnSpc>
                <a:spcBef>
                  <a:spcPts val="0"/>
                </a:spcBef>
                <a:buClr>
                  <a:srgbClr val="000000"/>
                </a:buClr>
                <a:buFont typeface="Arial"/>
                <a:buNone/>
              </a:pPr>
              <a:r>
                <a:rPr lang="en">
                  <a:latin typeface="Georgia"/>
                  <a:ea typeface="Georgia"/>
                  <a:cs typeface="Georgia"/>
                  <a:sym typeface="Georgia"/>
                </a:rPr>
                <a:t>Ipsum dolor sit amet...</a:t>
              </a:r>
            </a:p>
            <a:p>
              <a:pPr lvl="0" rtl="0">
                <a:lnSpc>
                  <a:spcPct val="115000"/>
                </a:lnSpc>
                <a:spcBef>
                  <a:spcPts val="0"/>
                </a:spcBef>
                <a:buNone/>
              </a:pPr>
              <a:endParaRPr>
                <a:solidFill>
                  <a:srgbClr val="000000"/>
                </a:solidFill>
                <a:latin typeface="Georgia"/>
                <a:ea typeface="Georgia"/>
                <a:cs typeface="Georgia"/>
                <a:sym typeface="Georgia"/>
              </a:endParaRPr>
            </a:p>
          </p:txBody>
        </p:sp>
        <p:grpSp>
          <p:nvGrpSpPr>
            <p:cNvPr id="59" name="Shape 59"/>
            <p:cNvGrpSpPr/>
            <p:nvPr/>
          </p:nvGrpSpPr>
          <p:grpSpPr>
            <a:xfrm>
              <a:off x="2584713" y="3989961"/>
              <a:ext cx="275682" cy="275682"/>
              <a:chOff x="2893512" y="3993856"/>
              <a:chExt cx="275682" cy="275682"/>
            </a:xfrm>
          </p:grpSpPr>
          <p:sp>
            <p:nvSpPr>
              <p:cNvPr id="60" name="Shape 60"/>
              <p:cNvSpPr/>
              <p:nvPr/>
            </p:nvSpPr>
            <p:spPr>
              <a:xfrm rot="-5400000">
                <a:off x="2893512" y="3999838"/>
                <a:ext cx="269700" cy="269700"/>
              </a:xfrm>
              <a:prstGeom prst="rtTriangl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rot="5400000">
                <a:off x="2899494" y="3993856"/>
                <a:ext cx="269700" cy="269700"/>
              </a:xfrm>
              <a:prstGeom prst="rtTriangle">
                <a:avLst/>
              </a:prstGeom>
              <a:solidFill>
                <a:srgbClr val="FFFFFF">
                  <a:alpha val="50770"/>
                </a:srgbClr>
              </a:solidFill>
              <a:ln>
                <a:noFill/>
              </a:ln>
            </p:spPr>
            <p:txBody>
              <a:bodyPr lIns="91425" tIns="91425" rIns="91425" bIns="91425" anchor="ctr" anchorCtr="0">
                <a:noAutofit/>
              </a:bodyPr>
              <a:lstStyle/>
              <a:p>
                <a:pPr lvl="0">
                  <a:spcBef>
                    <a:spcPts val="0"/>
                  </a:spcBef>
                  <a:buNone/>
                </a:pPr>
                <a:endParaRPr/>
              </a:p>
            </p:txBody>
          </p:sp>
        </p:grpSp>
      </p:grpSp>
      <p:grpSp>
        <p:nvGrpSpPr>
          <p:cNvPr id="62" name="Shape 62"/>
          <p:cNvGrpSpPr/>
          <p:nvPr/>
        </p:nvGrpSpPr>
        <p:grpSpPr>
          <a:xfrm>
            <a:off x="5891750" y="3157975"/>
            <a:ext cx="2444400" cy="1518225"/>
            <a:chOff x="5540475" y="1141525"/>
            <a:chExt cx="2444400" cy="1518225"/>
          </a:xfrm>
        </p:grpSpPr>
        <p:sp>
          <p:nvSpPr>
            <p:cNvPr id="63" name="Shape 63"/>
            <p:cNvSpPr/>
            <p:nvPr/>
          </p:nvSpPr>
          <p:spPr>
            <a:xfrm>
              <a:off x="5540475" y="1141525"/>
              <a:ext cx="2444400" cy="1324199"/>
            </a:xfrm>
            <a:prstGeom prst="roundRect">
              <a:avLst>
                <a:gd name="adj" fmla="val 16667"/>
              </a:avLst>
            </a:prstGeom>
            <a:solidFill>
              <a:srgbClr val="E51B24"/>
            </a:solidFill>
            <a:ln>
              <a:noFill/>
            </a:ln>
          </p:spPr>
          <p:txBody>
            <a:bodyPr lIns="91425" tIns="91425" rIns="91425" bIns="91425" anchor="t" anchorCtr="0">
              <a:noAutofit/>
            </a:bodyPr>
            <a:lstStyle/>
            <a:p>
              <a:pPr lvl="0" rtl="0">
                <a:lnSpc>
                  <a:spcPct val="115000"/>
                </a:lnSpc>
                <a:spcBef>
                  <a:spcPts val="0"/>
                </a:spcBef>
                <a:buNone/>
              </a:pPr>
              <a:r>
                <a:rPr lang="en" sz="1200">
                  <a:solidFill>
                    <a:srgbClr val="FFFFFF"/>
                  </a:solidFill>
                  <a:latin typeface="Georgia"/>
                  <a:ea typeface="Georgia"/>
                  <a:cs typeface="Georgia"/>
                  <a:sym typeface="Georgia"/>
                </a:rPr>
                <a:t>Ipsum dolor sit amet...</a:t>
              </a:r>
            </a:p>
          </p:txBody>
        </p:sp>
        <p:sp>
          <p:nvSpPr>
            <p:cNvPr id="64" name="Shape 64"/>
            <p:cNvSpPr/>
            <p:nvPr/>
          </p:nvSpPr>
          <p:spPr>
            <a:xfrm rot="10800000">
              <a:off x="6647474" y="2390950"/>
              <a:ext cx="230400" cy="268799"/>
            </a:xfrm>
            <a:prstGeom prst="triangle">
              <a:avLst>
                <a:gd name="adj" fmla="val 50000"/>
              </a:avLst>
            </a:prstGeom>
            <a:solidFill>
              <a:srgbClr val="E51B24"/>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ody Copy - Red">
    <p:bg>
      <p:bgPr>
        <a:solidFill>
          <a:srgbClr val="E51B2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20275" y="517575"/>
            <a:ext cx="8407500" cy="459299"/>
          </a:xfrm>
          <a:prstGeom prst="rect">
            <a:avLst/>
          </a:prstGeom>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subTitle" idx="1"/>
          </p:nvPr>
        </p:nvSpPr>
        <p:spPr>
          <a:xfrm>
            <a:off x="320275" y="1067525"/>
            <a:ext cx="8313599" cy="1928100"/>
          </a:xfrm>
          <a:prstGeom prst="rect">
            <a:avLst/>
          </a:prstGeom>
        </p:spPr>
        <p:txBody>
          <a:bodyPr lIns="91425" tIns="91425" rIns="91425" bIns="91425" anchor="t" anchorCtr="0"/>
          <a:lstStyle>
            <a:lvl1pPr lvl="0" rtl="0">
              <a:spcBef>
                <a:spcPts val="0"/>
              </a:spcBef>
              <a:buNone/>
              <a:defRPr>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36" name="Shape 36"/>
          <p:cNvSpPr/>
          <p:nvPr/>
        </p:nvSpPr>
        <p:spPr>
          <a:xfrm>
            <a:off x="409625" y="347850"/>
            <a:ext cx="619200" cy="1308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37" name="Shape 37"/>
          <p:cNvSpPr txBox="1"/>
          <p:nvPr/>
        </p:nvSpPr>
        <p:spPr>
          <a:xfrm>
            <a:off x="272500" y="4709350"/>
            <a:ext cx="8407500" cy="434100"/>
          </a:xfrm>
          <a:prstGeom prst="rect">
            <a:avLst/>
          </a:prstGeom>
          <a:solidFill>
            <a:srgbClr val="E51B24"/>
          </a:solidFill>
          <a:ln>
            <a:noFill/>
          </a:ln>
        </p:spPr>
        <p:txBody>
          <a:bodyPr lIns="91425" tIns="91425" rIns="91425" bIns="91425" anchor="t" anchorCtr="0">
            <a:noAutofit/>
          </a:bodyPr>
          <a:lstStyle/>
          <a:p>
            <a:pPr lvl="0" rtl="0">
              <a:spcBef>
                <a:spcPts val="0"/>
              </a:spcBef>
              <a:buNone/>
            </a:pPr>
            <a:r>
              <a:rPr lang="en" sz="800" b="1">
                <a:solidFill>
                  <a:srgbClr val="FFFFFF"/>
                </a:solidFill>
                <a:latin typeface="Oswald"/>
                <a:ea typeface="Oswald"/>
                <a:cs typeface="Oswald"/>
                <a:sym typeface="Oswald"/>
              </a:rPr>
              <a:t>PRODUCT</a:t>
            </a:r>
          </a:p>
          <a:p>
            <a:pPr lvl="0" rtl="0">
              <a:spcBef>
                <a:spcPts val="0"/>
              </a:spcBef>
              <a:buNone/>
            </a:pPr>
            <a:r>
              <a:rPr lang="en" sz="800" b="1">
                <a:solidFill>
                  <a:srgbClr val="FFFFFF"/>
                </a:solidFill>
                <a:latin typeface="Oswald"/>
                <a:ea typeface="Oswald"/>
                <a:cs typeface="Oswald"/>
                <a:sym typeface="Oswald"/>
              </a:rPr>
              <a:t>GENERAL ASSEMBLY	</a:t>
            </a:r>
          </a:p>
        </p:txBody>
      </p:sp>
      <p:cxnSp>
        <p:nvCxnSpPr>
          <p:cNvPr id="38" name="Shape 38"/>
          <p:cNvCxnSpPr/>
          <p:nvPr/>
        </p:nvCxnSpPr>
        <p:spPr>
          <a:xfrm>
            <a:off x="368200" y="4736806"/>
            <a:ext cx="8311800" cy="0"/>
          </a:xfrm>
          <a:prstGeom prst="straightConnector1">
            <a:avLst/>
          </a:prstGeom>
          <a:noFill/>
          <a:ln w="9525" cap="flat" cmpd="sng">
            <a:solidFill>
              <a:srgbClr val="FFFFFF"/>
            </a:solidFill>
            <a:prstDash val="solid"/>
            <a:round/>
            <a:headEnd type="none" w="lg" len="lg"/>
            <a:tailEnd type="none" w="lg" len="lg"/>
          </a:ln>
        </p:spPr>
      </p:cxnSp>
      <p:pic>
        <p:nvPicPr>
          <p:cNvPr id="39" name="Shape 39"/>
          <p:cNvPicPr preferRelativeResize="0"/>
          <p:nvPr/>
        </p:nvPicPr>
        <p:blipFill>
          <a:blip r:embed="rId2">
            <a:alphaModFix/>
          </a:blip>
          <a:stretch>
            <a:fillRect/>
          </a:stretch>
        </p:blipFill>
        <p:spPr>
          <a:xfrm>
            <a:off x="8469250" y="4793524"/>
            <a:ext cx="210750" cy="210750"/>
          </a:xfrm>
          <a:prstGeom prst="rect">
            <a:avLst/>
          </a:prstGeom>
          <a:noFill/>
          <a:ln>
            <a:noFill/>
          </a:ln>
        </p:spPr>
      </p:pic>
    </p:spTree>
    <p:extLst>
      <p:ext uri="{BB962C8B-B14F-4D97-AF65-F5344CB8AC3E}">
        <p14:creationId xmlns:p14="http://schemas.microsoft.com/office/powerpoint/2010/main" val="41441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02720" y="939200"/>
            <a:ext cx="8311800" cy="3797700"/>
          </a:xfrm>
          <a:prstGeom prst="rect">
            <a:avLst/>
          </a:prstGeom>
          <a:noFill/>
          <a:ln>
            <a:noFill/>
          </a:ln>
        </p:spPr>
        <p:txBody>
          <a:bodyPr lIns="91425" tIns="91425" rIns="91425" bIns="91425" anchor="t" anchorCtr="0"/>
          <a:lstStyle>
            <a:lvl1pPr lvl="0" rtl="0">
              <a:spcBef>
                <a:spcPts val="600"/>
              </a:spcBef>
              <a:buSzPct val="100000"/>
              <a:buFont typeface="Georgia"/>
              <a:buChar char="▸"/>
              <a:defRPr sz="1800">
                <a:latin typeface="Georgia"/>
                <a:ea typeface="Georgia"/>
                <a:cs typeface="Georgia"/>
                <a:sym typeface="Georgia"/>
              </a:defRPr>
            </a:lvl1pPr>
            <a:lvl2pPr lvl="1" rtl="0">
              <a:spcBef>
                <a:spcPts val="480"/>
              </a:spcBef>
              <a:buFont typeface="Georgia"/>
              <a:buChar char="●"/>
              <a:defRPr>
                <a:latin typeface="Georgia"/>
                <a:ea typeface="Georgia"/>
                <a:cs typeface="Georgia"/>
                <a:sym typeface="Georgia"/>
              </a:defRPr>
            </a:lvl2pPr>
            <a:lvl3pPr lvl="2" rtl="0">
              <a:spcBef>
                <a:spcPts val="480"/>
              </a:spcBef>
              <a:buFont typeface="Georgia"/>
              <a:buChar char="●"/>
              <a:defRPr>
                <a:latin typeface="Georgia"/>
                <a:ea typeface="Georgia"/>
                <a:cs typeface="Georgia"/>
                <a:sym typeface="Georgia"/>
              </a:defRPr>
            </a:lvl3pPr>
            <a:lvl4pPr lvl="3" rtl="0">
              <a:spcBef>
                <a:spcPts val="360"/>
              </a:spcBef>
              <a:buFont typeface="Georgia"/>
              <a:defRPr>
                <a:latin typeface="Georgia"/>
                <a:ea typeface="Georgia"/>
                <a:cs typeface="Georgia"/>
                <a:sym typeface="Georgia"/>
              </a:defRPr>
            </a:lvl4pPr>
            <a:lvl5pPr lvl="4" rtl="0">
              <a:spcBef>
                <a:spcPts val="360"/>
              </a:spcBef>
              <a:buFont typeface="Georgia"/>
              <a:buChar char="●"/>
              <a:defRPr>
                <a:latin typeface="Georgia"/>
                <a:ea typeface="Georgia"/>
                <a:cs typeface="Georgia"/>
                <a:sym typeface="Georgia"/>
              </a:defRPr>
            </a:lvl5pPr>
            <a:lvl6pPr lvl="5" rtl="0">
              <a:spcBef>
                <a:spcPts val="360"/>
              </a:spcBef>
              <a:buFont typeface="Georgia"/>
              <a:buChar char="●"/>
              <a:defRPr>
                <a:latin typeface="Georgia"/>
                <a:ea typeface="Georgia"/>
                <a:cs typeface="Georgia"/>
                <a:sym typeface="Georgia"/>
              </a:defRPr>
            </a:lvl6pPr>
            <a:lvl7pPr lvl="6" rtl="0">
              <a:spcBef>
                <a:spcPts val="360"/>
              </a:spcBef>
              <a:buFont typeface="Georgia"/>
              <a:defRPr>
                <a:latin typeface="Georgia"/>
                <a:ea typeface="Georgia"/>
                <a:cs typeface="Georgia"/>
                <a:sym typeface="Georgia"/>
              </a:defRPr>
            </a:lvl7pPr>
            <a:lvl8pPr lvl="7" rtl="0">
              <a:spcBef>
                <a:spcPts val="360"/>
              </a:spcBef>
              <a:buFont typeface="Georgia"/>
              <a:buChar char="●"/>
              <a:defRPr>
                <a:latin typeface="Georgia"/>
                <a:ea typeface="Georgia"/>
                <a:cs typeface="Georgia"/>
                <a:sym typeface="Georgia"/>
              </a:defRPr>
            </a:lvl8pPr>
            <a:lvl9pPr lvl="8" rtl="0">
              <a:spcBef>
                <a:spcPts val="360"/>
              </a:spcBef>
              <a:buFont typeface="Georgia"/>
              <a:buChar char="●"/>
              <a:defRPr>
                <a:latin typeface="Georgia"/>
                <a:ea typeface="Georgia"/>
                <a:cs typeface="Georgia"/>
                <a:sym typeface="Georgia"/>
              </a:defRPr>
            </a:lvl9pPr>
          </a:lstStyle>
          <a:p>
            <a:endParaRPr/>
          </a:p>
        </p:txBody>
      </p:sp>
      <p:sp>
        <p:nvSpPr>
          <p:cNvPr id="7" name="Shape 7"/>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lvl="0" rtl="0">
              <a:spcBef>
                <a:spcPts val="0"/>
              </a:spcBef>
              <a:buFont typeface="Georgia"/>
              <a:buNone/>
              <a:defRPr>
                <a:latin typeface="Georgia"/>
                <a:ea typeface="Georgia"/>
                <a:cs typeface="Georgia"/>
                <a:sym typeface="Georgia"/>
              </a:defRPr>
            </a:lvl1pPr>
            <a:lvl2pPr lvl="1" rtl="0">
              <a:spcBef>
                <a:spcPts val="0"/>
              </a:spcBef>
              <a:buClr>
                <a:srgbClr val="FFFFFF"/>
              </a:buClr>
              <a:buFont typeface="Georgia"/>
              <a:buNone/>
              <a:defRPr>
                <a:solidFill>
                  <a:srgbClr val="FFFFFF"/>
                </a:solidFill>
                <a:latin typeface="Georgia"/>
                <a:ea typeface="Georgia"/>
                <a:cs typeface="Georgia"/>
                <a:sym typeface="Georgia"/>
              </a:defRPr>
            </a:lvl2pPr>
            <a:lvl3pPr lvl="2" rtl="0">
              <a:spcBef>
                <a:spcPts val="0"/>
              </a:spcBef>
              <a:buClr>
                <a:srgbClr val="FFFFFF"/>
              </a:buClr>
              <a:buFont typeface="Georgia"/>
              <a:buNone/>
              <a:defRPr>
                <a:solidFill>
                  <a:srgbClr val="FFFFFF"/>
                </a:solidFill>
                <a:latin typeface="Georgia"/>
                <a:ea typeface="Georgia"/>
                <a:cs typeface="Georgia"/>
                <a:sym typeface="Georgia"/>
              </a:defRPr>
            </a:lvl3pPr>
            <a:lvl4pPr lvl="3" rtl="0">
              <a:spcBef>
                <a:spcPts val="0"/>
              </a:spcBef>
              <a:buClr>
                <a:srgbClr val="FFFFFF"/>
              </a:buClr>
              <a:buFont typeface="Georgia"/>
              <a:buNone/>
              <a:defRPr>
                <a:solidFill>
                  <a:srgbClr val="FFFFFF"/>
                </a:solidFill>
                <a:latin typeface="Georgia"/>
                <a:ea typeface="Georgia"/>
                <a:cs typeface="Georgia"/>
                <a:sym typeface="Georgia"/>
              </a:defRPr>
            </a:lvl4pPr>
            <a:lvl5pPr lvl="4" rtl="0">
              <a:spcBef>
                <a:spcPts val="0"/>
              </a:spcBef>
              <a:buClr>
                <a:srgbClr val="FFFFFF"/>
              </a:buClr>
              <a:buFont typeface="Georgia"/>
              <a:buNone/>
              <a:defRPr>
                <a:solidFill>
                  <a:srgbClr val="FFFFFF"/>
                </a:solidFill>
                <a:latin typeface="Georgia"/>
                <a:ea typeface="Georgia"/>
                <a:cs typeface="Georgia"/>
                <a:sym typeface="Georgia"/>
              </a:defRPr>
            </a:lvl5pPr>
            <a:lvl6pPr lvl="5" rtl="0">
              <a:spcBef>
                <a:spcPts val="0"/>
              </a:spcBef>
              <a:buClr>
                <a:srgbClr val="FFFFFF"/>
              </a:buClr>
              <a:buFont typeface="Georgia"/>
              <a:buNone/>
              <a:defRPr>
                <a:solidFill>
                  <a:srgbClr val="FFFFFF"/>
                </a:solidFill>
                <a:latin typeface="Georgia"/>
                <a:ea typeface="Georgia"/>
                <a:cs typeface="Georgia"/>
                <a:sym typeface="Georgia"/>
              </a:defRPr>
            </a:lvl6pPr>
            <a:lvl7pPr lvl="6" rtl="0">
              <a:spcBef>
                <a:spcPts val="0"/>
              </a:spcBef>
              <a:buClr>
                <a:srgbClr val="FFFFFF"/>
              </a:buClr>
              <a:buFont typeface="Georgia"/>
              <a:buNone/>
              <a:defRPr>
                <a:solidFill>
                  <a:srgbClr val="FFFFFF"/>
                </a:solidFill>
                <a:latin typeface="Georgia"/>
                <a:ea typeface="Georgia"/>
                <a:cs typeface="Georgia"/>
                <a:sym typeface="Georgia"/>
              </a:defRPr>
            </a:lvl7pPr>
            <a:lvl8pPr lvl="7" rtl="0">
              <a:spcBef>
                <a:spcPts val="0"/>
              </a:spcBef>
              <a:buClr>
                <a:srgbClr val="FFFFFF"/>
              </a:buClr>
              <a:buFont typeface="Georgia"/>
              <a:buNone/>
              <a:defRPr>
                <a:solidFill>
                  <a:srgbClr val="FFFFFF"/>
                </a:solidFill>
                <a:latin typeface="Georgia"/>
                <a:ea typeface="Georgia"/>
                <a:cs typeface="Georgia"/>
                <a:sym typeface="Georgia"/>
              </a:defRPr>
            </a:lvl8pPr>
            <a:lvl9pPr lvl="8" rtl="0">
              <a:spcBef>
                <a:spcPts val="0"/>
              </a:spcBef>
              <a:buClr>
                <a:srgbClr val="FFFFFF"/>
              </a:buClr>
              <a:buFont typeface="Georgia"/>
              <a:buNone/>
              <a:defRPr>
                <a:solidFill>
                  <a:srgbClr val="FFFFFF"/>
                </a:solidFill>
                <a:latin typeface="Georgia"/>
                <a:ea typeface="Georgia"/>
                <a:cs typeface="Georgia"/>
                <a:sym typeface="Georgia"/>
              </a:defRPr>
            </a:lvl9pPr>
          </a:lstStyle>
          <a:p>
            <a:endParaRPr/>
          </a:p>
        </p:txBody>
      </p:sp>
      <p:sp>
        <p:nvSpPr>
          <p:cNvPr id="8" name="Shape 8"/>
          <p:cNvSpPr/>
          <p:nvPr/>
        </p:nvSpPr>
        <p:spPr>
          <a:xfrm>
            <a:off x="416100" y="354325"/>
            <a:ext cx="606000" cy="1191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solidFill>
                <a:srgbClr val="FFFFFF"/>
              </a:solidFill>
            </a:endParaRPr>
          </a:p>
        </p:txBody>
      </p:sp>
      <p:sp>
        <p:nvSpPr>
          <p:cNvPr id="9" name="Shape 9"/>
          <p:cNvSpPr txBox="1"/>
          <p:nvPr/>
        </p:nvSpPr>
        <p:spPr>
          <a:xfrm>
            <a:off x="272500" y="4709351"/>
            <a:ext cx="8407500" cy="452400"/>
          </a:xfrm>
          <a:prstGeom prst="rect">
            <a:avLst/>
          </a:prstGeom>
          <a:noFill/>
          <a:ln>
            <a:noFill/>
          </a:ln>
        </p:spPr>
        <p:txBody>
          <a:bodyPr lIns="91425" tIns="91425" rIns="91425" bIns="91425" anchor="t" anchorCtr="0">
            <a:noAutofit/>
          </a:bodyPr>
          <a:lstStyle/>
          <a:p>
            <a:pPr lvl="0" rtl="0">
              <a:spcBef>
                <a:spcPts val="0"/>
              </a:spcBef>
              <a:buNone/>
            </a:pPr>
            <a:r>
              <a:rPr lang="en" sz="800" b="1">
                <a:latin typeface="Oswald"/>
                <a:ea typeface="Oswald"/>
                <a:cs typeface="Oswald"/>
                <a:sym typeface="Oswald"/>
              </a:rPr>
              <a:t>PRODUCT</a:t>
            </a:r>
          </a:p>
          <a:p>
            <a:pPr lvl="0" rtl="0">
              <a:spcBef>
                <a:spcPts val="0"/>
              </a:spcBef>
              <a:buNone/>
            </a:pPr>
            <a:r>
              <a:rPr lang="en" sz="800" b="1">
                <a:latin typeface="Oswald"/>
                <a:ea typeface="Oswald"/>
                <a:cs typeface="Oswald"/>
                <a:sym typeface="Oswald"/>
              </a:rPr>
              <a:t>GENERAL ASSEMBLY	</a:t>
            </a:r>
          </a:p>
        </p:txBody>
      </p:sp>
      <p:cxnSp>
        <p:nvCxnSpPr>
          <p:cNvPr id="10" name="Shape 10"/>
          <p:cNvCxnSpPr/>
          <p:nvPr/>
        </p:nvCxnSpPr>
        <p:spPr>
          <a:xfrm>
            <a:off x="368200" y="4736806"/>
            <a:ext cx="8311800" cy="0"/>
          </a:xfrm>
          <a:prstGeom prst="straightConnector1">
            <a:avLst/>
          </a:prstGeom>
          <a:noFill/>
          <a:ln w="9525" cap="flat" cmpd="sng">
            <a:solidFill>
              <a:srgbClr val="000000"/>
            </a:solidFill>
            <a:prstDash val="solid"/>
            <a:round/>
            <a:headEnd type="none" w="lg" len="lg"/>
            <a:tailEnd type="none" w="lg" len="lg"/>
          </a:ln>
        </p:spPr>
      </p:cxnSp>
      <p:pic>
        <p:nvPicPr>
          <p:cNvPr id="11" name="Shape 11"/>
          <p:cNvPicPr preferRelativeResize="0"/>
          <p:nvPr/>
        </p:nvPicPr>
        <p:blipFill>
          <a:blip r:embed="rId9">
            <a:alphaModFix/>
          </a:blip>
          <a:stretch>
            <a:fillRect/>
          </a:stretch>
        </p:blipFill>
        <p:spPr>
          <a:xfrm>
            <a:off x="8469250" y="4793524"/>
            <a:ext cx="210750" cy="210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296049" y="548200"/>
            <a:ext cx="8311800" cy="1852199"/>
          </a:xfrm>
          <a:prstGeom prst="rect">
            <a:avLst/>
          </a:prstGeom>
        </p:spPr>
        <p:txBody>
          <a:bodyPr lIns="91425" tIns="91425" rIns="91425" bIns="91425" anchor="t" anchorCtr="0">
            <a:noAutofit/>
          </a:bodyPr>
          <a:lstStyle/>
          <a:p>
            <a:pPr lvl="0" rtl="0">
              <a:spcBef>
                <a:spcPts val="0"/>
              </a:spcBef>
              <a:buNone/>
            </a:pPr>
            <a:r>
              <a:rPr lang="en"/>
              <a:t>DATA ANALYTICS: </a:t>
            </a:r>
          </a:p>
          <a:p>
            <a:pPr lvl="0">
              <a:spcBef>
                <a:spcPts val="0"/>
              </a:spcBef>
              <a:buNone/>
            </a:pPr>
            <a:r>
              <a:rPr lang="en"/>
              <a:t>DYNAMIC DATA REFERENCING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a:spcBef>
                <a:spcPts val="0"/>
              </a:spcBef>
              <a:buNone/>
            </a:pPr>
            <a:r>
              <a:rPr lang="en"/>
              <a:t>What can we do with pivot tables?</a:t>
            </a:r>
          </a:p>
        </p:txBody>
      </p:sp>
      <p:sp>
        <p:nvSpPr>
          <p:cNvPr id="181" name="Shape 181"/>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Quickly summarize data from a worksheet or from an external source - calculate totals, averages, counts, etc. based on any numeric fields in your table</a:t>
            </a:r>
          </a:p>
          <a:p>
            <a:pPr marL="457200" lvl="0" indent="-228600" rtl="0">
              <a:lnSpc>
                <a:spcPct val="120000"/>
              </a:lnSpc>
              <a:spcBef>
                <a:spcPts val="0"/>
              </a:spcBef>
              <a:buClr>
                <a:schemeClr val="dk1"/>
              </a:buClr>
            </a:pPr>
            <a:r>
              <a:rPr lang="en">
                <a:solidFill>
                  <a:schemeClr val="dk1"/>
                </a:solidFill>
              </a:rPr>
              <a:t>Provide the most straightforward way to explore different, multidimensional aggregations in Excel</a:t>
            </a:r>
          </a:p>
          <a:p>
            <a:pPr marL="457200" lvl="0" indent="-342900" rtl="0">
              <a:lnSpc>
                <a:spcPct val="120000"/>
              </a:lnSpc>
              <a:spcBef>
                <a:spcPts val="0"/>
              </a:spcBef>
              <a:buClr>
                <a:schemeClr val="dk1"/>
              </a:buClr>
              <a:buSzPct val="100000"/>
            </a:pPr>
            <a:r>
              <a:rPr lang="en" sz="1800">
                <a:solidFill>
                  <a:schemeClr val="dk1"/>
                </a:solidFill>
              </a:rPr>
              <a:t>Generate charts from your pivot tables</a:t>
            </a:r>
          </a:p>
          <a:p>
            <a:pPr marL="457200" lvl="0" indent="-342900" rtl="0">
              <a:lnSpc>
                <a:spcPct val="115000"/>
              </a:lnSpc>
              <a:spcBef>
                <a:spcPts val="0"/>
              </a:spcBef>
              <a:buClr>
                <a:schemeClr val="dk1"/>
              </a:buClr>
              <a:buSzPct val="100000"/>
            </a:pPr>
            <a:r>
              <a:rPr lang="en" sz="1800">
                <a:solidFill>
                  <a:schemeClr val="dk1"/>
                </a:solidFill>
              </a:rPr>
              <a:t>Find relationships between columns</a:t>
            </a:r>
          </a:p>
          <a:p>
            <a:pPr marL="457200" lvl="0" indent="-342900" rtl="0">
              <a:lnSpc>
                <a:spcPct val="115000"/>
              </a:lnSpc>
              <a:spcBef>
                <a:spcPts val="0"/>
              </a:spcBef>
              <a:buClr>
                <a:schemeClr val="dk1"/>
              </a:buClr>
              <a:buSzPct val="100000"/>
            </a:pPr>
            <a:r>
              <a:rPr lang="en" sz="1800">
                <a:solidFill>
                  <a:schemeClr val="dk1"/>
                </a:solidFill>
              </a:rPr>
              <a:t>Allow users to explore more about the datasets they’re working with</a:t>
            </a:r>
          </a:p>
          <a:p>
            <a:pPr marR="0" lvl="0" algn="l" rtl="0">
              <a:lnSpc>
                <a:spcPct val="115000"/>
              </a:lnSpc>
              <a:spcBef>
                <a:spcPts val="0"/>
              </a:spcBef>
              <a:spcAft>
                <a:spcPts val="0"/>
              </a:spcAft>
              <a:buNone/>
            </a:pPr>
            <a:endParaRPr sz="180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When should we create pivot tables?</a:t>
            </a:r>
          </a:p>
        </p:txBody>
      </p:sp>
      <p:sp>
        <p:nvSpPr>
          <p:cNvPr id="187" name="Shape 187"/>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pPr>
            <a:r>
              <a:rPr lang="en" sz="1800">
                <a:solidFill>
                  <a:schemeClr val="dk1"/>
                </a:solidFill>
              </a:rPr>
              <a:t>When we want a way to smart autofilter based on advanced criteria</a:t>
            </a:r>
          </a:p>
          <a:p>
            <a:pPr marL="457200" lvl="0" indent="-342900" rtl="0">
              <a:lnSpc>
                <a:spcPct val="115000"/>
              </a:lnSpc>
              <a:spcBef>
                <a:spcPts val="0"/>
              </a:spcBef>
              <a:buClr>
                <a:schemeClr val="dk1"/>
              </a:buClr>
              <a:buSzPct val="100000"/>
            </a:pPr>
            <a:r>
              <a:rPr lang="en">
                <a:solidFill>
                  <a:schemeClr val="dk1"/>
                </a:solidFill>
              </a:rPr>
              <a:t>If we know how to </a:t>
            </a:r>
            <a:r>
              <a:rPr lang="en" sz="1800">
                <a:solidFill>
                  <a:schemeClr val="dk1"/>
                </a:solidFill>
              </a:rPr>
              <a:t>filter/advanced filter, pivot tables can be used in conjunction to: </a:t>
            </a:r>
          </a:p>
          <a:p>
            <a:pPr marL="914400" lvl="1" indent="-342900" rtl="0">
              <a:lnSpc>
                <a:spcPct val="115000"/>
              </a:lnSpc>
              <a:spcBef>
                <a:spcPts val="0"/>
              </a:spcBef>
              <a:buClr>
                <a:schemeClr val="dk1"/>
              </a:buClr>
              <a:buSzPct val="100000"/>
            </a:pPr>
            <a:r>
              <a:rPr lang="en" sz="1800">
                <a:solidFill>
                  <a:schemeClr val="dk1"/>
                </a:solidFill>
              </a:rPr>
              <a:t>Explore and hide extraneous data using table views, Autofilter, and criterion range</a:t>
            </a:r>
          </a:p>
          <a:p>
            <a:pPr marL="914400" lvl="1" indent="-342900" rtl="0">
              <a:lnSpc>
                <a:spcPct val="115000"/>
              </a:lnSpc>
              <a:spcBef>
                <a:spcPts val="0"/>
              </a:spcBef>
              <a:buClr>
                <a:schemeClr val="dk1"/>
              </a:buClr>
              <a:buSzPct val="100000"/>
            </a:pPr>
            <a:r>
              <a:rPr lang="en" sz="1800">
                <a:solidFill>
                  <a:schemeClr val="dk1"/>
                </a:solidFill>
              </a:rPr>
              <a:t>Take larger clean data sets and display specific subsets of data and pivot on it</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The situation</a:t>
            </a:r>
          </a:p>
        </p:txBody>
      </p:sp>
      <p:sp>
        <p:nvSpPr>
          <p:cNvPr id="198" name="Shape 198"/>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The hedge fund you’re assigned to is considering expanding into other countries.  Again, the analysts you’re working with have asked you to provide aggregated, summarized data on expansion of imports and exports of countries in the world. Given the World Trade Org (WTO) data, create two summary tables that highlights the breakdown of Imports &amp; Exports by sector. The analysts want to be able to toggle by country and by sector.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Our plan</a:t>
            </a:r>
          </a:p>
        </p:txBody>
      </p:sp>
      <p:sp>
        <p:nvSpPr>
          <p:cNvPr id="204" name="Shape 204"/>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Before diving into aggregation, take two minutes to identify, with a partner, the business needs, and what questions you might be able to answer.  </a:t>
            </a:r>
          </a:p>
          <a:p>
            <a:pPr marL="457200" lvl="0" indent="-228600" rtl="0">
              <a:lnSpc>
                <a:spcPct val="115000"/>
              </a:lnSpc>
              <a:spcBef>
                <a:spcPts val="0"/>
              </a:spcBef>
              <a:buClr>
                <a:schemeClr val="dk1"/>
              </a:buClr>
            </a:pPr>
            <a:r>
              <a:rPr lang="en">
                <a:solidFill>
                  <a:schemeClr val="dk1"/>
                </a:solidFill>
              </a:rPr>
              <a:t>After we go over the important questions we’ll be able to answer, we’re going to create two summary charts using separate pivot tables that answer the questions and create the pivot tables in such a way that a user can explore them to get further results.  </a:t>
            </a:r>
          </a:p>
          <a:p>
            <a:pPr marL="457200" lvl="0" indent="-228600" rtl="0">
              <a:lnSpc>
                <a:spcPct val="115000"/>
              </a:lnSpc>
              <a:spcBef>
                <a:spcPts val="0"/>
              </a:spcBef>
              <a:buClr>
                <a:schemeClr val="dk1"/>
              </a:buClr>
            </a:pPr>
            <a:r>
              <a:rPr lang="en">
                <a:solidFill>
                  <a:schemeClr val="dk1"/>
                </a:solidFill>
              </a:rPr>
              <a:t>Then we’ll brainstorm what we could send in an email to our analysts to give them a recap.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Business questions we should be able to answer </a:t>
            </a:r>
          </a:p>
        </p:txBody>
      </p:sp>
      <p:sp>
        <p:nvSpPr>
          <p:cNvPr id="210" name="Shape 210"/>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lvl="0" rtl="0">
              <a:lnSpc>
                <a:spcPct val="115000"/>
              </a:lnSpc>
              <a:spcBef>
                <a:spcPts val="0"/>
              </a:spcBef>
              <a:buNone/>
            </a:pPr>
            <a:r>
              <a:rPr lang="en">
                <a:solidFill>
                  <a:schemeClr val="dk1"/>
                </a:solidFill>
              </a:rPr>
              <a:t>Overall trend questions:</a:t>
            </a:r>
          </a:p>
          <a:p>
            <a:pPr marL="457200" lvl="0" indent="-228600" rtl="0">
              <a:lnSpc>
                <a:spcPct val="115000"/>
              </a:lnSpc>
              <a:spcBef>
                <a:spcPts val="0"/>
              </a:spcBef>
              <a:buClr>
                <a:schemeClr val="dk1"/>
              </a:buClr>
            </a:pPr>
            <a:r>
              <a:rPr lang="en">
                <a:solidFill>
                  <a:schemeClr val="dk1"/>
                </a:solidFill>
              </a:rPr>
              <a:t>Which countries with the highest import growth in the last 5 years?</a:t>
            </a:r>
          </a:p>
          <a:p>
            <a:pPr marL="457200" lvl="0" indent="-228600" rtl="0">
              <a:lnSpc>
                <a:spcPct val="115000"/>
              </a:lnSpc>
              <a:spcBef>
                <a:spcPts val="0"/>
              </a:spcBef>
              <a:buClr>
                <a:schemeClr val="dk1"/>
              </a:buClr>
            </a:pPr>
            <a:r>
              <a:rPr lang="en">
                <a:solidFill>
                  <a:schemeClr val="dk1"/>
                </a:solidFill>
              </a:rPr>
              <a:t>Which have the lowest (or negative) growth?</a:t>
            </a:r>
          </a:p>
          <a:p>
            <a:pPr marL="457200" lvl="0" indent="-228600" rtl="0">
              <a:lnSpc>
                <a:spcPct val="115000"/>
              </a:lnSpc>
              <a:spcBef>
                <a:spcPts val="0"/>
              </a:spcBef>
              <a:buClr>
                <a:schemeClr val="dk1"/>
              </a:buClr>
            </a:pPr>
            <a:r>
              <a:rPr lang="en">
                <a:solidFill>
                  <a:schemeClr val="dk1"/>
                </a:solidFill>
              </a:rPr>
              <a:t>Which import indicators have the highest volume and which have the highest growth over the time of the data?</a:t>
            </a:r>
          </a:p>
          <a:p>
            <a:pPr lvl="0" rtl="0">
              <a:lnSpc>
                <a:spcPct val="115000"/>
              </a:lnSpc>
              <a:spcBef>
                <a:spcPts val="0"/>
              </a:spcBef>
              <a:buNone/>
            </a:pPr>
            <a:r>
              <a:rPr lang="en">
                <a:solidFill>
                  <a:schemeClr val="dk1"/>
                </a:solidFill>
              </a:rPr>
              <a:t>Using toggle by country table: </a:t>
            </a:r>
          </a:p>
          <a:p>
            <a:pPr marL="457200" lvl="0" indent="-228600" rtl="0">
              <a:lnSpc>
                <a:spcPct val="115000"/>
              </a:lnSpc>
              <a:spcBef>
                <a:spcPts val="0"/>
              </a:spcBef>
              <a:buClr>
                <a:schemeClr val="dk1"/>
              </a:buClr>
            </a:pPr>
            <a:r>
              <a:rPr lang="en">
                <a:solidFill>
                  <a:schemeClr val="dk1"/>
                </a:solidFill>
              </a:rPr>
              <a:t>What were Clothing Exports In Germany in 2007? </a:t>
            </a:r>
          </a:p>
          <a:p>
            <a:pPr marL="457200" lvl="0" indent="-228600" rtl="0">
              <a:lnSpc>
                <a:spcPct val="115000"/>
              </a:lnSpc>
              <a:spcBef>
                <a:spcPts val="0"/>
              </a:spcBef>
              <a:buClr>
                <a:schemeClr val="dk1"/>
              </a:buClr>
            </a:pPr>
            <a:r>
              <a:rPr lang="en">
                <a:solidFill>
                  <a:schemeClr val="dk1"/>
                </a:solidFill>
              </a:rPr>
              <a:t>What were total Imports in the the US in 2009?</a:t>
            </a:r>
          </a:p>
          <a:p>
            <a:pPr lvl="0" rtl="0">
              <a:lnSpc>
                <a:spcPct val="115000"/>
              </a:lnSpc>
              <a:spcBef>
                <a:spcPts val="0"/>
              </a:spcBef>
              <a:buNone/>
            </a:pPr>
            <a:r>
              <a:rPr lang="en">
                <a:solidFill>
                  <a:schemeClr val="dk1"/>
                </a:solidFill>
              </a:rPr>
              <a:t>Using toggle by sector table: </a:t>
            </a:r>
          </a:p>
          <a:p>
            <a:pPr marL="457200" lvl="0" indent="-228600" rtl="0">
              <a:lnSpc>
                <a:spcPct val="115000"/>
              </a:lnSpc>
              <a:spcBef>
                <a:spcPts val="0"/>
              </a:spcBef>
              <a:buClr>
                <a:schemeClr val="dk1"/>
              </a:buClr>
            </a:pPr>
            <a:r>
              <a:rPr lang="en">
                <a:solidFill>
                  <a:schemeClr val="dk1"/>
                </a:solidFill>
              </a:rPr>
              <a:t>Who were the three largest total exporters in the data in 2013?</a:t>
            </a:r>
          </a:p>
          <a:p>
            <a:pPr marL="457200" lvl="0" indent="-228600" rtl="0">
              <a:lnSpc>
                <a:spcPct val="115000"/>
              </a:lnSpc>
              <a:spcBef>
                <a:spcPts val="0"/>
              </a:spcBef>
              <a:buClr>
                <a:schemeClr val="dk1"/>
              </a:buClr>
            </a:pPr>
            <a:r>
              <a:rPr lang="en">
                <a:solidFill>
                  <a:schemeClr val="dk1"/>
                </a:solidFill>
              </a:rPr>
              <a:t>Who imported more fuel in 2011, the US or China?</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US" dirty="0" smtClean="0"/>
              <a:t>INTRO SCATTER PLOTS</a:t>
            </a:r>
            <a:endParaRPr lang="en" dirty="0"/>
          </a:p>
        </p:txBody>
      </p:sp>
    </p:spTree>
    <p:extLst>
      <p:ext uri="{BB962C8B-B14F-4D97-AF65-F5344CB8AC3E}">
        <p14:creationId xmlns:p14="http://schemas.microsoft.com/office/powerpoint/2010/main" val="1782426246"/>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What is a scatter plot?</a:t>
            </a:r>
          </a:p>
        </p:txBody>
      </p:sp>
      <p:sp>
        <p:nvSpPr>
          <p:cNvPr id="221" name="Shape 221"/>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A scatter plot is a chart obtained by mapping </a:t>
            </a:r>
            <a:r>
              <a:rPr lang="en" u="sng">
                <a:solidFill>
                  <a:schemeClr val="dk1"/>
                </a:solidFill>
              </a:rPr>
              <a:t>numeric</a:t>
            </a:r>
            <a:r>
              <a:rPr lang="en">
                <a:solidFill>
                  <a:schemeClr val="dk1"/>
                </a:solidFill>
              </a:rPr>
              <a:t> values to a pair of orthogonal axes.</a:t>
            </a:r>
          </a:p>
          <a:p>
            <a:pPr marL="457200" lvl="0" indent="-228600" rtl="0">
              <a:lnSpc>
                <a:spcPct val="115000"/>
              </a:lnSpc>
              <a:spcBef>
                <a:spcPts val="0"/>
              </a:spcBef>
              <a:buClr>
                <a:schemeClr val="dk1"/>
              </a:buClr>
            </a:pPr>
            <a:r>
              <a:rPr lang="en">
                <a:solidFill>
                  <a:schemeClr val="dk1"/>
                </a:solidFill>
              </a:rPr>
              <a:t>Dots represent a data point in the data set and its position is given by the x and y position obtained by using the values of the two attributes that are mapped to the two scatter plot axes.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endParaRPr lang="en" dirty="0"/>
          </a:p>
        </p:txBody>
      </p:sp>
      <p:sp>
        <p:nvSpPr>
          <p:cNvPr id="227" name="Shape 227"/>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defTabSz="914400" eaLnBrk="1" fontAlgn="auto" latinLnBrk="0" hangingPunct="1">
              <a:lnSpc>
                <a:spcPct val="115000"/>
              </a:lnSpc>
              <a:spcBef>
                <a:spcPts val="0"/>
              </a:spcBef>
              <a:spcAft>
                <a:spcPts val="0"/>
              </a:spcAft>
              <a:buClr>
                <a:schemeClr val="dk1"/>
              </a:buClr>
              <a:buSzTx/>
              <a:buFontTx/>
              <a:buNone/>
              <a:tabLst/>
              <a:defRPr/>
            </a:pPr>
            <a:endParaRPr lang="en" dirty="0">
              <a:solidFill>
                <a:schemeClr val="dk1"/>
              </a:solidFill>
            </a:endParaRPr>
          </a:p>
        </p:txBody>
      </p:sp>
      <p:pic>
        <p:nvPicPr>
          <p:cNvPr id="4" name="image08.png"/>
          <p:cNvPicPr/>
          <p:nvPr/>
        </p:nvPicPr>
        <p:blipFill>
          <a:blip r:embed="rId3"/>
          <a:srcRect/>
          <a:stretch>
            <a:fillRect/>
          </a:stretch>
        </p:blipFill>
        <p:spPr>
          <a:xfrm>
            <a:off x="1902777" y="307276"/>
            <a:ext cx="5338445" cy="4638675"/>
          </a:xfrm>
          <a:prstGeom prst="rect">
            <a:avLst/>
          </a:prstGeom>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endParaRPr lang="en" dirty="0"/>
          </a:p>
        </p:txBody>
      </p:sp>
      <p:sp>
        <p:nvSpPr>
          <p:cNvPr id="233" name="Shape 233"/>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defTabSz="914400" eaLnBrk="1" fontAlgn="auto" latinLnBrk="0" hangingPunct="1">
              <a:lnSpc>
                <a:spcPct val="115000"/>
              </a:lnSpc>
              <a:spcBef>
                <a:spcPts val="0"/>
              </a:spcBef>
              <a:spcAft>
                <a:spcPts val="0"/>
              </a:spcAft>
              <a:buClr>
                <a:schemeClr val="dk1"/>
              </a:buClr>
              <a:buSzTx/>
              <a:buFontTx/>
              <a:buNone/>
              <a:tabLst/>
              <a:defRPr/>
            </a:pPr>
            <a:endParaRPr lang="en" dirty="0">
              <a:solidFill>
                <a:schemeClr val="dk1"/>
              </a:solidFill>
            </a:endParaRPr>
          </a:p>
        </p:txBody>
      </p:sp>
      <p:pic>
        <p:nvPicPr>
          <p:cNvPr id="4" name="image06.jpg" descr="scatter1.jpg"/>
          <p:cNvPicPr/>
          <p:nvPr/>
        </p:nvPicPr>
        <p:blipFill>
          <a:blip r:embed="rId3"/>
          <a:srcRect/>
          <a:stretch>
            <a:fillRect/>
          </a:stretch>
        </p:blipFill>
        <p:spPr>
          <a:xfrm>
            <a:off x="2069465" y="752475"/>
            <a:ext cx="5005070" cy="3638550"/>
          </a:xfrm>
          <a:prstGeom prst="rect">
            <a:avLst/>
          </a:prstGeom>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Scatter plot variants</a:t>
            </a:r>
          </a:p>
        </p:txBody>
      </p:sp>
      <p:sp>
        <p:nvSpPr>
          <p:cNvPr id="239" name="Shape 239"/>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b="1">
                <a:solidFill>
                  <a:schemeClr val="dk1"/>
                </a:solidFill>
              </a:rPr>
              <a:t>Bubble Chart</a:t>
            </a:r>
            <a:r>
              <a:rPr lang="en">
                <a:solidFill>
                  <a:schemeClr val="dk1"/>
                </a:solidFill>
              </a:rPr>
              <a:t>: same as scatter plot but a third numeric attribute is mapped to the size of the bubble.</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US" dirty="0" smtClean="0"/>
              <a:t>INTRO VLOOKUP/HLOOKUP</a:t>
            </a:r>
            <a:endParaRPr lang="en" dirty="0"/>
          </a:p>
        </p:txBody>
      </p:sp>
    </p:spTree>
    <p:extLst>
      <p:ext uri="{BB962C8B-B14F-4D97-AF65-F5344CB8AC3E}">
        <p14:creationId xmlns:p14="http://schemas.microsoft.com/office/powerpoint/2010/main" val="2144038538"/>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endParaRPr lang="en" dirty="0"/>
          </a:p>
        </p:txBody>
      </p:sp>
      <p:sp>
        <p:nvSpPr>
          <p:cNvPr id="245" name="Shape 245"/>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defTabSz="914400" eaLnBrk="1" fontAlgn="auto" latinLnBrk="0" hangingPunct="1">
              <a:lnSpc>
                <a:spcPct val="115000"/>
              </a:lnSpc>
              <a:spcBef>
                <a:spcPts val="0"/>
              </a:spcBef>
              <a:spcAft>
                <a:spcPts val="0"/>
              </a:spcAft>
              <a:buClr>
                <a:schemeClr val="dk1"/>
              </a:buClr>
              <a:buSzTx/>
              <a:buFontTx/>
              <a:buNone/>
              <a:tabLst/>
              <a:defRPr/>
            </a:pPr>
            <a:endParaRPr lang="en" dirty="0">
              <a:solidFill>
                <a:schemeClr val="dk1"/>
              </a:solidFill>
            </a:endParaRPr>
          </a:p>
        </p:txBody>
      </p:sp>
      <p:pic>
        <p:nvPicPr>
          <p:cNvPr id="5" name="image10.png"/>
          <p:cNvPicPr/>
          <p:nvPr/>
        </p:nvPicPr>
        <p:blipFill>
          <a:blip r:embed="rId3"/>
          <a:srcRect/>
          <a:stretch>
            <a:fillRect/>
          </a:stretch>
        </p:blipFill>
        <p:spPr>
          <a:xfrm>
            <a:off x="2421890" y="695642"/>
            <a:ext cx="4300220" cy="3752215"/>
          </a:xfrm>
          <a:prstGeom prst="rect">
            <a:avLst/>
          </a:prstGeom>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Scatter plot variants</a:t>
            </a:r>
          </a:p>
        </p:txBody>
      </p:sp>
      <p:sp>
        <p:nvSpPr>
          <p:cNvPr id="251" name="Shape 251"/>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b="1">
                <a:solidFill>
                  <a:schemeClr val="dk1"/>
                </a:solidFill>
              </a:rPr>
              <a:t>Scatter Plot with Colored Dots</a:t>
            </a:r>
            <a:r>
              <a:rPr lang="en">
                <a:solidFill>
                  <a:schemeClr val="dk1"/>
                </a:solidFill>
              </a:rPr>
              <a:t>: a scatter plot can also be enhanced by mapping the color of the dots to an additional attribute (the same way we just did with size). Color coding can be used both to map a categorical as well as a numeric attribute. Typically, categorical attributes work best on this case</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US" dirty="0" smtClean="0"/>
              <a:t>Orange is sweet.</a:t>
            </a:r>
            <a:endParaRPr lang="en" dirty="0"/>
          </a:p>
        </p:txBody>
      </p:sp>
      <p:sp>
        <p:nvSpPr>
          <p:cNvPr id="257" name="Shape 257"/>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0"/>
              </a:spcAft>
              <a:buClr>
                <a:schemeClr val="dk1"/>
              </a:buClr>
              <a:buSzPct val="100000"/>
              <a:buFont typeface="Georgia"/>
            </a:pPr>
            <a:endParaRPr lang="en" dirty="0">
              <a:solidFill>
                <a:schemeClr val="dk1"/>
              </a:solidFill>
            </a:endParaRPr>
          </a:p>
        </p:txBody>
      </p:sp>
      <p:pic>
        <p:nvPicPr>
          <p:cNvPr id="4" name="image11.png"/>
          <p:cNvPicPr/>
          <p:nvPr/>
        </p:nvPicPr>
        <p:blipFill>
          <a:blip r:embed="rId3"/>
          <a:srcRect/>
          <a:stretch>
            <a:fillRect/>
          </a:stretch>
        </p:blipFill>
        <p:spPr>
          <a:xfrm>
            <a:off x="1940877" y="292100"/>
            <a:ext cx="5262245" cy="4559300"/>
          </a:xfrm>
          <a:prstGeom prst="rect">
            <a:avLst/>
          </a:prstGeom>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Scatter plot variants</a:t>
            </a:r>
          </a:p>
        </p:txBody>
      </p:sp>
      <p:sp>
        <p:nvSpPr>
          <p:cNvPr id="263" name="Shape 263"/>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b="1">
                <a:solidFill>
                  <a:schemeClr val="dk1"/>
                </a:solidFill>
              </a:rPr>
              <a:t>A combination of bubble and colored dots: </a:t>
            </a:r>
            <a:r>
              <a:rPr lang="en">
                <a:solidFill>
                  <a:schemeClr val="dk1"/>
                </a:solidFill>
              </a:rPr>
              <a:t>In the figure we’ll see, you can see how we, again, map size with color at the same time, effectively mapping a total of 4 attributes in one plot.</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endParaRPr lang="en" dirty="0"/>
          </a:p>
        </p:txBody>
      </p:sp>
      <p:sp>
        <p:nvSpPr>
          <p:cNvPr id="269" name="Shape 269"/>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defTabSz="914400" eaLnBrk="1" fontAlgn="auto" latinLnBrk="0" hangingPunct="1">
              <a:lnSpc>
                <a:spcPct val="115000"/>
              </a:lnSpc>
              <a:spcBef>
                <a:spcPts val="0"/>
              </a:spcBef>
              <a:spcAft>
                <a:spcPts val="0"/>
              </a:spcAft>
              <a:buClr>
                <a:schemeClr val="dk1"/>
              </a:buClr>
              <a:buSzTx/>
              <a:buFontTx/>
              <a:buNone/>
              <a:tabLst/>
              <a:defRPr/>
            </a:pPr>
            <a:endParaRPr lang="en" dirty="0">
              <a:solidFill>
                <a:schemeClr val="dk1"/>
              </a:solidFill>
            </a:endParaRPr>
          </a:p>
        </p:txBody>
      </p:sp>
      <p:pic>
        <p:nvPicPr>
          <p:cNvPr id="4" name="image07.png"/>
          <p:cNvPicPr/>
          <p:nvPr/>
        </p:nvPicPr>
        <p:blipFill>
          <a:blip r:embed="rId3"/>
          <a:srcRect/>
          <a:stretch>
            <a:fillRect/>
          </a:stretch>
        </p:blipFill>
        <p:spPr>
          <a:xfrm>
            <a:off x="1475740" y="-83185"/>
            <a:ext cx="6192520" cy="5309870"/>
          </a:xfrm>
          <a:prstGeom prst="rect">
            <a:avLst/>
          </a:prstGeom>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Use cases and drawbacks </a:t>
            </a:r>
          </a:p>
        </p:txBody>
      </p:sp>
      <p:sp>
        <p:nvSpPr>
          <p:cNvPr id="275" name="Shape 275"/>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pPr>
            <a:r>
              <a:rPr lang="en">
                <a:solidFill>
                  <a:schemeClr val="dk1"/>
                </a:solidFill>
              </a:rPr>
              <a:t>Use case: to show the association between 2, 3 or 4 variables.</a:t>
            </a:r>
          </a:p>
          <a:p>
            <a:pPr marL="457200" lvl="0" indent="-228600" rtl="0">
              <a:lnSpc>
                <a:spcPct val="115000"/>
              </a:lnSpc>
              <a:spcBef>
                <a:spcPts val="0"/>
              </a:spcBef>
              <a:buClr>
                <a:schemeClr val="dk1"/>
              </a:buClr>
            </a:pPr>
            <a:r>
              <a:rPr lang="en">
                <a:solidFill>
                  <a:schemeClr val="dk1"/>
                </a:solidFill>
              </a:rPr>
              <a:t>Drawbacks:</a:t>
            </a:r>
          </a:p>
          <a:p>
            <a:pPr marL="914400" lvl="1" indent="-342900" rtl="0">
              <a:lnSpc>
                <a:spcPct val="115000"/>
              </a:lnSpc>
              <a:spcBef>
                <a:spcPts val="0"/>
              </a:spcBef>
              <a:buClr>
                <a:schemeClr val="dk1"/>
              </a:buClr>
              <a:buSzPct val="100000"/>
            </a:pPr>
            <a:r>
              <a:rPr lang="en" sz="1800">
                <a:solidFill>
                  <a:schemeClr val="dk1"/>
                </a:solidFill>
              </a:rPr>
              <a:t>The biggest issue with scatter plot is data size: if there are too many data points it can become too cluttered to show useful information.</a:t>
            </a:r>
          </a:p>
          <a:p>
            <a:pPr marL="914400" lvl="1" indent="-342900" rtl="0">
              <a:lnSpc>
                <a:spcPct val="115000"/>
              </a:lnSpc>
              <a:spcBef>
                <a:spcPts val="0"/>
              </a:spcBef>
              <a:buClr>
                <a:schemeClr val="dk1"/>
              </a:buClr>
              <a:buSzPct val="100000"/>
            </a:pPr>
            <a:r>
              <a:rPr lang="en" sz="1800">
                <a:solidFill>
                  <a:schemeClr val="dk1"/>
                </a:solidFill>
              </a:rPr>
              <a:t>Mapping color to an attribute with too many categories (hard to distinguish more than 5 or 6 colors).</a:t>
            </a:r>
          </a:p>
          <a:p>
            <a:pPr marL="914400" lvl="1" indent="-342900" rtl="0">
              <a:lnSpc>
                <a:spcPct val="115000"/>
              </a:lnSpc>
              <a:spcBef>
                <a:spcPts val="0"/>
              </a:spcBef>
              <a:buClr>
                <a:schemeClr val="dk1"/>
              </a:buClr>
              <a:buSzPct val="100000"/>
            </a:pPr>
            <a:r>
              <a:rPr lang="en" sz="1800">
                <a:solidFill>
                  <a:schemeClr val="dk1"/>
                </a:solidFill>
              </a:rPr>
              <a:t>Another similar problem is when the data is highly skewed the dots may all be concentrated in a small area.</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Creating a scatterplot in Excel </a:t>
            </a:r>
          </a:p>
        </p:txBody>
      </p:sp>
      <p:sp>
        <p:nvSpPr>
          <p:cNvPr id="292" name="Shape 292"/>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Looking to get more information, the analysts you’re working with are now asking for information about the development of the countries you’ve gathered information; they are specifically looking to know more about the country’s demographics.</a:t>
            </a:r>
          </a:p>
          <a:p>
            <a:pPr lvl="0" rtl="0">
              <a:lnSpc>
                <a:spcPct val="115000"/>
              </a:lnSpc>
              <a:spcBef>
                <a:spcPts val="0"/>
              </a:spcBef>
              <a:buNone/>
            </a:pPr>
            <a:endParaRPr>
              <a:solidFill>
                <a:schemeClr val="dk1"/>
              </a:solidFill>
            </a:endParaRPr>
          </a:p>
          <a:p>
            <a:pPr marL="457200" lvl="0" indent="-228600" rtl="0">
              <a:lnSpc>
                <a:spcPct val="115000"/>
              </a:lnSpc>
              <a:spcBef>
                <a:spcPts val="0"/>
              </a:spcBef>
              <a:buClr>
                <a:schemeClr val="dk1"/>
              </a:buClr>
            </a:pPr>
            <a:r>
              <a:rPr lang="en">
                <a:solidFill>
                  <a:schemeClr val="dk1"/>
                </a:solidFill>
              </a:rPr>
              <a:t>Given the World Health Organization data, create a scatter plot that demonstrates the relationship between Fertility &amp; Life Expectancy globally.</a:t>
            </a:r>
          </a:p>
          <a:p>
            <a:pPr marL="457200" lvl="0" indent="-228600" rtl="0">
              <a:lnSpc>
                <a:spcPct val="115000"/>
              </a:lnSpc>
              <a:spcBef>
                <a:spcPts val="0"/>
              </a:spcBef>
              <a:buClr>
                <a:schemeClr val="dk1"/>
              </a:buClr>
            </a:pPr>
            <a:r>
              <a:rPr lang="en">
                <a:solidFill>
                  <a:schemeClr val="dk1"/>
                </a:solidFill>
              </a:rPr>
              <a:t>We’ll be answering this question: </a:t>
            </a:r>
          </a:p>
          <a:p>
            <a:pPr marL="914400" lvl="1" indent="-342900" rtl="0">
              <a:lnSpc>
                <a:spcPct val="115000"/>
              </a:lnSpc>
              <a:spcBef>
                <a:spcPts val="0"/>
              </a:spcBef>
              <a:buClr>
                <a:schemeClr val="dk1"/>
              </a:buClr>
              <a:buSzPct val="100000"/>
            </a:pPr>
            <a:r>
              <a:rPr lang="en" sz="1800">
                <a:solidFill>
                  <a:schemeClr val="dk1"/>
                </a:solidFill>
              </a:rPr>
              <a:t>Look at three different years: 1960, 1980 &amp; 2000. What do you think can be concluded, if anything given this data?</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a:spcBef>
                <a:spcPts val="0"/>
              </a:spcBef>
              <a:buNone/>
            </a:pPr>
            <a:r>
              <a:rPr lang="en"/>
              <a:t>Colors</a:t>
            </a:r>
          </a:p>
        </p:txBody>
      </p:sp>
      <p:sp>
        <p:nvSpPr>
          <p:cNvPr id="325" name="Shape 325"/>
          <p:cNvSpPr/>
          <p:nvPr/>
        </p:nvSpPr>
        <p:spPr>
          <a:xfrm>
            <a:off x="472300" y="1081900"/>
            <a:ext cx="1287599" cy="1287599"/>
          </a:xfrm>
          <a:prstGeom prst="rect">
            <a:avLst/>
          </a:prstGeom>
          <a:solidFill>
            <a:srgbClr val="000000"/>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BLACK</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0/0/0/100</a:t>
            </a:r>
          </a:p>
          <a:p>
            <a:pPr lvl="0" rtl="0">
              <a:spcBef>
                <a:spcPts val="0"/>
              </a:spcBef>
              <a:buNone/>
            </a:pPr>
            <a:r>
              <a:rPr lang="en" sz="900">
                <a:solidFill>
                  <a:srgbClr val="FFFFFF"/>
                </a:solidFill>
                <a:latin typeface="Georgia"/>
                <a:ea typeface="Georgia"/>
                <a:cs typeface="Georgia"/>
                <a:sym typeface="Georgia"/>
              </a:rPr>
              <a:t>RGB 0/0/0</a:t>
            </a:r>
          </a:p>
          <a:p>
            <a:pPr lvl="0" rtl="0">
              <a:spcBef>
                <a:spcPts val="0"/>
              </a:spcBef>
              <a:buNone/>
            </a:pPr>
            <a:r>
              <a:rPr lang="en" sz="900">
                <a:solidFill>
                  <a:srgbClr val="FFFFFF"/>
                </a:solidFill>
                <a:latin typeface="Georgia"/>
                <a:ea typeface="Georgia"/>
                <a:cs typeface="Georgia"/>
                <a:sym typeface="Georgia"/>
              </a:rPr>
              <a:t>HEX 000000</a:t>
            </a:r>
          </a:p>
          <a:p>
            <a:pPr lvl="0" rtl="0">
              <a:spcBef>
                <a:spcPts val="0"/>
              </a:spcBef>
              <a:buNone/>
            </a:pPr>
            <a:r>
              <a:rPr lang="en" sz="9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sp>
        <p:nvSpPr>
          <p:cNvPr id="326" name="Shape 326"/>
          <p:cNvSpPr/>
          <p:nvPr/>
        </p:nvSpPr>
        <p:spPr>
          <a:xfrm>
            <a:off x="1892800" y="1081900"/>
            <a:ext cx="1287599" cy="1287599"/>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WHITE</a:t>
            </a:r>
          </a:p>
          <a:p>
            <a:pPr lvl="0" rtl="0">
              <a:spcBef>
                <a:spcPts val="0"/>
              </a:spcBef>
              <a:buNone/>
            </a:pPr>
            <a:r>
              <a:rPr lang="en" sz="1000">
                <a:latin typeface="Georgia"/>
                <a:ea typeface="Georgia"/>
                <a:cs typeface="Georgia"/>
                <a:sym typeface="Georgia"/>
              </a:rPr>
              <a:t>--</a:t>
            </a:r>
          </a:p>
          <a:p>
            <a:pPr lvl="0" rtl="0">
              <a:spcBef>
                <a:spcPts val="0"/>
              </a:spcBef>
              <a:buNone/>
            </a:pPr>
            <a:r>
              <a:rPr lang="en" sz="900">
                <a:latin typeface="Georgia"/>
                <a:ea typeface="Georgia"/>
                <a:cs typeface="Georgia"/>
                <a:sym typeface="Georgia"/>
              </a:rPr>
              <a:t>CMYK 0/0/0/0</a:t>
            </a:r>
          </a:p>
          <a:p>
            <a:pPr lvl="0" rtl="0">
              <a:spcBef>
                <a:spcPts val="0"/>
              </a:spcBef>
              <a:buNone/>
            </a:pPr>
            <a:r>
              <a:rPr lang="en" sz="900">
                <a:latin typeface="Georgia"/>
                <a:ea typeface="Georgia"/>
                <a:cs typeface="Georgia"/>
                <a:sym typeface="Georgia"/>
              </a:rPr>
              <a:t>RGB 255/255/255</a:t>
            </a:r>
          </a:p>
          <a:p>
            <a:pPr lvl="0" rtl="0">
              <a:spcBef>
                <a:spcPts val="0"/>
              </a:spcBef>
              <a:buNone/>
            </a:pPr>
            <a:r>
              <a:rPr lang="en" sz="900">
                <a:latin typeface="Georgia"/>
                <a:ea typeface="Georgia"/>
                <a:cs typeface="Georgia"/>
                <a:sym typeface="Georgia"/>
              </a:rPr>
              <a:t>HEX FFFFFF</a:t>
            </a:r>
          </a:p>
          <a:p>
            <a:pPr lvl="0" rtl="0">
              <a:spcBef>
                <a:spcPts val="0"/>
              </a:spcBef>
              <a:buNone/>
            </a:pPr>
            <a:r>
              <a:rPr lang="en" sz="900">
                <a:latin typeface="Georgia"/>
                <a:ea typeface="Georgia"/>
                <a:cs typeface="Georgia"/>
                <a:sym typeface="Georgia"/>
              </a:rPr>
              <a:t>PMS -</a:t>
            </a:r>
          </a:p>
          <a:p>
            <a:pPr lvl="0" rtl="0">
              <a:spcBef>
                <a:spcPts val="0"/>
              </a:spcBef>
              <a:buNone/>
            </a:pPr>
            <a:endParaRPr sz="1000"/>
          </a:p>
        </p:txBody>
      </p:sp>
      <p:sp>
        <p:nvSpPr>
          <p:cNvPr id="327" name="Shape 327"/>
          <p:cNvSpPr/>
          <p:nvPr/>
        </p:nvSpPr>
        <p:spPr>
          <a:xfrm>
            <a:off x="3313300" y="1081900"/>
            <a:ext cx="1287599" cy="1287599"/>
          </a:xfrm>
          <a:prstGeom prst="rect">
            <a:avLst/>
          </a:prstGeom>
          <a:solidFill>
            <a:srgbClr val="E51B24"/>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RED</a:t>
            </a:r>
          </a:p>
          <a:p>
            <a:pPr lvl="0" rtl="0">
              <a:spcBef>
                <a:spcPts val="0"/>
              </a:spcBef>
              <a:buNone/>
            </a:pPr>
            <a:r>
              <a:rPr lang="en" sz="1000">
                <a:solidFill>
                  <a:srgbClr val="FFFFFF"/>
                </a:solidFill>
                <a:latin typeface="Georgia"/>
                <a:ea typeface="Georgia"/>
                <a:cs typeface="Georgia"/>
                <a:sym typeface="Georgia"/>
              </a:rPr>
              <a:t>--</a:t>
            </a:r>
          </a:p>
          <a:p>
            <a:pPr lvl="0" rtl="0">
              <a:spcBef>
                <a:spcPts val="0"/>
              </a:spcBef>
              <a:buNone/>
            </a:pPr>
            <a:r>
              <a:rPr lang="en" sz="900">
                <a:solidFill>
                  <a:srgbClr val="FFFFFF"/>
                </a:solidFill>
                <a:latin typeface="Georgia"/>
                <a:ea typeface="Georgia"/>
                <a:cs typeface="Georgia"/>
                <a:sym typeface="Georgia"/>
              </a:rPr>
              <a:t>CMYK 0/100/100/0</a:t>
            </a:r>
          </a:p>
          <a:p>
            <a:pPr lvl="0" rtl="0">
              <a:spcBef>
                <a:spcPts val="0"/>
              </a:spcBef>
              <a:buNone/>
            </a:pPr>
            <a:r>
              <a:rPr lang="en" sz="900">
                <a:solidFill>
                  <a:srgbClr val="FFFFFF"/>
                </a:solidFill>
                <a:latin typeface="Georgia"/>
                <a:ea typeface="Georgia"/>
                <a:cs typeface="Georgia"/>
                <a:sym typeface="Georgia"/>
              </a:rPr>
              <a:t>RGB 229/27/36</a:t>
            </a:r>
          </a:p>
          <a:p>
            <a:pPr lvl="0" rtl="0">
              <a:spcBef>
                <a:spcPts val="0"/>
              </a:spcBef>
              <a:buNone/>
            </a:pPr>
            <a:r>
              <a:rPr lang="en" sz="900">
                <a:solidFill>
                  <a:srgbClr val="FFFFFF"/>
                </a:solidFill>
                <a:latin typeface="Georgia"/>
                <a:ea typeface="Georgia"/>
                <a:cs typeface="Georgia"/>
                <a:sym typeface="Georgia"/>
              </a:rPr>
              <a:t>HEX e51b24</a:t>
            </a:r>
          </a:p>
          <a:p>
            <a:pPr lvl="0" rtl="0">
              <a:spcBef>
                <a:spcPts val="0"/>
              </a:spcBef>
              <a:buNone/>
            </a:pPr>
            <a:r>
              <a:rPr lang="en" sz="900">
                <a:solidFill>
                  <a:srgbClr val="FFFFFF"/>
                </a:solidFill>
                <a:latin typeface="Georgia"/>
                <a:ea typeface="Georgia"/>
                <a:cs typeface="Georgia"/>
                <a:sym typeface="Georgia"/>
              </a:rPr>
              <a:t>PMS 485 C</a:t>
            </a:r>
          </a:p>
          <a:p>
            <a:pPr lvl="0" rtl="0">
              <a:spcBef>
                <a:spcPts val="0"/>
              </a:spcBef>
              <a:buNone/>
            </a:pPr>
            <a:endParaRPr sz="1000">
              <a:solidFill>
                <a:srgbClr val="FFFFFF"/>
              </a:solidFill>
            </a:endParaRPr>
          </a:p>
        </p:txBody>
      </p:sp>
      <p:sp>
        <p:nvSpPr>
          <p:cNvPr id="328" name="Shape 328"/>
          <p:cNvSpPr/>
          <p:nvPr/>
        </p:nvSpPr>
        <p:spPr>
          <a:xfrm>
            <a:off x="472300" y="2473625"/>
            <a:ext cx="1002900" cy="1002900"/>
          </a:xfrm>
          <a:prstGeom prst="rect">
            <a:avLst/>
          </a:prstGeom>
          <a:solidFill>
            <a:srgbClr val="FFDB00"/>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YELLOW</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255/216/0</a:t>
            </a:r>
          </a:p>
          <a:p>
            <a:pPr lvl="0" rtl="0">
              <a:spcBef>
                <a:spcPts val="0"/>
              </a:spcBef>
              <a:buNone/>
            </a:pPr>
            <a:r>
              <a:rPr lang="en" sz="700">
                <a:latin typeface="Georgia"/>
                <a:ea typeface="Georgia"/>
                <a:cs typeface="Georgia"/>
                <a:sym typeface="Georgia"/>
              </a:rPr>
              <a:t>HEX ffdb00</a:t>
            </a:r>
          </a:p>
          <a:p>
            <a:pPr lvl="0" rtl="0">
              <a:spcBef>
                <a:spcPts val="0"/>
              </a:spcBef>
              <a:buNone/>
            </a:pPr>
            <a:r>
              <a:rPr lang="en" sz="700">
                <a:latin typeface="Georgia"/>
                <a:ea typeface="Georgia"/>
                <a:cs typeface="Georgia"/>
                <a:sym typeface="Georgia"/>
              </a:rPr>
              <a:t>PMS 108 C</a:t>
            </a:r>
          </a:p>
          <a:p>
            <a:pPr lvl="0" rtl="0">
              <a:spcBef>
                <a:spcPts val="0"/>
              </a:spcBef>
              <a:buNone/>
            </a:pPr>
            <a:endParaRPr sz="1000"/>
          </a:p>
        </p:txBody>
      </p:sp>
      <p:sp>
        <p:nvSpPr>
          <p:cNvPr id="329" name="Shape 329"/>
          <p:cNvSpPr/>
          <p:nvPr/>
        </p:nvSpPr>
        <p:spPr>
          <a:xfrm>
            <a:off x="1596237" y="2473625"/>
            <a:ext cx="1002900" cy="1002900"/>
          </a:xfrm>
          <a:prstGeom prst="rect">
            <a:avLst/>
          </a:prstGeom>
          <a:solidFill>
            <a:srgbClr val="85E8DA"/>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MINT</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85e8da</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330" name="Shape 330"/>
          <p:cNvSpPr/>
          <p:nvPr/>
        </p:nvSpPr>
        <p:spPr>
          <a:xfrm>
            <a:off x="2720175" y="2473625"/>
            <a:ext cx="1002900" cy="1002900"/>
          </a:xfrm>
          <a:prstGeom prst="rect">
            <a:avLst/>
          </a:prstGeom>
          <a:solidFill>
            <a:srgbClr val="1ECAC7"/>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TEAL</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1ecac7</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331" name="Shape 331"/>
          <p:cNvSpPr/>
          <p:nvPr/>
        </p:nvSpPr>
        <p:spPr>
          <a:xfrm>
            <a:off x="472312" y="3597100"/>
            <a:ext cx="1002900" cy="1002900"/>
          </a:xfrm>
          <a:prstGeom prst="rect">
            <a:avLst/>
          </a:prstGeom>
          <a:solidFill>
            <a:srgbClr val="FFAEC2"/>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PINK</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0/0/0/100</a:t>
            </a:r>
          </a:p>
          <a:p>
            <a:pPr lvl="0" rtl="0">
              <a:spcBef>
                <a:spcPts val="0"/>
              </a:spcBef>
              <a:buNone/>
            </a:pPr>
            <a:r>
              <a:rPr lang="en" sz="700">
                <a:latin typeface="Georgia"/>
                <a:ea typeface="Georgia"/>
                <a:cs typeface="Georgia"/>
                <a:sym typeface="Georgia"/>
              </a:rPr>
              <a:t>RGB 0/0/0</a:t>
            </a:r>
          </a:p>
          <a:p>
            <a:pPr lvl="0" rtl="0">
              <a:spcBef>
                <a:spcPts val="0"/>
              </a:spcBef>
              <a:buNone/>
            </a:pPr>
            <a:r>
              <a:rPr lang="en" sz="700">
                <a:latin typeface="Georgia"/>
                <a:ea typeface="Georgia"/>
                <a:cs typeface="Georgia"/>
                <a:sym typeface="Georgia"/>
              </a:rPr>
              <a:t>HEX ffaec2</a:t>
            </a:r>
          </a:p>
          <a:p>
            <a:pPr lvl="0" rtl="0">
              <a:spcBef>
                <a:spcPts val="0"/>
              </a:spcBef>
              <a:buNone/>
            </a:pPr>
            <a:r>
              <a:rPr lang="en" sz="700">
                <a:latin typeface="Georgia"/>
                <a:ea typeface="Georgia"/>
                <a:cs typeface="Georgia"/>
                <a:sym typeface="Georgia"/>
              </a:rPr>
              <a:t>PMS Process Black C</a:t>
            </a:r>
          </a:p>
          <a:p>
            <a:pPr lvl="0" rtl="0">
              <a:spcBef>
                <a:spcPts val="0"/>
              </a:spcBef>
              <a:buNone/>
            </a:pPr>
            <a:endParaRPr sz="1000"/>
          </a:p>
        </p:txBody>
      </p:sp>
      <p:sp>
        <p:nvSpPr>
          <p:cNvPr id="332" name="Shape 332"/>
          <p:cNvSpPr/>
          <p:nvPr/>
        </p:nvSpPr>
        <p:spPr>
          <a:xfrm>
            <a:off x="1596250" y="3597100"/>
            <a:ext cx="1002900" cy="1002900"/>
          </a:xfrm>
          <a:prstGeom prst="rect">
            <a:avLst/>
          </a:prstGeom>
          <a:solidFill>
            <a:srgbClr val="EAEAEA"/>
          </a:solidFill>
          <a:ln>
            <a:noFill/>
          </a:ln>
        </p:spPr>
        <p:txBody>
          <a:bodyPr lIns="91425" tIns="91425" rIns="91425" bIns="91425" anchor="t" anchorCtr="0">
            <a:noAutofit/>
          </a:bodyPr>
          <a:lstStyle/>
          <a:p>
            <a:pPr lvl="0" rtl="0">
              <a:spcBef>
                <a:spcPts val="0"/>
              </a:spcBef>
              <a:buNone/>
            </a:pPr>
            <a:r>
              <a:rPr lang="en" sz="1000" b="1">
                <a:latin typeface="Oswald"/>
                <a:ea typeface="Oswald"/>
                <a:cs typeface="Oswald"/>
                <a:sym typeface="Oswald"/>
              </a:rPr>
              <a:t>LIGHT GREY</a:t>
            </a:r>
          </a:p>
          <a:p>
            <a:pPr lvl="0" rtl="0">
              <a:spcBef>
                <a:spcPts val="0"/>
              </a:spcBef>
              <a:buNone/>
            </a:pPr>
            <a:r>
              <a:rPr lang="en" sz="700">
                <a:latin typeface="Georgia"/>
                <a:ea typeface="Georgia"/>
                <a:cs typeface="Georgia"/>
                <a:sym typeface="Georgia"/>
              </a:rPr>
              <a:t>--</a:t>
            </a:r>
          </a:p>
          <a:p>
            <a:pPr lvl="0" rtl="0">
              <a:spcBef>
                <a:spcPts val="0"/>
              </a:spcBef>
              <a:buNone/>
            </a:pPr>
            <a:r>
              <a:rPr lang="en" sz="700">
                <a:latin typeface="Georgia"/>
                <a:ea typeface="Georgia"/>
                <a:cs typeface="Georgia"/>
                <a:sym typeface="Georgia"/>
              </a:rPr>
              <a:t>CMYK 0/0/0/10</a:t>
            </a:r>
          </a:p>
          <a:p>
            <a:pPr lvl="0" rtl="0">
              <a:spcBef>
                <a:spcPts val="0"/>
              </a:spcBef>
              <a:buNone/>
            </a:pPr>
            <a:r>
              <a:rPr lang="en" sz="700">
                <a:latin typeface="Georgia"/>
                <a:ea typeface="Georgia"/>
                <a:cs typeface="Georgia"/>
                <a:sym typeface="Georgia"/>
              </a:rPr>
              <a:t>RGB 29/29/29</a:t>
            </a:r>
          </a:p>
          <a:p>
            <a:pPr lvl="0" rtl="0">
              <a:spcBef>
                <a:spcPts val="0"/>
              </a:spcBef>
              <a:buNone/>
            </a:pPr>
            <a:r>
              <a:rPr lang="en" sz="700">
                <a:latin typeface="Georgia"/>
                <a:ea typeface="Georgia"/>
                <a:cs typeface="Georgia"/>
                <a:sym typeface="Georgia"/>
              </a:rPr>
              <a:t>HEX eaeaea</a:t>
            </a:r>
          </a:p>
          <a:p>
            <a:pPr lvl="0" rtl="0">
              <a:spcBef>
                <a:spcPts val="0"/>
              </a:spcBef>
              <a:buNone/>
            </a:pPr>
            <a:r>
              <a:rPr lang="en" sz="700">
                <a:latin typeface="Georgia"/>
                <a:ea typeface="Georgia"/>
                <a:cs typeface="Georgia"/>
                <a:sym typeface="Georgia"/>
              </a:rPr>
              <a:t>PMS 421 C</a:t>
            </a:r>
          </a:p>
          <a:p>
            <a:pPr lvl="0" rtl="0">
              <a:spcBef>
                <a:spcPts val="0"/>
              </a:spcBef>
              <a:buNone/>
            </a:pPr>
            <a:endParaRPr sz="1000"/>
          </a:p>
        </p:txBody>
      </p:sp>
      <p:sp>
        <p:nvSpPr>
          <p:cNvPr id="333" name="Shape 333"/>
          <p:cNvSpPr/>
          <p:nvPr/>
        </p:nvSpPr>
        <p:spPr>
          <a:xfrm>
            <a:off x="3844112" y="2473625"/>
            <a:ext cx="1002900" cy="1002900"/>
          </a:xfrm>
          <a:prstGeom prst="rect">
            <a:avLst/>
          </a:prstGeom>
          <a:solidFill>
            <a:srgbClr val="7A1743"/>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BURGUNDY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0/0/0/100</a:t>
            </a:r>
          </a:p>
          <a:p>
            <a:pPr lvl="0" rtl="0">
              <a:spcBef>
                <a:spcPts val="0"/>
              </a:spcBef>
              <a:buNone/>
            </a:pPr>
            <a:r>
              <a:rPr lang="en" sz="700">
                <a:solidFill>
                  <a:srgbClr val="FFFFFF"/>
                </a:solidFill>
                <a:latin typeface="Georgia"/>
                <a:ea typeface="Georgia"/>
                <a:cs typeface="Georgia"/>
                <a:sym typeface="Georgia"/>
              </a:rPr>
              <a:t>RGB 0/0/0</a:t>
            </a:r>
          </a:p>
          <a:p>
            <a:pPr lvl="0" rtl="0">
              <a:spcBef>
                <a:spcPts val="0"/>
              </a:spcBef>
              <a:buNone/>
            </a:pPr>
            <a:r>
              <a:rPr lang="en" sz="700">
                <a:solidFill>
                  <a:srgbClr val="FFFFFF"/>
                </a:solidFill>
                <a:latin typeface="Georgia"/>
                <a:ea typeface="Georgia"/>
                <a:cs typeface="Georgia"/>
                <a:sym typeface="Georgia"/>
              </a:rPr>
              <a:t>HEX 7a1743</a:t>
            </a:r>
          </a:p>
          <a:p>
            <a:pPr lvl="0" rtl="0">
              <a:spcBef>
                <a:spcPts val="0"/>
              </a:spcBef>
              <a:buNone/>
            </a:pPr>
            <a:r>
              <a:rPr lang="en" sz="700">
                <a:solidFill>
                  <a:srgbClr val="FFFFFF"/>
                </a:solidFill>
                <a:latin typeface="Georgia"/>
                <a:ea typeface="Georgia"/>
                <a:cs typeface="Georgia"/>
                <a:sym typeface="Georgia"/>
              </a:rPr>
              <a:t>PMS Process Black C</a:t>
            </a:r>
          </a:p>
          <a:p>
            <a:pPr lvl="0" rtl="0">
              <a:spcBef>
                <a:spcPts val="0"/>
              </a:spcBef>
              <a:buNone/>
            </a:pPr>
            <a:endParaRPr sz="1000">
              <a:solidFill>
                <a:srgbClr val="FFFFFF"/>
              </a:solidFill>
            </a:endParaRPr>
          </a:p>
        </p:txBody>
      </p:sp>
      <p:sp>
        <p:nvSpPr>
          <p:cNvPr id="334" name="Shape 334"/>
          <p:cNvSpPr/>
          <p:nvPr/>
        </p:nvSpPr>
        <p:spPr>
          <a:xfrm>
            <a:off x="2720187" y="3597100"/>
            <a:ext cx="1002900" cy="1002900"/>
          </a:xfrm>
          <a:prstGeom prst="rect">
            <a:avLst/>
          </a:prstGeom>
          <a:solidFill>
            <a:srgbClr val="333333"/>
          </a:solidFill>
          <a:ln>
            <a:noFill/>
          </a:ln>
        </p:spPr>
        <p:txBody>
          <a:bodyPr lIns="91425" tIns="91425" rIns="91425" bIns="91425" anchor="t" anchorCtr="0">
            <a:noAutofit/>
          </a:bodyPr>
          <a:lstStyle/>
          <a:p>
            <a:pPr lvl="0" rtl="0">
              <a:spcBef>
                <a:spcPts val="0"/>
              </a:spcBef>
              <a:buNone/>
            </a:pPr>
            <a:r>
              <a:rPr lang="en" sz="1000" b="1">
                <a:solidFill>
                  <a:srgbClr val="FFFFFF"/>
                </a:solidFill>
                <a:latin typeface="Oswald"/>
                <a:ea typeface="Oswald"/>
                <a:cs typeface="Oswald"/>
                <a:sym typeface="Oswald"/>
              </a:rPr>
              <a:t>DARK GREY</a:t>
            </a:r>
          </a:p>
          <a:p>
            <a:pPr lvl="0" rtl="0">
              <a:spcBef>
                <a:spcPts val="0"/>
              </a:spcBef>
              <a:buNone/>
            </a:pPr>
            <a:r>
              <a:rPr lang="en" sz="700">
                <a:solidFill>
                  <a:srgbClr val="FFFFFF"/>
                </a:solidFill>
                <a:latin typeface="Georgia"/>
                <a:ea typeface="Georgia"/>
                <a:cs typeface="Georgia"/>
                <a:sym typeface="Georgia"/>
              </a:rPr>
              <a:t>--</a:t>
            </a:r>
          </a:p>
          <a:p>
            <a:pPr lvl="0" rtl="0">
              <a:spcBef>
                <a:spcPts val="0"/>
              </a:spcBef>
              <a:buNone/>
            </a:pPr>
            <a:r>
              <a:rPr lang="en" sz="700">
                <a:solidFill>
                  <a:srgbClr val="FFFFFF"/>
                </a:solidFill>
                <a:latin typeface="Georgia"/>
                <a:ea typeface="Georgia"/>
                <a:cs typeface="Georgia"/>
                <a:sym typeface="Georgia"/>
              </a:rPr>
              <a:t>CMYK 0/0/0/80</a:t>
            </a:r>
          </a:p>
          <a:p>
            <a:pPr lvl="0" rtl="0">
              <a:spcBef>
                <a:spcPts val="0"/>
              </a:spcBef>
              <a:buNone/>
            </a:pPr>
            <a:r>
              <a:rPr lang="en" sz="700">
                <a:solidFill>
                  <a:srgbClr val="FFFFFF"/>
                </a:solidFill>
                <a:latin typeface="Georgia"/>
                <a:ea typeface="Georgia"/>
                <a:cs typeface="Georgia"/>
                <a:sym typeface="Georgia"/>
              </a:rPr>
              <a:t>RGB 88/88/91</a:t>
            </a:r>
          </a:p>
          <a:p>
            <a:pPr lvl="0" rtl="0">
              <a:spcBef>
                <a:spcPts val="0"/>
              </a:spcBef>
              <a:buNone/>
            </a:pPr>
            <a:r>
              <a:rPr lang="en" sz="700">
                <a:solidFill>
                  <a:srgbClr val="FFFFFF"/>
                </a:solidFill>
                <a:latin typeface="Georgia"/>
                <a:ea typeface="Georgia"/>
                <a:cs typeface="Georgia"/>
                <a:sym typeface="Georgia"/>
              </a:rPr>
              <a:t>HEX 333333</a:t>
            </a:r>
          </a:p>
          <a:p>
            <a:pPr lvl="0" rtl="0">
              <a:spcBef>
                <a:spcPts val="0"/>
              </a:spcBef>
              <a:buNone/>
            </a:pPr>
            <a:r>
              <a:rPr lang="en" sz="700">
                <a:solidFill>
                  <a:srgbClr val="FFFFFF"/>
                </a:solidFill>
                <a:latin typeface="Georgia"/>
                <a:ea typeface="Georgia"/>
                <a:cs typeface="Georgia"/>
                <a:sym typeface="Georgia"/>
              </a:rPr>
              <a:t>PMS 418 C</a:t>
            </a:r>
          </a:p>
          <a:p>
            <a:pPr lvl="0" rtl="0">
              <a:spcBef>
                <a:spcPts val="0"/>
              </a:spcBef>
              <a:buNone/>
            </a:pPr>
            <a:endParaRPr sz="1000">
              <a:solidFill>
                <a:srgbClr val="FFFFFF"/>
              </a:solidFill>
            </a:endParaRPr>
          </a:p>
        </p:txBody>
      </p:sp>
      <p:grpSp>
        <p:nvGrpSpPr>
          <p:cNvPr id="335" name="Shape 335"/>
          <p:cNvGrpSpPr/>
          <p:nvPr/>
        </p:nvGrpSpPr>
        <p:grpSpPr>
          <a:xfrm>
            <a:off x="6194125" y="1158100"/>
            <a:ext cx="1839646" cy="1910613"/>
            <a:chOff x="1020750" y="2355030"/>
            <a:chExt cx="1839646" cy="1910613"/>
          </a:xfrm>
        </p:grpSpPr>
        <p:sp>
          <p:nvSpPr>
            <p:cNvPr id="336" name="Shape 336"/>
            <p:cNvSpPr/>
            <p:nvPr/>
          </p:nvSpPr>
          <p:spPr>
            <a:xfrm>
              <a:off x="1020750" y="2355030"/>
              <a:ext cx="1822500" cy="1902000"/>
            </a:xfrm>
            <a:prstGeom prst="rect">
              <a:avLst/>
            </a:prstGeom>
            <a:solidFill>
              <a:srgbClr val="FFDB00"/>
            </a:solidFill>
            <a:ln>
              <a:noFill/>
            </a:ln>
          </p:spPr>
          <p:txBody>
            <a:bodyPr lIns="91425" tIns="91425" rIns="91425" bIns="91425" anchor="t" anchorCtr="0">
              <a:noAutofit/>
            </a:bodyPr>
            <a:lstStyle/>
            <a:p>
              <a:pPr lvl="0" rtl="0">
                <a:spcBef>
                  <a:spcPts val="0"/>
                </a:spcBef>
                <a:buNone/>
              </a:pPr>
              <a:r>
                <a:rPr lang="en" b="1">
                  <a:latin typeface="Oswald"/>
                  <a:ea typeface="Oswald"/>
                  <a:cs typeface="Oswald"/>
                  <a:sym typeface="Oswald"/>
                </a:rPr>
                <a:t>INSERT TERM</a:t>
              </a:r>
            </a:p>
            <a:p>
              <a:pPr lvl="0" rtl="0">
                <a:lnSpc>
                  <a:spcPct val="115000"/>
                </a:lnSpc>
                <a:spcBef>
                  <a:spcPts val="0"/>
                </a:spcBef>
                <a:buNone/>
              </a:pPr>
              <a:endParaRPr sz="600">
                <a:latin typeface="Georgia"/>
                <a:ea typeface="Georgia"/>
                <a:cs typeface="Georgia"/>
                <a:sym typeface="Georgia"/>
              </a:endParaRPr>
            </a:p>
            <a:p>
              <a:pPr lvl="0" rtl="0">
                <a:lnSpc>
                  <a:spcPct val="115000"/>
                </a:lnSpc>
                <a:spcBef>
                  <a:spcPts val="0"/>
                </a:spcBef>
                <a:buClr>
                  <a:srgbClr val="000000"/>
                </a:buClr>
                <a:buFont typeface="Arial"/>
                <a:buNone/>
              </a:pPr>
              <a:r>
                <a:rPr lang="en">
                  <a:latin typeface="Georgia"/>
                  <a:ea typeface="Georgia"/>
                  <a:cs typeface="Georgia"/>
                  <a:sym typeface="Georgia"/>
                </a:rPr>
                <a:t>Ipsum dolor sit amet...</a:t>
              </a:r>
            </a:p>
            <a:p>
              <a:pPr lvl="0" rtl="0">
                <a:lnSpc>
                  <a:spcPct val="115000"/>
                </a:lnSpc>
                <a:spcBef>
                  <a:spcPts val="0"/>
                </a:spcBef>
                <a:buNone/>
              </a:pPr>
              <a:endParaRPr>
                <a:solidFill>
                  <a:srgbClr val="000000"/>
                </a:solidFill>
                <a:latin typeface="Georgia"/>
                <a:ea typeface="Georgia"/>
                <a:cs typeface="Georgia"/>
                <a:sym typeface="Georgia"/>
              </a:endParaRPr>
            </a:p>
          </p:txBody>
        </p:sp>
        <p:grpSp>
          <p:nvGrpSpPr>
            <p:cNvPr id="337" name="Shape 337"/>
            <p:cNvGrpSpPr/>
            <p:nvPr/>
          </p:nvGrpSpPr>
          <p:grpSpPr>
            <a:xfrm>
              <a:off x="2584713" y="3989961"/>
              <a:ext cx="275682" cy="275682"/>
              <a:chOff x="2893512" y="3993856"/>
              <a:chExt cx="275682" cy="275682"/>
            </a:xfrm>
          </p:grpSpPr>
          <p:sp>
            <p:nvSpPr>
              <p:cNvPr id="338" name="Shape 338"/>
              <p:cNvSpPr/>
              <p:nvPr/>
            </p:nvSpPr>
            <p:spPr>
              <a:xfrm rot="-5400000">
                <a:off x="2893512" y="3999838"/>
                <a:ext cx="269700" cy="269700"/>
              </a:xfrm>
              <a:prstGeom prst="rtTriangl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rot="5400000">
                <a:off x="2899494" y="3993856"/>
                <a:ext cx="269700" cy="269700"/>
              </a:xfrm>
              <a:prstGeom prst="rtTriangle">
                <a:avLst/>
              </a:prstGeom>
              <a:solidFill>
                <a:srgbClr val="FFFFFF">
                  <a:alpha val="50770"/>
                </a:srgbClr>
              </a:solidFill>
              <a:ln>
                <a:noFill/>
              </a:ln>
            </p:spPr>
            <p:txBody>
              <a:bodyPr lIns="91425" tIns="91425" rIns="91425" bIns="91425" anchor="ctr" anchorCtr="0">
                <a:noAutofit/>
              </a:bodyPr>
              <a:lstStyle/>
              <a:p>
                <a:pPr lvl="0">
                  <a:spcBef>
                    <a:spcPts val="0"/>
                  </a:spcBef>
                  <a:buNone/>
                </a:pPr>
                <a:endParaRPr/>
              </a:p>
            </p:txBody>
          </p:sp>
        </p:grpSp>
      </p:grpSp>
      <p:grpSp>
        <p:nvGrpSpPr>
          <p:cNvPr id="340" name="Shape 340"/>
          <p:cNvGrpSpPr/>
          <p:nvPr/>
        </p:nvGrpSpPr>
        <p:grpSpPr>
          <a:xfrm>
            <a:off x="5891750" y="3157975"/>
            <a:ext cx="2444400" cy="1518225"/>
            <a:chOff x="5540475" y="1141525"/>
            <a:chExt cx="2444400" cy="1518225"/>
          </a:xfrm>
        </p:grpSpPr>
        <p:sp>
          <p:nvSpPr>
            <p:cNvPr id="341" name="Shape 341"/>
            <p:cNvSpPr/>
            <p:nvPr/>
          </p:nvSpPr>
          <p:spPr>
            <a:xfrm>
              <a:off x="5540475" y="1141525"/>
              <a:ext cx="2444400" cy="1324199"/>
            </a:xfrm>
            <a:prstGeom prst="roundRect">
              <a:avLst>
                <a:gd name="adj" fmla="val 16667"/>
              </a:avLst>
            </a:prstGeom>
            <a:solidFill>
              <a:srgbClr val="E51B24"/>
            </a:solidFill>
            <a:ln>
              <a:noFill/>
            </a:ln>
          </p:spPr>
          <p:txBody>
            <a:bodyPr lIns="91425" tIns="91425" rIns="91425" bIns="91425" anchor="t" anchorCtr="0">
              <a:noAutofit/>
            </a:bodyPr>
            <a:lstStyle/>
            <a:p>
              <a:pPr lvl="0" rtl="0">
                <a:lnSpc>
                  <a:spcPct val="115000"/>
                </a:lnSpc>
                <a:spcBef>
                  <a:spcPts val="0"/>
                </a:spcBef>
                <a:buNone/>
              </a:pPr>
              <a:r>
                <a:rPr lang="en" sz="1200">
                  <a:solidFill>
                    <a:srgbClr val="FFFFFF"/>
                  </a:solidFill>
                  <a:latin typeface="Georgia"/>
                  <a:ea typeface="Georgia"/>
                  <a:cs typeface="Georgia"/>
                  <a:sym typeface="Georgia"/>
                </a:rPr>
                <a:t>Ipsum dolor sit amet...</a:t>
              </a:r>
            </a:p>
          </p:txBody>
        </p:sp>
        <p:sp>
          <p:nvSpPr>
            <p:cNvPr id="342" name="Shape 342"/>
            <p:cNvSpPr/>
            <p:nvPr/>
          </p:nvSpPr>
          <p:spPr>
            <a:xfrm rot="10800000">
              <a:off x="6647474" y="2390950"/>
              <a:ext cx="230400" cy="268799"/>
            </a:xfrm>
            <a:prstGeom prst="triangle">
              <a:avLst>
                <a:gd name="adj" fmla="val 50000"/>
              </a:avLst>
            </a:prstGeom>
            <a:solidFill>
              <a:srgbClr val="E51B24"/>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VLOOKUP, HLOOKUP </a:t>
            </a:r>
          </a:p>
        </p:txBody>
      </p:sp>
      <p:sp>
        <p:nvSpPr>
          <p:cNvPr id="134" name="Shape 134"/>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pPr>
            <a:r>
              <a:rPr lang="en" sz="1800">
                <a:solidFill>
                  <a:schemeClr val="dk1"/>
                </a:solidFill>
              </a:rPr>
              <a:t>Easy and effective lookup functions that scan rows and columns for the desired data</a:t>
            </a:r>
          </a:p>
          <a:p>
            <a:pPr marL="914400" lvl="1" indent="-342900" rtl="0">
              <a:lnSpc>
                <a:spcPct val="115000"/>
              </a:lnSpc>
              <a:spcBef>
                <a:spcPts val="0"/>
              </a:spcBef>
              <a:buClr>
                <a:schemeClr val="dk1"/>
              </a:buClr>
              <a:buSzPct val="100000"/>
            </a:pPr>
            <a:r>
              <a:rPr lang="en" sz="1800">
                <a:solidFill>
                  <a:schemeClr val="dk1"/>
                </a:solidFill>
              </a:rPr>
              <a:t>They are better than normal searches because they are faster easier to change the query</a:t>
            </a:r>
          </a:p>
          <a:p>
            <a:pPr marL="457200" marR="0" lvl="0" indent="0" algn="l" rtl="0">
              <a:lnSpc>
                <a:spcPct val="115000"/>
              </a:lnSpc>
              <a:spcBef>
                <a:spcPts val="0"/>
              </a:spcBef>
              <a:spcAft>
                <a:spcPts val="0"/>
              </a:spcAft>
              <a:buNone/>
            </a:pPr>
            <a:endParaRPr>
              <a:solidFill>
                <a:schemeClr val="dk1"/>
              </a:solidFill>
            </a:endParaRPr>
          </a:p>
          <a:p>
            <a:pPr marL="457200" lvl="0" indent="-342900" rtl="0">
              <a:lnSpc>
                <a:spcPct val="115000"/>
              </a:lnSpc>
              <a:spcBef>
                <a:spcPts val="0"/>
              </a:spcBef>
              <a:buClr>
                <a:schemeClr val="dk1"/>
              </a:buClr>
              <a:buSzPct val="100000"/>
            </a:pPr>
            <a:r>
              <a:rPr lang="en" sz="1800">
                <a:solidFill>
                  <a:schemeClr val="dk1"/>
                </a:solidFill>
              </a:rPr>
              <a:t>V-Lookups (vertical lookups) scan columns</a:t>
            </a:r>
          </a:p>
          <a:p>
            <a:pPr marL="457200" lvl="0" indent="-342900" rtl="0">
              <a:lnSpc>
                <a:spcPct val="115000"/>
              </a:lnSpc>
              <a:spcBef>
                <a:spcPts val="0"/>
              </a:spcBef>
              <a:buClr>
                <a:schemeClr val="dk1"/>
              </a:buClr>
              <a:buSzPct val="100000"/>
            </a:pPr>
            <a:r>
              <a:rPr lang="en" sz="1800">
                <a:solidFill>
                  <a:schemeClr val="dk1"/>
                </a:solidFill>
              </a:rPr>
              <a:t>H-lookups (horizontal lookups) scan rows</a:t>
            </a:r>
          </a:p>
          <a:p>
            <a:pPr marL="914400" lvl="0" indent="-69850" rtl="0">
              <a:lnSpc>
                <a:spcPct val="115000"/>
              </a:lnSpc>
              <a:spcBef>
                <a:spcPts val="0"/>
              </a:spcBef>
              <a:buClr>
                <a:schemeClr val="dk1"/>
              </a:buClr>
              <a:buSzPct val="100000"/>
              <a:buFont typeface="Arial"/>
              <a:buNone/>
            </a:pPr>
            <a:endParaRPr sz="1100">
              <a:solidFill>
                <a:schemeClr val="dk1"/>
              </a:solidFill>
              <a:latin typeface="Arial"/>
              <a:ea typeface="Arial"/>
              <a:cs typeface="Arial"/>
              <a:sym typeface="Arial"/>
            </a:endParaRPr>
          </a:p>
          <a:p>
            <a:pPr marL="457200" marR="0" lvl="0" indent="0" algn="l" rtl="0">
              <a:lnSpc>
                <a:spcPct val="115000"/>
              </a:lnSpc>
              <a:spcBef>
                <a:spcPts val="0"/>
              </a:spcBef>
              <a:spcAft>
                <a:spcPts val="0"/>
              </a:spcAft>
              <a:buNone/>
            </a:pPr>
            <a:endParaRPr>
              <a:solidFill>
                <a:srgbClr val="222222"/>
              </a:solidFill>
              <a:highlight>
                <a:srgbClr val="FFFFFF"/>
              </a:highlight>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VLOOKUP, HLOOKUP </a:t>
            </a:r>
          </a:p>
        </p:txBody>
      </p:sp>
      <p:sp>
        <p:nvSpPr>
          <p:cNvPr id="140" name="Shape 140"/>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pPr>
            <a:r>
              <a:rPr lang="en" sz="1800">
                <a:solidFill>
                  <a:schemeClr val="dk1"/>
                </a:solidFill>
              </a:rPr>
              <a:t>Most often used to perform quick searches for a single object in a long column/row</a:t>
            </a:r>
          </a:p>
          <a:p>
            <a:pPr lvl="0" rtl="0">
              <a:lnSpc>
                <a:spcPct val="115000"/>
              </a:lnSpc>
              <a:spcBef>
                <a:spcPts val="0"/>
              </a:spcBef>
              <a:buNone/>
            </a:pPr>
            <a:endParaRPr>
              <a:solidFill>
                <a:schemeClr val="dk1"/>
              </a:solidFill>
            </a:endParaRPr>
          </a:p>
          <a:p>
            <a:pPr marL="457200" lvl="0" indent="-342900" rtl="0">
              <a:lnSpc>
                <a:spcPct val="120000"/>
              </a:lnSpc>
              <a:spcBef>
                <a:spcPts val="0"/>
              </a:spcBef>
              <a:buClr>
                <a:schemeClr val="dk1"/>
              </a:buClr>
              <a:buSzPct val="100000"/>
            </a:pPr>
            <a:r>
              <a:rPr lang="en" sz="1800" b="1">
                <a:solidFill>
                  <a:schemeClr val="dk1"/>
                </a:solidFill>
              </a:rPr>
              <a:t>Function:</a:t>
            </a:r>
            <a:r>
              <a:rPr lang="en" sz="1800">
                <a:solidFill>
                  <a:schemeClr val="dk1"/>
                </a:solidFill>
              </a:rPr>
              <a:t> To run a search on a datatable by a value from the first column</a:t>
            </a:r>
          </a:p>
          <a:p>
            <a:pPr marL="457200" lvl="0" indent="-342900" rtl="0">
              <a:lnSpc>
                <a:spcPct val="120000"/>
              </a:lnSpc>
              <a:spcBef>
                <a:spcPts val="0"/>
              </a:spcBef>
              <a:buClr>
                <a:schemeClr val="dk1"/>
              </a:buClr>
              <a:buSzPct val="100000"/>
            </a:pPr>
            <a:r>
              <a:rPr lang="en" sz="1800" b="1">
                <a:solidFill>
                  <a:schemeClr val="dk1"/>
                </a:solidFill>
              </a:rPr>
              <a:t>Output:</a:t>
            </a:r>
            <a:r>
              <a:rPr lang="en" sz="1800">
                <a:solidFill>
                  <a:schemeClr val="dk1"/>
                </a:solidFill>
              </a:rPr>
              <a:t> A value from any cell on the same row from the first column value</a:t>
            </a:r>
          </a:p>
          <a:p>
            <a:pPr marL="457200" lvl="0" indent="-342900" rtl="0">
              <a:lnSpc>
                <a:spcPct val="120000"/>
              </a:lnSpc>
              <a:spcBef>
                <a:spcPts val="0"/>
              </a:spcBef>
              <a:buClr>
                <a:schemeClr val="dk1"/>
              </a:buClr>
              <a:buSzPct val="100000"/>
            </a:pPr>
            <a:r>
              <a:rPr lang="en" sz="1800" b="1">
                <a:solidFill>
                  <a:schemeClr val="dk1"/>
                </a:solidFill>
              </a:rPr>
              <a:t>Importance</a:t>
            </a:r>
            <a:r>
              <a:rPr lang="en" sz="1800">
                <a:solidFill>
                  <a:schemeClr val="dk1"/>
                </a:solidFill>
              </a:rPr>
              <a:t>:  VLOOKUP and HLOOKUP allow you to connect and lookup information from different datasets. </a:t>
            </a:r>
          </a:p>
          <a:p>
            <a:pPr lvl="0" rtl="0">
              <a:lnSpc>
                <a:spcPct val="120000"/>
              </a:lnSpc>
              <a:spcBef>
                <a:spcPts val="0"/>
              </a:spcBef>
              <a:buNone/>
            </a:pPr>
            <a:endParaRPr b="1">
              <a:solidFill>
                <a:schemeClr val="dk1"/>
              </a:solidFill>
            </a:endParaRPr>
          </a:p>
          <a:p>
            <a:pPr lvl="0" rtl="0">
              <a:lnSpc>
                <a:spcPct val="120000"/>
              </a:lnSpc>
              <a:spcBef>
                <a:spcPts val="0"/>
              </a:spcBef>
              <a:buNone/>
            </a:pPr>
            <a:r>
              <a:rPr lang="en" sz="1800">
                <a:solidFill>
                  <a:schemeClr val="dk1"/>
                </a:solidFill>
              </a:rPr>
              <a:t> =</a:t>
            </a:r>
            <a:r>
              <a:rPr lang="en" sz="1800">
                <a:solidFill>
                  <a:schemeClr val="dk1"/>
                </a:solidFill>
                <a:highlight>
                  <a:srgbClr val="FFFFFF"/>
                </a:highlight>
              </a:rPr>
              <a:t>V/HLOOKUP(lookup_value, table_array, col_index_num, [range_lookup])</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Example of using VLOOKUP, HLOOKUP </a:t>
            </a:r>
          </a:p>
        </p:txBody>
      </p:sp>
      <p:sp>
        <p:nvSpPr>
          <p:cNvPr id="146" name="Shape 146"/>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dirty="0">
                <a:solidFill>
                  <a:schemeClr val="dk1"/>
                </a:solidFill>
              </a:rPr>
              <a:t>Imagine that you’re a customer service rep needing to find how many purchases a customer </a:t>
            </a:r>
            <a:r>
              <a:rPr lang="en" dirty="0" smtClean="0">
                <a:solidFill>
                  <a:schemeClr val="dk1"/>
                </a:solidFill>
              </a:rPr>
              <a:t>had, </a:t>
            </a:r>
            <a:r>
              <a:rPr lang="en" dirty="0">
                <a:solidFill>
                  <a:schemeClr val="dk1"/>
                </a:solidFill>
              </a:rPr>
              <a:t>using a VLOOKUP we can do this very quickly.  You can create a second sheet and use LOOKUPs across the sheets to bring elements from the first sheet into the other.</a:t>
            </a:r>
          </a:p>
        </p:txBody>
      </p:sp>
      <p:pic>
        <p:nvPicPr>
          <p:cNvPr id="147" name="Shape 147"/>
          <p:cNvPicPr preferRelativeResize="0"/>
          <p:nvPr/>
        </p:nvPicPr>
        <p:blipFill>
          <a:blip r:embed="rId3">
            <a:alphaModFix/>
          </a:blip>
          <a:stretch>
            <a:fillRect/>
          </a:stretch>
        </p:blipFill>
        <p:spPr>
          <a:xfrm>
            <a:off x="1691525" y="2505250"/>
            <a:ext cx="5298249" cy="1978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a:spcBef>
                <a:spcPts val="0"/>
              </a:spcBef>
              <a:buNone/>
            </a:pPr>
            <a:r>
              <a:rPr lang="en"/>
              <a:t>Practicing VLOOKUP, HLOOKUP </a:t>
            </a:r>
          </a:p>
        </p:txBody>
      </p:sp>
      <p:sp>
        <p:nvSpPr>
          <p:cNvPr id="158" name="Shape 158"/>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We’re going to be writing more and more powerful formulas as we progress in this class</a:t>
            </a:r>
          </a:p>
          <a:p>
            <a:pPr marL="457200" lvl="0" indent="-228600" rtl="0">
              <a:lnSpc>
                <a:spcPct val="120000"/>
              </a:lnSpc>
              <a:spcBef>
                <a:spcPts val="0"/>
              </a:spcBef>
              <a:buClr>
                <a:schemeClr val="dk1"/>
              </a:buClr>
            </a:pPr>
            <a:r>
              <a:rPr lang="en">
                <a:solidFill>
                  <a:schemeClr val="dk1"/>
                </a:solidFill>
              </a:rPr>
              <a:t>The goal, as an efficient analyst, is to decrease the amount of work you’re doing - your work should be agile.  If you see a task that is repeatable, you should aim to write a powerful formula to do the work for you in the future.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Practicing VLOOKUP, HLOOKUP </a:t>
            </a:r>
          </a:p>
        </p:txBody>
      </p:sp>
      <p:sp>
        <p:nvSpPr>
          <p:cNvPr id="164" name="Shape 164"/>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pPr>
            <a:r>
              <a:rPr lang="en">
                <a:solidFill>
                  <a:schemeClr val="dk1"/>
                </a:solidFill>
              </a:rPr>
              <a:t>Open the </a:t>
            </a:r>
            <a:r>
              <a:rPr lang="en">
                <a:solidFill>
                  <a:srgbClr val="0000FF"/>
                </a:solidFill>
              </a:rPr>
              <a:t>AN_Lesson_4_lookup_exercise_student.xlsx </a:t>
            </a:r>
            <a:r>
              <a:rPr lang="en">
                <a:solidFill>
                  <a:schemeClr val="dk1"/>
                </a:solidFill>
              </a:rPr>
              <a:t>to the assignment tab.  Our goal is to provide our hedge fund analysts with a summary tab of information regarding the security ticker, name, address, and GICS sector.  With the instructor, fill in this tab using VLOOKUP for the top table and HLOOKUP for the bottom table. </a:t>
            </a:r>
          </a:p>
          <a:p>
            <a:pPr lvl="0" rtl="0">
              <a:lnSpc>
                <a:spcPct val="120000"/>
              </a:lnSpc>
              <a:spcBef>
                <a:spcPts val="0"/>
              </a:spcBef>
              <a:buNone/>
            </a:pPr>
            <a:endParaRPr>
              <a:solidFill>
                <a:schemeClr val="dk1"/>
              </a:solidFill>
            </a:endParaRPr>
          </a:p>
          <a:p>
            <a:pPr marL="457200" lvl="0" indent="-228600" rtl="0">
              <a:lnSpc>
                <a:spcPct val="120000"/>
              </a:lnSpc>
              <a:spcBef>
                <a:spcPts val="0"/>
              </a:spcBef>
              <a:buClr>
                <a:schemeClr val="dk1"/>
              </a:buClr>
            </a:pPr>
            <a:r>
              <a:rPr lang="en">
                <a:solidFill>
                  <a:schemeClr val="dk1"/>
                </a:solidFill>
              </a:rPr>
              <a:t>If this tab is filled in properly, we should be able to enter any ticker symbol and populate the remainder of the row. </a:t>
            </a:r>
          </a:p>
          <a:p>
            <a:pPr lvl="0" rtl="0">
              <a:lnSpc>
                <a:spcPct val="120000"/>
              </a:lnSpc>
              <a:spcBef>
                <a:spcPts val="0"/>
              </a:spcBef>
              <a:buNone/>
            </a:pPr>
            <a:endParaRPr>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US" dirty="0" smtClean="0"/>
              <a:t>Intro PIVOT  TABLES</a:t>
            </a:r>
            <a:endParaRPr lang="en" dirty="0"/>
          </a:p>
        </p:txBody>
      </p:sp>
    </p:spTree>
    <p:extLst>
      <p:ext uri="{BB962C8B-B14F-4D97-AF65-F5344CB8AC3E}">
        <p14:creationId xmlns:p14="http://schemas.microsoft.com/office/powerpoint/2010/main" val="76404250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What are pivot tables?</a:t>
            </a:r>
          </a:p>
        </p:txBody>
      </p:sp>
      <p:sp>
        <p:nvSpPr>
          <p:cNvPr id="175" name="Shape 175"/>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Aggregation technique for </a:t>
            </a:r>
            <a:r>
              <a:rPr lang="en" u="sng">
                <a:solidFill>
                  <a:schemeClr val="dk1"/>
                </a:solidFill>
              </a:rPr>
              <a:t>clean</a:t>
            </a:r>
            <a:r>
              <a:rPr lang="en">
                <a:solidFill>
                  <a:schemeClr val="dk1"/>
                </a:solidFill>
              </a:rPr>
              <a:t> data that allows us to chart and visualize certain combinations of data.</a:t>
            </a:r>
          </a:p>
          <a:p>
            <a:pPr marL="457200" lvl="0" indent="-228600" rtl="0">
              <a:lnSpc>
                <a:spcPct val="115000"/>
              </a:lnSpc>
              <a:spcBef>
                <a:spcPts val="0"/>
              </a:spcBef>
              <a:buClr>
                <a:schemeClr val="dk1"/>
              </a:buClr>
            </a:pPr>
            <a:r>
              <a:rPr lang="en">
                <a:solidFill>
                  <a:schemeClr val="dk1"/>
                </a:solidFill>
              </a:rPr>
              <a:t>A good tool to find relationships between different columns - and subsets of those columns - in a table.</a:t>
            </a:r>
          </a:p>
          <a:p>
            <a:pPr marL="457200" lvl="0" indent="-228600" rtl="0">
              <a:lnSpc>
                <a:spcPct val="115000"/>
              </a:lnSpc>
              <a:spcBef>
                <a:spcPts val="0"/>
              </a:spcBef>
              <a:buClr>
                <a:schemeClr val="dk1"/>
              </a:buClr>
            </a:pPr>
            <a:r>
              <a:rPr lang="en">
                <a:solidFill>
                  <a:schemeClr val="dk1"/>
                </a:solidFill>
              </a:rPr>
              <a:t>Classifies numeric data in a list based on other fields in the list.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G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1348</Words>
  <Application>Microsoft Macintosh PowerPoint</Application>
  <PresentationFormat>On-screen Show (16:9)</PresentationFormat>
  <Paragraphs>147</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Georgia</vt:lpstr>
      <vt:lpstr>Oswald</vt:lpstr>
      <vt:lpstr>GA Template</vt:lpstr>
      <vt:lpstr>DATA ANALYTICS:  DYNAMIC DATA REFERENCING </vt:lpstr>
      <vt:lpstr>INTRO VLOOKUP/HLOOKUP</vt:lpstr>
      <vt:lpstr>VLOOKUP, HLOOKUP </vt:lpstr>
      <vt:lpstr>VLOOKUP, HLOOKUP </vt:lpstr>
      <vt:lpstr>Example of using VLOOKUP, HLOOKUP </vt:lpstr>
      <vt:lpstr>Practicing VLOOKUP, HLOOKUP </vt:lpstr>
      <vt:lpstr>Practicing VLOOKUP, HLOOKUP </vt:lpstr>
      <vt:lpstr>Intro PIVOT  TABLES</vt:lpstr>
      <vt:lpstr>What are pivot tables?</vt:lpstr>
      <vt:lpstr>What can we do with pivot tables?</vt:lpstr>
      <vt:lpstr>When should we create pivot tables?</vt:lpstr>
      <vt:lpstr>The situation</vt:lpstr>
      <vt:lpstr>Our plan</vt:lpstr>
      <vt:lpstr>Business questions we should be able to answer </vt:lpstr>
      <vt:lpstr>INTRO SCATTER PLOTS</vt:lpstr>
      <vt:lpstr>What is a scatter plot?</vt:lpstr>
      <vt:lpstr>PowerPoint Presentation</vt:lpstr>
      <vt:lpstr>PowerPoint Presentation</vt:lpstr>
      <vt:lpstr>Scatter plot variants</vt:lpstr>
      <vt:lpstr>PowerPoint Presentation</vt:lpstr>
      <vt:lpstr>Scatter plot variants</vt:lpstr>
      <vt:lpstr>Orange is sweet.</vt:lpstr>
      <vt:lpstr>Scatter plot variants</vt:lpstr>
      <vt:lpstr>PowerPoint Presentation</vt:lpstr>
      <vt:lpstr>Use cases and drawbacks </vt:lpstr>
      <vt:lpstr>Creating a scatterplot in Excel </vt:lpstr>
      <vt:lpstr>Colors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DYNAMIC DATA REFERENCING </dc:title>
  <dc:subject/>
  <dc:creator/>
  <cp:keywords/>
  <dc:description/>
  <cp:lastModifiedBy>Eugene Bernstein</cp:lastModifiedBy>
  <cp:revision>10</cp:revision>
  <dcterms:modified xsi:type="dcterms:W3CDTF">2016-12-17T18:57:00Z</dcterms:modified>
  <cp:category/>
</cp:coreProperties>
</file>