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9"/>
  </p:notesMasterIdLst>
  <p:sldIdLst>
    <p:sldId id="256" r:id="rId2"/>
    <p:sldId id="310" r:id="rId3"/>
    <p:sldId id="257" r:id="rId4"/>
    <p:sldId id="264" r:id="rId5"/>
    <p:sldId id="258" r:id="rId6"/>
    <p:sldId id="265" r:id="rId7"/>
    <p:sldId id="266" r:id="rId8"/>
    <p:sldId id="270" r:id="rId9"/>
    <p:sldId id="271" r:id="rId10"/>
    <p:sldId id="272" r:id="rId11"/>
    <p:sldId id="273" r:id="rId12"/>
    <p:sldId id="275" r:id="rId13"/>
    <p:sldId id="276" r:id="rId14"/>
    <p:sldId id="277" r:id="rId15"/>
    <p:sldId id="278" r:id="rId16"/>
    <p:sldId id="280" r:id="rId17"/>
    <p:sldId id="281" r:id="rId18"/>
    <p:sldId id="282" r:id="rId19"/>
    <p:sldId id="288" r:id="rId20"/>
    <p:sldId id="283" r:id="rId21"/>
    <p:sldId id="286" r:id="rId22"/>
    <p:sldId id="296" r:id="rId23"/>
    <p:sldId id="297" r:id="rId24"/>
    <p:sldId id="305" r:id="rId25"/>
    <p:sldId id="311" r:id="rId26"/>
    <p:sldId id="312" r:id="rId27"/>
    <p:sldId id="313" r:id="rId28"/>
    <p:sldId id="314" r:id="rId29"/>
    <p:sldId id="315" r:id="rId30"/>
    <p:sldId id="316" r:id="rId31"/>
    <p:sldId id="317" r:id="rId32"/>
    <p:sldId id="318" r:id="rId33"/>
    <p:sldId id="319" r:id="rId34"/>
    <p:sldId id="320" r:id="rId35"/>
    <p:sldId id="322" r:id="rId36"/>
    <p:sldId id="323" r:id="rId37"/>
    <p:sldId id="324" r:id="rId38"/>
    <p:sldId id="326" r:id="rId39"/>
    <p:sldId id="327" r:id="rId40"/>
    <p:sldId id="328" r:id="rId41"/>
    <p:sldId id="329" r:id="rId42"/>
    <p:sldId id="330" r:id="rId43"/>
    <p:sldId id="331" r:id="rId44"/>
    <p:sldId id="332" r:id="rId45"/>
    <p:sldId id="333" r:id="rId46"/>
    <p:sldId id="335" r:id="rId47"/>
    <p:sldId id="336"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9A2E09-E645-4F1C-98DD-3D05ED98EBAB}">
  <a:tblStyle styleId="{449A2E09-E645-4F1C-98DD-3D05ED98EBAB}"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9"/>
    <p:restoredTop sz="93333"/>
  </p:normalViewPr>
  <p:slideViewPr>
    <p:cSldViewPr snapToGrid="0" snapToObjects="1">
      <p:cViewPr varScale="1">
        <p:scale>
          <a:sx n="121" d="100"/>
          <a:sy n="121" d="100"/>
        </p:scale>
        <p:origin x="1240" y="176"/>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131597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353697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2223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65860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5422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64632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02307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70774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68800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990456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6481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8218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30900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06705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44107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960292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92427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99340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2486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6942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123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783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7819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150294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3554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5473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747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8191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875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3847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4372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8381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2410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524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637156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238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2058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3538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8568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350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4245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5948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958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471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33430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91505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88628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6767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 Whit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296048" y="548200"/>
            <a:ext cx="8311800" cy="18521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Oswald"/>
              <a:buNone/>
              <a:defRPr sz="4800" b="1" i="0" u="none" strike="noStrike" cap="none">
                <a:solidFill>
                  <a:srgbClr val="000000"/>
                </a:solidFill>
                <a:latin typeface="Oswald"/>
                <a:ea typeface="Oswald"/>
                <a:cs typeface="Oswald"/>
                <a:sym typeface="Oswald"/>
              </a:defRPr>
            </a:lvl1pPr>
            <a:lvl2pPr lvl="1" indent="0" rtl="0">
              <a:spcBef>
                <a:spcPts val="0"/>
              </a:spcBef>
              <a:buClr>
                <a:srgbClr val="FFFFFF"/>
              </a:buClr>
              <a:buFont typeface="Oswald"/>
              <a:buNone/>
              <a:defRPr sz="4800">
                <a:solidFill>
                  <a:srgbClr val="FFFFFF"/>
                </a:solidFill>
                <a:latin typeface="Oswald"/>
                <a:ea typeface="Oswald"/>
                <a:cs typeface="Oswald"/>
                <a:sym typeface="Oswald"/>
              </a:defRPr>
            </a:lvl2pPr>
            <a:lvl3pPr lvl="2" indent="0" rtl="0">
              <a:spcBef>
                <a:spcPts val="0"/>
              </a:spcBef>
              <a:buClr>
                <a:srgbClr val="FFFFFF"/>
              </a:buClr>
              <a:buFont typeface="Oswald"/>
              <a:buNone/>
              <a:defRPr sz="4800">
                <a:solidFill>
                  <a:srgbClr val="FFFFFF"/>
                </a:solidFill>
                <a:latin typeface="Oswald"/>
                <a:ea typeface="Oswald"/>
                <a:cs typeface="Oswald"/>
                <a:sym typeface="Oswald"/>
              </a:defRPr>
            </a:lvl3pPr>
            <a:lvl4pPr lvl="3" indent="0" rtl="0">
              <a:spcBef>
                <a:spcPts val="0"/>
              </a:spcBef>
              <a:buClr>
                <a:srgbClr val="FFFFFF"/>
              </a:buClr>
              <a:buFont typeface="Oswald"/>
              <a:buNone/>
              <a:defRPr sz="4800">
                <a:solidFill>
                  <a:srgbClr val="FFFFFF"/>
                </a:solidFill>
                <a:latin typeface="Oswald"/>
                <a:ea typeface="Oswald"/>
                <a:cs typeface="Oswald"/>
                <a:sym typeface="Oswald"/>
              </a:defRPr>
            </a:lvl4pPr>
            <a:lvl5pPr lvl="4" indent="0" rtl="0">
              <a:spcBef>
                <a:spcPts val="0"/>
              </a:spcBef>
              <a:buClr>
                <a:srgbClr val="FFFFFF"/>
              </a:buClr>
              <a:buFont typeface="Oswald"/>
              <a:buNone/>
              <a:defRPr sz="4800">
                <a:solidFill>
                  <a:srgbClr val="FFFFFF"/>
                </a:solidFill>
                <a:latin typeface="Oswald"/>
                <a:ea typeface="Oswald"/>
                <a:cs typeface="Oswald"/>
                <a:sym typeface="Oswald"/>
              </a:defRPr>
            </a:lvl5pPr>
            <a:lvl6pPr lvl="5" indent="0" rtl="0">
              <a:spcBef>
                <a:spcPts val="0"/>
              </a:spcBef>
              <a:buClr>
                <a:srgbClr val="FFFFFF"/>
              </a:buClr>
              <a:buFont typeface="Oswald"/>
              <a:buNone/>
              <a:defRPr sz="4800">
                <a:solidFill>
                  <a:srgbClr val="FFFFFF"/>
                </a:solidFill>
                <a:latin typeface="Oswald"/>
                <a:ea typeface="Oswald"/>
                <a:cs typeface="Oswald"/>
                <a:sym typeface="Oswald"/>
              </a:defRPr>
            </a:lvl6pPr>
            <a:lvl7pPr lvl="6" indent="0" rtl="0">
              <a:spcBef>
                <a:spcPts val="0"/>
              </a:spcBef>
              <a:buClr>
                <a:srgbClr val="FFFFFF"/>
              </a:buClr>
              <a:buFont typeface="Oswald"/>
              <a:buNone/>
              <a:defRPr sz="4800">
                <a:solidFill>
                  <a:srgbClr val="FFFFFF"/>
                </a:solidFill>
                <a:latin typeface="Oswald"/>
                <a:ea typeface="Oswald"/>
                <a:cs typeface="Oswald"/>
                <a:sym typeface="Oswald"/>
              </a:defRPr>
            </a:lvl7pPr>
            <a:lvl8pPr lvl="7" indent="0" rtl="0">
              <a:spcBef>
                <a:spcPts val="0"/>
              </a:spcBef>
              <a:buClr>
                <a:srgbClr val="FFFFFF"/>
              </a:buClr>
              <a:buFont typeface="Oswald"/>
              <a:buNone/>
              <a:defRPr sz="4800">
                <a:solidFill>
                  <a:srgbClr val="FFFFFF"/>
                </a:solidFill>
                <a:latin typeface="Oswald"/>
                <a:ea typeface="Oswald"/>
                <a:cs typeface="Oswald"/>
                <a:sym typeface="Oswald"/>
              </a:defRPr>
            </a:lvl8pPr>
            <a:lvl9pPr lvl="8" indent="0" rtl="0">
              <a:spcBef>
                <a:spcPts val="0"/>
              </a:spcBef>
              <a:buClr>
                <a:srgbClr val="FFFFFF"/>
              </a:buClr>
              <a:buFont typeface="Oswald"/>
              <a:buNone/>
              <a:defRPr sz="4800">
                <a:solidFill>
                  <a:srgbClr val="FFFFFF"/>
                </a:solidFill>
                <a:latin typeface="Oswald"/>
                <a:ea typeface="Oswald"/>
                <a:cs typeface="Oswald"/>
                <a:sym typeface="Oswald"/>
              </a:defRPr>
            </a:lvl9pPr>
          </a:lstStyle>
          <a:p>
            <a:endParaRPr/>
          </a:p>
        </p:txBody>
      </p:sp>
      <p:sp>
        <p:nvSpPr>
          <p:cNvPr id="14" name="Shape 14"/>
          <p:cNvSpPr/>
          <p:nvPr/>
        </p:nvSpPr>
        <p:spPr>
          <a:xfrm>
            <a:off x="416100" y="349375"/>
            <a:ext cx="8272800" cy="130800"/>
          </a:xfrm>
          <a:prstGeom prst="rect">
            <a:avLst/>
          </a:prstGeom>
          <a:solidFill>
            <a:srgbClr val="00000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ody Copy - Red">
    <p:bg>
      <p:bgPr>
        <a:solidFill>
          <a:srgbClr val="E51B24"/>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Font typeface="Georgia"/>
              <a:buNone/>
              <a:defRPr sz="1400" b="0" i="0" u="none" strike="noStrike" cap="none">
                <a:solidFill>
                  <a:srgbClr val="FFFFFF"/>
                </a:solidFill>
                <a:latin typeface="Georgia"/>
                <a:ea typeface="Georgia"/>
                <a:cs typeface="Georgia"/>
                <a:sym typeface="Georgia"/>
              </a:defRPr>
            </a:lvl1pPr>
            <a:lvl2pPr lvl="1" indent="0" rtl="0">
              <a:spcBef>
                <a:spcPts val="0"/>
              </a:spcBef>
              <a:buClr>
                <a:srgbClr val="FFFFFF"/>
              </a:buClr>
              <a:buFont typeface="Georgia"/>
              <a:buNone/>
              <a:defRPr sz="1800">
                <a:solidFill>
                  <a:srgbClr val="FFFFFF"/>
                </a:solidFill>
                <a:latin typeface="Georgia"/>
                <a:ea typeface="Georgia"/>
                <a:cs typeface="Georgia"/>
                <a:sym typeface="Georgia"/>
              </a:defRPr>
            </a:lvl2pPr>
            <a:lvl3pPr lvl="2" indent="0" rtl="0">
              <a:spcBef>
                <a:spcPts val="0"/>
              </a:spcBef>
              <a:buClr>
                <a:srgbClr val="FFFFFF"/>
              </a:buClr>
              <a:buFont typeface="Georgia"/>
              <a:buNone/>
              <a:defRPr sz="1800">
                <a:solidFill>
                  <a:srgbClr val="FFFFFF"/>
                </a:solidFill>
                <a:latin typeface="Georgia"/>
                <a:ea typeface="Georgia"/>
                <a:cs typeface="Georgia"/>
                <a:sym typeface="Georgia"/>
              </a:defRPr>
            </a:lvl3pPr>
            <a:lvl4pPr lvl="3" indent="0" rtl="0">
              <a:spcBef>
                <a:spcPts val="0"/>
              </a:spcBef>
              <a:buClr>
                <a:srgbClr val="FFFFFF"/>
              </a:buClr>
              <a:buFont typeface="Georgia"/>
              <a:buNone/>
              <a:defRPr sz="1800">
                <a:solidFill>
                  <a:srgbClr val="FFFFFF"/>
                </a:solidFill>
                <a:latin typeface="Georgia"/>
                <a:ea typeface="Georgia"/>
                <a:cs typeface="Georgia"/>
                <a:sym typeface="Georgia"/>
              </a:defRPr>
            </a:lvl4pPr>
            <a:lvl5pPr lvl="4" indent="0" rtl="0">
              <a:spcBef>
                <a:spcPts val="0"/>
              </a:spcBef>
              <a:buClr>
                <a:srgbClr val="FFFFFF"/>
              </a:buClr>
              <a:buFont typeface="Georgia"/>
              <a:buNone/>
              <a:defRPr sz="1800">
                <a:solidFill>
                  <a:srgbClr val="FFFFFF"/>
                </a:solidFill>
                <a:latin typeface="Georgia"/>
                <a:ea typeface="Georgia"/>
                <a:cs typeface="Georgia"/>
                <a:sym typeface="Georgia"/>
              </a:defRPr>
            </a:lvl5pPr>
            <a:lvl6pPr lvl="5" indent="0" rtl="0">
              <a:spcBef>
                <a:spcPts val="0"/>
              </a:spcBef>
              <a:buClr>
                <a:srgbClr val="FFFFFF"/>
              </a:buClr>
              <a:buFont typeface="Georgia"/>
              <a:buNone/>
              <a:defRPr sz="1800">
                <a:solidFill>
                  <a:srgbClr val="FFFFFF"/>
                </a:solidFill>
                <a:latin typeface="Georgia"/>
                <a:ea typeface="Georgia"/>
                <a:cs typeface="Georgia"/>
                <a:sym typeface="Georgia"/>
              </a:defRPr>
            </a:lvl6pPr>
            <a:lvl7pPr lvl="6" indent="0" rtl="0">
              <a:spcBef>
                <a:spcPts val="0"/>
              </a:spcBef>
              <a:buClr>
                <a:srgbClr val="FFFFFF"/>
              </a:buClr>
              <a:buFont typeface="Georgia"/>
              <a:buNone/>
              <a:defRPr sz="1800">
                <a:solidFill>
                  <a:srgbClr val="FFFFFF"/>
                </a:solidFill>
                <a:latin typeface="Georgia"/>
                <a:ea typeface="Georgia"/>
                <a:cs typeface="Georgia"/>
                <a:sym typeface="Georgia"/>
              </a:defRPr>
            </a:lvl7pPr>
            <a:lvl8pPr lvl="7" indent="0" rtl="0">
              <a:spcBef>
                <a:spcPts val="0"/>
              </a:spcBef>
              <a:buClr>
                <a:srgbClr val="FFFFFF"/>
              </a:buClr>
              <a:buFont typeface="Georgia"/>
              <a:buNone/>
              <a:defRPr sz="1800">
                <a:solidFill>
                  <a:srgbClr val="FFFFFF"/>
                </a:solidFill>
                <a:latin typeface="Georgia"/>
                <a:ea typeface="Georgia"/>
                <a:cs typeface="Georgia"/>
                <a:sym typeface="Georgia"/>
              </a:defRPr>
            </a:lvl8pPr>
            <a:lvl9pPr lvl="8" indent="0" rtl="0">
              <a:spcBef>
                <a:spcPts val="0"/>
              </a:spcBef>
              <a:buClr>
                <a:srgbClr val="FFFFFF"/>
              </a:buClr>
              <a:buFont typeface="Georgia"/>
              <a:buNone/>
              <a:defRPr sz="1800">
                <a:solidFill>
                  <a:srgbClr val="FFFFFF"/>
                </a:solidFill>
                <a:latin typeface="Georgia"/>
                <a:ea typeface="Georgia"/>
                <a:cs typeface="Georgia"/>
                <a:sym typeface="Georgia"/>
              </a:defRPr>
            </a:lvl9pPr>
          </a:lstStyle>
          <a:p>
            <a:endParaRPr/>
          </a:p>
        </p:txBody>
      </p:sp>
      <p:sp>
        <p:nvSpPr>
          <p:cNvPr id="17" name="Shape 17"/>
          <p:cNvSpPr txBox="1">
            <a:spLocks noGrp="1"/>
          </p:cNvSpPr>
          <p:nvPr>
            <p:ph type="subTitle" idx="1"/>
          </p:nvPr>
        </p:nvSpPr>
        <p:spPr>
          <a:xfrm>
            <a:off x="320275" y="1067525"/>
            <a:ext cx="8313599" cy="1928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FFFFF"/>
              </a:buClr>
              <a:buFont typeface="Georgia"/>
              <a:buNone/>
              <a:defRPr sz="1800" b="0" i="0" u="none" strike="noStrike" cap="none">
                <a:solidFill>
                  <a:srgbClr val="FFFFFF"/>
                </a:solidFill>
                <a:latin typeface="Georgia"/>
                <a:ea typeface="Georgia"/>
                <a:cs typeface="Georgia"/>
                <a:sym typeface="Georgia"/>
              </a:defRPr>
            </a:lvl1pPr>
            <a:lvl2pPr marL="457200" marR="0" lvl="1"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2pPr>
            <a:lvl3pPr marL="914400" marR="0" lvl="2"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3pPr>
            <a:lvl4pPr marL="1371600" marR="0" lvl="3"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4pPr>
            <a:lvl5pPr marL="1828800" marR="0" lvl="4"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5pPr>
            <a:lvl6pPr marL="2286000" marR="0" lvl="5"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6pPr>
            <a:lvl7pPr marL="2743200" marR="0" lvl="6"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7pPr>
            <a:lvl8pPr marL="3200400" marR="0" lvl="7"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8pPr>
            <a:lvl9pPr marL="3657600" marR="0" lvl="8"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9pPr>
          </a:lstStyle>
          <a:p>
            <a:endParaRPr/>
          </a:p>
        </p:txBody>
      </p:sp>
      <p:sp>
        <p:nvSpPr>
          <p:cNvPr id="18" name="Shape 18"/>
          <p:cNvSpPr/>
          <p:nvPr/>
        </p:nvSpPr>
        <p:spPr>
          <a:xfrm>
            <a:off x="409625" y="347850"/>
            <a:ext cx="619200" cy="130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 name="Shape 19"/>
          <p:cNvSpPr txBox="1"/>
          <p:nvPr/>
        </p:nvSpPr>
        <p:spPr>
          <a:xfrm>
            <a:off x="272500" y="4709350"/>
            <a:ext cx="8407500" cy="434100"/>
          </a:xfrm>
          <a:prstGeom prst="rect">
            <a:avLst/>
          </a:prstGeom>
          <a:solidFill>
            <a:srgbClr val="E51B24"/>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swald"/>
              <a:buNone/>
            </a:pPr>
            <a:r>
              <a:rPr lang="en" sz="800" b="1" i="0" u="none" strike="noStrike" cap="none">
                <a:solidFill>
                  <a:srgbClr val="FFFFFF"/>
                </a:solidFill>
                <a:latin typeface="Oswald"/>
                <a:ea typeface="Oswald"/>
                <a:cs typeface="Oswald"/>
                <a:sym typeface="Oswald"/>
              </a:rPr>
              <a:t>PRODUCT</a:t>
            </a:r>
          </a:p>
          <a:p>
            <a:pPr marL="0" marR="0" lvl="0" indent="0" algn="l" rtl="0">
              <a:lnSpc>
                <a:spcPct val="100000"/>
              </a:lnSpc>
              <a:spcBef>
                <a:spcPts val="0"/>
              </a:spcBef>
              <a:spcAft>
                <a:spcPts val="0"/>
              </a:spcAft>
              <a:buClr>
                <a:srgbClr val="FFFFFF"/>
              </a:buClr>
              <a:buSzPct val="25000"/>
              <a:buFont typeface="Oswald"/>
              <a:buNone/>
            </a:pPr>
            <a:r>
              <a:rPr lang="en" sz="800" b="1" i="0" u="none" strike="noStrike" cap="none">
                <a:solidFill>
                  <a:srgbClr val="FFFFFF"/>
                </a:solidFill>
                <a:latin typeface="Oswald"/>
                <a:ea typeface="Oswald"/>
                <a:cs typeface="Oswald"/>
                <a:sym typeface="Oswald"/>
              </a:rPr>
              <a:t>GENERAL ASSEMBLY	</a:t>
            </a:r>
          </a:p>
        </p:txBody>
      </p:sp>
      <p:cxnSp>
        <p:nvCxnSpPr>
          <p:cNvPr id="20" name="Shape 20"/>
          <p:cNvCxnSpPr/>
          <p:nvPr/>
        </p:nvCxnSpPr>
        <p:spPr>
          <a:xfrm>
            <a:off x="368200" y="4736805"/>
            <a:ext cx="8311800" cy="0"/>
          </a:xfrm>
          <a:prstGeom prst="straightConnector1">
            <a:avLst/>
          </a:prstGeom>
          <a:noFill/>
          <a:ln w="9525" cap="flat" cmpd="sng">
            <a:solidFill>
              <a:srgbClr val="FFFFFF"/>
            </a:solidFill>
            <a:prstDash val="solid"/>
            <a:round/>
            <a:headEnd type="none" w="med" len="med"/>
            <a:tailEnd type="none" w="med" len="med"/>
          </a:ln>
        </p:spPr>
      </p:cxnSp>
      <p:pic>
        <p:nvPicPr>
          <p:cNvPr id="21" name="Shape 21"/>
          <p:cNvPicPr preferRelativeResize="0"/>
          <p:nvPr/>
        </p:nvPicPr>
        <p:blipFill rotWithShape="1">
          <a:blip r:embed="rId2">
            <a:alphaModFix/>
          </a:blip>
          <a:srcRect/>
          <a:stretch/>
        </p:blipFill>
        <p:spPr>
          <a:xfrm>
            <a:off x="8469250" y="4793523"/>
            <a:ext cx="210749" cy="2107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Lis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1pPr>
            <a:lvl2pPr lvl="1" indent="0" rtl="0">
              <a:spcBef>
                <a:spcPts val="0"/>
              </a:spcBef>
              <a:buClr>
                <a:srgbClr val="FFFFFF"/>
              </a:buClr>
              <a:buFont typeface="Georgia"/>
              <a:buNone/>
              <a:defRPr sz="1800">
                <a:solidFill>
                  <a:srgbClr val="FFFFFF"/>
                </a:solidFill>
                <a:latin typeface="Georgia"/>
                <a:ea typeface="Georgia"/>
                <a:cs typeface="Georgia"/>
                <a:sym typeface="Georgia"/>
              </a:defRPr>
            </a:lvl2pPr>
            <a:lvl3pPr lvl="2" indent="0" rtl="0">
              <a:spcBef>
                <a:spcPts val="0"/>
              </a:spcBef>
              <a:buClr>
                <a:srgbClr val="FFFFFF"/>
              </a:buClr>
              <a:buFont typeface="Georgia"/>
              <a:buNone/>
              <a:defRPr sz="1800">
                <a:solidFill>
                  <a:srgbClr val="FFFFFF"/>
                </a:solidFill>
                <a:latin typeface="Georgia"/>
                <a:ea typeface="Georgia"/>
                <a:cs typeface="Georgia"/>
                <a:sym typeface="Georgia"/>
              </a:defRPr>
            </a:lvl3pPr>
            <a:lvl4pPr lvl="3" indent="0" rtl="0">
              <a:spcBef>
                <a:spcPts val="0"/>
              </a:spcBef>
              <a:buClr>
                <a:srgbClr val="FFFFFF"/>
              </a:buClr>
              <a:buFont typeface="Georgia"/>
              <a:buNone/>
              <a:defRPr sz="1800">
                <a:solidFill>
                  <a:srgbClr val="FFFFFF"/>
                </a:solidFill>
                <a:latin typeface="Georgia"/>
                <a:ea typeface="Georgia"/>
                <a:cs typeface="Georgia"/>
                <a:sym typeface="Georgia"/>
              </a:defRPr>
            </a:lvl4pPr>
            <a:lvl5pPr lvl="4" indent="0" rtl="0">
              <a:spcBef>
                <a:spcPts val="0"/>
              </a:spcBef>
              <a:buClr>
                <a:srgbClr val="FFFFFF"/>
              </a:buClr>
              <a:buFont typeface="Georgia"/>
              <a:buNone/>
              <a:defRPr sz="1800">
                <a:solidFill>
                  <a:srgbClr val="FFFFFF"/>
                </a:solidFill>
                <a:latin typeface="Georgia"/>
                <a:ea typeface="Georgia"/>
                <a:cs typeface="Georgia"/>
                <a:sym typeface="Georgia"/>
              </a:defRPr>
            </a:lvl5pPr>
            <a:lvl6pPr lvl="5" indent="0" rtl="0">
              <a:spcBef>
                <a:spcPts val="0"/>
              </a:spcBef>
              <a:buClr>
                <a:srgbClr val="FFFFFF"/>
              </a:buClr>
              <a:buFont typeface="Georgia"/>
              <a:buNone/>
              <a:defRPr sz="1800">
                <a:solidFill>
                  <a:srgbClr val="FFFFFF"/>
                </a:solidFill>
                <a:latin typeface="Georgia"/>
                <a:ea typeface="Georgia"/>
                <a:cs typeface="Georgia"/>
                <a:sym typeface="Georgia"/>
              </a:defRPr>
            </a:lvl6pPr>
            <a:lvl7pPr lvl="6" indent="0" rtl="0">
              <a:spcBef>
                <a:spcPts val="0"/>
              </a:spcBef>
              <a:buClr>
                <a:srgbClr val="FFFFFF"/>
              </a:buClr>
              <a:buFont typeface="Georgia"/>
              <a:buNone/>
              <a:defRPr sz="1800">
                <a:solidFill>
                  <a:srgbClr val="FFFFFF"/>
                </a:solidFill>
                <a:latin typeface="Georgia"/>
                <a:ea typeface="Georgia"/>
                <a:cs typeface="Georgia"/>
                <a:sym typeface="Georgia"/>
              </a:defRPr>
            </a:lvl7pPr>
            <a:lvl8pPr lvl="7" indent="0" rtl="0">
              <a:spcBef>
                <a:spcPts val="0"/>
              </a:spcBef>
              <a:buClr>
                <a:srgbClr val="FFFFFF"/>
              </a:buClr>
              <a:buFont typeface="Georgia"/>
              <a:buNone/>
              <a:defRPr sz="1800">
                <a:solidFill>
                  <a:srgbClr val="FFFFFF"/>
                </a:solidFill>
                <a:latin typeface="Georgia"/>
                <a:ea typeface="Georgia"/>
                <a:cs typeface="Georgia"/>
                <a:sym typeface="Georgia"/>
              </a:defRPr>
            </a:lvl8pPr>
            <a:lvl9pPr lvl="8" indent="0" rtl="0">
              <a:spcBef>
                <a:spcPts val="0"/>
              </a:spcBef>
              <a:buClr>
                <a:srgbClr val="FFFFFF"/>
              </a:buClr>
              <a:buFont typeface="Georgia"/>
              <a:buNone/>
              <a:defRPr sz="1800">
                <a:solidFill>
                  <a:srgbClr val="FFFFFF"/>
                </a:solidFill>
                <a:latin typeface="Georgia"/>
                <a:ea typeface="Georgia"/>
                <a:cs typeface="Georgia"/>
                <a:sym typeface="Georgia"/>
              </a:defRPr>
            </a:lvl9pPr>
          </a:lstStyle>
          <a:p>
            <a:endParaRPr/>
          </a:p>
        </p:txBody>
      </p:sp>
      <p:sp>
        <p:nvSpPr>
          <p:cNvPr id="24" name="Shape 24"/>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lstStyle>
            <a:lvl1pPr marL="0" marR="0" lvl="0" indent="114300" algn="l" rtl="0">
              <a:lnSpc>
                <a:spcPct val="115000"/>
              </a:lnSpc>
              <a:spcBef>
                <a:spcPts val="600"/>
              </a:spcBef>
              <a:spcAft>
                <a:spcPts val="0"/>
              </a:spcAft>
              <a:buClr>
                <a:srgbClr val="000000"/>
              </a:buClr>
              <a:buSzPct val="100000"/>
              <a:buFont typeface="Georgia"/>
              <a:buChar char="▸"/>
              <a:defRPr sz="1800" b="0" i="0" u="none" strike="noStrike" cap="none">
                <a:solidFill>
                  <a:srgbClr val="000000"/>
                </a:solidFill>
                <a:latin typeface="Georgia"/>
                <a:ea typeface="Georgia"/>
                <a:cs typeface="Georgia"/>
                <a:sym typeface="Georgia"/>
              </a:defRPr>
            </a:lvl1pPr>
            <a:lvl2pPr marL="457200" marR="0" lvl="1" indent="88900" algn="l" rtl="0">
              <a:lnSpc>
                <a:spcPct val="115000"/>
              </a:lnSpc>
              <a:spcBef>
                <a:spcPts val="48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2pPr>
            <a:lvl3pPr marL="914400" marR="0" lvl="2" indent="88900" algn="l" rtl="0">
              <a:lnSpc>
                <a:spcPct val="115000"/>
              </a:lnSpc>
              <a:spcBef>
                <a:spcPts val="48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3pPr>
            <a:lvl4pPr marL="1371600" marR="0" lvl="3" indent="88900" algn="l" rtl="0">
              <a:lnSpc>
                <a:spcPct val="115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4pPr>
            <a:lvl5pPr marL="1828800" marR="0" lvl="4" indent="88900" algn="l" rtl="0">
              <a:lnSpc>
                <a:spcPct val="115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5pPr>
            <a:lvl6pPr marL="2286000" marR="0" lvl="5" indent="88900" algn="l" rtl="0">
              <a:lnSpc>
                <a:spcPct val="115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6pPr>
            <a:lvl7pPr marL="2743200" marR="0" lvl="6" indent="88900" algn="l" rtl="0">
              <a:lnSpc>
                <a:spcPct val="115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7pPr>
            <a:lvl8pPr marL="3200400" marR="0" lvl="7" indent="88900" algn="l" rtl="0">
              <a:lnSpc>
                <a:spcPct val="115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8pPr>
            <a:lvl9pPr marL="3657600" marR="0" lvl="8" indent="88900" algn="l" rtl="0">
              <a:lnSpc>
                <a:spcPct val="115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ody Cop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1pPr>
            <a:lvl2pPr lvl="1" indent="0" rtl="0">
              <a:spcBef>
                <a:spcPts val="0"/>
              </a:spcBef>
              <a:buClr>
                <a:srgbClr val="FFFFFF"/>
              </a:buClr>
              <a:buFont typeface="Georgia"/>
              <a:buNone/>
              <a:defRPr sz="1800">
                <a:solidFill>
                  <a:srgbClr val="FFFFFF"/>
                </a:solidFill>
                <a:latin typeface="Georgia"/>
                <a:ea typeface="Georgia"/>
                <a:cs typeface="Georgia"/>
                <a:sym typeface="Georgia"/>
              </a:defRPr>
            </a:lvl2pPr>
            <a:lvl3pPr lvl="2" indent="0" rtl="0">
              <a:spcBef>
                <a:spcPts val="0"/>
              </a:spcBef>
              <a:buClr>
                <a:srgbClr val="FFFFFF"/>
              </a:buClr>
              <a:buFont typeface="Georgia"/>
              <a:buNone/>
              <a:defRPr sz="1800">
                <a:solidFill>
                  <a:srgbClr val="FFFFFF"/>
                </a:solidFill>
                <a:latin typeface="Georgia"/>
                <a:ea typeface="Georgia"/>
                <a:cs typeface="Georgia"/>
                <a:sym typeface="Georgia"/>
              </a:defRPr>
            </a:lvl3pPr>
            <a:lvl4pPr lvl="3" indent="0" rtl="0">
              <a:spcBef>
                <a:spcPts val="0"/>
              </a:spcBef>
              <a:buClr>
                <a:srgbClr val="FFFFFF"/>
              </a:buClr>
              <a:buFont typeface="Georgia"/>
              <a:buNone/>
              <a:defRPr sz="1800">
                <a:solidFill>
                  <a:srgbClr val="FFFFFF"/>
                </a:solidFill>
                <a:latin typeface="Georgia"/>
                <a:ea typeface="Georgia"/>
                <a:cs typeface="Georgia"/>
                <a:sym typeface="Georgia"/>
              </a:defRPr>
            </a:lvl4pPr>
            <a:lvl5pPr lvl="4" indent="0" rtl="0">
              <a:spcBef>
                <a:spcPts val="0"/>
              </a:spcBef>
              <a:buClr>
                <a:srgbClr val="FFFFFF"/>
              </a:buClr>
              <a:buFont typeface="Georgia"/>
              <a:buNone/>
              <a:defRPr sz="1800">
                <a:solidFill>
                  <a:srgbClr val="FFFFFF"/>
                </a:solidFill>
                <a:latin typeface="Georgia"/>
                <a:ea typeface="Georgia"/>
                <a:cs typeface="Georgia"/>
                <a:sym typeface="Georgia"/>
              </a:defRPr>
            </a:lvl5pPr>
            <a:lvl6pPr lvl="5" indent="0" rtl="0">
              <a:spcBef>
                <a:spcPts val="0"/>
              </a:spcBef>
              <a:buClr>
                <a:srgbClr val="FFFFFF"/>
              </a:buClr>
              <a:buFont typeface="Georgia"/>
              <a:buNone/>
              <a:defRPr sz="1800">
                <a:solidFill>
                  <a:srgbClr val="FFFFFF"/>
                </a:solidFill>
                <a:latin typeface="Georgia"/>
                <a:ea typeface="Georgia"/>
                <a:cs typeface="Georgia"/>
                <a:sym typeface="Georgia"/>
              </a:defRPr>
            </a:lvl6pPr>
            <a:lvl7pPr lvl="6" indent="0" rtl="0">
              <a:spcBef>
                <a:spcPts val="0"/>
              </a:spcBef>
              <a:buClr>
                <a:srgbClr val="FFFFFF"/>
              </a:buClr>
              <a:buFont typeface="Georgia"/>
              <a:buNone/>
              <a:defRPr sz="1800">
                <a:solidFill>
                  <a:srgbClr val="FFFFFF"/>
                </a:solidFill>
                <a:latin typeface="Georgia"/>
                <a:ea typeface="Georgia"/>
                <a:cs typeface="Georgia"/>
                <a:sym typeface="Georgia"/>
              </a:defRPr>
            </a:lvl7pPr>
            <a:lvl8pPr lvl="7" indent="0" rtl="0">
              <a:spcBef>
                <a:spcPts val="0"/>
              </a:spcBef>
              <a:buClr>
                <a:srgbClr val="FFFFFF"/>
              </a:buClr>
              <a:buFont typeface="Georgia"/>
              <a:buNone/>
              <a:defRPr sz="1800">
                <a:solidFill>
                  <a:srgbClr val="FFFFFF"/>
                </a:solidFill>
                <a:latin typeface="Georgia"/>
                <a:ea typeface="Georgia"/>
                <a:cs typeface="Georgia"/>
                <a:sym typeface="Georgia"/>
              </a:defRPr>
            </a:lvl8pPr>
            <a:lvl9pPr lvl="8" indent="0" rtl="0">
              <a:spcBef>
                <a:spcPts val="0"/>
              </a:spcBef>
              <a:buClr>
                <a:srgbClr val="FFFFFF"/>
              </a:buClr>
              <a:buFont typeface="Georgia"/>
              <a:buNone/>
              <a:defRPr sz="1800">
                <a:solidFill>
                  <a:srgbClr val="FFFFFF"/>
                </a:solidFill>
                <a:latin typeface="Georgia"/>
                <a:ea typeface="Georgia"/>
                <a:cs typeface="Georgia"/>
                <a:sym typeface="Georgia"/>
              </a:defRPr>
            </a:lvl9pPr>
          </a:lstStyle>
          <a:p>
            <a:endParaRPr/>
          </a:p>
        </p:txBody>
      </p:sp>
      <p:sp>
        <p:nvSpPr>
          <p:cNvPr id="27" name="Shape 27"/>
          <p:cNvSpPr txBox="1">
            <a:spLocks noGrp="1"/>
          </p:cNvSpPr>
          <p:nvPr>
            <p:ph type="subTitle" idx="1"/>
          </p:nvPr>
        </p:nvSpPr>
        <p:spPr>
          <a:xfrm>
            <a:off x="320275" y="941000"/>
            <a:ext cx="8362200" cy="37754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1800" b="0" i="0" u="none" strike="noStrike" cap="none">
                <a:solidFill>
                  <a:srgbClr val="000000"/>
                </a:solidFill>
                <a:latin typeface="Georgia"/>
                <a:ea typeface="Georgia"/>
                <a:cs typeface="Georgia"/>
                <a:sym typeface="Georgia"/>
              </a:defRPr>
            </a:lvl1pPr>
            <a:lvl2pPr marL="457200" marR="0" lvl="1"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2pPr>
            <a:lvl3pPr marL="914400" marR="0" lvl="2"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3pPr>
            <a:lvl4pPr marL="1371600" marR="0" lvl="3"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4pPr>
            <a:lvl5pPr marL="1828800" marR="0" lvl="4"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5pPr>
            <a:lvl6pPr marL="2286000" marR="0" lvl="5"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6pPr>
            <a:lvl7pPr marL="2743200" marR="0" lvl="6"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7pPr>
            <a:lvl8pPr marL="3200400" marR="0" lvl="7"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8pPr>
            <a:lvl9pPr marL="3657600" marR="0" lvl="8"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Red">
    <p:bg>
      <p:bgPr>
        <a:solidFill>
          <a:srgbClr val="E51B24"/>
        </a:solidFill>
        <a:effectLst/>
      </p:bgPr>
    </p:bg>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302517" y="548200"/>
            <a:ext cx="8311800" cy="18521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F3F3F3"/>
              </a:buClr>
              <a:buFont typeface="Oswald"/>
              <a:buNone/>
              <a:defRPr sz="4800" b="1" i="0" u="none" strike="noStrike" cap="none">
                <a:solidFill>
                  <a:srgbClr val="F3F3F3"/>
                </a:solidFill>
                <a:latin typeface="Oswald"/>
                <a:ea typeface="Oswald"/>
                <a:cs typeface="Oswald"/>
                <a:sym typeface="Oswald"/>
              </a:defRPr>
            </a:lvl1pPr>
            <a:lvl2pPr lvl="1" indent="0" rtl="0">
              <a:spcBef>
                <a:spcPts val="0"/>
              </a:spcBef>
              <a:buClr>
                <a:srgbClr val="FFFFFF"/>
              </a:buClr>
              <a:buFont typeface="Oswald"/>
              <a:buNone/>
              <a:defRPr sz="4800">
                <a:solidFill>
                  <a:srgbClr val="FFFFFF"/>
                </a:solidFill>
                <a:latin typeface="Oswald"/>
                <a:ea typeface="Oswald"/>
                <a:cs typeface="Oswald"/>
                <a:sym typeface="Oswald"/>
              </a:defRPr>
            </a:lvl2pPr>
            <a:lvl3pPr lvl="2" indent="0" rtl="0">
              <a:spcBef>
                <a:spcPts val="0"/>
              </a:spcBef>
              <a:buClr>
                <a:srgbClr val="FFFFFF"/>
              </a:buClr>
              <a:buFont typeface="Oswald"/>
              <a:buNone/>
              <a:defRPr sz="4800">
                <a:solidFill>
                  <a:srgbClr val="FFFFFF"/>
                </a:solidFill>
                <a:latin typeface="Oswald"/>
                <a:ea typeface="Oswald"/>
                <a:cs typeface="Oswald"/>
                <a:sym typeface="Oswald"/>
              </a:defRPr>
            </a:lvl3pPr>
            <a:lvl4pPr lvl="3" indent="0" rtl="0">
              <a:spcBef>
                <a:spcPts val="0"/>
              </a:spcBef>
              <a:buClr>
                <a:srgbClr val="FFFFFF"/>
              </a:buClr>
              <a:buFont typeface="Oswald"/>
              <a:buNone/>
              <a:defRPr sz="4800">
                <a:solidFill>
                  <a:srgbClr val="FFFFFF"/>
                </a:solidFill>
                <a:latin typeface="Oswald"/>
                <a:ea typeface="Oswald"/>
                <a:cs typeface="Oswald"/>
                <a:sym typeface="Oswald"/>
              </a:defRPr>
            </a:lvl4pPr>
            <a:lvl5pPr lvl="4" indent="0" rtl="0">
              <a:spcBef>
                <a:spcPts val="0"/>
              </a:spcBef>
              <a:buClr>
                <a:srgbClr val="FFFFFF"/>
              </a:buClr>
              <a:buFont typeface="Oswald"/>
              <a:buNone/>
              <a:defRPr sz="4800">
                <a:solidFill>
                  <a:srgbClr val="FFFFFF"/>
                </a:solidFill>
                <a:latin typeface="Oswald"/>
                <a:ea typeface="Oswald"/>
                <a:cs typeface="Oswald"/>
                <a:sym typeface="Oswald"/>
              </a:defRPr>
            </a:lvl5pPr>
            <a:lvl6pPr lvl="5" indent="0" rtl="0">
              <a:spcBef>
                <a:spcPts val="0"/>
              </a:spcBef>
              <a:buClr>
                <a:srgbClr val="FFFFFF"/>
              </a:buClr>
              <a:buFont typeface="Oswald"/>
              <a:buNone/>
              <a:defRPr sz="4800">
                <a:solidFill>
                  <a:srgbClr val="FFFFFF"/>
                </a:solidFill>
                <a:latin typeface="Oswald"/>
                <a:ea typeface="Oswald"/>
                <a:cs typeface="Oswald"/>
                <a:sym typeface="Oswald"/>
              </a:defRPr>
            </a:lvl6pPr>
            <a:lvl7pPr lvl="6" indent="0" rtl="0">
              <a:spcBef>
                <a:spcPts val="0"/>
              </a:spcBef>
              <a:buClr>
                <a:srgbClr val="FFFFFF"/>
              </a:buClr>
              <a:buFont typeface="Oswald"/>
              <a:buNone/>
              <a:defRPr sz="4800">
                <a:solidFill>
                  <a:srgbClr val="FFFFFF"/>
                </a:solidFill>
                <a:latin typeface="Oswald"/>
                <a:ea typeface="Oswald"/>
                <a:cs typeface="Oswald"/>
                <a:sym typeface="Oswald"/>
              </a:defRPr>
            </a:lvl7pPr>
            <a:lvl8pPr lvl="7" indent="0" rtl="0">
              <a:spcBef>
                <a:spcPts val="0"/>
              </a:spcBef>
              <a:buClr>
                <a:srgbClr val="FFFFFF"/>
              </a:buClr>
              <a:buFont typeface="Oswald"/>
              <a:buNone/>
              <a:defRPr sz="4800">
                <a:solidFill>
                  <a:srgbClr val="FFFFFF"/>
                </a:solidFill>
                <a:latin typeface="Oswald"/>
                <a:ea typeface="Oswald"/>
                <a:cs typeface="Oswald"/>
                <a:sym typeface="Oswald"/>
              </a:defRPr>
            </a:lvl8pPr>
            <a:lvl9pPr lvl="8" indent="0" rtl="0">
              <a:spcBef>
                <a:spcPts val="0"/>
              </a:spcBef>
              <a:buClr>
                <a:srgbClr val="FFFFFF"/>
              </a:buClr>
              <a:buFont typeface="Oswald"/>
              <a:buNone/>
              <a:defRPr sz="4800">
                <a:solidFill>
                  <a:srgbClr val="FFFFFF"/>
                </a:solidFill>
                <a:latin typeface="Oswald"/>
                <a:ea typeface="Oswald"/>
                <a:cs typeface="Oswald"/>
                <a:sym typeface="Oswald"/>
              </a:defRPr>
            </a:lvl9pPr>
          </a:lstStyle>
          <a:p>
            <a:endParaRPr/>
          </a:p>
        </p:txBody>
      </p:sp>
      <p:sp>
        <p:nvSpPr>
          <p:cNvPr id="36" name="Shape 36"/>
          <p:cNvSpPr/>
          <p:nvPr/>
        </p:nvSpPr>
        <p:spPr>
          <a:xfrm>
            <a:off x="416100" y="349375"/>
            <a:ext cx="8272800" cy="130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p:nvPr/>
        </p:nvSpPr>
        <p:spPr>
          <a:xfrm>
            <a:off x="272500" y="4709350"/>
            <a:ext cx="8407500" cy="434100"/>
          </a:xfrm>
          <a:prstGeom prst="rect">
            <a:avLst/>
          </a:prstGeom>
          <a:solidFill>
            <a:srgbClr val="E51B24"/>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swald"/>
              <a:buNone/>
            </a:pPr>
            <a:r>
              <a:rPr lang="en" sz="800" b="1" i="0" u="none" strike="noStrike" cap="none">
                <a:solidFill>
                  <a:srgbClr val="FFFFFF"/>
                </a:solidFill>
                <a:latin typeface="Oswald"/>
                <a:ea typeface="Oswald"/>
                <a:cs typeface="Oswald"/>
                <a:sym typeface="Oswald"/>
              </a:rPr>
              <a:t>PRODUCT</a:t>
            </a:r>
          </a:p>
          <a:p>
            <a:pPr marL="0" marR="0" lvl="0" indent="0" algn="l" rtl="0">
              <a:lnSpc>
                <a:spcPct val="100000"/>
              </a:lnSpc>
              <a:spcBef>
                <a:spcPts val="0"/>
              </a:spcBef>
              <a:spcAft>
                <a:spcPts val="0"/>
              </a:spcAft>
              <a:buClr>
                <a:srgbClr val="FFFFFF"/>
              </a:buClr>
              <a:buSzPct val="25000"/>
              <a:buFont typeface="Oswald"/>
              <a:buNone/>
            </a:pPr>
            <a:r>
              <a:rPr lang="en" sz="800" b="1" i="0" u="none" strike="noStrike" cap="none">
                <a:solidFill>
                  <a:srgbClr val="FFFFFF"/>
                </a:solidFill>
                <a:latin typeface="Oswald"/>
                <a:ea typeface="Oswald"/>
                <a:cs typeface="Oswald"/>
                <a:sym typeface="Oswald"/>
              </a:rPr>
              <a:t>GENERAL ASSEMBLY	</a:t>
            </a:r>
          </a:p>
        </p:txBody>
      </p:sp>
      <p:cxnSp>
        <p:nvCxnSpPr>
          <p:cNvPr id="38" name="Shape 38"/>
          <p:cNvCxnSpPr/>
          <p:nvPr/>
        </p:nvCxnSpPr>
        <p:spPr>
          <a:xfrm>
            <a:off x="368200" y="4736805"/>
            <a:ext cx="8311800" cy="0"/>
          </a:xfrm>
          <a:prstGeom prst="straightConnector1">
            <a:avLst/>
          </a:prstGeom>
          <a:noFill/>
          <a:ln w="9525" cap="flat" cmpd="sng">
            <a:solidFill>
              <a:srgbClr val="FFFFFF"/>
            </a:solidFill>
            <a:prstDash val="solid"/>
            <a:round/>
            <a:headEnd type="none" w="med" len="med"/>
            <a:tailEnd type="none" w="med" len="med"/>
          </a:ln>
        </p:spPr>
      </p:cxnSp>
      <p:pic>
        <p:nvPicPr>
          <p:cNvPr id="39" name="Shape 39"/>
          <p:cNvPicPr preferRelativeResize="0"/>
          <p:nvPr/>
        </p:nvPicPr>
        <p:blipFill rotWithShape="1">
          <a:blip r:embed="rId2">
            <a:alphaModFix/>
          </a:blip>
          <a:srcRect/>
          <a:stretch/>
        </p:blipFill>
        <p:spPr>
          <a:xfrm>
            <a:off x="8469250" y="4793523"/>
            <a:ext cx="210749" cy="210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Large Text 1">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1pPr>
            <a:lvl2pPr lvl="1" indent="0" rtl="0">
              <a:spcBef>
                <a:spcPts val="0"/>
              </a:spcBef>
              <a:buClr>
                <a:srgbClr val="FFFFFF"/>
              </a:buClr>
              <a:buFont typeface="Georgia"/>
              <a:buNone/>
              <a:defRPr sz="1800">
                <a:solidFill>
                  <a:srgbClr val="FFFFFF"/>
                </a:solidFill>
                <a:latin typeface="Georgia"/>
                <a:ea typeface="Georgia"/>
                <a:cs typeface="Georgia"/>
                <a:sym typeface="Georgia"/>
              </a:defRPr>
            </a:lvl2pPr>
            <a:lvl3pPr lvl="2" indent="0" rtl="0">
              <a:spcBef>
                <a:spcPts val="0"/>
              </a:spcBef>
              <a:buClr>
                <a:srgbClr val="FFFFFF"/>
              </a:buClr>
              <a:buFont typeface="Georgia"/>
              <a:buNone/>
              <a:defRPr sz="1800">
                <a:solidFill>
                  <a:srgbClr val="FFFFFF"/>
                </a:solidFill>
                <a:latin typeface="Georgia"/>
                <a:ea typeface="Georgia"/>
                <a:cs typeface="Georgia"/>
                <a:sym typeface="Georgia"/>
              </a:defRPr>
            </a:lvl3pPr>
            <a:lvl4pPr lvl="3" indent="0" rtl="0">
              <a:spcBef>
                <a:spcPts val="0"/>
              </a:spcBef>
              <a:buClr>
                <a:srgbClr val="FFFFFF"/>
              </a:buClr>
              <a:buFont typeface="Georgia"/>
              <a:buNone/>
              <a:defRPr sz="1800">
                <a:solidFill>
                  <a:srgbClr val="FFFFFF"/>
                </a:solidFill>
                <a:latin typeface="Georgia"/>
                <a:ea typeface="Georgia"/>
                <a:cs typeface="Georgia"/>
                <a:sym typeface="Georgia"/>
              </a:defRPr>
            </a:lvl4pPr>
            <a:lvl5pPr lvl="4" indent="0" rtl="0">
              <a:spcBef>
                <a:spcPts val="0"/>
              </a:spcBef>
              <a:buClr>
                <a:srgbClr val="FFFFFF"/>
              </a:buClr>
              <a:buFont typeface="Georgia"/>
              <a:buNone/>
              <a:defRPr sz="1800">
                <a:solidFill>
                  <a:srgbClr val="FFFFFF"/>
                </a:solidFill>
                <a:latin typeface="Georgia"/>
                <a:ea typeface="Georgia"/>
                <a:cs typeface="Georgia"/>
                <a:sym typeface="Georgia"/>
              </a:defRPr>
            </a:lvl5pPr>
            <a:lvl6pPr lvl="5" indent="0" rtl="0">
              <a:spcBef>
                <a:spcPts val="0"/>
              </a:spcBef>
              <a:buClr>
                <a:srgbClr val="FFFFFF"/>
              </a:buClr>
              <a:buFont typeface="Georgia"/>
              <a:buNone/>
              <a:defRPr sz="1800">
                <a:solidFill>
                  <a:srgbClr val="FFFFFF"/>
                </a:solidFill>
                <a:latin typeface="Georgia"/>
                <a:ea typeface="Georgia"/>
                <a:cs typeface="Georgia"/>
                <a:sym typeface="Georgia"/>
              </a:defRPr>
            </a:lvl6pPr>
            <a:lvl7pPr lvl="6" indent="0" rtl="0">
              <a:spcBef>
                <a:spcPts val="0"/>
              </a:spcBef>
              <a:buClr>
                <a:srgbClr val="FFFFFF"/>
              </a:buClr>
              <a:buFont typeface="Georgia"/>
              <a:buNone/>
              <a:defRPr sz="1800">
                <a:solidFill>
                  <a:srgbClr val="FFFFFF"/>
                </a:solidFill>
                <a:latin typeface="Georgia"/>
                <a:ea typeface="Georgia"/>
                <a:cs typeface="Georgia"/>
                <a:sym typeface="Georgia"/>
              </a:defRPr>
            </a:lvl7pPr>
            <a:lvl8pPr lvl="7" indent="0" rtl="0">
              <a:spcBef>
                <a:spcPts val="0"/>
              </a:spcBef>
              <a:buClr>
                <a:srgbClr val="FFFFFF"/>
              </a:buClr>
              <a:buFont typeface="Georgia"/>
              <a:buNone/>
              <a:defRPr sz="1800">
                <a:solidFill>
                  <a:srgbClr val="FFFFFF"/>
                </a:solidFill>
                <a:latin typeface="Georgia"/>
                <a:ea typeface="Georgia"/>
                <a:cs typeface="Georgia"/>
                <a:sym typeface="Georgia"/>
              </a:defRPr>
            </a:lvl8pPr>
            <a:lvl9pPr lvl="8" indent="0" rtl="0">
              <a:spcBef>
                <a:spcPts val="0"/>
              </a:spcBef>
              <a:buClr>
                <a:srgbClr val="FFFFFF"/>
              </a:buClr>
              <a:buFont typeface="Georgia"/>
              <a:buNone/>
              <a:defRPr sz="1800">
                <a:solidFill>
                  <a:srgbClr val="FFFFFF"/>
                </a:solidFill>
                <a:latin typeface="Georgia"/>
                <a:ea typeface="Georgia"/>
                <a:cs typeface="Georgia"/>
                <a:sym typeface="Georgia"/>
              </a:defRPr>
            </a:lvl9pPr>
          </a:lstStyle>
          <a:p>
            <a:endParaRPr/>
          </a:p>
        </p:txBody>
      </p:sp>
      <p:sp>
        <p:nvSpPr>
          <p:cNvPr id="44" name="Shape 44"/>
          <p:cNvSpPr txBox="1">
            <a:spLocks noGrp="1"/>
          </p:cNvSpPr>
          <p:nvPr>
            <p:ph type="subTitle" idx="1"/>
          </p:nvPr>
        </p:nvSpPr>
        <p:spPr>
          <a:xfrm>
            <a:off x="320275" y="1067525"/>
            <a:ext cx="8313599" cy="19281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2400" b="0" i="0" u="none" strike="noStrike" cap="none">
                <a:solidFill>
                  <a:srgbClr val="000000"/>
                </a:solidFill>
                <a:latin typeface="Georgia"/>
                <a:ea typeface="Georgia"/>
                <a:cs typeface="Georgia"/>
                <a:sym typeface="Georgia"/>
              </a:defRPr>
            </a:lvl1pPr>
            <a:lvl2pPr marL="457200" marR="0" lvl="1"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2pPr>
            <a:lvl3pPr marL="914400" marR="0" lvl="2"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3pPr>
            <a:lvl4pPr marL="1371600" marR="0" lvl="3"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4pPr>
            <a:lvl5pPr marL="1828800" marR="0" lvl="4"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5pPr>
            <a:lvl6pPr marL="2286000" marR="0" lvl="5"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6pPr>
            <a:lvl7pPr marL="2743200" marR="0" lvl="6"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7pPr>
            <a:lvl8pPr marL="3200400" marR="0" lvl="7"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8pPr>
            <a:lvl9pPr marL="3657600" marR="0" lvl="8"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LORS/SHAPE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1pPr>
            <a:lvl2pPr lvl="1" indent="0" rtl="0">
              <a:spcBef>
                <a:spcPts val="0"/>
              </a:spcBef>
              <a:buClr>
                <a:srgbClr val="FFFFFF"/>
              </a:buClr>
              <a:buFont typeface="Georgia"/>
              <a:buNone/>
              <a:defRPr sz="1800">
                <a:solidFill>
                  <a:srgbClr val="FFFFFF"/>
                </a:solidFill>
                <a:latin typeface="Georgia"/>
                <a:ea typeface="Georgia"/>
                <a:cs typeface="Georgia"/>
                <a:sym typeface="Georgia"/>
              </a:defRPr>
            </a:lvl2pPr>
            <a:lvl3pPr lvl="2" indent="0" rtl="0">
              <a:spcBef>
                <a:spcPts val="0"/>
              </a:spcBef>
              <a:buClr>
                <a:srgbClr val="FFFFFF"/>
              </a:buClr>
              <a:buFont typeface="Georgia"/>
              <a:buNone/>
              <a:defRPr sz="1800">
                <a:solidFill>
                  <a:srgbClr val="FFFFFF"/>
                </a:solidFill>
                <a:latin typeface="Georgia"/>
                <a:ea typeface="Georgia"/>
                <a:cs typeface="Georgia"/>
                <a:sym typeface="Georgia"/>
              </a:defRPr>
            </a:lvl3pPr>
            <a:lvl4pPr lvl="3" indent="0" rtl="0">
              <a:spcBef>
                <a:spcPts val="0"/>
              </a:spcBef>
              <a:buClr>
                <a:srgbClr val="FFFFFF"/>
              </a:buClr>
              <a:buFont typeface="Georgia"/>
              <a:buNone/>
              <a:defRPr sz="1800">
                <a:solidFill>
                  <a:srgbClr val="FFFFFF"/>
                </a:solidFill>
                <a:latin typeface="Georgia"/>
                <a:ea typeface="Georgia"/>
                <a:cs typeface="Georgia"/>
                <a:sym typeface="Georgia"/>
              </a:defRPr>
            </a:lvl4pPr>
            <a:lvl5pPr lvl="4" indent="0" rtl="0">
              <a:spcBef>
                <a:spcPts val="0"/>
              </a:spcBef>
              <a:buClr>
                <a:srgbClr val="FFFFFF"/>
              </a:buClr>
              <a:buFont typeface="Georgia"/>
              <a:buNone/>
              <a:defRPr sz="1800">
                <a:solidFill>
                  <a:srgbClr val="FFFFFF"/>
                </a:solidFill>
                <a:latin typeface="Georgia"/>
                <a:ea typeface="Georgia"/>
                <a:cs typeface="Georgia"/>
                <a:sym typeface="Georgia"/>
              </a:defRPr>
            </a:lvl5pPr>
            <a:lvl6pPr lvl="5" indent="0" rtl="0">
              <a:spcBef>
                <a:spcPts val="0"/>
              </a:spcBef>
              <a:buClr>
                <a:srgbClr val="FFFFFF"/>
              </a:buClr>
              <a:buFont typeface="Georgia"/>
              <a:buNone/>
              <a:defRPr sz="1800">
                <a:solidFill>
                  <a:srgbClr val="FFFFFF"/>
                </a:solidFill>
                <a:latin typeface="Georgia"/>
                <a:ea typeface="Georgia"/>
                <a:cs typeface="Georgia"/>
                <a:sym typeface="Georgia"/>
              </a:defRPr>
            </a:lvl6pPr>
            <a:lvl7pPr lvl="6" indent="0" rtl="0">
              <a:spcBef>
                <a:spcPts val="0"/>
              </a:spcBef>
              <a:buClr>
                <a:srgbClr val="FFFFFF"/>
              </a:buClr>
              <a:buFont typeface="Georgia"/>
              <a:buNone/>
              <a:defRPr sz="1800">
                <a:solidFill>
                  <a:srgbClr val="FFFFFF"/>
                </a:solidFill>
                <a:latin typeface="Georgia"/>
                <a:ea typeface="Georgia"/>
                <a:cs typeface="Georgia"/>
                <a:sym typeface="Georgia"/>
              </a:defRPr>
            </a:lvl7pPr>
            <a:lvl8pPr lvl="7" indent="0" rtl="0">
              <a:spcBef>
                <a:spcPts val="0"/>
              </a:spcBef>
              <a:buClr>
                <a:srgbClr val="FFFFFF"/>
              </a:buClr>
              <a:buFont typeface="Georgia"/>
              <a:buNone/>
              <a:defRPr sz="1800">
                <a:solidFill>
                  <a:srgbClr val="FFFFFF"/>
                </a:solidFill>
                <a:latin typeface="Georgia"/>
                <a:ea typeface="Georgia"/>
                <a:cs typeface="Georgia"/>
                <a:sym typeface="Georgia"/>
              </a:defRPr>
            </a:lvl8pPr>
            <a:lvl9pPr lvl="8" indent="0" rtl="0">
              <a:spcBef>
                <a:spcPts val="0"/>
              </a:spcBef>
              <a:buClr>
                <a:srgbClr val="FFFFFF"/>
              </a:buClr>
              <a:buFont typeface="Georgia"/>
              <a:buNone/>
              <a:defRPr sz="1800">
                <a:solidFill>
                  <a:srgbClr val="FFFFFF"/>
                </a:solidFill>
                <a:latin typeface="Georgia"/>
                <a:ea typeface="Georgia"/>
                <a:cs typeface="Georgia"/>
                <a:sym typeface="Georgia"/>
              </a:defRPr>
            </a:lvl9pPr>
          </a:lstStyle>
          <a:p>
            <a:endParaRPr/>
          </a:p>
        </p:txBody>
      </p:sp>
      <p:sp>
        <p:nvSpPr>
          <p:cNvPr id="47" name="Shape 47"/>
          <p:cNvSpPr/>
          <p:nvPr/>
        </p:nvSpPr>
        <p:spPr>
          <a:xfrm>
            <a:off x="472300" y="1081900"/>
            <a:ext cx="1287598" cy="1287598"/>
          </a:xfrm>
          <a:prstGeom prst="rect">
            <a:avLst/>
          </a:prstGeom>
          <a:solidFill>
            <a:srgbClr val="00000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swald"/>
              <a:buNone/>
            </a:pPr>
            <a:r>
              <a:rPr lang="en" sz="1000" b="1" i="0" u="none" strike="noStrike" cap="none">
                <a:solidFill>
                  <a:srgbClr val="FFFFFF"/>
                </a:solidFill>
                <a:latin typeface="Oswald"/>
                <a:ea typeface="Oswald"/>
                <a:cs typeface="Oswald"/>
                <a:sym typeface="Oswald"/>
              </a:rPr>
              <a:t>BLACK</a:t>
            </a:r>
          </a:p>
          <a:p>
            <a:pPr marL="0" marR="0" lvl="0" indent="0" algn="l" rtl="0">
              <a:lnSpc>
                <a:spcPct val="100000"/>
              </a:lnSpc>
              <a:spcBef>
                <a:spcPts val="0"/>
              </a:spcBef>
              <a:spcAft>
                <a:spcPts val="0"/>
              </a:spcAft>
              <a:buClr>
                <a:srgbClr val="FFFFFF"/>
              </a:buClr>
              <a:buSzPct val="25000"/>
              <a:buFont typeface="Georgia"/>
              <a:buNone/>
            </a:pPr>
            <a:r>
              <a:rPr lang="en" sz="1000" b="0" i="0" u="none" strike="noStrike" cap="none">
                <a:solidFill>
                  <a:srgbClr val="FFFFFF"/>
                </a:solidFill>
                <a:latin typeface="Georgia"/>
                <a:ea typeface="Georgia"/>
                <a:cs typeface="Georgia"/>
                <a:sym typeface="Georgia"/>
              </a:rPr>
              <a:t>--</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CMYK 0/0/0/100</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RGB 0/0/0</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HEX 000000</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FFFFFF"/>
              </a:solidFill>
              <a:latin typeface="Arial"/>
              <a:ea typeface="Arial"/>
              <a:cs typeface="Arial"/>
              <a:sym typeface="Arial"/>
            </a:endParaRPr>
          </a:p>
        </p:txBody>
      </p:sp>
      <p:sp>
        <p:nvSpPr>
          <p:cNvPr id="48" name="Shape 48"/>
          <p:cNvSpPr/>
          <p:nvPr/>
        </p:nvSpPr>
        <p:spPr>
          <a:xfrm>
            <a:off x="1892800" y="1081900"/>
            <a:ext cx="1287598" cy="1287598"/>
          </a:xfrm>
          <a:prstGeom prst="rect">
            <a:avLst/>
          </a:prstGeom>
          <a:solidFill>
            <a:srgbClr val="FFFFFF"/>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000" b="1" i="0" u="none" strike="noStrike" cap="none">
                <a:solidFill>
                  <a:srgbClr val="000000"/>
                </a:solidFill>
                <a:latin typeface="Oswald"/>
                <a:ea typeface="Oswald"/>
                <a:cs typeface="Oswald"/>
                <a:sym typeface="Oswald"/>
              </a:rPr>
              <a:t>WHITE</a:t>
            </a:r>
          </a:p>
          <a:p>
            <a:pPr marL="0" marR="0" lvl="0" indent="0" algn="l" rtl="0">
              <a:lnSpc>
                <a:spcPct val="100000"/>
              </a:lnSpc>
              <a:spcBef>
                <a:spcPts val="0"/>
              </a:spcBef>
              <a:spcAft>
                <a:spcPts val="0"/>
              </a:spcAft>
              <a:buClr>
                <a:srgbClr val="000000"/>
              </a:buClr>
              <a:buSzPct val="25000"/>
              <a:buFont typeface="Georgia"/>
              <a:buNone/>
            </a:pPr>
            <a:r>
              <a:rPr lang="en" sz="10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Georgia"/>
              <a:buNone/>
            </a:pPr>
            <a:r>
              <a:rPr lang="en" sz="900" b="0" i="0" u="none" strike="noStrike" cap="none">
                <a:solidFill>
                  <a:srgbClr val="000000"/>
                </a:solidFill>
                <a:latin typeface="Georgia"/>
                <a:ea typeface="Georgia"/>
                <a:cs typeface="Georgia"/>
                <a:sym typeface="Georgia"/>
              </a:rPr>
              <a:t>CMYK 0/0/0/0</a:t>
            </a:r>
          </a:p>
          <a:p>
            <a:pPr marL="0" marR="0" lvl="0" indent="0" algn="l" rtl="0">
              <a:lnSpc>
                <a:spcPct val="100000"/>
              </a:lnSpc>
              <a:spcBef>
                <a:spcPts val="0"/>
              </a:spcBef>
              <a:spcAft>
                <a:spcPts val="0"/>
              </a:spcAft>
              <a:buClr>
                <a:srgbClr val="000000"/>
              </a:buClr>
              <a:buSzPct val="25000"/>
              <a:buFont typeface="Georgia"/>
              <a:buNone/>
            </a:pPr>
            <a:r>
              <a:rPr lang="en" sz="900" b="0" i="0" u="none" strike="noStrike" cap="none">
                <a:solidFill>
                  <a:srgbClr val="000000"/>
                </a:solidFill>
                <a:latin typeface="Georgia"/>
                <a:ea typeface="Georgia"/>
                <a:cs typeface="Georgia"/>
                <a:sym typeface="Georgia"/>
              </a:rPr>
              <a:t>RGB 255/255/255</a:t>
            </a:r>
          </a:p>
          <a:p>
            <a:pPr marL="0" marR="0" lvl="0" indent="0" algn="l" rtl="0">
              <a:lnSpc>
                <a:spcPct val="100000"/>
              </a:lnSpc>
              <a:spcBef>
                <a:spcPts val="0"/>
              </a:spcBef>
              <a:spcAft>
                <a:spcPts val="0"/>
              </a:spcAft>
              <a:buClr>
                <a:srgbClr val="000000"/>
              </a:buClr>
              <a:buSzPct val="25000"/>
              <a:buFont typeface="Georgia"/>
              <a:buNone/>
            </a:pPr>
            <a:r>
              <a:rPr lang="en" sz="900" b="0" i="0" u="none" strike="noStrike" cap="none">
                <a:solidFill>
                  <a:srgbClr val="000000"/>
                </a:solidFill>
                <a:latin typeface="Georgia"/>
                <a:ea typeface="Georgia"/>
                <a:cs typeface="Georgia"/>
                <a:sym typeface="Georgia"/>
              </a:rPr>
              <a:t>HEX FFFFFF</a:t>
            </a:r>
          </a:p>
          <a:p>
            <a:pPr marL="0" marR="0" lvl="0" indent="0" algn="l" rtl="0">
              <a:lnSpc>
                <a:spcPct val="100000"/>
              </a:lnSpc>
              <a:spcBef>
                <a:spcPts val="0"/>
              </a:spcBef>
              <a:spcAft>
                <a:spcPts val="0"/>
              </a:spcAft>
              <a:buClr>
                <a:srgbClr val="000000"/>
              </a:buClr>
              <a:buSzPct val="25000"/>
              <a:buFont typeface="Georgia"/>
              <a:buNone/>
            </a:pPr>
            <a:r>
              <a:rPr lang="en" sz="900" b="0" i="0" u="none" strike="noStrike" cap="none">
                <a:solidFill>
                  <a:srgbClr val="000000"/>
                </a:solidFill>
                <a:latin typeface="Georgia"/>
                <a:ea typeface="Georgia"/>
                <a:cs typeface="Georgia"/>
                <a:sym typeface="Georgia"/>
              </a:rPr>
              <a:t>PMS -</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000000"/>
              </a:solidFill>
              <a:latin typeface="Arial"/>
              <a:ea typeface="Arial"/>
              <a:cs typeface="Arial"/>
              <a:sym typeface="Arial"/>
            </a:endParaRPr>
          </a:p>
        </p:txBody>
      </p:sp>
      <p:sp>
        <p:nvSpPr>
          <p:cNvPr id="49" name="Shape 49"/>
          <p:cNvSpPr/>
          <p:nvPr/>
        </p:nvSpPr>
        <p:spPr>
          <a:xfrm>
            <a:off x="3313300" y="1081900"/>
            <a:ext cx="1287598" cy="1287598"/>
          </a:xfrm>
          <a:prstGeom prst="rect">
            <a:avLst/>
          </a:prstGeom>
          <a:solidFill>
            <a:srgbClr val="E51B24"/>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swald"/>
              <a:buNone/>
            </a:pPr>
            <a:r>
              <a:rPr lang="en" sz="1000" b="1" i="0" u="none" strike="noStrike" cap="none">
                <a:solidFill>
                  <a:srgbClr val="FFFFFF"/>
                </a:solidFill>
                <a:latin typeface="Oswald"/>
                <a:ea typeface="Oswald"/>
                <a:cs typeface="Oswald"/>
                <a:sym typeface="Oswald"/>
              </a:rPr>
              <a:t>RED</a:t>
            </a:r>
          </a:p>
          <a:p>
            <a:pPr marL="0" marR="0" lvl="0" indent="0" algn="l" rtl="0">
              <a:lnSpc>
                <a:spcPct val="100000"/>
              </a:lnSpc>
              <a:spcBef>
                <a:spcPts val="0"/>
              </a:spcBef>
              <a:spcAft>
                <a:spcPts val="0"/>
              </a:spcAft>
              <a:buClr>
                <a:srgbClr val="FFFFFF"/>
              </a:buClr>
              <a:buSzPct val="25000"/>
              <a:buFont typeface="Georgia"/>
              <a:buNone/>
            </a:pPr>
            <a:r>
              <a:rPr lang="en" sz="1000" b="0" i="0" u="none" strike="noStrike" cap="none">
                <a:solidFill>
                  <a:srgbClr val="FFFFFF"/>
                </a:solidFill>
                <a:latin typeface="Georgia"/>
                <a:ea typeface="Georgia"/>
                <a:cs typeface="Georgia"/>
                <a:sym typeface="Georgia"/>
              </a:rPr>
              <a:t>--</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CMYK 0/0/0/100</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RGB 0/0/0</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HEX 000000</a:t>
            </a:r>
          </a:p>
          <a:p>
            <a:pPr marL="0" marR="0" lvl="0" indent="0" algn="l" rtl="0">
              <a:lnSpc>
                <a:spcPct val="100000"/>
              </a:lnSpc>
              <a:spcBef>
                <a:spcPts val="0"/>
              </a:spcBef>
              <a:spcAft>
                <a:spcPts val="0"/>
              </a:spcAft>
              <a:buClr>
                <a:srgbClr val="FFFFFF"/>
              </a:buClr>
              <a:buSzPct val="25000"/>
              <a:buFont typeface="Georgia"/>
              <a:buNone/>
            </a:pPr>
            <a:r>
              <a:rPr lang="en" sz="900" b="0" i="0" u="none" strike="noStrike" cap="none">
                <a:solidFill>
                  <a:srgbClr val="FFFFFF"/>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FFFFFF"/>
              </a:solidFill>
              <a:latin typeface="Arial"/>
              <a:ea typeface="Arial"/>
              <a:cs typeface="Arial"/>
              <a:sym typeface="Arial"/>
            </a:endParaRPr>
          </a:p>
        </p:txBody>
      </p:sp>
      <p:sp>
        <p:nvSpPr>
          <p:cNvPr id="50" name="Shape 50"/>
          <p:cNvSpPr/>
          <p:nvPr/>
        </p:nvSpPr>
        <p:spPr>
          <a:xfrm>
            <a:off x="472300" y="2473625"/>
            <a:ext cx="1002900" cy="1002900"/>
          </a:xfrm>
          <a:prstGeom prst="rect">
            <a:avLst/>
          </a:prstGeom>
          <a:solidFill>
            <a:srgbClr val="FFDB0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000" b="1" i="0" u="none" strike="noStrike" cap="none">
                <a:solidFill>
                  <a:srgbClr val="000000"/>
                </a:solidFill>
                <a:latin typeface="Oswald"/>
                <a:ea typeface="Oswald"/>
                <a:cs typeface="Oswald"/>
                <a:sym typeface="Oswald"/>
              </a:rPr>
              <a:t>YELLOW</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CMYK 0/0/0/100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RGB 0/0/0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HEX 000000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000000"/>
              </a:solidFill>
              <a:latin typeface="Arial"/>
              <a:ea typeface="Arial"/>
              <a:cs typeface="Arial"/>
              <a:sym typeface="Arial"/>
            </a:endParaRPr>
          </a:p>
        </p:txBody>
      </p:sp>
      <p:sp>
        <p:nvSpPr>
          <p:cNvPr id="51" name="Shape 51"/>
          <p:cNvSpPr/>
          <p:nvPr/>
        </p:nvSpPr>
        <p:spPr>
          <a:xfrm>
            <a:off x="1596237" y="2473625"/>
            <a:ext cx="1002900" cy="1002900"/>
          </a:xfrm>
          <a:prstGeom prst="rect">
            <a:avLst/>
          </a:prstGeom>
          <a:solidFill>
            <a:srgbClr val="85E8DA"/>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000" b="1" i="0" u="none" strike="noStrike" cap="none">
                <a:solidFill>
                  <a:srgbClr val="000000"/>
                </a:solidFill>
                <a:latin typeface="Oswald"/>
                <a:ea typeface="Oswald"/>
                <a:cs typeface="Oswald"/>
                <a:sym typeface="Oswald"/>
              </a:rPr>
              <a:t>MINT</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CMYK 0/0/0/100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RGB 0/0/0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HEX 85e8da</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000000"/>
              </a:solidFill>
              <a:latin typeface="Arial"/>
              <a:ea typeface="Arial"/>
              <a:cs typeface="Arial"/>
              <a:sym typeface="Arial"/>
            </a:endParaRPr>
          </a:p>
        </p:txBody>
      </p:sp>
      <p:sp>
        <p:nvSpPr>
          <p:cNvPr id="52" name="Shape 52"/>
          <p:cNvSpPr/>
          <p:nvPr/>
        </p:nvSpPr>
        <p:spPr>
          <a:xfrm>
            <a:off x="2720175" y="2473625"/>
            <a:ext cx="1002900" cy="1002900"/>
          </a:xfrm>
          <a:prstGeom prst="rect">
            <a:avLst/>
          </a:prstGeom>
          <a:solidFill>
            <a:srgbClr val="1ECAC7"/>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000" b="1" i="0" u="none" strike="noStrike" cap="none">
                <a:solidFill>
                  <a:srgbClr val="000000"/>
                </a:solidFill>
                <a:latin typeface="Oswald"/>
                <a:ea typeface="Oswald"/>
                <a:cs typeface="Oswald"/>
                <a:sym typeface="Oswald"/>
              </a:rPr>
              <a:t>TEAL</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CMYK 0/0/0/100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RGB 0/0/0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HEX 1ecac7</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000000"/>
              </a:solidFill>
              <a:latin typeface="Arial"/>
              <a:ea typeface="Arial"/>
              <a:cs typeface="Arial"/>
              <a:sym typeface="Arial"/>
            </a:endParaRPr>
          </a:p>
        </p:txBody>
      </p:sp>
      <p:sp>
        <p:nvSpPr>
          <p:cNvPr id="53" name="Shape 53"/>
          <p:cNvSpPr/>
          <p:nvPr/>
        </p:nvSpPr>
        <p:spPr>
          <a:xfrm>
            <a:off x="472312" y="3597100"/>
            <a:ext cx="1002900" cy="1002900"/>
          </a:xfrm>
          <a:prstGeom prst="rect">
            <a:avLst/>
          </a:prstGeom>
          <a:solidFill>
            <a:srgbClr val="FFAEC2"/>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000" b="1" i="0" u="none" strike="noStrike" cap="none">
                <a:solidFill>
                  <a:srgbClr val="000000"/>
                </a:solidFill>
                <a:latin typeface="Oswald"/>
                <a:ea typeface="Oswald"/>
                <a:cs typeface="Oswald"/>
                <a:sym typeface="Oswald"/>
              </a:rPr>
              <a:t>PINK</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CMYK 0/0/0/100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RGB 0/0/0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HEX ffaec2</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000000"/>
              </a:solidFill>
              <a:latin typeface="Arial"/>
              <a:ea typeface="Arial"/>
              <a:cs typeface="Arial"/>
              <a:sym typeface="Arial"/>
            </a:endParaRPr>
          </a:p>
        </p:txBody>
      </p:sp>
      <p:sp>
        <p:nvSpPr>
          <p:cNvPr id="54" name="Shape 54"/>
          <p:cNvSpPr/>
          <p:nvPr/>
        </p:nvSpPr>
        <p:spPr>
          <a:xfrm>
            <a:off x="1596250" y="3597100"/>
            <a:ext cx="1002900" cy="1002900"/>
          </a:xfrm>
          <a:prstGeom prst="rect">
            <a:avLst/>
          </a:prstGeom>
          <a:solidFill>
            <a:srgbClr val="EAEAEA"/>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000" b="1" i="0" u="none" strike="noStrike" cap="none">
                <a:solidFill>
                  <a:srgbClr val="000000"/>
                </a:solidFill>
                <a:latin typeface="Oswald"/>
                <a:ea typeface="Oswald"/>
                <a:cs typeface="Oswald"/>
                <a:sym typeface="Oswald"/>
              </a:rPr>
              <a:t>LIGHT GREY</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CMYK 0/0/0/100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RGB 0/0/0</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HEX eaeaea</a:t>
            </a:r>
          </a:p>
          <a:p>
            <a:pPr marL="0" marR="0" lvl="0" indent="0" algn="l" rtl="0">
              <a:lnSpc>
                <a:spcPct val="100000"/>
              </a:lnSpc>
              <a:spcBef>
                <a:spcPts val="0"/>
              </a:spcBef>
              <a:spcAft>
                <a:spcPts val="0"/>
              </a:spcAft>
              <a:buClr>
                <a:srgbClr val="000000"/>
              </a:buClr>
              <a:buSzPct val="25000"/>
              <a:buFont typeface="Georgia"/>
              <a:buNone/>
            </a:pPr>
            <a:r>
              <a:rPr lang="en" sz="700" b="0" i="0" u="none" strike="noStrike" cap="none">
                <a:solidFill>
                  <a:srgbClr val="000000"/>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000000"/>
              </a:solidFill>
              <a:latin typeface="Arial"/>
              <a:ea typeface="Arial"/>
              <a:cs typeface="Arial"/>
              <a:sym typeface="Arial"/>
            </a:endParaRPr>
          </a:p>
        </p:txBody>
      </p:sp>
      <p:sp>
        <p:nvSpPr>
          <p:cNvPr id="55" name="Shape 55"/>
          <p:cNvSpPr/>
          <p:nvPr/>
        </p:nvSpPr>
        <p:spPr>
          <a:xfrm>
            <a:off x="3844112" y="2473625"/>
            <a:ext cx="1002900" cy="1002900"/>
          </a:xfrm>
          <a:prstGeom prst="rect">
            <a:avLst/>
          </a:prstGeom>
          <a:solidFill>
            <a:srgbClr val="7A1743"/>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swald"/>
              <a:buNone/>
            </a:pPr>
            <a:r>
              <a:rPr lang="en" sz="1000" b="1" i="0" u="none" strike="noStrike" cap="none">
                <a:solidFill>
                  <a:srgbClr val="FFFFFF"/>
                </a:solidFill>
                <a:latin typeface="Oswald"/>
                <a:ea typeface="Oswald"/>
                <a:cs typeface="Oswald"/>
                <a:sym typeface="Oswald"/>
              </a:rPr>
              <a:t>BURGUNDY</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CMYK 0/0/0/100</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RGB 0/0/0</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HEX 7a1743</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FFFFFF"/>
              </a:solidFill>
              <a:latin typeface="Arial"/>
              <a:ea typeface="Arial"/>
              <a:cs typeface="Arial"/>
              <a:sym typeface="Arial"/>
            </a:endParaRPr>
          </a:p>
        </p:txBody>
      </p:sp>
      <p:sp>
        <p:nvSpPr>
          <p:cNvPr id="56" name="Shape 56"/>
          <p:cNvSpPr/>
          <p:nvPr/>
        </p:nvSpPr>
        <p:spPr>
          <a:xfrm>
            <a:off x="2720186" y="3597100"/>
            <a:ext cx="1002900" cy="1002900"/>
          </a:xfrm>
          <a:prstGeom prst="rect">
            <a:avLst/>
          </a:prstGeom>
          <a:solidFill>
            <a:srgbClr val="333333"/>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swald"/>
              <a:buNone/>
            </a:pPr>
            <a:r>
              <a:rPr lang="en" sz="1000" b="1" i="0" u="none" strike="noStrike" cap="none">
                <a:solidFill>
                  <a:srgbClr val="FFFFFF"/>
                </a:solidFill>
                <a:latin typeface="Oswald"/>
                <a:ea typeface="Oswald"/>
                <a:cs typeface="Oswald"/>
                <a:sym typeface="Oswald"/>
              </a:rPr>
              <a:t>DARK GREY</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CMYK 0/0/0/100</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RGB 0/0/0</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HEX 333333</a:t>
            </a:r>
          </a:p>
          <a:p>
            <a:pPr marL="0" marR="0" lvl="0" indent="0" algn="l" rtl="0">
              <a:lnSpc>
                <a:spcPct val="100000"/>
              </a:lnSpc>
              <a:spcBef>
                <a:spcPts val="0"/>
              </a:spcBef>
              <a:spcAft>
                <a:spcPts val="0"/>
              </a:spcAft>
              <a:buClr>
                <a:srgbClr val="FFFFFF"/>
              </a:buClr>
              <a:buSzPct val="25000"/>
              <a:buFont typeface="Georgia"/>
              <a:buNone/>
            </a:pPr>
            <a:r>
              <a:rPr lang="en" sz="700" b="0" i="0" u="none" strike="noStrike" cap="none">
                <a:solidFill>
                  <a:srgbClr val="FFFFFF"/>
                </a:solidFill>
                <a:latin typeface="Georgia"/>
                <a:ea typeface="Georgia"/>
                <a:cs typeface="Georgia"/>
                <a:sym typeface="Georgia"/>
              </a:rPr>
              <a:t>PMS Process Black C</a:t>
            </a:r>
          </a:p>
          <a:p>
            <a:pPr marL="0" marR="0" lvl="0" indent="0" algn="l" rtl="0">
              <a:lnSpc>
                <a:spcPct val="100000"/>
              </a:lnSpc>
              <a:spcBef>
                <a:spcPts val="0"/>
              </a:spcBef>
              <a:spcAft>
                <a:spcPts val="0"/>
              </a:spcAft>
              <a:buClr>
                <a:srgbClr val="000000"/>
              </a:buClr>
              <a:buFont typeface="Arial"/>
              <a:buNone/>
            </a:pPr>
            <a:endParaRPr sz="1000" b="0" i="0" u="none" strike="noStrike" cap="none">
              <a:solidFill>
                <a:srgbClr val="FFFFFF"/>
              </a:solidFill>
              <a:latin typeface="Arial"/>
              <a:ea typeface="Arial"/>
              <a:cs typeface="Arial"/>
              <a:sym typeface="Arial"/>
            </a:endParaRPr>
          </a:p>
        </p:txBody>
      </p:sp>
      <p:grpSp>
        <p:nvGrpSpPr>
          <p:cNvPr id="57" name="Shape 57"/>
          <p:cNvGrpSpPr/>
          <p:nvPr/>
        </p:nvGrpSpPr>
        <p:grpSpPr>
          <a:xfrm>
            <a:off x="6194125" y="1158100"/>
            <a:ext cx="1839644" cy="1910612"/>
            <a:chOff x="1020750" y="2355030"/>
            <a:chExt cx="1839644" cy="1910612"/>
          </a:xfrm>
        </p:grpSpPr>
        <p:sp>
          <p:nvSpPr>
            <p:cNvPr id="58" name="Shape 58"/>
            <p:cNvSpPr/>
            <p:nvPr/>
          </p:nvSpPr>
          <p:spPr>
            <a:xfrm>
              <a:off x="1020750" y="2355030"/>
              <a:ext cx="1822500" cy="1902000"/>
            </a:xfrm>
            <a:prstGeom prst="rect">
              <a:avLst/>
            </a:prstGeom>
            <a:solidFill>
              <a:srgbClr val="FFDB0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1400" b="1" i="0" u="none" strike="noStrike" cap="none">
                  <a:solidFill>
                    <a:srgbClr val="000000"/>
                  </a:solidFill>
                  <a:latin typeface="Oswald"/>
                  <a:ea typeface="Oswald"/>
                  <a:cs typeface="Oswald"/>
                  <a:sym typeface="Oswald"/>
                </a:rPr>
                <a:t>INSERT TERM</a:t>
              </a:r>
            </a:p>
            <a:p>
              <a:pPr marL="0" marR="0" lvl="0" indent="0" algn="l" rtl="0">
                <a:lnSpc>
                  <a:spcPct val="115000"/>
                </a:lnSpc>
                <a:spcBef>
                  <a:spcPts val="0"/>
                </a:spcBef>
                <a:spcAft>
                  <a:spcPts val="0"/>
                </a:spcAft>
                <a:buClr>
                  <a:srgbClr val="000000"/>
                </a:buClr>
                <a:buFont typeface="Arial"/>
                <a:buNone/>
              </a:pPr>
              <a:endParaRPr sz="600" b="0" i="0" u="none" strike="noStrike" cap="none">
                <a:solidFill>
                  <a:srgbClr val="000000"/>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r>
                <a:rPr lang="en" sz="1400" b="0" i="0" u="none" strike="noStrike" cap="none">
                  <a:solidFill>
                    <a:srgbClr val="000000"/>
                  </a:solidFill>
                  <a:latin typeface="Georgia"/>
                  <a:ea typeface="Georgia"/>
                  <a:cs typeface="Georgia"/>
                  <a:sym typeface="Georgia"/>
                </a:rPr>
                <a:t>Ipsum dolor sit amet...</a:t>
              </a:r>
            </a:p>
            <a:p>
              <a:pPr marL="0" marR="0" lvl="0" indent="0" algn="l" rtl="0">
                <a:lnSpc>
                  <a:spcPct val="115000"/>
                </a:lnSpc>
                <a:spcBef>
                  <a:spcPts val="0"/>
                </a:spcBef>
                <a:spcAft>
                  <a:spcPts val="0"/>
                </a:spcAft>
                <a:buClr>
                  <a:srgbClr val="000000"/>
                </a:buClr>
                <a:buFont typeface="Arial"/>
                <a:buNone/>
              </a:pPr>
              <a:endParaRPr sz="1400" b="0" i="0" u="none" strike="noStrike" cap="none">
                <a:solidFill>
                  <a:srgbClr val="000000"/>
                </a:solidFill>
                <a:latin typeface="Georgia"/>
                <a:ea typeface="Georgia"/>
                <a:cs typeface="Georgia"/>
                <a:sym typeface="Georgia"/>
              </a:endParaRPr>
            </a:p>
          </p:txBody>
        </p:sp>
        <p:grpSp>
          <p:nvGrpSpPr>
            <p:cNvPr id="59" name="Shape 59"/>
            <p:cNvGrpSpPr/>
            <p:nvPr/>
          </p:nvGrpSpPr>
          <p:grpSpPr>
            <a:xfrm>
              <a:off x="2584712" y="3989960"/>
              <a:ext cx="275682" cy="275682"/>
              <a:chOff x="2893511" y="3993855"/>
              <a:chExt cx="275682" cy="275682"/>
            </a:xfrm>
          </p:grpSpPr>
          <p:sp>
            <p:nvSpPr>
              <p:cNvPr id="60" name="Shape 60"/>
              <p:cNvSpPr/>
              <p:nvPr/>
            </p:nvSpPr>
            <p:spPr>
              <a:xfrm rot="-5400000">
                <a:off x="2893511" y="3999837"/>
                <a:ext cx="269700" cy="269700"/>
              </a:xfrm>
              <a:prstGeom prst="rtTriangle">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p:nvPr/>
            </p:nvSpPr>
            <p:spPr>
              <a:xfrm rot="5400000">
                <a:off x="2899493" y="3993855"/>
                <a:ext cx="269700" cy="269700"/>
              </a:xfrm>
              <a:prstGeom prst="rtTriangle">
                <a:avLst/>
              </a:prstGeom>
              <a:solidFill>
                <a:srgbClr val="FFFFFF">
                  <a:alpha val="50588"/>
                </a:srgb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grpSp>
        <p:nvGrpSpPr>
          <p:cNvPr id="62" name="Shape 62"/>
          <p:cNvGrpSpPr/>
          <p:nvPr/>
        </p:nvGrpSpPr>
        <p:grpSpPr>
          <a:xfrm>
            <a:off x="5891750" y="3157975"/>
            <a:ext cx="2444400" cy="1518224"/>
            <a:chOff x="5540475" y="1141525"/>
            <a:chExt cx="2444400" cy="1518224"/>
          </a:xfrm>
        </p:grpSpPr>
        <p:sp>
          <p:nvSpPr>
            <p:cNvPr id="63" name="Shape 63"/>
            <p:cNvSpPr/>
            <p:nvPr/>
          </p:nvSpPr>
          <p:spPr>
            <a:xfrm>
              <a:off x="5540475" y="1141525"/>
              <a:ext cx="2444400" cy="1324198"/>
            </a:xfrm>
            <a:prstGeom prst="roundRect">
              <a:avLst>
                <a:gd name="adj" fmla="val 16667"/>
              </a:avLst>
            </a:prstGeom>
            <a:solidFill>
              <a:srgbClr val="E51B24"/>
            </a:solidFill>
            <a:ln>
              <a:noFill/>
            </a:ln>
          </p:spPr>
          <p:txBody>
            <a:bodyPr lIns="91425" tIns="91425" rIns="91425" bIns="91425" anchor="t" anchorCtr="0">
              <a:noAutofit/>
            </a:bodyPr>
            <a:lstStyle/>
            <a:p>
              <a:pPr marL="0" marR="0" lvl="0" indent="0" algn="l" rtl="0">
                <a:lnSpc>
                  <a:spcPct val="115000"/>
                </a:lnSpc>
                <a:spcBef>
                  <a:spcPts val="0"/>
                </a:spcBef>
                <a:spcAft>
                  <a:spcPts val="0"/>
                </a:spcAft>
                <a:buClr>
                  <a:srgbClr val="FFFFFF"/>
                </a:buClr>
                <a:buSzPct val="25000"/>
                <a:buFont typeface="Georgia"/>
                <a:buNone/>
              </a:pPr>
              <a:r>
                <a:rPr lang="en" sz="1200" b="0" i="0" u="none" strike="noStrike" cap="none">
                  <a:solidFill>
                    <a:srgbClr val="FFFFFF"/>
                  </a:solidFill>
                  <a:latin typeface="Georgia"/>
                  <a:ea typeface="Georgia"/>
                  <a:cs typeface="Georgia"/>
                  <a:sym typeface="Georgia"/>
                </a:rPr>
                <a:t>Ipsum dolor sit amet...</a:t>
              </a:r>
            </a:p>
          </p:txBody>
        </p:sp>
        <p:sp>
          <p:nvSpPr>
            <p:cNvPr id="64" name="Shape 64"/>
            <p:cNvSpPr/>
            <p:nvPr/>
          </p:nvSpPr>
          <p:spPr>
            <a:xfrm rot="10800000">
              <a:off x="6647474" y="2390950"/>
              <a:ext cx="230400" cy="268799"/>
            </a:xfrm>
            <a:prstGeom prst="triangle">
              <a:avLst>
                <a:gd name="adj" fmla="val 50000"/>
              </a:avLst>
            </a:prstGeom>
            <a:solidFill>
              <a:srgbClr val="E51B2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02719" y="939200"/>
            <a:ext cx="8311800" cy="3797700"/>
          </a:xfrm>
          <a:prstGeom prst="rect">
            <a:avLst/>
          </a:prstGeom>
          <a:noFill/>
          <a:ln>
            <a:noFill/>
          </a:ln>
        </p:spPr>
        <p:txBody>
          <a:bodyPr lIns="91425" tIns="91425" rIns="91425" bIns="91425" anchor="t" anchorCtr="0"/>
          <a:lstStyle>
            <a:lvl1pPr marL="0" marR="0" lvl="0" indent="114300" algn="l" rtl="0">
              <a:lnSpc>
                <a:spcPct val="100000"/>
              </a:lnSpc>
              <a:spcBef>
                <a:spcPts val="600"/>
              </a:spcBef>
              <a:spcAft>
                <a:spcPts val="0"/>
              </a:spcAft>
              <a:buClr>
                <a:srgbClr val="000000"/>
              </a:buClr>
              <a:buSzPct val="100000"/>
              <a:buFont typeface="Georgia"/>
              <a:buChar char="▸"/>
              <a:defRPr sz="1800" b="0" i="0" u="none" strike="noStrike" cap="none">
                <a:solidFill>
                  <a:srgbClr val="000000"/>
                </a:solidFill>
                <a:latin typeface="Georgia"/>
                <a:ea typeface="Georgia"/>
                <a:cs typeface="Georgia"/>
                <a:sym typeface="Georgia"/>
              </a:defRPr>
            </a:lvl1pPr>
            <a:lvl2pPr marL="457200" marR="0" lvl="1" indent="88900" algn="l" rtl="0">
              <a:lnSpc>
                <a:spcPct val="100000"/>
              </a:lnSpc>
              <a:spcBef>
                <a:spcPts val="48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2pPr>
            <a:lvl3pPr marL="914400" marR="0" lvl="2" indent="88900" algn="l" rtl="0">
              <a:lnSpc>
                <a:spcPct val="100000"/>
              </a:lnSpc>
              <a:spcBef>
                <a:spcPts val="48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3pPr>
            <a:lvl4pPr marL="1371600" marR="0" lvl="3" indent="0" algn="l" rtl="0">
              <a:lnSpc>
                <a:spcPct val="100000"/>
              </a:lnSpc>
              <a:spcBef>
                <a:spcPts val="36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4pPr>
            <a:lvl5pPr marL="1828800" marR="0" lvl="4" indent="88900" algn="l" rtl="0">
              <a:lnSpc>
                <a:spcPct val="100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5pPr>
            <a:lvl6pPr marL="2286000" marR="0" lvl="5" indent="88900" algn="l" rtl="0">
              <a:lnSpc>
                <a:spcPct val="100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6pPr>
            <a:lvl7pPr marL="2743200" marR="0" lvl="6" indent="0" algn="l" rtl="0">
              <a:lnSpc>
                <a:spcPct val="100000"/>
              </a:lnSpc>
              <a:spcBef>
                <a:spcPts val="36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7pPr>
            <a:lvl8pPr marL="3200400" marR="0" lvl="7" indent="88900" algn="l" rtl="0">
              <a:lnSpc>
                <a:spcPct val="100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8pPr>
            <a:lvl9pPr marL="3657600" marR="0" lvl="8" indent="88900" algn="l" rtl="0">
              <a:lnSpc>
                <a:spcPct val="100000"/>
              </a:lnSpc>
              <a:spcBef>
                <a:spcPts val="360"/>
              </a:spcBef>
              <a:spcAft>
                <a:spcPts val="0"/>
              </a:spcAft>
              <a:buClr>
                <a:srgbClr val="000000"/>
              </a:buClr>
              <a:buSzPct val="100000"/>
              <a:buFont typeface="Georgia"/>
              <a:buChar char="●"/>
              <a:defRPr sz="1400" b="0" i="0" u="none" strike="noStrike" cap="none">
                <a:solidFill>
                  <a:srgbClr val="000000"/>
                </a:solidFill>
                <a:latin typeface="Georgia"/>
                <a:ea typeface="Georgia"/>
                <a:cs typeface="Georgia"/>
                <a:sym typeface="Georgia"/>
              </a:defRPr>
            </a:lvl9pPr>
          </a:lstStyle>
          <a:p>
            <a:endParaRPr/>
          </a:p>
        </p:txBody>
      </p:sp>
      <p:sp>
        <p:nvSpPr>
          <p:cNvPr id="7" name="Shape 7"/>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Georgia"/>
              <a:buNone/>
              <a:defRPr sz="1400" b="0" i="0" u="none" strike="noStrike" cap="none">
                <a:solidFill>
                  <a:srgbClr val="000000"/>
                </a:solidFill>
                <a:latin typeface="Georgia"/>
                <a:ea typeface="Georgia"/>
                <a:cs typeface="Georgia"/>
                <a:sym typeface="Georgia"/>
              </a:defRPr>
            </a:lvl1pPr>
            <a:lvl2pPr lvl="1" indent="0" rtl="0">
              <a:spcBef>
                <a:spcPts val="0"/>
              </a:spcBef>
              <a:buClr>
                <a:srgbClr val="FFFFFF"/>
              </a:buClr>
              <a:buFont typeface="Georgia"/>
              <a:buNone/>
              <a:defRPr sz="1800">
                <a:solidFill>
                  <a:srgbClr val="FFFFFF"/>
                </a:solidFill>
                <a:latin typeface="Georgia"/>
                <a:ea typeface="Georgia"/>
                <a:cs typeface="Georgia"/>
                <a:sym typeface="Georgia"/>
              </a:defRPr>
            </a:lvl2pPr>
            <a:lvl3pPr lvl="2" indent="0" rtl="0">
              <a:spcBef>
                <a:spcPts val="0"/>
              </a:spcBef>
              <a:buClr>
                <a:srgbClr val="FFFFFF"/>
              </a:buClr>
              <a:buFont typeface="Georgia"/>
              <a:buNone/>
              <a:defRPr sz="1800">
                <a:solidFill>
                  <a:srgbClr val="FFFFFF"/>
                </a:solidFill>
                <a:latin typeface="Georgia"/>
                <a:ea typeface="Georgia"/>
                <a:cs typeface="Georgia"/>
                <a:sym typeface="Georgia"/>
              </a:defRPr>
            </a:lvl3pPr>
            <a:lvl4pPr lvl="3" indent="0" rtl="0">
              <a:spcBef>
                <a:spcPts val="0"/>
              </a:spcBef>
              <a:buClr>
                <a:srgbClr val="FFFFFF"/>
              </a:buClr>
              <a:buFont typeface="Georgia"/>
              <a:buNone/>
              <a:defRPr sz="1800">
                <a:solidFill>
                  <a:srgbClr val="FFFFFF"/>
                </a:solidFill>
                <a:latin typeface="Georgia"/>
                <a:ea typeface="Georgia"/>
                <a:cs typeface="Georgia"/>
                <a:sym typeface="Georgia"/>
              </a:defRPr>
            </a:lvl4pPr>
            <a:lvl5pPr lvl="4" indent="0" rtl="0">
              <a:spcBef>
                <a:spcPts val="0"/>
              </a:spcBef>
              <a:buClr>
                <a:srgbClr val="FFFFFF"/>
              </a:buClr>
              <a:buFont typeface="Georgia"/>
              <a:buNone/>
              <a:defRPr sz="1800">
                <a:solidFill>
                  <a:srgbClr val="FFFFFF"/>
                </a:solidFill>
                <a:latin typeface="Georgia"/>
                <a:ea typeface="Georgia"/>
                <a:cs typeface="Georgia"/>
                <a:sym typeface="Georgia"/>
              </a:defRPr>
            </a:lvl5pPr>
            <a:lvl6pPr lvl="5" indent="0" rtl="0">
              <a:spcBef>
                <a:spcPts val="0"/>
              </a:spcBef>
              <a:buClr>
                <a:srgbClr val="FFFFFF"/>
              </a:buClr>
              <a:buFont typeface="Georgia"/>
              <a:buNone/>
              <a:defRPr sz="1800">
                <a:solidFill>
                  <a:srgbClr val="FFFFFF"/>
                </a:solidFill>
                <a:latin typeface="Georgia"/>
                <a:ea typeface="Georgia"/>
                <a:cs typeface="Georgia"/>
                <a:sym typeface="Georgia"/>
              </a:defRPr>
            </a:lvl6pPr>
            <a:lvl7pPr lvl="6" indent="0" rtl="0">
              <a:spcBef>
                <a:spcPts val="0"/>
              </a:spcBef>
              <a:buClr>
                <a:srgbClr val="FFFFFF"/>
              </a:buClr>
              <a:buFont typeface="Georgia"/>
              <a:buNone/>
              <a:defRPr sz="1800">
                <a:solidFill>
                  <a:srgbClr val="FFFFFF"/>
                </a:solidFill>
                <a:latin typeface="Georgia"/>
                <a:ea typeface="Georgia"/>
                <a:cs typeface="Georgia"/>
                <a:sym typeface="Georgia"/>
              </a:defRPr>
            </a:lvl7pPr>
            <a:lvl8pPr lvl="7" indent="0" rtl="0">
              <a:spcBef>
                <a:spcPts val="0"/>
              </a:spcBef>
              <a:buClr>
                <a:srgbClr val="FFFFFF"/>
              </a:buClr>
              <a:buFont typeface="Georgia"/>
              <a:buNone/>
              <a:defRPr sz="1800">
                <a:solidFill>
                  <a:srgbClr val="FFFFFF"/>
                </a:solidFill>
                <a:latin typeface="Georgia"/>
                <a:ea typeface="Georgia"/>
                <a:cs typeface="Georgia"/>
                <a:sym typeface="Georgia"/>
              </a:defRPr>
            </a:lvl8pPr>
            <a:lvl9pPr lvl="8" indent="0" rtl="0">
              <a:spcBef>
                <a:spcPts val="0"/>
              </a:spcBef>
              <a:buClr>
                <a:srgbClr val="FFFFFF"/>
              </a:buClr>
              <a:buFont typeface="Georgia"/>
              <a:buNone/>
              <a:defRPr sz="1800">
                <a:solidFill>
                  <a:srgbClr val="FFFFFF"/>
                </a:solidFill>
                <a:latin typeface="Georgia"/>
                <a:ea typeface="Georgia"/>
                <a:cs typeface="Georgia"/>
                <a:sym typeface="Georgia"/>
              </a:defRPr>
            </a:lvl9pPr>
          </a:lstStyle>
          <a:p>
            <a:endParaRPr/>
          </a:p>
        </p:txBody>
      </p:sp>
      <p:sp>
        <p:nvSpPr>
          <p:cNvPr id="8" name="Shape 8"/>
          <p:cNvSpPr/>
          <p:nvPr/>
        </p:nvSpPr>
        <p:spPr>
          <a:xfrm>
            <a:off x="416100" y="354325"/>
            <a:ext cx="606000" cy="119100"/>
          </a:xfrm>
          <a:prstGeom prst="rect">
            <a:avLst/>
          </a:prstGeom>
          <a:solidFill>
            <a:srgbClr val="00000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9" name="Shape 9"/>
          <p:cNvSpPr txBox="1"/>
          <p:nvPr/>
        </p:nvSpPr>
        <p:spPr>
          <a:xfrm>
            <a:off x="272500" y="4709351"/>
            <a:ext cx="8407500" cy="452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800" b="1" i="0" u="none" strike="noStrike" cap="none">
                <a:solidFill>
                  <a:srgbClr val="000000"/>
                </a:solidFill>
                <a:latin typeface="Oswald"/>
                <a:ea typeface="Oswald"/>
                <a:cs typeface="Oswald"/>
                <a:sym typeface="Oswald"/>
              </a:rPr>
              <a:t>PRODUCT</a:t>
            </a:r>
          </a:p>
          <a:p>
            <a:pPr marL="0" marR="0" lvl="0" indent="0" algn="l" rtl="0">
              <a:lnSpc>
                <a:spcPct val="100000"/>
              </a:lnSpc>
              <a:spcBef>
                <a:spcPts val="0"/>
              </a:spcBef>
              <a:spcAft>
                <a:spcPts val="0"/>
              </a:spcAft>
              <a:buClr>
                <a:srgbClr val="000000"/>
              </a:buClr>
              <a:buSzPct val="25000"/>
              <a:buFont typeface="Oswald"/>
              <a:buNone/>
            </a:pPr>
            <a:r>
              <a:rPr lang="en" sz="800" b="1" i="0" u="none" strike="noStrike" cap="none">
                <a:solidFill>
                  <a:srgbClr val="000000"/>
                </a:solidFill>
                <a:latin typeface="Oswald"/>
                <a:ea typeface="Oswald"/>
                <a:cs typeface="Oswald"/>
                <a:sym typeface="Oswald"/>
              </a:rPr>
              <a:t>GENERAL ASSEMBLY	</a:t>
            </a:r>
          </a:p>
        </p:txBody>
      </p:sp>
      <p:cxnSp>
        <p:nvCxnSpPr>
          <p:cNvPr id="10" name="Shape 10"/>
          <p:cNvCxnSpPr/>
          <p:nvPr/>
        </p:nvCxnSpPr>
        <p:spPr>
          <a:xfrm>
            <a:off x="368200" y="4736805"/>
            <a:ext cx="8311800" cy="0"/>
          </a:xfrm>
          <a:prstGeom prst="straightConnector1">
            <a:avLst/>
          </a:prstGeom>
          <a:noFill/>
          <a:ln w="9525" cap="flat" cmpd="sng">
            <a:solidFill>
              <a:srgbClr val="000000"/>
            </a:solidFill>
            <a:prstDash val="solid"/>
            <a:round/>
            <a:headEnd type="none" w="med" len="med"/>
            <a:tailEnd type="none" w="med" len="med"/>
          </a:ln>
        </p:spPr>
      </p:cxnSp>
      <p:pic>
        <p:nvPicPr>
          <p:cNvPr id="11" name="Shape 11"/>
          <p:cNvPicPr preferRelativeResize="0"/>
          <p:nvPr/>
        </p:nvPicPr>
        <p:blipFill rotWithShape="1">
          <a:blip r:embed="rId9">
            <a:alphaModFix/>
          </a:blip>
          <a:srcRect/>
          <a:stretch/>
        </p:blipFill>
        <p:spPr>
          <a:xfrm>
            <a:off x="8469250" y="4793523"/>
            <a:ext cx="210749" cy="2107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mailto:davek@generalassemb.l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296048" y="548200"/>
            <a:ext cx="8311800" cy="1852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swald"/>
              <a:buNone/>
            </a:pPr>
            <a:r>
              <a:rPr lang="en" sz="4800" b="1" i="0" u="none" strike="noStrike" cap="none">
                <a:solidFill>
                  <a:srgbClr val="000000"/>
                </a:solidFill>
                <a:latin typeface="Oswald"/>
                <a:ea typeface="Oswald"/>
                <a:cs typeface="Oswald"/>
                <a:sym typeface="Oswald"/>
              </a:rPr>
              <a:t>DATA ANALYTICS:</a:t>
            </a:r>
          </a:p>
          <a:p>
            <a:pPr marL="0" marR="0" lvl="0" indent="0" algn="l" rtl="0">
              <a:lnSpc>
                <a:spcPct val="100000"/>
              </a:lnSpc>
              <a:spcBef>
                <a:spcPts val="0"/>
              </a:spcBef>
              <a:spcAft>
                <a:spcPts val="0"/>
              </a:spcAft>
              <a:buClr>
                <a:srgbClr val="000000"/>
              </a:buClr>
              <a:buSzPct val="25000"/>
              <a:buFont typeface="Oswald"/>
              <a:buNone/>
            </a:pPr>
            <a:r>
              <a:rPr lang="en" sz="4800" b="1" i="0" u="none" strike="noStrike" cap="none">
                <a:solidFill>
                  <a:srgbClr val="000000"/>
                </a:solidFill>
                <a:latin typeface="Oswald"/>
                <a:ea typeface="Oswald"/>
                <a:cs typeface="Oswald"/>
                <a:sym typeface="Oswald"/>
              </a:rPr>
              <a:t>THE VALUE OF DATA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20275" y="517575"/>
            <a:ext cx="8407500" cy="45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a:t>LIGO -- Laser Interferometer Gravitational Wave Observatory</a:t>
            </a:r>
          </a:p>
        </p:txBody>
      </p:sp>
      <p:sp>
        <p:nvSpPr>
          <p:cNvPr id="168" name="Shape 168"/>
          <p:cNvSpPr txBox="1">
            <a:spLocks noGrp="1"/>
          </p:cNvSpPr>
          <p:nvPr>
            <p:ph type="body" idx="1"/>
          </p:nvPr>
        </p:nvSpPr>
        <p:spPr>
          <a:xfrm>
            <a:off x="204164" y="939200"/>
            <a:ext cx="8491200" cy="3797700"/>
          </a:xfrm>
          <a:prstGeom prst="rect">
            <a:avLst/>
          </a:prstGeom>
          <a:noFill/>
          <a:ln>
            <a:noFill/>
          </a:ln>
        </p:spPr>
        <p:txBody>
          <a:bodyPr lIns="91425" tIns="91425" rIns="91425" bIns="91425" anchor="t" anchorCtr="0">
            <a:noAutofit/>
          </a:bodyPr>
          <a:lstStyle/>
          <a:p>
            <a:pPr marR="0" lvl="0" indent="0" algn="l" rtl="0">
              <a:lnSpc>
                <a:spcPct val="120000"/>
              </a:lnSpc>
              <a:spcBef>
                <a:spcPts val="0"/>
              </a:spcBef>
              <a:spcAft>
                <a:spcPts val="0"/>
              </a:spcAft>
              <a:buNone/>
            </a:pPr>
            <a:endParaRPr/>
          </a:p>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pic>
        <p:nvPicPr>
          <p:cNvPr id="169" name="Shape 169" descr="faq-ifo.png"/>
          <p:cNvPicPr preferRelativeResize="0"/>
          <p:nvPr/>
        </p:nvPicPr>
        <p:blipFill>
          <a:blip r:embed="rId3">
            <a:alphaModFix/>
          </a:blip>
          <a:stretch>
            <a:fillRect/>
          </a:stretch>
        </p:blipFill>
        <p:spPr>
          <a:xfrm>
            <a:off x="1714500" y="823912"/>
            <a:ext cx="5715000" cy="34956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20275" y="517575"/>
            <a:ext cx="8407500" cy="45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a:t>LIGO data</a:t>
            </a:r>
          </a:p>
        </p:txBody>
      </p:sp>
      <p:sp>
        <p:nvSpPr>
          <p:cNvPr id="175" name="Shape 175"/>
          <p:cNvSpPr txBox="1">
            <a:spLocks noGrp="1"/>
          </p:cNvSpPr>
          <p:nvPr>
            <p:ph type="body" idx="1"/>
          </p:nvPr>
        </p:nvSpPr>
        <p:spPr>
          <a:xfrm>
            <a:off x="204164" y="939200"/>
            <a:ext cx="8491200" cy="3797700"/>
          </a:xfrm>
          <a:prstGeom prst="rect">
            <a:avLst/>
          </a:prstGeom>
          <a:noFill/>
          <a:ln>
            <a:noFill/>
          </a:ln>
        </p:spPr>
        <p:txBody>
          <a:bodyPr lIns="91425" tIns="91425" rIns="91425" bIns="91425" anchor="t" anchorCtr="0">
            <a:noAutofit/>
          </a:bodyPr>
          <a:lstStyle/>
          <a:p>
            <a:pPr marR="0" lvl="0" indent="0" algn="l" rtl="0">
              <a:lnSpc>
                <a:spcPct val="120000"/>
              </a:lnSpc>
              <a:spcBef>
                <a:spcPts val="0"/>
              </a:spcBef>
              <a:spcAft>
                <a:spcPts val="0"/>
              </a:spcAft>
              <a:buNone/>
            </a:pPr>
            <a:r>
              <a:rPr lang="en" sz="1800" b="0" i="0" u="none" strike="noStrike" cap="none">
                <a:solidFill>
                  <a:schemeClr val="dk1"/>
                </a:solidFill>
                <a:latin typeface="Georgia"/>
                <a:ea typeface="Georgia"/>
                <a:cs typeface="Georgia"/>
                <a:sym typeface="Georgia"/>
              </a:rPr>
              <a:t> </a:t>
            </a:r>
          </a:p>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pic>
        <p:nvPicPr>
          <p:cNvPr id="176" name="Shape 176" descr="ligo20160211a.jpg"/>
          <p:cNvPicPr preferRelativeResize="0"/>
          <p:nvPr/>
        </p:nvPicPr>
        <p:blipFill>
          <a:blip r:embed="rId3">
            <a:alphaModFix/>
          </a:blip>
          <a:stretch>
            <a:fillRect/>
          </a:stretch>
        </p:blipFill>
        <p:spPr>
          <a:xfrm>
            <a:off x="2000250" y="0"/>
            <a:ext cx="5143499" cy="51434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Class Exercise</a:t>
            </a:r>
          </a:p>
        </p:txBody>
      </p:sp>
      <p:sp>
        <p:nvSpPr>
          <p:cNvPr id="187" name="Shape 187"/>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With the 1 or 2 people sitting next to you, brainstorm the steps you would include in an analytical workflow. Think about the process from start to finish. </a:t>
            </a:r>
          </a:p>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Data Analytics Workflow</a:t>
            </a:r>
          </a:p>
        </p:txBody>
      </p:sp>
      <p:pic>
        <p:nvPicPr>
          <p:cNvPr id="193" name="Shape 193"/>
          <p:cNvPicPr preferRelativeResize="0"/>
          <p:nvPr/>
        </p:nvPicPr>
        <p:blipFill rotWithShape="1">
          <a:blip r:embed="rId3">
            <a:alphaModFix/>
          </a:blip>
          <a:srcRect/>
          <a:stretch/>
        </p:blipFill>
        <p:spPr>
          <a:xfrm>
            <a:off x="2700250" y="152600"/>
            <a:ext cx="3574874" cy="452672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Why is having a workflow framework important?</a:t>
            </a:r>
          </a:p>
        </p:txBody>
      </p:sp>
      <p:sp>
        <p:nvSpPr>
          <p:cNvPr id="199" name="Shape 199"/>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Guidance for you</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Computers need help!</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Prevent over-analysis </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Defined feedback loops</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Planning ahead =&gt; saving time</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Defining goals, business context prevents irrelevant decision making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When should you reference the workflow?</a:t>
            </a:r>
          </a:p>
        </p:txBody>
      </p:sp>
      <p:sp>
        <p:nvSpPr>
          <p:cNvPr id="205" name="Shape 205"/>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From the beginning to the end of any analytical project</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NOTE: It won’t give you specific details about each step but it guides you through higher-level tasks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Here’s the situation...</a:t>
            </a:r>
          </a:p>
        </p:txBody>
      </p:sp>
      <p:sp>
        <p:nvSpPr>
          <p:cNvPr id="216" name="Shape 216"/>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Congratulations! You’ve just started a new role as a product analyst at Kickstarter, a site for crowdsourcing fundraising. Your manager would like to gain a better understanding of the site’s projects, and what factors contribute to a project’s success.</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Let’s start by accessing the data and navigating around it in Excel</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If you haven’t already, </a:t>
            </a:r>
            <a:r>
              <a:rPr lang="en" sz="1800" b="0" i="0" u="sng" strike="noStrike" cap="none">
                <a:solidFill>
                  <a:schemeClr val="hlink"/>
                </a:solidFill>
                <a:latin typeface="Georgia"/>
                <a:ea typeface="Georgia"/>
                <a:cs typeface="Georgia"/>
                <a:sym typeface="Georgia"/>
                <a:hlinkClick r:id=""/>
              </a:rPr>
              <a:t>download</a:t>
            </a:r>
            <a:r>
              <a:rPr lang="en" sz="1800" b="0" i="0" u="none" strike="noStrike" cap="none">
                <a:solidFill>
                  <a:schemeClr val="dk1"/>
                </a:solidFill>
                <a:latin typeface="Georgia"/>
                <a:ea typeface="Georgia"/>
                <a:cs typeface="Georgia"/>
                <a:sym typeface="Georgia"/>
              </a:rPr>
              <a:t> the Kickstarter data collected about projects and backers.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Georgia"/>
              <a:buNone/>
            </a:pPr>
            <a:r>
              <a:rPr lang="en" sz="1400" b="0" i="0" u="none" strike="noStrike" cap="none">
                <a:solidFill>
                  <a:srgbClr val="FFFFFF"/>
                </a:solidFill>
                <a:latin typeface="Georgia"/>
                <a:ea typeface="Georgia"/>
                <a:cs typeface="Georgia"/>
                <a:sym typeface="Georgia"/>
              </a:rPr>
              <a:t>Intro to New Material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Data Types</a:t>
            </a:r>
          </a:p>
        </p:txBody>
      </p:sp>
      <p:sp>
        <p:nvSpPr>
          <p:cNvPr id="227" name="Shape 227"/>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Categorical (also Qualitative)</a:t>
            </a:r>
          </a:p>
          <a:p>
            <a:pPr marL="914400" marR="0" lvl="1"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Categorical variables represent types of data which may be divided into groups</a:t>
            </a:r>
          </a:p>
          <a:p>
            <a:pPr marL="914400" marR="0" lvl="1"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Ex: race, sex, age group, and educational level</a:t>
            </a:r>
          </a:p>
          <a:p>
            <a:pPr marL="45720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Numerical (also Quantitative)</a:t>
            </a:r>
          </a:p>
          <a:p>
            <a:pPr marL="914400" marR="0" lvl="1"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highlight>
                  <a:srgbClr val="FFFFFF"/>
                </a:highlight>
                <a:latin typeface="Georgia"/>
                <a:ea typeface="Georgia"/>
                <a:cs typeface="Georgia"/>
                <a:sym typeface="Georgia"/>
              </a:rPr>
              <a:t>Values of a quantitative variable can be ordered and measured</a:t>
            </a:r>
          </a:p>
          <a:p>
            <a:pPr marL="914400" marR="0" lvl="1"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highlight>
                  <a:srgbClr val="FFFFFF"/>
                </a:highlight>
                <a:latin typeface="Georgia"/>
                <a:ea typeface="Georgia"/>
                <a:cs typeface="Georgia"/>
                <a:sym typeface="Georgia"/>
              </a:rPr>
              <a:t>Ex: age, height, sales, volume</a:t>
            </a:r>
          </a:p>
          <a:p>
            <a:pPr marL="1371600" marR="0" lvl="2"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highlight>
                  <a:srgbClr val="FFFFFF"/>
                </a:highlight>
                <a:latin typeface="Georgia"/>
                <a:ea typeface="Georgia"/>
                <a:cs typeface="Georgia"/>
                <a:sym typeface="Georgia"/>
              </a:rPr>
              <a:t>Numbers are not always numerical data. </a:t>
            </a:r>
          </a:p>
          <a:p>
            <a:pPr marL="1828800" marR="0" lvl="3"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highlight>
                  <a:srgbClr val="FFFFFF"/>
                </a:highlight>
                <a:latin typeface="Georgia"/>
                <a:ea typeface="Georgia"/>
                <a:cs typeface="Georgia"/>
                <a:sym typeface="Georgia"/>
              </a:rPr>
              <a:t>Ex: Gender (0=Male, 1=Female)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Conditional Formatting</a:t>
            </a:r>
          </a:p>
        </p:txBody>
      </p:sp>
      <p:sp>
        <p:nvSpPr>
          <p:cNvPr id="262" name="Shape 262"/>
          <p:cNvSpPr txBox="1">
            <a:spLocks noGrp="1"/>
          </p:cNvSpPr>
          <p:nvPr>
            <p:ph type="body" idx="1"/>
          </p:nvPr>
        </p:nvSpPr>
        <p:spPr>
          <a:xfrm>
            <a:off x="204175" y="939200"/>
            <a:ext cx="8709300"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Visualizing data helps us understand the relationship between different data points. </a:t>
            </a:r>
          </a:p>
          <a:p>
            <a:pPr marL="457200" marR="0" lvl="0" indent="-228600" algn="l" rtl="0">
              <a:lnSpc>
                <a:spcPct val="120000"/>
              </a:lnSpc>
              <a:spcBef>
                <a:spcPts val="0"/>
              </a:spcBef>
              <a:spcAft>
                <a:spcPts val="0"/>
              </a:spcAft>
              <a:buClr>
                <a:schemeClr val="dk1"/>
              </a:buClr>
              <a:buSzPct val="100000"/>
              <a:buFont typeface="Georgia"/>
              <a:buChar char="▸"/>
            </a:pPr>
            <a:r>
              <a:rPr lang="en" sz="1800" b="1" i="0" u="none" strike="noStrike" cap="none">
                <a:solidFill>
                  <a:schemeClr val="dk1"/>
                </a:solidFill>
                <a:latin typeface="Georgia"/>
                <a:ea typeface="Georgia"/>
                <a:cs typeface="Georgia"/>
                <a:sym typeface="Georgia"/>
              </a:rPr>
              <a:t>Conditional formatting</a:t>
            </a:r>
            <a:r>
              <a:rPr lang="en" sz="1800" b="0" i="0" u="none" strike="noStrike" cap="none">
                <a:solidFill>
                  <a:schemeClr val="dk1"/>
                </a:solidFill>
                <a:latin typeface="Georgia"/>
                <a:ea typeface="Georgia"/>
                <a:cs typeface="Georgia"/>
                <a:sym typeface="Georgia"/>
              </a:rPr>
              <a:t> is a great way to add quick and easy visual queues to our raw data.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ctrTitle"/>
          </p:nvPr>
        </p:nvSpPr>
        <p:spPr>
          <a:xfrm>
            <a:off x="302517" y="548200"/>
            <a:ext cx="8311800" cy="1852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3F3F3"/>
              </a:buClr>
              <a:buSzPct val="25000"/>
              <a:buFont typeface="Oswald"/>
              <a:buNone/>
            </a:pPr>
            <a:r>
              <a:rPr lang="en-US" dirty="0" smtClean="0"/>
              <a:t>HELLO</a:t>
            </a:r>
            <a:r>
              <a:rPr lang="en" sz="4800" b="1" i="0" u="none" strike="noStrike" cap="none" dirty="0" smtClean="0">
                <a:solidFill>
                  <a:srgbClr val="F3F3F3"/>
                </a:solidFill>
                <a:latin typeface="Oswald"/>
                <a:ea typeface="Oswald"/>
                <a:cs typeface="Oswald"/>
                <a:sym typeface="Oswald"/>
              </a:rPr>
              <a:t>!</a:t>
            </a:r>
            <a:endParaRPr lang="en" sz="4800" b="1" i="0" u="none" strike="noStrike" cap="none" dirty="0">
              <a:solidFill>
                <a:srgbClr val="F3F3F3"/>
              </a:solidFill>
              <a:latin typeface="Oswald"/>
              <a:ea typeface="Oswald"/>
              <a:cs typeface="Oswald"/>
              <a:sym typeface="Oswald"/>
            </a:endParaRPr>
          </a:p>
        </p:txBody>
      </p:sp>
      <p:sp>
        <p:nvSpPr>
          <p:cNvPr id="376" name="Shape 376"/>
          <p:cNvSpPr txBox="1"/>
          <p:nvPr/>
        </p:nvSpPr>
        <p:spPr>
          <a:xfrm>
            <a:off x="238675" y="2484149"/>
            <a:ext cx="3903900" cy="2148899"/>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FFFFFF"/>
              </a:buClr>
              <a:buSzPct val="100000"/>
              <a:buFont typeface="Georgia"/>
              <a:buChar char="▸"/>
            </a:pPr>
            <a:r>
              <a:rPr lang="en" sz="1800" dirty="0" err="1">
                <a:solidFill>
                  <a:srgbClr val="FFFFFF"/>
                </a:solidFill>
                <a:latin typeface="Georgia"/>
                <a:ea typeface="Georgia"/>
                <a:cs typeface="Georgia"/>
                <a:sym typeface="Georgia"/>
              </a:rPr>
              <a:t>ebernstein.GA</a:t>
            </a:r>
            <a:r>
              <a:rPr lang="en" sz="1800" b="0" i="0" u="sng" strike="noStrike" cap="none" dirty="0" err="1">
                <a:solidFill>
                  <a:schemeClr val="hlink"/>
                </a:solidFill>
                <a:latin typeface="Georgia"/>
                <a:ea typeface="Georgia"/>
                <a:cs typeface="Georgia"/>
                <a:sym typeface="Georgia"/>
                <a:hlinkClick r:id="rId3"/>
              </a:rPr>
              <a:t>@</a:t>
            </a:r>
            <a:r>
              <a:rPr lang="en" sz="1800" dirty="0" err="1">
                <a:solidFill>
                  <a:srgbClr val="FFFFFF"/>
                </a:solidFill>
                <a:latin typeface="Georgia"/>
                <a:ea typeface="Georgia"/>
                <a:cs typeface="Georgia"/>
                <a:sym typeface="Georgia"/>
              </a:rPr>
              <a:t>g</a:t>
            </a:r>
            <a:r>
              <a:rPr lang="en" sz="1800" b="0" i="0" u="none" strike="noStrike" cap="none" dirty="0" err="1">
                <a:solidFill>
                  <a:srgbClr val="FFFFFF"/>
                </a:solidFill>
                <a:latin typeface="Georgia"/>
                <a:ea typeface="Georgia"/>
                <a:cs typeface="Georgia"/>
                <a:sym typeface="Georgia"/>
              </a:rPr>
              <a:t>mail.com</a:t>
            </a:r>
            <a:endParaRPr lang="en" sz="1800" b="0" i="0" u="none" strike="noStrike" cap="none" dirty="0">
              <a:solidFill>
                <a:srgbClr val="FFFFFF"/>
              </a:solidFill>
              <a:latin typeface="Georgia"/>
              <a:ea typeface="Georgia"/>
              <a:cs typeface="Georgia"/>
              <a:sym typeface="Georgia"/>
            </a:endParaRPr>
          </a:p>
          <a:p>
            <a:pPr marL="457200" marR="0" lvl="0" indent="-342900" algn="l" rtl="0">
              <a:lnSpc>
                <a:spcPct val="115000"/>
              </a:lnSpc>
              <a:spcBef>
                <a:spcPts val="0"/>
              </a:spcBef>
              <a:spcAft>
                <a:spcPts val="0"/>
              </a:spcAft>
              <a:buClr>
                <a:srgbClr val="FFFFFF"/>
              </a:buClr>
              <a:buSzPct val="100000"/>
              <a:buFont typeface="Georgia"/>
              <a:buChar char="▸"/>
            </a:pPr>
            <a:r>
              <a:rPr lang="en" sz="1800" b="0" i="0" u="none" strike="noStrike" cap="none" dirty="0" err="1">
                <a:solidFill>
                  <a:srgbClr val="FFFFFF"/>
                </a:solidFill>
                <a:latin typeface="Georgia"/>
                <a:ea typeface="Georgia"/>
                <a:cs typeface="Georgia"/>
                <a:sym typeface="Georgia"/>
              </a:rPr>
              <a:t>generalassemb.ly</a:t>
            </a:r>
            <a:endParaRPr lang="en" sz="1800" b="0" i="0" u="none" strike="noStrike" cap="none" dirty="0">
              <a:solidFill>
                <a:srgbClr val="FFFFFF"/>
              </a:solidFill>
              <a:latin typeface="Georgia"/>
              <a:ea typeface="Georgia"/>
              <a:cs typeface="Georgia"/>
              <a:sym typeface="Georgia"/>
            </a:endParaRPr>
          </a:p>
          <a:p>
            <a:pPr marL="457200" marR="0" lvl="0" indent="-342900" algn="l" rtl="0">
              <a:lnSpc>
                <a:spcPct val="115000"/>
              </a:lnSpc>
              <a:spcBef>
                <a:spcPts val="0"/>
              </a:spcBef>
              <a:spcAft>
                <a:spcPts val="0"/>
              </a:spcAft>
              <a:buClr>
                <a:srgbClr val="FFFFFF"/>
              </a:buClr>
              <a:buSzPct val="100000"/>
              <a:buFont typeface="Georgia"/>
              <a:buChar char="▸"/>
            </a:pPr>
            <a:r>
              <a:rPr lang="en" sz="1800" b="0" i="0" u="none" strike="noStrike" cap="none" dirty="0" err="1">
                <a:solidFill>
                  <a:srgbClr val="FFFFFF"/>
                </a:solidFill>
                <a:latin typeface="Georgia"/>
                <a:ea typeface="Georgia"/>
                <a:cs typeface="Georgia"/>
                <a:sym typeface="Georgia"/>
              </a:rPr>
              <a:t>facebook.com</a:t>
            </a:r>
            <a:r>
              <a:rPr lang="en" sz="1800" b="0" i="0" u="none" strike="noStrike" cap="none" dirty="0">
                <a:solidFill>
                  <a:srgbClr val="FFFFFF"/>
                </a:solidFill>
                <a:latin typeface="Georgia"/>
                <a:ea typeface="Georgia"/>
                <a:cs typeface="Georgia"/>
                <a:sym typeface="Georgia"/>
              </a:rPr>
              <a:t>/</a:t>
            </a:r>
            <a:r>
              <a:rPr lang="en" sz="1800" b="0" i="0" u="none" strike="noStrike" cap="none" dirty="0" err="1">
                <a:solidFill>
                  <a:srgbClr val="FFFFFF"/>
                </a:solidFill>
                <a:latin typeface="Georgia"/>
                <a:ea typeface="Georgia"/>
                <a:cs typeface="Georgia"/>
                <a:sym typeface="Georgia"/>
              </a:rPr>
              <a:t>gnrlassembly</a:t>
            </a:r>
            <a:endParaRPr lang="en" sz="1800" b="0" i="0" u="none" strike="noStrike" cap="none" dirty="0">
              <a:solidFill>
                <a:srgbClr val="FFFFFF"/>
              </a:solidFill>
              <a:latin typeface="Georgia"/>
              <a:ea typeface="Georgia"/>
              <a:cs typeface="Georgia"/>
              <a:sym typeface="Georgia"/>
            </a:endParaRPr>
          </a:p>
          <a:p>
            <a:pPr marL="457200" marR="0" lvl="0" indent="-342900" algn="l" rtl="0">
              <a:lnSpc>
                <a:spcPct val="115000"/>
              </a:lnSpc>
              <a:spcBef>
                <a:spcPts val="0"/>
              </a:spcBef>
              <a:spcAft>
                <a:spcPts val="0"/>
              </a:spcAft>
              <a:buClr>
                <a:srgbClr val="FFFFFF"/>
              </a:buClr>
              <a:buSzPct val="100000"/>
              <a:buFont typeface="Georgia"/>
              <a:buChar char="▸"/>
            </a:pPr>
            <a:r>
              <a:rPr lang="en" sz="1800" dirty="0" smtClean="0">
                <a:solidFill>
                  <a:srgbClr val="FFFFFF"/>
                </a:solidFill>
                <a:latin typeface="Georgia"/>
                <a:ea typeface="Georgia"/>
                <a:cs typeface="Georgia"/>
                <a:sym typeface="Georgia"/>
              </a:rPr>
              <a:t>C</a:t>
            </a:r>
            <a:r>
              <a:rPr lang="en-US" sz="1800" dirty="0" smtClean="0">
                <a:solidFill>
                  <a:srgbClr val="FFFFFF"/>
                </a:solidFill>
                <a:latin typeface="Georgia"/>
                <a:ea typeface="Georgia"/>
                <a:cs typeface="Georgia"/>
                <a:sym typeface="Georgia"/>
              </a:rPr>
              <a:t>ell 617.606.1078</a:t>
            </a:r>
            <a:endParaRPr lang="en" sz="1800" b="0" i="0" u="none" strike="noStrike" cap="none" dirty="0">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24454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 </a:t>
            </a:r>
            <a:r>
              <a:rPr lang="en" sz="1800" b="0" i="0" u="none" strike="noStrike" cap="none">
                <a:solidFill>
                  <a:schemeClr val="dk1"/>
                </a:solidFill>
                <a:highlight>
                  <a:srgbClr val="FFFFFF"/>
                </a:highlight>
                <a:latin typeface="Georgia"/>
                <a:ea typeface="Georgia"/>
                <a:cs typeface="Georgia"/>
                <a:sym typeface="Georgia"/>
              </a:rPr>
              <a:t>Numerical data can be evaluated using a few summary metrics. Here are four very useful ones with which to start:</a:t>
            </a:r>
          </a:p>
          <a:p>
            <a:pPr marL="914400" marR="0" lvl="1" indent="-342900" algn="l" rtl="0">
              <a:lnSpc>
                <a:spcPct val="120000"/>
              </a:lnSpc>
              <a:spcBef>
                <a:spcPts val="0"/>
              </a:spcBef>
              <a:spcAft>
                <a:spcPts val="0"/>
              </a:spcAft>
              <a:buClr>
                <a:schemeClr val="dk1"/>
              </a:buClr>
              <a:buSzPct val="128571"/>
              <a:buFont typeface="Georgia"/>
              <a:buChar char="●"/>
            </a:pPr>
            <a:r>
              <a:rPr lang="en" sz="1400" b="0" i="0" u="none" strike="noStrike" cap="none">
                <a:solidFill>
                  <a:schemeClr val="dk1"/>
                </a:solidFill>
                <a:highlight>
                  <a:srgbClr val="FFFFFF"/>
                </a:highlight>
                <a:latin typeface="Georgia"/>
                <a:ea typeface="Georgia"/>
                <a:cs typeface="Georgia"/>
                <a:sym typeface="Georgia"/>
              </a:rPr>
              <a:t>Count( )</a:t>
            </a:r>
          </a:p>
          <a:p>
            <a:pPr marL="914400" marR="0" lvl="1" indent="-342900" algn="l" rtl="0">
              <a:lnSpc>
                <a:spcPct val="120000"/>
              </a:lnSpc>
              <a:spcBef>
                <a:spcPts val="0"/>
              </a:spcBef>
              <a:spcAft>
                <a:spcPts val="0"/>
              </a:spcAft>
              <a:buClr>
                <a:schemeClr val="dk1"/>
              </a:buClr>
              <a:buSzPct val="128571"/>
              <a:buFont typeface="Georgia"/>
              <a:buChar char="●"/>
            </a:pPr>
            <a:r>
              <a:rPr lang="en" sz="1400" b="0" i="0" u="none" strike="noStrike" cap="none">
                <a:solidFill>
                  <a:schemeClr val="dk1"/>
                </a:solidFill>
                <a:highlight>
                  <a:srgbClr val="FFFFFF"/>
                </a:highlight>
                <a:latin typeface="Georgia"/>
                <a:ea typeface="Georgia"/>
                <a:cs typeface="Georgia"/>
                <a:sym typeface="Georgia"/>
              </a:rPr>
              <a:t>Min( )</a:t>
            </a:r>
          </a:p>
          <a:p>
            <a:pPr marL="914400" marR="0" lvl="1" indent="-342900" algn="l" rtl="0">
              <a:lnSpc>
                <a:spcPct val="120000"/>
              </a:lnSpc>
              <a:spcBef>
                <a:spcPts val="0"/>
              </a:spcBef>
              <a:spcAft>
                <a:spcPts val="0"/>
              </a:spcAft>
              <a:buClr>
                <a:schemeClr val="dk1"/>
              </a:buClr>
              <a:buSzPct val="128571"/>
              <a:buFont typeface="Georgia"/>
              <a:buChar char="●"/>
            </a:pPr>
            <a:r>
              <a:rPr lang="en" sz="1400" b="0" i="0" u="none" strike="noStrike" cap="none">
                <a:solidFill>
                  <a:schemeClr val="dk1"/>
                </a:solidFill>
                <a:highlight>
                  <a:srgbClr val="FFFFFF"/>
                </a:highlight>
                <a:latin typeface="Georgia"/>
                <a:ea typeface="Georgia"/>
                <a:cs typeface="Georgia"/>
                <a:sym typeface="Georgia"/>
              </a:rPr>
              <a:t>Max( )</a:t>
            </a:r>
          </a:p>
          <a:p>
            <a:pPr marL="914400" marR="0" lvl="1" indent="-342900" algn="l" rtl="0">
              <a:lnSpc>
                <a:spcPct val="120000"/>
              </a:lnSpc>
              <a:spcBef>
                <a:spcPts val="0"/>
              </a:spcBef>
              <a:spcAft>
                <a:spcPts val="0"/>
              </a:spcAft>
              <a:buClr>
                <a:schemeClr val="dk1"/>
              </a:buClr>
              <a:buSzPct val="128571"/>
              <a:buFont typeface="Georgia"/>
              <a:buChar char="●"/>
            </a:pPr>
            <a:r>
              <a:rPr lang="en" sz="1400" b="0" i="0" u="none" strike="noStrike" cap="none">
                <a:solidFill>
                  <a:schemeClr val="dk1"/>
                </a:solidFill>
                <a:highlight>
                  <a:srgbClr val="FFFFFF"/>
                </a:highlight>
                <a:latin typeface="Georgia"/>
                <a:ea typeface="Georgia"/>
                <a:cs typeface="Georgia"/>
                <a:sym typeface="Georgia"/>
              </a:rPr>
              <a:t>Average( )</a:t>
            </a:r>
          </a:p>
        </p:txBody>
      </p:sp>
      <p:sp>
        <p:nvSpPr>
          <p:cNvPr id="233" name="Shape 233"/>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Key Metrics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Getting to know your data</a:t>
            </a:r>
          </a:p>
        </p:txBody>
      </p:sp>
      <p:sp>
        <p:nvSpPr>
          <p:cNvPr id="250" name="Shape 250"/>
          <p:cNvSpPr txBox="1">
            <a:spLocks noGrp="1"/>
          </p:cNvSpPr>
          <p:nvPr>
            <p:ph type="body" idx="1"/>
          </p:nvPr>
        </p:nvSpPr>
        <p:spPr>
          <a:xfrm>
            <a:off x="204175" y="939200"/>
            <a:ext cx="8709300"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Populate the summary box at the top with formulas to fill them in and think about the following questions:</a:t>
            </a:r>
          </a:p>
          <a:p>
            <a:pPr marL="914400" marR="0" lvl="1"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Why did we arrange our dataset this way?</a:t>
            </a:r>
          </a:p>
          <a:p>
            <a:pPr marL="914400" marR="0" lvl="1"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What are some observations you had while examining the data?</a:t>
            </a:r>
          </a:p>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p:txBody>
      </p:sp>
      <p:pic>
        <p:nvPicPr>
          <p:cNvPr id="251" name="Shape 251"/>
          <p:cNvPicPr preferRelativeResize="0"/>
          <p:nvPr/>
        </p:nvPicPr>
        <p:blipFill rotWithShape="1">
          <a:blip r:embed="rId3">
            <a:alphaModFix/>
          </a:blip>
          <a:srcRect l="990" t="11747" b="66280"/>
          <a:stretch/>
        </p:blipFill>
        <p:spPr>
          <a:xfrm>
            <a:off x="405750" y="2887825"/>
            <a:ext cx="8562847" cy="8799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Defining Business Problems </a:t>
            </a:r>
          </a:p>
        </p:txBody>
      </p:sp>
      <p:sp>
        <p:nvSpPr>
          <p:cNvPr id="308" name="Shape 308"/>
          <p:cNvSpPr txBox="1">
            <a:spLocks noGrp="1"/>
          </p:cNvSpPr>
          <p:nvPr>
            <p:ph type="body" idx="1"/>
          </p:nvPr>
        </p:nvSpPr>
        <p:spPr>
          <a:xfrm>
            <a:off x="204175" y="939200"/>
            <a:ext cx="8709300" cy="3797700"/>
          </a:xfrm>
          <a:prstGeom prst="rect">
            <a:avLst/>
          </a:prstGeom>
          <a:noFill/>
          <a:ln>
            <a:noFill/>
          </a:ln>
        </p:spPr>
        <p:txBody>
          <a:bodyPr lIns="91425" tIns="91425" rIns="91425" bIns="91425" anchor="t" anchorCtr="0">
            <a:noAutofit/>
          </a:bodyPr>
          <a:lstStyle/>
          <a:p>
            <a:pPr marL="457200" marR="0" lvl="0" indent="-3429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To do this, we must know: What does Kickstarter do? </a:t>
            </a:r>
          </a:p>
          <a:p>
            <a:pPr marL="914400" marR="0" lvl="1" indent="-228600" algn="l" rtl="0">
              <a:lnSpc>
                <a:spcPct val="120000"/>
              </a:lnSpc>
              <a:spcBef>
                <a:spcPts val="0"/>
              </a:spcBef>
              <a:spcAft>
                <a:spcPts val="0"/>
              </a:spcAft>
              <a:buClr>
                <a:schemeClr val="dk1"/>
              </a:buClr>
              <a:buSzPct val="100000"/>
              <a:buFont typeface="Georgia"/>
              <a:buChar char="●"/>
            </a:pPr>
            <a:r>
              <a:rPr lang="en" sz="1400" b="0" i="0" u="none" strike="noStrike" cap="none">
                <a:solidFill>
                  <a:schemeClr val="dk1"/>
                </a:solidFill>
                <a:latin typeface="Georgia"/>
                <a:ea typeface="Georgia"/>
                <a:cs typeface="Georgia"/>
                <a:sym typeface="Georgia"/>
              </a:rPr>
              <a:t>Kickstarter is a site for crowdsourcing fundraising</a:t>
            </a:r>
          </a:p>
          <a:p>
            <a:pPr marL="914400" marR="0" lvl="1" indent="-228600" algn="l" rtl="0">
              <a:lnSpc>
                <a:spcPct val="120000"/>
              </a:lnSpc>
              <a:spcBef>
                <a:spcPts val="0"/>
              </a:spcBef>
              <a:spcAft>
                <a:spcPts val="0"/>
              </a:spcAft>
              <a:buClr>
                <a:schemeClr val="dk1"/>
              </a:buClr>
              <a:buSzPct val="100000"/>
              <a:buFont typeface="Georgia"/>
              <a:buChar char="●"/>
            </a:pPr>
            <a:r>
              <a:rPr lang="en" sz="1400" b="0" i="0" u="none" strike="noStrike" cap="none">
                <a:solidFill>
                  <a:schemeClr val="dk1"/>
                </a:solidFill>
                <a:latin typeface="Georgia"/>
                <a:ea typeface="Georgia"/>
                <a:cs typeface="Georgia"/>
                <a:sym typeface="Georgia"/>
              </a:rPr>
              <a:t>Let’s assume this is Kickstarter’s only source of revenue</a:t>
            </a:r>
          </a:p>
          <a:p>
            <a:pPr marL="1371600" marR="0" lvl="2" indent="-228600" algn="l" rtl="0">
              <a:lnSpc>
                <a:spcPct val="120000"/>
              </a:lnSpc>
              <a:spcBef>
                <a:spcPts val="0"/>
              </a:spcBef>
              <a:spcAft>
                <a:spcPts val="0"/>
              </a:spcAft>
              <a:buClr>
                <a:schemeClr val="dk1"/>
              </a:buClr>
              <a:buSzPct val="100000"/>
              <a:buFont typeface="Georgia"/>
              <a:buChar char="●"/>
            </a:pPr>
            <a:r>
              <a:rPr lang="en" sz="1400" b="0" i="0" u="none" strike="noStrike" cap="none">
                <a:solidFill>
                  <a:schemeClr val="dk1"/>
                </a:solidFill>
                <a:latin typeface="Georgia"/>
                <a:ea typeface="Georgia"/>
                <a:cs typeface="Georgia"/>
                <a:sym typeface="Georgia"/>
              </a:rPr>
              <a:t>Kickstarter has a strong incentive to ensure projects make it over this threshold, and the further the better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204175" y="939200"/>
            <a:ext cx="8709300" cy="3797700"/>
          </a:xfrm>
          <a:prstGeom prst="rect">
            <a:avLst/>
          </a:prstGeom>
          <a:noFill/>
          <a:ln>
            <a:noFill/>
          </a:ln>
        </p:spPr>
        <p:txBody>
          <a:bodyPr lIns="91425" tIns="91425" rIns="91425" bIns="91425" anchor="t" anchorCtr="0">
            <a:noAutofit/>
          </a:bodyPr>
          <a:lstStyle/>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Answers to exploratory analysis questions are critical in helping us understand the structure and shape of our data.</a:t>
            </a: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Example exploratory analysis questions: </a:t>
            </a:r>
          </a:p>
          <a:p>
            <a:pPr marL="9144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What is the highest Goal amount in this dataset?</a:t>
            </a:r>
          </a:p>
          <a:p>
            <a:pPr marL="9144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What project generated the highest Pledged amount?</a:t>
            </a:r>
          </a:p>
          <a:p>
            <a:pPr marL="914400" marR="0" lvl="0" indent="-228600" algn="l" rtl="0">
              <a:lnSpc>
                <a:spcPct val="120000"/>
              </a:lnSpc>
              <a:spcBef>
                <a:spcPts val="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What funded years are represented here?</a:t>
            </a:r>
          </a:p>
        </p:txBody>
      </p:sp>
      <p:sp>
        <p:nvSpPr>
          <p:cNvPr id="314" name="Shape 314"/>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Exploratory Analysis / Surface Analysis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204175" y="939200"/>
            <a:ext cx="8709300" cy="3797700"/>
          </a:xfrm>
          <a:prstGeom prst="rect">
            <a:avLst/>
          </a:prstGeom>
          <a:noFill/>
          <a:ln>
            <a:noFill/>
          </a:ln>
        </p:spPr>
        <p:txBody>
          <a:bodyPr lIns="91425" tIns="91425" rIns="91425" bIns="91425" anchor="t" anchorCtr="0">
            <a:noAutofit/>
          </a:bodyPr>
          <a:lstStyle/>
          <a:p>
            <a:pPr marL="4572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Take clean data - from Kickstarter - use shortcuts and functions to do a surface analysis and describe the data contained in each column, specifically answering these questions and creating these deliverables: </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What data types are there? </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Create documentation in a new worksheet (like a readme) with information around each unique, important column for each table.  </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Organize your workbook in structured fashion that is easy to understand </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Identify the count, min, max, mean and median for number data-type columns</a:t>
            </a:r>
          </a:p>
          <a:p>
            <a:pPr marL="0" marR="0" lvl="0" indent="0" algn="l" rtl="0">
              <a:lnSpc>
                <a:spcPct val="120000"/>
              </a:lnSpc>
              <a:spcBef>
                <a:spcPts val="0"/>
              </a:spcBef>
              <a:spcAft>
                <a:spcPts val="0"/>
              </a:spcAft>
              <a:buClr>
                <a:schemeClr val="dk1"/>
              </a:buClr>
              <a:buSzPct val="25000"/>
              <a:buFont typeface="Georgia"/>
              <a:buNone/>
            </a:pPr>
            <a:r>
              <a:rPr lang="en" sz="1200" b="0" i="0" u="none" strike="noStrike" cap="none">
                <a:solidFill>
                  <a:schemeClr val="dk1"/>
                </a:solidFill>
                <a:latin typeface="Georgia"/>
                <a:ea typeface="Georgia"/>
                <a:cs typeface="Georgia"/>
                <a:sym typeface="Georgia"/>
              </a:rPr>
              <a:t>	</a:t>
            </a:r>
          </a:p>
          <a:p>
            <a:pPr marL="4572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Identify the problem statement / business needs and relevant questions to be answered on a provided prompt. </a:t>
            </a:r>
          </a:p>
          <a:p>
            <a:pPr marL="457200" marR="0" lvl="0" indent="0" algn="l" rtl="0">
              <a:lnSpc>
                <a:spcPct val="120000"/>
              </a:lnSpc>
              <a:spcBef>
                <a:spcPts val="0"/>
              </a:spcBef>
              <a:spcAft>
                <a:spcPts val="0"/>
              </a:spcAft>
              <a:buClr>
                <a:srgbClr val="000000"/>
              </a:buClr>
              <a:buSzPct val="25000"/>
              <a:buFont typeface="Georgia"/>
              <a:buNone/>
            </a:pPr>
            <a:endParaRPr sz="1200" b="0" i="0" u="none" strike="noStrike" cap="none">
              <a:solidFill>
                <a:schemeClr val="dk1"/>
              </a:solidFill>
              <a:latin typeface="Georgia"/>
              <a:ea typeface="Georgia"/>
              <a:cs typeface="Georgia"/>
              <a:sym typeface="Georgia"/>
            </a:endParaRPr>
          </a:p>
          <a:p>
            <a:pPr marL="4572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Answer the relevant questions using aggregate Excel functions (feel free to ask other questions you feel are important): </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How many projects are contained in the Kickstarter dataset?</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What % of all projects were successful?</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What was the average amount raised per project?</a:t>
            </a:r>
          </a:p>
          <a:p>
            <a:pPr marL="914400" marR="0" lvl="0" indent="-304800" algn="l" rtl="0">
              <a:lnSpc>
                <a:spcPct val="120000"/>
              </a:lnSpc>
              <a:spcBef>
                <a:spcPts val="0"/>
              </a:spcBef>
              <a:spcAft>
                <a:spcPts val="0"/>
              </a:spcAft>
              <a:buClr>
                <a:schemeClr val="dk1"/>
              </a:buClr>
              <a:buSzPct val="100000"/>
              <a:buFont typeface="Georgia"/>
              <a:buChar char="▸"/>
            </a:pPr>
            <a:r>
              <a:rPr lang="en" sz="1200" b="0" i="0" u="none" strike="noStrike" cap="none">
                <a:solidFill>
                  <a:schemeClr val="dk1"/>
                </a:solidFill>
                <a:latin typeface="Georgia"/>
                <a:ea typeface="Georgia"/>
                <a:cs typeface="Georgia"/>
                <a:sym typeface="Georgia"/>
              </a:rPr>
              <a:t>What was the most common duration for projects?	</a:t>
            </a:r>
          </a:p>
        </p:txBody>
      </p:sp>
      <p:sp>
        <p:nvSpPr>
          <p:cNvPr id="360" name="Shape 360"/>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Independent Practice - Surface Analysis of Kickstarter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Today’s Objectives</a:t>
            </a:r>
          </a:p>
        </p:txBody>
      </p:sp>
      <p:sp>
        <p:nvSpPr>
          <p:cNvPr id="176" name="Shape 176"/>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
              <a:t> </a:t>
            </a:r>
          </a:p>
        </p:txBody>
      </p:sp>
      <p:sp>
        <p:nvSpPr>
          <p:cNvPr id="177" name="Shape 177"/>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dirty="0">
                <a:solidFill>
                  <a:schemeClr val="dk1"/>
                </a:solidFill>
              </a:rPr>
              <a:t>Describe the relationship between functions and parameters</a:t>
            </a:r>
          </a:p>
          <a:p>
            <a:pPr marL="457200" lvl="0" indent="-228600" rtl="0">
              <a:lnSpc>
                <a:spcPct val="115000"/>
              </a:lnSpc>
              <a:spcBef>
                <a:spcPts val="0"/>
              </a:spcBef>
              <a:buClr>
                <a:schemeClr val="dk1"/>
              </a:buClr>
            </a:pPr>
            <a:r>
              <a:rPr lang="en" dirty="0">
                <a:solidFill>
                  <a:schemeClr val="dk1"/>
                </a:solidFill>
              </a:rPr>
              <a:t>Use nested functions</a:t>
            </a:r>
          </a:p>
          <a:p>
            <a:pPr marL="457200" lvl="0" indent="-228600" rtl="0">
              <a:lnSpc>
                <a:spcPct val="115000"/>
              </a:lnSpc>
              <a:spcBef>
                <a:spcPts val="0"/>
              </a:spcBef>
              <a:buClr>
                <a:schemeClr val="dk1"/>
              </a:buClr>
            </a:pPr>
            <a:r>
              <a:rPr lang="en" dirty="0">
                <a:solidFill>
                  <a:schemeClr val="dk1"/>
                </a:solidFill>
              </a:rPr>
              <a:t>Find, replace, and change text</a:t>
            </a:r>
          </a:p>
          <a:p>
            <a:pPr marL="457200" lvl="0" indent="-228600" rtl="0">
              <a:lnSpc>
                <a:spcPct val="115000"/>
              </a:lnSpc>
              <a:spcBef>
                <a:spcPts val="0"/>
              </a:spcBef>
              <a:buClr>
                <a:schemeClr val="dk1"/>
              </a:buClr>
            </a:pPr>
            <a:r>
              <a:rPr lang="en" dirty="0">
                <a:solidFill>
                  <a:schemeClr val="dk1"/>
                </a:solidFill>
              </a:rPr>
              <a:t>Remove duplicate records</a:t>
            </a:r>
          </a:p>
          <a:p>
            <a:pPr marL="457200" lvl="0" indent="-228600" rtl="0">
              <a:lnSpc>
                <a:spcPct val="115000"/>
              </a:lnSpc>
              <a:spcBef>
                <a:spcPts val="0"/>
              </a:spcBef>
              <a:buClr>
                <a:schemeClr val="dk1"/>
              </a:buClr>
            </a:pPr>
            <a:r>
              <a:rPr lang="en" dirty="0" smtClean="0">
                <a:solidFill>
                  <a:schemeClr val="dk1"/>
                </a:solidFill>
              </a:rPr>
              <a:t>Remove </a:t>
            </a:r>
            <a:r>
              <a:rPr lang="en" dirty="0">
                <a:solidFill>
                  <a:schemeClr val="dk1"/>
                </a:solidFill>
              </a:rPr>
              <a:t>spaces from text</a:t>
            </a:r>
          </a:p>
          <a:p>
            <a:pPr marL="457200" lvl="0" indent="-228600" rtl="0">
              <a:lnSpc>
                <a:spcPct val="115000"/>
              </a:lnSpc>
              <a:spcBef>
                <a:spcPts val="0"/>
              </a:spcBef>
              <a:buClr>
                <a:schemeClr val="dk1"/>
              </a:buClr>
            </a:pPr>
            <a:r>
              <a:rPr lang="en" dirty="0" smtClean="0">
                <a:solidFill>
                  <a:schemeClr val="dk1"/>
                </a:solidFill>
              </a:rPr>
              <a:t>Use </a:t>
            </a:r>
            <a:r>
              <a:rPr lang="en-US" dirty="0" err="1" smtClean="0">
                <a:solidFill>
                  <a:schemeClr val="dk1"/>
                </a:solidFill>
              </a:rPr>
              <a:t>barcharts</a:t>
            </a:r>
            <a:endParaRPr lang="en" dirty="0">
              <a:solidFill>
                <a:schemeClr val="dk1"/>
              </a:solidFill>
            </a:endParaRPr>
          </a:p>
        </p:txBody>
      </p:sp>
    </p:spTree>
    <p:extLst>
      <p:ext uri="{BB962C8B-B14F-4D97-AF65-F5344CB8AC3E}">
        <p14:creationId xmlns:p14="http://schemas.microsoft.com/office/powerpoint/2010/main" val="196110796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Examples of “Dirty” data </a:t>
            </a:r>
          </a:p>
        </p:txBody>
      </p:sp>
      <p:sp>
        <p:nvSpPr>
          <p:cNvPr id="194" name="Shape 194"/>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b="1">
                <a:solidFill>
                  <a:schemeClr val="dk1"/>
                </a:solidFill>
              </a:rPr>
              <a:t>Example: </a:t>
            </a:r>
            <a:r>
              <a:rPr lang="en">
                <a:solidFill>
                  <a:schemeClr val="dk1"/>
                </a:solidFill>
              </a:rPr>
              <a:t>Let’s look at our Kickstarter data? Take a look at column D or E. If we examine the unique values in these columns we see a few permutations:</a:t>
            </a:r>
          </a:p>
          <a:p>
            <a:pPr marL="914400" lvl="1" indent="-228600" rtl="0">
              <a:lnSpc>
                <a:spcPct val="120000"/>
              </a:lnSpc>
              <a:spcBef>
                <a:spcPts val="0"/>
              </a:spcBef>
              <a:buClr>
                <a:schemeClr val="dk1"/>
              </a:buClr>
            </a:pPr>
            <a:r>
              <a:rPr lang="en">
                <a:solidFill>
                  <a:schemeClr val="dk1"/>
                </a:solidFill>
              </a:rPr>
              <a:t>Film &amp; Video</a:t>
            </a:r>
          </a:p>
          <a:p>
            <a:pPr marL="914400" lvl="1" indent="-228600" rtl="0">
              <a:lnSpc>
                <a:spcPct val="120000"/>
              </a:lnSpc>
              <a:spcBef>
                <a:spcPts val="0"/>
              </a:spcBef>
              <a:buClr>
                <a:schemeClr val="dk1"/>
              </a:buClr>
            </a:pPr>
            <a:r>
              <a:rPr lang="en">
                <a:solidFill>
                  <a:schemeClr val="dk1"/>
                </a:solidFill>
              </a:rPr>
              <a:t>Film &amp;amp; Video</a:t>
            </a:r>
          </a:p>
          <a:p>
            <a:pPr marL="914400" lvl="1" indent="-228600" rtl="0">
              <a:lnSpc>
                <a:spcPct val="120000"/>
              </a:lnSpc>
              <a:spcBef>
                <a:spcPts val="0"/>
              </a:spcBef>
              <a:buClr>
                <a:schemeClr val="dk1"/>
              </a:buClr>
            </a:pPr>
            <a:r>
              <a:rPr lang="en">
                <a:solidFill>
                  <a:schemeClr val="dk1"/>
                </a:solidFill>
              </a:rPr>
              <a:t>Country &amp; Folk</a:t>
            </a:r>
          </a:p>
          <a:p>
            <a:pPr marL="914400" lvl="1" indent="-228600" rtl="0">
              <a:lnSpc>
                <a:spcPct val="120000"/>
              </a:lnSpc>
              <a:spcBef>
                <a:spcPts val="0"/>
              </a:spcBef>
              <a:buClr>
                <a:schemeClr val="dk1"/>
              </a:buClr>
            </a:pPr>
            <a:r>
              <a:rPr lang="en">
                <a:solidFill>
                  <a:schemeClr val="dk1"/>
                </a:solidFill>
              </a:rPr>
              <a:t>Country &amp;amp; Folk</a:t>
            </a:r>
          </a:p>
          <a:p>
            <a:pPr marR="0" lvl="0" algn="l" rtl="0">
              <a:lnSpc>
                <a:spcPct val="115000"/>
              </a:lnSpc>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940325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So, why Prepare data? </a:t>
            </a:r>
          </a:p>
        </p:txBody>
      </p:sp>
      <p:sp>
        <p:nvSpPr>
          <p:cNvPr id="206" name="Shape 206"/>
          <p:cNvSpPr txBox="1">
            <a:spLocks noGrp="1"/>
          </p:cNvSpPr>
          <p:nvPr>
            <p:ph type="body" idx="1"/>
          </p:nvPr>
        </p:nvSpPr>
        <p:spPr>
          <a:xfrm>
            <a:off x="204164" y="939200"/>
            <a:ext cx="8491199" cy="3797700"/>
          </a:xfrm>
          <a:prstGeom prst="rect">
            <a:avLst/>
          </a:prstGeom>
        </p:spPr>
        <p:txBody>
          <a:bodyPr lIns="91425" tIns="91425" rIns="91425" bIns="91425" anchor="t" anchorCtr="0">
            <a:noAutofit/>
          </a:bodyPr>
          <a:lstStyle/>
          <a:p>
            <a:pPr marL="457200" lvl="0" indent="-342900" rtl="0">
              <a:spcBef>
                <a:spcPts val="0"/>
              </a:spcBef>
              <a:buClr>
                <a:schemeClr val="dk1"/>
              </a:buClr>
              <a:buSzPct val="100000"/>
            </a:pPr>
            <a:r>
              <a:rPr lang="en" sz="1800">
                <a:solidFill>
                  <a:schemeClr val="dk1"/>
                </a:solidFill>
              </a:rPr>
              <a:t> We need clean data in order to perform a legitimate analysis and find information that would otherwise be hidden in the data.</a:t>
            </a:r>
          </a:p>
          <a:p>
            <a:pPr lvl="0" rtl="0">
              <a:spcBef>
                <a:spcPts val="0"/>
              </a:spcBef>
              <a:buNone/>
            </a:pPr>
            <a:endParaRPr>
              <a:solidFill>
                <a:schemeClr val="dk1"/>
              </a:solidFill>
            </a:endParaRPr>
          </a:p>
          <a:p>
            <a:pPr marL="457200" lvl="0" indent="-342900" rtl="0">
              <a:spcBef>
                <a:spcPts val="0"/>
              </a:spcBef>
              <a:buClr>
                <a:schemeClr val="dk1"/>
              </a:buClr>
              <a:buSzPct val="100000"/>
            </a:pPr>
            <a:r>
              <a:rPr lang="en" sz="1800">
                <a:solidFill>
                  <a:schemeClr val="dk1"/>
                </a:solidFill>
              </a:rPr>
              <a:t>Data, especially when taken from the web, has a </a:t>
            </a:r>
            <a:r>
              <a:rPr lang="en" sz="1800" b="1">
                <a:solidFill>
                  <a:schemeClr val="dk1"/>
                </a:solidFill>
              </a:rPr>
              <a:t>ton</a:t>
            </a:r>
            <a:r>
              <a:rPr lang="en" sz="1800">
                <a:solidFill>
                  <a:schemeClr val="dk1"/>
                </a:solidFill>
              </a:rPr>
              <a:t> of missing values and problems to tackle before any meaningful analysis can take place. </a:t>
            </a:r>
          </a:p>
        </p:txBody>
      </p:sp>
    </p:spTree>
    <p:extLst>
      <p:ext uri="{BB962C8B-B14F-4D97-AF65-F5344CB8AC3E}">
        <p14:creationId xmlns:p14="http://schemas.microsoft.com/office/powerpoint/2010/main" val="7219920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a:spcBef>
                <a:spcPts val="0"/>
              </a:spcBef>
              <a:buNone/>
            </a:pPr>
            <a:r>
              <a:rPr lang="en"/>
              <a:t>Why is Preparing, Cleaning your data Difficult? </a:t>
            </a:r>
          </a:p>
        </p:txBody>
      </p:sp>
      <p:sp>
        <p:nvSpPr>
          <p:cNvPr id="212" name="Shape 212"/>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There is no simple algorithm that deals with cleaning data; you only get good with practice and flexible rules.</a:t>
            </a:r>
          </a:p>
          <a:p>
            <a:pPr marL="457200" lvl="0" indent="-228600" rtl="0">
              <a:lnSpc>
                <a:spcPct val="115000"/>
              </a:lnSpc>
              <a:spcBef>
                <a:spcPts val="0"/>
              </a:spcBef>
              <a:buClr>
                <a:schemeClr val="dk1"/>
              </a:buClr>
            </a:pPr>
            <a:r>
              <a:rPr lang="en">
                <a:solidFill>
                  <a:schemeClr val="dk1"/>
                </a:solidFill>
              </a:rPr>
              <a:t>We will give you tips; you will begin to create your own processes for cleaning</a:t>
            </a:r>
          </a:p>
          <a:p>
            <a:pPr lvl="0" rtl="0">
              <a:spcBef>
                <a:spcPts val="0"/>
              </a:spcBef>
              <a:buNone/>
            </a:pPr>
            <a:endParaRPr>
              <a:solidFill>
                <a:schemeClr val="dk1"/>
              </a:solidFill>
            </a:endParaRPr>
          </a:p>
        </p:txBody>
      </p:sp>
    </p:spTree>
    <p:extLst>
      <p:ext uri="{BB962C8B-B14F-4D97-AF65-F5344CB8AC3E}">
        <p14:creationId xmlns:p14="http://schemas.microsoft.com/office/powerpoint/2010/main" val="56681039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Duplicate rows</a:t>
            </a:r>
          </a:p>
          <a:p>
            <a:pPr marL="914400" lvl="1" indent="-228600" rtl="0">
              <a:lnSpc>
                <a:spcPct val="115000"/>
              </a:lnSpc>
              <a:spcBef>
                <a:spcPts val="0"/>
              </a:spcBef>
              <a:buClr>
                <a:schemeClr val="dk1"/>
              </a:buClr>
            </a:pPr>
            <a:r>
              <a:rPr lang="en">
                <a:solidFill>
                  <a:schemeClr val="dk1"/>
                </a:solidFill>
              </a:rPr>
              <a:t>Your job is to determine what data is considered duplicate</a:t>
            </a:r>
          </a:p>
          <a:p>
            <a:pPr marL="457200" marR="0" lvl="0" indent="0" algn="l" rtl="0">
              <a:lnSpc>
                <a:spcPct val="115000"/>
              </a:lnSpc>
              <a:spcBef>
                <a:spcPts val="0"/>
              </a:spcBef>
              <a:spcAft>
                <a:spcPts val="0"/>
              </a:spcAft>
              <a:buNone/>
            </a:pPr>
            <a:endParaRPr>
              <a:solidFill>
                <a:schemeClr val="dk1"/>
              </a:solidFill>
            </a:endParaRPr>
          </a:p>
          <a:p>
            <a:pPr lvl="0" rtl="0">
              <a:spcBef>
                <a:spcPts val="0"/>
              </a:spcBef>
              <a:buNone/>
            </a:pPr>
            <a:endParaRPr>
              <a:solidFill>
                <a:schemeClr val="dk1"/>
              </a:solidFill>
            </a:endParaRPr>
          </a:p>
        </p:txBody>
      </p:sp>
      <p:sp>
        <p:nvSpPr>
          <p:cNvPr id="223" name="Shape 223"/>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Types of Dirty Data</a:t>
            </a:r>
          </a:p>
        </p:txBody>
      </p:sp>
    </p:spTree>
    <p:extLst>
      <p:ext uri="{BB962C8B-B14F-4D97-AF65-F5344CB8AC3E}">
        <p14:creationId xmlns:p14="http://schemas.microsoft.com/office/powerpoint/2010/main" val="3364407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Georgia"/>
              <a:buNone/>
            </a:pPr>
            <a:r>
              <a:rPr lang="en" sz="1400" b="0" i="0" u="none" strike="noStrike" cap="none">
                <a:solidFill>
                  <a:srgbClr val="FFFFFF"/>
                </a:solidFill>
                <a:latin typeface="Georgia"/>
                <a:ea typeface="Georgia"/>
                <a:cs typeface="Georgia"/>
                <a:sym typeface="Georgia"/>
              </a:rPr>
              <a:t>Course Goals</a:t>
            </a:r>
          </a:p>
        </p:txBody>
      </p:sp>
      <p:sp>
        <p:nvSpPr>
          <p:cNvPr id="75" name="Shape 75"/>
          <p:cNvSpPr txBox="1"/>
          <p:nvPr/>
        </p:nvSpPr>
        <p:spPr>
          <a:xfrm>
            <a:off x="320275" y="1017750"/>
            <a:ext cx="8176199" cy="3000000"/>
          </a:xfrm>
          <a:prstGeom prst="rect">
            <a:avLst/>
          </a:prstGeom>
          <a:noFill/>
          <a:ln>
            <a:noFill/>
          </a:ln>
        </p:spPr>
        <p:txBody>
          <a:bodyPr lIns="91425" tIns="91425" rIns="91425" bIns="91425" anchor="ctr" anchorCtr="0">
            <a:noAutofit/>
          </a:bodyPr>
          <a:lstStyle/>
          <a:p>
            <a:pPr marL="285750" indent="-285750" fontAlgn="base">
              <a:buFont typeface="Arial" charset="0"/>
              <a:buChar char="•"/>
            </a:pPr>
            <a:r>
              <a:rPr lang="en-US" sz="1800" dirty="0">
                <a:solidFill>
                  <a:schemeClr val="bg1"/>
                </a:solidFill>
              </a:rPr>
              <a:t>Input, transform, and format data for more productive use.</a:t>
            </a:r>
          </a:p>
          <a:p>
            <a:pPr marL="285750" indent="-285750" fontAlgn="base">
              <a:buFont typeface="Arial" charset="0"/>
              <a:buChar char="•"/>
            </a:pPr>
            <a:r>
              <a:rPr lang="en-US" sz="1800" dirty="0">
                <a:solidFill>
                  <a:schemeClr val="bg1"/>
                </a:solidFill>
              </a:rPr>
              <a:t>Analyze data to improve decision making.</a:t>
            </a:r>
          </a:p>
          <a:p>
            <a:pPr marL="285750" indent="-285750" fontAlgn="base">
              <a:buFont typeface="Arial" charset="0"/>
              <a:buChar char="•"/>
            </a:pPr>
            <a:r>
              <a:rPr lang="en-US" sz="1800" dirty="0">
                <a:solidFill>
                  <a:schemeClr val="bg1"/>
                </a:solidFill>
              </a:rPr>
              <a:t>Organize and package data for external consumption.</a:t>
            </a:r>
          </a:p>
          <a:p>
            <a:pPr marL="285750" indent="-285750" fontAlgn="base">
              <a:buFont typeface="Arial" charset="0"/>
              <a:buChar char="•"/>
            </a:pPr>
            <a:r>
              <a:rPr lang="en-US" sz="1800" dirty="0">
                <a:solidFill>
                  <a:schemeClr val="bg1"/>
                </a:solidFill>
              </a:rPr>
              <a:t>Learn how to easily manipulate datasets using pivot tables and other functions.</a:t>
            </a:r>
          </a:p>
          <a:p>
            <a:pPr marL="285750" indent="-285750" fontAlgn="base">
              <a:buFont typeface="Arial" charset="0"/>
              <a:buChar char="•"/>
            </a:pPr>
            <a:r>
              <a:rPr lang="en-US" sz="1800" dirty="0">
                <a:solidFill>
                  <a:schemeClr val="bg1"/>
                </a:solidFill>
              </a:rPr>
              <a:t>Find out how to leverage the onboard data analysis tools to make effective conclusions on data.</a:t>
            </a:r>
          </a:p>
          <a:p>
            <a:pPr marL="285750" indent="-285750" fontAlgn="base">
              <a:buFont typeface="Arial" charset="0"/>
              <a:buChar char="•"/>
            </a:pPr>
            <a:r>
              <a:rPr lang="en-US" sz="1800" dirty="0">
                <a:solidFill>
                  <a:schemeClr val="bg1"/>
                </a:solidFill>
              </a:rPr>
              <a:t>Master the art of shortcuts to streamline the process of analysis in Excel.</a:t>
            </a:r>
          </a:p>
          <a:p>
            <a:pPr marL="0" marR="0" lvl="0" indent="0" algn="l" rtl="0">
              <a:lnSpc>
                <a:spcPct val="115000"/>
              </a:lnSpc>
              <a:spcBef>
                <a:spcPts val="600"/>
              </a:spcBef>
              <a:spcAft>
                <a:spcPts val="0"/>
              </a:spcAft>
              <a:buClr>
                <a:srgbClr val="000000"/>
              </a:buClr>
              <a:buFont typeface="Arial"/>
              <a:buNone/>
            </a:pPr>
            <a:endParaRPr sz="1800" b="0" i="0" u="none" strike="noStrike" cap="none" dirty="0">
              <a:solidFill>
                <a:schemeClr val="dk1"/>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Types of Dirty Data</a:t>
            </a:r>
          </a:p>
        </p:txBody>
      </p:sp>
      <p:sp>
        <p:nvSpPr>
          <p:cNvPr id="229" name="Shape 229"/>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Case text inconsistencies </a:t>
            </a:r>
          </a:p>
          <a:p>
            <a:pPr marL="914400" lvl="1" indent="-228600" rtl="0">
              <a:lnSpc>
                <a:spcPct val="115000"/>
              </a:lnSpc>
              <a:spcBef>
                <a:spcPts val="0"/>
              </a:spcBef>
              <a:buClr>
                <a:schemeClr val="dk1"/>
              </a:buClr>
            </a:pPr>
            <a:r>
              <a:rPr lang="en">
                <a:solidFill>
                  <a:schemeClr val="dk1"/>
                </a:solidFill>
              </a:rPr>
              <a:t>User input makes this really difficult! </a:t>
            </a:r>
          </a:p>
          <a:p>
            <a:pPr marL="457200" lvl="0" indent="-228600" rtl="0">
              <a:lnSpc>
                <a:spcPct val="115000"/>
              </a:lnSpc>
              <a:spcBef>
                <a:spcPts val="0"/>
              </a:spcBef>
              <a:buClr>
                <a:schemeClr val="dk1"/>
              </a:buClr>
            </a:pPr>
            <a:r>
              <a:rPr lang="en">
                <a:solidFill>
                  <a:schemeClr val="dk1"/>
                </a:solidFill>
              </a:rPr>
              <a:t>Spaces</a:t>
            </a:r>
          </a:p>
          <a:p>
            <a:pPr marL="457200" lvl="0" indent="-228600" rtl="0">
              <a:lnSpc>
                <a:spcPct val="115000"/>
              </a:lnSpc>
              <a:spcBef>
                <a:spcPts val="0"/>
              </a:spcBef>
              <a:buClr>
                <a:schemeClr val="dk1"/>
              </a:buClr>
            </a:pPr>
            <a:r>
              <a:rPr lang="en">
                <a:solidFill>
                  <a:schemeClr val="dk1"/>
                </a:solidFill>
              </a:rPr>
              <a:t>Non-print characters </a:t>
            </a:r>
          </a:p>
          <a:p>
            <a:pPr marL="457200" lvl="0" indent="-228600" rtl="0">
              <a:lnSpc>
                <a:spcPct val="115000"/>
              </a:lnSpc>
              <a:spcBef>
                <a:spcPts val="0"/>
              </a:spcBef>
              <a:buClr>
                <a:schemeClr val="dk1"/>
              </a:buClr>
            </a:pPr>
            <a:r>
              <a:rPr lang="en">
                <a:solidFill>
                  <a:schemeClr val="dk1"/>
                </a:solidFill>
              </a:rPr>
              <a:t>Numbers and number signs</a:t>
            </a:r>
          </a:p>
          <a:p>
            <a:pPr marL="457200" lvl="0" indent="-228600" rtl="0">
              <a:lnSpc>
                <a:spcPct val="115000"/>
              </a:lnSpc>
              <a:spcBef>
                <a:spcPts val="0"/>
              </a:spcBef>
              <a:buClr>
                <a:schemeClr val="dk1"/>
              </a:buClr>
            </a:pPr>
            <a:r>
              <a:rPr lang="en">
                <a:solidFill>
                  <a:schemeClr val="dk1"/>
                </a:solidFill>
              </a:rPr>
              <a:t>Dates, times, and custom formats </a:t>
            </a:r>
          </a:p>
        </p:txBody>
      </p:sp>
    </p:spTree>
    <p:extLst>
      <p:ext uri="{BB962C8B-B14F-4D97-AF65-F5344CB8AC3E}">
        <p14:creationId xmlns:p14="http://schemas.microsoft.com/office/powerpoint/2010/main" val="2026448903"/>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Types of Dirty Data</a:t>
            </a:r>
          </a:p>
        </p:txBody>
      </p:sp>
      <p:sp>
        <p:nvSpPr>
          <p:cNvPr id="235" name="Shape 235"/>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Irrelevant columns</a:t>
            </a:r>
          </a:p>
          <a:p>
            <a:pPr marL="914400" lvl="1" indent="-228600" rtl="0">
              <a:lnSpc>
                <a:spcPct val="115000"/>
              </a:lnSpc>
              <a:spcBef>
                <a:spcPts val="0"/>
              </a:spcBef>
              <a:buClr>
                <a:schemeClr val="dk1"/>
              </a:buClr>
            </a:pPr>
            <a:r>
              <a:rPr lang="en">
                <a:solidFill>
                  <a:schemeClr val="dk1"/>
                </a:solidFill>
              </a:rPr>
              <a:t>Up to you to decide which columns will provide substance to an analysis.</a:t>
            </a:r>
          </a:p>
          <a:p>
            <a:pPr marL="914400" lvl="1" indent="-228600" rtl="0">
              <a:lnSpc>
                <a:spcPct val="115000"/>
              </a:lnSpc>
              <a:spcBef>
                <a:spcPts val="0"/>
              </a:spcBef>
              <a:buClr>
                <a:schemeClr val="dk1"/>
              </a:buClr>
            </a:pPr>
            <a:r>
              <a:rPr lang="en">
                <a:solidFill>
                  <a:schemeClr val="dk1"/>
                </a:solidFill>
              </a:rPr>
              <a:t>NEVER delete a column entirely, keep it in an original copy of the data.</a:t>
            </a:r>
          </a:p>
        </p:txBody>
      </p:sp>
    </p:spTree>
    <p:extLst>
      <p:ext uri="{BB962C8B-B14F-4D97-AF65-F5344CB8AC3E}">
        <p14:creationId xmlns:p14="http://schemas.microsoft.com/office/powerpoint/2010/main" val="201075612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Functions vs. Parameters vs. Output</a:t>
            </a:r>
          </a:p>
        </p:txBody>
      </p:sp>
      <p:sp>
        <p:nvSpPr>
          <p:cNvPr id="246" name="Shape 246"/>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pPr>
            <a:r>
              <a:rPr lang="en"/>
              <a:t>How do functions relate to parameters?</a:t>
            </a:r>
          </a:p>
          <a:p>
            <a:pPr marL="457200" marR="0" lvl="0" indent="-228600" algn="l" rtl="0">
              <a:lnSpc>
                <a:spcPct val="115000"/>
              </a:lnSpc>
              <a:spcBef>
                <a:spcPts val="0"/>
              </a:spcBef>
              <a:spcAft>
                <a:spcPts val="0"/>
              </a:spcAft>
            </a:pPr>
            <a:r>
              <a:rPr lang="en"/>
              <a:t>How do functions and parameters lead to output?</a:t>
            </a:r>
          </a:p>
          <a:p>
            <a:pPr marL="457200" marR="0" lvl="0" indent="-228600" algn="l" rtl="0">
              <a:lnSpc>
                <a:spcPct val="115000"/>
              </a:lnSpc>
              <a:spcBef>
                <a:spcPts val="0"/>
              </a:spcBef>
              <a:spcAft>
                <a:spcPts val="0"/>
              </a:spcAft>
            </a:pPr>
            <a:r>
              <a:rPr lang="en">
                <a:highlight>
                  <a:srgbClr val="FFFFFF"/>
                </a:highlight>
              </a:rPr>
              <a:t>A </a:t>
            </a:r>
            <a:r>
              <a:rPr lang="en" b="1">
                <a:highlight>
                  <a:srgbClr val="FFFFFF"/>
                </a:highlight>
              </a:rPr>
              <a:t>function</a:t>
            </a:r>
            <a:r>
              <a:rPr lang="en">
                <a:highlight>
                  <a:srgbClr val="FFFFFF"/>
                </a:highlight>
              </a:rPr>
              <a:t> can take </a:t>
            </a:r>
            <a:r>
              <a:rPr lang="en" b="1">
                <a:highlight>
                  <a:srgbClr val="FFFFFF"/>
                </a:highlight>
              </a:rPr>
              <a:t>parameters</a:t>
            </a:r>
            <a:r>
              <a:rPr lang="en">
                <a:highlight>
                  <a:srgbClr val="FFFFFF"/>
                </a:highlight>
              </a:rPr>
              <a:t> which are just values you supply to the </a:t>
            </a:r>
            <a:r>
              <a:rPr lang="en" b="1">
                <a:highlight>
                  <a:srgbClr val="FFFFFF"/>
                </a:highlight>
              </a:rPr>
              <a:t>function</a:t>
            </a:r>
            <a:r>
              <a:rPr lang="en">
                <a:highlight>
                  <a:srgbClr val="FFFFFF"/>
                </a:highlight>
              </a:rPr>
              <a:t> so that the </a:t>
            </a:r>
            <a:r>
              <a:rPr lang="en" b="1">
                <a:highlight>
                  <a:srgbClr val="FFFFFF"/>
                </a:highlight>
              </a:rPr>
              <a:t>function</a:t>
            </a:r>
            <a:r>
              <a:rPr lang="en">
                <a:highlight>
                  <a:srgbClr val="FFFFFF"/>
                </a:highlight>
              </a:rPr>
              <a:t> can do something utilizing those values.</a:t>
            </a:r>
          </a:p>
          <a:p>
            <a:pPr marL="914400" marR="0" lvl="1" indent="-228600" algn="l" rtl="0">
              <a:lnSpc>
                <a:spcPct val="115000"/>
              </a:lnSpc>
              <a:spcBef>
                <a:spcPts val="0"/>
              </a:spcBef>
              <a:spcAft>
                <a:spcPts val="0"/>
              </a:spcAft>
            </a:pPr>
            <a:r>
              <a:rPr lang="en">
                <a:solidFill>
                  <a:srgbClr val="363636"/>
                </a:solidFill>
                <a:highlight>
                  <a:srgbClr val="FFFFFF"/>
                </a:highlight>
              </a:rPr>
              <a:t>COUNT(cell_range)</a:t>
            </a:r>
          </a:p>
          <a:p>
            <a:pPr marL="914400" marR="0" lvl="1" indent="-228600" algn="l" rtl="0">
              <a:lnSpc>
                <a:spcPct val="115000"/>
              </a:lnSpc>
              <a:spcBef>
                <a:spcPts val="0"/>
              </a:spcBef>
              <a:spcAft>
                <a:spcPts val="0"/>
              </a:spcAft>
              <a:buClr>
                <a:srgbClr val="363636"/>
              </a:buClr>
            </a:pPr>
            <a:r>
              <a:rPr lang="en">
                <a:solidFill>
                  <a:srgbClr val="363636"/>
                </a:solidFill>
                <a:highlight>
                  <a:srgbClr val="FFFFFF"/>
                </a:highlight>
              </a:rPr>
              <a:t>FIND(substring, string) </a:t>
            </a:r>
          </a:p>
        </p:txBody>
      </p:sp>
    </p:spTree>
    <p:extLst>
      <p:ext uri="{BB962C8B-B14F-4D97-AF65-F5344CB8AC3E}">
        <p14:creationId xmlns:p14="http://schemas.microsoft.com/office/powerpoint/2010/main" val="81034515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String Manipulation</a:t>
            </a:r>
          </a:p>
        </p:txBody>
      </p:sp>
      <p:sp>
        <p:nvSpPr>
          <p:cNvPr id="252" name="Shape 252"/>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0"/>
              </a:spcAft>
              <a:buClr>
                <a:schemeClr val="dk1"/>
              </a:buClr>
              <a:buSzPct val="100000"/>
              <a:buFont typeface="Georgia"/>
            </a:pPr>
            <a:r>
              <a:rPr lang="en">
                <a:solidFill>
                  <a:schemeClr val="dk1"/>
                </a:solidFill>
              </a:rPr>
              <a:t>Let’s try this together</a:t>
            </a:r>
          </a:p>
          <a:p>
            <a:pPr marL="914400" lvl="1" indent="-228600" rtl="0">
              <a:lnSpc>
                <a:spcPct val="120000"/>
              </a:lnSpc>
              <a:spcBef>
                <a:spcPts val="0"/>
              </a:spcBef>
            </a:pPr>
            <a:r>
              <a:rPr lang="en"/>
              <a:t>Open the AN_lesson2_kickstarterscrape_student.xlsx</a:t>
            </a:r>
          </a:p>
          <a:p>
            <a:pPr marL="914400" lvl="1" indent="-228600" rtl="0">
              <a:lnSpc>
                <a:spcPct val="120000"/>
              </a:lnSpc>
              <a:spcBef>
                <a:spcPts val="0"/>
              </a:spcBef>
            </a:pPr>
            <a:r>
              <a:rPr lang="en"/>
              <a:t>We’ll do the following:</a:t>
            </a:r>
          </a:p>
          <a:p>
            <a:pPr marL="1371600" lvl="2" indent="-228600" rtl="0">
              <a:lnSpc>
                <a:spcPct val="120000"/>
              </a:lnSpc>
              <a:spcBef>
                <a:spcPts val="0"/>
              </a:spcBef>
            </a:pPr>
            <a:r>
              <a:rPr lang="en"/>
              <a:t>Use FIND() and REPLACE() to remove ‘amp’ strings</a:t>
            </a:r>
          </a:p>
          <a:p>
            <a:pPr marL="1371600" lvl="2" indent="-228600" rtl="0">
              <a:lnSpc>
                <a:spcPct val="120000"/>
              </a:lnSpc>
              <a:spcBef>
                <a:spcPts val="0"/>
              </a:spcBef>
            </a:pPr>
            <a:r>
              <a:rPr lang="en"/>
              <a:t>Remove duplicates</a:t>
            </a:r>
          </a:p>
          <a:p>
            <a:pPr marL="1371600" lvl="2" indent="-228600" rtl="0">
              <a:lnSpc>
                <a:spcPct val="120000"/>
              </a:lnSpc>
              <a:spcBef>
                <a:spcPts val="0"/>
              </a:spcBef>
            </a:pPr>
            <a:r>
              <a:rPr lang="en"/>
              <a:t>Separate location into city and state</a:t>
            </a:r>
          </a:p>
          <a:p>
            <a:pPr marL="1828800" lvl="3" indent="-228600" rtl="0">
              <a:lnSpc>
                <a:spcPct val="120000"/>
              </a:lnSpc>
              <a:spcBef>
                <a:spcPts val="0"/>
              </a:spcBef>
            </a:pPr>
            <a:r>
              <a:rPr lang="en"/>
              <a:t>Create TRIM() column</a:t>
            </a:r>
          </a:p>
          <a:p>
            <a:pPr marL="1828800" lvl="3" indent="-228600" rtl="0">
              <a:lnSpc>
                <a:spcPct val="120000"/>
              </a:lnSpc>
              <a:spcBef>
                <a:spcPts val="0"/>
              </a:spcBef>
            </a:pPr>
            <a:r>
              <a:rPr lang="en"/>
              <a:t>Create LEN() column</a:t>
            </a:r>
          </a:p>
          <a:p>
            <a:pPr marL="1371600" lvl="2" indent="-228600" rtl="0">
              <a:lnSpc>
                <a:spcPct val="120000"/>
              </a:lnSpc>
              <a:spcBef>
                <a:spcPts val="0"/>
              </a:spcBef>
            </a:pPr>
            <a:r>
              <a:rPr lang="en"/>
              <a:t>Create conditionals </a:t>
            </a:r>
          </a:p>
        </p:txBody>
      </p:sp>
    </p:spTree>
    <p:extLst>
      <p:ext uri="{BB962C8B-B14F-4D97-AF65-F5344CB8AC3E}">
        <p14:creationId xmlns:p14="http://schemas.microsoft.com/office/powerpoint/2010/main" val="5732580"/>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More String Manipulation</a:t>
            </a:r>
          </a:p>
        </p:txBody>
      </p:sp>
      <p:sp>
        <p:nvSpPr>
          <p:cNvPr id="263" name="Shape 263"/>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0"/>
              </a:spcAft>
              <a:buClr>
                <a:schemeClr val="dk1"/>
              </a:buClr>
              <a:buSzPct val="100000"/>
              <a:buFont typeface="Georgia"/>
            </a:pPr>
            <a:r>
              <a:rPr lang="en">
                <a:solidFill>
                  <a:schemeClr val="dk1"/>
                </a:solidFill>
              </a:rPr>
              <a:t>Remember, a lot of data is in text form</a:t>
            </a:r>
          </a:p>
          <a:p>
            <a:pPr marL="914400" marR="0" lvl="1" indent="-228600" algn="l" rtl="0">
              <a:lnSpc>
                <a:spcPct val="115000"/>
              </a:lnSpc>
              <a:spcBef>
                <a:spcPts val="0"/>
              </a:spcBef>
              <a:spcAft>
                <a:spcPts val="0"/>
              </a:spcAft>
              <a:buClr>
                <a:schemeClr val="dk1"/>
              </a:buClr>
            </a:pPr>
            <a:r>
              <a:rPr lang="en">
                <a:solidFill>
                  <a:schemeClr val="dk1"/>
                </a:solidFill>
              </a:rPr>
              <a:t>If we can get it standard, great! But it’s rare</a:t>
            </a:r>
          </a:p>
          <a:p>
            <a:pPr marL="457200" marR="0" lvl="0" indent="-228600" algn="l" rtl="0">
              <a:lnSpc>
                <a:spcPct val="115000"/>
              </a:lnSpc>
              <a:spcBef>
                <a:spcPts val="0"/>
              </a:spcBef>
              <a:spcAft>
                <a:spcPts val="0"/>
              </a:spcAft>
              <a:buClr>
                <a:schemeClr val="dk1"/>
              </a:buClr>
            </a:pPr>
            <a:r>
              <a:rPr lang="en">
                <a:solidFill>
                  <a:schemeClr val="dk1"/>
                </a:solidFill>
              </a:rPr>
              <a:t>Strings are simply pieces of text that can be manipulated, queried, moved, and edited using additional standard Excel functions</a:t>
            </a:r>
          </a:p>
          <a:p>
            <a:pPr marL="914400" marR="0" lvl="1" indent="-228600" algn="l" rtl="0">
              <a:lnSpc>
                <a:spcPct val="115000"/>
              </a:lnSpc>
              <a:spcBef>
                <a:spcPts val="0"/>
              </a:spcBef>
              <a:spcAft>
                <a:spcPts val="0"/>
              </a:spcAft>
              <a:buClr>
                <a:schemeClr val="dk1"/>
              </a:buClr>
            </a:pPr>
            <a:r>
              <a:rPr lang="en">
                <a:solidFill>
                  <a:schemeClr val="dk1"/>
                </a:solidFill>
              </a:rPr>
              <a:t>CONCATENATE()</a:t>
            </a:r>
          </a:p>
          <a:p>
            <a:pPr marL="914400" marR="0" lvl="1" indent="-228600" algn="l" rtl="0">
              <a:lnSpc>
                <a:spcPct val="115000"/>
              </a:lnSpc>
              <a:spcBef>
                <a:spcPts val="0"/>
              </a:spcBef>
              <a:spcAft>
                <a:spcPts val="0"/>
              </a:spcAft>
              <a:buClr>
                <a:schemeClr val="dk1"/>
              </a:buClr>
            </a:pPr>
            <a:r>
              <a:rPr lang="en">
                <a:solidFill>
                  <a:schemeClr val="dk1"/>
                </a:solidFill>
              </a:rPr>
              <a:t>LEFT()</a:t>
            </a:r>
          </a:p>
          <a:p>
            <a:pPr marL="914400" marR="0" lvl="1" indent="-228600" algn="l" rtl="0">
              <a:lnSpc>
                <a:spcPct val="115000"/>
              </a:lnSpc>
              <a:spcBef>
                <a:spcPts val="0"/>
              </a:spcBef>
              <a:spcAft>
                <a:spcPts val="0"/>
              </a:spcAft>
              <a:buClr>
                <a:schemeClr val="dk1"/>
              </a:buClr>
            </a:pPr>
            <a:r>
              <a:rPr lang="en">
                <a:solidFill>
                  <a:schemeClr val="dk1"/>
                </a:solidFill>
              </a:rPr>
              <a:t>RIGHT()</a:t>
            </a:r>
          </a:p>
          <a:p>
            <a:pPr marL="914400" marR="0" lvl="1" indent="-228600" algn="l" rtl="0">
              <a:lnSpc>
                <a:spcPct val="115000"/>
              </a:lnSpc>
              <a:spcBef>
                <a:spcPts val="0"/>
              </a:spcBef>
              <a:spcAft>
                <a:spcPts val="0"/>
              </a:spcAft>
              <a:buClr>
                <a:schemeClr val="dk1"/>
              </a:buClr>
            </a:pPr>
            <a:r>
              <a:rPr lang="en">
                <a:solidFill>
                  <a:schemeClr val="dk1"/>
                </a:solidFill>
              </a:rPr>
              <a:t>MID()</a:t>
            </a:r>
          </a:p>
        </p:txBody>
      </p:sp>
    </p:spTree>
    <p:extLst>
      <p:ext uri="{BB962C8B-B14F-4D97-AF65-F5344CB8AC3E}">
        <p14:creationId xmlns:p14="http://schemas.microsoft.com/office/powerpoint/2010/main" val="11244371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Text Manipulation</a:t>
            </a:r>
          </a:p>
        </p:txBody>
      </p:sp>
      <p:sp>
        <p:nvSpPr>
          <p:cNvPr id="287" name="Shape 287"/>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317500" rtl="0">
              <a:lnSpc>
                <a:spcPct val="115000"/>
              </a:lnSpc>
              <a:spcBef>
                <a:spcPts val="0"/>
              </a:spcBef>
              <a:buSzPct val="100000"/>
            </a:pPr>
            <a:r>
              <a:rPr lang="en" sz="1400">
                <a:solidFill>
                  <a:schemeClr val="dk1"/>
                </a:solidFill>
              </a:rPr>
              <a:t>Use </a:t>
            </a:r>
            <a:r>
              <a:rPr lang="en" sz="1400">
                <a:solidFill>
                  <a:srgbClr val="0000FF"/>
                </a:solidFill>
              </a:rPr>
              <a:t>AN_lesson_2_student_kickstarter_model_practice.xlsx</a:t>
            </a:r>
            <a:r>
              <a:rPr lang="en" sz="1400">
                <a:solidFill>
                  <a:schemeClr val="dk1"/>
                </a:solidFill>
              </a:rPr>
              <a:t> to practice combining text and selecting parts of strings. </a:t>
            </a:r>
          </a:p>
          <a:p>
            <a:pPr lvl="0" rtl="0">
              <a:lnSpc>
                <a:spcPct val="115000"/>
              </a:lnSpc>
              <a:spcBef>
                <a:spcPts val="0"/>
              </a:spcBef>
              <a:buNone/>
            </a:pPr>
            <a:endParaRPr sz="1400">
              <a:solidFill>
                <a:schemeClr val="dk1"/>
              </a:solidFill>
            </a:endParaRPr>
          </a:p>
          <a:p>
            <a:pPr marL="457200" lvl="0" indent="-317500" rtl="0">
              <a:lnSpc>
                <a:spcPct val="115000"/>
              </a:lnSpc>
              <a:spcBef>
                <a:spcPts val="0"/>
              </a:spcBef>
              <a:buClr>
                <a:schemeClr val="dk1"/>
              </a:buClr>
              <a:buSzPct val="100000"/>
            </a:pPr>
            <a:r>
              <a:rPr lang="en" sz="1400">
                <a:solidFill>
                  <a:schemeClr val="dk1"/>
                </a:solidFill>
              </a:rPr>
              <a:t>Use CONCATENATE or “&amp;” to create formulas that correctly populate the “Full Name with prefix” and “Full Address” columns:</a:t>
            </a:r>
          </a:p>
          <a:p>
            <a:pPr lvl="0" rtl="0">
              <a:lnSpc>
                <a:spcPct val="115000"/>
              </a:lnSpc>
              <a:spcBef>
                <a:spcPts val="0"/>
              </a:spcBef>
              <a:buNone/>
            </a:pPr>
            <a:endParaRPr sz="1400">
              <a:solidFill>
                <a:schemeClr val="dk1"/>
              </a:solidFill>
            </a:endParaRPr>
          </a:p>
          <a:p>
            <a:pPr marL="914400" lvl="1" indent="-228600" rtl="0">
              <a:lnSpc>
                <a:spcPct val="115000"/>
              </a:lnSpc>
              <a:spcBef>
                <a:spcPts val="0"/>
              </a:spcBef>
              <a:buClr>
                <a:schemeClr val="dk1"/>
              </a:buClr>
            </a:pPr>
            <a:r>
              <a:rPr lang="en">
                <a:solidFill>
                  <a:schemeClr val="dk1"/>
                </a:solidFill>
              </a:rPr>
              <a:t>combine columns D, E, and F to produce full name in column M</a:t>
            </a:r>
          </a:p>
          <a:p>
            <a:pPr marL="1371600" lvl="2" indent="-228600" rtl="0">
              <a:lnSpc>
                <a:spcPct val="115000"/>
              </a:lnSpc>
              <a:spcBef>
                <a:spcPts val="0"/>
              </a:spcBef>
              <a:buClr>
                <a:schemeClr val="dk1"/>
              </a:buClr>
            </a:pPr>
            <a:r>
              <a:rPr lang="en">
                <a:solidFill>
                  <a:schemeClr val="dk1"/>
                </a:solidFill>
              </a:rPr>
              <a:t>An example “Full Name with prefix” is “Ms Jane Smith”</a:t>
            </a:r>
          </a:p>
          <a:p>
            <a:pPr marL="914400" lvl="1" indent="-228600" rtl="0">
              <a:lnSpc>
                <a:spcPct val="115000"/>
              </a:lnSpc>
              <a:spcBef>
                <a:spcPts val="0"/>
              </a:spcBef>
              <a:buClr>
                <a:schemeClr val="dk1"/>
              </a:buClr>
            </a:pPr>
            <a:r>
              <a:rPr lang="en">
                <a:solidFill>
                  <a:schemeClr val="dk1"/>
                </a:solidFill>
              </a:rPr>
              <a:t>combine columns G, H, I, and J to produce full address in column N</a:t>
            </a:r>
          </a:p>
          <a:p>
            <a:pPr marL="1371600" lvl="2" indent="-228600" rtl="0">
              <a:lnSpc>
                <a:spcPct val="115000"/>
              </a:lnSpc>
              <a:spcBef>
                <a:spcPts val="0"/>
              </a:spcBef>
              <a:buClr>
                <a:schemeClr val="dk1"/>
              </a:buClr>
            </a:pPr>
            <a:r>
              <a:rPr lang="en">
                <a:solidFill>
                  <a:schemeClr val="dk1"/>
                </a:solidFill>
              </a:rPr>
              <a:t>An example “Full Address” is “5 Gardeners Square, Evesham, Worcestershire WR11 1DZ, UK”</a:t>
            </a:r>
          </a:p>
          <a:p>
            <a:pPr marL="914400" lvl="0" indent="0" rtl="0">
              <a:lnSpc>
                <a:spcPct val="115000"/>
              </a:lnSpc>
              <a:spcBef>
                <a:spcPts val="0"/>
              </a:spcBef>
              <a:buNone/>
            </a:pPr>
            <a:endParaRPr>
              <a:solidFill>
                <a:schemeClr val="dk1"/>
              </a:solidFill>
            </a:endParaRPr>
          </a:p>
          <a:p>
            <a:pPr marL="457200" lvl="0" indent="-317500" rtl="0">
              <a:lnSpc>
                <a:spcPct val="115000"/>
              </a:lnSpc>
              <a:spcBef>
                <a:spcPts val="0"/>
              </a:spcBef>
              <a:buClr>
                <a:schemeClr val="dk1"/>
              </a:buClr>
              <a:buSzPct val="100000"/>
            </a:pPr>
            <a:r>
              <a:rPr lang="en" sz="1400">
                <a:solidFill>
                  <a:schemeClr val="dk1"/>
                </a:solidFill>
              </a:rPr>
              <a:t>Extract the “Segment number” from column B to fill the “Segment” column</a:t>
            </a:r>
          </a:p>
          <a:p>
            <a:pPr marL="914400" lvl="1" indent="-228600" rtl="0">
              <a:lnSpc>
                <a:spcPct val="115000"/>
              </a:lnSpc>
              <a:spcBef>
                <a:spcPts val="0"/>
              </a:spcBef>
              <a:buClr>
                <a:schemeClr val="dk1"/>
              </a:buClr>
            </a:pPr>
            <a:r>
              <a:rPr lang="en">
                <a:solidFill>
                  <a:schemeClr val="dk1"/>
                </a:solidFill>
              </a:rPr>
              <a:t>Hint: You can use conditional logic functions such as IF,AND and OR</a:t>
            </a:r>
          </a:p>
          <a:p>
            <a:pPr lvl="0" rtl="0">
              <a:lnSpc>
                <a:spcPct val="115000"/>
              </a:lnSpc>
              <a:spcBef>
                <a:spcPts val="0"/>
              </a:spcBef>
              <a:buNone/>
            </a:pPr>
            <a:endParaRPr sz="1400">
              <a:solidFill>
                <a:schemeClr val="dk1"/>
              </a:solidFill>
            </a:endParaRPr>
          </a:p>
        </p:txBody>
      </p:sp>
    </p:spTree>
    <p:extLst>
      <p:ext uri="{BB962C8B-B14F-4D97-AF65-F5344CB8AC3E}">
        <p14:creationId xmlns:p14="http://schemas.microsoft.com/office/powerpoint/2010/main" val="1005688710"/>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Logic Operators </a:t>
            </a:r>
          </a:p>
        </p:txBody>
      </p:sp>
      <p:sp>
        <p:nvSpPr>
          <p:cNvPr id="298" name="Shape 298"/>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A lot of work in Excel involves </a:t>
            </a:r>
            <a:r>
              <a:rPr lang="en" i="1">
                <a:solidFill>
                  <a:schemeClr val="dk1"/>
                </a:solidFill>
              </a:rPr>
              <a:t>comparing data</a:t>
            </a:r>
            <a:r>
              <a:rPr lang="en">
                <a:solidFill>
                  <a:schemeClr val="dk1"/>
                </a:solidFill>
              </a:rPr>
              <a:t> in different cells. </a:t>
            </a:r>
          </a:p>
          <a:p>
            <a:pPr marL="457200" lvl="0" indent="-228600" rtl="0">
              <a:lnSpc>
                <a:spcPct val="120000"/>
              </a:lnSpc>
              <a:spcBef>
                <a:spcPts val="0"/>
              </a:spcBef>
              <a:buClr>
                <a:schemeClr val="dk1"/>
              </a:buClr>
            </a:pPr>
            <a:r>
              <a:rPr lang="en">
                <a:solidFill>
                  <a:schemeClr val="dk1"/>
                </a:solidFill>
              </a:rPr>
              <a:t>To make this easy, Excel provides “Boolean” or “Logical” operators </a:t>
            </a:r>
          </a:p>
          <a:p>
            <a:pPr marL="457200" lvl="0" indent="-228600" rtl="0">
              <a:lnSpc>
                <a:spcPct val="120000"/>
              </a:lnSpc>
              <a:spcBef>
                <a:spcPts val="0"/>
              </a:spcBef>
              <a:buClr>
                <a:schemeClr val="dk1"/>
              </a:buClr>
            </a:pPr>
            <a:r>
              <a:rPr lang="en">
                <a:solidFill>
                  <a:schemeClr val="dk1"/>
                </a:solidFill>
              </a:rPr>
              <a:t>Return either one of two possibilities </a:t>
            </a:r>
          </a:p>
          <a:p>
            <a:pPr marL="914400" lvl="1" indent="-228600" rtl="0">
              <a:lnSpc>
                <a:spcPct val="120000"/>
              </a:lnSpc>
              <a:spcBef>
                <a:spcPts val="0"/>
              </a:spcBef>
              <a:buClr>
                <a:schemeClr val="dk1"/>
              </a:buClr>
            </a:pPr>
            <a:r>
              <a:rPr lang="en">
                <a:solidFill>
                  <a:schemeClr val="dk1"/>
                </a:solidFill>
              </a:rPr>
              <a:t>True or False </a:t>
            </a:r>
          </a:p>
          <a:p>
            <a:pPr marL="914400" lvl="1" indent="-228600" rtl="0">
              <a:lnSpc>
                <a:spcPct val="120000"/>
              </a:lnSpc>
              <a:spcBef>
                <a:spcPts val="0"/>
              </a:spcBef>
              <a:buClr>
                <a:schemeClr val="dk1"/>
              </a:buClr>
            </a:pPr>
            <a:r>
              <a:rPr lang="en">
                <a:solidFill>
                  <a:schemeClr val="dk1"/>
                </a:solidFill>
              </a:rPr>
              <a:t>Used to determine what to display in the cell or do next in your formula </a:t>
            </a:r>
          </a:p>
        </p:txBody>
      </p:sp>
    </p:spTree>
    <p:extLst>
      <p:ext uri="{BB962C8B-B14F-4D97-AF65-F5344CB8AC3E}">
        <p14:creationId xmlns:p14="http://schemas.microsoft.com/office/powerpoint/2010/main" val="1376422813"/>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Boolean Operators</a:t>
            </a:r>
          </a:p>
        </p:txBody>
      </p:sp>
      <p:sp>
        <p:nvSpPr>
          <p:cNvPr id="304" name="Shape 304"/>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latin typeface="Helvetica Neue"/>
                <a:ea typeface="Helvetica Neue"/>
                <a:cs typeface="Helvetica Neue"/>
                <a:sym typeface="Helvetica Neue"/>
              </a:rPr>
              <a:t>=,   !=, &lt;, &lt;=, =,&gt;=, &gt;</a:t>
            </a:r>
          </a:p>
          <a:p>
            <a:pPr lvl="0" rtl="0">
              <a:lnSpc>
                <a:spcPct val="120000"/>
              </a:lnSpc>
              <a:spcBef>
                <a:spcPts val="0"/>
              </a:spcBef>
              <a:buNone/>
            </a:pPr>
            <a:endParaRPr>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82040043"/>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Logical Operators</a:t>
            </a:r>
          </a:p>
        </p:txBody>
      </p:sp>
      <p:sp>
        <p:nvSpPr>
          <p:cNvPr id="316" name="Shape 316"/>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IF -  checks whether a condition is met, returns one value if True and another value if False; often use boolean operators within the IF condition</a:t>
            </a:r>
          </a:p>
          <a:p>
            <a:pPr marL="457200" lvl="0" indent="-228600" rtl="0">
              <a:lnSpc>
                <a:spcPct val="120000"/>
              </a:lnSpc>
              <a:spcBef>
                <a:spcPts val="0"/>
              </a:spcBef>
              <a:buClr>
                <a:schemeClr val="dk1"/>
              </a:buClr>
            </a:pPr>
            <a:r>
              <a:rPr lang="en">
                <a:solidFill>
                  <a:schemeClr val="dk1"/>
                </a:solidFill>
              </a:rPr>
              <a:t>AND - a functional operator you can use to chain comparisons or other boolean operators</a:t>
            </a:r>
          </a:p>
          <a:p>
            <a:pPr marL="457200" lvl="0" indent="-228600" rtl="0">
              <a:lnSpc>
                <a:spcPct val="120000"/>
              </a:lnSpc>
              <a:spcBef>
                <a:spcPts val="0"/>
              </a:spcBef>
              <a:buClr>
                <a:schemeClr val="dk1"/>
              </a:buClr>
            </a:pPr>
            <a:r>
              <a:rPr lang="en">
                <a:solidFill>
                  <a:schemeClr val="dk1"/>
                </a:solidFill>
              </a:rPr>
              <a:t>OR - a functional operator you can use to chain comparisons or other boolean </a:t>
            </a:r>
          </a:p>
          <a:p>
            <a:pPr marL="457200" lvl="0" indent="-228600" rtl="0">
              <a:lnSpc>
                <a:spcPct val="120000"/>
              </a:lnSpc>
              <a:spcBef>
                <a:spcPts val="0"/>
              </a:spcBef>
              <a:buClr>
                <a:schemeClr val="dk1"/>
              </a:buClr>
            </a:pPr>
            <a:r>
              <a:rPr lang="en">
                <a:solidFill>
                  <a:schemeClr val="dk1"/>
                </a:solidFill>
              </a:rPr>
              <a:t>ISBLANK() - checks whether or not a cell is blank</a:t>
            </a:r>
          </a:p>
        </p:txBody>
      </p:sp>
    </p:spTree>
    <p:extLst>
      <p:ext uri="{BB962C8B-B14F-4D97-AF65-F5344CB8AC3E}">
        <p14:creationId xmlns:p14="http://schemas.microsoft.com/office/powerpoint/2010/main" val="1203187864"/>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Nested Functions and Operators </a:t>
            </a:r>
          </a:p>
        </p:txBody>
      </p:sp>
      <p:sp>
        <p:nvSpPr>
          <p:cNvPr id="333" name="Shape 333"/>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=IF(OR(AND(A1&gt;300,B1="Blue"),AND(A1&lt;300,C1="Monday")),</a:t>
            </a:r>
          </a:p>
          <a:p>
            <a:pPr lvl="0" indent="457200" rtl="0">
              <a:lnSpc>
                <a:spcPct val="120000"/>
              </a:lnSpc>
              <a:spcBef>
                <a:spcPts val="0"/>
              </a:spcBef>
              <a:buNone/>
            </a:pPr>
            <a:r>
              <a:rPr lang="en">
                <a:solidFill>
                  <a:schemeClr val="dk1"/>
                </a:solidFill>
              </a:rPr>
              <a:t>"Correct","Wrong")</a:t>
            </a:r>
          </a:p>
          <a:p>
            <a:pPr lvl="0" rtl="0">
              <a:lnSpc>
                <a:spcPct val="120000"/>
              </a:lnSpc>
              <a:spcBef>
                <a:spcPts val="0"/>
              </a:spcBef>
              <a:buNone/>
            </a:pPr>
            <a:endParaRPr>
              <a:solidFill>
                <a:schemeClr val="dk1"/>
              </a:solidFill>
            </a:endParaRPr>
          </a:p>
          <a:p>
            <a:pPr marL="457200" marR="0" lvl="0" indent="-228600" algn="l" rtl="0">
              <a:lnSpc>
                <a:spcPct val="120000"/>
              </a:lnSpc>
              <a:spcBef>
                <a:spcPts val="0"/>
              </a:spcBef>
              <a:spcAft>
                <a:spcPts val="0"/>
              </a:spcAft>
              <a:buClr>
                <a:schemeClr val="dk1"/>
              </a:buClr>
            </a:pPr>
            <a:r>
              <a:rPr lang="en">
                <a:solidFill>
                  <a:schemeClr val="dk1"/>
                </a:solidFill>
              </a:rPr>
              <a:t>Let’s walk through this nice and slow </a:t>
            </a:r>
          </a:p>
        </p:txBody>
      </p:sp>
    </p:spTree>
    <p:extLst>
      <p:ext uri="{BB962C8B-B14F-4D97-AF65-F5344CB8AC3E}">
        <p14:creationId xmlns:p14="http://schemas.microsoft.com/office/powerpoint/2010/main" val="150597236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Today’s Objectives</a:t>
            </a:r>
          </a:p>
        </p:txBody>
      </p:sp>
      <p:sp>
        <p:nvSpPr>
          <p:cNvPr id="116" name="Shape 116"/>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R="0" lvl="0" indent="0" algn="l" rtl="0">
              <a:lnSpc>
                <a:spcPct val="120000"/>
              </a:lnSpc>
              <a:spcBef>
                <a:spcPts val="0"/>
              </a:spcBef>
              <a:spcAft>
                <a:spcPts val="0"/>
              </a:spcAft>
              <a:buNone/>
            </a:pPr>
            <a:endParaRPr dirty="0">
              <a:solidFill>
                <a:schemeClr val="dk1"/>
              </a:solidFill>
            </a:endParaRPr>
          </a:p>
          <a:p>
            <a:pPr marL="457200" marR="0" lvl="0" indent="-228600" algn="l" rtl="0">
              <a:lnSpc>
                <a:spcPct val="120000"/>
              </a:lnSpc>
              <a:spcBef>
                <a:spcPts val="0"/>
              </a:spcBef>
              <a:spcAft>
                <a:spcPts val="0"/>
              </a:spcAft>
              <a:buClr>
                <a:schemeClr val="dk1"/>
              </a:buClr>
              <a:buSzPct val="100000"/>
              <a:buFont typeface="Georgia"/>
              <a:buChar char="▸"/>
            </a:pPr>
            <a:r>
              <a:rPr lang="en" sz="1800" b="0" i="0" u="none" strike="noStrike" cap="none" dirty="0">
                <a:solidFill>
                  <a:schemeClr val="dk1"/>
                </a:solidFill>
                <a:latin typeface="Georgia"/>
                <a:ea typeface="Georgia"/>
                <a:cs typeface="Georgia"/>
                <a:sym typeface="Georgia"/>
              </a:rPr>
              <a:t>Describe the value of data and how it can lead to informed decisions that have positive impact on many facets of an organization</a:t>
            </a:r>
          </a:p>
          <a:p>
            <a:pPr marL="457200" marR="0" lvl="0" indent="-228600" algn="l" rtl="0">
              <a:lnSpc>
                <a:spcPct val="120000"/>
              </a:lnSpc>
              <a:spcBef>
                <a:spcPts val="0"/>
              </a:spcBef>
              <a:spcAft>
                <a:spcPts val="0"/>
              </a:spcAft>
              <a:buClr>
                <a:schemeClr val="dk1"/>
              </a:buClr>
              <a:buSzPct val="100000"/>
              <a:buFont typeface="Georgia"/>
              <a:buChar char="▸"/>
            </a:pPr>
            <a:r>
              <a:rPr lang="en" dirty="0">
                <a:solidFill>
                  <a:schemeClr val="dk1"/>
                </a:solidFill>
              </a:rPr>
              <a:t>Identify the steps and goals of the analytics workflow</a:t>
            </a:r>
          </a:p>
          <a:p>
            <a:pPr marL="457200" marR="0" lvl="0" indent="-228600" algn="l" rtl="0">
              <a:lnSpc>
                <a:spcPct val="115000"/>
              </a:lnSpc>
              <a:spcBef>
                <a:spcPts val="0"/>
              </a:spcBef>
              <a:spcAft>
                <a:spcPts val="0"/>
              </a:spcAft>
              <a:buClr>
                <a:schemeClr val="dk1"/>
              </a:buClr>
              <a:buSzPct val="100000"/>
              <a:buFont typeface="Georgia"/>
              <a:buChar char="▸"/>
            </a:pPr>
            <a:r>
              <a:rPr lang="en" sz="1800" b="0" i="0" u="none" strike="noStrike" cap="none" dirty="0">
                <a:solidFill>
                  <a:schemeClr val="dk1"/>
                </a:solidFill>
                <a:latin typeface="Georgia"/>
                <a:ea typeface="Georgia"/>
                <a:cs typeface="Georgia"/>
                <a:sym typeface="Georgia"/>
              </a:rPr>
              <a:t>Explore Excel both as software (basic layout, navigation, keyboard shortcuts, worksheet organization) and as a data analysis platform (basic </a:t>
            </a:r>
            <a:r>
              <a:rPr lang="en" sz="1800" b="0" i="0" u="none" strike="noStrike" cap="none" dirty="0" smtClean="0">
                <a:solidFill>
                  <a:schemeClr val="dk1"/>
                </a:solidFill>
                <a:latin typeface="Georgia"/>
                <a:ea typeface="Georgia"/>
                <a:cs typeface="Georgia"/>
                <a:sym typeface="Georgia"/>
              </a:rPr>
              <a:t>math </a:t>
            </a:r>
            <a:r>
              <a:rPr lang="en" sz="1800" b="0" i="0" u="none" strike="noStrike" cap="none" dirty="0">
                <a:solidFill>
                  <a:schemeClr val="dk1"/>
                </a:solidFill>
                <a:latin typeface="Georgia"/>
                <a:ea typeface="Georgia"/>
                <a:cs typeface="Georgia"/>
                <a:sym typeface="Georgia"/>
              </a:rPr>
              <a:t>formulas, visualization)</a:t>
            </a:r>
          </a:p>
          <a:p>
            <a:pPr marL="457200" marR="0" lvl="0" indent="-228600" algn="l" rtl="0">
              <a:lnSpc>
                <a:spcPct val="115000"/>
              </a:lnSpc>
              <a:spcBef>
                <a:spcPts val="0"/>
              </a:spcBef>
              <a:spcAft>
                <a:spcPts val="0"/>
              </a:spcAft>
              <a:buClr>
                <a:schemeClr val="dk1"/>
              </a:buClr>
              <a:buSzPct val="100000"/>
              <a:buFont typeface="Georgia"/>
              <a:buChar char="▸"/>
            </a:pPr>
            <a:r>
              <a:rPr lang="en" sz="1800" b="0" i="0" u="none" strike="noStrike" cap="none" dirty="0">
                <a:solidFill>
                  <a:schemeClr val="dk1"/>
                </a:solidFill>
                <a:latin typeface="Georgia"/>
                <a:ea typeface="Georgia"/>
                <a:cs typeface="Georgia"/>
                <a:sym typeface="Georgia"/>
              </a:rPr>
              <a:t>Practice basic summary tactics used to familiarize yourself with a </a:t>
            </a:r>
            <a:r>
              <a:rPr lang="en" sz="1800" b="0" i="0" u="none" strike="noStrike" cap="none" dirty="0" smtClean="0">
                <a:solidFill>
                  <a:schemeClr val="dk1"/>
                </a:solidFill>
                <a:latin typeface="Georgia"/>
                <a:ea typeface="Georgia"/>
                <a:cs typeface="Georgia"/>
                <a:sym typeface="Georgia"/>
              </a:rPr>
              <a:t>dataset</a:t>
            </a:r>
            <a:endParaRPr lang="en" sz="1800" b="0" i="0" u="none" strike="noStrike" cap="none" dirty="0">
              <a:solidFill>
                <a:schemeClr val="dk1"/>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Nested Functions and Operators </a:t>
            </a:r>
          </a:p>
        </p:txBody>
      </p:sp>
      <p:sp>
        <p:nvSpPr>
          <p:cNvPr id="339" name="Shape 339"/>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=IF(OR(AND(A1&gt;300,B1="Blue"),AND(A1&lt;300,C1="Monday")),</a:t>
            </a:r>
          </a:p>
          <a:p>
            <a:pPr lvl="0" indent="457200" rtl="0">
              <a:lnSpc>
                <a:spcPct val="120000"/>
              </a:lnSpc>
              <a:spcBef>
                <a:spcPts val="0"/>
              </a:spcBef>
              <a:buNone/>
            </a:pPr>
            <a:r>
              <a:rPr lang="en">
                <a:solidFill>
                  <a:schemeClr val="dk1"/>
                </a:solidFill>
              </a:rPr>
              <a:t>"Correct","Wrong")</a:t>
            </a:r>
          </a:p>
          <a:p>
            <a:pPr lvl="0" rtl="0">
              <a:lnSpc>
                <a:spcPct val="120000"/>
              </a:lnSpc>
              <a:spcBef>
                <a:spcPts val="0"/>
              </a:spcBef>
              <a:buNone/>
            </a:pPr>
            <a:endParaRPr>
              <a:solidFill>
                <a:schemeClr val="dk1"/>
              </a:solidFill>
            </a:endParaRPr>
          </a:p>
          <a:p>
            <a:pPr marL="457200" lvl="0" indent="-228600" rtl="0">
              <a:lnSpc>
                <a:spcPct val="120000"/>
              </a:lnSpc>
              <a:spcBef>
                <a:spcPts val="0"/>
              </a:spcBef>
              <a:buClr>
                <a:schemeClr val="dk1"/>
              </a:buClr>
            </a:pPr>
            <a:r>
              <a:rPr lang="en">
                <a:solidFill>
                  <a:schemeClr val="dk1"/>
                </a:solidFill>
              </a:rPr>
              <a:t>AND(A1&gt;300,B1="Blue")</a:t>
            </a:r>
          </a:p>
          <a:p>
            <a:pPr marL="914400" lvl="1" indent="-342900" rtl="0">
              <a:lnSpc>
                <a:spcPct val="120000"/>
              </a:lnSpc>
              <a:spcBef>
                <a:spcPts val="0"/>
              </a:spcBef>
              <a:buClr>
                <a:schemeClr val="dk1"/>
              </a:buClr>
              <a:buSzPct val="100000"/>
            </a:pPr>
            <a:r>
              <a:rPr lang="en" sz="1800">
                <a:solidFill>
                  <a:schemeClr val="dk1"/>
                </a:solidFill>
              </a:rPr>
              <a:t>“If A1 is over 300 and B1 is “Blue”, return ‘Correct’</a:t>
            </a:r>
          </a:p>
        </p:txBody>
      </p:sp>
    </p:spTree>
    <p:extLst>
      <p:ext uri="{BB962C8B-B14F-4D97-AF65-F5344CB8AC3E}">
        <p14:creationId xmlns:p14="http://schemas.microsoft.com/office/powerpoint/2010/main" val="1010958342"/>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=IF(OR(AND(A1&gt;300,B1="Blue"),AND(A1&lt;300,C1="Monday")),</a:t>
            </a:r>
          </a:p>
          <a:p>
            <a:pPr lvl="0" indent="457200" rtl="0">
              <a:lnSpc>
                <a:spcPct val="120000"/>
              </a:lnSpc>
              <a:spcBef>
                <a:spcPts val="0"/>
              </a:spcBef>
              <a:buNone/>
            </a:pPr>
            <a:r>
              <a:rPr lang="en">
                <a:solidFill>
                  <a:schemeClr val="dk1"/>
                </a:solidFill>
              </a:rPr>
              <a:t>"Correct","Wrong")</a:t>
            </a:r>
          </a:p>
          <a:p>
            <a:pPr lvl="0" rtl="0">
              <a:lnSpc>
                <a:spcPct val="120000"/>
              </a:lnSpc>
              <a:spcBef>
                <a:spcPts val="0"/>
              </a:spcBef>
              <a:buNone/>
            </a:pPr>
            <a:endParaRPr sz="1800">
              <a:solidFill>
                <a:schemeClr val="dk1"/>
              </a:solidFill>
            </a:endParaRPr>
          </a:p>
          <a:p>
            <a:pPr marL="457200" lvl="0" indent="-228600" rtl="0">
              <a:lnSpc>
                <a:spcPct val="120000"/>
              </a:lnSpc>
              <a:spcBef>
                <a:spcPts val="0"/>
              </a:spcBef>
              <a:buClr>
                <a:schemeClr val="dk1"/>
              </a:buClr>
            </a:pPr>
            <a:r>
              <a:rPr lang="en">
                <a:solidFill>
                  <a:schemeClr val="dk1"/>
                </a:solidFill>
              </a:rPr>
              <a:t>AND(A1&lt;300,C1="Monday")	</a:t>
            </a:r>
          </a:p>
          <a:p>
            <a:pPr marL="914400" lvl="1" indent="-342900" rtl="0">
              <a:lnSpc>
                <a:spcPct val="120000"/>
              </a:lnSpc>
              <a:spcBef>
                <a:spcPts val="0"/>
              </a:spcBef>
              <a:buClr>
                <a:schemeClr val="dk1"/>
              </a:buClr>
              <a:buSzPct val="100000"/>
            </a:pPr>
            <a:r>
              <a:rPr lang="en" sz="1800">
                <a:solidFill>
                  <a:schemeClr val="dk1"/>
                </a:solidFill>
              </a:rPr>
              <a:t>if A1 is less than 300 and C1 is “Monday”, return ‘Correct’. </a:t>
            </a:r>
          </a:p>
        </p:txBody>
      </p:sp>
      <p:sp>
        <p:nvSpPr>
          <p:cNvPr id="345" name="Shape 34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Nested Functions and Operators </a:t>
            </a:r>
          </a:p>
        </p:txBody>
      </p:sp>
    </p:spTree>
    <p:extLst>
      <p:ext uri="{BB962C8B-B14F-4D97-AF65-F5344CB8AC3E}">
        <p14:creationId xmlns:p14="http://schemas.microsoft.com/office/powerpoint/2010/main" val="367521570"/>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Nested Functions and Operators </a:t>
            </a:r>
          </a:p>
        </p:txBody>
      </p:sp>
      <p:sp>
        <p:nvSpPr>
          <p:cNvPr id="351" name="Shape 351"/>
          <p:cNvSpPr txBox="1">
            <a:spLocks noGrp="1"/>
          </p:cNvSpPr>
          <p:nvPr>
            <p:ph type="body" idx="4294967295"/>
          </p:nvPr>
        </p:nvSpPr>
        <p:spPr>
          <a:xfrm>
            <a:off x="191264" y="97687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=IF(OR(AND(A1&gt;300,B1="Blue"),AND(A1&lt;300,C1="Monday")),</a:t>
            </a:r>
          </a:p>
          <a:p>
            <a:pPr lvl="0" indent="457200" rtl="0">
              <a:lnSpc>
                <a:spcPct val="120000"/>
              </a:lnSpc>
              <a:spcBef>
                <a:spcPts val="0"/>
              </a:spcBef>
              <a:buNone/>
            </a:pPr>
            <a:r>
              <a:rPr lang="en">
                <a:solidFill>
                  <a:schemeClr val="dk1"/>
                </a:solidFill>
              </a:rPr>
              <a:t>"Correct","Wrong")</a:t>
            </a:r>
          </a:p>
          <a:p>
            <a:pPr lvl="0" rtl="0">
              <a:lnSpc>
                <a:spcPct val="120000"/>
              </a:lnSpc>
              <a:spcBef>
                <a:spcPts val="0"/>
              </a:spcBef>
              <a:buNone/>
            </a:pPr>
            <a:endParaRPr sz="1800">
              <a:solidFill>
                <a:schemeClr val="dk1"/>
              </a:solidFill>
            </a:endParaRPr>
          </a:p>
          <a:p>
            <a:pPr marL="457200" lvl="0" indent="-228600" rtl="0">
              <a:lnSpc>
                <a:spcPct val="120000"/>
              </a:lnSpc>
              <a:spcBef>
                <a:spcPts val="0"/>
              </a:spcBef>
              <a:buClr>
                <a:schemeClr val="dk1"/>
              </a:buClr>
            </a:pPr>
            <a:r>
              <a:rPr lang="en">
                <a:solidFill>
                  <a:schemeClr val="dk1"/>
                </a:solidFill>
              </a:rPr>
              <a:t>So all together:</a:t>
            </a:r>
          </a:p>
          <a:p>
            <a:pPr marL="914400" lvl="1" indent="-342900" rtl="0">
              <a:lnSpc>
                <a:spcPct val="120000"/>
              </a:lnSpc>
              <a:spcBef>
                <a:spcPts val="0"/>
              </a:spcBef>
              <a:buClr>
                <a:schemeClr val="dk1"/>
              </a:buClr>
              <a:buSzPct val="100000"/>
            </a:pPr>
            <a:r>
              <a:rPr lang="en" sz="1800">
                <a:solidFill>
                  <a:schemeClr val="dk1"/>
                </a:solidFill>
              </a:rPr>
              <a:t>“If A1 is over 300 and B1 is “Blue”, return ‘Correct’ | OR | if A1 is less than 300 and C1 is “Monday”, return ‘Correct’ | Otherwise, it’s ‘Wrong’!”</a:t>
            </a:r>
          </a:p>
        </p:txBody>
      </p:sp>
    </p:spTree>
    <p:extLst>
      <p:ext uri="{BB962C8B-B14F-4D97-AF65-F5344CB8AC3E}">
        <p14:creationId xmlns:p14="http://schemas.microsoft.com/office/powerpoint/2010/main" val="1986899759"/>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body" idx="4294967295"/>
          </p:nvPr>
        </p:nvSpPr>
        <p:spPr>
          <a:xfrm>
            <a:off x="236564" y="88122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rgbClr val="222222"/>
                </a:solidFill>
                <a:highlight>
                  <a:srgbClr val="FFFFFF"/>
                </a:highlight>
              </a:rPr>
              <a:t>For the remainder of unit 1, we’ll be looking at visualizations each class</a:t>
            </a:r>
          </a:p>
          <a:p>
            <a:pPr marL="457200" lvl="0" indent="-228600" rtl="0">
              <a:lnSpc>
                <a:spcPct val="120000"/>
              </a:lnSpc>
              <a:spcBef>
                <a:spcPts val="0"/>
              </a:spcBef>
              <a:buClr>
                <a:schemeClr val="dk1"/>
              </a:buClr>
            </a:pPr>
            <a:r>
              <a:rPr lang="en">
                <a:solidFill>
                  <a:srgbClr val="222222"/>
                </a:solidFill>
                <a:highlight>
                  <a:srgbClr val="FFFFFF"/>
                </a:highlight>
              </a:rPr>
              <a:t>They’re imperative to analysis because with them, we can uncover patterns not visible in an Excel table</a:t>
            </a:r>
          </a:p>
        </p:txBody>
      </p:sp>
      <p:sp>
        <p:nvSpPr>
          <p:cNvPr id="380" name="Shape 380"/>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Why visualizations?</a:t>
            </a:r>
          </a:p>
        </p:txBody>
      </p:sp>
    </p:spTree>
    <p:extLst>
      <p:ext uri="{BB962C8B-B14F-4D97-AF65-F5344CB8AC3E}">
        <p14:creationId xmlns:p14="http://schemas.microsoft.com/office/powerpoint/2010/main" val="132888430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Bar Charts</a:t>
            </a:r>
          </a:p>
        </p:txBody>
      </p:sp>
      <p:sp>
        <p:nvSpPr>
          <p:cNvPr id="386" name="Shape 386"/>
          <p:cNvSpPr txBox="1">
            <a:spLocks noGrp="1"/>
          </p:cNvSpPr>
          <p:nvPr>
            <p:ph type="body" idx="4294967295"/>
          </p:nvPr>
        </p:nvSpPr>
        <p:spPr>
          <a:xfrm>
            <a:off x="236564" y="88122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rgbClr val="222222"/>
              </a:buClr>
            </a:pPr>
            <a:r>
              <a:rPr lang="en">
                <a:solidFill>
                  <a:srgbClr val="222222"/>
                </a:solidFill>
                <a:highlight>
                  <a:srgbClr val="FFFFFF"/>
                </a:highlight>
              </a:rPr>
              <a:t>Best for comparing discrete values in a dataset </a:t>
            </a:r>
          </a:p>
          <a:p>
            <a:pPr marL="914400" lvl="1" indent="-342900" rtl="0">
              <a:lnSpc>
                <a:spcPct val="120000"/>
              </a:lnSpc>
              <a:spcBef>
                <a:spcPts val="0"/>
              </a:spcBef>
              <a:buClr>
                <a:srgbClr val="222222"/>
              </a:buClr>
              <a:buSzPct val="100000"/>
            </a:pPr>
            <a:r>
              <a:rPr lang="en" sz="1800">
                <a:solidFill>
                  <a:srgbClr val="222222"/>
                </a:solidFill>
                <a:highlight>
                  <a:srgbClr val="FFFFFF"/>
                </a:highlight>
              </a:rPr>
              <a:t>Discrete data is countable, ex: number of successful projects</a:t>
            </a:r>
          </a:p>
          <a:p>
            <a:pPr marL="914400" lvl="1" indent="-342900" rtl="0">
              <a:lnSpc>
                <a:spcPct val="120000"/>
              </a:lnSpc>
              <a:spcBef>
                <a:spcPts val="0"/>
              </a:spcBef>
              <a:buClr>
                <a:srgbClr val="222222"/>
              </a:buClr>
              <a:buSzPct val="100000"/>
            </a:pPr>
            <a:r>
              <a:rPr lang="en" sz="1800">
                <a:solidFill>
                  <a:srgbClr val="222222"/>
                </a:solidFill>
                <a:highlight>
                  <a:srgbClr val="FFFFFF"/>
                </a:highlight>
              </a:rPr>
              <a:t>Continuous data can take any value, ex: project backing total </a:t>
            </a:r>
          </a:p>
          <a:p>
            <a:pPr marL="457200" lvl="0" indent="0" rtl="0">
              <a:lnSpc>
                <a:spcPct val="120000"/>
              </a:lnSpc>
              <a:spcBef>
                <a:spcPts val="0"/>
              </a:spcBef>
              <a:buNone/>
            </a:pPr>
            <a:endParaRPr sz="1800">
              <a:solidFill>
                <a:srgbClr val="222222"/>
              </a:solidFill>
              <a:highlight>
                <a:srgbClr val="FFFFFF"/>
              </a:highlight>
            </a:endParaRPr>
          </a:p>
          <a:p>
            <a:pPr marL="457200" lvl="0" indent="-228600" rtl="0">
              <a:lnSpc>
                <a:spcPct val="120000"/>
              </a:lnSpc>
              <a:spcBef>
                <a:spcPts val="0"/>
              </a:spcBef>
            </a:pPr>
            <a:r>
              <a:rPr lang="en">
                <a:solidFill>
                  <a:srgbClr val="222222"/>
                </a:solidFill>
                <a:highlight>
                  <a:srgbClr val="FFFFFF"/>
                </a:highlight>
              </a:rPr>
              <a:t>Translation: “</a:t>
            </a:r>
            <a:r>
              <a:rPr lang="en">
                <a:solidFill>
                  <a:schemeClr val="dk1"/>
                </a:solidFill>
              </a:rPr>
              <a:t>A bar chart encodes two pieces of information: categories and quantities for each category”</a:t>
            </a:r>
          </a:p>
        </p:txBody>
      </p:sp>
    </p:spTree>
    <p:extLst>
      <p:ext uri="{BB962C8B-B14F-4D97-AF65-F5344CB8AC3E}">
        <p14:creationId xmlns:p14="http://schemas.microsoft.com/office/powerpoint/2010/main" val="1992887713"/>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Common Issues with Bar Charts</a:t>
            </a:r>
          </a:p>
        </p:txBody>
      </p:sp>
      <p:sp>
        <p:nvSpPr>
          <p:cNvPr id="398" name="Shape 398"/>
          <p:cNvSpPr txBox="1">
            <a:spLocks noGrp="1"/>
          </p:cNvSpPr>
          <p:nvPr>
            <p:ph type="body" idx="4294967295"/>
          </p:nvPr>
        </p:nvSpPr>
        <p:spPr>
          <a:xfrm>
            <a:off x="236564" y="881225"/>
            <a:ext cx="8491199" cy="37977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pPr>
            <a:r>
              <a:rPr lang="en">
                <a:solidFill>
                  <a:schemeClr val="dk1"/>
                </a:solidFill>
              </a:rPr>
              <a:t>To many categories </a:t>
            </a:r>
          </a:p>
          <a:p>
            <a:pPr marL="457200" lvl="0" indent="-228600" rtl="0">
              <a:lnSpc>
                <a:spcPct val="120000"/>
              </a:lnSpc>
              <a:spcBef>
                <a:spcPts val="0"/>
              </a:spcBef>
              <a:buClr>
                <a:schemeClr val="dk1"/>
              </a:buClr>
            </a:pPr>
            <a:r>
              <a:rPr lang="en">
                <a:solidFill>
                  <a:schemeClr val="dk1"/>
                </a:solidFill>
              </a:rPr>
              <a:t>To many stacks in stacked bar charts</a:t>
            </a:r>
          </a:p>
          <a:p>
            <a:pPr marL="457200" lvl="0" indent="-228600" rtl="0">
              <a:lnSpc>
                <a:spcPct val="120000"/>
              </a:lnSpc>
              <a:spcBef>
                <a:spcPts val="0"/>
              </a:spcBef>
              <a:buClr>
                <a:schemeClr val="dk1"/>
              </a:buClr>
            </a:pPr>
            <a:r>
              <a:rPr lang="en">
                <a:solidFill>
                  <a:schemeClr val="dk1"/>
                </a:solidFill>
              </a:rPr>
              <a:t>Inappropriate axis interval </a:t>
            </a:r>
          </a:p>
          <a:p>
            <a:pPr marL="457200" lvl="0" indent="-228600" rtl="0">
              <a:lnSpc>
                <a:spcPct val="120000"/>
              </a:lnSpc>
              <a:spcBef>
                <a:spcPts val="0"/>
              </a:spcBef>
              <a:buClr>
                <a:schemeClr val="dk1"/>
              </a:buClr>
            </a:pPr>
            <a:r>
              <a:rPr lang="en">
                <a:solidFill>
                  <a:schemeClr val="dk1"/>
                </a:solidFill>
              </a:rPr>
              <a:t>Coloring, 3D</a:t>
            </a:r>
          </a:p>
        </p:txBody>
      </p:sp>
    </p:spTree>
    <p:extLst>
      <p:ext uri="{BB962C8B-B14F-4D97-AF65-F5344CB8AC3E}">
        <p14:creationId xmlns:p14="http://schemas.microsoft.com/office/powerpoint/2010/main" val="175511352"/>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body" idx="4294967295"/>
          </p:nvPr>
        </p:nvSpPr>
        <p:spPr>
          <a:xfrm>
            <a:off x="236564" y="881225"/>
            <a:ext cx="8491199" cy="37977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pPr>
            <a:r>
              <a:rPr lang="en">
                <a:solidFill>
                  <a:schemeClr val="dk1"/>
                </a:solidFill>
              </a:rPr>
              <a:t>Kickstarter is thinking about providing a consulting service to project founders help its customers create more successful crowdfunding campaigns. You have been asked elaborate on your initial exploratory analysis.  To do this, you’ll need to do some data transformation, preparation, and cleaning, just like you learned today. </a:t>
            </a:r>
          </a:p>
          <a:p>
            <a:pPr lvl="0" rtl="0">
              <a:lnSpc>
                <a:spcPct val="115000"/>
              </a:lnSpc>
              <a:spcBef>
                <a:spcPts val="0"/>
              </a:spcBef>
              <a:buNone/>
            </a:pPr>
            <a:endParaRPr>
              <a:solidFill>
                <a:schemeClr val="dk1"/>
              </a:solidFill>
            </a:endParaRPr>
          </a:p>
          <a:p>
            <a:pPr marL="457200" lvl="0" indent="-228600" rtl="0">
              <a:lnSpc>
                <a:spcPct val="115000"/>
              </a:lnSpc>
              <a:spcBef>
                <a:spcPts val="0"/>
              </a:spcBef>
              <a:buClr>
                <a:schemeClr val="dk1"/>
              </a:buClr>
            </a:pPr>
            <a:r>
              <a:rPr lang="en">
                <a:solidFill>
                  <a:schemeClr val="dk1"/>
                </a:solidFill>
              </a:rPr>
              <a:t>In your “Summary” tab - of the </a:t>
            </a:r>
            <a:r>
              <a:rPr lang="en">
                <a:solidFill>
                  <a:srgbClr val="0000FF"/>
                </a:solidFill>
              </a:rPr>
              <a:t>AN_lesson2_kickstarterscrape_student.xlsx </a:t>
            </a:r>
            <a:r>
              <a:rPr lang="en">
                <a:solidFill>
                  <a:schemeClr val="dk1"/>
                </a:solidFill>
              </a:rPr>
              <a:t>workbook -  fill in the two summary tables: one with two columns - number of projects and successful projects for each different categories; then one with the same two columns but for different countries.  Be sure to constructor two bar charts from each of your summary tables. Use the technical requirements below...</a:t>
            </a:r>
          </a:p>
        </p:txBody>
      </p:sp>
      <p:sp>
        <p:nvSpPr>
          <p:cNvPr id="420" name="Shape 420"/>
          <p:cNvSpPr txBox="1">
            <a:spLocks noGrp="1"/>
          </p:cNvSpPr>
          <p:nvPr>
            <p:ph type="title"/>
          </p:nvPr>
        </p:nvSpPr>
        <p:spPr>
          <a:xfrm>
            <a:off x="320275" y="517575"/>
            <a:ext cx="8407500" cy="459299"/>
          </a:xfrm>
          <a:prstGeom prst="rect">
            <a:avLst/>
          </a:prstGeom>
        </p:spPr>
        <p:txBody>
          <a:bodyPr lIns="91425" tIns="91425" rIns="91425" bIns="91425" anchor="t" anchorCtr="0">
            <a:noAutofit/>
          </a:bodyPr>
          <a:lstStyle/>
          <a:p>
            <a:pPr lvl="0" rtl="0">
              <a:spcBef>
                <a:spcPts val="0"/>
              </a:spcBef>
              <a:buNone/>
            </a:pPr>
            <a:r>
              <a:rPr lang="en"/>
              <a:t>Creating Different Bar Charts</a:t>
            </a:r>
          </a:p>
        </p:txBody>
      </p:sp>
    </p:spTree>
    <p:extLst>
      <p:ext uri="{BB962C8B-B14F-4D97-AF65-F5344CB8AC3E}">
        <p14:creationId xmlns:p14="http://schemas.microsoft.com/office/powerpoint/2010/main" val="1530257637"/>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ctrTitle"/>
          </p:nvPr>
        </p:nvSpPr>
        <p:spPr>
          <a:xfrm>
            <a:off x="302518" y="548200"/>
            <a:ext cx="8311800" cy="1852199"/>
          </a:xfrm>
          <a:prstGeom prst="rect">
            <a:avLst/>
          </a:prstGeom>
        </p:spPr>
        <p:txBody>
          <a:bodyPr lIns="91425" tIns="91425" rIns="91425" bIns="91425" anchor="t" anchorCtr="0">
            <a:noAutofit/>
          </a:bodyPr>
          <a:lstStyle/>
          <a:p>
            <a:pPr lvl="0" rtl="0">
              <a:spcBef>
                <a:spcPts val="0"/>
              </a:spcBef>
              <a:buNone/>
            </a:pPr>
            <a:r>
              <a:rPr lang="en"/>
              <a:t>CLOSING DISCUSSION</a:t>
            </a:r>
          </a:p>
        </p:txBody>
      </p:sp>
    </p:spTree>
    <p:extLst>
      <p:ext uri="{BB962C8B-B14F-4D97-AF65-F5344CB8AC3E}">
        <p14:creationId xmlns:p14="http://schemas.microsoft.com/office/powerpoint/2010/main" val="15003661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20275" y="517575"/>
            <a:ext cx="8407500" cy="4592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1400" b="0" i="0" u="none" strike="noStrike" cap="none">
                <a:solidFill>
                  <a:srgbClr val="000000"/>
                </a:solidFill>
                <a:latin typeface="Georgia"/>
                <a:ea typeface="Georgia"/>
                <a:cs typeface="Georgia"/>
                <a:sym typeface="Georgia"/>
              </a:rPr>
              <a:t>What is Data Analytics?</a:t>
            </a:r>
          </a:p>
        </p:txBody>
      </p:sp>
      <p:sp>
        <p:nvSpPr>
          <p:cNvPr id="81" name="Shape 81"/>
          <p:cNvSpPr txBox="1">
            <a:spLocks noGrp="1"/>
          </p:cNvSpPr>
          <p:nvPr>
            <p:ph type="body" idx="1"/>
          </p:nvPr>
        </p:nvSpPr>
        <p:spPr>
          <a:xfrm>
            <a:off x="204164" y="939200"/>
            <a:ext cx="8491199" cy="37977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SzPct val="100000"/>
              <a:buFont typeface="Georgia"/>
              <a:buChar char="▸"/>
            </a:pPr>
            <a:r>
              <a:rPr lang="en" sz="1800" b="0" i="0" u="none" strike="noStrike" cap="none">
                <a:solidFill>
                  <a:schemeClr val="dk1"/>
                </a:solidFill>
                <a:latin typeface="Georgia"/>
                <a:ea typeface="Georgia"/>
                <a:cs typeface="Georgia"/>
                <a:sym typeface="Georgia"/>
              </a:rPr>
              <a:t>Learn to make sense of data; tell a story; defend your proposal </a:t>
            </a:r>
          </a:p>
          <a:p>
            <a:pPr marL="457200" marR="0" lvl="0" indent="-228600" algn="l" rtl="0">
              <a:lnSpc>
                <a:spcPct val="115000"/>
              </a:lnSpc>
              <a:spcBef>
                <a:spcPts val="600"/>
              </a:spcBef>
              <a:spcAft>
                <a:spcPts val="0"/>
              </a:spcAft>
              <a:buClr>
                <a:schemeClr val="dk1"/>
              </a:buClr>
              <a:buSzPct val="100000"/>
              <a:buFont typeface="Georgia"/>
              <a:buChar char="▸"/>
            </a:pPr>
            <a:r>
              <a:rPr lang="en" sz="1800" b="0" i="0" u="none" strike="noStrike" cap="none">
                <a:solidFill>
                  <a:schemeClr val="dk1"/>
                </a:solidFill>
                <a:latin typeface="Georgia"/>
                <a:ea typeface="Georgia"/>
                <a:cs typeface="Georgia"/>
                <a:sym typeface="Georgia"/>
              </a:rPr>
              <a:t>We can store data points, but learning from them is an entirely different skill.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204164" y="939200"/>
            <a:ext cx="8491200" cy="3797700"/>
          </a:xfrm>
          <a:prstGeom prst="rect">
            <a:avLst/>
          </a:prstGeom>
          <a:noFill/>
          <a:ln>
            <a:noFill/>
          </a:ln>
        </p:spPr>
        <p:txBody>
          <a:bodyPr lIns="91425" tIns="91425" rIns="91425" bIns="91425" anchor="t" anchorCtr="0">
            <a:noAutofit/>
          </a:bodyPr>
          <a:lstStyle/>
          <a:p>
            <a:pPr marR="0" lvl="0" indent="0" algn="l" rtl="0">
              <a:lnSpc>
                <a:spcPct val="120000"/>
              </a:lnSpc>
              <a:spcBef>
                <a:spcPts val="0"/>
              </a:spcBef>
              <a:spcAft>
                <a:spcPts val="0"/>
              </a:spcAft>
              <a:buNone/>
            </a:pPr>
            <a:endParaRPr>
              <a:solidFill>
                <a:schemeClr val="dk1"/>
              </a:solidFill>
            </a:endParaRPr>
          </a:p>
          <a:p>
            <a:pPr marR="0" lvl="0" indent="0" algn="l" rtl="0">
              <a:lnSpc>
                <a:spcPct val="120000"/>
              </a:lnSpc>
              <a:spcBef>
                <a:spcPts val="0"/>
              </a:spcBef>
              <a:spcAft>
                <a:spcPts val="0"/>
              </a:spcAft>
              <a:buNone/>
            </a:pPr>
            <a:endParaRPr>
              <a:solidFill>
                <a:schemeClr val="dk1"/>
              </a:solidFill>
            </a:endParaRPr>
          </a:p>
          <a:p>
            <a:pPr marR="0" lvl="0" indent="0" algn="l" rtl="0">
              <a:lnSpc>
                <a:spcPct val="120000"/>
              </a:lnSpc>
              <a:spcBef>
                <a:spcPts val="0"/>
              </a:spcBef>
              <a:spcAft>
                <a:spcPts val="0"/>
              </a:spcAft>
              <a:buNone/>
            </a:pPr>
            <a:endParaRPr>
              <a:solidFill>
                <a:schemeClr val="dk1"/>
              </a:solidFill>
            </a:endParaRPr>
          </a:p>
          <a:p>
            <a:pPr marR="0" lvl="0" indent="0" algn="l" rtl="0">
              <a:lnSpc>
                <a:spcPct val="120000"/>
              </a:lnSpc>
              <a:spcBef>
                <a:spcPts val="0"/>
              </a:spcBef>
              <a:spcAft>
                <a:spcPts val="0"/>
              </a:spcAft>
              <a:buNone/>
            </a:pPr>
            <a:endParaRPr>
              <a:solidFill>
                <a:schemeClr val="dk1"/>
              </a:solidFill>
            </a:endParaRPr>
          </a:p>
          <a:p>
            <a:pPr marL="457200" marR="0" lvl="0" indent="-228600" algn="l" rtl="0">
              <a:lnSpc>
                <a:spcPct val="120000"/>
              </a:lnSpc>
              <a:spcBef>
                <a:spcPts val="0"/>
              </a:spcBef>
              <a:spcAft>
                <a:spcPts val="0"/>
              </a:spcAft>
              <a:buClr>
                <a:schemeClr val="dk1"/>
              </a:buClr>
              <a:buSzPct val="100000"/>
              <a:buFont typeface="Georgia"/>
              <a:buChar char="▸"/>
            </a:pPr>
            <a:r>
              <a:rPr lang="en">
                <a:solidFill>
                  <a:schemeClr val="dk1"/>
                </a:solidFill>
              </a:rPr>
              <a:t>What is the value of Data in the Modern World?</a:t>
            </a:r>
            <a:r>
              <a:rPr lang="en" sz="1800" b="0" i="0" u="none" strike="noStrike" cap="none">
                <a:solidFill>
                  <a:schemeClr val="dk1"/>
                </a:solidFill>
                <a:latin typeface="Georgia"/>
                <a:ea typeface="Georgia"/>
                <a:cs typeface="Georgia"/>
                <a:sym typeface="Georgia"/>
              </a:rPr>
              <a:t> </a:t>
            </a:r>
          </a:p>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sp>
        <p:nvSpPr>
          <p:cNvPr id="122" name="Shape 122"/>
          <p:cNvSpPr txBox="1">
            <a:spLocks noGrp="1"/>
          </p:cNvSpPr>
          <p:nvPr>
            <p:ph type="title"/>
          </p:nvPr>
        </p:nvSpPr>
        <p:spPr>
          <a:xfrm>
            <a:off x="320275" y="517575"/>
            <a:ext cx="8407500" cy="45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a:t>Value of Data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20275" y="517575"/>
            <a:ext cx="8407500" cy="45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endParaRPr/>
          </a:p>
        </p:txBody>
      </p:sp>
      <p:sp>
        <p:nvSpPr>
          <p:cNvPr id="128" name="Shape 128"/>
          <p:cNvSpPr txBox="1">
            <a:spLocks noGrp="1"/>
          </p:cNvSpPr>
          <p:nvPr>
            <p:ph type="body" idx="1"/>
          </p:nvPr>
        </p:nvSpPr>
        <p:spPr>
          <a:xfrm>
            <a:off x="204164" y="939200"/>
            <a:ext cx="8491200" cy="3797700"/>
          </a:xfrm>
          <a:prstGeom prst="rect">
            <a:avLst/>
          </a:prstGeom>
          <a:noFill/>
          <a:ln>
            <a:noFill/>
          </a:ln>
        </p:spPr>
        <p:txBody>
          <a:bodyPr lIns="91425" tIns="91425" rIns="91425" bIns="91425" anchor="t" anchorCtr="0">
            <a:noAutofit/>
          </a:bodyPr>
          <a:lstStyle/>
          <a:p>
            <a:pPr marR="0" lvl="0" indent="0" algn="l" rtl="0">
              <a:lnSpc>
                <a:spcPct val="120000"/>
              </a:lnSpc>
              <a:spcBef>
                <a:spcPts val="0"/>
              </a:spcBef>
              <a:spcAft>
                <a:spcPts val="0"/>
              </a:spcAft>
              <a:buNone/>
            </a:pPr>
            <a:endParaRPr/>
          </a:p>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pic>
        <p:nvPicPr>
          <p:cNvPr id="129" name="Shape 129" descr="gut-feel-biggest_2.jpg"/>
          <p:cNvPicPr preferRelativeResize="0"/>
          <p:nvPr/>
        </p:nvPicPr>
        <p:blipFill>
          <a:blip r:embed="rId3">
            <a:alphaModFix/>
          </a:blip>
          <a:stretch>
            <a:fillRect/>
          </a:stretch>
        </p:blipFill>
        <p:spPr>
          <a:xfrm>
            <a:off x="12159" y="0"/>
            <a:ext cx="9119677" cy="514349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20275" y="517575"/>
            <a:ext cx="8407500" cy="459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a:t>LIGO Collaboration</a:t>
            </a:r>
          </a:p>
        </p:txBody>
      </p:sp>
      <p:sp>
        <p:nvSpPr>
          <p:cNvPr id="154" name="Shape 154"/>
          <p:cNvSpPr txBox="1">
            <a:spLocks noGrp="1"/>
          </p:cNvSpPr>
          <p:nvPr>
            <p:ph type="body" idx="1"/>
          </p:nvPr>
        </p:nvSpPr>
        <p:spPr>
          <a:xfrm>
            <a:off x="204164" y="939200"/>
            <a:ext cx="8491200" cy="3797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rgbClr val="000000"/>
              </a:buClr>
              <a:buSzPct val="25000"/>
              <a:buFont typeface="Georgia"/>
              <a:buNone/>
            </a:pPr>
            <a:endParaRPr sz="1800" b="0" i="0" u="none" strike="noStrike" cap="none">
              <a:solidFill>
                <a:schemeClr val="dk1"/>
              </a:solidFill>
              <a:latin typeface="Georgia"/>
              <a:ea typeface="Georgia"/>
              <a:cs typeface="Georgia"/>
              <a:sym typeface="Georgia"/>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pic>
        <p:nvPicPr>
          <p:cNvPr id="155" name="Shape 155" descr="ligo20160211_Tn.jpg"/>
          <p:cNvPicPr preferRelativeResize="0"/>
          <p:nvPr/>
        </p:nvPicPr>
        <p:blipFill>
          <a:blip r:embed="rId3">
            <a:alphaModFix/>
          </a:blip>
          <a:stretch>
            <a:fillRect/>
          </a:stretch>
        </p:blipFill>
        <p:spPr>
          <a:xfrm>
            <a:off x="1619250" y="909637"/>
            <a:ext cx="5905500" cy="33242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204164" y="939200"/>
            <a:ext cx="8491200" cy="3797700"/>
          </a:xfrm>
          <a:prstGeom prst="rect">
            <a:avLst/>
          </a:prstGeom>
          <a:noFill/>
          <a:ln>
            <a:noFill/>
          </a:ln>
        </p:spPr>
        <p:txBody>
          <a:bodyPr lIns="91425" tIns="91425" rIns="91425" bIns="91425" anchor="t" anchorCtr="0">
            <a:noAutofit/>
          </a:bodyPr>
          <a:lstStyle/>
          <a:p>
            <a:pPr marL="0" marR="0" lvl="0" indent="0" algn="l" rtl="0">
              <a:lnSpc>
                <a:spcPct val="120000"/>
              </a:lnSpc>
              <a:spcBef>
                <a:spcPts val="0"/>
              </a:spcBef>
              <a:spcAft>
                <a:spcPts val="0"/>
              </a:spcAft>
              <a:buClr>
                <a:srgbClr val="000000"/>
              </a:buClr>
              <a:buSzPct val="25000"/>
              <a:buFont typeface="Georgia"/>
              <a:buNone/>
            </a:pPr>
            <a:endParaRPr>
              <a:solidFill>
                <a:schemeClr val="dk1"/>
              </a:solidFill>
            </a:endParaRPr>
          </a:p>
          <a:p>
            <a:pPr marL="0" marR="0" lvl="0" indent="0" algn="l" rtl="0">
              <a:lnSpc>
                <a:spcPct val="115000"/>
              </a:lnSpc>
              <a:spcBef>
                <a:spcPts val="0"/>
              </a:spcBef>
              <a:spcAft>
                <a:spcPts val="0"/>
              </a:spcAft>
              <a:buClr>
                <a:srgbClr val="000000"/>
              </a:buClr>
              <a:buSzPct val="25000"/>
              <a:buFont typeface="Arial"/>
              <a:buNone/>
            </a:pPr>
            <a:endParaRPr sz="1800" b="0" i="0" u="none" strike="noStrike" cap="none">
              <a:solidFill>
                <a:schemeClr val="dk1"/>
              </a:solidFill>
              <a:latin typeface="Georgia"/>
              <a:ea typeface="Georgia"/>
              <a:cs typeface="Georgia"/>
              <a:sym typeface="Georgia"/>
            </a:endParaRPr>
          </a:p>
        </p:txBody>
      </p:sp>
      <p:sp>
        <p:nvSpPr>
          <p:cNvPr id="161" name="Shape 161"/>
          <p:cNvSpPr txBox="1">
            <a:spLocks noGrp="1"/>
          </p:cNvSpPr>
          <p:nvPr>
            <p:ph type="title"/>
          </p:nvPr>
        </p:nvSpPr>
        <p:spPr>
          <a:xfrm>
            <a:off x="246025" y="529050"/>
            <a:ext cx="8407500" cy="459300"/>
          </a:xfrm>
          <a:prstGeom prst="rect">
            <a:avLst/>
          </a:prstGeom>
          <a:noFill/>
          <a:ln>
            <a:noFill/>
          </a:ln>
        </p:spPr>
        <p:txBody>
          <a:bodyPr lIns="91425" tIns="91425" rIns="91425" bIns="91425" anchor="t" anchorCtr="0">
            <a:noAutofit/>
          </a:bodyPr>
          <a:lstStyle/>
          <a:p>
            <a:pPr lvl="0" rtl="0">
              <a:lnSpc>
                <a:spcPct val="91304"/>
              </a:lnSpc>
              <a:spcBef>
                <a:spcPts val="0"/>
              </a:spcBef>
              <a:spcAft>
                <a:spcPts val="700"/>
              </a:spcAft>
              <a:buClr>
                <a:schemeClr val="dk1"/>
              </a:buClr>
              <a:buSzPct val="55000"/>
              <a:buFont typeface="Arial"/>
              <a:buNone/>
            </a:pPr>
            <a:r>
              <a:rPr lang="en" sz="2000" b="1">
                <a:solidFill>
                  <a:srgbClr val="333333"/>
                </a:solidFill>
                <a:latin typeface="Arial"/>
                <a:ea typeface="Arial"/>
                <a:cs typeface="Arial"/>
                <a:sym typeface="Arial"/>
              </a:rPr>
              <a:t>Gravitational Waves Detected 100 Years After Einstein's Prediction</a:t>
            </a:r>
          </a:p>
          <a:p>
            <a:pPr marL="0" marR="0" lvl="0" indent="0" algn="l" rtl="0">
              <a:lnSpc>
                <a:spcPct val="100000"/>
              </a:lnSpc>
              <a:spcBef>
                <a:spcPts val="0"/>
              </a:spcBef>
              <a:spcAft>
                <a:spcPts val="0"/>
              </a:spcAft>
              <a:buClr>
                <a:srgbClr val="000000"/>
              </a:buClr>
              <a:buSzPct val="25000"/>
              <a:buFont typeface="Georgia"/>
              <a:buNone/>
            </a:pPr>
            <a:endParaRPr sz="1800"/>
          </a:p>
        </p:txBody>
      </p:sp>
      <p:pic>
        <p:nvPicPr>
          <p:cNvPr id="162" name="Shape 162" descr="faq-lho-llo.png"/>
          <p:cNvPicPr preferRelativeResize="0"/>
          <p:nvPr/>
        </p:nvPicPr>
        <p:blipFill>
          <a:blip r:embed="rId3">
            <a:alphaModFix/>
          </a:blip>
          <a:stretch>
            <a:fillRect/>
          </a:stretch>
        </p:blipFill>
        <p:spPr>
          <a:xfrm>
            <a:off x="1714500" y="1619250"/>
            <a:ext cx="5715000" cy="1905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2071</TotalTime>
  <Words>1871</Words>
  <Application>Microsoft Macintosh PowerPoint</Application>
  <PresentationFormat>On-screen Show (16:9)</PresentationFormat>
  <Paragraphs>228</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Georgia</vt:lpstr>
      <vt:lpstr>Helvetica Neue</vt:lpstr>
      <vt:lpstr>Oswald</vt:lpstr>
      <vt:lpstr>GA Template</vt:lpstr>
      <vt:lpstr>DATA ANALYTICS: THE VALUE OF DATA</vt:lpstr>
      <vt:lpstr>HELLO!</vt:lpstr>
      <vt:lpstr>Course Goals</vt:lpstr>
      <vt:lpstr>Today’s Objectives</vt:lpstr>
      <vt:lpstr>What is Data Analytics?</vt:lpstr>
      <vt:lpstr>Value of Data</vt:lpstr>
      <vt:lpstr>PowerPoint Presentation</vt:lpstr>
      <vt:lpstr>LIGO Collaboration</vt:lpstr>
      <vt:lpstr>Gravitational Waves Detected 100 Years After Einstein's Prediction </vt:lpstr>
      <vt:lpstr>LIGO -- Laser Interferometer Gravitational Wave Observatory</vt:lpstr>
      <vt:lpstr>LIGO data</vt:lpstr>
      <vt:lpstr>Class Exercise</vt:lpstr>
      <vt:lpstr>Data Analytics Workflow</vt:lpstr>
      <vt:lpstr>Why is having a workflow framework important?</vt:lpstr>
      <vt:lpstr>When should you reference the workflow?</vt:lpstr>
      <vt:lpstr>Here’s the situation...</vt:lpstr>
      <vt:lpstr>Intro to New Material</vt:lpstr>
      <vt:lpstr>Data Types</vt:lpstr>
      <vt:lpstr>Conditional Formatting</vt:lpstr>
      <vt:lpstr>Key Metrics </vt:lpstr>
      <vt:lpstr>Getting to know your data</vt:lpstr>
      <vt:lpstr>Defining Business Problems </vt:lpstr>
      <vt:lpstr>Exploratory Analysis / Surface Analysis </vt:lpstr>
      <vt:lpstr>Independent Practice - Surface Analysis of Kickstarter data</vt:lpstr>
      <vt:lpstr>Today’s Objectives</vt:lpstr>
      <vt:lpstr>Examples of “Dirty” data </vt:lpstr>
      <vt:lpstr>So, why Prepare data? </vt:lpstr>
      <vt:lpstr>Why is Preparing, Cleaning your data Difficult? </vt:lpstr>
      <vt:lpstr>Types of Dirty Data</vt:lpstr>
      <vt:lpstr>Types of Dirty Data</vt:lpstr>
      <vt:lpstr>Types of Dirty Data</vt:lpstr>
      <vt:lpstr>Functions vs. Parameters vs. Output</vt:lpstr>
      <vt:lpstr>String Manipulation</vt:lpstr>
      <vt:lpstr>More String Manipulation</vt:lpstr>
      <vt:lpstr>Text Manipulation</vt:lpstr>
      <vt:lpstr>Logic Operators </vt:lpstr>
      <vt:lpstr>Boolean Operators</vt:lpstr>
      <vt:lpstr>Logical Operators</vt:lpstr>
      <vt:lpstr>Nested Functions and Operators </vt:lpstr>
      <vt:lpstr>Nested Functions and Operators </vt:lpstr>
      <vt:lpstr>Nested Functions and Operators </vt:lpstr>
      <vt:lpstr>Nested Functions and Operators </vt:lpstr>
      <vt:lpstr>Why visualizations?</vt:lpstr>
      <vt:lpstr>Bar Charts</vt:lpstr>
      <vt:lpstr>Common Issues with Bar Charts</vt:lpstr>
      <vt:lpstr>Creating Different Bar Charts</vt:lpstr>
      <vt:lpstr>CLOSING DISCUSSION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THE VALUE OF DATA</dc:title>
  <dc:subject/>
  <dc:creator/>
  <cp:keywords/>
  <dc:description/>
  <cp:lastModifiedBy>Eugene Bernstein</cp:lastModifiedBy>
  <cp:revision>20</cp:revision>
  <dcterms:modified xsi:type="dcterms:W3CDTF">2016-12-17T18:53:55Z</dcterms:modified>
  <cp:category/>
</cp:coreProperties>
</file>