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505"/>
  </p:normalViewPr>
  <p:slideViewPr>
    <p:cSldViewPr snapToGrid="0" snapToObjects="1">
      <p:cViewPr varScale="1">
        <p:scale>
          <a:sx n="67" d="100"/>
          <a:sy n="67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6D5F-CE17-B547-B5B1-4743C72F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75E05-E810-8543-90D5-7F6F05B4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3E3-AB28-F045-B95A-69C157D9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DEB1-3AA0-0142-8049-2886AF7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C71A-635F-F147-B0AC-D9D3AF8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3B6E-B6A1-054A-855A-9A8F74BF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EED2-BC83-4045-9C94-BCFAD114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09C2-54AD-3348-80CF-D08CC7B1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931E-D115-6C43-B206-39F2D6B6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A1D4-081A-7D40-B86E-C6FD688B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3EF38-522D-D842-8C76-3CBD3C5B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5923-8B15-444C-BFC5-D992B56F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19E8-0959-0448-B79D-5C9B9588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74C5-BA2B-BA46-9E37-11AC34D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92A9-DB45-5949-B7D8-20A88CAB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D691-A32F-1941-A773-3868B380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6B30-57CA-2C44-85F5-AD2DE5F0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2964-F7C6-994D-82EA-3D1119B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A35E-F6B2-9544-A2D4-575F33AE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18AD-CF98-344C-AFE2-5D4DA21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577B-3C8C-0B42-926B-4B1BEA9A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6843-F4C1-F647-97A5-B7BF703A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2D5B-57EF-7241-9BFF-1D12F17C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BAD-B29E-BA42-808D-BBAA59B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CB5-E889-2F40-B222-FB3305FF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9922-89D9-2D41-8BA2-68301122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6E35-F1FC-F74B-BBBB-81ED34354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06A7-9C14-4B4F-BD98-2C7AEE25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E6DA-8733-7946-AB8F-BB22F9F3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B00F-F84D-C844-B9DE-F2DABF2F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48AB-1F5A-D44F-9564-B076C2A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172C-2A3B-FB45-9F07-06DFC402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0C48-DE60-A143-928D-A3C5E1C4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46E5-68DF-AE47-AD49-F7E8922F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4E09D-8413-1549-8E7B-A581438AA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12F24-4E53-2549-A59B-5E0EF45C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CE3F0-1E2E-8448-ACA9-72C7A81A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1FD5E-3264-1946-9FA2-F6ABF2F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8AFD2-498C-FC46-A4CA-BC3BCA7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C13-9772-9742-95C5-E727912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66E3A-8645-EB4A-8354-2366E5B5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9781-0AAA-9B4D-A8AD-FD00737B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75B0-08EB-264C-A731-7AC90F7C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13046-CF03-E646-A702-2ABDD0A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F1F1B-F7E6-3C43-B208-DB5BFC6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1EB1-0377-F148-AAE4-E15628B6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8D6-0904-A546-B5AD-FE8861C0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1844-7422-444F-8046-E9D59D4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7DB80-3116-5B4A-BD9F-8B150A4B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E580-EE0D-424D-BC07-85067272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B059-6675-F14C-8E93-C3A835AF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06FE-B31B-D14E-8E9D-215381E7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E776-4AEE-874D-8755-5CF97C45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57C09-C203-8E48-A674-4CD71235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BD94-6BD2-9845-A26F-1043144E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7166-BBC5-8740-A9C1-A741884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1E80-0D5E-4145-95BC-CCFF7B71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317-103F-F543-A735-6EB8659C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82CE0-40C9-444B-814A-3469EE0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24D6-16EC-554D-B0F4-E0F35292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9387-0E6C-5547-96BF-B50203F5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0E83-6643-9E43-BDB3-F53356C62E6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5655-5FF0-2A44-B9B2-C63CF181B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060-6CDF-AB48-894A-1F85AC28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8D849-E715-5549-AB27-ABB4FD6F2A34}"/>
              </a:ext>
            </a:extLst>
          </p:cNvPr>
          <p:cNvSpPr txBox="1"/>
          <p:nvPr/>
        </p:nvSpPr>
        <p:spPr>
          <a:xfrm>
            <a:off x="288100" y="475989"/>
            <a:ext cx="1163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Map of the Santa Catalina Mts. and sampling sites. </a:t>
            </a:r>
          </a:p>
        </p:txBody>
      </p:sp>
    </p:spTree>
    <p:extLst>
      <p:ext uri="{BB962C8B-B14F-4D97-AF65-F5344CB8AC3E}">
        <p14:creationId xmlns:p14="http://schemas.microsoft.com/office/powerpoint/2010/main" val="3373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27239-1CBD-9E40-BAA8-77475642396E}"/>
              </a:ext>
            </a:extLst>
          </p:cNvPr>
          <p:cNvSpPr txBox="1"/>
          <p:nvPr/>
        </p:nvSpPr>
        <p:spPr>
          <a:xfrm>
            <a:off x="288100" y="475989"/>
            <a:ext cx="116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Species richness (A) and Fisher’s alpha diversity (B) as a function of both fire history and range. A. T-test, PM: T</a:t>
            </a:r>
            <a:r>
              <a:rPr lang="en-US" baseline="-25000" dirty="0"/>
              <a:t>17.90</a:t>
            </a:r>
            <a:r>
              <a:rPr lang="en-US" dirty="0"/>
              <a:t>=1.76, p-value=0.10; SCM: T</a:t>
            </a:r>
            <a:r>
              <a:rPr lang="en-US" baseline="-25000" dirty="0"/>
              <a:t>18.68</a:t>
            </a:r>
            <a:r>
              <a:rPr lang="en-US" dirty="0"/>
              <a:t>=1.81, p-value=0.09. B. T-test, PM: T</a:t>
            </a:r>
            <a:r>
              <a:rPr lang="en-US" baseline="-25000" dirty="0"/>
              <a:t>7.09</a:t>
            </a:r>
            <a:r>
              <a:rPr lang="en-US" dirty="0"/>
              <a:t>=1.87, p-value=0.10; SCM: T</a:t>
            </a:r>
            <a:r>
              <a:rPr lang="en-US" baseline="-25000" dirty="0"/>
              <a:t>16.44</a:t>
            </a:r>
            <a:r>
              <a:rPr lang="en-US" dirty="0"/>
              <a:t>=0.39, p-value=0.70. FA = fire affected, FU = fire unaffected.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705F9-BC07-004C-8C35-012104E3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75" y="1534031"/>
            <a:ext cx="5786403" cy="4338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F473A-E8A9-EC4E-885C-5AC7EFD2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" y="1529208"/>
            <a:ext cx="5792835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34543-4F61-0443-AC48-B22FA2C55A74}"/>
              </a:ext>
            </a:extLst>
          </p:cNvPr>
          <p:cNvSpPr txBox="1"/>
          <p:nvPr/>
        </p:nvSpPr>
        <p:spPr>
          <a:xfrm>
            <a:off x="342900" y="15292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E441A-3473-FE44-BD62-7004F5F409F2}"/>
              </a:ext>
            </a:extLst>
          </p:cNvPr>
          <p:cNvSpPr txBox="1"/>
          <p:nvPr/>
        </p:nvSpPr>
        <p:spPr>
          <a:xfrm>
            <a:off x="6501245" y="15292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59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38037A-5E38-1A46-A6FD-C355E806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28" y="1352811"/>
            <a:ext cx="58674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E5079-6734-3043-A604-6D9FE4B2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6" y="1352811"/>
            <a:ext cx="58674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1EBA5-D763-8448-965E-C319D469D66B}"/>
              </a:ext>
            </a:extLst>
          </p:cNvPr>
          <p:cNvSpPr txBox="1"/>
          <p:nvPr/>
        </p:nvSpPr>
        <p:spPr>
          <a:xfrm>
            <a:off x="327611" y="1513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084E3-2128-E54F-A214-147C4147B4F9}"/>
              </a:ext>
            </a:extLst>
          </p:cNvPr>
          <p:cNvSpPr txBox="1"/>
          <p:nvPr/>
        </p:nvSpPr>
        <p:spPr>
          <a:xfrm>
            <a:off x="6150725" y="1513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9901D-D84F-364C-88F3-9161C8FB2C18}"/>
              </a:ext>
            </a:extLst>
          </p:cNvPr>
          <p:cNvSpPr txBox="1"/>
          <p:nvPr/>
        </p:nvSpPr>
        <p:spPr>
          <a:xfrm>
            <a:off x="288100" y="475989"/>
            <a:ext cx="116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NMDS of EM community across fire unaffected (FA) and fire unaffected (FU) sites in the </a:t>
            </a:r>
            <a:r>
              <a:rPr lang="en-US" dirty="0" err="1"/>
              <a:t>Pinaleno</a:t>
            </a:r>
            <a:r>
              <a:rPr lang="en-US" dirty="0"/>
              <a:t> Mts. (A) and Santa Catalina </a:t>
            </a:r>
            <a:r>
              <a:rPr lang="en-US" dirty="0" err="1"/>
              <a:t>Mts</a:t>
            </a:r>
            <a:r>
              <a:rPr lang="en-US" dirty="0"/>
              <a:t> (B) based on </a:t>
            </a:r>
            <a:r>
              <a:rPr lang="en-US" dirty="0" err="1"/>
              <a:t>Morisita</a:t>
            </a:r>
            <a:r>
              <a:rPr lang="en-US" dirty="0"/>
              <a:t> Horn similarity index. A. PM, stress=0.16, ANOSIM: R=0.54, p=value=0.001; B. SCM, stress=0.20, PERMANOVA: F=1.96, R</a:t>
            </a:r>
            <a:r>
              <a:rPr lang="en-US" baseline="30000" dirty="0"/>
              <a:t>2</a:t>
            </a:r>
            <a:r>
              <a:rPr lang="en-US" dirty="0"/>
              <a:t>=0.09, p-value=0.02. Green = FU, black = FA; circles = SCM, squares = PM.</a:t>
            </a:r>
          </a:p>
        </p:txBody>
      </p:sp>
    </p:spTree>
    <p:extLst>
      <p:ext uri="{BB962C8B-B14F-4D97-AF65-F5344CB8AC3E}">
        <p14:creationId xmlns:p14="http://schemas.microsoft.com/office/powerpoint/2010/main" val="11063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18825-EAA0-0B4A-A5D0-29398D9F184D}"/>
              </a:ext>
            </a:extLst>
          </p:cNvPr>
          <p:cNvSpPr txBox="1"/>
          <p:nvPr/>
        </p:nvSpPr>
        <p:spPr>
          <a:xfrm>
            <a:off x="288100" y="475989"/>
            <a:ext cx="116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NMDS of EM community across fire affected (FA; A) and fire unaffected (FU; B) based on </a:t>
            </a:r>
            <a:r>
              <a:rPr lang="en-US" dirty="0" err="1"/>
              <a:t>Morisita</a:t>
            </a:r>
            <a:r>
              <a:rPr lang="en-US" dirty="0"/>
              <a:t> Horn similarity index . A. FA, stress=0.19, ANOSIM: R=0.33, p-value=0.001; B. FU, stress=0.15, PERMANOVA: F=3.23, R</a:t>
            </a:r>
            <a:r>
              <a:rPr lang="en-US" baseline="30000" dirty="0"/>
              <a:t>2</a:t>
            </a:r>
            <a:r>
              <a:rPr lang="en-US" dirty="0"/>
              <a:t>=0.16, p=value=0.001. Green = FU, black = FA; circles = SCM, squares = PM.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CBEE3-07CA-0847-9BFC-F166DEBA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83" y="1352811"/>
            <a:ext cx="5867400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533FC-A192-2942-A0D5-18260EFB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3" y="1399319"/>
            <a:ext cx="5867400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88130-9F9B-A048-8824-1BB97EF6E32D}"/>
              </a:ext>
            </a:extLst>
          </p:cNvPr>
          <p:cNvSpPr txBox="1"/>
          <p:nvPr/>
        </p:nvSpPr>
        <p:spPr>
          <a:xfrm>
            <a:off x="327611" y="1651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78898-3B4A-4244-AA72-DF55A9B946F9}"/>
              </a:ext>
            </a:extLst>
          </p:cNvPr>
          <p:cNvSpPr txBox="1"/>
          <p:nvPr/>
        </p:nvSpPr>
        <p:spPr>
          <a:xfrm>
            <a:off x="6150725" y="1651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91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8D849-E715-5549-AB27-ABB4FD6F2A34}"/>
              </a:ext>
            </a:extLst>
          </p:cNvPr>
          <p:cNvSpPr txBox="1"/>
          <p:nvPr/>
        </p:nvSpPr>
        <p:spPr>
          <a:xfrm>
            <a:off x="288100" y="475989"/>
            <a:ext cx="116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Class level taxonomy of EM communities as a function of fire history. Each range assessed </a:t>
            </a:r>
            <a:r>
              <a:rPr lang="en-US"/>
              <a:t>individually. </a:t>
            </a:r>
            <a:r>
              <a:rPr lang="en-US" dirty="0"/>
              <a:t>PM, X</a:t>
            </a:r>
            <a:r>
              <a:rPr lang="en-US" baseline="30000" dirty="0"/>
              <a:t>2</a:t>
            </a:r>
            <a:r>
              <a:rPr lang="en-US" baseline="-25000" dirty="0"/>
              <a:t>6</a:t>
            </a:r>
            <a:r>
              <a:rPr lang="en-US" dirty="0"/>
              <a:t>=22.48, p-value&lt;0.001; SCM, X</a:t>
            </a:r>
            <a:r>
              <a:rPr lang="en-US" baseline="30000" dirty="0"/>
              <a:t>2</a:t>
            </a:r>
            <a:r>
              <a:rPr lang="en-US" baseline="-25000" dirty="0"/>
              <a:t>6</a:t>
            </a:r>
            <a:r>
              <a:rPr lang="en-US" dirty="0"/>
              <a:t>=16.314, p-value=0.003. FU = fire unaffected, FA = fire affected.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6381-F174-804B-AACB-5E03FD715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75"/>
          <a:stretch/>
        </p:blipFill>
        <p:spPr>
          <a:xfrm>
            <a:off x="2056109" y="1122320"/>
            <a:ext cx="5716291" cy="5335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21AE8-0616-924E-B4AD-9AE37322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58" t="30889" b="42445"/>
          <a:stretch/>
        </p:blipFill>
        <p:spPr>
          <a:xfrm>
            <a:off x="7772400" y="1976683"/>
            <a:ext cx="2621281" cy="26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8D849-E715-5549-AB27-ABB4FD6F2A34}"/>
              </a:ext>
            </a:extLst>
          </p:cNvPr>
          <p:cNvSpPr txBox="1"/>
          <p:nvPr/>
        </p:nvSpPr>
        <p:spPr>
          <a:xfrm>
            <a:off x="288100" y="475989"/>
            <a:ext cx="116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Genus level taxonomy of EM communities as a function of fire history. Each range assessed individually. A. PM, X</a:t>
            </a:r>
            <a:r>
              <a:rPr lang="en-US" baseline="30000" dirty="0"/>
              <a:t>2</a:t>
            </a:r>
            <a:r>
              <a:rPr lang="en-US" baseline="-25000" dirty="0"/>
              <a:t>9</a:t>
            </a:r>
            <a:r>
              <a:rPr lang="en-US" dirty="0"/>
              <a:t>=37.62, p-value&lt;0.001; B. SCM, X</a:t>
            </a:r>
            <a:r>
              <a:rPr lang="en-US" baseline="30000" dirty="0"/>
              <a:t>2</a:t>
            </a:r>
            <a:r>
              <a:rPr lang="en-US" baseline="-25000" dirty="0"/>
              <a:t>13</a:t>
            </a:r>
            <a:r>
              <a:rPr lang="en-US" dirty="0"/>
              <a:t>=34.61, p-value=0.001. FU = fire unaffected, FA = fire affected.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B04C-F09D-4545-A6F6-41821B2C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28" y="1185197"/>
            <a:ext cx="7565873" cy="5672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E4185-3E40-3149-98DD-6CC8C26E89F2}"/>
              </a:ext>
            </a:extLst>
          </p:cNvPr>
          <p:cNvSpPr txBox="1"/>
          <p:nvPr/>
        </p:nvSpPr>
        <p:spPr>
          <a:xfrm>
            <a:off x="8099134" y="2708560"/>
            <a:ext cx="1619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Relative abundance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30411-F56A-3C42-9F4D-EC07408E31D4}"/>
              </a:ext>
            </a:extLst>
          </p:cNvPr>
          <p:cNvSpPr txBox="1"/>
          <p:nvPr/>
        </p:nvSpPr>
        <p:spPr>
          <a:xfrm>
            <a:off x="8099134" y="4438100"/>
            <a:ext cx="6991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Phyla   </a:t>
            </a:r>
          </a:p>
        </p:txBody>
      </p:sp>
    </p:spTree>
    <p:extLst>
      <p:ext uri="{BB962C8B-B14F-4D97-AF65-F5344CB8AC3E}">
        <p14:creationId xmlns:p14="http://schemas.microsoft.com/office/powerpoint/2010/main" val="263297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17502</TotalTime>
  <Words>380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2019-04-24T22:42:05Z</dcterms:created>
  <dcterms:modified xsi:type="dcterms:W3CDTF">2019-08-20T17:23:26Z</dcterms:modified>
</cp:coreProperties>
</file>