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7622"/>
    <p:restoredTop sz="94793"/>
  </p:normalViewPr>
  <p:slideViewPr>
    <p:cSldViewPr snapToGrid="0" snapToObjects="1">
      <p:cViewPr>
        <p:scale>
          <a:sx n="56" d="100"/>
          <a:sy n="56" d="100"/>
        </p:scale>
        <p:origin x="632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6D5F-CE17-B547-B5B1-4743C72F2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75E05-E810-8543-90D5-7F6F05B4F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CC3E3-AB28-F045-B95A-69C157D9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0E83-6643-9E43-BDB3-F53356C62E6B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ADEB1-3AA0-0142-8049-2886AF7A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3C71A-635F-F147-B0AC-D9D3AF88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D06-B124-0F4A-A743-41D5B201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3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3B6E-B6A1-054A-855A-9A8F74BF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5EED2-BC83-4045-9C94-BCFAD1149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409C2-54AD-3348-80CF-D08CC7B1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0E83-6643-9E43-BDB3-F53356C62E6B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4931E-D115-6C43-B206-39F2D6B6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FA1D4-081A-7D40-B86E-C6FD688B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D06-B124-0F4A-A743-41D5B201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0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C3EF38-522D-D842-8C76-3CBD3C5B9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F5923-8B15-444C-BFC5-D992B56F2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619E8-0959-0448-B79D-5C9B9588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0E83-6643-9E43-BDB3-F53356C62E6B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674C5-BA2B-BA46-9E37-11AC34D6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992A9-DB45-5949-B7D8-20A88CAB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D06-B124-0F4A-A743-41D5B201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8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D691-A32F-1941-A773-3868B380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26B30-57CA-2C44-85F5-AD2DE5F0D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02964-F7C6-994D-82EA-3D1119B6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0E83-6643-9E43-BDB3-F53356C62E6B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EA35E-F6B2-9544-A2D4-575F33AE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118AD-CF98-344C-AFE2-5D4DA210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D06-B124-0F4A-A743-41D5B201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5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577B-3C8C-0B42-926B-4B1BEA9AD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16843-F4C1-F647-97A5-B7BF703A3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2D5B-57EF-7241-9BFF-1D12F17C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0E83-6643-9E43-BDB3-F53356C62E6B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0BAD-B29E-BA42-808D-BBAA59B9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4ECB5-E889-2F40-B222-FB3305FF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D06-B124-0F4A-A743-41D5B201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2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9922-89D9-2D41-8BA2-683011224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96E35-F1FC-F74B-BBBB-81ED34354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B06A7-9C14-4B4F-BD98-2C7AEE254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6E6DA-8733-7946-AB8F-BB22F9F3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0E83-6643-9E43-BDB3-F53356C62E6B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2B00F-F84D-C844-B9DE-F2DABF2F3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48AB-1F5A-D44F-9564-B076C2A3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D06-B124-0F4A-A743-41D5B201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172C-2A3B-FB45-9F07-06DFC4028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10C48-DE60-A143-928D-A3C5E1C43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846E5-68DF-AE47-AD49-F7E8922F1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4E09D-8413-1549-8E7B-A581438AA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E12F24-4E53-2549-A59B-5E0EF45C2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CE3F0-1E2E-8448-ACA9-72C7A81A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0E83-6643-9E43-BDB3-F53356C62E6B}" type="datetimeFigureOut">
              <a:rPr lang="en-US" smtClean="0"/>
              <a:t>7/10/19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B1FD5E-3264-1946-9FA2-F6ABF2F3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F8AFD2-498C-FC46-A4CA-BC3BCA75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D06-B124-0F4A-A743-41D5B201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F2C13-9772-9742-95C5-E7279127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66E3A-8645-EB4A-8354-2366E5B5E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0E83-6643-9E43-BDB3-F53356C62E6B}" type="datetimeFigureOut">
              <a:rPr lang="en-US" smtClean="0"/>
              <a:t>7/10/19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19781-0AAA-9B4D-A8AD-FD00737B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75B0-08EB-264C-A731-7AC90F7C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D06-B124-0F4A-A743-41D5B201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13046-CF03-E646-A702-2ABDD0A8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0E83-6643-9E43-BDB3-F53356C62E6B}" type="datetimeFigureOut">
              <a:rPr lang="en-US" smtClean="0"/>
              <a:t>7/10/19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F1F1B-F7E6-3C43-B208-DB5BFC6A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61EB1-0377-F148-AAE4-E15628B6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D06-B124-0F4A-A743-41D5B201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2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2D8D6-0904-A546-B5AD-FE8861C0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B1844-7422-444F-8046-E9D59D452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7DB80-3116-5B4A-BD9F-8B150A4BC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7E580-EE0D-424D-BC07-85067272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0E83-6643-9E43-BDB3-F53356C62E6B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CB059-6675-F14C-8E93-C3A835AF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806FE-B31B-D14E-8E9D-215381E7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D06-B124-0F4A-A743-41D5B201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6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E776-4AEE-874D-8755-5CF97C45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757C09-C203-8E48-A674-4CD712353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DBD94-6BD2-9845-A26F-1043144E3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A7166-BBC5-8740-A9C1-A7418845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0E83-6643-9E43-BDB3-F53356C62E6B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C1E80-0D5E-4145-95BC-CCFF7B71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8F317-103F-F543-A735-6EB8659C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D06-B124-0F4A-A743-41D5B201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7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82CE0-40C9-444B-814A-3469EE08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A24D6-16EC-554D-B0F4-E0F35292D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49387-0E6C-5547-96BF-B50203F5B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C0E83-6643-9E43-BDB3-F53356C62E6B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85655-5FF0-2A44-B9B2-C63CF181B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AB060-6CDF-AB48-894A-1F85AC286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56D06-B124-0F4A-A743-41D5B201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3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5DB3D5-0AFF-BD4F-90B3-D8199F23192E}"/>
              </a:ext>
            </a:extLst>
          </p:cNvPr>
          <p:cNvSpPr txBox="1"/>
          <p:nvPr/>
        </p:nvSpPr>
        <p:spPr>
          <a:xfrm>
            <a:off x="370114" y="516834"/>
            <a:ext cx="11321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S1: Average annual precipitation (mm) as a function of both range and fire history. ANOVA with site as a random factor, range: F</a:t>
            </a:r>
            <a:r>
              <a:rPr lang="en-US" baseline="-25000" dirty="0"/>
              <a:t>1,4</a:t>
            </a:r>
            <a:r>
              <a:rPr lang="en-US" dirty="0"/>
              <a:t> = 99.21, p-value = 0.001; burn history: F</a:t>
            </a:r>
            <a:r>
              <a:rPr lang="en-US" baseline="-25000" dirty="0"/>
              <a:t>1,4</a:t>
            </a:r>
            <a:r>
              <a:rPr lang="en-US" dirty="0"/>
              <a:t> = 3.59, p-value = 0.13; </a:t>
            </a:r>
            <a:r>
              <a:rPr lang="en-US" dirty="0" err="1"/>
              <a:t>range:burn</a:t>
            </a:r>
            <a:r>
              <a:rPr lang="en-US" dirty="0"/>
              <a:t> history: F</a:t>
            </a:r>
            <a:r>
              <a:rPr lang="en-US" baseline="-25000" dirty="0"/>
              <a:t>1,4</a:t>
            </a:r>
            <a:r>
              <a:rPr lang="en-US" dirty="0"/>
              <a:t> = 7.67, p-value = 0.05. FA = fire affected; FU = fire unaffected.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79557A-442F-634A-A2D5-58B8BF6CF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953" y="1440163"/>
            <a:ext cx="6658712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4B9B14-35E8-614C-80E6-B1928CD0F132}"/>
              </a:ext>
            </a:extLst>
          </p:cNvPr>
          <p:cNvSpPr txBox="1"/>
          <p:nvPr/>
        </p:nvSpPr>
        <p:spPr>
          <a:xfrm>
            <a:off x="370114" y="516834"/>
            <a:ext cx="11321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S2: PCA of soil characteristics as a function of both range and fire history. ANOVA with site as a random factor, range: F</a:t>
            </a:r>
            <a:r>
              <a:rPr lang="en-US" baseline="-25000" dirty="0"/>
              <a:t>1,4</a:t>
            </a:r>
            <a:r>
              <a:rPr lang="en-US" dirty="0"/>
              <a:t> = 7.20, p-value = 0.06; burn history: F</a:t>
            </a:r>
            <a:r>
              <a:rPr lang="en-US" baseline="-25000" dirty="0"/>
              <a:t>1,4</a:t>
            </a:r>
            <a:r>
              <a:rPr lang="en-US" dirty="0"/>
              <a:t> = 6.32, p-value = 0.07; </a:t>
            </a:r>
            <a:r>
              <a:rPr lang="en-US" dirty="0" err="1"/>
              <a:t>range:burn</a:t>
            </a:r>
            <a:r>
              <a:rPr lang="en-US" dirty="0"/>
              <a:t> history: F</a:t>
            </a:r>
            <a:r>
              <a:rPr lang="en-US" baseline="-25000" dirty="0"/>
              <a:t>1,4</a:t>
            </a:r>
            <a:r>
              <a:rPr lang="en-US" dirty="0"/>
              <a:t> = 0.003, p-value = 0.96. FA = fire affected; FU = fire unaffected.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8C0FD-0125-EF4D-B6A2-999B5E8A5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329" y="1662180"/>
            <a:ext cx="6658712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1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6759B4-00BC-7C48-BC04-84F7E0467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22" y="1440164"/>
            <a:ext cx="6889325" cy="51655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6BB1FD-D33D-9D44-9892-A689647B2947}"/>
              </a:ext>
            </a:extLst>
          </p:cNvPr>
          <p:cNvSpPr txBox="1"/>
          <p:nvPr/>
        </p:nvSpPr>
        <p:spPr>
          <a:xfrm>
            <a:off x="370114" y="516834"/>
            <a:ext cx="11321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S3: Shannon’s diversity as a function of fire history and range. T-test, PM.: T</a:t>
            </a:r>
            <a:r>
              <a:rPr lang="en-US" baseline="-25000" dirty="0"/>
              <a:t>18.41</a:t>
            </a:r>
            <a:r>
              <a:rPr lang="en-US" dirty="0"/>
              <a:t>=1.83, p-value = 0.08; SCM: T</a:t>
            </a:r>
            <a:r>
              <a:rPr lang="en-US" baseline="-25000" dirty="0"/>
              <a:t>13.48</a:t>
            </a:r>
            <a:r>
              <a:rPr lang="en-US" dirty="0"/>
              <a:t>=2.06, p-value =0.06.</a:t>
            </a:r>
          </a:p>
        </p:txBody>
      </p:sp>
    </p:spTree>
    <p:extLst>
      <p:ext uri="{BB962C8B-B14F-4D97-AF65-F5344CB8AC3E}">
        <p14:creationId xmlns:p14="http://schemas.microsoft.com/office/powerpoint/2010/main" val="240911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BB1FD-D33D-9D44-9892-A689647B2947}"/>
              </a:ext>
            </a:extLst>
          </p:cNvPr>
          <p:cNvSpPr txBox="1"/>
          <p:nvPr/>
        </p:nvSpPr>
        <p:spPr>
          <a:xfrm>
            <a:off x="370114" y="516834"/>
            <a:ext cx="11321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S4: NMDS of EM community across fire affected (FA; A) and fire unaffected (FU; B) based on Jaccard similarity index. A. FA, stress=0.19, PERMANOVA: F=2.92, R</a:t>
            </a:r>
            <a:r>
              <a:rPr lang="en-US" baseline="30000" dirty="0"/>
              <a:t>2</a:t>
            </a:r>
            <a:r>
              <a:rPr lang="en-US" dirty="0"/>
              <a:t>=0.14, p-value=0.001; B. FU, stress=0.13, PERMANOVA: F=2.41, R</a:t>
            </a:r>
            <a:r>
              <a:rPr lang="en-US" baseline="30000" dirty="0"/>
              <a:t>2</a:t>
            </a:r>
            <a:r>
              <a:rPr lang="en-US" dirty="0"/>
              <a:t>=0.12, p=value=0.002. Black = FA, Green = FU; circles = SCM, squares = PM.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3DF630-4CEE-424B-82FC-43E813C43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65" y="1461654"/>
            <a:ext cx="5867400" cy="502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53E151-42D8-BB4A-9E19-53BA50E24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685" y="1440164"/>
            <a:ext cx="5867400" cy="502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B2B3B5-17CF-1C4D-AA4E-5D684FB85E80}"/>
              </a:ext>
            </a:extLst>
          </p:cNvPr>
          <p:cNvSpPr txBox="1"/>
          <p:nvPr/>
        </p:nvSpPr>
        <p:spPr>
          <a:xfrm>
            <a:off x="327611" y="16511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0A3C2C-38DD-5941-B2CA-B3A94F159B10}"/>
              </a:ext>
            </a:extLst>
          </p:cNvPr>
          <p:cNvSpPr txBox="1"/>
          <p:nvPr/>
        </p:nvSpPr>
        <p:spPr>
          <a:xfrm>
            <a:off x="6150725" y="16511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006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BB1FD-D33D-9D44-9892-A689647B2947}"/>
              </a:ext>
            </a:extLst>
          </p:cNvPr>
          <p:cNvSpPr txBox="1"/>
          <p:nvPr/>
        </p:nvSpPr>
        <p:spPr>
          <a:xfrm>
            <a:off x="370114" y="516834"/>
            <a:ext cx="11321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S5: NMDS of EM community across FA and FU sites in the PM (A) and SCM (B) based on Jaccard similarity index. A. PM, stress=0.15, ANOSIM: R=0.53, p=value=0.001; B. SCM, stress=0.21, ANOSIM: R=0.11, p-value=0.06. Black = FA, green = FU; circles = SCM, squares = PM.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FA21D7-0A99-D84D-BC80-16E7D1338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7163"/>
            <a:ext cx="5867400" cy="5029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134847-C58A-E547-AFC8-56ACA1539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5" y="1717163"/>
            <a:ext cx="5867400" cy="5029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111F16-2A64-074F-8B73-47C762828BFC}"/>
              </a:ext>
            </a:extLst>
          </p:cNvPr>
          <p:cNvSpPr txBox="1"/>
          <p:nvPr/>
        </p:nvSpPr>
        <p:spPr>
          <a:xfrm>
            <a:off x="213807" y="18450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A7A1FF-053C-C24D-98C7-E0EFE2800522}"/>
              </a:ext>
            </a:extLst>
          </p:cNvPr>
          <p:cNvSpPr txBox="1"/>
          <p:nvPr/>
        </p:nvSpPr>
        <p:spPr>
          <a:xfrm>
            <a:off x="6036921" y="18450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6256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17942</TotalTime>
  <Words>346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33</cp:revision>
  <dcterms:created xsi:type="dcterms:W3CDTF">2019-04-24T22:42:05Z</dcterms:created>
  <dcterms:modified xsi:type="dcterms:W3CDTF">2019-07-10T17:06:19Z</dcterms:modified>
</cp:coreProperties>
</file>