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notesMasterIdLst>
    <p:notesMasterId r:id="rId14"/>
  </p:notesMasterIdLst>
  <p:sldIdLst>
    <p:sldId id="256" r:id="rId2"/>
    <p:sldId id="726" r:id="rId3"/>
    <p:sldId id="730" r:id="rId4"/>
    <p:sldId id="731" r:id="rId5"/>
    <p:sldId id="733" r:id="rId6"/>
    <p:sldId id="734" r:id="rId7"/>
    <p:sldId id="707" r:id="rId8"/>
    <p:sldId id="735" r:id="rId9"/>
    <p:sldId id="750" r:id="rId10"/>
    <p:sldId id="628" r:id="rId11"/>
    <p:sldId id="608" r:id="rId12"/>
    <p:sldId id="576" r:id="rId13"/>
  </p:sldIdLst>
  <p:sldSz cx="9144000" cy="6858000" type="screen4x3"/>
  <p:notesSz cx="6742113" cy="988218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DAE2F4"/>
    <a:srgbClr val="CAD7EE"/>
    <a:srgbClr val="D8E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3" autoAdjust="0"/>
    <p:restoredTop sz="95613" autoAdjust="0"/>
  </p:normalViewPr>
  <p:slideViewPr>
    <p:cSldViewPr>
      <p:cViewPr>
        <p:scale>
          <a:sx n="115" d="100"/>
          <a:sy n="115" d="100"/>
        </p:scale>
        <p:origin x="1866" y="144"/>
      </p:cViewPr>
      <p:guideLst>
        <p:guide orient="horz" pos="2160"/>
        <p:guide pos="2880"/>
      </p:guideLst>
    </p:cSldViewPr>
  </p:slideViewPr>
  <p:notesTextViewPr>
    <p:cViewPr>
      <p:scale>
        <a:sx n="195" d="100"/>
        <a:sy n="19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436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>
            <a:extLst>
              <a:ext uri="{FF2B5EF4-FFF2-40B4-BE49-F238E27FC236}">
                <a16:creationId xmlns:a16="http://schemas.microsoft.com/office/drawing/2014/main" id="{EF15A980-6D2F-451E-B7DE-2BF5E50E80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/>
            <a:r>
              <a:rPr lang="en-US" noProof="0"/>
              <a:t> __ ___________ ________ ________ _____</a:t>
            </a:r>
          </a:p>
        </p:txBody>
      </p:sp>
      <p:sp>
        <p:nvSpPr>
          <p:cNvPr id="251" name="PlaceHolder 2">
            <a:extLst>
              <a:ext uri="{FF2B5EF4-FFF2-40B4-BE49-F238E27FC236}">
                <a16:creationId xmlns:a16="http://schemas.microsoft.com/office/drawing/2014/main" id="{25A0E98B-2B5D-4F8F-9409-5E8C751A344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ru-RU"/>
              <a:t>Для правки формата примечаний щёлкните мышью</a:t>
            </a:r>
          </a:p>
        </p:txBody>
      </p:sp>
      <p:sp>
        <p:nvSpPr>
          <p:cNvPr id="252" name="PlaceHolder 3">
            <a:extLst>
              <a:ext uri="{FF2B5EF4-FFF2-40B4-BE49-F238E27FC236}">
                <a16:creationId xmlns:a16="http://schemas.microsoft.com/office/drawing/2014/main" id="{29744CAF-1418-45F9-BE30-AC89D2601ABA}"/>
              </a:ext>
            </a:extLst>
          </p:cNvPr>
          <p:cNvSpPr>
            <a:spLocks noGrp="1"/>
          </p:cNvSpPr>
          <p:nvPr>
            <p:ph type="hdr"/>
          </p:nvPr>
        </p:nvSpPr>
        <p:spPr>
          <a:xfrm>
            <a:off x="0" y="0"/>
            <a:ext cx="3281363" cy="534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&lt;верхний колонтитул&gt;</a:t>
            </a:r>
          </a:p>
        </p:txBody>
      </p:sp>
      <p:sp>
        <p:nvSpPr>
          <p:cNvPr id="253" name="PlaceHolder 4">
            <a:extLst>
              <a:ext uri="{FF2B5EF4-FFF2-40B4-BE49-F238E27FC236}">
                <a16:creationId xmlns:a16="http://schemas.microsoft.com/office/drawing/2014/main" id="{F5B259F3-1482-42AE-AC82-4DAFE3EA3FCA}"/>
              </a:ext>
            </a:extLst>
          </p:cNvPr>
          <p:cNvSpPr>
            <a:spLocks noGrp="1"/>
          </p:cNvSpPr>
          <p:nvPr>
            <p:ph type="dt"/>
          </p:nvPr>
        </p:nvSpPr>
        <p:spPr>
          <a:xfrm>
            <a:off x="4278313" y="0"/>
            <a:ext cx="3281362" cy="534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&lt;дата/время&gt;</a:t>
            </a:r>
          </a:p>
        </p:txBody>
      </p:sp>
      <p:sp>
        <p:nvSpPr>
          <p:cNvPr id="254" name="PlaceHolder 5">
            <a:extLst>
              <a:ext uri="{FF2B5EF4-FFF2-40B4-BE49-F238E27FC236}">
                <a16:creationId xmlns:a16="http://schemas.microsoft.com/office/drawing/2014/main" id="{9B6FFEBB-E84D-4211-B2CA-792FFA42A134}"/>
              </a:ext>
            </a:extLst>
          </p:cNvPr>
          <p:cNvSpPr>
            <a:spLocks noGrp="1"/>
          </p:cNvSpPr>
          <p:nvPr>
            <p:ph type="ftr"/>
          </p:nvPr>
        </p:nvSpPr>
        <p:spPr>
          <a:xfrm>
            <a:off x="0" y="10156825"/>
            <a:ext cx="3281363" cy="5349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&lt;нижний колонтитул&gt;</a:t>
            </a:r>
          </a:p>
        </p:txBody>
      </p:sp>
      <p:sp>
        <p:nvSpPr>
          <p:cNvPr id="255" name="PlaceHolder 6">
            <a:extLst>
              <a:ext uri="{FF2B5EF4-FFF2-40B4-BE49-F238E27FC236}">
                <a16:creationId xmlns:a16="http://schemas.microsoft.com/office/drawing/2014/main" id="{A0FA6CD0-1EE3-4FE3-93E6-BE82B3DF7657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4278313" y="10156825"/>
            <a:ext cx="3281362" cy="5349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A6DA315C-6A99-4445-B241-5FC8AEE920E2}" type="slidenum">
              <a:rPr lang="uk-UA" altLang="ru-RU"/>
              <a:pPr/>
              <a:t>‹#›</a:t>
            </a:fld>
            <a:endParaRPr lang="uk-UA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1DFBC-F392-A8A7-ACF2-DCB3F213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B8CF0A2-22FB-E5FA-7AFD-6E8F28C5D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095792F-E4F7-1774-3828-FCEBEE3EB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EEB615-011D-934F-3FC5-509C24EC027D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2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394082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1DFBC-F392-A8A7-ACF2-DCB3F213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B8CF0A2-22FB-E5FA-7AFD-6E8F28C5D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095792F-E4F7-1774-3828-FCEBEE3EB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EEB615-011D-934F-3FC5-509C24EC027D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3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510581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1DFBC-F392-A8A7-ACF2-DCB3F213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B8CF0A2-22FB-E5FA-7AFD-6E8F28C5D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095792F-E4F7-1774-3828-FCEBEE3EB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EEB615-011D-934F-3FC5-509C24EC027D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4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589434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1DFBC-F392-A8A7-ACF2-DCB3F213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B8CF0A2-22FB-E5FA-7AFD-6E8F28C5D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095792F-E4F7-1774-3828-FCEBEE3EB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EEB615-011D-934F-3FC5-509C24EC027D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5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158117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1DFBC-F392-A8A7-ACF2-DCB3F213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B8CF0A2-22FB-E5FA-7AFD-6E8F28C5D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095792F-E4F7-1774-3828-FCEBEE3EB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Одним із основних рішень під час роботи з алгоритмом </a:t>
            </a:r>
            <a:r>
              <a:rPr lang="de-DE" dirty="0"/>
              <a:t>K-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Neighbors</a:t>
            </a:r>
            <a:r>
              <a:rPr lang="de-DE" dirty="0"/>
              <a:t> </a:t>
            </a:r>
            <a:r>
              <a:rPr lang="uk-UA" dirty="0"/>
              <a:t>є визначення значення «</a:t>
            </a:r>
            <a:r>
              <a:rPr lang="de-DE" dirty="0"/>
              <a:t>k» — </a:t>
            </a:r>
            <a:r>
              <a:rPr lang="uk-UA" dirty="0"/>
              <a:t>кількості сусідів, які слід враховувати під час прогнозування. Менше значення «</a:t>
            </a:r>
            <a:r>
              <a:rPr lang="de-DE" dirty="0"/>
              <a:t>k», </a:t>
            </a:r>
            <a:r>
              <a:rPr lang="uk-UA" dirty="0"/>
              <a:t>наприклад 1 або 3, може вловлювати дрібні деталі в даних, але також може бути чутливим до шуму та викидів. І навпаки, більший «</a:t>
            </a:r>
            <a:r>
              <a:rPr lang="de-DE" dirty="0"/>
              <a:t>k» </a:t>
            </a:r>
            <a:r>
              <a:rPr lang="uk-UA" dirty="0"/>
              <a:t>може надати більш узагальнені прогнози, зменшуючи ризик переобладнання, але він може бути недостатнім, якщо довести його до крайності.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EEB615-011D-934F-3FC5-509C24EC027D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6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295499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1DFBC-F392-A8A7-ACF2-DCB3F213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B8CF0A2-22FB-E5FA-7AFD-6E8F28C5D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095792F-E4F7-1774-3828-FCEBEE3EB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Одним із основних рішень під час роботи з алгоритмом </a:t>
            </a:r>
            <a:r>
              <a:rPr lang="de-DE" dirty="0"/>
              <a:t>K-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Neighbors</a:t>
            </a:r>
            <a:r>
              <a:rPr lang="de-DE" dirty="0"/>
              <a:t> </a:t>
            </a:r>
            <a:r>
              <a:rPr lang="uk-UA" dirty="0"/>
              <a:t>є визначення значення «</a:t>
            </a:r>
            <a:r>
              <a:rPr lang="de-DE" dirty="0"/>
              <a:t>k» — </a:t>
            </a:r>
            <a:r>
              <a:rPr lang="uk-UA" dirty="0"/>
              <a:t>кількості сусідів, які слід враховувати під час прогнозування. Менше значення «</a:t>
            </a:r>
            <a:r>
              <a:rPr lang="de-DE" dirty="0"/>
              <a:t>k», </a:t>
            </a:r>
            <a:r>
              <a:rPr lang="uk-UA" dirty="0"/>
              <a:t>наприклад 1 або 3, може вловлювати дрібні деталі в даних, але також може бути чутливим до шуму та викидів. І навпаки, більший «</a:t>
            </a:r>
            <a:r>
              <a:rPr lang="de-DE" dirty="0"/>
              <a:t>k» </a:t>
            </a:r>
            <a:r>
              <a:rPr lang="uk-UA" dirty="0"/>
              <a:t>може надати більш узагальнені прогнози, зменшуючи ризик переобладнання, але він може бути недостатнім, якщо довести його до крайності.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EEB615-011D-934F-3FC5-509C24EC027D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8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71859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2CEE7-5F6A-4F72-A587-4D3E7C051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0CABBF-DDBF-4F19-8EBF-17D5E3F0A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ED0DEE-D46D-4832-9471-74177055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08.07.2024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F2C9D-7465-4D21-A71D-FE861429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855563-75B2-448D-8BEE-A0AFA663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90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77E6C-2D43-438D-87C2-2E663DC4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6464B4-CD2D-46A7-A77A-4762A9E52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5C2B1C-1554-4C49-B485-81612D11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08.07.2024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50CF79-3FC3-4912-B71C-493C3AFD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0971A7-6FF6-4E55-847E-92C83CC1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34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63EEAD2-999F-4405-A4F6-1B8046AF8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49B4FE-5909-4FB3-B23D-4805F4A3C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70C5B5-BDC6-4241-BC03-2387EA09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08.07.2024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453553-2306-407B-B348-44133FF4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017079-3FD4-4637-B42B-315F544F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13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875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A2EAB-16FD-4D01-A236-9C14E5CA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A81AF-682B-4333-8CB4-44924FB3A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FB1B14-2DDB-4A7A-961C-D070B071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08.07.2024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9A1E73-C758-4FF9-B8D6-3D6AC2DD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0D3E33-159A-4904-B189-4AFF9FB9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40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DF47B-70D5-4FD1-A0A3-43B2BC05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76411E-A7FB-47B4-A7A3-F3F27C24D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A59459-317E-4405-8301-3199085A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08.07.2024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72DD46-D1E3-4B63-9F03-E082C8B4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1E4D7F-F47B-4055-B3C7-7F47FF58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43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B51AD-196A-40D7-AFCD-7534E715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9D9F1-17F8-4C31-947A-400ECEEE8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C619E1-AFB3-48E3-9D3F-F9674AB4A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9E38CE-0A74-42C2-9BB9-5505D357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08.07.2024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73DD3D-6671-4E08-A1E1-DD79325D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CB429F-BFA5-4D32-B4BD-7D98BEF0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6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89DE9-16CA-45B7-B78B-87517756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B7571F-BE31-4AF8-ABC8-6DEC4D9C2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01A449-5125-410E-A811-D68C0F630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ABABEC-F980-4330-9E66-8D684EA19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D14F22-A98B-4238-AD80-29AEA0D8C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B115C4-FAEC-4400-944E-9AAB2240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08.07.2024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C845259-A870-465B-A146-3C8B5C5B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D4D466-7EC4-41A6-A963-B9CF8F7C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8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C3DB8-EA3D-46F6-9077-F3FF0533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94C2883-6281-47C9-9F6E-BDB74549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08.07.2024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ABA826-B6F0-428F-9569-3C38750C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4E489D-209E-45AC-91C5-2141B301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43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6FE641-EFC4-44A2-BE3F-DA42ABE1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08.07.2024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6040F7-51F9-4680-8114-12767EB6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CB78E3-427D-40A7-AA49-19451CA3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12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C5EF8-B516-44FD-9471-2A332560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8A94AA-8951-4645-A40D-B6B99827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565039-F9BE-473D-9F55-1650DAE13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474634-915E-4B9B-86BE-093D7E05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08.07.2024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0FD6F3-E5B5-4303-A62A-66368822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286C5A-440E-4D76-A583-BF8F373D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4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F0933-1141-49DC-85C8-3FCDC204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CC67CE-5F51-44C5-93C2-B036B1926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F73CDC-1B2C-4F60-AE0C-C39A27515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F820D1-7574-428C-B81F-01C2D654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08.07.2024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EDA990-4549-43ED-B6ED-86D89F09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643FBB-FCB9-4B32-8215-5138463F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89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F76CE-FCE4-4D27-BDAB-3B125CA9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79BA53-C0CC-4613-B092-00B9845F1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5778F9-40EF-4344-A573-415F7BB43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08.07.2024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C4D69F-D613-4BAB-9CAC-00DB7C8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A641BA-FEDB-4FB3-B638-1A5ACAE3A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24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mf.lnu.edu.ua/ar/1739" TargetMode="External"/><Relationship Id="rId2" Type="http://schemas.openxmlformats.org/officeDocument/2006/relationships/hyperlink" Target="https://uk.wikipedia.org/wiki/&#1084;&#1072;&#1096;&#1080;&#1085;&#1085;&#1077;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mmf.lnu.edu.ua/ar/1743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215B440-7B20-9A32-5899-207C3D387E4D}"/>
              </a:ext>
            </a:extLst>
          </p:cNvPr>
          <p:cNvSpPr txBox="1">
            <a:spLocks noChangeArrowheads="1"/>
          </p:cNvSpPr>
          <p:nvPr/>
        </p:nvSpPr>
        <p:spPr>
          <a:xfrm>
            <a:off x="215516" y="980728"/>
            <a:ext cx="8712968" cy="42780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ОСНОВИ СИСТЕМ ШТУЧНОГО ІНТЕЛЕКТУ, НЕЙРОННИХ МЕРЕЖ</a:t>
            </a:r>
          </a:p>
          <a:p>
            <a:pPr algn="ctr">
              <a:lnSpc>
                <a:spcPct val="100000"/>
              </a:lnSpc>
            </a:pPr>
            <a:r>
              <a:rPr lang="ru-RU" altLang="ru-RU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та ГЛИБОКОГО НАВЧАННЯ</a:t>
            </a:r>
          </a:p>
          <a:p>
            <a:pPr algn="ctr">
              <a:lnSpc>
                <a:spcPct val="100000"/>
              </a:lnSpc>
            </a:pPr>
            <a:endParaRPr lang="en-US" altLang="ru-RU" sz="36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Модуль </a:t>
            </a:r>
            <a:r>
              <a:rPr lang="en-US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2.</a:t>
            </a: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 Навчання з вчителем</a:t>
            </a:r>
            <a:endParaRPr lang="uk-UA" altLang="ru-RU" sz="40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US" altLang="ru-RU" sz="32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Лекція 2.7. </a:t>
            </a:r>
          </a:p>
          <a:p>
            <a:pPr algn="ctr">
              <a:lnSpc>
                <a:spcPct val="100000"/>
              </a:lnSpc>
            </a:pP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Класифікація. Метод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KNN</a:t>
            </a: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altLang="ru-RU" sz="32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8224D-EDE3-AB0F-A096-8646D37A5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0396501A-CE95-0971-33B0-8860E26DE92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404813"/>
            <a:ext cx="8686800" cy="486287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Рекомендована ЛІТЕРАТУРА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A8315E-C92A-CF91-2F50-3F7F675DB301}"/>
              </a:ext>
            </a:extLst>
          </p:cNvPr>
          <p:cNvSpPr txBox="1">
            <a:spLocks noChangeArrowheads="1"/>
          </p:cNvSpPr>
          <p:nvPr/>
        </p:nvSpPr>
        <p:spPr>
          <a:xfrm>
            <a:off x="198090" y="891100"/>
            <a:ext cx="8686800" cy="488762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0000"/>
              </a:lnSpc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Глибинне навчання: 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Навчальний посібник  / Уклад.: В.В. Литвин, Р.М. 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Пелещак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В.А. Висоцька В.А. – Львів: Видавництво Львівської політехніки, 2021. – 264 с.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Тимощук П. В., Лобур М. В.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Принципи штучних нейронних мереж та їх застосування: 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Навчальний посібник. – Львів : Видавництво Львівської політехніки, 2020. – 292 с.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Morales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M.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Grokking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–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Manning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2020. – 907 с.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Trask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Andrew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W.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Grokking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Manning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–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336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с.</a:t>
            </a:r>
            <a:endParaRPr lang="ru-RU" dirty="0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603AEC04-9436-C168-6767-9F9F1986CABA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10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754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404813"/>
            <a:ext cx="8686800" cy="486287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Корисні та цікави посилання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2D3578-5540-41FF-B0DB-3125BDD3DDB2}"/>
              </a:ext>
            </a:extLst>
          </p:cNvPr>
          <p:cNvSpPr txBox="1">
            <a:spLocks noChangeArrowheads="1"/>
          </p:cNvSpPr>
          <p:nvPr/>
        </p:nvSpPr>
        <p:spPr>
          <a:xfrm>
            <a:off x="198090" y="891100"/>
            <a:ext cx="8686800" cy="297312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Машинне навчання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de-DE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https://uk.wikipedia.org/wiki/</a:t>
            </a:r>
            <a:r>
              <a:rPr lang="uk-UA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машинне_навчання</a:t>
            </a:r>
            <a:endParaRPr lang="uk-UA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endParaRPr lang="uk-UA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Львівська політехніка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http://www.mmf.lnu.edu.ua/ar/1739</a:t>
            </a:r>
            <a:endParaRPr lang="uk-UA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http://www.mmf.lnu.edu.ua/ar/1743</a:t>
            </a:r>
            <a:endParaRPr lang="uk-UA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uk-UA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AB00641-6D02-43B5-8A0C-CFFA0E61BE2B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11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53800-AFC5-EFF4-FE14-DCE9F7F8076F}"/>
              </a:ext>
            </a:extLst>
          </p:cNvPr>
          <p:cNvSpPr txBox="1"/>
          <p:nvPr/>
        </p:nvSpPr>
        <p:spPr>
          <a:xfrm>
            <a:off x="212931" y="3857724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ctr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4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Приклади дивись</a:t>
            </a:r>
            <a:endParaRPr lang="en-US" sz="2400" b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it-IT" sz="20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	Lec_0</a:t>
            </a:r>
            <a:r>
              <a:rPr lang="uk-UA" sz="20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2</a:t>
            </a:r>
            <a:r>
              <a:rPr lang="it-IT" sz="20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_0</a:t>
            </a:r>
            <a:r>
              <a:rPr lang="uk-UA" sz="20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7</a:t>
            </a:r>
            <a:r>
              <a:rPr lang="it-IT" sz="20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_Exmpl_1.md</a:t>
            </a:r>
            <a:r>
              <a:rPr lang="uk-UA" sz="20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it-IT" sz="20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	Lec_0</a:t>
            </a:r>
            <a:r>
              <a:rPr lang="uk-UA" sz="20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2</a:t>
            </a:r>
            <a:r>
              <a:rPr lang="it-IT" sz="20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_0</a:t>
            </a:r>
            <a:r>
              <a:rPr lang="uk-UA" sz="20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7</a:t>
            </a:r>
            <a:r>
              <a:rPr lang="it-IT" sz="20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_Exmpl_2.md</a:t>
            </a:r>
            <a:r>
              <a:rPr lang="uk-UA" sz="2000" b="1" spc="-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endParaRPr lang="en-US" sz="2000" b="1" spc="-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93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23528" y="1772816"/>
            <a:ext cx="8172450" cy="1302921"/>
          </a:xfrm>
        </p:spPr>
        <p:txBody>
          <a:bodyPr>
            <a:spAutoFit/>
          </a:bodyPr>
          <a:lstStyle/>
          <a:p>
            <a:pPr marL="185738" indent="15875" algn="ctr" defTabSz="8428038">
              <a:buFontTx/>
              <a:buNone/>
              <a:tabLst>
                <a:tab pos="8526463" algn="l"/>
              </a:tabLst>
              <a:defRPr/>
            </a:pPr>
            <a:r>
              <a:rPr lang="en-US" altLang="ru-RU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The END</a:t>
            </a:r>
          </a:p>
          <a:p>
            <a:pPr marL="185738" indent="15875" algn="ctr" defTabSz="8428038">
              <a:buFontTx/>
              <a:buNone/>
              <a:tabLst>
                <a:tab pos="8526463" algn="l"/>
              </a:tabLst>
              <a:defRPr/>
            </a:pPr>
            <a:r>
              <a:rPr lang="uk-UA" altLang="ru-RU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Модуль 2. Лекція 2.7</a:t>
            </a:r>
            <a:r>
              <a:rPr lang="en-US" altLang="ru-RU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.</a:t>
            </a:r>
            <a:endParaRPr lang="ru-RU" altLang="ru-RU" sz="40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0072-D545-4A26-173A-78BDAC45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5A90421C-B70D-39DF-90C5-0D9406D32AEE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EFF37-2C20-51A7-A5F4-96361C605758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Класифікація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9BD5E74-B939-46D6-9CD5-9E2B8B32C7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3528" y="808296"/>
                <a:ext cx="8651304" cy="233467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>
                <a:lvl1pPr algn="ctr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5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ts val="2700"/>
                  </a:lnSpc>
                  <a:defRPr/>
                </a:pPr>
                <a:r>
                  <a:rPr lang="uk-UA" sz="2800" b="1" dirty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Формально:</a:t>
                </a:r>
              </a:p>
              <a:p>
                <a:pPr algn="l">
                  <a:lnSpc>
                    <a:spcPct val="100000"/>
                  </a:lnSpc>
                  <a:defRPr/>
                </a:pPr>
                <a:r>
                  <a:rPr lang="uk-UA" sz="2800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Маємо множину </a:t>
                </a:r>
                <a14:m>
                  <m:oMath xmlns:m="http://schemas.openxmlformats.org/officeDocument/2006/math">
                    <m:r>
                      <a:rPr lang="uk-UA" sz="2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𝕆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2800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об'єктів</a:t>
                </a:r>
                <a:r>
                  <a:rPr lang="en-US" sz="2800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uk-UA" sz="2800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 </a:t>
                </a:r>
                <a:endParaRPr lang="en-US" sz="2800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  <a:p>
                <a:pPr algn="l">
                  <a:lnSpc>
                    <a:spcPct val="100000"/>
                  </a:lnSpc>
                  <a:defRPr/>
                </a:pPr>
                <a:r>
                  <a:rPr lang="uk-UA" sz="2800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Кожен об'єкт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2800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має сукупність характеристик - ознак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uk-UA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=1,2,…, 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uk-UA" sz="2800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 з множини </a:t>
                </a:r>
                <a14:m>
                  <m:oMath xmlns:m="http://schemas.openxmlformats.org/officeDocument/2006/math">
                    <m:r>
                      <a:rPr lang="uk-UA" sz="2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𝕏</m:t>
                    </m:r>
                  </m:oMath>
                </a14:m>
                <a:r>
                  <a:rPr lang="uk-UA" sz="2800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.</a:t>
                </a:r>
                <a:endParaRPr lang="en-US" sz="2800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  <a:p>
                <a:pPr algn="l">
                  <a:lnSpc>
                    <a:spcPct val="100000"/>
                  </a:lnSpc>
                  <a:defRPr/>
                </a:pPr>
                <a:r>
                  <a:rPr lang="uk-UA" sz="2800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Маємо множину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sz="28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2800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класів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2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en-US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sz="2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=2,…,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endParaRPr lang="uk-UA" sz="2800" dirty="0">
                  <a:solidFill>
                    <a:srgbClr val="002060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9BD5E74-B939-46D6-9CD5-9E2B8B32C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808296"/>
                <a:ext cx="8651304" cy="2334678"/>
              </a:xfrm>
              <a:prstGeom prst="rect">
                <a:avLst/>
              </a:prstGeom>
              <a:blipFill>
                <a:blip r:embed="rId3"/>
                <a:stretch>
                  <a:fillRect l="-1409" t="-6266" b="-652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77297DA1-985D-E550-E235-27203C8FA3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3528" y="3212976"/>
                <a:ext cx="8482136" cy="145584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>
                <a:lvl1pPr algn="ctr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5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00000"/>
                  </a:lnSpc>
                  <a:defRPr/>
                </a:pPr>
                <a:r>
                  <a:rPr lang="uk-UA" sz="2800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Існує невідома залежність (правило)  </a:t>
                </a:r>
                <a14:m>
                  <m:oMath xmlns:m="http://schemas.openxmlformats.org/officeDocument/2006/math">
                    <m:r>
                      <a:rPr lang="uk-UA" sz="2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lang="uk-UA" sz="2800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 , яка на підставі пар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uk-UA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uk-UA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uk-UA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uk-UA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uk-UA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uk-UA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uk-UA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uk-UA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uk-UA" sz="28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p>
                            <m:r>
                              <a:rPr lang="uk-UA" sz="28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uk-UA" sz="28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uk-UA" sz="28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uk-UA" sz="2800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 визначає, чи належить об'єкт</a:t>
                </a:r>
                <a:r>
                  <a:rPr lang="uk-UA" sz="2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p>
                        <m:r>
                          <a:rPr lang="uk-UA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uk-UA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uk-UA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uk-UA" sz="2800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 до класу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uk-UA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uk-UA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uk-UA" sz="2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uk-UA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2800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77297DA1-985D-E550-E235-27203C8FA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212976"/>
                <a:ext cx="8482136" cy="1455848"/>
              </a:xfrm>
              <a:prstGeom prst="rect">
                <a:avLst/>
              </a:prstGeom>
              <a:blipFill>
                <a:blip r:embed="rId4"/>
                <a:stretch>
                  <a:fillRect l="-1438" t="-4184" b="-1087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27602AE6-99E1-2D6D-144A-3B8099DF68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0668" y="4738826"/>
                <a:ext cx="8482136" cy="1866793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>
                <a:lvl1pPr algn="ctr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5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00000"/>
                  </a:lnSpc>
                  <a:defRPr/>
                </a:pPr>
                <a:r>
                  <a:rPr lang="uk-UA" sz="2800" b="1" dirty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Завдання: </a:t>
                </a:r>
                <a:r>
                  <a:rPr lang="uk-UA" sz="2800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знайти правило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uk-UA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uk-UA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</m:acc>
                  </m:oMath>
                </a14:m>
                <a:r>
                  <a:rPr lang="uk-UA" sz="2800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  , максимально наближене  до </a:t>
                </a:r>
                <a14:m>
                  <m:oMath xmlns:m="http://schemas.openxmlformats.org/officeDocument/2006/math">
                    <m:r>
                      <a:rPr lang="uk-UA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lang="uk-UA" sz="2800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 . Тобто, знайти вирішальне правило, що дозволяє класифікувати довільний об'єкт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p/>
                    </m:sSup>
                  </m:oMath>
                </a14:m>
                <a:r>
                  <a:rPr lang="uk-UA" sz="2800" dirty="0">
                    <a:solidFill>
                      <a:srgbClr val="002060"/>
                    </a:solidFill>
                    <a:latin typeface="Book Antiqua" panose="02040602050305030304" pitchFamily="18" charset="0"/>
                  </a:rPr>
                  <a:t> за його ознаками. </a:t>
                </a: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27602AE6-99E1-2D6D-144A-3B8099DF6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68" y="4738826"/>
                <a:ext cx="8482136" cy="1866793"/>
              </a:xfrm>
              <a:prstGeom prst="rect">
                <a:avLst/>
              </a:prstGeom>
              <a:blipFill>
                <a:blip r:embed="rId5"/>
                <a:stretch>
                  <a:fillRect l="-1510" t="-2606" b="-81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89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0072-D545-4A26-173A-78BDAC45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5A90421C-B70D-39DF-90C5-0D9406D32AEE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3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EFF37-2C20-51A7-A5F4-96361C605758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Методи Класифікації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D5E74-B939-46D6-9CD5-9E2B8B32C7E9}"/>
              </a:ext>
            </a:extLst>
          </p:cNvPr>
          <p:cNvSpPr txBox="1">
            <a:spLocks/>
          </p:cNvSpPr>
          <p:nvPr/>
        </p:nvSpPr>
        <p:spPr>
          <a:xfrm>
            <a:off x="323528" y="1124744"/>
            <a:ext cx="8651304" cy="267765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Регресійні методи, логістична регресія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Метод </a:t>
            </a:r>
            <a:r>
              <a:rPr lang="de-DE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k-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найближчих сусідів (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KNN)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Метод опорних векторів 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(SVM)</a:t>
            </a:r>
            <a:endParaRPr lang="uk-UA" sz="2800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Наївний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Байєс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(ймовірнісний класифікатор)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Дерева рішень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…. </a:t>
            </a:r>
          </a:p>
        </p:txBody>
      </p:sp>
    </p:spTree>
    <p:extLst>
      <p:ext uri="{BB962C8B-B14F-4D97-AF65-F5344CB8AC3E}">
        <p14:creationId xmlns:p14="http://schemas.microsoft.com/office/powerpoint/2010/main" val="381111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0072-D545-4A26-173A-78BDAC45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5A90421C-B70D-39DF-90C5-0D9406D32AEE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4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EFF37-2C20-51A7-A5F4-96361C605758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Класифікація. Приклад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9179BB-956A-BDD0-6F15-96E8D5CF2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63891"/>
            <a:ext cx="3014824" cy="228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C9DAAF5-C616-9940-F740-CE8E75B6E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346" y="1363891"/>
            <a:ext cx="3014824" cy="228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354680C-2390-9739-EDA8-8D41DB711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78" y="3764501"/>
            <a:ext cx="3615391" cy="261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38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0072-D545-4A26-173A-78BDAC45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5A90421C-B70D-39DF-90C5-0D9406D32AEE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5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EFF37-2C20-51A7-A5F4-96361C605758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k-</a:t>
            </a: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найближчих сусідів (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KNN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D5E74-B939-46D6-9CD5-9E2B8B32C7E9}"/>
              </a:ext>
            </a:extLst>
          </p:cNvPr>
          <p:cNvSpPr txBox="1">
            <a:spLocks/>
          </p:cNvSpPr>
          <p:nvPr/>
        </p:nvSpPr>
        <p:spPr>
          <a:xfrm>
            <a:off x="323528" y="751344"/>
            <a:ext cx="8651304" cy="569386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fontAlgn="base">
              <a:lnSpc>
                <a:spcPct val="100000"/>
              </a:lnSpc>
              <a:spcAft>
                <a:spcPct val="0"/>
              </a:spcAft>
              <a:buClrTx/>
              <a:buSzTx/>
              <a:tabLst/>
            </a:pPr>
            <a:r>
              <a:rPr lang="en-US" alt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KNN </a:t>
            </a:r>
            <a:r>
              <a:rPr lang="uk-UA" alt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(</a:t>
            </a:r>
            <a:r>
              <a:rPr lang="uk-UA" altLang="uk-UA" sz="2800" i="1" dirty="0">
                <a:solidFill>
                  <a:srgbClr val="002060"/>
                </a:solidFill>
                <a:latin typeface="Book Antiqua" panose="02040602050305030304" pitchFamily="18" charset="0"/>
              </a:rPr>
              <a:t>k-</a:t>
            </a:r>
            <a:r>
              <a:rPr lang="uk-UA" altLang="uk-UA" sz="2800" i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nearest</a:t>
            </a:r>
            <a:r>
              <a:rPr lang="uk-UA" altLang="uk-UA" sz="2800" i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altLang="uk-UA" sz="2800" i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neighbor</a:t>
            </a:r>
            <a:r>
              <a:rPr lang="uk-UA" altLang="uk-UA" sz="2800" i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altLang="uk-UA" sz="2800" i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method</a:t>
            </a:r>
            <a:r>
              <a:rPr lang="uk-UA" alt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) — метод навчання з вчителем. Метод використовується як для класифікації, так і для регресії. В обох випадках вхідні дані складаються з </a:t>
            </a:r>
            <a:r>
              <a:rPr lang="uk-UA" altLang="uk-UA" sz="2800" b="1" i="1" dirty="0">
                <a:solidFill>
                  <a:srgbClr val="002060"/>
                </a:solidFill>
                <a:latin typeface="Book Antiqua" panose="02040602050305030304" pitchFamily="18" charset="0"/>
              </a:rPr>
              <a:t>k</a:t>
            </a:r>
            <a:r>
              <a:rPr lang="uk-UA" alt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 найближчих навчальних прикладів у</a:t>
            </a:r>
            <a:r>
              <a:rPr lang="en-US" alt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ru-RU" alt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набор</a:t>
            </a:r>
            <a:r>
              <a:rPr lang="uk-UA" alt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і даних</a:t>
            </a:r>
            <a:r>
              <a:rPr lang="ru-RU" alt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.</a:t>
            </a:r>
            <a:r>
              <a:rPr lang="uk-UA" alt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altLang="uk-UA" sz="2800" dirty="0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При </a:t>
            </a:r>
            <a:r>
              <a:rPr lang="uk-UA" altLang="uk-UA" sz="2800" b="1" dirty="0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класифікації</a:t>
            </a:r>
            <a:r>
              <a:rPr lang="uk-UA" altLang="uk-UA" sz="2800" dirty="0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 результатом </a:t>
            </a:r>
            <a:r>
              <a:rPr lang="uk-UA" altLang="uk-UA" sz="2800" b="1" dirty="0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k-NN</a:t>
            </a:r>
            <a:r>
              <a:rPr lang="uk-UA" altLang="uk-UA" sz="2800" dirty="0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 є належність класу. Об'єкт класифікується за допомогою множини голосів його сусідів, при  цьому об'єкт належить до класу найбільш поширеного серед його </a:t>
            </a:r>
            <a:r>
              <a:rPr lang="en-US" altLang="uk-UA" sz="2800" b="1" i="1" dirty="0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k</a:t>
            </a:r>
            <a:r>
              <a:rPr lang="uk-UA" altLang="uk-UA" sz="2800" dirty="0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 найближчих сусідів.</a:t>
            </a:r>
          </a:p>
          <a:p>
            <a:pPr algn="l" fontAlgn="base">
              <a:lnSpc>
                <a:spcPct val="100000"/>
              </a:lnSpc>
              <a:spcAft>
                <a:spcPct val="0"/>
              </a:spcAft>
            </a:pPr>
            <a:r>
              <a:rPr lang="uk-UA" alt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При  </a:t>
            </a:r>
            <a:r>
              <a:rPr lang="uk-UA" alt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регресії</a:t>
            </a:r>
            <a:r>
              <a:rPr lang="uk-UA" alt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результатом є числове значення властивості об'єкту, що є середнім з </a:t>
            </a:r>
            <a:r>
              <a:rPr lang="en-US" altLang="uk-UA" sz="2800" b="1" i="1" dirty="0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k</a:t>
            </a:r>
            <a:r>
              <a:rPr lang="uk-UA" altLang="uk-UA" sz="2800" dirty="0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 найближчих сусідів.</a:t>
            </a:r>
            <a:endParaRPr lang="uk-UA" altLang="uk-UA" sz="2800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7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0072-D545-4A26-173A-78BDAC45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5A90421C-B70D-39DF-90C5-0D9406D32AEE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6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EFF37-2C20-51A7-A5F4-96361C605758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k-</a:t>
            </a: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найближчих сусідів (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KNN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D5E74-B939-46D6-9CD5-9E2B8B32C7E9}"/>
              </a:ext>
            </a:extLst>
          </p:cNvPr>
          <p:cNvSpPr txBox="1">
            <a:spLocks/>
          </p:cNvSpPr>
          <p:nvPr/>
        </p:nvSpPr>
        <p:spPr>
          <a:xfrm>
            <a:off x="323528" y="751344"/>
            <a:ext cx="8651304" cy="267765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fontAlgn="base">
              <a:lnSpc>
                <a:spcPct val="100000"/>
              </a:lnSpc>
              <a:spcAft>
                <a:spcPct val="0"/>
              </a:spcAft>
              <a:buClrTx/>
              <a:buSzTx/>
              <a:tabLst/>
            </a:pPr>
            <a:r>
              <a:rPr lang="uk-UA" alt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Спрощено </a:t>
            </a:r>
            <a:r>
              <a:rPr lang="uk-UA" altLang="uk-UA" sz="2800" b="1" i="1" dirty="0">
                <a:solidFill>
                  <a:srgbClr val="002060"/>
                </a:solidFill>
                <a:latin typeface="Book Antiqua" panose="02040602050305030304" pitchFamily="18" charset="0"/>
              </a:rPr>
              <a:t>KNN</a:t>
            </a:r>
            <a:r>
              <a:rPr lang="uk-UA" alt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працює за простим принципом: об’єкт, швидше за все, буде схожий на своїх «ближчих» сусідів.</a:t>
            </a:r>
          </a:p>
          <a:p>
            <a:pPr marR="0" lvl="0" algn="l" fontAlgn="base">
              <a:lnSpc>
                <a:spcPct val="100000"/>
              </a:lnSpc>
              <a:spcAft>
                <a:spcPct val="0"/>
              </a:spcAft>
              <a:buClrTx/>
              <a:buSzTx/>
              <a:tabLst/>
            </a:pPr>
            <a:r>
              <a:rPr lang="uk-UA" alt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Алгоритм розглядає «k» найбільш схожих точок даних (сусідів) і приймає більшість голосів у разі класифікації або середнє значення у разі регресії.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72F2BB-C683-4C54-3245-90AC6C115DD3}"/>
              </a:ext>
            </a:extLst>
          </p:cNvPr>
          <p:cNvSpPr txBox="1">
            <a:spLocks/>
          </p:cNvSpPr>
          <p:nvPr/>
        </p:nvSpPr>
        <p:spPr>
          <a:xfrm>
            <a:off x="323528" y="5422983"/>
            <a:ext cx="8651304" cy="105785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fontAlgn="base">
              <a:lnSpc>
                <a:spcPts val="2500"/>
              </a:lnSpc>
              <a:spcAft>
                <a:spcPct val="0"/>
              </a:spcAft>
              <a:buClrTx/>
              <a:buSzTx/>
              <a:tabLst/>
            </a:pPr>
            <a:r>
              <a:rPr lang="uk-UA" alt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Відстань між точками даних обчислюється за допомогою різних метрик, але найчастіше використовуються Евклідова відстань, відстань </a:t>
            </a:r>
            <a:r>
              <a:rPr lang="uk-UA" altLang="uk-UA" sz="24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Мінковського</a:t>
            </a:r>
            <a:r>
              <a:rPr lang="uk-UA" alt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,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01A381-6485-328C-8877-1C5840869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385472"/>
            <a:ext cx="6984776" cy="202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2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C2F44C9F-0099-4CAA-8740-BDA61EDFF1A5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7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5F9EA6EC-6DF3-4E71-A2C5-EE8B0E739C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66" y="637611"/>
                <a:ext cx="8555868" cy="11988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>
                <a:defPPr>
                  <a:defRPr lang="ru-RU"/>
                </a:defPPr>
                <a:lvl1pPr algn="ctr">
                  <a:spcBef>
                    <a:spcPts val="1600"/>
                  </a:spcBef>
                  <a:defRPr sz="2400" b="0">
                    <a:solidFill>
                      <a:srgbClr val="002060"/>
                    </a:solidFill>
                    <a:latin typeface="Times New Roman" panose="02020603050405020304" pitchFamily="18" charset="0"/>
                    <a:cs typeface="DejaVu Sans" panose="020B0603030804020204" pitchFamily="34" charset="0"/>
                  </a:defRPr>
                </a:lvl1pPr>
                <a:lvl2pPr marL="742950" indent="-285750">
                  <a:defRPr>
                    <a:latin typeface="Arial" panose="020B0604020202020204" pitchFamily="34" charset="0"/>
                    <a:cs typeface="DejaVu Sans" panose="020B0603030804020204" pitchFamily="34" charset="0"/>
                  </a:defRPr>
                </a:lvl2pPr>
                <a:lvl3pPr marL="1143000" indent="-228600">
                  <a:defRPr>
                    <a:latin typeface="Arial" panose="020B0604020202020204" pitchFamily="34" charset="0"/>
                    <a:cs typeface="DejaVu Sans" panose="020B0603030804020204" pitchFamily="34" charset="0"/>
                  </a:defRPr>
                </a:lvl3pPr>
                <a:lvl4pPr marL="1600200" indent="-228600">
                  <a:defRPr>
                    <a:latin typeface="Arial" panose="020B0604020202020204" pitchFamily="34" charset="0"/>
                    <a:cs typeface="DejaVu Sans" panose="020B0603030804020204" pitchFamily="34" charset="0"/>
                  </a:defRPr>
                </a:lvl4pPr>
                <a:lvl5pPr marL="2057400" indent="-228600">
                  <a:defRPr>
                    <a:latin typeface="Arial" panose="020B0604020202020204" pitchFamily="34" charset="0"/>
                    <a:cs typeface="DejaVu Sans" panose="020B0603030804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cs typeface="DejaVu Sans" panose="020B0603030804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cs typeface="DejaVu Sans" panose="020B0603030804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cs typeface="DejaVu Sans" panose="020B0603030804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cs typeface="DejaVu Sans" panose="020B0603030804020204" pitchFamily="34" charset="0"/>
                  </a:defRPr>
                </a:lvl9pPr>
              </a:lstStyle>
              <a:p>
                <a:pPr algn="l">
                  <a:spcBef>
                    <a:spcPts val="0"/>
                  </a:spcBef>
                </a:pPr>
                <a:r>
                  <a:rPr lang="uk-UA" b="1" dirty="0"/>
                  <a:t>Відстань </a:t>
                </a:r>
                <a:r>
                  <a:rPr lang="ru-RU" b="1" dirty="0" err="1"/>
                  <a:t>Хаусдорфа</a:t>
                </a:r>
                <a:r>
                  <a:rPr lang="en-US" b="1" dirty="0"/>
                  <a:t> (</a:t>
                </a:r>
                <a:r>
                  <a:rPr lang="ru-RU" b="1" dirty="0"/>
                  <a:t>метрика </a:t>
                </a:r>
                <a:r>
                  <a:rPr lang="en-US" b="1" dirty="0"/>
                  <a:t>L0</a:t>
                </a:r>
                <a:r>
                  <a:rPr lang="ru-RU" b="1" dirty="0"/>
                  <a:t>)</a:t>
                </a:r>
              </a:p>
              <a:p>
                <a:pPr algn="l">
                  <a:spcBef>
                    <a:spcPts val="0"/>
                  </a:spcBef>
                </a:pPr>
                <a:r>
                  <a:rPr lang="en-US" b="1" dirty="0"/>
                  <a:t> </a:t>
                </a:r>
                <a:endParaRPr lang="ru-RU" b="1" i="1" dirty="0">
                  <a:latin typeface="Cambria Math" panose="02040503050406030204" pitchFamily="18" charset="0"/>
                </a:endParaRPr>
              </a:p>
              <a:p>
                <a:pPr algn="l"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𝒅𝒊𝒔𝒕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ru-RU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𝒎𝒂𝒙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ru-RU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5F9EA6EC-6DF3-4E71-A2C5-EE8B0E73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4066" y="637611"/>
                <a:ext cx="8555868" cy="1198875"/>
              </a:xfrm>
              <a:prstGeom prst="rect">
                <a:avLst/>
              </a:prstGeom>
              <a:blipFill>
                <a:blip r:embed="rId2"/>
                <a:stretch>
                  <a:fillRect l="-1068" t="-4592" b="-66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BD1F2097-9C5B-4537-8ACE-4827181B14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555" y="2174467"/>
                <a:ext cx="8555868" cy="15926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>
                <a:defPPr>
                  <a:defRPr lang="ru-RU"/>
                </a:defPPr>
                <a:lvl1pPr algn="ctr">
                  <a:spcBef>
                    <a:spcPts val="1600"/>
                  </a:spcBef>
                  <a:defRPr sz="2400" b="0">
                    <a:solidFill>
                      <a:srgbClr val="002060"/>
                    </a:solidFill>
                    <a:latin typeface="Times New Roman" panose="02020603050405020304" pitchFamily="18" charset="0"/>
                    <a:cs typeface="DejaVu Sans" panose="020B0603030804020204" pitchFamily="34" charset="0"/>
                  </a:defRPr>
                </a:lvl1pPr>
                <a:lvl2pPr marL="742950" indent="-285750">
                  <a:defRPr>
                    <a:latin typeface="Arial" panose="020B0604020202020204" pitchFamily="34" charset="0"/>
                    <a:cs typeface="DejaVu Sans" panose="020B0603030804020204" pitchFamily="34" charset="0"/>
                  </a:defRPr>
                </a:lvl2pPr>
                <a:lvl3pPr marL="1143000" indent="-228600">
                  <a:defRPr>
                    <a:latin typeface="Arial" panose="020B0604020202020204" pitchFamily="34" charset="0"/>
                    <a:cs typeface="DejaVu Sans" panose="020B0603030804020204" pitchFamily="34" charset="0"/>
                  </a:defRPr>
                </a:lvl3pPr>
                <a:lvl4pPr marL="1600200" indent="-228600">
                  <a:defRPr>
                    <a:latin typeface="Arial" panose="020B0604020202020204" pitchFamily="34" charset="0"/>
                    <a:cs typeface="DejaVu Sans" panose="020B0603030804020204" pitchFamily="34" charset="0"/>
                  </a:defRPr>
                </a:lvl4pPr>
                <a:lvl5pPr marL="2057400" indent="-228600">
                  <a:defRPr>
                    <a:latin typeface="Arial" panose="020B0604020202020204" pitchFamily="34" charset="0"/>
                    <a:cs typeface="DejaVu Sans" panose="020B0603030804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cs typeface="DejaVu Sans" panose="020B0603030804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cs typeface="DejaVu Sans" panose="020B0603030804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cs typeface="DejaVu Sans" panose="020B0603030804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cs typeface="DejaVu Sans" panose="020B0603030804020204" pitchFamily="34" charset="0"/>
                  </a:defRPr>
                </a:lvl9pPr>
              </a:lstStyle>
              <a:p>
                <a:pPr algn="l">
                  <a:spcBef>
                    <a:spcPts val="0"/>
                  </a:spcBef>
                </a:pPr>
                <a:r>
                  <a:rPr lang="ru-RU" b="1" dirty="0"/>
                  <a:t>«</a:t>
                </a:r>
                <a:r>
                  <a:rPr lang="uk-UA" b="1" dirty="0" err="1"/>
                  <a:t>Манхетенська</a:t>
                </a:r>
                <a:r>
                  <a:rPr lang="uk-UA" b="1" dirty="0"/>
                  <a:t>»</a:t>
                </a:r>
                <a:r>
                  <a:rPr lang="en-US" b="1" dirty="0"/>
                  <a:t> </a:t>
                </a:r>
                <a:r>
                  <a:rPr lang="uk-UA" b="1" dirty="0"/>
                  <a:t>відстань</a:t>
                </a:r>
                <a:r>
                  <a:rPr lang="en-US" b="1" dirty="0"/>
                  <a:t> </a:t>
                </a:r>
                <a:r>
                  <a:rPr lang="ru-RU" b="1" dirty="0"/>
                  <a:t> </a:t>
                </a:r>
                <a:r>
                  <a:rPr lang="en-US" b="1" dirty="0"/>
                  <a:t>(</a:t>
                </a:r>
                <a:r>
                  <a:rPr lang="ru-RU" b="1" dirty="0"/>
                  <a:t>метрика </a:t>
                </a:r>
                <a:r>
                  <a:rPr lang="ru-RU" b="1" dirty="0" err="1"/>
                  <a:t>Мінковского</a:t>
                </a:r>
                <a:r>
                  <a:rPr lang="ru-RU" b="1" dirty="0"/>
                  <a:t>, </a:t>
                </a:r>
                <a:r>
                  <a:rPr lang="en-US" b="1" dirty="0"/>
                  <a:t>L1</a:t>
                </a:r>
                <a:r>
                  <a:rPr lang="ru-RU" b="1" dirty="0"/>
                  <a:t>)</a:t>
                </a:r>
              </a:p>
              <a:p>
                <a:pPr algn="l">
                  <a:spcBef>
                    <a:spcPts val="0"/>
                  </a:spcBef>
                </a:pPr>
                <a:endParaRPr lang="ru-RU" b="1" i="0" dirty="0">
                  <a:latin typeface="Cambria Math" panose="02040503050406030204" pitchFamily="18" charset="0"/>
                </a:endParaRPr>
              </a:p>
              <a:p>
                <a:pPr algn="l"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𝒅𝒊𝒔𝒕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ru-RU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BD1F2097-9C5B-4537-8ACE-4827181B1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555" y="2174467"/>
                <a:ext cx="8555868" cy="1592637"/>
              </a:xfrm>
              <a:prstGeom prst="rect">
                <a:avLst/>
              </a:prstGeom>
              <a:blipFill>
                <a:blip r:embed="rId3"/>
                <a:stretch>
                  <a:fillRect l="-1140" t="-30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A27564AE-F4D7-4017-A39B-9593D3E106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168" y="4251517"/>
                <a:ext cx="8555868" cy="155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>
                <a:defPPr>
                  <a:defRPr lang="ru-RU"/>
                </a:defPPr>
                <a:lvl1pPr algn="ctr">
                  <a:spcBef>
                    <a:spcPts val="1600"/>
                  </a:spcBef>
                  <a:defRPr sz="2400" b="0">
                    <a:solidFill>
                      <a:srgbClr val="002060"/>
                    </a:solidFill>
                    <a:latin typeface="Times New Roman" panose="02020603050405020304" pitchFamily="18" charset="0"/>
                    <a:cs typeface="DejaVu Sans" panose="020B0603030804020204" pitchFamily="34" charset="0"/>
                  </a:defRPr>
                </a:lvl1pPr>
                <a:lvl2pPr marL="742950" indent="-285750">
                  <a:defRPr>
                    <a:latin typeface="Arial" panose="020B0604020202020204" pitchFamily="34" charset="0"/>
                    <a:cs typeface="DejaVu Sans" panose="020B0603030804020204" pitchFamily="34" charset="0"/>
                  </a:defRPr>
                </a:lvl2pPr>
                <a:lvl3pPr marL="1143000" indent="-228600">
                  <a:defRPr>
                    <a:latin typeface="Arial" panose="020B0604020202020204" pitchFamily="34" charset="0"/>
                    <a:cs typeface="DejaVu Sans" panose="020B0603030804020204" pitchFamily="34" charset="0"/>
                  </a:defRPr>
                </a:lvl3pPr>
                <a:lvl4pPr marL="1600200" indent="-228600">
                  <a:defRPr>
                    <a:latin typeface="Arial" panose="020B0604020202020204" pitchFamily="34" charset="0"/>
                    <a:cs typeface="DejaVu Sans" panose="020B0603030804020204" pitchFamily="34" charset="0"/>
                  </a:defRPr>
                </a:lvl4pPr>
                <a:lvl5pPr marL="2057400" indent="-228600">
                  <a:defRPr>
                    <a:latin typeface="Arial" panose="020B0604020202020204" pitchFamily="34" charset="0"/>
                    <a:cs typeface="DejaVu Sans" panose="020B0603030804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cs typeface="DejaVu Sans" panose="020B0603030804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cs typeface="DejaVu Sans" panose="020B0603030804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cs typeface="DejaVu Sans" panose="020B0603030804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panose="020B0604020202020204" pitchFamily="34" charset="0"/>
                    <a:cs typeface="DejaVu Sans" panose="020B0603030804020204" pitchFamily="34" charset="0"/>
                  </a:defRPr>
                </a:lvl9pPr>
              </a:lstStyle>
              <a:p>
                <a:pPr algn="l">
                  <a:spcBef>
                    <a:spcPts val="0"/>
                  </a:spcBef>
                </a:pPr>
                <a:r>
                  <a:rPr lang="uk-UA" b="1" dirty="0"/>
                  <a:t>Евклідова відстань (метрика </a:t>
                </a:r>
                <a:r>
                  <a:rPr lang="en-US" b="1" dirty="0"/>
                  <a:t>L2</a:t>
                </a:r>
                <a:r>
                  <a:rPr lang="uk-UA" b="1" dirty="0"/>
                  <a:t>)</a:t>
                </a:r>
                <a:endParaRPr lang="ru-RU" b="1" i="0" dirty="0">
                  <a:latin typeface="Cambria Math" panose="02040503050406030204" pitchFamily="18" charset="0"/>
                </a:endParaRPr>
              </a:p>
              <a:p>
                <a:pPr algn="l"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𝒅𝒊𝒔𝒕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ru-RU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A27564AE-F4D7-4017-A39B-9593D3E10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68" y="4251517"/>
                <a:ext cx="8555868" cy="1551407"/>
              </a:xfrm>
              <a:prstGeom prst="rect">
                <a:avLst/>
              </a:prstGeom>
              <a:blipFill>
                <a:blip r:embed="rId4"/>
                <a:stretch>
                  <a:fillRect l="-1140" t="-31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04ED5B6-26F4-5F74-F281-06CD5539A2FA}"/>
              </a:ext>
            </a:extLst>
          </p:cNvPr>
          <p:cNvSpPr txBox="1"/>
          <p:nvPr/>
        </p:nvSpPr>
        <p:spPr>
          <a:xfrm>
            <a:off x="0" y="762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</a:rPr>
              <a:t>Відстань</a:t>
            </a:r>
          </a:p>
        </p:txBody>
      </p:sp>
    </p:spTree>
    <p:extLst>
      <p:ext uri="{BB962C8B-B14F-4D97-AF65-F5344CB8AC3E}">
        <p14:creationId xmlns:p14="http://schemas.microsoft.com/office/powerpoint/2010/main" val="11039649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0072-D545-4A26-173A-78BDAC45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5A90421C-B70D-39DF-90C5-0D9406D32AEE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8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EFF37-2C20-51A7-A5F4-96361C605758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k-</a:t>
            </a: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найближчих сусідів (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KNN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72F2BB-C683-4C54-3245-90AC6C115DD3}"/>
              </a:ext>
            </a:extLst>
          </p:cNvPr>
          <p:cNvSpPr txBox="1">
            <a:spLocks/>
          </p:cNvSpPr>
          <p:nvPr/>
        </p:nvSpPr>
        <p:spPr>
          <a:xfrm>
            <a:off x="323528" y="698442"/>
            <a:ext cx="8651304" cy="586686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fontAlgn="base">
              <a:lnSpc>
                <a:spcPts val="2500"/>
              </a:lnSpc>
              <a:spcAft>
                <a:spcPct val="0"/>
              </a:spcAft>
              <a:buClrTx/>
              <a:buSzTx/>
              <a:tabLst/>
            </a:pPr>
            <a:r>
              <a:rPr lang="de-DE" alt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1. </a:t>
            </a:r>
            <a:r>
              <a:rPr lang="uk-UA" altLang="uk-UA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Попередня обробка даних:</a:t>
            </a:r>
            <a:r>
              <a:rPr lang="uk-UA" alt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 Масштабувати функції. </a:t>
            </a:r>
          </a:p>
          <a:p>
            <a:pPr marR="0" lvl="0" algn="l" fontAlgn="base">
              <a:lnSpc>
                <a:spcPts val="2500"/>
              </a:lnSpc>
              <a:spcAft>
                <a:spcPct val="0"/>
              </a:spcAft>
              <a:buClrTx/>
              <a:buSzTx/>
              <a:tabLst/>
            </a:pPr>
            <a:r>
              <a:rPr lang="uk-UA" alt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Різні масштаби між об’єктами можуть спотворити відстані та привести до неточних прогнозів. Масштабування включають </a:t>
            </a:r>
            <a:r>
              <a:rPr lang="en-US" alt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min-max scaling </a:t>
            </a:r>
            <a:r>
              <a:rPr lang="uk-UA" alt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та нормалізацію </a:t>
            </a:r>
            <a:r>
              <a:rPr lang="de-DE" alt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Z-</a:t>
            </a:r>
            <a:r>
              <a:rPr lang="uk-UA" alt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оцінки.</a:t>
            </a:r>
          </a:p>
          <a:p>
            <a:pPr marR="0" lvl="0" algn="l" fontAlgn="base">
              <a:lnSpc>
                <a:spcPts val="2500"/>
              </a:lnSpc>
              <a:spcAft>
                <a:spcPct val="0"/>
              </a:spcAft>
              <a:buClrTx/>
              <a:buSzTx/>
              <a:tabLst/>
            </a:pPr>
            <a:r>
              <a:rPr lang="uk-UA" alt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2. </a:t>
            </a:r>
            <a:r>
              <a:rPr lang="uk-UA" altLang="uk-UA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Вибір показника відстані:</a:t>
            </a:r>
            <a:r>
              <a:rPr lang="uk-UA" alt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 Обирається показник відстані, який відповідає характеру даних. </a:t>
            </a:r>
          </a:p>
          <a:p>
            <a:pPr marR="0" lvl="0" algn="l" fontAlgn="base">
              <a:lnSpc>
                <a:spcPts val="2500"/>
              </a:lnSpc>
              <a:spcAft>
                <a:spcPct val="0"/>
              </a:spcAft>
              <a:buClrTx/>
              <a:buSzTx/>
              <a:tabLst/>
            </a:pPr>
            <a:r>
              <a:rPr lang="uk-UA" alt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3. </a:t>
            </a:r>
            <a:r>
              <a:rPr lang="uk-UA" altLang="uk-UA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Визначення значення «</a:t>
            </a:r>
            <a:r>
              <a:rPr lang="de-DE" altLang="uk-UA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k»</a:t>
            </a:r>
            <a:r>
              <a:rPr lang="de-DE" alt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:</a:t>
            </a:r>
            <a:r>
              <a:rPr lang="uk-UA" alt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 визначення відповідної кількості сусідів є фундаментальним кроком. </a:t>
            </a:r>
          </a:p>
          <a:p>
            <a:pPr marR="0" lvl="0" algn="l" fontAlgn="base">
              <a:lnSpc>
                <a:spcPts val="2500"/>
              </a:lnSpc>
              <a:spcAft>
                <a:spcPct val="0"/>
              </a:spcAft>
              <a:buClrTx/>
              <a:buSzTx/>
              <a:tabLst/>
            </a:pPr>
            <a:r>
              <a:rPr lang="uk-UA" alt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4. </a:t>
            </a:r>
            <a:r>
              <a:rPr lang="uk-UA" altLang="uk-UA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Навчання моделі: </a:t>
            </a:r>
            <a:r>
              <a:rPr lang="de-DE" alt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KNN </a:t>
            </a:r>
            <a:r>
              <a:rPr lang="uk-UA" alt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«ледачий» учень, тобто модель явно не будується під час «навчання». Зберігається весь набір даних у пам’яті. </a:t>
            </a:r>
          </a:p>
          <a:p>
            <a:pPr marR="0" lvl="0" algn="l" fontAlgn="base">
              <a:lnSpc>
                <a:spcPts val="2500"/>
              </a:lnSpc>
              <a:spcAft>
                <a:spcPct val="0"/>
              </a:spcAft>
              <a:buClrTx/>
              <a:buSzTx/>
              <a:tabLst/>
            </a:pPr>
            <a:r>
              <a:rPr lang="uk-UA" alt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5. </a:t>
            </a:r>
            <a:r>
              <a:rPr lang="uk-UA" altLang="uk-UA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Передбачення:</a:t>
            </a:r>
            <a:r>
              <a:rPr lang="uk-UA" alt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 Для нової точки даних обчислюється відстань між нею та </a:t>
            </a:r>
            <a:r>
              <a:rPr lang="uk-UA" altLang="uk-UA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всіма</a:t>
            </a:r>
            <a:r>
              <a:rPr lang="uk-UA" alt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 іншими точками в наборі даних. Далі обирається «</a:t>
            </a:r>
            <a:r>
              <a:rPr lang="de-DE" altLang="uk-UA" sz="2400" b="1" i="1" dirty="0">
                <a:solidFill>
                  <a:srgbClr val="002060"/>
                </a:solidFill>
                <a:latin typeface="Book Antiqua" panose="02040602050305030304" pitchFamily="18" charset="0"/>
              </a:rPr>
              <a:t>k</a:t>
            </a:r>
            <a:r>
              <a:rPr lang="de-DE" alt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» </a:t>
            </a:r>
            <a:r>
              <a:rPr lang="uk-UA" alt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найближчих і приймається більшість голосів (для класифікації) або середнє значення (для регресії).</a:t>
            </a:r>
          </a:p>
          <a:p>
            <a:pPr marR="0" lvl="0" algn="l" fontAlgn="base">
              <a:lnSpc>
                <a:spcPts val="2500"/>
              </a:lnSpc>
              <a:spcAft>
                <a:spcPct val="0"/>
              </a:spcAft>
              <a:buClrTx/>
              <a:buSzTx/>
              <a:tabLst/>
            </a:pPr>
            <a:r>
              <a:rPr lang="uk-UA" alt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6. </a:t>
            </a:r>
            <a:r>
              <a:rPr lang="uk-UA" altLang="uk-UA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Оцінка моделі:</a:t>
            </a:r>
            <a:r>
              <a:rPr lang="uk-UA" alt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 після прогнозів оцінюється якість точність моделі за допомогою відповідних показників.</a:t>
            </a:r>
          </a:p>
        </p:txBody>
      </p:sp>
    </p:spTree>
    <p:extLst>
      <p:ext uri="{BB962C8B-B14F-4D97-AF65-F5344CB8AC3E}">
        <p14:creationId xmlns:p14="http://schemas.microsoft.com/office/powerpoint/2010/main" val="275165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404813"/>
            <a:ext cx="8686800" cy="486287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Контрольні запитання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2D3578-5540-41FF-B0DB-3125BDD3DDB2}"/>
              </a:ext>
            </a:extLst>
          </p:cNvPr>
          <p:cNvSpPr txBox="1">
            <a:spLocks noChangeArrowheads="1"/>
          </p:cNvSpPr>
          <p:nvPr/>
        </p:nvSpPr>
        <p:spPr>
          <a:xfrm>
            <a:off x="221166" y="1124744"/>
            <a:ext cx="8686800" cy="2021066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tabLst>
                <a:tab pos="228600" algn="l"/>
                <a:tab pos="457200" algn="l"/>
              </a:tabLst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Надайте загальну постановку задачі класифікації.</a:t>
            </a:r>
          </a:p>
          <a:p>
            <a:pPr marR="0" lvl="0">
              <a:lnSpc>
                <a:spcPct val="80000"/>
              </a:lnSpc>
              <a:spcAft>
                <a:spcPts val="0"/>
              </a:spcAft>
              <a:tabLst>
                <a:tab pos="228600" algn="l"/>
                <a:tab pos="457200" algn="l"/>
              </a:tabLst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Пояснить сутність методу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вирішення задачі класифікації.</a:t>
            </a:r>
          </a:p>
          <a:p>
            <a:pPr marR="0" lvl="0">
              <a:lnSpc>
                <a:spcPct val="80000"/>
              </a:lnSpc>
              <a:spcAft>
                <a:spcPts val="0"/>
              </a:spcAft>
              <a:tabLst>
                <a:tab pos="228600" algn="l"/>
                <a:tab pos="457200" algn="l"/>
              </a:tabLst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Пояснить процес пошуку параметру </a:t>
            </a:r>
            <a:r>
              <a:rPr lang="en-US" sz="2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вирішенні задачі класифікації методом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8193693D-C912-4D37-A8F5-4E9D43B6C3B0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9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9363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4610</TotalTime>
  <Words>937</Words>
  <Application>Microsoft Office PowerPoint</Application>
  <PresentationFormat>On-screen Show (4:3)</PresentationFormat>
  <Paragraphs>85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Book Antiqua</vt:lpstr>
      <vt:lpstr>Calibri</vt:lpstr>
      <vt:lpstr>Calibri Light</vt:lpstr>
      <vt:lpstr>Cambria Math</vt:lpstr>
      <vt:lpstr>Tahoma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Владимирская</dc:creator>
  <cp:lastModifiedBy>Yevhen Bashkov</cp:lastModifiedBy>
  <cp:revision>908</cp:revision>
  <dcterms:created xsi:type="dcterms:W3CDTF">2001-11-25T14:33:40Z</dcterms:created>
  <dcterms:modified xsi:type="dcterms:W3CDTF">2024-07-08T10:27:57Z</dcterms:modified>
  <dc:language>uk-UA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308</vt:i4>
  </property>
</Properties>
</file>