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7"/>
  </p:notesMasterIdLst>
  <p:sldIdLst>
    <p:sldId id="256" r:id="rId2"/>
    <p:sldId id="566" r:id="rId3"/>
    <p:sldId id="769" r:id="rId4"/>
    <p:sldId id="729" r:id="rId5"/>
    <p:sldId id="770" r:id="rId6"/>
    <p:sldId id="771" r:id="rId7"/>
    <p:sldId id="748" r:id="rId8"/>
    <p:sldId id="768" r:id="rId9"/>
    <p:sldId id="712" r:id="rId10"/>
    <p:sldId id="764" r:id="rId11"/>
    <p:sldId id="731" r:id="rId12"/>
    <p:sldId id="732" r:id="rId13"/>
    <p:sldId id="772" r:id="rId14"/>
    <p:sldId id="774" r:id="rId15"/>
    <p:sldId id="733" r:id="rId16"/>
    <p:sldId id="775" r:id="rId17"/>
    <p:sldId id="773" r:id="rId18"/>
    <p:sldId id="760" r:id="rId19"/>
    <p:sldId id="758" r:id="rId20"/>
    <p:sldId id="576" r:id="rId21"/>
    <p:sldId id="636" r:id="rId22"/>
    <p:sldId id="767" r:id="rId23"/>
    <p:sldId id="765" r:id="rId24"/>
    <p:sldId id="766" r:id="rId25"/>
    <p:sldId id="728" r:id="rId26"/>
  </p:sldIdLst>
  <p:sldSz cx="9144000" cy="6858000" type="screen4x3"/>
  <p:notesSz cx="6742113" cy="988218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0425130-A2F5-4CC4-97EA-53A3AF3C9636}">
          <p14:sldIdLst>
            <p14:sldId id="256"/>
            <p14:sldId id="566"/>
            <p14:sldId id="769"/>
            <p14:sldId id="729"/>
            <p14:sldId id="770"/>
            <p14:sldId id="771"/>
            <p14:sldId id="748"/>
            <p14:sldId id="768"/>
            <p14:sldId id="712"/>
            <p14:sldId id="764"/>
            <p14:sldId id="731"/>
            <p14:sldId id="732"/>
            <p14:sldId id="772"/>
            <p14:sldId id="774"/>
            <p14:sldId id="733"/>
            <p14:sldId id="775"/>
            <p14:sldId id="773"/>
            <p14:sldId id="760"/>
            <p14:sldId id="758"/>
            <p14:sldId id="576"/>
            <p14:sldId id="636"/>
            <p14:sldId id="767"/>
            <p14:sldId id="765"/>
            <p14:sldId id="766"/>
            <p14:sldId id="7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6517" autoAdjust="0"/>
  </p:normalViewPr>
  <p:slideViewPr>
    <p:cSldViewPr>
      <p:cViewPr varScale="1">
        <p:scale>
          <a:sx n="117" d="100"/>
          <a:sy n="117" d="100"/>
        </p:scale>
        <p:origin x="1464" y="102"/>
      </p:cViewPr>
      <p:guideLst>
        <p:guide orient="horz" pos="2160"/>
        <p:guide pos="2880"/>
      </p:guideLst>
    </p:cSldViewPr>
  </p:slideViewPr>
  <p:notesTextViewPr>
    <p:cViewPr>
      <p:scale>
        <a:sx n="300" d="100"/>
        <a:sy n="300" d="100"/>
      </p:scale>
      <p:origin x="0" y="0"/>
    </p:cViewPr>
  </p:notesTextViewPr>
  <p:sorterViewPr>
    <p:cViewPr varScale="1">
      <p:scale>
        <a:sx n="1" d="1"/>
        <a:sy n="1" d="1"/>
      </p:scale>
      <p:origin x="0" y="0"/>
    </p:cViewPr>
  </p:sorterViewPr>
  <p:notesViewPr>
    <p:cSldViewPr>
      <p:cViewPr varScale="1">
        <p:scale>
          <a:sx n="106" d="100"/>
          <a:sy n="106" d="100"/>
        </p:scale>
        <p:origin x="436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 name="PlaceHolder 1">
            <a:extLst>
              <a:ext uri="{FF2B5EF4-FFF2-40B4-BE49-F238E27FC236}">
                <a16:creationId xmlns:a16="http://schemas.microsoft.com/office/drawing/2014/main" id="{EF15A980-6D2F-451E-B7DE-2BF5E50E80D6}"/>
              </a:ext>
            </a:extLst>
          </p:cNvPr>
          <p:cNvSpPr>
            <a:spLocks noGrp="1" noRot="1" noChangeAspect="1"/>
          </p:cNvSpPr>
          <p:nvPr>
            <p:ph type="sldImg"/>
          </p:nvPr>
        </p:nvSpPr>
        <p:spPr>
          <a:xfrm>
            <a:off x="215900" y="812800"/>
            <a:ext cx="7127875" cy="4008438"/>
          </a:xfrm>
          <a:prstGeom prst="rect">
            <a:avLst/>
          </a:prstGeom>
        </p:spPr>
        <p:txBody>
          <a:bodyPr lIns="0" tIns="0" rIns="0" bIns="0" anchor="ctr"/>
          <a:lstStyle/>
          <a:p>
            <a:pPr lvl="0"/>
            <a:r>
              <a:rPr lang="en-US" noProof="0"/>
              <a:t> __ ___________ ________ ________ _____</a:t>
            </a:r>
          </a:p>
        </p:txBody>
      </p:sp>
      <p:sp>
        <p:nvSpPr>
          <p:cNvPr id="251" name="PlaceHolder 2">
            <a:extLst>
              <a:ext uri="{FF2B5EF4-FFF2-40B4-BE49-F238E27FC236}">
                <a16:creationId xmlns:a16="http://schemas.microsoft.com/office/drawing/2014/main" id="{25A0E98B-2B5D-4F8F-9409-5E8C751A3441}"/>
              </a:ext>
            </a:extLst>
          </p:cNvPr>
          <p:cNvSpPr>
            <a:spLocks noGrp="1"/>
          </p:cNvSpPr>
          <p:nvPr>
            <p:ph type="body"/>
          </p:nvPr>
        </p:nvSpPr>
        <p:spPr>
          <a:xfrm>
            <a:off x="755650" y="5078413"/>
            <a:ext cx="6048375" cy="4811712"/>
          </a:xfrm>
          <a:prstGeom prst="rect">
            <a:avLst/>
          </a:prstGeom>
        </p:spPr>
        <p:txBody>
          <a:bodyPr vert="horz" wrap="square" lIns="0" tIns="0" rIns="0" bIns="0" numCol="1" anchor="t" anchorCtr="0" compatLnSpc="1">
            <a:prstTxWarp prst="textNoShape">
              <a:avLst/>
            </a:prstTxWarp>
          </a:bodyPr>
          <a:lstStyle/>
          <a:p>
            <a:pPr lvl="0"/>
            <a:r>
              <a:rPr lang="uk-UA" altLang="ru-RU"/>
              <a:t>Для правки формата примечаний щёлкните мышью</a:t>
            </a:r>
          </a:p>
        </p:txBody>
      </p:sp>
      <p:sp>
        <p:nvSpPr>
          <p:cNvPr id="252" name="PlaceHolder 3">
            <a:extLst>
              <a:ext uri="{FF2B5EF4-FFF2-40B4-BE49-F238E27FC236}">
                <a16:creationId xmlns:a16="http://schemas.microsoft.com/office/drawing/2014/main" id="{29744CAF-1418-45F9-BE30-AC89D2601ABA}"/>
              </a:ext>
            </a:extLst>
          </p:cNvPr>
          <p:cNvSpPr>
            <a:spLocks noGrp="1"/>
          </p:cNvSpPr>
          <p:nvPr>
            <p:ph type="hdr"/>
          </p:nvPr>
        </p:nvSpPr>
        <p:spPr>
          <a:xfrm>
            <a:off x="0" y="0"/>
            <a:ext cx="3281363" cy="534988"/>
          </a:xfrm>
          <a:prstGeom prst="rect">
            <a:avLst/>
          </a:prstGeom>
        </p:spPr>
        <p:txBody>
          <a:bodyPr vert="horz" wrap="square" lIns="0" tIns="0" rIns="0" bIns="0" numCol="1" anchor="t" anchorCtr="0" compatLnSpc="1">
            <a:prstTxWarp prst="textNoShape">
              <a:avLst/>
            </a:prstTxWarp>
          </a:bodyPr>
          <a:lstStyle>
            <a:lvl1pPr>
              <a:defRPr sz="1400">
                <a:latin typeface="Times New Roman" panose="02020603050405020304" pitchFamily="18" charset="0"/>
              </a:defRPr>
            </a:lvl1pPr>
          </a:lstStyle>
          <a:p>
            <a:r>
              <a:rPr lang="uk-UA" altLang="ru-RU"/>
              <a:t>&lt;верхний колонтитул&gt;</a:t>
            </a:r>
          </a:p>
        </p:txBody>
      </p:sp>
      <p:sp>
        <p:nvSpPr>
          <p:cNvPr id="253" name="PlaceHolder 4">
            <a:extLst>
              <a:ext uri="{FF2B5EF4-FFF2-40B4-BE49-F238E27FC236}">
                <a16:creationId xmlns:a16="http://schemas.microsoft.com/office/drawing/2014/main" id="{F5B259F3-1482-42AE-AC82-4DAFE3EA3FCA}"/>
              </a:ext>
            </a:extLst>
          </p:cNvPr>
          <p:cNvSpPr>
            <a:spLocks noGrp="1"/>
          </p:cNvSpPr>
          <p:nvPr>
            <p:ph type="dt"/>
          </p:nvPr>
        </p:nvSpPr>
        <p:spPr>
          <a:xfrm>
            <a:off x="4278313" y="0"/>
            <a:ext cx="3281362" cy="534988"/>
          </a:xfrm>
          <a:prstGeom prst="rect">
            <a:avLst/>
          </a:prstGeom>
        </p:spPr>
        <p:txBody>
          <a:bodyPr vert="horz" wrap="square" lIns="0" tIns="0" rIns="0" bIns="0" numCol="1" anchor="t" anchorCtr="0" compatLnSpc="1">
            <a:prstTxWarp prst="textNoShape">
              <a:avLst/>
            </a:prstTxWarp>
          </a:bodyPr>
          <a:lstStyle>
            <a:lvl1pPr algn="r">
              <a:defRPr sz="1400">
                <a:latin typeface="Times New Roman" panose="02020603050405020304" pitchFamily="18" charset="0"/>
              </a:defRPr>
            </a:lvl1pPr>
          </a:lstStyle>
          <a:p>
            <a:r>
              <a:rPr lang="uk-UA" altLang="ru-RU"/>
              <a:t>&lt;дата/время&gt;</a:t>
            </a:r>
          </a:p>
        </p:txBody>
      </p:sp>
      <p:sp>
        <p:nvSpPr>
          <p:cNvPr id="254" name="PlaceHolder 5">
            <a:extLst>
              <a:ext uri="{FF2B5EF4-FFF2-40B4-BE49-F238E27FC236}">
                <a16:creationId xmlns:a16="http://schemas.microsoft.com/office/drawing/2014/main" id="{9B6FFEBB-E84D-4211-B2CA-792FFA42A134}"/>
              </a:ext>
            </a:extLst>
          </p:cNvPr>
          <p:cNvSpPr>
            <a:spLocks noGrp="1"/>
          </p:cNvSpPr>
          <p:nvPr>
            <p:ph type="ftr"/>
          </p:nvPr>
        </p:nvSpPr>
        <p:spPr>
          <a:xfrm>
            <a:off x="0" y="10156825"/>
            <a:ext cx="3281363" cy="534988"/>
          </a:xfrm>
          <a:prstGeom prst="rect">
            <a:avLst/>
          </a:prstGeom>
        </p:spPr>
        <p:txBody>
          <a:bodyPr vert="horz" wrap="square" lIns="0" tIns="0" rIns="0" bIns="0" numCol="1" anchor="b" anchorCtr="0" compatLnSpc="1">
            <a:prstTxWarp prst="textNoShape">
              <a:avLst/>
            </a:prstTxWarp>
          </a:bodyPr>
          <a:lstStyle>
            <a:lvl1pPr>
              <a:defRPr sz="1400">
                <a:latin typeface="Times New Roman" panose="02020603050405020304" pitchFamily="18" charset="0"/>
              </a:defRPr>
            </a:lvl1pPr>
          </a:lstStyle>
          <a:p>
            <a:r>
              <a:rPr lang="uk-UA" altLang="ru-RU"/>
              <a:t>&lt;нижний колонтитул&gt;</a:t>
            </a:r>
          </a:p>
        </p:txBody>
      </p:sp>
      <p:sp>
        <p:nvSpPr>
          <p:cNvPr id="255" name="PlaceHolder 6">
            <a:extLst>
              <a:ext uri="{FF2B5EF4-FFF2-40B4-BE49-F238E27FC236}">
                <a16:creationId xmlns:a16="http://schemas.microsoft.com/office/drawing/2014/main" id="{A0FA6CD0-1EE3-4FE3-93E6-BE82B3DF7657}"/>
              </a:ext>
            </a:extLst>
          </p:cNvPr>
          <p:cNvSpPr>
            <a:spLocks noGrp="1"/>
          </p:cNvSpPr>
          <p:nvPr>
            <p:ph type="sldNum"/>
          </p:nvPr>
        </p:nvSpPr>
        <p:spPr>
          <a:xfrm>
            <a:off x="4278313" y="10156825"/>
            <a:ext cx="3281362" cy="534988"/>
          </a:xfrm>
          <a:prstGeom prst="rect">
            <a:avLst/>
          </a:prstGeom>
        </p:spPr>
        <p:txBody>
          <a:bodyPr vert="horz" wrap="square" lIns="0" tIns="0" rIns="0" bIns="0" numCol="1" anchor="b" anchorCtr="0" compatLnSpc="1">
            <a:prstTxWarp prst="textNoShape">
              <a:avLst/>
            </a:prstTxWarp>
          </a:bodyPr>
          <a:lstStyle>
            <a:lvl1pPr algn="r">
              <a:defRPr sz="1400">
                <a:latin typeface="Times New Roman" panose="02020603050405020304" pitchFamily="18" charset="0"/>
              </a:defRPr>
            </a:lvl1pPr>
          </a:lstStyle>
          <a:p>
            <a:fld id="{A6DA315C-6A99-4445-B241-5FC8AEE920E2}" type="slidenum">
              <a:rPr lang="uk-UA" altLang="ru-RU"/>
              <a:pPr/>
              <a:t>‹#›</a:t>
            </a:fld>
            <a:endParaRPr lang="uk-UA"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tensorflow/models/blob/master/LICENSE" TargetMode="External"/><Relationship Id="rId3" Type="http://schemas.openxmlformats.org/officeDocument/2006/relationships/hyperlink" Target="https://www.tensorflow.org/guide/model_garden?hl=ru#official" TargetMode="External"/><Relationship Id="rId7" Type="http://schemas.openxmlformats.org/officeDocument/2006/relationships/hyperlink" Target="https://www.tensorflow.org/guide/model_garden?hl=ru#orbi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tensorflow.org/guide/model_garden?hl=ru#ops" TargetMode="External"/><Relationship Id="rId5" Type="http://schemas.openxmlformats.org/officeDocument/2006/relationships/hyperlink" Target="https://www.tensorflow.org/guide/model_garden?hl=ru#training_framework" TargetMode="External"/><Relationship Id="rId4" Type="http://schemas.openxmlformats.org/officeDocument/2006/relationships/hyperlink" Target="https://www.tensorflow.org/guide/model_garden?hl=ru#research"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ensorflow.org/api_docs/python/tf/Tenso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ensorflow.org/tutorials/quickstart/beginn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E1055-446A-84BA-C580-A21A1CACC3D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865F440-F0D6-8284-C32F-0658EFB347C6}"/>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81D9AA9E-F9F4-7E05-6506-889619E8FB50}"/>
              </a:ext>
            </a:extLst>
          </p:cNvPr>
          <p:cNvSpPr>
            <a:spLocks noGrp="1"/>
          </p:cNvSpPr>
          <p:nvPr>
            <p:ph type="body" idx="1"/>
          </p:nvPr>
        </p:nvSpPr>
        <p:spPr/>
        <p:txBody>
          <a:bodyPr/>
          <a:lstStyle/>
          <a:p>
            <a:pPr marL="0" indent="0" algn="just">
              <a:lnSpc>
                <a:spcPts val="2800"/>
              </a:lnSpc>
              <a:spcBef>
                <a:spcPts val="0"/>
              </a:spcBef>
              <a:buNone/>
            </a:pPr>
            <a:r>
              <a:rPr lang="uk-UA" sz="1200" b="1" spc="-1" dirty="0">
                <a:solidFill>
                  <a:srgbClr val="002060"/>
                </a:solidFill>
                <a:latin typeface="Book Antiqua" panose="02040602050305030304" pitchFamily="18" charset="0"/>
              </a:rPr>
              <a:t>Перша версія (1.Х) </a:t>
            </a:r>
            <a:r>
              <a:rPr lang="en-US" sz="1200" b="1" spc="-1" dirty="0">
                <a:solidFill>
                  <a:srgbClr val="002060"/>
                </a:solidFill>
                <a:latin typeface="Book Antiqua" panose="02040602050305030304" pitchFamily="18" charset="0"/>
                <a:sym typeface="Wingdings" panose="05000000000000000000" pitchFamily="2" charset="2"/>
              </a:rPr>
              <a:t></a:t>
            </a:r>
            <a:r>
              <a:rPr lang="uk-UA" sz="1200" b="1" spc="-1" dirty="0">
                <a:solidFill>
                  <a:srgbClr val="002060"/>
                </a:solidFill>
                <a:latin typeface="Book Antiqua" panose="02040602050305030304" pitchFamily="18" charset="0"/>
              </a:rPr>
              <a:t> 2015 рік.</a:t>
            </a:r>
          </a:p>
          <a:p>
            <a:pPr marL="0" indent="0" algn="just">
              <a:lnSpc>
                <a:spcPts val="2800"/>
              </a:lnSpc>
              <a:spcBef>
                <a:spcPts val="0"/>
              </a:spcBef>
              <a:buNone/>
            </a:pPr>
            <a:r>
              <a:rPr lang="uk-UA" sz="1200" b="1" spc="-1" dirty="0">
                <a:solidFill>
                  <a:srgbClr val="002060"/>
                </a:solidFill>
                <a:latin typeface="Book Antiqua" panose="02040602050305030304" pitchFamily="18" charset="0"/>
              </a:rPr>
              <a:t>Друга версія (2.Х)</a:t>
            </a:r>
            <a:r>
              <a:rPr lang="en-US" sz="1200" b="1" spc="-1" dirty="0">
                <a:solidFill>
                  <a:srgbClr val="002060"/>
                </a:solidFill>
                <a:latin typeface="Book Antiqua" panose="02040602050305030304" pitchFamily="18" charset="0"/>
              </a:rPr>
              <a:t>  </a:t>
            </a:r>
            <a:r>
              <a:rPr lang="uk-UA" sz="1200" b="1" spc="-1" dirty="0">
                <a:solidFill>
                  <a:srgbClr val="002060"/>
                </a:solidFill>
                <a:latin typeface="Book Antiqua" panose="02040602050305030304" pitchFamily="18" charset="0"/>
              </a:rPr>
              <a:t> </a:t>
            </a:r>
            <a:r>
              <a:rPr lang="en-US" sz="1200" b="1" spc="-1" dirty="0">
                <a:solidFill>
                  <a:srgbClr val="002060"/>
                </a:solidFill>
                <a:latin typeface="Book Antiqua" panose="02040602050305030304" pitchFamily="18" charset="0"/>
                <a:sym typeface="Wingdings" panose="05000000000000000000" pitchFamily="2" charset="2"/>
              </a:rPr>
              <a:t></a:t>
            </a:r>
            <a:r>
              <a:rPr lang="uk-UA" sz="1200" b="1" spc="-1" dirty="0">
                <a:solidFill>
                  <a:srgbClr val="002060"/>
                </a:solidFill>
                <a:latin typeface="Book Antiqua" panose="02040602050305030304" pitchFamily="18" charset="0"/>
              </a:rPr>
              <a:t> 2019 рік. Друга версія суттєво перероблена.</a:t>
            </a:r>
          </a:p>
          <a:p>
            <a:endParaRPr lang="ru-RU" dirty="0"/>
          </a:p>
        </p:txBody>
      </p:sp>
      <p:sp>
        <p:nvSpPr>
          <p:cNvPr id="4" name="Нижний колонтитул 3">
            <a:extLst>
              <a:ext uri="{FF2B5EF4-FFF2-40B4-BE49-F238E27FC236}">
                <a16:creationId xmlns:a16="http://schemas.microsoft.com/office/drawing/2014/main" id="{5CC5BDFF-4F64-CFDB-F778-822096930C0F}"/>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1B5DA37F-C9FB-28F8-68C6-516CC3FF5B20}"/>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837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02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05369-994E-D3E0-77AF-A2A00A01A95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95158CE0-4701-260A-FEC6-2B4CABFF6925}"/>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C084832B-94BE-4925-BE4F-7E1413FC1806}"/>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12F2B913-E232-00A4-DD20-C47A0296438F}"/>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CE940E2E-646B-47AA-0C32-3FCB6342EA63}"/>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27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D6D39-C096-0BDE-2277-03039F643243}"/>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AA8F2D8C-8B1D-16C5-7F87-766029E2FF32}"/>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D2D0A634-C56D-282F-D0AF-8024FE681ED3}"/>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91CEE929-9A3D-D60B-96E8-A43E419136E4}"/>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B77D228F-6FA0-8791-462F-76DBC494F9F4}"/>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835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Когда использовать константные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неизменяемые данные, такие как числа, строки или константы.</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использоваться в нескольких операциях без изменения.</a:t>
            </a:r>
          </a:p>
          <a:p>
            <a:pPr algn="l"/>
            <a:r>
              <a:rPr lang="ru-RU" b="0" i="0" dirty="0">
                <a:solidFill>
                  <a:srgbClr val="E3E3E3"/>
                </a:solidFill>
                <a:effectLst/>
                <a:latin typeface="Google Sans"/>
              </a:rPr>
              <a:t>Когда использовать вариативные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изменяемые данные, такие как параметры нейронной сети.</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обновляться во время выполнения программы.</a:t>
            </a:r>
          </a:p>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6317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5016C-0271-DF0C-09E8-BAB47CEE9C4D}"/>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E16E63FB-B921-ECA6-F13F-5F0A0FA154B0}"/>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4AB487C8-6587-64B9-7C2B-444753F25F1A}"/>
              </a:ext>
            </a:extLst>
          </p:cNvPr>
          <p:cNvSpPr>
            <a:spLocks noGrp="1"/>
          </p:cNvSpPr>
          <p:nvPr>
            <p:ph type="body" idx="1"/>
          </p:nvPr>
        </p:nvSpPr>
        <p:spPr/>
        <p:txBody>
          <a:bodyPr/>
          <a:lstStyle/>
          <a:p>
            <a:pPr algn="l"/>
            <a:r>
              <a:rPr lang="ru-RU" b="0" i="0" dirty="0">
                <a:solidFill>
                  <a:srgbClr val="E3E3E3"/>
                </a:solidFill>
                <a:effectLst/>
                <a:latin typeface="Google Sans"/>
              </a:rPr>
              <a:t>Когда использовать константные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неизменяемые данные, такие как числа, строки или константы.</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использоваться в нескольких операциях без изменения.</a:t>
            </a:r>
          </a:p>
          <a:p>
            <a:pPr algn="l"/>
            <a:r>
              <a:rPr lang="ru-RU" b="0" i="0" dirty="0">
                <a:solidFill>
                  <a:srgbClr val="E3E3E3"/>
                </a:solidFill>
                <a:effectLst/>
                <a:latin typeface="Google Sans"/>
              </a:rPr>
              <a:t>Когда использовать вариативные тензоры:</a:t>
            </a:r>
          </a:p>
          <a:p>
            <a:pPr algn="l">
              <a:buFont typeface="Arial" panose="020B0604020202020204" pitchFamily="34" charset="0"/>
              <a:buChar char="•"/>
            </a:pPr>
            <a:r>
              <a:rPr lang="ru-RU" b="0" i="0" dirty="0">
                <a:solidFill>
                  <a:srgbClr val="E3E3E3"/>
                </a:solidFill>
                <a:effectLst/>
                <a:latin typeface="Google Sans"/>
              </a:rPr>
              <a:t>Когда вам нужно хранить изменяемые данные, такие как параметры нейронной сети.</a:t>
            </a:r>
          </a:p>
          <a:p>
            <a:pPr algn="l">
              <a:buFont typeface="Arial" panose="020B0604020202020204" pitchFamily="34" charset="0"/>
              <a:buChar char="•"/>
            </a:pPr>
            <a:r>
              <a:rPr lang="ru-RU" b="0" i="0" dirty="0">
                <a:solidFill>
                  <a:srgbClr val="E3E3E3"/>
                </a:solidFill>
                <a:effectLst/>
                <a:latin typeface="Google Sans"/>
              </a:rPr>
              <a:t>Когда вам нужно создать тензор, который будет обновляться во время выполнения программы.</a:t>
            </a:r>
          </a:p>
          <a:p>
            <a:endParaRPr lang="ru-RU" dirty="0"/>
          </a:p>
        </p:txBody>
      </p:sp>
      <p:sp>
        <p:nvSpPr>
          <p:cNvPr id="4" name="Нижний колонтитул 3">
            <a:extLst>
              <a:ext uri="{FF2B5EF4-FFF2-40B4-BE49-F238E27FC236}">
                <a16:creationId xmlns:a16="http://schemas.microsoft.com/office/drawing/2014/main" id="{EE9F3107-35C2-1D22-F61E-1F5796BB22DB}"/>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6BC98518-77FC-CC82-A480-B4AA906675AC}"/>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552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7051-78E7-ED92-C8F4-7EAC6A579C30}"/>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70857F72-B54F-2898-79C4-91E624E40D19}"/>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23F69DFB-E8C3-7C91-F6CC-CAFAC7F36CFE}"/>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48FBEF1C-C730-D67E-CF29-2C1959128E0B}"/>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ABB2D1EC-3F30-1EE9-D2E0-AB7ED15EE88D}"/>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675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65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18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56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7E111-9BB5-838E-6500-F19A6845F4E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BEAF04F-6D54-2D2C-D39D-B36DE5FB1F6F}"/>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2BDC7AC0-B683-7B66-6562-B5F5E5E74309}"/>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283418E2-55E1-9B84-76EC-5010C6B3FF51}"/>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01FD3CEE-33F7-0780-727B-1B79F6E1B6ED}"/>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38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7AB15-C28F-BD76-A029-4941C351B8C3}"/>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03C0033A-E45D-014F-992C-F5534FE83409}"/>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F51E81B8-20FE-FA6B-3CD4-033B99B68B45}"/>
              </a:ext>
            </a:extLst>
          </p:cNvPr>
          <p:cNvSpPr>
            <a:spLocks noGrp="1"/>
          </p:cNvSpPr>
          <p:nvPr>
            <p:ph type="body" idx="1"/>
          </p:nvPr>
        </p:nvSpPr>
        <p:spPr/>
        <p:txBody>
          <a:bodyPr/>
          <a:lstStyle/>
          <a:p>
            <a:pPr algn="l"/>
            <a:r>
              <a:rPr lang="ru-RU" b="0" i="0" dirty="0" err="1">
                <a:solidFill>
                  <a:srgbClr val="202124"/>
                </a:solidFill>
                <a:effectLst/>
                <a:latin typeface="Roboto" panose="02000000000000000000" pitchFamily="2" charset="0"/>
              </a:rPr>
              <a:t>TensorFlow</a:t>
            </a:r>
            <a:r>
              <a:rPr lang="ru-RU" b="0" i="0" dirty="0">
                <a:solidFill>
                  <a:srgbClr val="202124"/>
                </a:solidFill>
                <a:effectLst/>
                <a:latin typeface="Roboto" panose="02000000000000000000" pitchFamily="2" charset="0"/>
              </a:rPr>
              <a:t> Model Garden предоставляет реализации многих современных моделей машинного обучения (ML) для зрения и обработки естественного языка (NLP), а также инструменты рабочего процесса, позволяющие быстро настраивать и запускать эти модели на стандартных наборах данных. Независимо от того, хотите ли вы оценить производительность известной модели, проверить результаты недавно опубликованных исследований или расширить существующие модели, Model Garden может помочь вам продвигать свои исследования и приложения в области машинного обучения.</a:t>
            </a:r>
          </a:p>
          <a:p>
            <a:pPr algn="l"/>
            <a:r>
              <a:rPr lang="ru-RU" b="0" i="0" dirty="0">
                <a:solidFill>
                  <a:srgbClr val="202124"/>
                </a:solidFill>
                <a:effectLst/>
                <a:latin typeface="Roboto" panose="02000000000000000000" pitchFamily="2" charset="0"/>
              </a:rPr>
              <a:t>Model Garden включает следующие ресурсы для разработчиков машинного обучения:</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3"/>
              </a:rPr>
              <a:t>Официальные модели</a:t>
            </a:r>
            <a:r>
              <a:rPr lang="ru-RU" b="0" i="0" dirty="0">
                <a:solidFill>
                  <a:srgbClr val="202124"/>
                </a:solidFill>
                <a:effectLst/>
                <a:latin typeface="Roboto" panose="02000000000000000000" pitchFamily="2" charset="0"/>
              </a:rPr>
              <a:t> зрения и НЛП, поддерживаемые инженерами Google.</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4"/>
              </a:rPr>
              <a:t>Исследовательские модели,</a:t>
            </a:r>
            <a:r>
              <a:rPr lang="ru-RU" b="0" i="0" dirty="0">
                <a:solidFill>
                  <a:srgbClr val="202124"/>
                </a:solidFill>
                <a:effectLst/>
                <a:latin typeface="Roboto" panose="02000000000000000000" pitchFamily="2" charset="0"/>
              </a:rPr>
              <a:t> опубликованные в рамках исследовательских работ по машинному обучению</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5"/>
              </a:rPr>
              <a:t>Структура обучающего эксперимента</a:t>
            </a:r>
            <a:r>
              <a:rPr lang="ru-RU" b="0" i="0" dirty="0">
                <a:solidFill>
                  <a:srgbClr val="202124"/>
                </a:solidFill>
                <a:effectLst/>
                <a:latin typeface="Roboto" panose="02000000000000000000" pitchFamily="2" charset="0"/>
              </a:rPr>
              <a:t> для быстрой декларативной настройки обучения официальных моделей</a:t>
            </a:r>
          </a:p>
          <a:p>
            <a:pPr algn="l">
              <a:buFont typeface="Arial" panose="020B0604020202020204" pitchFamily="34" charset="0"/>
              <a:buChar char="•"/>
            </a:pPr>
            <a:r>
              <a:rPr lang="ru-RU" b="1" i="0" dirty="0">
                <a:solidFill>
                  <a:srgbClr val="202124"/>
                </a:solidFill>
                <a:effectLst/>
                <a:latin typeface="Roboto" panose="02000000000000000000" pitchFamily="2" charset="0"/>
                <a:hlinkClick r:id="rId6"/>
              </a:rPr>
              <a:t>Специализированные операции машинного обучения</a:t>
            </a:r>
            <a:r>
              <a:rPr lang="ru-RU" b="0" i="0" dirty="0">
                <a:solidFill>
                  <a:srgbClr val="202124"/>
                </a:solidFill>
                <a:effectLst/>
                <a:latin typeface="Roboto" panose="02000000000000000000" pitchFamily="2" charset="0"/>
              </a:rPr>
              <a:t> для обработки зрения и естественного языка (NLP)</a:t>
            </a:r>
          </a:p>
          <a:p>
            <a:pPr algn="l">
              <a:buFont typeface="Arial" panose="020B0604020202020204" pitchFamily="34" charset="0"/>
              <a:buChar char="•"/>
            </a:pPr>
            <a:r>
              <a:rPr lang="ru-RU" b="0" i="0" dirty="0">
                <a:solidFill>
                  <a:srgbClr val="202124"/>
                </a:solidFill>
                <a:effectLst/>
                <a:latin typeface="Roboto" panose="02000000000000000000" pitchFamily="2" charset="0"/>
              </a:rPr>
              <a:t>Управление </a:t>
            </a:r>
            <a:r>
              <a:rPr lang="ru-RU" b="1" i="0" dirty="0">
                <a:solidFill>
                  <a:srgbClr val="202124"/>
                </a:solidFill>
                <a:effectLst/>
                <a:latin typeface="Roboto" panose="02000000000000000000" pitchFamily="2" charset="0"/>
                <a:hlinkClick r:id="rId7"/>
              </a:rPr>
              <a:t>циклом обучения модели</a:t>
            </a:r>
            <a:r>
              <a:rPr lang="ru-RU" b="0" i="0" dirty="0">
                <a:solidFill>
                  <a:srgbClr val="202124"/>
                </a:solidFill>
                <a:effectLst/>
                <a:latin typeface="Roboto" panose="02000000000000000000" pitchFamily="2" charset="0"/>
              </a:rPr>
              <a:t> с помощью </a:t>
            </a:r>
            <a:r>
              <a:rPr lang="ru-RU" b="0" i="0" dirty="0" err="1">
                <a:solidFill>
                  <a:srgbClr val="202124"/>
                </a:solidFill>
                <a:effectLst/>
                <a:latin typeface="Roboto" panose="02000000000000000000" pitchFamily="2" charset="0"/>
              </a:rPr>
              <a:t>Orbit</a:t>
            </a:r>
            <a:endParaRPr lang="ru-RU" b="0" i="0" dirty="0">
              <a:solidFill>
                <a:srgbClr val="202124"/>
              </a:solidFill>
              <a:effectLst/>
              <a:latin typeface="Roboto" panose="02000000000000000000" pitchFamily="2" charset="0"/>
            </a:endParaRPr>
          </a:p>
          <a:p>
            <a:pPr algn="l"/>
            <a:r>
              <a:rPr lang="ru-RU" b="0" i="0" dirty="0">
                <a:solidFill>
                  <a:srgbClr val="202124"/>
                </a:solidFill>
                <a:effectLst/>
                <a:latin typeface="Roboto" panose="02000000000000000000" pitchFamily="2" charset="0"/>
              </a:rPr>
              <a:t>Эти ресурсы предназначены для использования с платформой </a:t>
            </a:r>
            <a:r>
              <a:rPr lang="ru-RU" b="0" i="0" dirty="0" err="1">
                <a:solidFill>
                  <a:srgbClr val="202124"/>
                </a:solidFill>
                <a:effectLst/>
                <a:latin typeface="Roboto" panose="02000000000000000000" pitchFamily="2" charset="0"/>
              </a:rPr>
              <a:t>TensorFlow</a:t>
            </a:r>
            <a:r>
              <a:rPr lang="ru-RU" b="0" i="0" dirty="0">
                <a:solidFill>
                  <a:srgbClr val="202124"/>
                </a:solidFill>
                <a:effectLst/>
                <a:latin typeface="Roboto" panose="02000000000000000000" pitchFamily="2" charset="0"/>
              </a:rPr>
              <a:t> Core и интеграции с вашими существующими проектами разработки </a:t>
            </a:r>
            <a:r>
              <a:rPr lang="ru-RU" b="0" i="0" dirty="0" err="1">
                <a:solidFill>
                  <a:srgbClr val="202124"/>
                </a:solidFill>
                <a:effectLst/>
                <a:latin typeface="Roboto" panose="02000000000000000000" pitchFamily="2" charset="0"/>
              </a:rPr>
              <a:t>TensorFlow</a:t>
            </a:r>
            <a:r>
              <a:rPr lang="ru-RU" b="0" i="0" dirty="0">
                <a:solidFill>
                  <a:srgbClr val="202124"/>
                </a:solidFill>
                <a:effectLst/>
                <a:latin typeface="Roboto" panose="02000000000000000000" pitchFamily="2" charset="0"/>
              </a:rPr>
              <a:t>. Ресурсы Model Garden также предоставляются по лицензии с </a:t>
            </a:r>
            <a:r>
              <a:rPr lang="ru-RU" b="0" i="0" dirty="0">
                <a:solidFill>
                  <a:srgbClr val="202124"/>
                </a:solidFill>
                <a:effectLst/>
                <a:latin typeface="Roboto" panose="02000000000000000000" pitchFamily="2" charset="0"/>
                <a:hlinkClick r:id="rId8"/>
              </a:rPr>
              <a:t>открытым исходным кодом</a:t>
            </a:r>
            <a:r>
              <a:rPr lang="ru-RU" b="0" i="0" dirty="0">
                <a:solidFill>
                  <a:srgbClr val="202124"/>
                </a:solidFill>
                <a:effectLst/>
                <a:latin typeface="Roboto" panose="02000000000000000000" pitchFamily="2" charset="0"/>
              </a:rPr>
              <a:t> , поэтому вы можете свободно расширять и распространять модели и инструменты.</a:t>
            </a:r>
          </a:p>
          <a:p>
            <a:pPr algn="l"/>
            <a:r>
              <a:rPr lang="ru-RU" b="0" i="0" dirty="0">
                <a:solidFill>
                  <a:srgbClr val="202124"/>
                </a:solidFill>
                <a:effectLst/>
                <a:latin typeface="Roboto" panose="02000000000000000000" pitchFamily="2" charset="0"/>
              </a:rPr>
              <a:t>Практические модели машинного обучения требуют больших вычислительных ресурсов для обучения и запуска и могут потребовать ускорителей, таких как графические процессоры (GPU) и тензорные процессоры (TPU). Большинство моделей в Model Garden обучались на больших наборах данных с использованием TPU. Однако вы также можете обучать и запускать эти модели на процессорах GPU и CPU.</a:t>
            </a:r>
          </a:p>
          <a:p>
            <a:endParaRPr lang="ru-RU" dirty="0"/>
          </a:p>
        </p:txBody>
      </p:sp>
      <p:sp>
        <p:nvSpPr>
          <p:cNvPr id="4" name="Нижний колонтитул 3">
            <a:extLst>
              <a:ext uri="{FF2B5EF4-FFF2-40B4-BE49-F238E27FC236}">
                <a16:creationId xmlns:a16="http://schemas.microsoft.com/office/drawing/2014/main" id="{B3CDF7E6-7626-368F-56FD-4672E89827F1}"/>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8BA223AE-9C98-4569-0ADE-C9F7EB6D237A}"/>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782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uk-UA" b="0" i="0" dirty="0">
                <a:solidFill>
                  <a:srgbClr val="E3E3E3"/>
                </a:solidFill>
                <a:effectLst/>
                <a:latin typeface="Google Sans"/>
              </a:rPr>
              <a:t>Потік тензорів в </a:t>
            </a:r>
            <a:r>
              <a:rPr lang="de-DE" b="0" i="0" dirty="0" err="1">
                <a:solidFill>
                  <a:srgbClr val="E3E3E3"/>
                </a:solidFill>
                <a:effectLst/>
                <a:latin typeface="Google Sans"/>
              </a:rPr>
              <a:t>TensorFlow</a:t>
            </a:r>
            <a:r>
              <a:rPr lang="de-DE" b="0" i="0" dirty="0">
                <a:solidFill>
                  <a:srgbClr val="E3E3E3"/>
                </a:solidFill>
                <a:effectLst/>
                <a:latin typeface="Google Sans"/>
              </a:rPr>
              <a:t> - </a:t>
            </a:r>
            <a:r>
              <a:rPr lang="uk-UA" b="0" i="0" dirty="0">
                <a:solidFill>
                  <a:srgbClr val="E3E3E3"/>
                </a:solidFill>
                <a:effectLst/>
                <a:latin typeface="Google Sans"/>
              </a:rPr>
              <a:t>це динамічна структура даних, яка використовується для представлення даних в обчислювальному графі </a:t>
            </a:r>
            <a:r>
              <a:rPr lang="de-DE" b="0" i="0" dirty="0" err="1">
                <a:solidFill>
                  <a:srgbClr val="E3E3E3"/>
                </a:solidFill>
                <a:effectLst/>
                <a:latin typeface="Google Sans"/>
              </a:rPr>
              <a:t>TensorFlow</a:t>
            </a:r>
            <a:r>
              <a:rPr lang="de-DE" b="0" i="0" dirty="0">
                <a:solidFill>
                  <a:srgbClr val="E3E3E3"/>
                </a:solidFill>
                <a:effectLst/>
                <a:latin typeface="Google Sans"/>
              </a:rPr>
              <a:t>. </a:t>
            </a:r>
            <a:r>
              <a:rPr lang="uk-UA" b="0" i="0" dirty="0">
                <a:solidFill>
                  <a:srgbClr val="E3E3E3"/>
                </a:solidFill>
                <a:effectLst/>
                <a:latin typeface="Google Sans"/>
              </a:rPr>
              <a:t>Він схожий на масив, але може мати будь-яку кількість вимірів (не лише 2, як масив) і може міняти свою форму та розмір під час виконання програми.</a:t>
            </a:r>
          </a:p>
          <a:p>
            <a:pPr algn="l"/>
            <a:r>
              <a:rPr lang="uk-UA" b="0" i="0" dirty="0">
                <a:solidFill>
                  <a:srgbClr val="E3E3E3"/>
                </a:solidFill>
                <a:effectLst/>
                <a:latin typeface="Google Sans"/>
              </a:rPr>
              <a:t>Тензорні потоки використовуються для представлення різних типів даних, таких як:</a:t>
            </a:r>
          </a:p>
          <a:p>
            <a:pPr algn="l">
              <a:buFont typeface="Arial" panose="020B0604020202020204" pitchFamily="34" charset="0"/>
              <a:buChar char="•"/>
            </a:pPr>
            <a:r>
              <a:rPr lang="uk-UA" b="0" i="0" dirty="0">
                <a:solidFill>
                  <a:srgbClr val="E3E3E3"/>
                </a:solidFill>
                <a:effectLst/>
                <a:latin typeface="Google Sans"/>
              </a:rPr>
              <a:t>Зображення</a:t>
            </a:r>
          </a:p>
          <a:p>
            <a:pPr algn="l">
              <a:buFont typeface="Arial" panose="020B0604020202020204" pitchFamily="34" charset="0"/>
              <a:buChar char="•"/>
            </a:pPr>
            <a:r>
              <a:rPr lang="uk-UA" b="0" i="0" dirty="0">
                <a:solidFill>
                  <a:srgbClr val="E3E3E3"/>
                </a:solidFill>
                <a:effectLst/>
                <a:latin typeface="Google Sans"/>
              </a:rPr>
              <a:t>Текстові дані</a:t>
            </a:r>
          </a:p>
          <a:p>
            <a:pPr algn="l">
              <a:buFont typeface="Arial" panose="020B0604020202020204" pitchFamily="34" charset="0"/>
              <a:buChar char="•"/>
            </a:pPr>
            <a:r>
              <a:rPr lang="uk-UA" b="0" i="0" dirty="0">
                <a:solidFill>
                  <a:srgbClr val="E3E3E3"/>
                </a:solidFill>
                <a:effectLst/>
                <a:latin typeface="Google Sans"/>
              </a:rPr>
              <a:t>Аудіо дані</a:t>
            </a:r>
          </a:p>
          <a:p>
            <a:pPr algn="l">
              <a:buFont typeface="Arial" panose="020B0604020202020204" pitchFamily="34" charset="0"/>
              <a:buChar char="•"/>
            </a:pPr>
            <a:r>
              <a:rPr lang="uk-UA" b="0" i="0" dirty="0">
                <a:solidFill>
                  <a:srgbClr val="E3E3E3"/>
                </a:solidFill>
                <a:effectLst/>
                <a:latin typeface="Google Sans"/>
              </a:rPr>
              <a:t>Часові ряди</a:t>
            </a:r>
          </a:p>
          <a:p>
            <a:pPr algn="l">
              <a:buFont typeface="Arial" panose="020B0604020202020204" pitchFamily="34" charset="0"/>
              <a:buChar char="•"/>
            </a:pPr>
            <a:r>
              <a:rPr lang="uk-UA" b="0" i="0" dirty="0">
                <a:solidFill>
                  <a:srgbClr val="E3E3E3"/>
                </a:solidFill>
                <a:effectLst/>
                <a:latin typeface="Google Sans"/>
              </a:rPr>
              <a:t>Дані датчиків</a:t>
            </a:r>
          </a:p>
          <a:p>
            <a:pPr algn="l"/>
            <a:r>
              <a:rPr lang="uk-UA" b="0" i="0" dirty="0">
                <a:solidFill>
                  <a:srgbClr val="E3E3E3"/>
                </a:solidFill>
                <a:effectLst/>
                <a:latin typeface="Google Sans"/>
              </a:rPr>
              <a:t>Тензорні потоки можна використовувати для:</a:t>
            </a:r>
          </a:p>
          <a:p>
            <a:pPr algn="l">
              <a:buFont typeface="Arial" panose="020B0604020202020204" pitchFamily="34" charset="0"/>
              <a:buChar char="•"/>
            </a:pPr>
            <a:r>
              <a:rPr lang="uk-UA" b="0" i="0" dirty="0">
                <a:solidFill>
                  <a:srgbClr val="E3E3E3"/>
                </a:solidFill>
                <a:effectLst/>
                <a:latin typeface="Google Sans"/>
              </a:rPr>
              <a:t>Виконання математичних операцій</a:t>
            </a:r>
          </a:p>
          <a:p>
            <a:pPr algn="l">
              <a:buFont typeface="Arial" panose="020B0604020202020204" pitchFamily="34" charset="0"/>
              <a:buChar char="•"/>
            </a:pPr>
            <a:r>
              <a:rPr lang="uk-UA" b="0" i="0" dirty="0">
                <a:solidFill>
                  <a:srgbClr val="E3E3E3"/>
                </a:solidFill>
                <a:effectLst/>
                <a:latin typeface="Google Sans"/>
              </a:rPr>
              <a:t>Навчання нейронних мереж</a:t>
            </a:r>
          </a:p>
          <a:p>
            <a:pPr algn="l">
              <a:buFont typeface="Arial" panose="020B0604020202020204" pitchFamily="34" charset="0"/>
              <a:buChar char="•"/>
            </a:pPr>
            <a:r>
              <a:rPr lang="uk-UA" b="0" i="0" dirty="0">
                <a:solidFill>
                  <a:srgbClr val="E3E3E3"/>
                </a:solidFill>
                <a:effectLst/>
                <a:latin typeface="Google Sans"/>
              </a:rPr>
              <a:t>Обробки природної мови</a:t>
            </a:r>
          </a:p>
          <a:p>
            <a:pPr algn="l">
              <a:buFont typeface="Arial" panose="020B0604020202020204" pitchFamily="34" charset="0"/>
              <a:buChar char="•"/>
            </a:pPr>
            <a:r>
              <a:rPr lang="uk-UA" b="0" i="0" dirty="0">
                <a:solidFill>
                  <a:srgbClr val="E3E3E3"/>
                </a:solidFill>
                <a:effectLst/>
                <a:latin typeface="Google Sans"/>
              </a:rPr>
              <a:t>Комп'ютерного бачення</a:t>
            </a:r>
          </a:p>
          <a:p>
            <a:pPr algn="l">
              <a:buFont typeface="Arial" panose="020B0604020202020204" pitchFamily="34" charset="0"/>
              <a:buChar char="•"/>
            </a:pPr>
            <a:r>
              <a:rPr lang="uk-UA" b="0" i="0" dirty="0">
                <a:solidFill>
                  <a:srgbClr val="E3E3E3"/>
                </a:solidFill>
                <a:effectLst/>
                <a:latin typeface="Google Sans"/>
              </a:rPr>
              <a:t>Машинного навчання</a:t>
            </a:r>
          </a:p>
          <a:p>
            <a:pPr algn="l"/>
            <a:r>
              <a:rPr lang="uk-UA" b="0" i="0" dirty="0">
                <a:solidFill>
                  <a:srgbClr val="E3E3E3"/>
                </a:solidFill>
                <a:effectLst/>
                <a:latin typeface="Google Sans"/>
              </a:rPr>
              <a:t>Тензорні потоки - це потужний інструмент, який може використовуватися для вирішення різних завдань обробки даних.</a:t>
            </a:r>
          </a:p>
          <a:p>
            <a:pPr algn="l"/>
            <a:r>
              <a:rPr lang="uk-UA" b="0" i="0" dirty="0">
                <a:solidFill>
                  <a:srgbClr val="E3E3E3"/>
                </a:solidFill>
                <a:effectLst/>
                <a:latin typeface="Google Sans"/>
              </a:rPr>
              <a:t>Ось кілька прикладів того, як можна використовувати тензорні потоки:</a:t>
            </a:r>
          </a:p>
          <a:p>
            <a:pPr algn="l">
              <a:buFont typeface="Arial" panose="020B0604020202020204" pitchFamily="34" charset="0"/>
              <a:buChar char="•"/>
            </a:pPr>
            <a:r>
              <a:rPr lang="uk-UA" b="0" i="0" dirty="0">
                <a:solidFill>
                  <a:srgbClr val="E3E3E3"/>
                </a:solidFill>
                <a:effectLst/>
                <a:latin typeface="Google Sans"/>
              </a:rPr>
              <a:t>Ви можете використовувати тензорні потоки для завантаження зображення, зміни його розміру та відображення на екрані.</a:t>
            </a:r>
          </a:p>
          <a:p>
            <a:pPr algn="l">
              <a:buFont typeface="Arial" panose="020B0604020202020204" pitchFamily="34" charset="0"/>
              <a:buChar char="•"/>
            </a:pPr>
            <a:r>
              <a:rPr lang="uk-UA" b="0" i="0" dirty="0">
                <a:solidFill>
                  <a:srgbClr val="E3E3E3"/>
                </a:solidFill>
                <a:effectLst/>
                <a:latin typeface="Google Sans"/>
              </a:rPr>
              <a:t>Ви можете використовувати тензорні потоки для навчання нейронної мережі, яка може класифікувати зображення.</a:t>
            </a:r>
          </a:p>
          <a:p>
            <a:pPr algn="l">
              <a:buFont typeface="Arial" panose="020B0604020202020204" pitchFamily="34" charset="0"/>
              <a:buChar char="•"/>
            </a:pPr>
            <a:r>
              <a:rPr lang="uk-UA" b="0" i="0" dirty="0">
                <a:solidFill>
                  <a:srgbClr val="E3E3E3"/>
                </a:solidFill>
                <a:effectLst/>
                <a:latin typeface="Google Sans"/>
              </a:rPr>
              <a:t>Ви можете використовувати тензорні потоки для обробки текстових даних, щоб витягти ключові слова або теми.</a:t>
            </a:r>
          </a:p>
          <a:p>
            <a:pPr algn="l"/>
            <a:r>
              <a:rPr lang="de-DE" b="0" i="0" dirty="0" err="1">
                <a:solidFill>
                  <a:srgbClr val="E3E3E3"/>
                </a:solidFill>
                <a:effectLst/>
                <a:latin typeface="Google Sans"/>
              </a:rPr>
              <a:t>TensorFlow</a:t>
            </a:r>
            <a:r>
              <a:rPr lang="de-DE" b="0" i="0" dirty="0">
                <a:solidFill>
                  <a:srgbClr val="E3E3E3"/>
                </a:solidFill>
                <a:effectLst/>
                <a:latin typeface="Google Sans"/>
              </a:rPr>
              <a:t> - </a:t>
            </a:r>
            <a:r>
              <a:rPr lang="uk-UA" b="0" i="0" dirty="0">
                <a:solidFill>
                  <a:srgbClr val="E3E3E3"/>
                </a:solidFill>
                <a:effectLst/>
                <a:latin typeface="Google Sans"/>
              </a:rPr>
              <a:t>це популярна бібліотека машинного навчання, яка використовується дослідниками, інженерами та розробниками програмного забезпечення по всьому світу. Тензорні потоки є ключовою частиною </a:t>
            </a:r>
            <a:r>
              <a:rPr lang="de-DE" b="0" i="0" dirty="0" err="1">
                <a:solidFill>
                  <a:srgbClr val="E3E3E3"/>
                </a:solidFill>
                <a:effectLst/>
                <a:latin typeface="Google Sans"/>
              </a:rPr>
              <a:t>TensorFlow</a:t>
            </a:r>
            <a:r>
              <a:rPr lang="de-DE" b="0" i="0" dirty="0">
                <a:solidFill>
                  <a:srgbClr val="E3E3E3"/>
                </a:solidFill>
                <a:effectLst/>
                <a:latin typeface="Google Sans"/>
              </a:rPr>
              <a:t>, </a:t>
            </a:r>
            <a:r>
              <a:rPr lang="uk-UA" b="0" i="0" dirty="0">
                <a:solidFill>
                  <a:srgbClr val="E3E3E3"/>
                </a:solidFill>
                <a:effectLst/>
                <a:latin typeface="Google Sans"/>
              </a:rPr>
              <a:t>і їх розуміння є важливим для використання цієї бібліотеки.</a:t>
            </a:r>
          </a:p>
          <a:p>
            <a:pPr algn="l"/>
            <a:r>
              <a:rPr lang="uk-UA" b="0" i="0" dirty="0">
                <a:solidFill>
                  <a:srgbClr val="E3E3E3"/>
                </a:solidFill>
                <a:effectLst/>
                <a:latin typeface="Google Sans"/>
              </a:rPr>
              <a:t>Ось кілька ресурсів, які допоможуть вам дізнатися більше про тензорні потоки:</a:t>
            </a:r>
          </a:p>
          <a:p>
            <a:pPr algn="l">
              <a:buFont typeface="Arial" panose="020B0604020202020204" pitchFamily="34" charset="0"/>
              <a:buChar char="•"/>
            </a:pPr>
            <a:r>
              <a:rPr lang="uk-UA" b="0" i="0" dirty="0">
                <a:solidFill>
                  <a:srgbClr val="E3E3E3"/>
                </a:solidFill>
                <a:effectLst/>
                <a:latin typeface="Google Sans"/>
              </a:rPr>
              <a:t>Офіційна документація </a:t>
            </a:r>
            <a:r>
              <a:rPr lang="de-DE" b="0" i="0" dirty="0" err="1">
                <a:solidFill>
                  <a:srgbClr val="E3E3E3"/>
                </a:solidFill>
                <a:effectLst/>
                <a:latin typeface="Google Sans"/>
              </a:rPr>
              <a:t>TensorFlow</a:t>
            </a:r>
            <a:r>
              <a:rPr lang="de-DE" b="0" i="0" dirty="0">
                <a:solidFill>
                  <a:srgbClr val="E3E3E3"/>
                </a:solidFill>
                <a:effectLst/>
                <a:latin typeface="Google Sans"/>
              </a:rPr>
              <a:t>: </a:t>
            </a:r>
            <a:r>
              <a:rPr lang="de-DE" b="0" i="0" dirty="0">
                <a:solidFill>
                  <a:srgbClr val="E3E3E3"/>
                </a:solidFill>
                <a:effectLst/>
                <a:latin typeface="Google Sans"/>
                <a:hlinkClick r:id="rId3"/>
              </a:rPr>
              <a:t>https://www.tensorflow.org/api_docs/python/tf/Tensor</a:t>
            </a:r>
            <a:endParaRPr lang="de-DE" b="0" i="0" dirty="0">
              <a:solidFill>
                <a:srgbClr val="E3E3E3"/>
              </a:solidFill>
              <a:effectLst/>
              <a:latin typeface="Google Sans"/>
            </a:endParaRPr>
          </a:p>
          <a:p>
            <a:pPr algn="l">
              <a:buFont typeface="Arial" panose="020B0604020202020204" pitchFamily="34" charset="0"/>
              <a:buChar char="•"/>
            </a:pPr>
            <a:r>
              <a:rPr lang="uk-UA" b="0" i="0" dirty="0">
                <a:solidFill>
                  <a:srgbClr val="E3E3E3"/>
                </a:solidFill>
                <a:effectLst/>
                <a:latin typeface="Google Sans"/>
              </a:rPr>
              <a:t>Підручник </a:t>
            </a:r>
            <a:r>
              <a:rPr lang="de-DE" b="0" i="0" dirty="0" err="1">
                <a:solidFill>
                  <a:srgbClr val="E3E3E3"/>
                </a:solidFill>
                <a:effectLst/>
                <a:latin typeface="Google Sans"/>
              </a:rPr>
              <a:t>TensorFlow</a:t>
            </a:r>
            <a:r>
              <a:rPr lang="de-DE" b="0" i="0" dirty="0">
                <a:solidFill>
                  <a:srgbClr val="E3E3E3"/>
                </a:solidFill>
                <a:effectLst/>
                <a:latin typeface="Google Sans"/>
              </a:rPr>
              <a:t>: </a:t>
            </a:r>
            <a:r>
              <a:rPr lang="de-DE" b="0" i="0" dirty="0">
                <a:solidFill>
                  <a:srgbClr val="E3E3E3"/>
                </a:solidFill>
                <a:effectLst/>
                <a:latin typeface="Google Sans"/>
                <a:hlinkClick r:id="rId4"/>
              </a:rPr>
              <a:t>https://www.tensorflow.org/tutorials/quickstart/beginner</a:t>
            </a:r>
            <a:endParaRPr lang="de-DE" b="0" i="0" dirty="0">
              <a:solidFill>
                <a:srgbClr val="E3E3E3"/>
              </a:solidFill>
              <a:effectLst/>
              <a:latin typeface="Google Sans"/>
            </a:endParaRPr>
          </a:p>
          <a:p>
            <a:pPr algn="l">
              <a:buFont typeface="Arial" panose="020B0604020202020204" pitchFamily="34" charset="0"/>
              <a:buChar char="•"/>
            </a:pPr>
            <a:r>
              <a:rPr lang="uk-UA" b="0" i="0" dirty="0">
                <a:solidFill>
                  <a:srgbClr val="E3E3E3"/>
                </a:solidFill>
                <a:effectLst/>
                <a:latin typeface="Google Sans"/>
              </a:rPr>
              <a:t>Курс </a:t>
            </a:r>
            <a:r>
              <a:rPr lang="de-DE" b="0" i="0" dirty="0" err="1">
                <a:solidFill>
                  <a:srgbClr val="E3E3E3"/>
                </a:solidFill>
                <a:effectLst/>
                <a:latin typeface="Google Sans"/>
              </a:rPr>
              <a:t>TensorFlow</a:t>
            </a:r>
            <a:r>
              <a:rPr lang="de-DE" b="0" i="0" dirty="0">
                <a:solidFill>
                  <a:srgbClr val="E3E3E3"/>
                </a:solidFill>
                <a:effectLst/>
                <a:latin typeface="Google Sans"/>
              </a:rPr>
              <a:t> </a:t>
            </a:r>
            <a:r>
              <a:rPr lang="uk-UA" b="0" i="0" dirty="0">
                <a:solidFill>
                  <a:srgbClr val="E3E3E3"/>
                </a:solidFill>
                <a:effectLst/>
                <a:latin typeface="Google Sans"/>
              </a:rPr>
              <a:t>на </a:t>
            </a:r>
            <a:r>
              <a:rPr lang="de-DE" b="0" i="0" dirty="0">
                <a:solidFill>
                  <a:srgbClr val="E3E3E3"/>
                </a:solidFill>
                <a:effectLst/>
                <a:latin typeface="Google Sans"/>
              </a:rPr>
              <a:t>Coursera: &lt;</a:t>
            </a:r>
            <a:r>
              <a:rPr lang="uk-UA" b="0" i="0" dirty="0">
                <a:solidFill>
                  <a:srgbClr val="E3E3E3"/>
                </a:solidFill>
                <a:effectLst/>
                <a:latin typeface="Google Sans"/>
              </a:rPr>
              <a:t>видалено недійсну </a:t>
            </a:r>
            <a:r>
              <a:rPr lang="de-DE" b="0" i="0" dirty="0">
                <a:solidFill>
                  <a:srgbClr val="E3E3E3"/>
                </a:solidFill>
                <a:effectLst/>
                <a:latin typeface="Google Sans"/>
              </a:rPr>
              <a:t>URL-</a:t>
            </a:r>
            <a:r>
              <a:rPr lang="uk-UA" b="0" i="0" dirty="0">
                <a:solidFill>
                  <a:srgbClr val="E3E3E3"/>
                </a:solidFill>
                <a:effectLst/>
                <a:latin typeface="Google Sans"/>
              </a:rPr>
              <a:t>адресу&gt;</a:t>
            </a:r>
          </a:p>
          <a:p>
            <a:pPr algn="l"/>
            <a:r>
              <a:rPr lang="uk-UA" b="0" i="0" dirty="0">
                <a:solidFill>
                  <a:srgbClr val="E3E3E3"/>
                </a:solidFill>
                <a:effectLst/>
                <a:latin typeface="Google Sans"/>
              </a:rPr>
              <a:t>Я </a:t>
            </a:r>
            <a:r>
              <a:rPr lang="uk-UA" b="0" i="0" dirty="0" err="1">
                <a:solidFill>
                  <a:srgbClr val="E3E3E3"/>
                </a:solidFill>
                <a:effectLst/>
                <a:latin typeface="Google Sans"/>
              </a:rPr>
              <a:t>надеюсь</a:t>
            </a:r>
            <a:r>
              <a:rPr lang="uk-UA" b="0" i="0" dirty="0">
                <a:solidFill>
                  <a:srgbClr val="E3E3E3"/>
                </a:solidFill>
                <a:effectLst/>
                <a:latin typeface="Google Sans"/>
              </a:rPr>
              <a:t>, </a:t>
            </a:r>
            <a:r>
              <a:rPr lang="uk-UA" b="0" i="0" dirty="0" err="1">
                <a:solidFill>
                  <a:srgbClr val="E3E3E3"/>
                </a:solidFill>
                <a:effectLst/>
                <a:latin typeface="Google Sans"/>
              </a:rPr>
              <a:t>что</a:t>
            </a:r>
            <a:r>
              <a:rPr lang="uk-UA" b="0" i="0" dirty="0">
                <a:solidFill>
                  <a:srgbClr val="E3E3E3"/>
                </a:solidFill>
                <a:effectLst/>
                <a:latin typeface="Google Sans"/>
              </a:rPr>
              <a:t> </a:t>
            </a:r>
            <a:r>
              <a:rPr lang="uk-UA" b="0" i="0" dirty="0" err="1">
                <a:solidFill>
                  <a:srgbClr val="E3E3E3"/>
                </a:solidFill>
                <a:effectLst/>
                <a:latin typeface="Google Sans"/>
              </a:rPr>
              <a:t>эта</a:t>
            </a:r>
            <a:r>
              <a:rPr lang="uk-UA" b="0" i="0" dirty="0">
                <a:solidFill>
                  <a:srgbClr val="E3E3E3"/>
                </a:solidFill>
                <a:effectLst/>
                <a:latin typeface="Google Sans"/>
              </a:rPr>
              <a:t> </a:t>
            </a:r>
            <a:r>
              <a:rPr lang="uk-UA" b="0" i="0" dirty="0" err="1">
                <a:solidFill>
                  <a:srgbClr val="E3E3E3"/>
                </a:solidFill>
                <a:effectLst/>
                <a:latin typeface="Google Sans"/>
              </a:rPr>
              <a:t>информация</a:t>
            </a:r>
            <a:r>
              <a:rPr lang="uk-UA" b="0" i="0" dirty="0">
                <a:solidFill>
                  <a:srgbClr val="E3E3E3"/>
                </a:solidFill>
                <a:effectLst/>
                <a:latin typeface="Google Sans"/>
              </a:rPr>
              <a:t> </a:t>
            </a:r>
            <a:r>
              <a:rPr lang="uk-UA" b="0" i="0" dirty="0" err="1">
                <a:solidFill>
                  <a:srgbClr val="E3E3E3"/>
                </a:solidFill>
                <a:effectLst/>
                <a:latin typeface="Google Sans"/>
              </a:rPr>
              <a:t>будет</a:t>
            </a:r>
            <a:r>
              <a:rPr lang="uk-UA" b="0" i="0" dirty="0">
                <a:solidFill>
                  <a:srgbClr val="E3E3E3"/>
                </a:solidFill>
                <a:effectLst/>
                <a:latin typeface="Google Sans"/>
              </a:rPr>
              <a:t> вам </a:t>
            </a:r>
            <a:r>
              <a:rPr lang="uk-UA" b="0" i="0" dirty="0" err="1">
                <a:solidFill>
                  <a:srgbClr val="E3E3E3"/>
                </a:solidFill>
                <a:effectLst/>
                <a:latin typeface="Google Sans"/>
              </a:rPr>
              <a:t>полезной</a:t>
            </a:r>
            <a:r>
              <a:rPr lang="uk-UA" b="0" i="0" dirty="0">
                <a:solidFill>
                  <a:srgbClr val="E3E3E3"/>
                </a:solidFill>
                <a:effectLst/>
                <a:latin typeface="Google Sans"/>
              </a:rPr>
              <a:t>.</a:t>
            </a:r>
          </a:p>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114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B0EB8-6344-9FC7-60FD-FF3FEC328B05}"/>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07073054-99AB-4BAA-9973-30BC5A59A2DF}"/>
              </a:ext>
            </a:extLst>
          </p:cNvPr>
          <p:cNvSpPr>
            <a:spLocks noGrp="1" noRot="1" noChangeAspect="1"/>
          </p:cNvSpPr>
          <p:nvPr>
            <p:ph type="sldImg"/>
          </p:nvPr>
        </p:nvSpPr>
        <p:spPr>
          <a:xfrm>
            <a:off x="1108075" y="812800"/>
            <a:ext cx="5343525" cy="4008438"/>
          </a:xfrm>
        </p:spPr>
      </p:sp>
      <p:sp>
        <p:nvSpPr>
          <p:cNvPr id="3" name="Заметки 2">
            <a:extLst>
              <a:ext uri="{FF2B5EF4-FFF2-40B4-BE49-F238E27FC236}">
                <a16:creationId xmlns:a16="http://schemas.microsoft.com/office/drawing/2014/main" id="{524A7A84-9148-3AB3-9409-CF6934A430EE}"/>
              </a:ext>
            </a:extLst>
          </p:cNvPr>
          <p:cNvSpPr>
            <a:spLocks noGrp="1"/>
          </p:cNvSpPr>
          <p:nvPr>
            <p:ph type="body" idx="1"/>
          </p:nvPr>
        </p:nvSpPr>
        <p:spPr/>
        <p:txBody>
          <a:bodyPr/>
          <a:lstStyle/>
          <a:p>
            <a:endParaRPr lang="ru-RU" dirty="0"/>
          </a:p>
        </p:txBody>
      </p:sp>
      <p:sp>
        <p:nvSpPr>
          <p:cNvPr id="4" name="Нижний колонтитул 3">
            <a:extLst>
              <a:ext uri="{FF2B5EF4-FFF2-40B4-BE49-F238E27FC236}">
                <a16:creationId xmlns:a16="http://schemas.microsoft.com/office/drawing/2014/main" id="{F451A7AF-6FB7-FF1A-3B36-BF94281267D7}"/>
              </a:ext>
            </a:extLst>
          </p:cNvPr>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a:extLst>
              <a:ext uri="{FF2B5EF4-FFF2-40B4-BE49-F238E27FC236}">
                <a16:creationId xmlns:a16="http://schemas.microsoft.com/office/drawing/2014/main" id="{B38F840F-9B04-0B8E-8FD1-CF3DFF2D2E3D}"/>
              </a:ext>
            </a:extLst>
          </p:cNvPr>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24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13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03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GameHub Kick off Meeting, Bilbao, 23-24 Nov.2015</a:t>
            </a:r>
          </a:p>
        </p:txBody>
      </p:sp>
      <p:sp>
        <p:nvSpPr>
          <p:cNvPr id="5" name="Номер слайда 4"/>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113459-5C2C-41DC-84F7-DB63EA973726}"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9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2CEE7-5F6A-4F72-A587-4D3E7C051B2A}"/>
              </a:ext>
            </a:extLst>
          </p:cNvPr>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2C0CABBF-DDBF-4F19-8EBF-17D5E3F0AE5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7BED0DEE-D46D-4832-9471-74177055C07E}"/>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E1F2C9D-7465-4D21-A71D-FE8614293CBE}"/>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EE855563-75B2-448D-8BEE-A0AFA663237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690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77E6C-2D43-438D-87C2-2E663DC4A96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76464B4-CD2D-46A7-A77A-4762A9E52C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5C2B1C-1554-4C49-B485-81612D116921}"/>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A50CF79-3FC3-4912-B71C-493C3AFDDA94}"/>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F80971A7-6FF6-4E55-847E-92C83CC12E78}"/>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503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63EEAD2-999F-4405-A4F6-1B8046AF8307}"/>
              </a:ext>
            </a:extLst>
          </p:cNvPr>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49B4FE-5909-4FB3-B23D-4805F4A3C286}"/>
              </a:ext>
            </a:extLst>
          </p:cNvPr>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0C5B5-BDC6-4241-BC03-2387EA09E251}"/>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B453553-2306-407B-B348-44133FF4E69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49017079-3FD4-4637-B42B-315F544F3EAB}"/>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1713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a:lstStyle/>
          <a:p>
            <a:endParaRPr lang="en-US"/>
          </a:p>
        </p:txBody>
      </p:sp>
      <p:sp>
        <p:nvSpPr>
          <p:cNvPr id="119" name="PlaceHolder 2"/>
          <p:cNvSpPr>
            <a:spLocks noGrp="1"/>
          </p:cNvSpPr>
          <p:nvPr>
            <p:ph type="subTitle"/>
          </p:nvPr>
        </p:nvSpPr>
        <p:spPr>
          <a:xfrm>
            <a:off x="457200" y="1604520"/>
            <a:ext cx="8229240" cy="3977280"/>
          </a:xfrm>
          <a:prstGeom prst="rect">
            <a:avLst/>
          </a:prstGeom>
        </p:spPr>
        <p:txBody>
          <a:bodyPr anchor="ctr"/>
          <a:lstStyle/>
          <a:p>
            <a:endParaRPr lang="uk-UA"/>
          </a:p>
        </p:txBody>
      </p:sp>
    </p:spTree>
    <p:extLst>
      <p:ext uri="{BB962C8B-B14F-4D97-AF65-F5344CB8AC3E}">
        <p14:creationId xmlns:p14="http://schemas.microsoft.com/office/powerpoint/2010/main" val="389875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A2EAB-16FD-4D01-A236-9C14E5CAE4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BA81AF-682B-4333-8CB4-44924FB3AD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FB1B14-2DDB-4A7A-961C-D070B071B8F2}"/>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49A1E73-C758-4FF9-B8D6-3D6AC2DDF72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7B0D3E33-159A-4904-B189-4AFF9FB947C7}"/>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114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DF47B-70D5-4FD1-A0A3-43B2BC05B6AD}"/>
              </a:ext>
            </a:extLst>
          </p:cNvPr>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3276411E-A7FB-47B4-A7A3-F3F27C24D7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5A59459-317E-4405-8301-3199085AA1AB}"/>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5C72DD46-D1E3-4B63-9F03-E082C8B4C5B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1D1E4D7F-F47B-4055-B3C7-7F47FF5899C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14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B51AD-196A-40D7-AFCD-7534E71542B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B49D9F1-17F8-4C31-947A-400ECEEE85ED}"/>
              </a:ext>
            </a:extLst>
          </p:cNvPr>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1C619E1-AFB3-48E3-9D3F-F9674AB4AAA9}"/>
              </a:ext>
            </a:extLst>
          </p:cNvPr>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F9E38CE-0A74-42C2-9BB9-5505D357D6DE}"/>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7E73DD3D-6671-4E08-A1E1-DD79325D9BE6}"/>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A8CB429F-BFA5-4D32-B4BD-7D98BEF03614}"/>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93266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89DE9-16CA-45B7-B78B-875177566963}"/>
              </a:ext>
            </a:extLst>
          </p:cNvPr>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0B7571F-BE31-4AF8-ABC8-6DEC4D9C29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4D01A449-5125-410E-A811-D68C0F630E9F}"/>
              </a:ext>
            </a:extLst>
          </p:cNvPr>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AABABEC-F980-4330-9E66-8D684EA1932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6CD14F22-A98B-4238-AD80-29AEA0D8C069}"/>
              </a:ext>
            </a:extLst>
          </p:cNvPr>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AB115C4-FAEC-4400-944E-9AAB22400FC6}"/>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8" name="Нижний колонтитул 7">
            <a:extLst>
              <a:ext uri="{FF2B5EF4-FFF2-40B4-BE49-F238E27FC236}">
                <a16:creationId xmlns:a16="http://schemas.microsoft.com/office/drawing/2014/main" id="{3C845259-A870-465B-A146-3C8B5C5BE73C}"/>
              </a:ext>
            </a:extLst>
          </p:cNvPr>
          <p:cNvSpPr>
            <a:spLocks noGrp="1"/>
          </p:cNvSpPr>
          <p:nvPr>
            <p:ph type="ftr" sz="quarter" idx="11"/>
          </p:nvPr>
        </p:nvSpPr>
        <p:spPr/>
        <p:txBody>
          <a:bodyPr/>
          <a:lstStyle/>
          <a:p>
            <a:pPr>
              <a:defRPr/>
            </a:pPr>
            <a:endParaRPr lang="uk-UA"/>
          </a:p>
        </p:txBody>
      </p:sp>
      <p:sp>
        <p:nvSpPr>
          <p:cNvPr id="9" name="Номер слайда 8">
            <a:extLst>
              <a:ext uri="{FF2B5EF4-FFF2-40B4-BE49-F238E27FC236}">
                <a16:creationId xmlns:a16="http://schemas.microsoft.com/office/drawing/2014/main" id="{EED4D466-7EC4-41A6-A963-B9CF8F7C9490}"/>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878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C3DB8-EA3D-46F6-9077-F3FF0533C2F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94C2883-6281-47C9-9F6E-BDB745495095}"/>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4" name="Нижний колонтитул 3">
            <a:extLst>
              <a:ext uri="{FF2B5EF4-FFF2-40B4-BE49-F238E27FC236}">
                <a16:creationId xmlns:a16="http://schemas.microsoft.com/office/drawing/2014/main" id="{F8ABA826-B6F0-428F-9569-3C38750CA76C}"/>
              </a:ext>
            </a:extLst>
          </p:cNvPr>
          <p:cNvSpPr>
            <a:spLocks noGrp="1"/>
          </p:cNvSpPr>
          <p:nvPr>
            <p:ph type="ftr" sz="quarter" idx="11"/>
          </p:nvPr>
        </p:nvSpPr>
        <p:spPr/>
        <p:txBody>
          <a:bodyPr/>
          <a:lstStyle/>
          <a:p>
            <a:pPr>
              <a:defRPr/>
            </a:pPr>
            <a:endParaRPr lang="uk-UA"/>
          </a:p>
        </p:txBody>
      </p:sp>
      <p:sp>
        <p:nvSpPr>
          <p:cNvPr id="5" name="Номер слайда 4">
            <a:extLst>
              <a:ext uri="{FF2B5EF4-FFF2-40B4-BE49-F238E27FC236}">
                <a16:creationId xmlns:a16="http://schemas.microsoft.com/office/drawing/2014/main" id="{EA4E489D-209E-45AC-91C5-2141B301896F}"/>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69343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C6FE641-EFC4-44A2-BE3F-DA42ABE130C2}"/>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3" name="Нижний колонтитул 2">
            <a:extLst>
              <a:ext uri="{FF2B5EF4-FFF2-40B4-BE49-F238E27FC236}">
                <a16:creationId xmlns:a16="http://schemas.microsoft.com/office/drawing/2014/main" id="{A66040F7-51F9-4680-8114-12767EB62F11}"/>
              </a:ext>
            </a:extLst>
          </p:cNvPr>
          <p:cNvSpPr>
            <a:spLocks noGrp="1"/>
          </p:cNvSpPr>
          <p:nvPr>
            <p:ph type="ftr" sz="quarter" idx="11"/>
          </p:nvPr>
        </p:nvSpPr>
        <p:spPr/>
        <p:txBody>
          <a:bodyPr/>
          <a:lstStyle/>
          <a:p>
            <a:pPr>
              <a:defRPr/>
            </a:pPr>
            <a:endParaRPr lang="uk-UA"/>
          </a:p>
        </p:txBody>
      </p:sp>
      <p:sp>
        <p:nvSpPr>
          <p:cNvPr id="4" name="Номер слайда 3">
            <a:extLst>
              <a:ext uri="{FF2B5EF4-FFF2-40B4-BE49-F238E27FC236}">
                <a16:creationId xmlns:a16="http://schemas.microsoft.com/office/drawing/2014/main" id="{3DCB78E3-427D-40A7-AA49-19451CA3EEF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8012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C5EF8-B516-44FD-9471-2A332560BCFC}"/>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B48A94AA-8951-4645-A40D-B6B9982741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4565039-F9BE-473D-9F55-1650DAE13C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1A474634-915E-4B9B-86BE-093D7E051F43}"/>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070FD6F3-E5B5-4303-A62A-66368822D73C}"/>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C0286C5A-440E-4D76-A583-BF8F373D670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64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CF0933-1141-49DC-85C8-3FCDC2044112}"/>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E3CC67CE-5F51-44C5-93C2-B036B1926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78F73CDC-1B2C-4F60-AE0C-C39A27515F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A5F820D1-7574-428C-B81F-01C2D654D100}"/>
              </a:ext>
            </a:extLst>
          </p:cNvPr>
          <p:cNvSpPr>
            <a:spLocks noGrp="1"/>
          </p:cNvSpPr>
          <p:nvPr>
            <p:ph type="dt" sz="half" idx="10"/>
          </p:nvPr>
        </p:nvSpPr>
        <p:spPr/>
        <p:txBody>
          <a:body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A8EDA990-4549-43ED-B6ED-86D89F09AF05}"/>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EA643FBB-FCB9-4B32-8215-5138463FDC0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6089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2F76CE-FCE4-4D27-BDAB-3B125CA973A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79BA53-C0CC-4613-B092-00B9845F1E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5778F9-40EF-4344-A573-415F7BB4387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6AB072E-9792-4416-9120-C879B2C286DB}" type="datetime1">
              <a:rPr lang="uk-UA" smtClean="0"/>
              <a:pPr>
                <a:defRPr/>
              </a:pPr>
              <a:t>01.07.2024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FBC4D69F-D613-4BAB-9CAC-00DB7C85EFF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uk-UA"/>
          </a:p>
        </p:txBody>
      </p:sp>
      <p:sp>
        <p:nvSpPr>
          <p:cNvPr id="6" name="Номер слайда 5">
            <a:extLst>
              <a:ext uri="{FF2B5EF4-FFF2-40B4-BE49-F238E27FC236}">
                <a16:creationId xmlns:a16="http://schemas.microsoft.com/office/drawing/2014/main" id="{E6A641BA-FEDB-4FB3-B638-1A5ACAE3AE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4224279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nsorflow.org/api_docs/python/tf/constan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nsorflow.org/api_docs/python/tf/Variabl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nsorflow.org/api_docs/python/tf"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7.xml"/><Relationship Id="rId5" Type="http://schemas.openxmlformats.org/officeDocument/2006/relationships/hyperlink" Target="https://www.tensorflow.org/guide/tensor" TargetMode="External"/><Relationship Id="rId4" Type="http://schemas.openxmlformats.org/officeDocument/2006/relationships/hyperlink" Target="https://github.com/tensorflow/tensorflo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Apress/pro-deep-learning-tensorflow2"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tensorflow.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tensorflow.org/api_docs/python/tf#modu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ensorbo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tensorflow.org/guide/model_garden" TargetMode="External"/><Relationship Id="rId4" Type="http://schemas.openxmlformats.org/officeDocument/2006/relationships/hyperlink" Target="https://www.tensorflow.org/tf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4E64CA-AE77-6559-11D3-41779FDB492A}"/>
              </a:ext>
            </a:extLst>
          </p:cNvPr>
          <p:cNvSpPr txBox="1">
            <a:spLocks noChangeArrowheads="1"/>
          </p:cNvSpPr>
          <p:nvPr/>
        </p:nvSpPr>
        <p:spPr>
          <a:xfrm>
            <a:off x="215516" y="980728"/>
            <a:ext cx="8712968" cy="4278094"/>
          </a:xfrm>
          <a:prstGeom prst="rect">
            <a:avLst/>
          </a:prstGeom>
        </p:spPr>
        <p:txBody>
          <a:bodyPr vert="horz" lIns="91440" tIns="45720" rIns="91440" bIns="45720" rtlCol="0" anchor="t"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ru-RU" altLang="ru-RU" sz="3600" b="1" dirty="0">
                <a:solidFill>
                  <a:srgbClr val="002060"/>
                </a:solidFill>
                <a:latin typeface="Times New Roman" panose="02020603050405020304" pitchFamily="18" charset="0"/>
              </a:rPr>
              <a:t>ОСНОВИ СИСТЕМ ШТУЧНОГО ІНТЕЛЕКТУ, НЕЙРОННИХ МЕРЕЖ</a:t>
            </a:r>
          </a:p>
          <a:p>
            <a:pPr algn="ctr">
              <a:lnSpc>
                <a:spcPct val="100000"/>
              </a:lnSpc>
            </a:pPr>
            <a:r>
              <a:rPr lang="ru-RU" altLang="ru-RU" sz="3600" b="1" dirty="0">
                <a:solidFill>
                  <a:srgbClr val="002060"/>
                </a:solidFill>
                <a:latin typeface="Times New Roman" panose="02020603050405020304" pitchFamily="18" charset="0"/>
              </a:rPr>
              <a:t>та ГЛИБОКОГО НАВЧАННЯ</a:t>
            </a:r>
          </a:p>
          <a:p>
            <a:pPr algn="ctr">
              <a:lnSpc>
                <a:spcPct val="100000"/>
              </a:lnSpc>
            </a:pPr>
            <a:endParaRPr lang="en-US" altLang="ru-RU" sz="36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Модуль </a:t>
            </a:r>
            <a:r>
              <a:rPr lang="en-US" altLang="ru-RU" sz="3200" b="1" dirty="0">
                <a:solidFill>
                  <a:srgbClr val="002060"/>
                </a:solidFill>
                <a:latin typeface="Times New Roman" panose="02020603050405020304" pitchFamily="18" charset="0"/>
              </a:rPr>
              <a:t>7.</a:t>
            </a:r>
            <a:r>
              <a:rPr lang="uk-UA" altLang="ru-RU" sz="3200" b="1" dirty="0">
                <a:solidFill>
                  <a:srgbClr val="002060"/>
                </a:solidFill>
                <a:latin typeface="Times New Roman" panose="02020603050405020304" pitchFamily="18" charset="0"/>
              </a:rPr>
              <a:t>  </a:t>
            </a:r>
            <a:r>
              <a:rPr lang="en-US" altLang="ru-RU" sz="3200" b="1" dirty="0">
                <a:solidFill>
                  <a:srgbClr val="002060"/>
                </a:solidFill>
                <a:latin typeface="Times New Roman" panose="02020603050405020304" pitchFamily="18" charset="0"/>
              </a:rPr>
              <a:t>TensorFlow / KERAS</a:t>
            </a:r>
            <a:endParaRPr lang="uk-UA" altLang="ru-RU" sz="4000" b="1" dirty="0">
              <a:solidFill>
                <a:srgbClr val="002060"/>
              </a:solidFill>
              <a:latin typeface="Times New Roman" panose="02020603050405020304" pitchFamily="18" charset="0"/>
            </a:endParaRPr>
          </a:p>
          <a:p>
            <a:pPr algn="ctr">
              <a:lnSpc>
                <a:spcPct val="100000"/>
              </a:lnSpc>
            </a:pPr>
            <a:endParaRPr lang="en-US" altLang="ru-RU" sz="32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Лекція </a:t>
            </a:r>
            <a:r>
              <a:rPr lang="en-US" altLang="ru-RU" sz="3200" b="1" dirty="0">
                <a:solidFill>
                  <a:srgbClr val="002060"/>
                </a:solidFill>
                <a:latin typeface="Times New Roman" panose="02020603050405020304" pitchFamily="18" charset="0"/>
              </a:rPr>
              <a:t>7</a:t>
            </a:r>
            <a:r>
              <a:rPr lang="uk-UA" altLang="ru-RU" sz="3200" b="1" dirty="0">
                <a:solidFill>
                  <a:srgbClr val="002060"/>
                </a:solidFill>
                <a:latin typeface="Times New Roman" panose="02020603050405020304" pitchFamily="18" charset="0"/>
              </a:rPr>
              <a:t>.</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 </a:t>
            </a:r>
            <a:r>
              <a:rPr lang="de-DE" sz="3200" b="1" dirty="0" err="1">
                <a:solidFill>
                  <a:srgbClr val="002060"/>
                </a:solidFill>
                <a:latin typeface="Times New Roman" panose="02020603050405020304" pitchFamily="18" charset="0"/>
              </a:rPr>
              <a:t>TensorFlow</a:t>
            </a:r>
            <a:r>
              <a:rPr lang="de-DE" sz="3200" b="1" dirty="0">
                <a:solidFill>
                  <a:srgbClr val="002060"/>
                </a:solidFill>
                <a:latin typeface="Times New Roman" panose="02020603050405020304" pitchFamily="18" charset="0"/>
              </a:rPr>
              <a:t>.</a:t>
            </a:r>
          </a:p>
          <a:p>
            <a:pPr algn="ctr">
              <a:lnSpc>
                <a:spcPct val="100000"/>
              </a:lnSpc>
            </a:pPr>
            <a:r>
              <a:rPr lang="uk-UA" sz="3200" b="1" dirty="0">
                <a:solidFill>
                  <a:srgbClr val="002060"/>
                </a:solidFill>
                <a:latin typeface="Times New Roman" panose="02020603050405020304" pitchFamily="18" charset="0"/>
              </a:rPr>
              <a:t>Архітектура. Тензорні об'єкти.</a:t>
            </a:r>
            <a:endParaRPr lang="en-US" altLang="ru-RU" sz="3200" b="1" dirty="0">
              <a:solidFill>
                <a:srgbClr val="002060"/>
              </a:solidFill>
              <a:latin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1124744"/>
            <a:ext cx="8651304" cy="346761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3600" b="1" spc="-1" dirty="0">
                <a:solidFill>
                  <a:srgbClr val="002060"/>
                </a:solidFill>
                <a:latin typeface="Book Antiqua" panose="02040602050305030304" pitchFamily="18" charset="0"/>
              </a:rPr>
              <a:t>Тензорні об’єкти в </a:t>
            </a:r>
            <a:r>
              <a:rPr lang="uk-UA" sz="3600" b="1" spc="-1" dirty="0" err="1">
                <a:solidFill>
                  <a:srgbClr val="002060"/>
                </a:solidFill>
                <a:latin typeface="Book Antiqua" panose="02040602050305030304" pitchFamily="18" charset="0"/>
              </a:rPr>
              <a:t>Tensorflow</a:t>
            </a:r>
            <a:r>
              <a:rPr lang="uk-UA" sz="3600" b="1" spc="-1" dirty="0">
                <a:solidFill>
                  <a:srgbClr val="002060"/>
                </a:solidFill>
                <a:latin typeface="Book Antiqua" panose="02040602050305030304" pitchFamily="18" charset="0"/>
              </a:rPr>
              <a:t> мають:</a:t>
            </a:r>
          </a:p>
          <a:p>
            <a:pPr algn="just">
              <a:lnSpc>
                <a:spcPct val="100000"/>
              </a:lnSpc>
              <a:spcBef>
                <a:spcPts val="0"/>
              </a:spcBef>
            </a:pPr>
            <a:r>
              <a:rPr lang="uk-UA" sz="2800" b="1" spc="-1" dirty="0" err="1">
                <a:solidFill>
                  <a:srgbClr val="FF0000"/>
                </a:solidFill>
                <a:latin typeface="Book Antiqua" panose="02040602050305030304" pitchFamily="18" charset="0"/>
              </a:rPr>
              <a:t>name</a:t>
            </a:r>
            <a:r>
              <a:rPr lang="uk-UA" sz="2800" b="1" spc="-1" dirty="0">
                <a:solidFill>
                  <a:srgbClr val="002060"/>
                </a:solidFill>
                <a:latin typeface="Book Antiqua" panose="02040602050305030304" pitchFamily="18" charset="0"/>
              </a:rPr>
              <a:t> — ім'я тензору ;</a:t>
            </a:r>
          </a:p>
          <a:p>
            <a:pPr algn="just">
              <a:lnSpc>
                <a:spcPct val="100000"/>
              </a:lnSpc>
              <a:spcBef>
                <a:spcPts val="0"/>
              </a:spcBef>
            </a:pPr>
            <a:r>
              <a:rPr lang="uk-UA" sz="2800" b="1" spc="-1" dirty="0" err="1">
                <a:solidFill>
                  <a:srgbClr val="FF0000"/>
                </a:solidFill>
                <a:latin typeface="Book Antiqua" panose="02040602050305030304" pitchFamily="18" charset="0"/>
              </a:rPr>
              <a:t>value</a:t>
            </a:r>
            <a:r>
              <a:rPr lang="uk-UA" sz="2800" b="1" spc="-1" dirty="0">
                <a:solidFill>
                  <a:srgbClr val="002060"/>
                </a:solidFill>
                <a:latin typeface="Book Antiqua" panose="02040602050305030304" pitchFamily="18" charset="0"/>
              </a:rPr>
              <a:t> — значення тензору;</a:t>
            </a:r>
          </a:p>
          <a:p>
            <a:pPr algn="just">
              <a:lnSpc>
                <a:spcPct val="100000"/>
              </a:lnSpc>
              <a:spcBef>
                <a:spcPts val="0"/>
              </a:spcBef>
            </a:pPr>
            <a:r>
              <a:rPr lang="uk-UA" sz="2800" b="1" spc="-1" dirty="0" err="1">
                <a:solidFill>
                  <a:srgbClr val="FF0000"/>
                </a:solidFill>
                <a:latin typeface="Book Antiqua" panose="02040602050305030304" pitchFamily="18" charset="0"/>
              </a:rPr>
              <a:t>rank</a:t>
            </a:r>
            <a:r>
              <a:rPr lang="uk-UA" sz="2800" b="1" spc="-1" dirty="0">
                <a:solidFill>
                  <a:srgbClr val="002060"/>
                </a:solidFill>
                <a:latin typeface="Book Antiqua" panose="02040602050305030304" pitchFamily="18" charset="0"/>
              </a:rPr>
              <a:t> — вимірність тензору ; </a:t>
            </a:r>
          </a:p>
          <a:p>
            <a:pPr algn="just">
              <a:lnSpc>
                <a:spcPct val="100000"/>
              </a:lnSpc>
              <a:spcBef>
                <a:spcPts val="0"/>
              </a:spcBef>
            </a:pPr>
            <a:r>
              <a:rPr lang="uk-UA" sz="2800" b="1" spc="-1" dirty="0" err="1">
                <a:solidFill>
                  <a:srgbClr val="FF0000"/>
                </a:solidFill>
                <a:latin typeface="Book Antiqua" panose="02040602050305030304" pitchFamily="18" charset="0"/>
              </a:rPr>
              <a:t>shape</a:t>
            </a:r>
            <a:r>
              <a:rPr lang="uk-UA" sz="2800" b="1" spc="-1" dirty="0">
                <a:solidFill>
                  <a:srgbClr val="002060"/>
                </a:solidFill>
                <a:latin typeface="Book Antiqua" panose="02040602050305030304" pitchFamily="18" charset="0"/>
              </a:rPr>
              <a:t> — форма: кількість елементів, які містить тензор у кожному вимірі;</a:t>
            </a:r>
          </a:p>
          <a:p>
            <a:pPr algn="just">
              <a:lnSpc>
                <a:spcPct val="100000"/>
              </a:lnSpc>
              <a:spcBef>
                <a:spcPts val="0"/>
              </a:spcBef>
            </a:pPr>
            <a:r>
              <a:rPr lang="uk-UA" sz="2800" b="1" spc="-1" dirty="0" err="1">
                <a:solidFill>
                  <a:srgbClr val="FF0000"/>
                </a:solidFill>
                <a:latin typeface="Book Antiqua" panose="02040602050305030304" pitchFamily="18" charset="0"/>
              </a:rPr>
              <a:t>dtype</a:t>
            </a:r>
            <a:r>
              <a:rPr lang="uk-UA" sz="2800" b="1" spc="-1" dirty="0">
                <a:solidFill>
                  <a:srgbClr val="002060"/>
                </a:solidFill>
                <a:latin typeface="Book Antiqua" panose="02040602050305030304" pitchFamily="18" charset="0"/>
              </a:rPr>
              <a:t> — тип даних, до якого належать усі елементи в тензорі.</a:t>
            </a:r>
          </a:p>
        </p:txBody>
      </p:sp>
      <p:sp>
        <p:nvSpPr>
          <p:cNvPr id="4" name="TextBox 3">
            <a:extLst>
              <a:ext uri="{FF2B5EF4-FFF2-40B4-BE49-F238E27FC236}">
                <a16:creationId xmlns:a16="http://schemas.microsoft.com/office/drawing/2014/main" id="{C52C0E30-B21D-8FC8-F187-A5F906476130}"/>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97488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694295"/>
            <a:ext cx="8651304" cy="3970318"/>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0"/>
              </a:spcBef>
              <a:buNone/>
            </a:pPr>
            <a:r>
              <a:rPr lang="uk-UA" sz="2800" b="1" spc="-1" dirty="0">
                <a:solidFill>
                  <a:srgbClr val="002060"/>
                </a:solidFill>
                <a:latin typeface="Book Antiqua" panose="02040602050305030304" pitchFamily="18" charset="0"/>
              </a:rPr>
              <a:t>Всі елементи тензора мають </a:t>
            </a:r>
            <a:r>
              <a:rPr lang="uk-UA" sz="2800" b="1" spc="-1" dirty="0">
                <a:solidFill>
                  <a:srgbClr val="FF0000"/>
                </a:solidFill>
                <a:latin typeface="Book Antiqua" panose="02040602050305030304" pitchFamily="18" charset="0"/>
              </a:rPr>
              <a:t>однаковий тип даних </a:t>
            </a:r>
            <a:r>
              <a:rPr lang="uk-UA" sz="2800" b="1" spc="-1" dirty="0">
                <a:solidFill>
                  <a:srgbClr val="002060"/>
                </a:solidFill>
                <a:latin typeface="Book Antiqua" panose="02040602050305030304" pitchFamily="18" charset="0"/>
              </a:rPr>
              <a:t>і він </a:t>
            </a:r>
            <a:r>
              <a:rPr lang="uk-UA" sz="2800" b="1" spc="-1" dirty="0">
                <a:solidFill>
                  <a:srgbClr val="FF0000"/>
                </a:solidFill>
                <a:latin typeface="Book Antiqua" panose="02040602050305030304" pitchFamily="18" charset="0"/>
              </a:rPr>
              <a:t>завжди відомий</a:t>
            </a:r>
            <a:r>
              <a:rPr lang="uk-UA" sz="2800" b="1" spc="-1" dirty="0">
                <a:solidFill>
                  <a:srgbClr val="002060"/>
                </a:solidFill>
                <a:latin typeface="Book Antiqua" panose="02040602050305030304" pitchFamily="18" charset="0"/>
              </a:rPr>
              <a:t>.</a:t>
            </a:r>
          </a:p>
          <a:p>
            <a:pPr marL="0" indent="0" algn="just">
              <a:lnSpc>
                <a:spcPct val="100000"/>
              </a:lnSpc>
              <a:spcBef>
                <a:spcPts val="0"/>
              </a:spcBef>
              <a:buNone/>
            </a:pPr>
            <a:r>
              <a:rPr lang="uk-UA" sz="2800" b="1" spc="-1" dirty="0">
                <a:solidFill>
                  <a:srgbClr val="002060"/>
                </a:solidFill>
                <a:latin typeface="Book Antiqua" panose="02040602050305030304" pitchFamily="18" charset="0"/>
              </a:rPr>
              <a:t>Розміри (кількість вимірів та розмір кожного виміру) можуть бути відомі лише частково. </a:t>
            </a:r>
          </a:p>
          <a:p>
            <a:pPr marL="0" indent="0" algn="just">
              <a:lnSpc>
                <a:spcPct val="100000"/>
              </a:lnSpc>
              <a:spcBef>
                <a:spcPts val="0"/>
              </a:spcBef>
              <a:buNone/>
            </a:pPr>
            <a:r>
              <a:rPr lang="uk-UA" sz="2800" b="1" spc="-1" dirty="0">
                <a:solidFill>
                  <a:srgbClr val="002060"/>
                </a:solidFill>
                <a:latin typeface="Book Antiqua" panose="02040602050305030304" pitchFamily="18" charset="0"/>
              </a:rPr>
              <a:t>Результатом більшості операцій є тензор з відомими розмірами, якщо розміри на вході також повністю відомі, але в деяких випадках дізнатися розміри тензора можна тільки під час виконання графа обчислень.</a:t>
            </a:r>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1AE1C98F-8D06-19C8-0837-D2A90A6C658B}"/>
              </a:ext>
            </a:extLst>
          </p:cNvPr>
          <p:cNvSpPr txBox="1">
            <a:spLocks noChangeArrowheads="1"/>
          </p:cNvSpPr>
          <p:nvPr/>
        </p:nvSpPr>
        <p:spPr>
          <a:xfrm>
            <a:off x="246348" y="4941168"/>
            <a:ext cx="8651304" cy="95410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0"/>
              </a:spcBef>
              <a:buNone/>
            </a:pPr>
            <a:r>
              <a:rPr lang="uk-UA" sz="2800" b="1" spc="-1" dirty="0">
                <a:solidFill>
                  <a:srgbClr val="002060"/>
                </a:solidFill>
                <a:latin typeface="Book Antiqua" panose="02040602050305030304" pitchFamily="18" charset="0"/>
              </a:rPr>
              <a:t>Тип даних (</a:t>
            </a:r>
            <a:r>
              <a:rPr lang="uk-UA" sz="2800" b="1" spc="-1" dirty="0" err="1">
                <a:solidFill>
                  <a:srgbClr val="FF0000"/>
                </a:solidFill>
                <a:latin typeface="Book Antiqua" panose="02040602050305030304" pitchFamily="18" charset="0"/>
              </a:rPr>
              <a:t>dtype</a:t>
            </a:r>
            <a:r>
              <a:rPr lang="uk-UA" sz="2800" b="1" spc="-1" dirty="0">
                <a:solidFill>
                  <a:srgbClr val="002060"/>
                </a:solidFill>
                <a:latin typeface="Book Antiqua" panose="02040602050305030304" pitchFamily="18" charset="0"/>
              </a:rPr>
              <a:t>):</a:t>
            </a:r>
          </a:p>
          <a:p>
            <a:pPr marL="0" indent="0" algn="just">
              <a:lnSpc>
                <a:spcPct val="100000"/>
              </a:lnSpc>
              <a:spcBef>
                <a:spcPts val="0"/>
              </a:spcBef>
              <a:buNone/>
            </a:pPr>
            <a:r>
              <a:rPr lang="en-US" sz="2800" b="1" spc="-1" dirty="0">
                <a:solidFill>
                  <a:srgbClr val="002060"/>
                </a:solidFill>
                <a:latin typeface="Book Antiqua" panose="02040602050305030304" pitchFamily="18" charset="0"/>
              </a:rPr>
              <a:t>complex64, float64, float32, int64, int32, int8, string</a:t>
            </a:r>
            <a:endParaRPr 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111287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694295"/>
            <a:ext cx="8651304" cy="189404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2800" b="1" spc="-1" dirty="0">
                <a:solidFill>
                  <a:srgbClr val="002060"/>
                </a:solidFill>
                <a:latin typeface="Book Antiqua" panose="02040602050305030304" pitchFamily="18" charset="0"/>
              </a:rPr>
              <a:t>Ранг (</a:t>
            </a:r>
            <a:r>
              <a:rPr lang="uk-UA" sz="2800" b="1" spc="-1" dirty="0" err="1">
                <a:solidFill>
                  <a:srgbClr val="FF0000"/>
                </a:solidFill>
                <a:latin typeface="Book Antiqua" panose="02040602050305030304" pitchFamily="18" charset="0"/>
              </a:rPr>
              <a:t>rank</a:t>
            </a:r>
            <a:r>
              <a:rPr lang="uk-UA" sz="2800" b="1" spc="-1" dirty="0">
                <a:solidFill>
                  <a:srgbClr val="002060"/>
                </a:solidFill>
                <a:latin typeface="Book Antiqua" panose="02040602050305030304" pitchFamily="18" charset="0"/>
              </a:rPr>
              <a:t>) тензору.</a:t>
            </a:r>
          </a:p>
          <a:p>
            <a:pPr marL="0" indent="0" algn="just">
              <a:lnSpc>
                <a:spcPts val="2800"/>
              </a:lnSpc>
              <a:spcBef>
                <a:spcPts val="0"/>
              </a:spcBef>
              <a:buNone/>
            </a:pPr>
            <a:r>
              <a:rPr lang="uk-UA" sz="2800" b="1" spc="-1" dirty="0">
                <a:solidFill>
                  <a:srgbClr val="002060"/>
                </a:solidFill>
                <a:latin typeface="Book Antiqua" panose="02040602050305030304" pitchFamily="18" charset="0"/>
              </a:rPr>
              <a:t>Ранг </a:t>
            </a:r>
            <a:r>
              <a:rPr lang="de-DE" sz="2800" b="1" spc="-1" dirty="0" err="1">
                <a:solidFill>
                  <a:srgbClr val="002060"/>
                </a:solidFill>
                <a:latin typeface="Book Antiqua" panose="02040602050305030304" pitchFamily="18" charset="0"/>
              </a:rPr>
              <a:t>tf.Tensor</a:t>
            </a:r>
            <a:r>
              <a:rPr lang="de-DE" sz="28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це кількість його вимірів (осей). Синонімами рангу є порядок, міра, розмірність. ! Ранг в </a:t>
            </a:r>
            <a:r>
              <a:rPr lang="de-DE" sz="2800" b="1" spc="-1" dirty="0" err="1">
                <a:solidFill>
                  <a:srgbClr val="002060"/>
                </a:solidFill>
                <a:latin typeface="Book Antiqua" panose="02040602050305030304" pitchFamily="18" charset="0"/>
              </a:rPr>
              <a:t>TensorFlow</a:t>
            </a:r>
            <a:r>
              <a:rPr lang="de-DE" sz="28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це не те саме, що і ранг матриці в математиці. </a:t>
            </a:r>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graphicFrame>
        <p:nvGraphicFramePr>
          <p:cNvPr id="2" name="Таблица 2">
            <a:extLst>
              <a:ext uri="{FF2B5EF4-FFF2-40B4-BE49-F238E27FC236}">
                <a16:creationId xmlns:a16="http://schemas.microsoft.com/office/drawing/2014/main" id="{DCDECEA6-878B-45D5-B9B9-AB508575A1B7}"/>
              </a:ext>
            </a:extLst>
          </p:cNvPr>
          <p:cNvGraphicFramePr>
            <a:graphicFrameLocks noGrp="1"/>
          </p:cNvGraphicFramePr>
          <p:nvPr>
            <p:extLst>
              <p:ext uri="{D42A27DB-BD31-4B8C-83A1-F6EECF244321}">
                <p14:modId xmlns:p14="http://schemas.microsoft.com/office/powerpoint/2010/main" val="3402775861"/>
              </p:ext>
            </p:extLst>
          </p:nvPr>
        </p:nvGraphicFramePr>
        <p:xfrm>
          <a:off x="539552" y="2646277"/>
          <a:ext cx="8496944" cy="2743200"/>
        </p:xfrm>
        <a:graphic>
          <a:graphicData uri="http://schemas.openxmlformats.org/drawingml/2006/table">
            <a:tbl>
              <a:tblPr firstRow="1" bandRow="1">
                <a:tableStyleId>{5C22544A-7EE6-4342-B048-85BDC9FD1C3A}</a:tableStyleId>
              </a:tblPr>
              <a:tblGrid>
                <a:gridCol w="1593177">
                  <a:extLst>
                    <a:ext uri="{9D8B030D-6E8A-4147-A177-3AD203B41FA5}">
                      <a16:colId xmlns:a16="http://schemas.microsoft.com/office/drawing/2014/main" val="3570100286"/>
                    </a:ext>
                  </a:extLst>
                </a:gridCol>
                <a:gridCol w="6903767">
                  <a:extLst>
                    <a:ext uri="{9D8B030D-6E8A-4147-A177-3AD203B41FA5}">
                      <a16:colId xmlns:a16="http://schemas.microsoft.com/office/drawing/2014/main" val="240981930"/>
                    </a:ext>
                  </a:extLst>
                </a:gridCol>
              </a:tblGrid>
              <a:tr h="370840">
                <a:tc>
                  <a:txBody>
                    <a:bodyPr/>
                    <a:lstStyle/>
                    <a:p>
                      <a:r>
                        <a:rPr lang="uk-UA" sz="2400" b="1" noProof="0" dirty="0"/>
                        <a:t>Ранг</a:t>
                      </a:r>
                    </a:p>
                  </a:txBody>
                  <a:tcPr/>
                </a:tc>
                <a:tc>
                  <a:txBody>
                    <a:bodyPr/>
                    <a:lstStyle/>
                    <a:p>
                      <a:r>
                        <a:rPr lang="uk-UA" sz="2400" b="1" noProof="0" dirty="0"/>
                        <a:t>Математичне представлення</a:t>
                      </a:r>
                    </a:p>
                  </a:txBody>
                  <a:tcPr/>
                </a:tc>
                <a:extLst>
                  <a:ext uri="{0D108BD9-81ED-4DB2-BD59-A6C34878D82A}">
                    <a16:rowId xmlns:a16="http://schemas.microsoft.com/office/drawing/2014/main" val="2842579158"/>
                  </a:ext>
                </a:extLst>
              </a:tr>
              <a:tr h="370840">
                <a:tc>
                  <a:txBody>
                    <a:bodyPr/>
                    <a:lstStyle/>
                    <a:p>
                      <a:r>
                        <a:rPr lang="uk-UA" sz="2400" b="1" noProof="0" dirty="0">
                          <a:solidFill>
                            <a:srgbClr val="002060"/>
                          </a:solidFill>
                        </a:rPr>
                        <a:t>0</a:t>
                      </a:r>
                    </a:p>
                  </a:txBody>
                  <a:tcPr/>
                </a:tc>
                <a:tc>
                  <a:txBody>
                    <a:bodyPr/>
                    <a:lstStyle/>
                    <a:p>
                      <a:r>
                        <a:rPr lang="uk-UA" sz="2400" b="1" noProof="0" dirty="0">
                          <a:solidFill>
                            <a:srgbClr val="002060"/>
                          </a:solidFill>
                        </a:rPr>
                        <a:t>Скаляр (тільки ОДНА величина). Вимір відсутній</a:t>
                      </a:r>
                    </a:p>
                  </a:txBody>
                  <a:tcPr/>
                </a:tc>
                <a:extLst>
                  <a:ext uri="{0D108BD9-81ED-4DB2-BD59-A6C34878D82A}">
                    <a16:rowId xmlns:a16="http://schemas.microsoft.com/office/drawing/2014/main" val="3935096990"/>
                  </a:ext>
                </a:extLst>
              </a:tr>
              <a:tr h="370840">
                <a:tc>
                  <a:txBody>
                    <a:bodyPr/>
                    <a:lstStyle/>
                    <a:p>
                      <a:r>
                        <a:rPr lang="uk-UA" sz="2400" b="1" noProof="0" dirty="0">
                          <a:solidFill>
                            <a:srgbClr val="002060"/>
                          </a:solidFill>
                        </a:rPr>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sz="2400" b="1" noProof="0" dirty="0">
                          <a:solidFill>
                            <a:srgbClr val="002060"/>
                          </a:solidFill>
                        </a:rPr>
                        <a:t>Вектор (1-о вимірний масив). 1 ось</a:t>
                      </a:r>
                    </a:p>
                  </a:txBody>
                  <a:tcPr/>
                </a:tc>
                <a:extLst>
                  <a:ext uri="{0D108BD9-81ED-4DB2-BD59-A6C34878D82A}">
                    <a16:rowId xmlns:a16="http://schemas.microsoft.com/office/drawing/2014/main" val="3374331912"/>
                  </a:ext>
                </a:extLst>
              </a:tr>
              <a:tr h="370840">
                <a:tc>
                  <a:txBody>
                    <a:bodyPr/>
                    <a:lstStyle/>
                    <a:p>
                      <a:r>
                        <a:rPr lang="uk-UA" sz="2400" b="1" noProof="0" dirty="0">
                          <a:solidFill>
                            <a:srgbClr val="002060"/>
                          </a:solidFill>
                        </a:rPr>
                        <a:t>2</a:t>
                      </a:r>
                    </a:p>
                  </a:txBody>
                  <a:tcPr/>
                </a:tc>
                <a:tc>
                  <a:txBody>
                    <a:bodyPr/>
                    <a:lstStyle/>
                    <a:p>
                      <a:r>
                        <a:rPr lang="uk-UA" sz="2400" b="1" noProof="0" dirty="0">
                          <a:solidFill>
                            <a:srgbClr val="002060"/>
                          </a:solidFill>
                        </a:rPr>
                        <a:t>Матриця (2-во вимірний масив) 2 осі</a:t>
                      </a:r>
                    </a:p>
                  </a:txBody>
                  <a:tcPr/>
                </a:tc>
                <a:extLst>
                  <a:ext uri="{0D108BD9-81ED-4DB2-BD59-A6C34878D82A}">
                    <a16:rowId xmlns:a16="http://schemas.microsoft.com/office/drawing/2014/main" val="1187184543"/>
                  </a:ext>
                </a:extLst>
              </a:tr>
              <a:tr h="370840">
                <a:tc>
                  <a:txBody>
                    <a:bodyPr/>
                    <a:lstStyle/>
                    <a:p>
                      <a:r>
                        <a:rPr lang="uk-UA" sz="2400" b="1" noProof="0" dirty="0">
                          <a:solidFill>
                            <a:srgbClr val="002060"/>
                          </a:solidFill>
                        </a:rPr>
                        <a:t>3</a:t>
                      </a:r>
                    </a:p>
                  </a:txBody>
                  <a:tcPr/>
                </a:tc>
                <a:tc>
                  <a:txBody>
                    <a:bodyPr/>
                    <a:lstStyle/>
                    <a:p>
                      <a:r>
                        <a:rPr lang="uk-UA" sz="2400" b="1" noProof="0" dirty="0">
                          <a:solidFill>
                            <a:srgbClr val="002060"/>
                          </a:solidFill>
                        </a:rPr>
                        <a:t>Тензор (3-и вимірний масив) 3 осі</a:t>
                      </a:r>
                    </a:p>
                  </a:txBody>
                  <a:tcPr/>
                </a:tc>
                <a:extLst>
                  <a:ext uri="{0D108BD9-81ED-4DB2-BD59-A6C34878D82A}">
                    <a16:rowId xmlns:a16="http://schemas.microsoft.com/office/drawing/2014/main" val="2245453174"/>
                  </a:ext>
                </a:extLst>
              </a:tr>
              <a:tr h="370840">
                <a:tc>
                  <a:txBody>
                    <a:bodyPr/>
                    <a:lstStyle/>
                    <a:p>
                      <a:r>
                        <a:rPr lang="uk-UA" sz="2400" b="1" noProof="0" dirty="0">
                          <a:solidFill>
                            <a:srgbClr val="002060"/>
                          </a:solidFill>
                        </a:rPr>
                        <a:t>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uk-UA" sz="2400" b="1" noProof="0" dirty="0">
                          <a:solidFill>
                            <a:srgbClr val="002060"/>
                          </a:solidFill>
                        </a:rPr>
                        <a:t>Тензор (N вимірний масив) </a:t>
                      </a:r>
                      <a:r>
                        <a:rPr lang="en-US" sz="2400" b="1" noProof="0" dirty="0">
                          <a:solidFill>
                            <a:srgbClr val="002060"/>
                          </a:solidFill>
                        </a:rPr>
                        <a:t>N</a:t>
                      </a:r>
                      <a:r>
                        <a:rPr lang="uk-UA" sz="2400" b="1" noProof="0" dirty="0">
                          <a:solidFill>
                            <a:srgbClr val="002060"/>
                          </a:solidFill>
                        </a:rPr>
                        <a:t> осей</a:t>
                      </a:r>
                    </a:p>
                  </a:txBody>
                  <a:tcPr/>
                </a:tc>
                <a:extLst>
                  <a:ext uri="{0D108BD9-81ED-4DB2-BD59-A6C34878D82A}">
                    <a16:rowId xmlns:a16="http://schemas.microsoft.com/office/drawing/2014/main" val="329218715"/>
                  </a:ext>
                </a:extLst>
              </a:tr>
            </a:tbl>
          </a:graphicData>
        </a:graphic>
      </p:graphicFrame>
      <p:sp>
        <p:nvSpPr>
          <p:cNvPr id="3" name="Rectangle 3">
            <a:extLst>
              <a:ext uri="{FF2B5EF4-FFF2-40B4-BE49-F238E27FC236}">
                <a16:creationId xmlns:a16="http://schemas.microsoft.com/office/drawing/2014/main" id="{677195E5-3122-54F8-179F-52CA2CA1D247}"/>
              </a:ext>
            </a:extLst>
          </p:cNvPr>
          <p:cNvSpPr txBox="1">
            <a:spLocks noChangeArrowheads="1"/>
          </p:cNvSpPr>
          <p:nvPr/>
        </p:nvSpPr>
        <p:spPr>
          <a:xfrm>
            <a:off x="246348" y="5661248"/>
            <a:ext cx="8651304" cy="81682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ru-RU" sz="2800" b="1" spc="-1" dirty="0">
                <a:solidFill>
                  <a:srgbClr val="002060"/>
                </a:solidFill>
                <a:latin typeface="Book Antiqua" panose="02040602050305030304" pitchFamily="18" charset="0"/>
              </a:rPr>
              <a:t>Або: р</a:t>
            </a:r>
            <a:r>
              <a:rPr lang="uk-UA" sz="2800" b="1" spc="-1" dirty="0" err="1">
                <a:solidFill>
                  <a:srgbClr val="002060"/>
                </a:solidFill>
                <a:latin typeface="Book Antiqua" panose="02040602050305030304" pitchFamily="18" charset="0"/>
              </a:rPr>
              <a:t>анг</a:t>
            </a:r>
            <a:r>
              <a:rPr lang="uk-UA" sz="2800" b="1" spc="-1" dirty="0">
                <a:solidFill>
                  <a:srgbClr val="002060"/>
                </a:solidFill>
                <a:latin typeface="Book Antiqua" panose="02040602050305030304" pitchFamily="18" charset="0"/>
              </a:rPr>
              <a:t> </a:t>
            </a:r>
            <a:r>
              <a:rPr lang="en-US" sz="2800" b="1" spc="-1" dirty="0">
                <a:solidFill>
                  <a:srgbClr val="002060"/>
                </a:solidFill>
                <a:latin typeface="Book Antiqua" panose="02040602050305030304" pitchFamily="18" charset="0"/>
                <a:sym typeface="Wingdings" panose="05000000000000000000" pitchFamily="2" charset="2"/>
              </a:rPr>
              <a:t> </a:t>
            </a:r>
            <a:r>
              <a:rPr lang="uk-UA" sz="2800" b="1" spc="-1" dirty="0">
                <a:solidFill>
                  <a:srgbClr val="002060"/>
                </a:solidFill>
                <a:latin typeface="Book Antiqua" panose="02040602050305030304" pitchFamily="18" charset="0"/>
                <a:sym typeface="Wingdings" panose="05000000000000000000" pitchFamily="2" charset="2"/>
              </a:rPr>
              <a:t>кількість указників, що необхідна </a:t>
            </a:r>
            <a:r>
              <a:rPr lang="uk-UA" sz="2800" b="1" spc="-1" dirty="0">
                <a:solidFill>
                  <a:srgbClr val="002060"/>
                </a:solidFill>
                <a:latin typeface="Book Antiqua" panose="02040602050305030304" pitchFamily="18" charset="0"/>
              </a:rPr>
              <a:t> для визначення довільного елемента тензору</a:t>
            </a:r>
          </a:p>
        </p:txBody>
      </p:sp>
    </p:spTree>
    <p:extLst>
      <p:ext uri="{BB962C8B-B14F-4D97-AF65-F5344CB8AC3E}">
        <p14:creationId xmlns:p14="http://schemas.microsoft.com/office/powerpoint/2010/main" val="350805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74F11-7368-0094-2259-4F0B9E4813F8}"/>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7EF16A59-6F0C-8896-9CE8-44A29682E425}"/>
              </a:ext>
            </a:extLst>
          </p:cNvPr>
          <p:cNvSpPr txBox="1">
            <a:spLocks noChangeArrowheads="1"/>
          </p:cNvSpPr>
          <p:nvPr/>
        </p:nvSpPr>
        <p:spPr>
          <a:xfrm>
            <a:off x="246348" y="694295"/>
            <a:ext cx="8651304" cy="1175899"/>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2800" b="1" spc="-1" dirty="0">
                <a:solidFill>
                  <a:srgbClr val="002060"/>
                </a:solidFill>
                <a:latin typeface="Book Antiqua" panose="02040602050305030304" pitchFamily="18" charset="0"/>
              </a:rPr>
              <a:t>Форма, розмірність (</a:t>
            </a:r>
            <a:r>
              <a:rPr lang="uk-UA" sz="2800" b="1" spc="-1" dirty="0" err="1">
                <a:solidFill>
                  <a:srgbClr val="FF0000"/>
                </a:solidFill>
                <a:latin typeface="Book Antiqua" panose="02040602050305030304" pitchFamily="18" charset="0"/>
              </a:rPr>
              <a:t>shape</a:t>
            </a:r>
            <a:r>
              <a:rPr lang="uk-UA" sz="2800" b="1" spc="-1" dirty="0">
                <a:solidFill>
                  <a:srgbClr val="002060"/>
                </a:solidFill>
                <a:latin typeface="Book Antiqua" panose="02040602050305030304" pitchFamily="18" charset="0"/>
              </a:rPr>
              <a:t>)  тензору.</a:t>
            </a:r>
          </a:p>
          <a:p>
            <a:pPr marL="0" indent="0" algn="just">
              <a:lnSpc>
                <a:spcPts val="2800"/>
              </a:lnSpc>
              <a:spcBef>
                <a:spcPts val="0"/>
              </a:spcBef>
              <a:buNone/>
            </a:pPr>
            <a:r>
              <a:rPr lang="uk-UA" sz="2800" b="1" spc="-1" dirty="0">
                <a:solidFill>
                  <a:srgbClr val="002060"/>
                </a:solidFill>
                <a:latin typeface="Book Antiqua" panose="02040602050305030304" pitchFamily="18" charset="0"/>
              </a:rPr>
              <a:t>Розмірність </a:t>
            </a:r>
            <a:r>
              <a:rPr lang="de-DE" sz="2800" b="1" spc="-1" dirty="0" err="1">
                <a:solidFill>
                  <a:srgbClr val="002060"/>
                </a:solidFill>
                <a:latin typeface="Book Antiqua" panose="02040602050305030304" pitchFamily="18" charset="0"/>
              </a:rPr>
              <a:t>tf.Tensor</a:t>
            </a:r>
            <a:r>
              <a:rPr lang="de-DE" sz="28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це кількість елементів тензору в кожному його вимірі. </a:t>
            </a:r>
          </a:p>
        </p:txBody>
      </p:sp>
      <p:sp>
        <p:nvSpPr>
          <p:cNvPr id="6" name="TextBox 5">
            <a:extLst>
              <a:ext uri="{FF2B5EF4-FFF2-40B4-BE49-F238E27FC236}">
                <a16:creationId xmlns:a16="http://schemas.microsoft.com/office/drawing/2014/main" id="{A9770B90-4D2A-8D15-BC07-1C666E626AC5}"/>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graphicFrame>
        <p:nvGraphicFramePr>
          <p:cNvPr id="2" name="Таблица 2">
            <a:extLst>
              <a:ext uri="{FF2B5EF4-FFF2-40B4-BE49-F238E27FC236}">
                <a16:creationId xmlns:a16="http://schemas.microsoft.com/office/drawing/2014/main" id="{64995815-A34F-F488-B73F-D14F8465ED09}"/>
              </a:ext>
            </a:extLst>
          </p:cNvPr>
          <p:cNvGraphicFramePr>
            <a:graphicFrameLocks noGrp="1"/>
          </p:cNvGraphicFramePr>
          <p:nvPr>
            <p:extLst>
              <p:ext uri="{D42A27DB-BD31-4B8C-83A1-F6EECF244321}">
                <p14:modId xmlns:p14="http://schemas.microsoft.com/office/powerpoint/2010/main" val="2736577805"/>
              </p:ext>
            </p:extLst>
          </p:nvPr>
        </p:nvGraphicFramePr>
        <p:xfrm>
          <a:off x="395536" y="2348880"/>
          <a:ext cx="8640960" cy="2743200"/>
        </p:xfrm>
        <a:graphic>
          <a:graphicData uri="http://schemas.openxmlformats.org/drawingml/2006/table">
            <a:tbl>
              <a:tblPr firstRow="1" bandRow="1">
                <a:tableStyleId>{5C22544A-7EE6-4342-B048-85BDC9FD1C3A}</a:tableStyleId>
              </a:tblPr>
              <a:tblGrid>
                <a:gridCol w="878207">
                  <a:extLst>
                    <a:ext uri="{9D8B030D-6E8A-4147-A177-3AD203B41FA5}">
                      <a16:colId xmlns:a16="http://schemas.microsoft.com/office/drawing/2014/main" val="3570100286"/>
                    </a:ext>
                  </a:extLst>
                </a:gridCol>
                <a:gridCol w="7762753">
                  <a:extLst>
                    <a:ext uri="{9D8B030D-6E8A-4147-A177-3AD203B41FA5}">
                      <a16:colId xmlns:a16="http://schemas.microsoft.com/office/drawing/2014/main" val="240981930"/>
                    </a:ext>
                  </a:extLst>
                </a:gridCol>
              </a:tblGrid>
              <a:tr h="370840">
                <a:tc>
                  <a:txBody>
                    <a:bodyPr/>
                    <a:lstStyle/>
                    <a:p>
                      <a:r>
                        <a:rPr lang="uk-UA" sz="2400" b="1" noProof="0" dirty="0"/>
                        <a:t>Ранг</a:t>
                      </a:r>
                    </a:p>
                  </a:txBody>
                  <a:tcPr/>
                </a:tc>
                <a:tc>
                  <a:txBody>
                    <a:bodyPr/>
                    <a:lstStyle/>
                    <a:p>
                      <a:r>
                        <a:rPr lang="uk-UA" sz="2400" b="1" noProof="0" dirty="0"/>
                        <a:t>Приклад розмірності</a:t>
                      </a:r>
                    </a:p>
                  </a:txBody>
                  <a:tcPr/>
                </a:tc>
                <a:extLst>
                  <a:ext uri="{0D108BD9-81ED-4DB2-BD59-A6C34878D82A}">
                    <a16:rowId xmlns:a16="http://schemas.microsoft.com/office/drawing/2014/main" val="2842579158"/>
                  </a:ext>
                </a:extLst>
              </a:tr>
              <a:tr h="370840">
                <a:tc>
                  <a:txBody>
                    <a:bodyPr/>
                    <a:lstStyle/>
                    <a:p>
                      <a:r>
                        <a:rPr lang="uk-UA" sz="2400" b="1" noProof="0" dirty="0">
                          <a:solidFill>
                            <a:srgbClr val="002060"/>
                          </a:solidFill>
                        </a:rPr>
                        <a:t>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3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a:t>
                      </a:r>
                    </a:p>
                  </a:txBody>
                  <a:tcPr/>
                </a:tc>
                <a:extLst>
                  <a:ext uri="{0D108BD9-81ED-4DB2-BD59-A6C34878D82A}">
                    <a16:rowId xmlns:a16="http://schemas.microsoft.com/office/drawing/2014/main" val="3935096990"/>
                  </a:ext>
                </a:extLst>
              </a:tr>
              <a:tr h="370840">
                <a:tc>
                  <a:txBody>
                    <a:bodyPr/>
                    <a:lstStyle/>
                    <a:p>
                      <a:r>
                        <a:rPr lang="uk-UA" sz="2400" b="1" noProof="0" dirty="0">
                          <a:solidFill>
                            <a:srgbClr val="002060"/>
                          </a:solidFill>
                        </a:rPr>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a:t>
                      </a:r>
                      <a:r>
                        <a:rPr lang="uk-UA" sz="2400" b="1" noProof="0" dirty="0">
                          <a:solidFill>
                            <a:srgbClr val="002060"/>
                          </a:solidFill>
                        </a:rPr>
                        <a:t>3</a:t>
                      </a:r>
                      <a:r>
                        <a:rPr lang="en-US" sz="2400" b="1" noProof="0" dirty="0">
                          <a:solidFill>
                            <a:srgbClr val="002060"/>
                          </a:solidFill>
                        </a:rPr>
                        <a:t>,2,3]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(3)</a:t>
                      </a:r>
                    </a:p>
                  </a:txBody>
                  <a:tcPr/>
                </a:tc>
                <a:extLst>
                  <a:ext uri="{0D108BD9-81ED-4DB2-BD59-A6C34878D82A}">
                    <a16:rowId xmlns:a16="http://schemas.microsoft.com/office/drawing/2014/main" val="3374331912"/>
                  </a:ext>
                </a:extLst>
              </a:tr>
              <a:tr h="370840">
                <a:tc>
                  <a:txBody>
                    <a:bodyPr/>
                    <a:lstStyle/>
                    <a:p>
                      <a:r>
                        <a:rPr lang="uk-UA" sz="2400" b="1" noProof="0" dirty="0">
                          <a:solidFill>
                            <a:srgbClr val="002060"/>
                          </a:solidFill>
                        </a:rPr>
                        <a:t>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a:t>
                      </a:r>
                      <a:r>
                        <a:rPr lang="uk-UA" sz="2400" b="1" noProof="0" dirty="0">
                          <a:solidFill>
                            <a:srgbClr val="002060"/>
                          </a:solidFill>
                        </a:rPr>
                        <a:t>3</a:t>
                      </a:r>
                      <a:r>
                        <a:rPr lang="en-US" sz="2400" b="1" noProof="0" dirty="0">
                          <a:solidFill>
                            <a:srgbClr val="002060"/>
                          </a:solidFill>
                        </a:rPr>
                        <a:t>, 2,4], [5,6,1]]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a:t>
                      </a:r>
                      <a:r>
                        <a:rPr lang="en-US" sz="2400" b="1" noProof="0" dirty="0">
                          <a:solidFill>
                            <a:srgbClr val="002060"/>
                          </a:solidFill>
                        </a:rPr>
                        <a:t>3, 2</a:t>
                      </a:r>
                      <a:r>
                        <a:rPr lang="ru-RU" sz="2400" b="1" noProof="0" dirty="0">
                          <a:solidFill>
                            <a:srgbClr val="002060"/>
                          </a:solidFill>
                        </a:rPr>
                        <a:t>)</a:t>
                      </a:r>
                      <a:endParaRPr lang="uk-UA" sz="2400" b="1" noProof="0" dirty="0">
                        <a:solidFill>
                          <a:srgbClr val="002060"/>
                        </a:solidFill>
                      </a:endParaRPr>
                    </a:p>
                  </a:txBody>
                  <a:tcPr/>
                </a:tc>
                <a:extLst>
                  <a:ext uri="{0D108BD9-81ED-4DB2-BD59-A6C34878D82A}">
                    <a16:rowId xmlns:a16="http://schemas.microsoft.com/office/drawing/2014/main" val="1187184543"/>
                  </a:ext>
                </a:extLst>
              </a:tr>
              <a:tr h="370840">
                <a:tc>
                  <a:txBody>
                    <a:bodyPr/>
                    <a:lstStyle/>
                    <a:p>
                      <a:r>
                        <a:rPr lang="uk-UA" sz="2400" b="1" noProof="0" dirty="0">
                          <a:solidFill>
                            <a:srgbClr val="002060"/>
                          </a:solidFill>
                        </a:rPr>
                        <a:t>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noProof="0" dirty="0">
                          <a:solidFill>
                            <a:srgbClr val="002060"/>
                          </a:solidFill>
                        </a:rPr>
                        <a:t>[[[</a:t>
                      </a:r>
                      <a:r>
                        <a:rPr lang="uk-UA" sz="2400" b="1" noProof="0" dirty="0">
                          <a:solidFill>
                            <a:srgbClr val="002060"/>
                          </a:solidFill>
                        </a:rPr>
                        <a:t>3</a:t>
                      </a:r>
                      <a:r>
                        <a:rPr lang="en-US" sz="2400" b="1" noProof="0" dirty="0">
                          <a:solidFill>
                            <a:srgbClr val="002060"/>
                          </a:solidFill>
                        </a:rPr>
                        <a:t>, 2,4], [5,6,1]], [[8,3,7], [12,3,6]]]</a:t>
                      </a:r>
                      <a:r>
                        <a:rPr lang="uk-UA" sz="2400" b="1" noProof="0" dirty="0">
                          <a:solidFill>
                            <a:srgbClr val="002060"/>
                          </a:solidFill>
                        </a:rPr>
                        <a:t> </a:t>
                      </a:r>
                      <a:r>
                        <a:rPr lang="en-US" sz="2400" b="1" noProof="0" dirty="0">
                          <a:solidFill>
                            <a:srgbClr val="002060"/>
                          </a:solidFill>
                          <a:sym typeface="Wingdings" panose="05000000000000000000" pitchFamily="2" charset="2"/>
                        </a:rPr>
                        <a:t></a:t>
                      </a:r>
                      <a:r>
                        <a:rPr lang="uk-UA" sz="2400" b="1" noProof="0" dirty="0">
                          <a:solidFill>
                            <a:srgbClr val="002060"/>
                          </a:solidFill>
                        </a:rPr>
                        <a:t> розмірність (</a:t>
                      </a:r>
                      <a:r>
                        <a:rPr lang="en-US" sz="2400" b="1" noProof="0" dirty="0">
                          <a:solidFill>
                            <a:srgbClr val="002060"/>
                          </a:solidFill>
                        </a:rPr>
                        <a:t>3, 2,</a:t>
                      </a:r>
                      <a:r>
                        <a:rPr lang="ru-RU" sz="2400" b="1" noProof="0" dirty="0">
                          <a:solidFill>
                            <a:srgbClr val="002060"/>
                          </a:solidFill>
                        </a:rPr>
                        <a:t> </a:t>
                      </a:r>
                      <a:r>
                        <a:rPr lang="en-US" sz="2400" b="1" noProof="0" dirty="0">
                          <a:solidFill>
                            <a:srgbClr val="002060"/>
                          </a:solidFill>
                        </a:rPr>
                        <a:t>1</a:t>
                      </a:r>
                      <a:r>
                        <a:rPr lang="ru-RU" sz="2400" b="1" noProof="0" dirty="0">
                          <a:solidFill>
                            <a:srgbClr val="002060"/>
                          </a:solidFill>
                        </a:rPr>
                        <a:t>)</a:t>
                      </a:r>
                      <a:endParaRPr lang="uk-UA" sz="2400" b="1" noProof="0" dirty="0">
                        <a:solidFill>
                          <a:srgbClr val="002060"/>
                        </a:solidFill>
                      </a:endParaRPr>
                    </a:p>
                  </a:txBody>
                  <a:tcPr/>
                </a:tc>
                <a:extLst>
                  <a:ext uri="{0D108BD9-81ED-4DB2-BD59-A6C34878D82A}">
                    <a16:rowId xmlns:a16="http://schemas.microsoft.com/office/drawing/2014/main" val="2245453174"/>
                  </a:ext>
                </a:extLst>
              </a:tr>
              <a:tr h="370840">
                <a:tc>
                  <a:txBody>
                    <a:bodyPr/>
                    <a:lstStyle/>
                    <a:p>
                      <a:r>
                        <a:rPr lang="en-US" sz="2400" b="1" noProof="0" dirty="0">
                          <a:solidFill>
                            <a:srgbClr val="002060"/>
                          </a:solidFill>
                        </a:rPr>
                        <a:t>4</a:t>
                      </a:r>
                      <a:endParaRPr lang="uk-UA" sz="2400" b="1" noProof="0" dirty="0">
                        <a:solidFill>
                          <a:srgbClr val="002060"/>
                        </a:solidFill>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uk-UA" sz="2400" b="1" noProof="0" dirty="0">
                        <a:solidFill>
                          <a:srgbClr val="002060"/>
                        </a:solidFill>
                      </a:endParaRPr>
                    </a:p>
                  </a:txBody>
                  <a:tcPr/>
                </a:tc>
                <a:extLst>
                  <a:ext uri="{0D108BD9-81ED-4DB2-BD59-A6C34878D82A}">
                    <a16:rowId xmlns:a16="http://schemas.microsoft.com/office/drawing/2014/main" val="329218715"/>
                  </a:ext>
                </a:extLst>
              </a:tr>
            </a:tbl>
          </a:graphicData>
        </a:graphic>
      </p:graphicFrame>
      <p:sp>
        <p:nvSpPr>
          <p:cNvPr id="3" name="Rectangle 3">
            <a:extLst>
              <a:ext uri="{FF2B5EF4-FFF2-40B4-BE49-F238E27FC236}">
                <a16:creationId xmlns:a16="http://schemas.microsoft.com/office/drawing/2014/main" id="{DBCDAE19-7627-9ACA-8CCF-51E02D1CBCA7}"/>
              </a:ext>
            </a:extLst>
          </p:cNvPr>
          <p:cNvSpPr txBox="1">
            <a:spLocks noChangeArrowheads="1"/>
          </p:cNvSpPr>
          <p:nvPr/>
        </p:nvSpPr>
        <p:spPr>
          <a:xfrm>
            <a:off x="246348" y="5682101"/>
            <a:ext cx="8651304" cy="45467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800"/>
              </a:lnSpc>
              <a:spcBef>
                <a:spcPts val="0"/>
              </a:spcBef>
              <a:buNone/>
            </a:pPr>
            <a:r>
              <a:rPr lang="uk-UA" sz="2800" b="1" spc="-1" dirty="0">
                <a:solidFill>
                  <a:srgbClr val="002060"/>
                </a:solidFill>
                <a:latin typeface="Book Antiqua" panose="02040602050305030304" pitchFamily="18" charset="0"/>
              </a:rPr>
              <a:t>Розмірність </a:t>
            </a:r>
            <a:r>
              <a:rPr lang="en-US" sz="2800" b="1" spc="-1" dirty="0">
                <a:solidFill>
                  <a:srgbClr val="002060"/>
                </a:solidFill>
                <a:latin typeface="Book Antiqua" panose="02040602050305030304" pitchFamily="18" charset="0"/>
                <a:sym typeface="Wingdings" panose="05000000000000000000" pitchFamily="2" charset="2"/>
              </a:rPr>
              <a:t> </a:t>
            </a:r>
            <a:r>
              <a:rPr lang="uk-UA" sz="2800" b="1" spc="-1" dirty="0">
                <a:solidFill>
                  <a:srgbClr val="002060"/>
                </a:solidFill>
                <a:latin typeface="Book Antiqua" panose="02040602050305030304" pitchFamily="18" charset="0"/>
                <a:sym typeface="Wingdings" panose="05000000000000000000" pitchFamily="2" charset="2"/>
              </a:rPr>
              <a:t>форма</a:t>
            </a:r>
            <a:endParaRPr 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417643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3B5B9-8589-2459-66D3-43DAC9F96E7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11C4332-8D25-A011-10C4-5E53254ACFA0}"/>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3" name="Rectangle 3">
            <a:extLst>
              <a:ext uri="{FF2B5EF4-FFF2-40B4-BE49-F238E27FC236}">
                <a16:creationId xmlns:a16="http://schemas.microsoft.com/office/drawing/2014/main" id="{A797A073-AE0C-26B9-0B37-6C5D81614981}"/>
              </a:ext>
            </a:extLst>
          </p:cNvPr>
          <p:cNvSpPr txBox="1">
            <a:spLocks noChangeArrowheads="1"/>
          </p:cNvSpPr>
          <p:nvPr/>
        </p:nvSpPr>
        <p:spPr>
          <a:xfrm>
            <a:off x="107504" y="5920191"/>
            <a:ext cx="8651304" cy="45467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800"/>
              </a:lnSpc>
              <a:spcBef>
                <a:spcPts val="0"/>
              </a:spcBef>
              <a:buNone/>
            </a:pPr>
            <a:r>
              <a:rPr lang="uk-UA" sz="2800" b="1" spc="-1" dirty="0">
                <a:solidFill>
                  <a:srgbClr val="002060"/>
                </a:solidFill>
                <a:latin typeface="Book Antiqua" panose="02040602050305030304" pitchFamily="18" charset="0"/>
              </a:rPr>
              <a:t>Розмірність </a:t>
            </a:r>
            <a:r>
              <a:rPr lang="en-US" sz="2800" b="1" spc="-1" dirty="0">
                <a:solidFill>
                  <a:srgbClr val="002060"/>
                </a:solidFill>
                <a:latin typeface="Book Antiqua" panose="02040602050305030304" pitchFamily="18" charset="0"/>
                <a:sym typeface="Wingdings" panose="05000000000000000000" pitchFamily="2" charset="2"/>
              </a:rPr>
              <a:t> </a:t>
            </a:r>
            <a:r>
              <a:rPr lang="uk-UA" sz="2800" b="1" spc="-1" dirty="0">
                <a:solidFill>
                  <a:srgbClr val="002060"/>
                </a:solidFill>
                <a:latin typeface="Book Antiqua" panose="02040602050305030304" pitchFamily="18" charset="0"/>
                <a:sym typeface="Wingdings" panose="05000000000000000000" pitchFamily="2" charset="2"/>
              </a:rPr>
              <a:t>«форма»</a:t>
            </a:r>
            <a:endParaRPr lang="uk-UA" sz="2800" b="1" spc="-1" dirty="0">
              <a:solidFill>
                <a:srgbClr val="002060"/>
              </a:solidFill>
              <a:latin typeface="Book Antiqua" panose="02040602050305030304" pitchFamily="18" charset="0"/>
            </a:endParaRPr>
          </a:p>
        </p:txBody>
      </p:sp>
      <p:pic>
        <p:nvPicPr>
          <p:cNvPr id="2050" name="Picture 2">
            <a:extLst>
              <a:ext uri="{FF2B5EF4-FFF2-40B4-BE49-F238E27FC236}">
                <a16:creationId xmlns:a16="http://schemas.microsoft.com/office/drawing/2014/main" id="{76D13E8E-00DC-B356-1D1F-3F8C3F2F9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420888"/>
            <a:ext cx="3896380" cy="25753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0D6FC51-E642-D83A-3B98-AB9D971B4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836712"/>
            <a:ext cx="288607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B3B4796-CE7B-3B68-33E2-0201AFB37F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3429000"/>
            <a:ext cx="2019300" cy="248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70BF00-8D45-A343-AD4D-5B9E5908A426}"/>
              </a:ext>
            </a:extLst>
          </p:cNvPr>
          <p:cNvSpPr txBox="1"/>
          <p:nvPr/>
        </p:nvSpPr>
        <p:spPr>
          <a:xfrm>
            <a:off x="3563888" y="1004271"/>
            <a:ext cx="504056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1" i="0" u="none" strike="noStrike" cap="none" normalizeH="0" baseline="0" dirty="0">
                <a:ln>
                  <a:noFill/>
                </a:ln>
                <a:solidFill>
                  <a:srgbClr val="002060"/>
                </a:solidFill>
                <a:effectLst/>
              </a:rPr>
              <a:t>[[[ 0 1 2 3 4] [ 5 6 7 8 9]] </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400" b="1" dirty="0">
                <a:solidFill>
                  <a:srgbClr val="002060"/>
                </a:solidFill>
              </a:rPr>
              <a:t> </a:t>
            </a:r>
            <a:r>
              <a:rPr kumimoji="0" lang="uk-UA" altLang="uk-UA" sz="2400" b="1" i="0" u="none" strike="noStrike" cap="none" normalizeH="0" baseline="0" dirty="0">
                <a:ln>
                  <a:noFill/>
                </a:ln>
                <a:solidFill>
                  <a:srgbClr val="002060"/>
                </a:solidFill>
                <a:effectLst/>
              </a:rPr>
              <a:t>[[10 11 12 13 14] [15 16 17 18 19]]</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400" b="1" dirty="0">
                <a:solidFill>
                  <a:srgbClr val="002060"/>
                </a:solidFill>
              </a:rPr>
              <a:t> </a:t>
            </a:r>
            <a:r>
              <a:rPr kumimoji="0" lang="uk-UA" altLang="uk-UA" sz="2400" b="1" i="0" u="none" strike="noStrike" cap="none" normalizeH="0" baseline="0" dirty="0">
                <a:ln>
                  <a:noFill/>
                </a:ln>
                <a:solidFill>
                  <a:srgbClr val="002060"/>
                </a:solidFill>
                <a:effectLst/>
              </a:rPr>
              <a:t>[[20 21 22 23 24] [25 26 27 28 29]]] </a:t>
            </a:r>
          </a:p>
        </p:txBody>
      </p:sp>
    </p:spTree>
    <p:extLst>
      <p:ext uri="{BB962C8B-B14F-4D97-AF65-F5344CB8AC3E}">
        <p14:creationId xmlns:p14="http://schemas.microsoft.com/office/powerpoint/2010/main" val="428628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82384E6-0512-591A-C826-62499A92BD05}"/>
              </a:ext>
            </a:extLst>
          </p:cNvPr>
          <p:cNvSpPr>
            <a:spLocks noChangeAspect="1" noChangeArrowheads="1"/>
          </p:cNvSpPr>
          <p:nvPr/>
        </p:nvSpPr>
        <p:spPr bwMode="auto">
          <a:xfrm>
            <a:off x="4457700" y="330846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uk-UA" sz="1350" dirty="0"/>
          </a:p>
        </p:txBody>
      </p:sp>
      <p:sp>
        <p:nvSpPr>
          <p:cNvPr id="5" name="AutoShape 4">
            <a:extLst>
              <a:ext uri="{FF2B5EF4-FFF2-40B4-BE49-F238E27FC236}">
                <a16:creationId xmlns:a16="http://schemas.microsoft.com/office/drawing/2014/main" id="{54D00D92-F89C-7EBD-6AF9-FBD1929162F5}"/>
              </a:ext>
            </a:extLst>
          </p:cNvPr>
          <p:cNvSpPr>
            <a:spLocks noChangeAspect="1" noChangeArrowheads="1"/>
          </p:cNvSpPr>
          <p:nvPr/>
        </p:nvSpPr>
        <p:spPr bwMode="auto">
          <a:xfrm>
            <a:off x="4572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uk-UA" sz="1350" dirty="0"/>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uk-UA" sz="3600" b="1" dirty="0">
                <a:solidFill>
                  <a:srgbClr val="002060"/>
                </a:solidFill>
                <a:latin typeface="Book Antiqua" panose="02040602050305030304" pitchFamily="18" charset="0"/>
              </a:rPr>
              <a:t>Індексація тензорів</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AB6B692A-F8BE-8140-1ACF-B3758084AAB7}"/>
              </a:ext>
            </a:extLst>
          </p:cNvPr>
          <p:cNvSpPr txBox="1">
            <a:spLocks noChangeArrowheads="1"/>
          </p:cNvSpPr>
          <p:nvPr/>
        </p:nvSpPr>
        <p:spPr>
          <a:xfrm>
            <a:off x="385192" y="836712"/>
            <a:ext cx="8651304" cy="569386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Одновісне індексування. Стандартні правилам індексації </a:t>
            </a:r>
            <a:r>
              <a:rPr lang="uk-UA" altLang="uk-UA" sz="2800" b="1" spc="-1" dirty="0" err="1">
                <a:solidFill>
                  <a:srgbClr val="002060"/>
                </a:solidFill>
                <a:latin typeface="Book Antiqua" panose="02040602050305030304" pitchFamily="18" charset="0"/>
              </a:rPr>
              <a:t>Python</a:t>
            </a:r>
            <a:r>
              <a:rPr lang="uk-UA" altLang="uk-UA" sz="2800" b="1" spc="-1" dirty="0">
                <a:solidFill>
                  <a:srgbClr val="002060"/>
                </a:solidFill>
                <a:latin typeface="Book Antiqua" panose="02040602050305030304" pitchFamily="18" charset="0"/>
              </a:rPr>
              <a:t>  (аналогічно індексації списку або рядка в </a:t>
            </a:r>
            <a:r>
              <a:rPr lang="uk-UA" altLang="uk-UA" sz="2800" b="1" spc="-1" dirty="0" err="1">
                <a:solidFill>
                  <a:srgbClr val="002060"/>
                </a:solidFill>
                <a:latin typeface="Book Antiqua" panose="02040602050305030304" pitchFamily="18" charset="0"/>
              </a:rPr>
              <a:t>Python</a:t>
            </a:r>
            <a:r>
              <a:rPr lang="uk-UA" altLang="uk-UA" sz="2800" b="1" spc="-1" dirty="0">
                <a:solidFill>
                  <a:srgbClr val="002060"/>
                </a:solidFill>
                <a:latin typeface="Book Antiqua" panose="02040602050305030304" pitchFamily="18" charset="0"/>
              </a:rPr>
              <a:t>) і основним правилам індексації </a:t>
            </a:r>
            <a:r>
              <a:rPr lang="uk-UA" altLang="uk-UA" sz="2800" b="1" spc="-1" dirty="0" err="1">
                <a:solidFill>
                  <a:srgbClr val="002060"/>
                </a:solidFill>
                <a:latin typeface="Book Antiqua" panose="02040602050305030304" pitchFamily="18" charset="0"/>
              </a:rPr>
              <a:t>NumPy</a:t>
            </a:r>
            <a:r>
              <a:rPr lang="uk-UA" altLang="uk-UA" sz="2800" b="1" spc="-1" dirty="0">
                <a:solidFill>
                  <a:srgbClr val="002060"/>
                </a:solidFill>
                <a:latin typeface="Book Antiqua" panose="0204060205030503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індекси починаються з 0</a:t>
            </a:r>
            <a:r>
              <a:rPr lang="en-US"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негативні індекси відраховуються у зворотному порядку з кінця</a:t>
            </a:r>
            <a:r>
              <a:rPr lang="en-US"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двокрапки  </a:t>
            </a:r>
            <a:r>
              <a:rPr lang="uk-UA" altLang="uk-UA" sz="2800" b="1" spc="-1" dirty="0">
                <a:solidFill>
                  <a:srgbClr val="FF0000"/>
                </a:solidFill>
                <a:latin typeface="Book Antiqua" panose="02040602050305030304" pitchFamily="18" charset="0"/>
              </a:rPr>
              <a:t> : </a:t>
            </a:r>
            <a:r>
              <a:rPr lang="uk-UA" altLang="uk-UA" sz="2800" b="1" spc="-1" dirty="0">
                <a:solidFill>
                  <a:srgbClr val="002060"/>
                </a:solidFill>
                <a:latin typeface="Book Antiqua" panose="02040602050305030304" pitchFamily="18" charset="0"/>
              </a:rPr>
              <a:t> використовуються для зрізів: </a:t>
            </a:r>
            <a:r>
              <a:rPr lang="uk-UA" altLang="uk-UA" sz="2800" b="1" spc="-1" dirty="0" err="1">
                <a:solidFill>
                  <a:srgbClr val="002060"/>
                </a:solidFill>
                <a:latin typeface="Book Antiqua" panose="02040602050305030304" pitchFamily="18" charset="0"/>
              </a:rPr>
              <a:t>start</a:t>
            </a:r>
            <a:r>
              <a:rPr lang="uk-UA" altLang="uk-UA" sz="2800" b="1" spc="-1" dirty="0">
                <a:solidFill>
                  <a:srgbClr val="002060"/>
                </a:solidFill>
                <a:latin typeface="Book Antiqua" panose="02040602050305030304" pitchFamily="18" charset="0"/>
              </a:rPr>
              <a:t> : </a:t>
            </a:r>
            <a:r>
              <a:rPr lang="uk-UA" altLang="uk-UA" sz="2800" b="1" spc="-1" dirty="0" err="1">
                <a:solidFill>
                  <a:srgbClr val="002060"/>
                </a:solidFill>
                <a:latin typeface="Book Antiqua" panose="02040602050305030304" pitchFamily="18" charset="0"/>
              </a:rPr>
              <a:t>stop</a:t>
            </a:r>
            <a:r>
              <a:rPr lang="uk-UA" altLang="uk-UA" sz="2800" b="1" spc="-1" dirty="0">
                <a:solidFill>
                  <a:srgbClr val="002060"/>
                </a:solidFill>
                <a:latin typeface="Book Antiqua" panose="02040602050305030304" pitchFamily="18" charset="0"/>
              </a:rPr>
              <a:t> : </a:t>
            </a:r>
            <a:r>
              <a:rPr lang="uk-UA" altLang="uk-UA" sz="2800" b="1" spc="-1" dirty="0" err="1">
                <a:solidFill>
                  <a:srgbClr val="002060"/>
                </a:solidFill>
                <a:latin typeface="Book Antiqua" panose="02040602050305030304" pitchFamily="18" charset="0"/>
              </a:rPr>
              <a:t>step</a:t>
            </a:r>
            <a:r>
              <a:rPr lang="en-US" altLang="uk-UA" sz="2800" b="1" spc="-1" dirty="0">
                <a:solidFill>
                  <a:srgbClr val="002060"/>
                </a:solidFill>
                <a:latin typeface="Book Antiqua" panose="02040602050305030304" pitchFamily="18" charset="0"/>
              </a:rPr>
              <a:t>   ,</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індексація зі скаляром видаляє вісь</a:t>
            </a:r>
            <a:r>
              <a:rPr lang="en-US" altLang="uk-UA" sz="2800" b="1" spc="-1" dirty="0">
                <a:solidFill>
                  <a:srgbClr val="002060"/>
                </a:solidFill>
                <a:latin typeface="Book Antiqua" panose="02040602050305030304" pitchFamily="18" charset="0"/>
              </a:rPr>
              <a:t> ,</a:t>
            </a:r>
            <a:endParaRPr lang="uk-UA" altLang="uk-UA" sz="2800" b="1" spc="-1" dirty="0">
              <a:solidFill>
                <a:srgbClr val="002060"/>
              </a:solidFill>
              <a:latin typeface="Book Antiqua" panose="02040602050305030304" pitchFamily="18" charset="0"/>
            </a:endParaRPr>
          </a:p>
          <a:p>
            <a:pPr defTabSz="914400" eaLnBrk="0" fontAlgn="base" hangingPunct="0">
              <a:lnSpc>
                <a:spcPct val="100000"/>
              </a:lnSpc>
              <a:spcBef>
                <a:spcPct val="0"/>
              </a:spcBef>
              <a:spcAft>
                <a:spcPct val="0"/>
              </a:spcAft>
            </a:pPr>
            <a:r>
              <a:rPr lang="uk-UA" altLang="uk-UA" sz="2800" b="1" spc="-1" dirty="0">
                <a:solidFill>
                  <a:srgbClr val="002060"/>
                </a:solidFill>
                <a:latin typeface="Book Antiqua" panose="02040602050305030304" pitchFamily="18" charset="0"/>
              </a:rPr>
              <a:t>індексація за допомогою фрагмента зберігає вісь</a:t>
            </a:r>
            <a:r>
              <a:rPr lang="en-US"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83777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1CE22-B0EA-3047-794D-7F155B000909}"/>
            </a:ext>
          </a:extLst>
        </p:cNvPr>
        <p:cNvGrpSpPr/>
        <p:nvPr/>
      </p:nvGrpSpPr>
      <p:grpSpPr>
        <a:xfrm>
          <a:off x="0" y="0"/>
          <a:ext cx="0" cy="0"/>
          <a:chOff x="0" y="0"/>
          <a:chExt cx="0" cy="0"/>
        </a:xfrm>
      </p:grpSpPr>
      <p:sp>
        <p:nvSpPr>
          <p:cNvPr id="4" name="AutoShape 2">
            <a:extLst>
              <a:ext uri="{FF2B5EF4-FFF2-40B4-BE49-F238E27FC236}">
                <a16:creationId xmlns:a16="http://schemas.microsoft.com/office/drawing/2014/main" id="{51831BB8-E05C-E4FF-C30D-975EDA708B74}"/>
              </a:ext>
            </a:extLst>
          </p:cNvPr>
          <p:cNvSpPr>
            <a:spLocks noChangeAspect="1" noChangeArrowheads="1"/>
          </p:cNvSpPr>
          <p:nvPr/>
        </p:nvSpPr>
        <p:spPr bwMode="auto">
          <a:xfrm>
            <a:off x="4457700" y="330846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5" name="AutoShape 4">
            <a:extLst>
              <a:ext uri="{FF2B5EF4-FFF2-40B4-BE49-F238E27FC236}">
                <a16:creationId xmlns:a16="http://schemas.microsoft.com/office/drawing/2014/main" id="{ABE469F8-90DC-3399-5282-C76191C3B0D3}"/>
              </a:ext>
            </a:extLst>
          </p:cNvPr>
          <p:cNvSpPr>
            <a:spLocks noChangeAspect="1" noChangeArrowheads="1"/>
          </p:cNvSpPr>
          <p:nvPr/>
        </p:nvSpPr>
        <p:spPr bwMode="auto">
          <a:xfrm>
            <a:off x="4572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6" name="TextBox 5">
            <a:extLst>
              <a:ext uri="{FF2B5EF4-FFF2-40B4-BE49-F238E27FC236}">
                <a16:creationId xmlns:a16="http://schemas.microsoft.com/office/drawing/2014/main" id="{F6A13170-1AD8-0E1F-1B23-A143B4BA11A4}"/>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ru-RU" sz="3600" b="1" dirty="0">
                <a:solidFill>
                  <a:srgbClr val="002060"/>
                </a:solidFill>
                <a:latin typeface="Book Antiqua" panose="02040602050305030304" pitchFamily="18" charset="0"/>
              </a:rPr>
              <a:t>Два типи тензор</a:t>
            </a:r>
            <a:r>
              <a:rPr lang="uk-UA" sz="3600" b="1" dirty="0">
                <a:solidFill>
                  <a:srgbClr val="002060"/>
                </a:solidFill>
                <a:latin typeface="Book Antiqua" panose="02040602050305030304" pitchFamily="18" charset="0"/>
              </a:rPr>
              <a:t>і</a:t>
            </a:r>
            <a:r>
              <a:rPr lang="ru-RU" sz="3600" b="1" dirty="0">
                <a:solidFill>
                  <a:srgbClr val="002060"/>
                </a:solidFill>
                <a:latin typeface="Book Antiqua" panose="02040602050305030304" pitchFamily="18" charset="0"/>
              </a:rPr>
              <a:t>в </a:t>
            </a: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EE68119E-4646-6318-612E-347288A68D3F}"/>
              </a:ext>
            </a:extLst>
          </p:cNvPr>
          <p:cNvSpPr txBox="1">
            <a:spLocks noChangeArrowheads="1"/>
          </p:cNvSpPr>
          <p:nvPr/>
        </p:nvSpPr>
        <p:spPr>
          <a:xfrm>
            <a:off x="385192" y="796360"/>
            <a:ext cx="8651304" cy="440120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FF0000"/>
                </a:solidFill>
                <a:latin typeface="Book Antiqua" panose="02040602050305030304" pitchFamily="18" charset="0"/>
              </a:rPr>
              <a:t>Константний тензор</a:t>
            </a:r>
            <a:r>
              <a:rPr lang="uk-UA" altLang="uk-UA" sz="2800" b="1" spc="-1" dirty="0">
                <a:solidFill>
                  <a:srgbClr val="002060"/>
                </a:solidFill>
                <a:latin typeface="Book Antiqua" panose="02040602050305030304" pitchFamily="18" charset="0"/>
              </a:rPr>
              <a:t> - тензор, значення якого НЕ змінюється під час виконання програми.</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Створюється за допомогою функції </a:t>
            </a:r>
            <a:r>
              <a:rPr lang="de-DE" altLang="uk-UA" sz="2800" b="1" spc="-1" dirty="0" err="1">
                <a:solidFill>
                  <a:srgbClr val="002060"/>
                </a:solidFill>
                <a:latin typeface="Book Antiqua" panose="02040602050305030304" pitchFamily="18" charset="0"/>
              </a:rPr>
              <a:t>tf.constant</a:t>
            </a:r>
            <a:r>
              <a:rPr lang="de-DE" altLang="uk-UA" sz="2800" b="1" spc="-1" dirty="0">
                <a:solidFill>
                  <a:srgbClr val="002060"/>
                </a:solidFill>
                <a:latin typeface="Book Antiqua" panose="02040602050305030304" pitchFamily="18" charset="0"/>
              </a:rPr>
              <a:t>() </a:t>
            </a:r>
            <a:r>
              <a:rPr lang="uk-UA" altLang="uk-UA" sz="2800" b="1" spc="-1" dirty="0">
                <a:solidFill>
                  <a:srgbClr val="002060"/>
                </a:solidFill>
                <a:latin typeface="Book Antiqua" panose="02040602050305030304" pitchFamily="18" charset="0"/>
              </a:rPr>
              <a:t>і після створення значення не може бути змінено.</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FF0000"/>
                </a:solidFill>
                <a:latin typeface="Book Antiqua" panose="02040602050305030304" pitchFamily="18" charset="0"/>
              </a:rPr>
              <a:t>Варіативний тензор </a:t>
            </a:r>
            <a:r>
              <a:rPr lang="uk-UA" altLang="uk-UA" sz="2800" b="1" spc="-1" dirty="0">
                <a:solidFill>
                  <a:srgbClr val="002060"/>
                </a:solidFill>
                <a:latin typeface="Book Antiqua" panose="02040602050305030304" pitchFamily="18" charset="0"/>
              </a:rPr>
              <a:t>– тензор, значення якого може змінюватись під час виконання програми. Він створюється за допомогою функції </a:t>
            </a:r>
            <a:r>
              <a:rPr lang="de-DE" altLang="uk-UA" sz="2800" b="1" spc="-1" dirty="0" err="1">
                <a:solidFill>
                  <a:srgbClr val="002060"/>
                </a:solidFill>
                <a:latin typeface="Book Antiqua" panose="02040602050305030304" pitchFamily="18" charset="0"/>
              </a:rPr>
              <a:t>tf.Variable</a:t>
            </a:r>
            <a:r>
              <a:rPr lang="de-DE" altLang="uk-UA" sz="2800" b="1" spc="-1" dirty="0">
                <a:solidFill>
                  <a:srgbClr val="002060"/>
                </a:solidFill>
                <a:latin typeface="Book Antiqua" panose="02040602050305030304" pitchFamily="18" charset="0"/>
              </a:rPr>
              <a:t>() </a:t>
            </a:r>
            <a:r>
              <a:rPr lang="uk-UA" altLang="uk-UA" sz="2800" b="1" spc="-1" dirty="0">
                <a:solidFill>
                  <a:srgbClr val="002060"/>
                </a:solidFill>
                <a:latin typeface="Book Antiqua" panose="02040602050305030304" pitchFamily="18" charset="0"/>
              </a:rPr>
              <a:t>та його значення може бути змінено за допомогою операції </a:t>
            </a:r>
            <a:r>
              <a:rPr lang="de-DE" altLang="uk-UA" sz="2800" b="1" spc="-1" dirty="0" err="1">
                <a:solidFill>
                  <a:srgbClr val="002060"/>
                </a:solidFill>
                <a:latin typeface="Book Antiqua" panose="02040602050305030304" pitchFamily="18" charset="0"/>
              </a:rPr>
              <a:t>tf.assign</a:t>
            </a:r>
            <a:r>
              <a:rPr lang="de-DE" altLang="uk-UA" sz="2800" b="1" spc="-1" dirty="0">
                <a:solidFill>
                  <a:srgbClr val="002060"/>
                </a:solidFill>
                <a:latin typeface="Book Antiqua" panose="02040602050305030304" pitchFamily="18" charset="0"/>
              </a:rPr>
              <a:t>().</a:t>
            </a:r>
            <a:endParaRPr lang="uk-UA" alt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9518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A27A-E352-0378-ACC0-337E72040228}"/>
            </a:ext>
          </a:extLst>
        </p:cNvPr>
        <p:cNvGrpSpPr/>
        <p:nvPr/>
      </p:nvGrpSpPr>
      <p:grpSpPr>
        <a:xfrm>
          <a:off x="0" y="0"/>
          <a:ext cx="0" cy="0"/>
          <a:chOff x="0" y="0"/>
          <a:chExt cx="0" cy="0"/>
        </a:xfrm>
      </p:grpSpPr>
      <p:sp>
        <p:nvSpPr>
          <p:cNvPr id="4" name="AutoShape 2">
            <a:extLst>
              <a:ext uri="{FF2B5EF4-FFF2-40B4-BE49-F238E27FC236}">
                <a16:creationId xmlns:a16="http://schemas.microsoft.com/office/drawing/2014/main" id="{2D8DB2A8-24EC-D5E7-1FEB-92CFA5897545}"/>
              </a:ext>
            </a:extLst>
          </p:cNvPr>
          <p:cNvSpPr>
            <a:spLocks noChangeAspect="1" noChangeArrowheads="1"/>
          </p:cNvSpPr>
          <p:nvPr/>
        </p:nvSpPr>
        <p:spPr bwMode="auto">
          <a:xfrm>
            <a:off x="4457700" y="330846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5" name="AutoShape 4">
            <a:extLst>
              <a:ext uri="{FF2B5EF4-FFF2-40B4-BE49-F238E27FC236}">
                <a16:creationId xmlns:a16="http://schemas.microsoft.com/office/drawing/2014/main" id="{EC0604FF-1939-8CE5-95AF-7DB9110E241E}"/>
              </a:ext>
            </a:extLst>
          </p:cNvPr>
          <p:cNvSpPr>
            <a:spLocks noChangeAspect="1" noChangeArrowheads="1"/>
          </p:cNvSpPr>
          <p:nvPr/>
        </p:nvSpPr>
        <p:spPr bwMode="auto">
          <a:xfrm>
            <a:off x="4572000" y="34290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6" name="TextBox 5">
            <a:extLst>
              <a:ext uri="{FF2B5EF4-FFF2-40B4-BE49-F238E27FC236}">
                <a16:creationId xmlns:a16="http://schemas.microsoft.com/office/drawing/2014/main" id="{9F9F2916-8215-B448-E1AB-41C1AC7D0929}"/>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tf.constant</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B5870464-AF42-C87A-6A9D-68934B33832D}"/>
              </a:ext>
            </a:extLst>
          </p:cNvPr>
          <p:cNvSpPr txBox="1">
            <a:spLocks noChangeArrowheads="1"/>
          </p:cNvSpPr>
          <p:nvPr/>
        </p:nvSpPr>
        <p:spPr>
          <a:xfrm>
            <a:off x="385192" y="796360"/>
            <a:ext cx="8651304" cy="353943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Константні тензори </a:t>
            </a:r>
            <a:r>
              <a:rPr lang="uk-UA" altLang="uk-UA" sz="2800" b="1" spc="-1" dirty="0" err="1">
                <a:solidFill>
                  <a:srgbClr val="002060"/>
                </a:solidFill>
                <a:latin typeface="Book Antiqua" panose="02040602050305030304" pitchFamily="18" charset="0"/>
              </a:rPr>
              <a:t>tf.constant</a:t>
            </a:r>
            <a:r>
              <a:rPr lang="uk-UA" altLang="uk-UA" sz="2800" b="1" spc="-1" dirty="0">
                <a:solidFill>
                  <a:srgbClr val="002060"/>
                </a:solidFill>
                <a:latin typeface="Book Antiqua" panose="0204060205030503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uk-UA" altLang="uk-UA" sz="2800" b="1" spc="-1" dirty="0">
              <a:solidFill>
                <a:srgbClr val="002060"/>
              </a:solidFill>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 </a:t>
            </a:r>
            <a:r>
              <a:rPr lang="uk-UA" altLang="uk-UA" sz="2800" b="1" spc="-1" dirty="0" err="1">
                <a:solidFill>
                  <a:srgbClr val="002060"/>
                </a:solidFill>
                <a:latin typeface="Book Antiqua" panose="02040602050305030304" pitchFamily="18" charset="0"/>
              </a:rPr>
              <a:t>tf.constant</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name = “Const”</a:t>
            </a:r>
            <a:r>
              <a:rPr lang="uk-UA" altLang="uk-UA" sz="2800" b="1" spc="-1" dirty="0">
                <a:solidFill>
                  <a:srgbClr val="002060"/>
                </a:solidFill>
                <a:latin typeface="Book Antiqua" panose="02040602050305030304" pitchFamily="18" charset="0"/>
              </a:rPr>
              <a:t>)</a:t>
            </a:r>
          </a:p>
          <a:p>
            <a:pPr marL="0" indent="0" defTabSz="914400" eaLnBrk="0" fontAlgn="base" hangingPunct="0">
              <a:lnSpc>
                <a:spcPct val="100000"/>
              </a:lnSpc>
              <a:spcBef>
                <a:spcPct val="0"/>
              </a:spcBef>
              <a:spcAft>
                <a:spcPct val="0"/>
              </a:spcAft>
              <a:buNone/>
            </a:pPr>
            <a:r>
              <a:rPr lang="uk-UA" altLang="uk-UA" sz="2800" b="1" spc="-1" dirty="0">
                <a:solidFill>
                  <a:srgbClr val="002060"/>
                </a:solidFill>
                <a:latin typeface="Book Antiqua" panose="02040602050305030304" pitchFamily="18" charset="0"/>
              </a:rPr>
              <a:t> </a:t>
            </a: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zeros</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name = “Const”</a:t>
            </a:r>
            <a:r>
              <a:rPr lang="uk-UA" altLang="uk-UA" sz="2800" b="1" spc="-1" dirty="0">
                <a:solidFill>
                  <a:srgbClr val="002060"/>
                </a:solidFill>
                <a:latin typeface="Book Antiqua" panose="02040602050305030304" pitchFamily="18" charset="0"/>
              </a:rPr>
              <a:t>)</a:t>
            </a:r>
            <a:endParaRPr lang="en-US" altLang="uk-UA" sz="2800" b="1" spc="-1" dirty="0">
              <a:solidFill>
                <a:srgbClr val="002060"/>
              </a:solidFill>
              <a:latin typeface="Book Antiqua" panose="02040602050305030304" pitchFamily="18" charset="0"/>
            </a:endParaRPr>
          </a:p>
          <a:p>
            <a:pPr marL="0" indent="0" defTabSz="914400" eaLnBrk="0" fontAlgn="base" hangingPunct="0">
              <a:lnSpc>
                <a:spcPct val="100000"/>
              </a:lnSpc>
              <a:spcBef>
                <a:spcPct val="0"/>
              </a:spcBef>
              <a:spcAft>
                <a:spcPct val="0"/>
              </a:spcAft>
              <a:buNone/>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ones</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name = “Const”</a:t>
            </a:r>
            <a:r>
              <a:rPr lang="uk-UA" altLang="uk-UA" sz="2800" b="1" spc="-1" dirty="0">
                <a:solidFill>
                  <a:srgbClr val="002060"/>
                </a:solidFill>
                <a:latin typeface="Book Antiqua" panose="02040602050305030304" pitchFamily="18" charset="0"/>
              </a:rPr>
              <a:t>)</a:t>
            </a:r>
          </a:p>
        </p:txBody>
      </p:sp>
      <p:sp>
        <p:nvSpPr>
          <p:cNvPr id="8" name="TextBox 7">
            <a:extLst>
              <a:ext uri="{FF2B5EF4-FFF2-40B4-BE49-F238E27FC236}">
                <a16:creationId xmlns:a16="http://schemas.microsoft.com/office/drawing/2014/main" id="{62F99E36-BA93-6FC7-0606-5F6F959C1472}"/>
              </a:ext>
            </a:extLst>
          </p:cNvPr>
          <p:cNvSpPr txBox="1"/>
          <p:nvPr/>
        </p:nvSpPr>
        <p:spPr>
          <a:xfrm>
            <a:off x="388640" y="6169705"/>
            <a:ext cx="7787208" cy="369332"/>
          </a:xfrm>
          <a:prstGeom prst="rect">
            <a:avLst/>
          </a:prstGeom>
          <a:noFill/>
        </p:spPr>
        <p:txBody>
          <a:bodyPr wrap="square">
            <a:spAutoFit/>
          </a:bodyPr>
          <a:lstStyle/>
          <a:p>
            <a:r>
              <a:rPr lang="uk-UA" dirty="0">
                <a:hlinkClick r:id="rId3"/>
              </a:rPr>
              <a:t>https://www.tensorflow.org/api_docs/python/tf/constant</a:t>
            </a:r>
            <a:endParaRPr lang="uk-UA" dirty="0"/>
          </a:p>
        </p:txBody>
      </p:sp>
    </p:spTree>
    <p:extLst>
      <p:ext uri="{BB962C8B-B14F-4D97-AF65-F5344CB8AC3E}">
        <p14:creationId xmlns:p14="http://schemas.microsoft.com/office/powerpoint/2010/main" val="205867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B6B692A-F8BE-8140-1ACF-B3758084AAB7}"/>
              </a:ext>
            </a:extLst>
          </p:cNvPr>
          <p:cNvSpPr txBox="1">
            <a:spLocks noChangeArrowheads="1"/>
          </p:cNvSpPr>
          <p:nvPr/>
        </p:nvSpPr>
        <p:spPr>
          <a:xfrm>
            <a:off x="385192" y="796360"/>
            <a:ext cx="8507288" cy="52322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Створення тензорів з </a:t>
            </a:r>
            <a:r>
              <a:rPr lang="uk-UA" altLang="uk-UA" sz="2800" b="1" spc="-1" dirty="0" err="1">
                <a:solidFill>
                  <a:srgbClr val="002060"/>
                </a:solidFill>
                <a:latin typeface="Book Antiqua" panose="02040602050305030304" pitchFamily="18" charset="0"/>
              </a:rPr>
              <a:t>автозаповненням</a:t>
            </a:r>
            <a:endParaRPr lang="uk-UA" altLang="uk-UA" sz="2800" b="1" spc="-1" dirty="0">
              <a:solidFill>
                <a:srgbClr val="002060"/>
              </a:solidFill>
              <a:latin typeface="Book Antiqua" panose="02040602050305030304" pitchFamily="18" charset="0"/>
            </a:endParaRPr>
          </a:p>
        </p:txBody>
      </p:sp>
      <p:graphicFrame>
        <p:nvGraphicFramePr>
          <p:cNvPr id="8" name="Таблица 8">
            <a:extLst>
              <a:ext uri="{FF2B5EF4-FFF2-40B4-BE49-F238E27FC236}">
                <a16:creationId xmlns:a16="http://schemas.microsoft.com/office/drawing/2014/main" id="{B419F817-3C78-17E6-5D99-8B708CFE5643}"/>
              </a:ext>
            </a:extLst>
          </p:cNvPr>
          <p:cNvGraphicFramePr>
            <a:graphicFrameLocks noGrp="1"/>
          </p:cNvGraphicFramePr>
          <p:nvPr>
            <p:extLst>
              <p:ext uri="{D42A27DB-BD31-4B8C-83A1-F6EECF244321}">
                <p14:modId xmlns:p14="http://schemas.microsoft.com/office/powerpoint/2010/main" val="809519794"/>
              </p:ext>
            </p:extLst>
          </p:nvPr>
        </p:nvGraphicFramePr>
        <p:xfrm>
          <a:off x="467544" y="1397000"/>
          <a:ext cx="8424936" cy="457200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560349389"/>
                    </a:ext>
                  </a:extLst>
                </a:gridCol>
                <a:gridCol w="5472608">
                  <a:extLst>
                    <a:ext uri="{9D8B030D-6E8A-4147-A177-3AD203B41FA5}">
                      <a16:colId xmlns:a16="http://schemas.microsoft.com/office/drawing/2014/main" val="2036415651"/>
                    </a:ext>
                  </a:extLst>
                </a:gridCol>
              </a:tblGrid>
              <a:tr h="370840">
                <a:tc>
                  <a:txBody>
                    <a:bodyPr/>
                    <a:lstStyle/>
                    <a:p>
                      <a:endParaRPr lang="uk-UA" sz="2400" dirty="0"/>
                    </a:p>
                  </a:txBody>
                  <a:tcPr/>
                </a:tc>
                <a:tc>
                  <a:txBody>
                    <a:bodyPr/>
                    <a:lstStyle/>
                    <a:p>
                      <a:endParaRPr lang="uk-UA" sz="2400" dirty="0"/>
                    </a:p>
                  </a:txBody>
                  <a:tcPr/>
                </a:tc>
                <a:extLst>
                  <a:ext uri="{0D108BD9-81ED-4DB2-BD59-A6C34878D82A}">
                    <a16:rowId xmlns:a16="http://schemas.microsoft.com/office/drawing/2014/main" val="3001528991"/>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eye</a:t>
                      </a:r>
                      <a:r>
                        <a:rPr lang="de-DE" sz="2000" b="1" kern="1200" dirty="0">
                          <a:solidFill>
                            <a:srgbClr val="002060"/>
                          </a:solidFill>
                          <a:latin typeface="Courier New" panose="02070309020205020404" pitchFamily="49" charset="0"/>
                          <a:ea typeface="+mn-ea"/>
                          <a:cs typeface="+mn-cs"/>
                        </a:rPr>
                        <a:t>(N, M=None, …)</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uk-UA" sz="2000" b="1" kern="1200" dirty="0">
                          <a:solidFill>
                            <a:srgbClr val="002060"/>
                          </a:solidFill>
                          <a:latin typeface="Courier New" panose="02070309020205020404" pitchFamily="49" charset="0"/>
                          <a:ea typeface="+mn-ea"/>
                          <a:cs typeface="+mn-cs"/>
                        </a:rPr>
                        <a:t>Повертає масив</a:t>
                      </a:r>
                      <a:r>
                        <a:rPr lang="en-US" sz="2000" b="1" kern="1200">
                          <a:solidFill>
                            <a:srgbClr val="002060"/>
                          </a:solidFill>
                          <a:latin typeface="Courier New" panose="02070309020205020404" pitchFamily="49" charset="0"/>
                          <a:ea typeface="+mn-ea"/>
                          <a:cs typeface="+mn-cs"/>
                        </a:rPr>
                        <a:t> N*M</a:t>
                      </a:r>
                      <a:r>
                        <a:rPr lang="uk-UA" sz="2000" b="1" kern="1200">
                          <a:solidFill>
                            <a:srgbClr val="002060"/>
                          </a:solidFill>
                          <a:latin typeface="Courier New" panose="02070309020205020404" pitchFamily="49" charset="0"/>
                          <a:ea typeface="+mn-ea"/>
                          <a:cs typeface="+mn-cs"/>
                        </a:rPr>
                        <a:t>*</a:t>
                      </a:r>
                      <a:r>
                        <a:rPr lang="en-US" sz="2000" b="1" kern="1200">
                          <a:solidFill>
                            <a:srgbClr val="002060"/>
                          </a:solidFill>
                          <a:latin typeface="Courier New" panose="02070309020205020404" pitchFamily="49" charset="0"/>
                          <a:ea typeface="+mn-ea"/>
                          <a:cs typeface="+mn-cs"/>
                        </a:rPr>
                        <a:t>.. </a:t>
                      </a:r>
                      <a:r>
                        <a:rPr lang="uk-UA" sz="2000" b="1" kern="1200">
                          <a:solidFill>
                            <a:srgbClr val="002060"/>
                          </a:solidFill>
                          <a:latin typeface="Courier New" panose="02070309020205020404" pitchFamily="49" charset="0"/>
                          <a:ea typeface="+mn-ea"/>
                          <a:cs typeface="+mn-cs"/>
                        </a:rPr>
                        <a:t>З </a:t>
                      </a:r>
                      <a:r>
                        <a:rPr lang="uk-UA" sz="2000" b="1" kern="1200" dirty="0">
                          <a:solidFill>
                            <a:srgbClr val="002060"/>
                          </a:solidFill>
                          <a:latin typeface="Courier New" panose="02070309020205020404" pitchFamily="49" charset="0"/>
                          <a:ea typeface="+mn-ea"/>
                          <a:cs typeface="+mn-cs"/>
                        </a:rPr>
                        <a:t>діагональними  елементами = 1 , всі інші 0</a:t>
                      </a:r>
                    </a:p>
                  </a:txBody>
                  <a:tcPr/>
                </a:tc>
                <a:extLst>
                  <a:ext uri="{0D108BD9-81ED-4DB2-BD59-A6C34878D82A}">
                    <a16:rowId xmlns:a16="http://schemas.microsoft.com/office/drawing/2014/main" val="3297680508"/>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ones</a:t>
                      </a:r>
                      <a:r>
                        <a:rPr lang="de-DE" sz="2000" b="1" kern="1200" dirty="0">
                          <a:solidFill>
                            <a:srgbClr val="002060"/>
                          </a:solidFill>
                          <a:latin typeface="Courier New" panose="02070309020205020404" pitchFamily="49" charset="0"/>
                          <a:ea typeface="+mn-ea"/>
                          <a:cs typeface="+mn-cs"/>
                        </a:rPr>
                        <a:t>(</a:t>
                      </a:r>
                      <a:r>
                        <a:rPr lang="de-DE" sz="2000" b="1" kern="1200" dirty="0" err="1">
                          <a:solidFill>
                            <a:srgbClr val="002060"/>
                          </a:solidFill>
                          <a:latin typeface="Courier New" panose="02070309020205020404" pitchFamily="49" charset="0"/>
                          <a:ea typeface="+mn-ea"/>
                          <a:cs typeface="+mn-cs"/>
                        </a:rPr>
                        <a:t>shape</a:t>
                      </a:r>
                      <a:r>
                        <a:rPr lang="de-DE" sz="2000" b="1" kern="1200" dirty="0">
                          <a:solidFill>
                            <a:srgbClr val="002060"/>
                          </a:solidFill>
                          <a:latin typeface="Courier New" panose="02070309020205020404" pitchFamily="49" charset="0"/>
                          <a:ea typeface="+mn-ea"/>
                          <a:cs typeface="+mn-cs"/>
                        </a:rPr>
                        <a:t>, …)</a:t>
                      </a:r>
                      <a:endParaRPr lang="uk-UA" sz="2000" b="1" kern="1200" dirty="0">
                        <a:solidFill>
                          <a:srgbClr val="002060"/>
                        </a:solidFill>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de-DE" sz="2000" b="1" kern="1200" dirty="0" err="1">
                          <a:solidFill>
                            <a:srgbClr val="002060"/>
                          </a:solidFill>
                          <a:latin typeface="Courier New" panose="02070309020205020404" pitchFamily="49" charset="0"/>
                          <a:ea typeface="+mn-ea"/>
                          <a:cs typeface="+mn-cs"/>
                        </a:rPr>
                        <a:t>ones</a:t>
                      </a:r>
                      <a:r>
                        <a:rPr lang="uk-UA" sz="2000" b="1" kern="1200" dirty="0">
                          <a:solidFill>
                            <a:srgbClr val="002060"/>
                          </a:solidFill>
                          <a:latin typeface="Courier New" panose="02070309020205020404" pitchFamily="49" charset="0"/>
                          <a:ea typeface="+mn-ea"/>
                          <a:cs typeface="+mn-cs"/>
                        </a:rPr>
                        <a:t>_</a:t>
                      </a:r>
                      <a:r>
                        <a:rPr lang="en-US" sz="2000" b="1" kern="1200" dirty="0">
                          <a:solidFill>
                            <a:srgbClr val="002060"/>
                          </a:solidFill>
                          <a:latin typeface="Courier New" panose="02070309020205020404" pitchFamily="49" charset="0"/>
                          <a:ea typeface="+mn-ea"/>
                          <a:cs typeface="+mn-cs"/>
                        </a:rPr>
                        <a:t>like</a:t>
                      </a:r>
                      <a:r>
                        <a:rPr lang="de-DE" sz="2000" b="1" kern="1200" dirty="0">
                          <a:solidFill>
                            <a:srgbClr val="002060"/>
                          </a:solidFill>
                          <a:latin typeface="Courier New" panose="02070309020205020404" pitchFamily="49" charset="0"/>
                          <a:ea typeface="+mn-ea"/>
                          <a:cs typeface="+mn-cs"/>
                        </a:rPr>
                        <a:t>(a)</a:t>
                      </a:r>
                      <a:endParaRPr lang="uk-UA" sz="2000" b="1" kern="1200" dirty="0">
                        <a:solidFill>
                          <a:srgbClr val="002060"/>
                        </a:solidFill>
                        <a:latin typeface="Courier New" panose="02070309020205020404" pitchFamily="49" charset="0"/>
                        <a:ea typeface="+mn-ea"/>
                        <a:cs typeface="+mn-cs"/>
                      </a:endParaRPr>
                    </a:p>
                    <a:p>
                      <a:pPr marL="0" indent="0" algn="l" defTabSz="914400" rtl="0" eaLnBrk="0" fontAlgn="base" latinLnBrk="0" hangingPunct="0">
                        <a:lnSpc>
                          <a:spcPct val="100000"/>
                        </a:lnSpc>
                        <a:spcBef>
                          <a:spcPct val="0"/>
                        </a:spcBef>
                        <a:spcAft>
                          <a:spcPct val="0"/>
                        </a:spcAft>
                        <a:buFont typeface="Arial" panose="020B0604020202020204" pitchFamily="34" charset="0"/>
                        <a:buNone/>
                      </a:pP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a:solidFill>
                            <a:srgbClr val="002060"/>
                          </a:solidFill>
                          <a:latin typeface="Courier New" panose="02070309020205020404" pitchFamily="49" charset="0"/>
                          <a:ea typeface="+mn-ea"/>
                          <a:cs typeface="+mn-cs"/>
                        </a:rPr>
                        <a:t>Повертає масив заданого розміру та типу, що складається зі всіх одиниць.</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3514582360"/>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zeros</a:t>
                      </a:r>
                      <a:r>
                        <a:rPr lang="de-DE" sz="2000" b="1" kern="1200" dirty="0">
                          <a:solidFill>
                            <a:srgbClr val="002060"/>
                          </a:solidFill>
                          <a:latin typeface="Courier New" panose="02070309020205020404" pitchFamily="49" charset="0"/>
                          <a:ea typeface="+mn-ea"/>
                          <a:cs typeface="+mn-cs"/>
                        </a:rPr>
                        <a:t>(</a:t>
                      </a:r>
                      <a:r>
                        <a:rPr lang="de-DE" sz="2000" b="1" kern="1200" dirty="0" err="1">
                          <a:solidFill>
                            <a:srgbClr val="002060"/>
                          </a:solidFill>
                          <a:latin typeface="Courier New" panose="02070309020205020404" pitchFamily="49" charset="0"/>
                          <a:ea typeface="+mn-ea"/>
                          <a:cs typeface="+mn-cs"/>
                        </a:rPr>
                        <a:t>shape</a:t>
                      </a:r>
                      <a:r>
                        <a:rPr lang="de-DE" sz="2000" b="1" kern="1200" dirty="0">
                          <a:solidFill>
                            <a:srgbClr val="002060"/>
                          </a:solidFill>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de-DE" sz="2000" b="1" kern="1200" dirty="0" err="1">
                          <a:solidFill>
                            <a:srgbClr val="002060"/>
                          </a:solidFill>
                          <a:latin typeface="Courier New" panose="02070309020205020404" pitchFamily="49" charset="0"/>
                          <a:ea typeface="+mn-ea"/>
                          <a:cs typeface="+mn-cs"/>
                        </a:rPr>
                        <a:t>zeros</a:t>
                      </a:r>
                      <a:r>
                        <a:rPr lang="uk-UA" sz="2000" b="1" kern="1200" dirty="0">
                          <a:solidFill>
                            <a:srgbClr val="002060"/>
                          </a:solidFill>
                          <a:latin typeface="Courier New" panose="02070309020205020404" pitchFamily="49" charset="0"/>
                          <a:ea typeface="+mn-ea"/>
                          <a:cs typeface="+mn-cs"/>
                        </a:rPr>
                        <a:t>_</a:t>
                      </a:r>
                      <a:r>
                        <a:rPr lang="en-US" sz="2000" b="1" kern="1200" dirty="0">
                          <a:solidFill>
                            <a:srgbClr val="002060"/>
                          </a:solidFill>
                          <a:latin typeface="Courier New" panose="02070309020205020404" pitchFamily="49" charset="0"/>
                          <a:ea typeface="+mn-ea"/>
                          <a:cs typeface="+mn-cs"/>
                        </a:rPr>
                        <a:t>like</a:t>
                      </a:r>
                      <a:r>
                        <a:rPr lang="de-DE" sz="2000" b="1" kern="1200" dirty="0">
                          <a:solidFill>
                            <a:srgbClr val="002060"/>
                          </a:solidFill>
                          <a:latin typeface="Courier New" panose="02070309020205020404" pitchFamily="49" charset="0"/>
                          <a:ea typeface="+mn-ea"/>
                          <a:cs typeface="+mn-cs"/>
                        </a:rPr>
                        <a:t>(a)</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a:solidFill>
                            <a:srgbClr val="002060"/>
                          </a:solidFill>
                          <a:latin typeface="Courier New" panose="02070309020205020404" pitchFamily="49" charset="0"/>
                          <a:ea typeface="+mn-ea"/>
                          <a:cs typeface="+mn-cs"/>
                        </a:rPr>
                        <a:t>Повертає масив заданого розміру та типу, що складається з усіх нулів.</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400558176"/>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fill</a:t>
                      </a:r>
                      <a:r>
                        <a:rPr lang="de-DE" sz="2000" b="1" kern="1200" dirty="0">
                          <a:solidFill>
                            <a:srgbClr val="002060"/>
                          </a:solidFill>
                          <a:latin typeface="Courier New" panose="02070309020205020404" pitchFamily="49" charset="0"/>
                          <a:ea typeface="+mn-ea"/>
                          <a:cs typeface="+mn-cs"/>
                        </a:rPr>
                        <a:t>(</a:t>
                      </a:r>
                      <a:r>
                        <a:rPr lang="de-DE" sz="2000" b="1" kern="1200" dirty="0" err="1">
                          <a:solidFill>
                            <a:srgbClr val="002060"/>
                          </a:solidFill>
                          <a:latin typeface="Courier New" panose="02070309020205020404" pitchFamily="49" charset="0"/>
                          <a:ea typeface="+mn-ea"/>
                          <a:cs typeface="+mn-cs"/>
                        </a:rPr>
                        <a:t>shape</a:t>
                      </a:r>
                      <a:r>
                        <a:rPr lang="de-DE" sz="2000" b="1" kern="1200" dirty="0">
                          <a:solidFill>
                            <a:srgbClr val="002060"/>
                          </a:solidFill>
                          <a:latin typeface="Courier New" panose="02070309020205020404" pitchFamily="49" charset="0"/>
                          <a:ea typeface="+mn-ea"/>
                          <a:cs typeface="+mn-cs"/>
                        </a:rPr>
                        <a:t>, </a:t>
                      </a:r>
                      <a:r>
                        <a:rPr lang="de-DE" sz="2000" b="1" kern="1200" dirty="0" err="1">
                          <a:solidFill>
                            <a:srgbClr val="002060"/>
                          </a:solidFill>
                          <a:latin typeface="Courier New" panose="02070309020205020404" pitchFamily="49" charset="0"/>
                          <a:ea typeface="+mn-ea"/>
                          <a:cs typeface="+mn-cs"/>
                        </a:rPr>
                        <a:t>value</a:t>
                      </a:r>
                      <a:r>
                        <a:rPr lang="de-DE" sz="2000" b="1" kern="1200" dirty="0">
                          <a:solidFill>
                            <a:srgbClr val="002060"/>
                          </a:solidFill>
                          <a:latin typeface="Courier New" panose="02070309020205020404" pitchFamily="49" charset="0"/>
                          <a:ea typeface="+mn-ea"/>
                          <a:cs typeface="+mn-cs"/>
                        </a:rPr>
                        <a:t>, …)</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a:solidFill>
                            <a:srgbClr val="002060"/>
                          </a:solidFill>
                          <a:latin typeface="Courier New" panose="02070309020205020404" pitchFamily="49" charset="0"/>
                          <a:ea typeface="+mn-ea"/>
                          <a:cs typeface="+mn-cs"/>
                        </a:rPr>
                        <a:t>Повертає масив заданого розміру та типу зі значеннями value.</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4248183220"/>
                  </a:ext>
                </a:extLst>
              </a:tr>
              <a:tr h="370840">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de-DE" sz="2000" b="1" kern="1200" dirty="0" err="1">
                          <a:solidFill>
                            <a:srgbClr val="002060"/>
                          </a:solidFill>
                          <a:latin typeface="Courier New" panose="02070309020205020404" pitchFamily="49" charset="0"/>
                          <a:ea typeface="+mn-ea"/>
                          <a:cs typeface="+mn-cs"/>
                        </a:rPr>
                        <a:t>range</a:t>
                      </a:r>
                      <a:r>
                        <a:rPr lang="de-DE" sz="2000" b="1" kern="1200" dirty="0">
                          <a:solidFill>
                            <a:srgbClr val="002060"/>
                          </a:solidFill>
                          <a:latin typeface="Courier New" panose="02070309020205020404" pitchFamily="49" charset="0"/>
                          <a:ea typeface="+mn-ea"/>
                          <a:cs typeface="+mn-cs"/>
                        </a:rPr>
                        <a:t>()</a:t>
                      </a:r>
                      <a:endParaRPr lang="uk-UA" sz="2000" b="1" kern="1200" dirty="0">
                        <a:solidFill>
                          <a:srgbClr val="002060"/>
                        </a:solidFill>
                        <a:latin typeface="Courier New" panose="02070309020205020404" pitchFamily="49" charset="0"/>
                        <a:ea typeface="+mn-ea"/>
                        <a:cs typeface="+mn-cs"/>
                      </a:endParaRPr>
                    </a:p>
                  </a:txBody>
                  <a:tcPr/>
                </a:tc>
                <a:tc>
                  <a:txBody>
                    <a:bodyPr/>
                    <a:lstStyle/>
                    <a:p>
                      <a:pPr marL="0" indent="0" algn="l" defTabSz="914400" rtl="0" eaLnBrk="0" fontAlgn="base" latinLnBrk="0" hangingPunct="0">
                        <a:lnSpc>
                          <a:spcPct val="100000"/>
                        </a:lnSpc>
                        <a:spcBef>
                          <a:spcPct val="0"/>
                        </a:spcBef>
                        <a:spcAft>
                          <a:spcPct val="0"/>
                        </a:spcAft>
                        <a:buFont typeface="Arial" panose="020B0604020202020204" pitchFamily="34" charset="0"/>
                        <a:buNone/>
                      </a:pPr>
                      <a:r>
                        <a:rPr lang="ru-RU" sz="2000" b="1" kern="1200" dirty="0">
                          <a:solidFill>
                            <a:srgbClr val="002060"/>
                          </a:solidFill>
                          <a:latin typeface="Courier New" panose="02070309020205020404" pitchFamily="49" charset="0"/>
                          <a:ea typeface="+mn-ea"/>
                          <a:cs typeface="+mn-cs"/>
                        </a:rPr>
                        <a:t>Генератор </a:t>
                      </a:r>
                      <a:r>
                        <a:rPr lang="ru-RU" sz="2000" b="1" kern="1200" dirty="0" err="1">
                          <a:solidFill>
                            <a:srgbClr val="002060"/>
                          </a:solidFill>
                          <a:latin typeface="Courier New" panose="02070309020205020404" pitchFamily="49" charset="0"/>
                          <a:ea typeface="+mn-ea"/>
                          <a:cs typeface="+mn-cs"/>
                        </a:rPr>
                        <a:t>числових</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послідовностей</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із</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заданим</a:t>
                      </a:r>
                      <a:r>
                        <a:rPr lang="ru-RU" sz="2000" b="1" kern="1200" dirty="0">
                          <a:solidFill>
                            <a:srgbClr val="002060"/>
                          </a:solidFill>
                          <a:latin typeface="Courier New" panose="02070309020205020404" pitchFamily="49" charset="0"/>
                          <a:ea typeface="+mn-ea"/>
                          <a:cs typeface="+mn-cs"/>
                        </a:rPr>
                        <a:t> </a:t>
                      </a:r>
                      <a:r>
                        <a:rPr lang="ru-RU" sz="2000" b="1" kern="1200" dirty="0" err="1">
                          <a:solidFill>
                            <a:srgbClr val="002060"/>
                          </a:solidFill>
                          <a:latin typeface="Courier New" panose="02070309020205020404" pitchFamily="49" charset="0"/>
                          <a:ea typeface="+mn-ea"/>
                          <a:cs typeface="+mn-cs"/>
                        </a:rPr>
                        <a:t>діапазоном</a:t>
                      </a:r>
                      <a:r>
                        <a:rPr lang="ru-RU" sz="2000" b="1" kern="1200" dirty="0">
                          <a:solidFill>
                            <a:srgbClr val="002060"/>
                          </a:solidFill>
                          <a:latin typeface="Courier New" panose="02070309020205020404" pitchFamily="49" charset="0"/>
                          <a:ea typeface="+mn-ea"/>
                          <a:cs typeface="+mn-cs"/>
                        </a:rPr>
                        <a:t> та кроком.</a:t>
                      </a:r>
                      <a:endParaRPr lang="uk-UA" sz="2000" b="1" kern="1200" dirty="0">
                        <a:solidFill>
                          <a:srgbClr val="002060"/>
                        </a:solidFill>
                        <a:latin typeface="Courier New" panose="02070309020205020404" pitchFamily="49" charset="0"/>
                        <a:ea typeface="+mn-ea"/>
                        <a:cs typeface="+mn-cs"/>
                      </a:endParaRPr>
                    </a:p>
                  </a:txBody>
                  <a:tcPr/>
                </a:tc>
                <a:extLst>
                  <a:ext uri="{0D108BD9-81ED-4DB2-BD59-A6C34878D82A}">
                    <a16:rowId xmlns:a16="http://schemas.microsoft.com/office/drawing/2014/main" val="3573250033"/>
                  </a:ext>
                </a:extLst>
              </a:tr>
            </a:tbl>
          </a:graphicData>
        </a:graphic>
      </p:graphicFrame>
      <p:sp>
        <p:nvSpPr>
          <p:cNvPr id="2" name="TextBox 1">
            <a:extLst>
              <a:ext uri="{FF2B5EF4-FFF2-40B4-BE49-F238E27FC236}">
                <a16:creationId xmlns:a16="http://schemas.microsoft.com/office/drawing/2014/main" id="{458AD9FA-2706-D857-77E9-128BF8EB221A}"/>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tf.constant</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183420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82384E6-0512-591A-C826-62499A92BD05}"/>
              </a:ext>
            </a:extLst>
          </p:cNvPr>
          <p:cNvSpPr>
            <a:spLocks noChangeAspect="1" noChangeArrowheads="1"/>
          </p:cNvSpPr>
          <p:nvPr/>
        </p:nvSpPr>
        <p:spPr bwMode="auto">
          <a:xfrm>
            <a:off x="4457700" y="490822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5" name="AutoShape 4">
            <a:extLst>
              <a:ext uri="{FF2B5EF4-FFF2-40B4-BE49-F238E27FC236}">
                <a16:creationId xmlns:a16="http://schemas.microsoft.com/office/drawing/2014/main" id="{54D00D92-F89C-7EBD-6AF9-FBD1929162F5}"/>
              </a:ext>
            </a:extLst>
          </p:cNvPr>
          <p:cNvSpPr>
            <a:spLocks noChangeAspect="1" noChangeArrowheads="1"/>
          </p:cNvSpPr>
          <p:nvPr/>
        </p:nvSpPr>
        <p:spPr bwMode="auto">
          <a:xfrm>
            <a:off x="4572000" y="5028763"/>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LID4096" sz="1350"/>
          </a:p>
        </p:txBody>
      </p:sp>
      <p:sp>
        <p:nvSpPr>
          <p:cNvPr id="6" name="TextBox 5">
            <a:extLst>
              <a:ext uri="{FF2B5EF4-FFF2-40B4-BE49-F238E27FC236}">
                <a16:creationId xmlns:a16="http://schemas.microsoft.com/office/drawing/2014/main" id="{057411C6-F9CB-1EB6-0B70-D2A9D9ED275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tf.Variable</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AB6B692A-F8BE-8140-1ACF-B3758084AAB7}"/>
              </a:ext>
            </a:extLst>
          </p:cNvPr>
          <p:cNvSpPr txBox="1">
            <a:spLocks noChangeArrowheads="1"/>
          </p:cNvSpPr>
          <p:nvPr/>
        </p:nvSpPr>
        <p:spPr>
          <a:xfrm>
            <a:off x="385192" y="796360"/>
            <a:ext cx="8635330" cy="181588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uk-UA" sz="2800" b="1" spc="-1" dirty="0">
                <a:solidFill>
                  <a:srgbClr val="002060"/>
                </a:solidFill>
                <a:latin typeface="Book Antiqua" panose="02040602050305030304" pitchFamily="18" charset="0"/>
              </a:rPr>
              <a:t>T</a:t>
            </a:r>
            <a:r>
              <a:rPr lang="uk-UA" altLang="uk-UA" sz="2800" b="1" spc="-1" dirty="0" err="1">
                <a:solidFill>
                  <a:srgbClr val="002060"/>
                </a:solidFill>
                <a:latin typeface="Book Antiqua" panose="02040602050305030304" pitchFamily="18" charset="0"/>
              </a:rPr>
              <a:t>ензори</a:t>
            </a:r>
            <a:r>
              <a:rPr lang="uk-UA" altLang="uk-UA" sz="2800" b="1" spc="-1" dirty="0">
                <a:solidFill>
                  <a:srgbClr val="002060"/>
                </a:solidFill>
                <a:latin typeface="Book Antiqua" panose="02040602050305030304" pitchFamily="18" charset="0"/>
              </a:rPr>
              <a:t>  із змінними значеннями  </a:t>
            </a:r>
            <a:r>
              <a:rPr lang="uk-UA" altLang="uk-UA" sz="2800" b="1" spc="-1" dirty="0" err="1">
                <a:solidFill>
                  <a:srgbClr val="002060"/>
                </a:solidFill>
                <a:latin typeface="Book Antiqua" panose="02040602050305030304" pitchFamily="18" charset="0"/>
              </a:rPr>
              <a:t>tf.Variable</a:t>
            </a:r>
            <a:endParaRPr lang="uk-UA" altLang="uk-UA" sz="2800" b="1" spc="-1" dirty="0">
              <a:solidFill>
                <a:srgbClr val="002060"/>
              </a:solidFill>
              <a:latin typeface="Book Antiqua" panose="02040602050305030304" pitchFamily="18" charset="0"/>
            </a:endParaRPr>
          </a:p>
          <a:p>
            <a:pPr marL="0" indent="0" defTabSz="914400" eaLnBrk="0" fontAlgn="base" hangingPunct="0">
              <a:lnSpc>
                <a:spcPct val="100000"/>
              </a:lnSpc>
              <a:spcBef>
                <a:spcPct val="0"/>
              </a:spcBef>
              <a:spcAft>
                <a:spcPct val="0"/>
              </a:spcAft>
              <a:buNone/>
            </a:pPr>
            <a:endParaRPr lang="en-US" altLang="uk-UA" sz="2800" b="1" spc="-1" dirty="0">
              <a:solidFill>
                <a:srgbClr val="002060"/>
              </a:solidFill>
              <a:latin typeface="Book Antiqua" panose="02040602050305030304" pitchFamily="18" charset="0"/>
            </a:endParaRPr>
          </a:p>
          <a:p>
            <a:pPr marL="0" indent="0" defTabSz="914400" eaLnBrk="0" fontAlgn="base" hangingPunct="0">
              <a:lnSpc>
                <a:spcPct val="100000"/>
              </a:lnSpc>
              <a:spcBef>
                <a:spcPct val="0"/>
              </a:spcBef>
              <a:spcAft>
                <a:spcPct val="0"/>
              </a:spcAft>
              <a:buNone/>
            </a:pPr>
            <a:r>
              <a:rPr lang="en-US" altLang="uk-UA" sz="2800" b="1" spc="-1" dirty="0">
                <a:solidFill>
                  <a:srgbClr val="002060"/>
                </a:solidFill>
                <a:latin typeface="Book Antiqua" panose="02040602050305030304" pitchFamily="18" charset="0"/>
              </a:rPr>
              <a:t>t</a:t>
            </a:r>
            <a:r>
              <a:rPr lang="uk-UA" altLang="uk-UA" sz="2800" b="1" spc="-1" dirty="0">
                <a:solidFill>
                  <a:srgbClr val="002060"/>
                </a:solidFill>
                <a:latin typeface="Book Antiqua" panose="02040602050305030304" pitchFamily="18" charset="0"/>
              </a:rPr>
              <a:t>f</a:t>
            </a:r>
            <a:r>
              <a:rPr lang="en-US" altLang="uk-UA" sz="2800" b="1" spc="-1" dirty="0">
                <a:solidFill>
                  <a:srgbClr val="002060"/>
                </a:solidFill>
                <a:latin typeface="Book Antiqua" panose="02040602050305030304" pitchFamily="18" charset="0"/>
              </a:rPr>
              <a:t>.Variable</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value, </a:t>
            </a:r>
            <a:r>
              <a:rPr lang="en-US" altLang="uk-UA" sz="2800" b="1" spc="-1" dirty="0" err="1">
                <a:solidFill>
                  <a:srgbClr val="002060"/>
                </a:solidFill>
                <a:latin typeface="Book Antiqua" panose="02040602050305030304" pitchFamily="18" charset="0"/>
              </a:rPr>
              <a:t>dtype</a:t>
            </a:r>
            <a:r>
              <a:rPr lang="en-US" altLang="uk-UA" sz="2800" b="1" spc="-1" dirty="0">
                <a:solidFill>
                  <a:srgbClr val="002060"/>
                </a:solidFill>
                <a:latin typeface="Book Antiqua" panose="02040602050305030304" pitchFamily="18" charset="0"/>
              </a:rPr>
              <a:t>=None, shape = None, …</a:t>
            </a:r>
            <a:r>
              <a:rPr lang="uk-UA" altLang="uk-UA" sz="2800" b="1" spc="-1" dirty="0">
                <a:solidFill>
                  <a:srgbClr val="002060"/>
                </a:solidFill>
                <a:latin typeface="Book Antiqua" panose="0204060205030503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uk-UA" altLang="uk-UA" sz="2800" b="1" spc="-1" dirty="0">
              <a:solidFill>
                <a:srgbClr val="002060"/>
              </a:solidFill>
              <a:latin typeface="Book Antiqua" panose="02040602050305030304" pitchFamily="18" charset="0"/>
            </a:endParaRPr>
          </a:p>
        </p:txBody>
      </p:sp>
      <p:sp>
        <p:nvSpPr>
          <p:cNvPr id="9" name="Rectangle 3">
            <a:extLst>
              <a:ext uri="{FF2B5EF4-FFF2-40B4-BE49-F238E27FC236}">
                <a16:creationId xmlns:a16="http://schemas.microsoft.com/office/drawing/2014/main" id="{0FD762FB-B5F9-52D4-128F-25B83D4A48E1}"/>
              </a:ext>
            </a:extLst>
          </p:cNvPr>
          <p:cNvSpPr txBox="1">
            <a:spLocks noChangeArrowheads="1"/>
          </p:cNvSpPr>
          <p:nvPr/>
        </p:nvSpPr>
        <p:spPr>
          <a:xfrm>
            <a:off x="360648" y="3191821"/>
            <a:ext cx="8651304" cy="181588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a:solidFill>
                  <a:srgbClr val="002060"/>
                </a:solidFill>
                <a:latin typeface="Book Antiqua" panose="02040602050305030304" pitchFamily="18" charset="0"/>
              </a:rPr>
              <a:t>Зміна значень тензору</a:t>
            </a:r>
          </a:p>
          <a:p>
            <a:pPr marL="0" marR="0" lvl="0" indent="0" algn="l" defTabSz="914400" rtl="0" eaLnBrk="0" fontAlgn="base" latinLnBrk="0" hangingPunct="0">
              <a:lnSpc>
                <a:spcPct val="100000"/>
              </a:lnSpc>
              <a:spcBef>
                <a:spcPct val="0"/>
              </a:spcBef>
              <a:spcAft>
                <a:spcPct val="0"/>
              </a:spcAft>
              <a:buClrTx/>
              <a:buSzTx/>
              <a:buFontTx/>
              <a:buNone/>
              <a:tabLst/>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a:solidFill>
                  <a:srgbClr val="002060"/>
                </a:solidFill>
                <a:latin typeface="Book Antiqua" panose="02040602050305030304" pitchFamily="18" charset="0"/>
              </a:rPr>
              <a:t>assign( )</a:t>
            </a:r>
          </a:p>
          <a:p>
            <a:pPr marL="0" indent="0" defTabSz="914400" eaLnBrk="0" fontAlgn="base" hangingPunct="0">
              <a:lnSpc>
                <a:spcPct val="100000"/>
              </a:lnSpc>
              <a:spcBef>
                <a:spcPct val="0"/>
              </a:spcBef>
              <a:spcAft>
                <a:spcPct val="0"/>
              </a:spcAft>
              <a:buNone/>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err="1">
                <a:solidFill>
                  <a:srgbClr val="002060"/>
                </a:solidFill>
                <a:latin typeface="Book Antiqua" panose="02040602050305030304" pitchFamily="18" charset="0"/>
              </a:rPr>
              <a:t>assign_add</a:t>
            </a:r>
            <a:r>
              <a:rPr lang="en-US" altLang="uk-UA" sz="2800" b="1" spc="-1" dirty="0">
                <a:solidFill>
                  <a:srgbClr val="002060"/>
                </a:solidFill>
                <a:latin typeface="Book Antiqua" panose="02040602050305030304" pitchFamily="18" charset="0"/>
              </a:rPr>
              <a:t>( )</a:t>
            </a:r>
          </a:p>
          <a:p>
            <a:pPr marL="0" indent="0" defTabSz="914400" eaLnBrk="0" fontAlgn="base" hangingPunct="0">
              <a:lnSpc>
                <a:spcPct val="100000"/>
              </a:lnSpc>
              <a:spcBef>
                <a:spcPct val="0"/>
              </a:spcBef>
              <a:spcAft>
                <a:spcPct val="0"/>
              </a:spcAft>
              <a:buNone/>
            </a:pPr>
            <a:r>
              <a:rPr lang="uk-UA" altLang="uk-UA" sz="2800" b="1" spc="-1" dirty="0" err="1">
                <a:solidFill>
                  <a:srgbClr val="002060"/>
                </a:solidFill>
                <a:latin typeface="Book Antiqua" panose="02040602050305030304" pitchFamily="18" charset="0"/>
              </a:rPr>
              <a:t>tf</a:t>
            </a:r>
            <a:r>
              <a:rPr lang="uk-UA" altLang="uk-UA" sz="2800" b="1" spc="-1" dirty="0">
                <a:solidFill>
                  <a:srgbClr val="002060"/>
                </a:solidFill>
                <a:latin typeface="Book Antiqua" panose="02040602050305030304" pitchFamily="18" charset="0"/>
              </a:rPr>
              <a:t>.</a:t>
            </a:r>
            <a:r>
              <a:rPr lang="en-US" altLang="uk-UA" sz="2800" b="1" spc="-1" dirty="0" err="1">
                <a:solidFill>
                  <a:srgbClr val="002060"/>
                </a:solidFill>
                <a:latin typeface="Book Antiqua" panose="02040602050305030304" pitchFamily="18" charset="0"/>
              </a:rPr>
              <a:t>assign_sub</a:t>
            </a:r>
            <a:r>
              <a:rPr lang="en-US" altLang="uk-UA" sz="2800" b="1" spc="-1" dirty="0">
                <a:solidFill>
                  <a:srgbClr val="002060"/>
                </a:solidFill>
                <a:latin typeface="Book Antiqua" panose="02040602050305030304" pitchFamily="18" charset="0"/>
              </a:rPr>
              <a:t>( )</a:t>
            </a:r>
            <a:endParaRPr lang="uk-UA" altLang="uk-UA" sz="2800" b="1" spc="-1" dirty="0">
              <a:solidFill>
                <a:srgbClr val="002060"/>
              </a:solidFill>
              <a:latin typeface="Book Antiqua" panose="02040602050305030304" pitchFamily="18" charset="0"/>
            </a:endParaRPr>
          </a:p>
        </p:txBody>
      </p:sp>
      <p:sp>
        <p:nvSpPr>
          <p:cNvPr id="10" name="TextBox 9">
            <a:extLst>
              <a:ext uri="{FF2B5EF4-FFF2-40B4-BE49-F238E27FC236}">
                <a16:creationId xmlns:a16="http://schemas.microsoft.com/office/drawing/2014/main" id="{B2C7C4C4-6C5C-C151-70E2-90EF1508E4AC}"/>
              </a:ext>
            </a:extLst>
          </p:cNvPr>
          <p:cNvSpPr txBox="1"/>
          <p:nvPr/>
        </p:nvSpPr>
        <p:spPr>
          <a:xfrm>
            <a:off x="385192" y="6077779"/>
            <a:ext cx="7859216" cy="369332"/>
          </a:xfrm>
          <a:prstGeom prst="rect">
            <a:avLst/>
          </a:prstGeom>
          <a:noFill/>
        </p:spPr>
        <p:txBody>
          <a:bodyPr wrap="square">
            <a:spAutoFit/>
          </a:bodyPr>
          <a:lstStyle/>
          <a:p>
            <a:r>
              <a:rPr lang="uk-UA" dirty="0">
                <a:hlinkClick r:id="rId3"/>
              </a:rPr>
              <a:t>https://www.tensorflow.org/api_docs/python/tf/Variable</a:t>
            </a:r>
            <a:endParaRPr lang="uk-UA" dirty="0"/>
          </a:p>
        </p:txBody>
      </p:sp>
    </p:spTree>
    <p:extLst>
      <p:ext uri="{BB962C8B-B14F-4D97-AF65-F5344CB8AC3E}">
        <p14:creationId xmlns:p14="http://schemas.microsoft.com/office/powerpoint/2010/main" val="1135118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611560" y="2420888"/>
            <a:ext cx="8075240" cy="1192121"/>
          </a:xfrm>
          <a:noFill/>
        </p:spPr>
        <p:txBody>
          <a:bodyPr wrap="square" rtlCol="0">
            <a:spAutoFit/>
          </a:bodyPr>
          <a:lstStyle/>
          <a:p>
            <a:pPr marL="0" algn="ctr" defTabSz="914400">
              <a:buNone/>
            </a:pPr>
            <a:r>
              <a:rPr lang="uk-UA" altLang="ru-RU" sz="3600" b="1" cap="all" dirty="0">
                <a:solidFill>
                  <a:srgbClr val="002060"/>
                </a:solidFill>
                <a:latin typeface="Book Antiqua" panose="02040602050305030304" pitchFamily="18" charset="0"/>
              </a:rPr>
              <a:t>Огляд </a:t>
            </a:r>
            <a:r>
              <a:rPr lang="en-US" altLang="ru-RU" sz="3600" b="1" cap="all" dirty="0">
                <a:solidFill>
                  <a:srgbClr val="002060"/>
                </a:solidFill>
                <a:latin typeface="Book Antiqua" panose="02040602050305030304" pitchFamily="18" charset="0"/>
              </a:rPr>
              <a:t>tensor flow</a:t>
            </a:r>
            <a:endParaRPr lang="uk-UA" altLang="ru-RU" sz="3600" b="1" cap="all" dirty="0">
              <a:solidFill>
                <a:srgbClr val="002060"/>
              </a:solidFill>
              <a:latin typeface="Book Antiqua" panose="02040602050305030304" pitchFamily="18" charset="0"/>
            </a:endParaRPr>
          </a:p>
          <a:p>
            <a:pPr marL="0" algn="ctr" defTabSz="914400">
              <a:buNone/>
            </a:pPr>
            <a:r>
              <a:rPr lang="uk-UA" altLang="ru-RU" sz="3600" b="1" cap="all" dirty="0">
                <a:solidFill>
                  <a:srgbClr val="002060"/>
                </a:solidFill>
                <a:latin typeface="Book Antiqua" panose="02040602050305030304" pitchFamily="18" charset="0"/>
              </a:rPr>
              <a:t>ТЕНЗОР </a:t>
            </a:r>
            <a:r>
              <a:rPr lang="en-US" altLang="ru-RU" sz="3600" b="1" cap="all" dirty="0">
                <a:solidFill>
                  <a:srgbClr val="002060"/>
                </a:solidFill>
                <a:latin typeface="Book Antiqua" panose="02040602050305030304" pitchFamily="18" charset="0"/>
              </a:rPr>
              <a:t>|</a:t>
            </a:r>
            <a:r>
              <a:rPr lang="uk-UA" altLang="ru-RU" sz="3600" b="1" cap="all" dirty="0">
                <a:solidFill>
                  <a:srgbClr val="002060"/>
                </a:solidFill>
                <a:latin typeface="Book Antiqua" panose="02040602050305030304" pitchFamily="18" charset="0"/>
              </a:rPr>
              <a:t> </a:t>
            </a:r>
            <a:r>
              <a:rPr lang="en-US" altLang="ru-RU" sz="3600" b="1" cap="all" dirty="0">
                <a:solidFill>
                  <a:srgbClr val="002060"/>
                </a:solidFill>
                <a:latin typeface="Book Antiqua" panose="02040602050305030304" pitchFamily="18" charset="0"/>
              </a:rPr>
              <a:t>Tensor</a:t>
            </a:r>
            <a:endParaRPr lang="uk-UA" altLang="ru-RU" sz="3600" b="1" cap="all"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F3CDA3F9-F650-40E7-B5A4-0AFE2B0C779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a:solidFill>
                  <a:srgbClr val="002060"/>
                </a:solidFill>
                <a:latin typeface="Tahoma" panose="020B0604030504040204" pitchFamily="34" charset="0"/>
              </a:rPr>
              <a:pPr algn="r"/>
              <a:t>2</a:t>
            </a:fld>
            <a:endParaRPr lang="uk-UA" altLang="ru-RU" sz="1400" b="1" dirty="0">
              <a:solidFill>
                <a:srgbClr val="002060"/>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9DDEA095-0154-6874-B1C5-7A13E9D9D452}"/>
              </a:ext>
            </a:extLst>
          </p:cNvPr>
          <p:cNvSpPr>
            <a:spLocks noChangeArrowheads="1"/>
          </p:cNvSpPr>
          <p:nvPr/>
        </p:nvSpPr>
        <p:spPr bwMode="auto">
          <a:xfrm>
            <a:off x="0" y="-369332"/>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uk-UA" sz="2400" b="0" i="0" u="none" strike="noStrike" cap="none" normalizeH="0" baseline="0" dirty="0">
              <a:ln>
                <a:noFill/>
              </a:ln>
              <a:solidFill>
                <a:srgbClr val="202124"/>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FC8F79FA-55E7-47C0-C930-9AF5500C07D7}"/>
              </a:ext>
            </a:extLst>
          </p:cNvPr>
          <p:cNvSpPr txBox="1"/>
          <p:nvPr/>
        </p:nvSpPr>
        <p:spPr>
          <a:xfrm>
            <a:off x="245069" y="1196752"/>
            <a:ext cx="8172350" cy="5078313"/>
          </a:xfrm>
          <a:prstGeom prst="rect">
            <a:avLst/>
          </a:prstGeom>
          <a:noFill/>
        </p:spPr>
        <p:txBody>
          <a:bodyPr wrap="square">
            <a:spAutoFit/>
          </a:bodyPr>
          <a:lstStyle>
            <a:defPPr>
              <a:defRPr lang="ru-RU"/>
            </a:defPPr>
          </a:lstStyle>
          <a:p>
            <a:r>
              <a:rPr lang="de-DE" sz="3600" b="1" dirty="0" err="1">
                <a:solidFill>
                  <a:srgbClr val="002060"/>
                </a:solidFill>
                <a:latin typeface="Book Antiqua" panose="02040602050305030304" pitchFamily="18" charset="0"/>
              </a:rPr>
              <a:t>TensorFlow</a:t>
            </a:r>
            <a:r>
              <a:rPr lang="de-DE" sz="3600" b="1" dirty="0">
                <a:solidFill>
                  <a:srgbClr val="002060"/>
                </a:solidFill>
                <a:latin typeface="Book Antiqua" panose="02040602050305030304" pitchFamily="18" charset="0"/>
              </a:rPr>
              <a:t> Official</a:t>
            </a:r>
          </a:p>
          <a:p>
            <a:r>
              <a:rPr lang="de-DE" dirty="0">
                <a:hlinkClick r:id="rId2"/>
              </a:rPr>
              <a:t>https://www.tensorflow.org/</a:t>
            </a:r>
            <a:endParaRPr lang="de-DE" dirty="0"/>
          </a:p>
          <a:p>
            <a:endParaRPr lang="de-DE" dirty="0"/>
          </a:p>
          <a:p>
            <a:endParaRPr lang="de-DE" dirty="0"/>
          </a:p>
          <a:p>
            <a:r>
              <a:rPr lang="de-DE" sz="3600" b="1" dirty="0" err="1">
                <a:solidFill>
                  <a:srgbClr val="002060"/>
                </a:solidFill>
                <a:latin typeface="Book Antiqua" panose="02040602050305030304" pitchFamily="18" charset="0"/>
              </a:rPr>
              <a:t>TensorFlow</a:t>
            </a:r>
            <a:r>
              <a:rPr lang="de-DE" sz="3600" b="1" dirty="0">
                <a:solidFill>
                  <a:srgbClr val="002060"/>
                </a:solidFill>
                <a:latin typeface="Book Antiqua" panose="02040602050305030304" pitchFamily="18" charset="0"/>
              </a:rPr>
              <a:t> API </a:t>
            </a:r>
            <a:r>
              <a:rPr lang="de-DE" sz="3600" b="1" dirty="0" err="1">
                <a:solidFill>
                  <a:srgbClr val="002060"/>
                </a:solidFill>
                <a:latin typeface="Book Antiqua" panose="02040602050305030304" pitchFamily="18" charset="0"/>
              </a:rPr>
              <a:t>Documentation</a:t>
            </a:r>
            <a:endParaRPr lang="de-DE" sz="3600" b="1" dirty="0">
              <a:solidFill>
                <a:srgbClr val="002060"/>
              </a:solidFill>
              <a:latin typeface="Book Antiqua" panose="02040602050305030304" pitchFamily="18" charset="0"/>
            </a:endParaRPr>
          </a:p>
          <a:p>
            <a:r>
              <a:rPr lang="de-DE" dirty="0">
                <a:hlinkClick r:id="rId3"/>
              </a:rPr>
              <a:t>https://www.tensorflow.org/api_docs/python/tf</a:t>
            </a:r>
            <a:endParaRPr lang="uk-UA" dirty="0"/>
          </a:p>
          <a:p>
            <a:endParaRPr lang="uk-UA" dirty="0"/>
          </a:p>
          <a:p>
            <a:endParaRPr lang="uk-UA" dirty="0"/>
          </a:p>
          <a:p>
            <a:r>
              <a:rPr lang="de-DE" sz="3600" b="1" dirty="0" err="1">
                <a:solidFill>
                  <a:srgbClr val="002060"/>
                </a:solidFill>
                <a:latin typeface="Book Antiqua" panose="02040602050305030304" pitchFamily="18" charset="0"/>
              </a:rPr>
              <a:t>TensorFlow</a:t>
            </a:r>
            <a:r>
              <a:rPr lang="de-DE" sz="3600" b="1" dirty="0">
                <a:solidFill>
                  <a:srgbClr val="002060"/>
                </a:solidFill>
                <a:latin typeface="Book Antiqua" panose="02040602050305030304" pitchFamily="18" charset="0"/>
              </a:rPr>
              <a:t> </a:t>
            </a:r>
            <a:r>
              <a:rPr lang="en-US" sz="3600" b="1" dirty="0">
                <a:solidFill>
                  <a:srgbClr val="002060"/>
                </a:solidFill>
                <a:latin typeface="Book Antiqua" panose="02040602050305030304" pitchFamily="18" charset="0"/>
              </a:rPr>
              <a:t>on </a:t>
            </a:r>
            <a:r>
              <a:rPr lang="en-US" sz="3600" b="1" dirty="0" err="1">
                <a:solidFill>
                  <a:srgbClr val="002060"/>
                </a:solidFill>
                <a:latin typeface="Book Antiqua" panose="02040602050305030304" pitchFamily="18" charset="0"/>
              </a:rPr>
              <a:t>GitHab</a:t>
            </a:r>
            <a:endParaRPr lang="en-US" sz="3600" b="1" dirty="0">
              <a:solidFill>
                <a:srgbClr val="002060"/>
              </a:solidFill>
              <a:latin typeface="Book Antiqua" panose="02040602050305030304" pitchFamily="18" charset="0"/>
            </a:endParaRPr>
          </a:p>
          <a:p>
            <a:r>
              <a:rPr lang="de-DE" dirty="0">
                <a:hlinkClick r:id="rId4"/>
              </a:rPr>
              <a:t>https://github.com/tensorflow/tensorflow</a:t>
            </a:r>
            <a:endParaRPr lang="de-DE" dirty="0"/>
          </a:p>
          <a:p>
            <a:endParaRPr lang="en-US" dirty="0"/>
          </a:p>
          <a:p>
            <a:endParaRPr lang="en-US" dirty="0"/>
          </a:p>
          <a:p>
            <a:pPr fontAlgn="ctr"/>
            <a:r>
              <a:rPr lang="de-DE" sz="3600" b="1" dirty="0" err="1">
                <a:solidFill>
                  <a:srgbClr val="002060"/>
                </a:solidFill>
                <a:latin typeface="Book Antiqua" panose="02040602050305030304" pitchFamily="18" charset="0"/>
              </a:rPr>
              <a:t>Introduction</a:t>
            </a:r>
            <a:r>
              <a:rPr lang="de-DE" sz="3600" b="1" dirty="0">
                <a:solidFill>
                  <a:srgbClr val="002060"/>
                </a:solidFill>
                <a:latin typeface="Book Antiqua" panose="02040602050305030304" pitchFamily="18" charset="0"/>
              </a:rPr>
              <a:t> </a:t>
            </a:r>
            <a:r>
              <a:rPr lang="de-DE" sz="3600" b="1" dirty="0" err="1">
                <a:solidFill>
                  <a:srgbClr val="002060"/>
                </a:solidFill>
                <a:latin typeface="Book Antiqua" panose="02040602050305030304" pitchFamily="18" charset="0"/>
              </a:rPr>
              <a:t>to</a:t>
            </a:r>
            <a:r>
              <a:rPr lang="de-DE" sz="3600" b="1" dirty="0">
                <a:solidFill>
                  <a:srgbClr val="002060"/>
                </a:solidFill>
                <a:latin typeface="Book Antiqua" panose="02040602050305030304" pitchFamily="18" charset="0"/>
              </a:rPr>
              <a:t> Tensors</a:t>
            </a:r>
          </a:p>
          <a:p>
            <a:pPr fontAlgn="ctr"/>
            <a:r>
              <a:rPr lang="de-DE" dirty="0">
                <a:hlinkClick r:id="rId5">
                  <a:extLst>
                    <a:ext uri="{A12FA001-AC4F-418D-AE19-62706E023703}">
                      <ahyp:hlinkClr xmlns:ahyp="http://schemas.microsoft.com/office/drawing/2018/hyperlinkcolor" val="tx"/>
                    </a:ext>
                  </a:extLst>
                </a:hlinkClick>
              </a:rPr>
              <a:t>https://www.tensorflow.org/guide/tensor</a:t>
            </a:r>
            <a:endParaRPr lang="uk-UA" dirty="0"/>
          </a:p>
        </p:txBody>
      </p:sp>
      <p:sp>
        <p:nvSpPr>
          <p:cNvPr id="3" name="Rectangle 3">
            <a:extLst>
              <a:ext uri="{FF2B5EF4-FFF2-40B4-BE49-F238E27FC236}">
                <a16:creationId xmlns:a16="http://schemas.microsoft.com/office/drawing/2014/main" id="{218BA5DF-B2C3-B894-D652-1FDF3EE5E0D2}"/>
              </a:ext>
            </a:extLst>
          </p:cNvPr>
          <p:cNvSpPr txBox="1">
            <a:spLocks noChangeArrowheads="1"/>
          </p:cNvSpPr>
          <p:nvPr/>
        </p:nvSpPr>
        <p:spPr>
          <a:xfrm>
            <a:off x="228600" y="404813"/>
            <a:ext cx="8686800" cy="486287"/>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Офіційні посилання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8600" y="3212976"/>
            <a:ext cx="4635624" cy="1676356"/>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defRPr/>
            </a:pPr>
            <a:r>
              <a:rPr lang="en-US" altLang="LID4096" sz="2800" b="1" dirty="0">
                <a:solidFill>
                  <a:srgbClr val="002060"/>
                </a:solidFill>
                <a:latin typeface="Times New Roman" panose="02020603050405020304" pitchFamily="18" charset="0"/>
                <a:cs typeface="Times New Roman" panose="02020603050405020304" pitchFamily="18" charset="0"/>
              </a:rPr>
              <a:t>CODE:</a:t>
            </a:r>
          </a:p>
          <a:p>
            <a:pPr marL="0" indent="0">
              <a:lnSpc>
                <a:spcPct val="80000"/>
              </a:lnSpc>
              <a:buNone/>
              <a:defRPr/>
            </a:pPr>
            <a:r>
              <a:rPr lang="en-US" altLang="LID4096" sz="2800" b="1" dirty="0">
                <a:solidFill>
                  <a:srgbClr val="002060"/>
                </a:solidFill>
                <a:latin typeface="Times New Roman" panose="02020603050405020304" pitchFamily="18" charset="0"/>
                <a:cs typeface="Times New Roman" panose="02020603050405020304" pitchFamily="18" charset="0"/>
                <a:hlinkClick r:id="rId2"/>
              </a:rPr>
              <a:t>https://github.com/Apress/pro-deep-learning-tensorflow2</a:t>
            </a:r>
            <a:endParaRPr lang="en-US" altLang="LID4096" sz="2800" b="1"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en-US" altLang="LID4096" sz="2800" b="1"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21</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D32CDFE3-4583-0AD8-396C-9A195F585246}"/>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pic>
        <p:nvPicPr>
          <p:cNvPr id="3" name="Рисунок 2">
            <a:extLst>
              <a:ext uri="{FF2B5EF4-FFF2-40B4-BE49-F238E27FC236}">
                <a16:creationId xmlns:a16="http://schemas.microsoft.com/office/drawing/2014/main" id="{EE35EA3E-7E3C-76FA-0CB2-F1B2C3B58DCB}"/>
              </a:ext>
            </a:extLst>
          </p:cNvPr>
          <p:cNvPicPr>
            <a:picLocks noChangeAspect="1"/>
          </p:cNvPicPr>
          <p:nvPr/>
        </p:nvPicPr>
        <p:blipFill>
          <a:blip r:embed="rId3"/>
          <a:stretch>
            <a:fillRect/>
          </a:stretch>
        </p:blipFill>
        <p:spPr>
          <a:xfrm>
            <a:off x="5364088" y="2606023"/>
            <a:ext cx="3036666" cy="4044090"/>
          </a:xfrm>
          <a:prstGeom prst="rect">
            <a:avLst/>
          </a:prstGeom>
        </p:spPr>
      </p:pic>
      <p:sp>
        <p:nvSpPr>
          <p:cNvPr id="6" name="Rectangle 3">
            <a:extLst>
              <a:ext uri="{FF2B5EF4-FFF2-40B4-BE49-F238E27FC236}">
                <a16:creationId xmlns:a16="http://schemas.microsoft.com/office/drawing/2014/main" id="{5574C68D-5B8F-3557-3748-B678978F4F9F}"/>
              </a:ext>
            </a:extLst>
          </p:cNvPr>
          <p:cNvSpPr txBox="1">
            <a:spLocks noChangeArrowheads="1"/>
          </p:cNvSpPr>
          <p:nvPr/>
        </p:nvSpPr>
        <p:spPr>
          <a:xfrm>
            <a:off x="221166" y="995326"/>
            <a:ext cx="8686800" cy="1610697"/>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altLang="LID4096" sz="2800" b="1" dirty="0" err="1">
                <a:solidFill>
                  <a:srgbClr val="002060"/>
                </a:solidFill>
                <a:latin typeface="Times New Roman" panose="02020603050405020304" pitchFamily="18" charset="0"/>
                <a:cs typeface="Times New Roman" panose="02020603050405020304" pitchFamily="18" charset="0"/>
              </a:rPr>
              <a:t>Pattanayak</a:t>
            </a:r>
            <a:r>
              <a:rPr lang="en-US" altLang="LID4096" sz="2800" b="1" dirty="0">
                <a:solidFill>
                  <a:srgbClr val="002060"/>
                </a:solidFill>
                <a:latin typeface="Times New Roman" panose="02020603050405020304" pitchFamily="18" charset="0"/>
                <a:cs typeface="Times New Roman" panose="02020603050405020304" pitchFamily="18" charset="0"/>
              </a:rPr>
              <a:t> S. - Pro Deep Learning with TensorFlow 2.0</a:t>
            </a:r>
            <a:r>
              <a:rPr lang="en-US" sz="2800" b="1" dirty="0">
                <a:solidFill>
                  <a:srgbClr val="002060"/>
                </a:solidFill>
                <a:latin typeface="Times New Roman" panose="02020603050405020304" pitchFamily="18" charset="0"/>
                <a:cs typeface="Times New Roman" panose="02020603050405020304" pitchFamily="18" charset="0"/>
              </a:rPr>
              <a:t>: A Mathematical Approach to Advanced </a:t>
            </a:r>
            <a:r>
              <a:rPr lang="de-DE" sz="2800" b="1" dirty="0" err="1">
                <a:solidFill>
                  <a:srgbClr val="002060"/>
                </a:solidFill>
                <a:latin typeface="Times New Roman" panose="02020603050405020304" pitchFamily="18" charset="0"/>
                <a:cs typeface="Times New Roman" panose="02020603050405020304" pitchFamily="18" charset="0"/>
              </a:rPr>
              <a:t>Artificial</a:t>
            </a:r>
            <a:r>
              <a:rPr lang="de-DE" sz="2800" b="1" dirty="0">
                <a:solidFill>
                  <a:srgbClr val="002060"/>
                </a:solidFill>
                <a:latin typeface="Times New Roman" panose="02020603050405020304" pitchFamily="18" charset="0"/>
                <a:cs typeface="Times New Roman" panose="02020603050405020304" pitchFamily="18" charset="0"/>
              </a:rPr>
              <a:t> </a:t>
            </a:r>
            <a:r>
              <a:rPr lang="de-DE" sz="2800" b="1" dirty="0" err="1">
                <a:solidFill>
                  <a:srgbClr val="002060"/>
                </a:solidFill>
                <a:latin typeface="Times New Roman" panose="02020603050405020304" pitchFamily="18" charset="0"/>
                <a:cs typeface="Times New Roman" panose="02020603050405020304" pitchFamily="18" charset="0"/>
              </a:rPr>
              <a:t>Intelligence</a:t>
            </a:r>
            <a:r>
              <a:rPr lang="de-DE" sz="2800" b="1" dirty="0">
                <a:solidFill>
                  <a:srgbClr val="002060"/>
                </a:solidFill>
                <a:latin typeface="Times New Roman" panose="02020603050405020304" pitchFamily="18" charset="0"/>
                <a:cs typeface="Times New Roman" panose="02020603050405020304" pitchFamily="18" charset="0"/>
              </a:rPr>
              <a:t> in Python. – </a:t>
            </a:r>
            <a:r>
              <a:rPr lang="de-DE" sz="2800" b="1" dirty="0" err="1">
                <a:solidFill>
                  <a:srgbClr val="002060"/>
                </a:solidFill>
                <a:latin typeface="Times New Roman" panose="02020603050405020304" pitchFamily="18" charset="0"/>
                <a:cs typeface="Times New Roman" panose="02020603050405020304" pitchFamily="18" charset="0"/>
              </a:rPr>
              <a:t>Apress</a:t>
            </a:r>
            <a:r>
              <a:rPr lang="de-DE" sz="2800" b="1" dirty="0">
                <a:solidFill>
                  <a:srgbClr val="002060"/>
                </a:solidFill>
                <a:latin typeface="Times New Roman" panose="02020603050405020304" pitchFamily="18" charset="0"/>
                <a:cs typeface="Times New Roman" panose="02020603050405020304" pitchFamily="18" charset="0"/>
              </a:rPr>
              <a:t>,</a:t>
            </a:r>
            <a:r>
              <a:rPr lang="en-US" altLang="LID4096" sz="2800" b="1" dirty="0">
                <a:solidFill>
                  <a:srgbClr val="002060"/>
                </a:solidFill>
                <a:latin typeface="Times New Roman" panose="02020603050405020304" pitchFamily="18" charset="0"/>
                <a:cs typeface="Times New Roman" panose="02020603050405020304" pitchFamily="18" charset="0"/>
              </a:rPr>
              <a:t> 2023. – 667 p.</a:t>
            </a:r>
          </a:p>
          <a:p>
            <a:pPr marL="0" indent="0">
              <a:lnSpc>
                <a:spcPct val="80000"/>
              </a:lnSpc>
              <a:buNone/>
              <a:defRPr/>
            </a:pPr>
            <a:r>
              <a:rPr lang="de-DE" sz="1800" b="0" i="0" u="none" strike="noStrike" baseline="0" dirty="0">
                <a:latin typeface="UtopiaStd-Regular"/>
              </a:rPr>
              <a:t>	</a:t>
            </a:r>
            <a:r>
              <a:rPr lang="de-DE" sz="2000" b="1" i="0" u="none" strike="noStrike" baseline="0" dirty="0">
                <a:solidFill>
                  <a:srgbClr val="002060"/>
                </a:solidFill>
              </a:rPr>
              <a:t>ISBN-13 (electronic): 978-1-4842-8931-0</a:t>
            </a:r>
            <a:endParaRPr lang="en-US" altLang="LID4096" sz="2000" b="1" dirty="0">
              <a:solidFill>
                <a:srgbClr val="002060"/>
              </a:solidFill>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4450-15C9-0B38-5CAD-F2D5573F2DED}"/>
            </a:ext>
          </a:extLst>
        </p:cNvPr>
        <p:cNvGrpSpPr/>
        <p:nvPr/>
      </p:nvGrpSpPr>
      <p:grpSpPr>
        <a:xfrm>
          <a:off x="0" y="0"/>
          <a:ext cx="0" cy="0"/>
          <a:chOff x="0" y="0"/>
          <a:chExt cx="0" cy="0"/>
        </a:xfrm>
      </p:grpSpPr>
      <p:sp>
        <p:nvSpPr>
          <p:cNvPr id="9218" name="Rectangle 3">
            <a:extLst>
              <a:ext uri="{FF2B5EF4-FFF2-40B4-BE49-F238E27FC236}">
                <a16:creationId xmlns:a16="http://schemas.microsoft.com/office/drawing/2014/main" id="{95A0E533-925A-CC84-FA50-94F35AF3DA4B}"/>
              </a:ext>
            </a:extLst>
          </p:cNvPr>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37EF2E44-F47D-B4B9-C775-719282E75B5D}"/>
              </a:ext>
            </a:extLst>
          </p:cNvPr>
          <p:cNvSpPr txBox="1">
            <a:spLocks noChangeArrowheads="1"/>
          </p:cNvSpPr>
          <p:nvPr/>
        </p:nvSpPr>
        <p:spPr>
          <a:xfrm>
            <a:off x="228600" y="4288574"/>
            <a:ext cx="5354508" cy="1676356"/>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defRPr/>
            </a:pPr>
            <a:r>
              <a:rPr lang="en-US" altLang="LID4096" sz="2800" b="1" dirty="0">
                <a:solidFill>
                  <a:srgbClr val="002060"/>
                </a:solidFill>
                <a:latin typeface="Times New Roman" panose="02020603050405020304" pitchFamily="18" charset="0"/>
                <a:cs typeface="Times New Roman" panose="02020603050405020304" pitchFamily="18" charset="0"/>
              </a:rPr>
              <a:t>CODE:</a:t>
            </a:r>
          </a:p>
          <a:p>
            <a:pPr marL="0" indent="0">
              <a:lnSpc>
                <a:spcPct val="80000"/>
              </a:lnSpc>
              <a:buNone/>
              <a:defRPr/>
            </a:pPr>
            <a:r>
              <a:rPr lang="en-US" altLang="LID4096" sz="2800" b="1" dirty="0">
                <a:solidFill>
                  <a:srgbClr val="002060"/>
                </a:solidFill>
                <a:latin typeface="Times New Roman" panose="02020603050405020304" pitchFamily="18" charset="0"/>
                <a:cs typeface="Times New Roman" panose="02020603050405020304" pitchFamily="18" charset="0"/>
              </a:rPr>
              <a:t>https://github.com/ageron/handson-ml2</a:t>
            </a:r>
          </a:p>
          <a:p>
            <a:pPr>
              <a:lnSpc>
                <a:spcPct val="80000"/>
              </a:lnSpc>
              <a:defRPr/>
            </a:pPr>
            <a:endParaRPr lang="en-US" altLang="LID4096" sz="2800" b="1"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C75757EE-5606-04E7-9D14-7A9EC7A7E5C1}"/>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22</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BE08A355-C148-EC92-1333-36C3F03E0A6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D4EB991-096E-98BF-65AC-3CCB37DFE473}"/>
              </a:ext>
            </a:extLst>
          </p:cNvPr>
          <p:cNvSpPr txBox="1">
            <a:spLocks noChangeArrowheads="1"/>
          </p:cNvSpPr>
          <p:nvPr/>
        </p:nvSpPr>
        <p:spPr>
          <a:xfrm>
            <a:off x="221166" y="995326"/>
            <a:ext cx="8686800" cy="2023118"/>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2800" b="1" dirty="0">
                <a:solidFill>
                  <a:srgbClr val="002060"/>
                </a:solidFill>
                <a:latin typeface="Times New Roman" panose="02020603050405020304" pitchFamily="18" charset="0"/>
                <a:cs typeface="Times New Roman" panose="02020603050405020304" pitchFamily="18" charset="0"/>
              </a:rPr>
              <a:t>Aurélien </a:t>
            </a:r>
            <a:r>
              <a:rPr lang="de-DE" sz="2800" b="1" dirty="0" err="1">
                <a:solidFill>
                  <a:srgbClr val="002060"/>
                </a:solidFill>
                <a:latin typeface="Times New Roman" panose="02020603050405020304" pitchFamily="18" charset="0"/>
                <a:cs typeface="Times New Roman" panose="02020603050405020304" pitchFamily="18" charset="0"/>
              </a:rPr>
              <a:t>Géron</a:t>
            </a:r>
            <a:r>
              <a:rPr lang="en-US" altLang="LID4096" sz="2800" b="1" dirty="0">
                <a:solidFill>
                  <a:srgbClr val="002060"/>
                </a:solidFill>
                <a:latin typeface="Times New Roman" panose="02020603050405020304" pitchFamily="18" charset="0"/>
                <a:cs typeface="Times New Roman" panose="02020603050405020304" pitchFamily="18" charset="0"/>
              </a:rPr>
              <a:t> -</a:t>
            </a:r>
            <a:r>
              <a:rPr lang="en-US" sz="2800" b="1" dirty="0">
                <a:solidFill>
                  <a:srgbClr val="002060"/>
                </a:solidFill>
                <a:latin typeface="Times New Roman" panose="02020603050405020304" pitchFamily="18" charset="0"/>
                <a:cs typeface="Times New Roman" panose="02020603050405020304" pitchFamily="18" charset="0"/>
              </a:rPr>
              <a:t>Hands-On Machine Learning with Scikit-</a:t>
            </a:r>
            <a:r>
              <a:rPr lang="de-DE" sz="2800" b="1" dirty="0" err="1">
                <a:solidFill>
                  <a:srgbClr val="002060"/>
                </a:solidFill>
                <a:latin typeface="Times New Roman" panose="02020603050405020304" pitchFamily="18" charset="0"/>
                <a:cs typeface="Times New Roman" panose="02020603050405020304" pitchFamily="18" charset="0"/>
              </a:rPr>
              <a:t>Learn</a:t>
            </a:r>
            <a:r>
              <a:rPr lang="de-DE" sz="2800" b="1" dirty="0">
                <a:solidFill>
                  <a:srgbClr val="002060"/>
                </a:solidFill>
                <a:latin typeface="Times New Roman" panose="02020603050405020304" pitchFamily="18" charset="0"/>
                <a:cs typeface="Times New Roman" panose="02020603050405020304" pitchFamily="18" charset="0"/>
              </a:rPr>
              <a:t> and </a:t>
            </a:r>
            <a:r>
              <a:rPr lang="de-DE" sz="2800" b="1" dirty="0" err="1">
                <a:solidFill>
                  <a:srgbClr val="002060"/>
                </a:solidFill>
                <a:latin typeface="Times New Roman" panose="02020603050405020304" pitchFamily="18" charset="0"/>
                <a:cs typeface="Times New Roman" panose="02020603050405020304" pitchFamily="18" charset="0"/>
              </a:rPr>
              <a:t>TensorFlow</a:t>
            </a:r>
            <a:r>
              <a:rPr lang="de-DE" sz="2800" b="1" dirty="0">
                <a:solidFill>
                  <a:srgbClr val="002060"/>
                </a:solidFill>
                <a:latin typeface="Times New Roman" panose="02020603050405020304" pitchFamily="18" charset="0"/>
                <a:cs typeface="Times New Roman" panose="02020603050405020304" pitchFamily="18" charset="0"/>
              </a:rPr>
              <a:t>: </a:t>
            </a:r>
            <a:r>
              <a:rPr lang="de-DE" sz="2800" b="1" dirty="0" err="1">
                <a:solidFill>
                  <a:srgbClr val="002060"/>
                </a:solidFill>
                <a:latin typeface="Times New Roman" panose="02020603050405020304" pitchFamily="18" charset="0"/>
                <a:cs typeface="Times New Roman" panose="02020603050405020304" pitchFamily="18" charset="0"/>
              </a:rPr>
              <a:t>Concepts</a:t>
            </a:r>
            <a:r>
              <a:rPr lang="de-DE" sz="2800" b="1" dirty="0">
                <a:solidFill>
                  <a:srgbClr val="002060"/>
                </a:solidFill>
                <a:latin typeface="Times New Roman" panose="02020603050405020304" pitchFamily="18" charset="0"/>
                <a:cs typeface="Times New Roman" panose="02020603050405020304" pitchFamily="18" charset="0"/>
              </a:rPr>
              <a:t>,</a:t>
            </a:r>
            <a:r>
              <a:rPr lang="en-US" sz="2800" b="1" dirty="0">
                <a:solidFill>
                  <a:srgbClr val="002060"/>
                </a:solidFill>
                <a:latin typeface="Times New Roman" panose="02020603050405020304" pitchFamily="18" charset="0"/>
                <a:cs typeface="Times New Roman" panose="02020603050405020304" pitchFamily="18" charset="0"/>
              </a:rPr>
              <a:t> Tools, and Techniques to Build Intelligent Systems. </a:t>
            </a:r>
            <a:r>
              <a:rPr lang="de-DE" sz="2800" b="1" dirty="0">
                <a:solidFill>
                  <a:srgbClr val="002060"/>
                </a:solidFill>
                <a:latin typeface="Times New Roman" panose="02020603050405020304" pitchFamily="18" charset="0"/>
                <a:cs typeface="Times New Roman" panose="02020603050405020304" pitchFamily="18" charset="0"/>
              </a:rPr>
              <a:t>3rd Edition </a:t>
            </a:r>
            <a:r>
              <a:rPr lang="en-US" altLang="LID4096" sz="2800" b="1" dirty="0">
                <a:solidFill>
                  <a:srgbClr val="002060"/>
                </a:solidFill>
                <a:latin typeface="Times New Roman" panose="02020603050405020304" pitchFamily="18" charset="0"/>
                <a:cs typeface="Times New Roman" panose="02020603050405020304" pitchFamily="18" charset="0"/>
              </a:rPr>
              <a:t>. –</a:t>
            </a:r>
            <a:r>
              <a:rPr lang="de-DE" sz="2800" b="1" dirty="0">
                <a:solidFill>
                  <a:srgbClr val="002060"/>
                </a:solidFill>
                <a:latin typeface="Times New Roman" panose="02020603050405020304" pitchFamily="18" charset="0"/>
                <a:cs typeface="Times New Roman" panose="02020603050405020304" pitchFamily="18" charset="0"/>
              </a:rPr>
              <a:t> O’Reilly Media, Inc. </a:t>
            </a:r>
            <a:r>
              <a:rPr lang="en-US" altLang="LID4096" sz="2800" b="1" dirty="0">
                <a:solidFill>
                  <a:srgbClr val="002060"/>
                </a:solidFill>
                <a:latin typeface="Times New Roman" panose="02020603050405020304" pitchFamily="18" charset="0"/>
                <a:cs typeface="Times New Roman" panose="02020603050405020304" pitchFamily="18" charset="0"/>
              </a:rPr>
              <a:t>2023. – 834 p.</a:t>
            </a:r>
          </a:p>
          <a:p>
            <a:pPr marL="0" indent="0">
              <a:buNone/>
            </a:pPr>
            <a:r>
              <a:rPr lang="de-DE" sz="2000" b="1" dirty="0">
                <a:solidFill>
                  <a:srgbClr val="002060"/>
                </a:solidFill>
              </a:rPr>
              <a:t>ISBN-13 (electronic): </a:t>
            </a:r>
            <a:r>
              <a:rPr lang="uk-UA" sz="2000" b="1" dirty="0">
                <a:solidFill>
                  <a:srgbClr val="002060"/>
                </a:solidFill>
              </a:rPr>
              <a:t>978-1098125974</a:t>
            </a:r>
            <a:endParaRPr lang="en-US" altLang="LID4096" sz="2000" b="1" dirty="0">
              <a:solidFill>
                <a:srgbClr val="002060"/>
              </a:solidFill>
              <a:cs typeface="Times New Roman" panose="02020603050405020304" pitchFamily="18" charset="0"/>
            </a:endParaRPr>
          </a:p>
        </p:txBody>
      </p:sp>
      <p:pic>
        <p:nvPicPr>
          <p:cNvPr id="7" name="Рисунок 6">
            <a:extLst>
              <a:ext uri="{FF2B5EF4-FFF2-40B4-BE49-F238E27FC236}">
                <a16:creationId xmlns:a16="http://schemas.microsoft.com/office/drawing/2014/main" id="{EC614A05-A921-747A-FE31-F5FD0EFA55AD}"/>
              </a:ext>
            </a:extLst>
          </p:cNvPr>
          <p:cNvPicPr>
            <a:picLocks noChangeAspect="1"/>
          </p:cNvPicPr>
          <p:nvPr/>
        </p:nvPicPr>
        <p:blipFill>
          <a:blip r:embed="rId2"/>
          <a:stretch>
            <a:fillRect/>
          </a:stretch>
        </p:blipFill>
        <p:spPr>
          <a:xfrm>
            <a:off x="5721132" y="2710249"/>
            <a:ext cx="2811308" cy="3995351"/>
          </a:xfrm>
          <a:prstGeom prst="rect">
            <a:avLst/>
          </a:prstGeom>
        </p:spPr>
      </p:pic>
    </p:spTree>
    <p:extLst>
      <p:ext uri="{BB962C8B-B14F-4D97-AF65-F5344CB8AC3E}">
        <p14:creationId xmlns:p14="http://schemas.microsoft.com/office/powerpoint/2010/main" val="3525744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1166" y="1124744"/>
            <a:ext cx="8686800" cy="1998496"/>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800" b="1" dirty="0" err="1">
                <a:solidFill>
                  <a:srgbClr val="002060"/>
                </a:solidFill>
                <a:latin typeface="Times New Roman" panose="02020603050405020304" pitchFamily="18" charset="0"/>
                <a:cs typeface="Times New Roman" panose="02020603050405020304" pitchFamily="18" charset="0"/>
              </a:rPr>
              <a:t>Raschka</a:t>
            </a:r>
            <a:r>
              <a:rPr lang="en-US" sz="2800" b="1" dirty="0">
                <a:solidFill>
                  <a:srgbClr val="002060"/>
                </a:solidFill>
                <a:latin typeface="Times New Roman" panose="02020603050405020304" pitchFamily="18" charset="0"/>
                <a:cs typeface="Times New Roman" panose="02020603050405020304" pitchFamily="18" charset="0"/>
              </a:rPr>
              <a:t> S., </a:t>
            </a:r>
            <a:r>
              <a:rPr lang="en-US" sz="2800" b="1" dirty="0" err="1">
                <a:solidFill>
                  <a:srgbClr val="002060"/>
                </a:solidFill>
                <a:latin typeface="Times New Roman" panose="02020603050405020304" pitchFamily="18" charset="0"/>
                <a:cs typeface="Times New Roman" panose="02020603050405020304" pitchFamily="18" charset="0"/>
              </a:rPr>
              <a:t>Mirjalili</a:t>
            </a:r>
            <a:r>
              <a:rPr lang="en-US" sz="2800" b="1" dirty="0">
                <a:solidFill>
                  <a:srgbClr val="002060"/>
                </a:solidFill>
                <a:latin typeface="Times New Roman" panose="02020603050405020304" pitchFamily="18" charset="0"/>
                <a:cs typeface="Times New Roman" panose="02020603050405020304" pitchFamily="18" charset="0"/>
              </a:rPr>
              <a:t> V. Python Machine Learning: Machine Learning and Deep Learning with Python, scikit-learn, and TensorFlow 2.-</a:t>
            </a:r>
            <a:r>
              <a:rPr lang="de-DE" sz="2800" b="1" dirty="0">
                <a:solidFill>
                  <a:srgbClr val="002060"/>
                </a:solidFill>
                <a:latin typeface="Times New Roman" panose="02020603050405020304" pitchFamily="18" charset="0"/>
                <a:cs typeface="Times New Roman" panose="02020603050405020304" pitchFamily="18" charset="0"/>
              </a:rPr>
              <a:t>Packt Publishing Limited, 2019.- 772 p.</a:t>
            </a:r>
            <a:endParaRPr lang="en-US" sz="2800" b="1" dirty="0">
              <a:solidFill>
                <a:srgbClr val="002060"/>
              </a:solidFill>
              <a:latin typeface="Times New Roman" panose="02020603050405020304" pitchFamily="18" charset="0"/>
              <a:cs typeface="Times New Roman" panose="02020603050405020304" pitchFamily="18" charset="0"/>
            </a:endParaRPr>
          </a:p>
          <a:p>
            <a:pPr marL="0" indent="0">
              <a:lnSpc>
                <a:spcPct val="80000"/>
              </a:lnSpc>
              <a:buNone/>
              <a:defRPr/>
            </a:pPr>
            <a:r>
              <a:rPr lang="de-DE" sz="2000" b="1" dirty="0">
                <a:solidFill>
                  <a:srgbClr val="002060"/>
                </a:solidFill>
              </a:rPr>
              <a:t>	ISBN: 978-1-78995-575-0 </a:t>
            </a: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23</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D32CDFE3-4583-0AD8-396C-9A195F585246}"/>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pic>
        <p:nvPicPr>
          <p:cNvPr id="3" name="Рисунок 2">
            <a:extLst>
              <a:ext uri="{FF2B5EF4-FFF2-40B4-BE49-F238E27FC236}">
                <a16:creationId xmlns:a16="http://schemas.microsoft.com/office/drawing/2014/main" id="{9DECF010-3714-6A48-A94D-5A3102E5F181}"/>
              </a:ext>
            </a:extLst>
          </p:cNvPr>
          <p:cNvPicPr>
            <a:picLocks noChangeAspect="1"/>
          </p:cNvPicPr>
          <p:nvPr/>
        </p:nvPicPr>
        <p:blipFill>
          <a:blip r:embed="rId2"/>
          <a:stretch>
            <a:fillRect/>
          </a:stretch>
        </p:blipFill>
        <p:spPr>
          <a:xfrm>
            <a:off x="4644008" y="2368846"/>
            <a:ext cx="3383802" cy="4365104"/>
          </a:xfrm>
          <a:prstGeom prst="rect">
            <a:avLst/>
          </a:prstGeom>
        </p:spPr>
      </p:pic>
    </p:spTree>
    <p:extLst>
      <p:ext uri="{BB962C8B-B14F-4D97-AF65-F5344CB8AC3E}">
        <p14:creationId xmlns:p14="http://schemas.microsoft.com/office/powerpoint/2010/main" val="456236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1166" y="1124744"/>
            <a:ext cx="8686800" cy="1746119"/>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de-DE" sz="2800" b="1" dirty="0">
                <a:solidFill>
                  <a:srgbClr val="002060"/>
                </a:solidFill>
                <a:latin typeface="Times New Roman" panose="02020603050405020304" pitchFamily="18" charset="0"/>
                <a:cs typeface="Times New Roman" panose="02020603050405020304" pitchFamily="18" charset="0"/>
              </a:rPr>
              <a:t>Singh P., </a:t>
            </a:r>
            <a:r>
              <a:rPr lang="de-DE" sz="2800" b="1" dirty="0" err="1">
                <a:solidFill>
                  <a:srgbClr val="002060"/>
                </a:solidFill>
                <a:latin typeface="Times New Roman" panose="02020603050405020304" pitchFamily="18" charset="0"/>
                <a:cs typeface="Times New Roman" panose="02020603050405020304" pitchFamily="18" charset="0"/>
              </a:rPr>
              <a:t>Manure</a:t>
            </a:r>
            <a:r>
              <a:rPr lang="de-DE" sz="2800" b="1" dirty="0">
                <a:solidFill>
                  <a:srgbClr val="002060"/>
                </a:solidFill>
                <a:latin typeface="Times New Roman" panose="02020603050405020304" pitchFamily="18" charset="0"/>
                <a:cs typeface="Times New Roman" panose="02020603050405020304" pitchFamily="18" charset="0"/>
              </a:rPr>
              <a:t> A</a:t>
            </a:r>
            <a:r>
              <a:rPr lang="en-US" sz="2800" b="1" dirty="0">
                <a:solidFill>
                  <a:srgbClr val="002060"/>
                </a:solidFill>
                <a:latin typeface="Times New Roman" panose="02020603050405020304" pitchFamily="18" charset="0"/>
                <a:cs typeface="Times New Roman" panose="02020603050405020304" pitchFamily="18" charset="0"/>
              </a:rPr>
              <a:t>. Learn TensorFlow 2.0: Implement Machine Learning and Deep Learning </a:t>
            </a:r>
            <a:r>
              <a:rPr lang="de-DE" sz="2800" b="1" dirty="0">
                <a:solidFill>
                  <a:srgbClr val="002060"/>
                </a:solidFill>
                <a:latin typeface="Times New Roman" panose="02020603050405020304" pitchFamily="18" charset="0"/>
                <a:cs typeface="Times New Roman" panose="02020603050405020304" pitchFamily="18" charset="0"/>
              </a:rPr>
              <a:t>Models </a:t>
            </a:r>
            <a:r>
              <a:rPr lang="de-DE" sz="2800" b="1" dirty="0" err="1">
                <a:solidFill>
                  <a:srgbClr val="002060"/>
                </a:solidFill>
                <a:latin typeface="Times New Roman" panose="02020603050405020304" pitchFamily="18" charset="0"/>
                <a:cs typeface="Times New Roman" panose="02020603050405020304" pitchFamily="18" charset="0"/>
              </a:rPr>
              <a:t>with</a:t>
            </a:r>
            <a:r>
              <a:rPr lang="de-DE" sz="2800" b="1" dirty="0">
                <a:solidFill>
                  <a:srgbClr val="002060"/>
                </a:solidFill>
                <a:latin typeface="Times New Roman" panose="02020603050405020304" pitchFamily="18" charset="0"/>
                <a:cs typeface="Times New Roman" panose="02020603050405020304" pitchFamily="18" charset="0"/>
              </a:rPr>
              <a:t> Python. – </a:t>
            </a:r>
            <a:r>
              <a:rPr lang="de-DE" sz="2800" b="1" dirty="0" err="1">
                <a:solidFill>
                  <a:srgbClr val="002060"/>
                </a:solidFill>
                <a:latin typeface="Times New Roman" panose="02020603050405020304" pitchFamily="18" charset="0"/>
                <a:cs typeface="Times New Roman" panose="02020603050405020304" pitchFamily="18" charset="0"/>
              </a:rPr>
              <a:t>Apress</a:t>
            </a:r>
            <a:r>
              <a:rPr lang="de-DE" sz="2800" b="1" dirty="0">
                <a:solidFill>
                  <a:srgbClr val="002060"/>
                </a:solidFill>
                <a:latin typeface="Times New Roman" panose="02020603050405020304" pitchFamily="18" charset="0"/>
                <a:cs typeface="Times New Roman" panose="02020603050405020304" pitchFamily="18" charset="0"/>
              </a:rPr>
              <a:t>,</a:t>
            </a:r>
            <a:r>
              <a:rPr lang="en-US" altLang="LID4096" sz="2800" b="1" dirty="0">
                <a:solidFill>
                  <a:srgbClr val="002060"/>
                </a:solidFill>
                <a:latin typeface="Times New Roman" panose="02020603050405020304" pitchFamily="18" charset="0"/>
                <a:cs typeface="Times New Roman" panose="02020603050405020304" pitchFamily="18" charset="0"/>
              </a:rPr>
              <a:t> 2020. – 164 p.</a:t>
            </a:r>
          </a:p>
          <a:p>
            <a:pPr marL="0" indent="0" algn="l">
              <a:buNone/>
            </a:pPr>
            <a:r>
              <a:rPr lang="en-US" altLang="LID4096" sz="2800" b="1" dirty="0">
                <a:solidFill>
                  <a:srgbClr val="002060"/>
                </a:solidFill>
                <a:latin typeface="Times New Roman" panose="02020603050405020304" pitchFamily="18" charset="0"/>
                <a:cs typeface="Times New Roman" panose="02020603050405020304" pitchFamily="18" charset="0"/>
              </a:rPr>
              <a:t> </a:t>
            </a:r>
            <a:r>
              <a:rPr lang="de-DE" sz="2000" b="1" dirty="0">
                <a:solidFill>
                  <a:srgbClr val="002060"/>
                </a:solidFill>
              </a:rPr>
              <a:t>	ISBN-13 (electronic): 978-1-4842-5558-2</a:t>
            </a: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24</a:t>
            </a:fld>
            <a:endParaRPr lang="uk-UA" altLang="ru-RU" sz="1400" b="1" dirty="0">
              <a:solidFill>
                <a:srgbClr val="002060"/>
              </a:solidFill>
              <a:latin typeface="Tahoma" panose="020B0604030504040204" pitchFamily="34" charset="0"/>
            </a:endParaRPr>
          </a:p>
        </p:txBody>
      </p:sp>
      <p:sp>
        <p:nvSpPr>
          <p:cNvPr id="8" name="Rectangle 5">
            <a:extLst>
              <a:ext uri="{FF2B5EF4-FFF2-40B4-BE49-F238E27FC236}">
                <a16:creationId xmlns:a16="http://schemas.microsoft.com/office/drawing/2014/main" id="{D32CDFE3-4583-0AD8-396C-9A195F585246}"/>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F8F8F2"/>
                </a:solidFill>
                <a:effectLst/>
                <a:latin typeface="system-ui"/>
              </a:rPr>
              <a:t>Chollet F. Deep learning with Python. - Second Ed., Manning Publications Co., 2021 . - 504 p. </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pic>
        <p:nvPicPr>
          <p:cNvPr id="3" name="Рисунок 2">
            <a:extLst>
              <a:ext uri="{FF2B5EF4-FFF2-40B4-BE49-F238E27FC236}">
                <a16:creationId xmlns:a16="http://schemas.microsoft.com/office/drawing/2014/main" id="{FF755E2B-E1DA-A487-A970-A7582DBB732C}"/>
              </a:ext>
            </a:extLst>
          </p:cNvPr>
          <p:cNvPicPr>
            <a:picLocks noChangeAspect="1"/>
          </p:cNvPicPr>
          <p:nvPr/>
        </p:nvPicPr>
        <p:blipFill>
          <a:blip r:embed="rId2"/>
          <a:stretch>
            <a:fillRect/>
          </a:stretch>
        </p:blipFill>
        <p:spPr>
          <a:xfrm>
            <a:off x="5436227" y="2045495"/>
            <a:ext cx="3096213" cy="4725144"/>
          </a:xfrm>
          <a:prstGeom prst="rect">
            <a:avLst/>
          </a:prstGeom>
        </p:spPr>
      </p:pic>
    </p:spTree>
    <p:extLst>
      <p:ext uri="{BB962C8B-B14F-4D97-AF65-F5344CB8AC3E}">
        <p14:creationId xmlns:p14="http://schemas.microsoft.com/office/powerpoint/2010/main" val="3574353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4294967295"/>
          </p:nvPr>
        </p:nvSpPr>
        <p:spPr>
          <a:xfrm>
            <a:off x="323528" y="1772816"/>
            <a:ext cx="8172450" cy="1302921"/>
          </a:xfrm>
        </p:spPr>
        <p:txBody>
          <a:bodyPr>
            <a:spAutoFit/>
          </a:bodyPr>
          <a:lstStyle/>
          <a:p>
            <a:pPr marL="185738" indent="15875" algn="ctr" defTabSz="8428038">
              <a:buFontTx/>
              <a:buNone/>
              <a:tabLst>
                <a:tab pos="8526463" algn="l"/>
              </a:tabLst>
              <a:defRPr/>
            </a:pPr>
            <a:r>
              <a:rPr lang="en-US" altLang="ru-RU" sz="4000" b="1" dirty="0">
                <a:solidFill>
                  <a:srgbClr val="002060"/>
                </a:solidFill>
                <a:latin typeface="Book Antiqua" panose="02040602050305030304" pitchFamily="18" charset="0"/>
              </a:rPr>
              <a:t>The END</a:t>
            </a:r>
          </a:p>
          <a:p>
            <a:pPr marL="185738" indent="15875" algn="ctr" defTabSz="8428038">
              <a:buFontTx/>
              <a:buNone/>
              <a:tabLst>
                <a:tab pos="8526463" algn="l"/>
              </a:tabLst>
              <a:defRPr/>
            </a:pPr>
            <a:r>
              <a:rPr lang="uk-UA" altLang="ru-RU" sz="4000" b="1" dirty="0">
                <a:solidFill>
                  <a:srgbClr val="002060"/>
                </a:solidFill>
                <a:latin typeface="Book Antiqua" panose="02040602050305030304" pitchFamily="18" charset="0"/>
              </a:rPr>
              <a:t>Модуль </a:t>
            </a:r>
            <a:r>
              <a:rPr lang="en-US" altLang="ru-RU" sz="4000" b="1" dirty="0">
                <a:solidFill>
                  <a:srgbClr val="002060"/>
                </a:solidFill>
                <a:latin typeface="Book Antiqua" panose="02040602050305030304" pitchFamily="18" charset="0"/>
              </a:rPr>
              <a:t>7</a:t>
            </a:r>
            <a:r>
              <a:rPr lang="uk-UA" altLang="ru-RU" sz="4000" b="1" dirty="0">
                <a:solidFill>
                  <a:srgbClr val="002060"/>
                </a:solidFill>
                <a:latin typeface="Book Antiqua" panose="02040602050305030304" pitchFamily="18" charset="0"/>
              </a:rPr>
              <a:t>. Лекція </a:t>
            </a:r>
            <a:r>
              <a:rPr lang="en-US" altLang="ru-RU" sz="4000" b="1" dirty="0">
                <a:solidFill>
                  <a:srgbClr val="002060"/>
                </a:solidFill>
                <a:latin typeface="Book Antiqua" panose="02040602050305030304" pitchFamily="18" charset="0"/>
              </a:rPr>
              <a:t>7.1.</a:t>
            </a:r>
            <a:endParaRPr lang="ru-RU" altLang="ru-RU" sz="40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152621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88C6-70DE-1880-F0C2-1A6AEE158D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061A10-AE69-5607-4354-3EBB088A38D6}"/>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a:solidFill>
                  <a:srgbClr val="002060"/>
                </a:solidFill>
                <a:latin typeface="Book Antiqua" panose="02040602050305030304" pitchFamily="18" charset="0"/>
              </a:rPr>
              <a:t>TENSOR FLOW</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AD9E3E3B-B80E-D63A-229D-424323CB33E6}"/>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 name="Rectangle 3">
            <a:extLst>
              <a:ext uri="{FF2B5EF4-FFF2-40B4-BE49-F238E27FC236}">
                <a16:creationId xmlns:a16="http://schemas.microsoft.com/office/drawing/2014/main" id="{E6CB59F2-39DD-5FBC-C491-A6AC4437B5B6}"/>
              </a:ext>
            </a:extLst>
          </p:cNvPr>
          <p:cNvSpPr txBox="1">
            <a:spLocks noChangeArrowheads="1"/>
          </p:cNvSpPr>
          <p:nvPr/>
        </p:nvSpPr>
        <p:spPr>
          <a:xfrm>
            <a:off x="323528" y="628294"/>
            <a:ext cx="8651304" cy="189404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rPr>
              <a:t>T</a:t>
            </a:r>
            <a:r>
              <a:rPr lang="de-DE" sz="2800" b="1" spc="-1" dirty="0" err="1">
                <a:solidFill>
                  <a:srgbClr val="002060"/>
                </a:solidFill>
                <a:latin typeface="Book Antiqua" panose="02040602050305030304" pitchFamily="18" charset="0"/>
              </a:rPr>
              <a:t>ensorFlow</a:t>
            </a:r>
            <a:r>
              <a:rPr lang="de-DE" sz="2800" b="1" spc="-1" dirty="0">
                <a:solidFill>
                  <a:srgbClr val="002060"/>
                </a:solidFill>
                <a:latin typeface="Book Antiqua" panose="02040602050305030304" pitchFamily="18" charset="0"/>
              </a:rPr>
              <a:t> — </a:t>
            </a:r>
            <a:r>
              <a:rPr lang="uk-UA" sz="2800" b="1" spc="-1" dirty="0">
                <a:solidFill>
                  <a:srgbClr val="002060"/>
                </a:solidFill>
                <a:latin typeface="Book Antiqua" panose="02040602050305030304" pitchFamily="18" charset="0"/>
              </a:rPr>
              <a:t>відкрита програмна бібліотека для машинного навчання.</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Розроблена компанією </a:t>
            </a:r>
            <a:r>
              <a:rPr lang="en-US" sz="2800" b="1" spc="-1">
                <a:solidFill>
                  <a:srgbClr val="002060"/>
                </a:solidFill>
                <a:latin typeface="Book Antiqua" panose="02040602050305030304" pitchFamily="18" charset="0"/>
              </a:rPr>
              <a:t>Google </a:t>
            </a:r>
            <a:r>
              <a:rPr lang="uk-UA" sz="2800" b="1" spc="-1" dirty="0">
                <a:solidFill>
                  <a:srgbClr val="002060"/>
                </a:solidFill>
                <a:latin typeface="Book Antiqua" panose="02040602050305030304" pitchFamily="18" charset="0"/>
              </a:rPr>
              <a:t>для побудови та тренування нейронних мереж довільної архітектури.</a:t>
            </a:r>
            <a:endParaRPr lang="en-US" sz="2800" b="1" spc="-1" dirty="0">
              <a:solidFill>
                <a:srgbClr val="002060"/>
              </a:solidFill>
              <a:latin typeface="Book Antiqua" panose="02040602050305030304" pitchFamily="18" charset="0"/>
            </a:endParaRPr>
          </a:p>
        </p:txBody>
      </p:sp>
      <p:pic>
        <p:nvPicPr>
          <p:cNvPr id="1026" name="Picture 2" descr="undefined">
            <a:extLst>
              <a:ext uri="{FF2B5EF4-FFF2-40B4-BE49-F238E27FC236}">
                <a16:creationId xmlns:a16="http://schemas.microsoft.com/office/drawing/2014/main" id="{B64195D6-D896-3C44-820B-745C628B1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248" y="3356992"/>
            <a:ext cx="2678672" cy="22313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1766F45-75B4-25A7-76AE-0DBA3A81FC57}"/>
              </a:ext>
            </a:extLst>
          </p:cNvPr>
          <p:cNvSpPr txBox="1">
            <a:spLocks noChangeArrowheads="1"/>
          </p:cNvSpPr>
          <p:nvPr/>
        </p:nvSpPr>
        <p:spPr>
          <a:xfrm>
            <a:off x="319976" y="3424566"/>
            <a:ext cx="3600400" cy="153189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Працює на</a:t>
            </a:r>
            <a:endParaRPr lang="en-US" sz="2800" b="1" spc="-1" dirty="0">
              <a:solidFill>
                <a:srgbClr val="002060"/>
              </a:solidFill>
              <a:latin typeface="Book Antiqua" panose="02040602050305030304" pitchFamily="18" charset="0"/>
            </a:endParaRPr>
          </a:p>
          <a:p>
            <a:pPr algn="just" fontAlgn="base">
              <a:lnSpc>
                <a:spcPts val="2800"/>
              </a:lnSpc>
              <a:spcBef>
                <a:spcPts val="0"/>
              </a:spcBef>
              <a:spcAft>
                <a:spcPct val="0"/>
              </a:spcAft>
              <a:buFont typeface="Wingdings" panose="05000000000000000000" pitchFamily="2" charset="2"/>
              <a:buChar char="à"/>
            </a:pPr>
            <a:r>
              <a:rPr lang="en-US" sz="2800" b="1" spc="-1" dirty="0">
                <a:solidFill>
                  <a:srgbClr val="002060"/>
                </a:solidFill>
                <a:latin typeface="Book Antiqua" panose="02040602050305030304" pitchFamily="18" charset="0"/>
              </a:rPr>
              <a:t>CPU</a:t>
            </a:r>
          </a:p>
          <a:p>
            <a:pPr algn="just" fontAlgn="base">
              <a:lnSpc>
                <a:spcPts val="2800"/>
              </a:lnSpc>
              <a:spcBef>
                <a:spcPts val="0"/>
              </a:spcBef>
              <a:spcAft>
                <a:spcPct val="0"/>
              </a:spcAft>
              <a:buFont typeface="Wingdings" panose="05000000000000000000" pitchFamily="2" charset="2"/>
              <a:buChar char="à"/>
            </a:pPr>
            <a:r>
              <a:rPr lang="en-US" sz="2800" b="1" spc="-1" dirty="0">
                <a:solidFill>
                  <a:srgbClr val="002060"/>
                </a:solidFill>
                <a:latin typeface="Book Antiqua" panose="02040602050305030304" pitchFamily="18" charset="0"/>
              </a:rPr>
              <a:t>GPU\CUDA</a:t>
            </a:r>
          </a:p>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sym typeface="Wingdings" panose="05000000000000000000" pitchFamily="2" charset="2"/>
              </a:rPr>
              <a:t></a:t>
            </a:r>
            <a:r>
              <a:rPr lang="en-US" sz="2800" b="1" spc="-1" dirty="0">
                <a:solidFill>
                  <a:srgbClr val="002060"/>
                </a:solidFill>
                <a:latin typeface="Book Antiqua" panose="02040602050305030304" pitchFamily="18" charset="0"/>
              </a:rPr>
              <a:t>TPU</a:t>
            </a:r>
          </a:p>
        </p:txBody>
      </p:sp>
      <p:sp>
        <p:nvSpPr>
          <p:cNvPr id="7" name="Rectangle 3">
            <a:extLst>
              <a:ext uri="{FF2B5EF4-FFF2-40B4-BE49-F238E27FC236}">
                <a16:creationId xmlns:a16="http://schemas.microsoft.com/office/drawing/2014/main" id="{038671C7-0280-7FA9-4EDA-F59FD7C8EAAA}"/>
              </a:ext>
            </a:extLst>
          </p:cNvPr>
          <p:cNvSpPr txBox="1">
            <a:spLocks noChangeArrowheads="1"/>
          </p:cNvSpPr>
          <p:nvPr/>
        </p:nvSpPr>
        <p:spPr>
          <a:xfrm>
            <a:off x="323528" y="2637530"/>
            <a:ext cx="7992888" cy="81682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rPr>
              <a:t>OS: Linux, Windows, macOS, iOS, Android</a:t>
            </a:r>
            <a:endParaRPr lang="uk-UA" sz="2800" b="1" spc="-1" dirty="0">
              <a:solidFill>
                <a:srgbClr val="002060"/>
              </a:solidFill>
              <a:latin typeface="Book Antiqua" panose="02040602050305030304" pitchFamily="18" charset="0"/>
            </a:endParaRP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Реалізовано на </a:t>
            </a:r>
            <a:r>
              <a:rPr lang="en-US" sz="2800" b="1" spc="-1" dirty="0">
                <a:solidFill>
                  <a:srgbClr val="002060"/>
                </a:solidFill>
                <a:latin typeface="Book Antiqua" panose="02040602050305030304" pitchFamily="18" charset="0"/>
              </a:rPr>
              <a:t>C++</a:t>
            </a:r>
          </a:p>
        </p:txBody>
      </p:sp>
      <p:sp>
        <p:nvSpPr>
          <p:cNvPr id="8" name="Rectangle 3">
            <a:extLst>
              <a:ext uri="{FF2B5EF4-FFF2-40B4-BE49-F238E27FC236}">
                <a16:creationId xmlns:a16="http://schemas.microsoft.com/office/drawing/2014/main" id="{EA77F8F6-BF56-0B25-BC10-2A0980FE00F9}"/>
              </a:ext>
            </a:extLst>
          </p:cNvPr>
          <p:cNvSpPr txBox="1">
            <a:spLocks noChangeArrowheads="1"/>
          </p:cNvSpPr>
          <p:nvPr/>
        </p:nvSpPr>
        <p:spPr>
          <a:xfrm>
            <a:off x="319976" y="5058679"/>
            <a:ext cx="5032552" cy="81682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Офіційний сайт</a:t>
            </a:r>
          </a:p>
          <a:p>
            <a:pPr marL="0" indent="0" algn="just" fontAlgn="base">
              <a:lnSpc>
                <a:spcPts val="2800"/>
              </a:lnSpc>
              <a:spcBef>
                <a:spcPts val="0"/>
              </a:spcBef>
              <a:spcAft>
                <a:spcPct val="0"/>
              </a:spcAft>
              <a:buNone/>
            </a:pPr>
            <a:r>
              <a:rPr lang="en-US" sz="2800" b="1" spc="-1" dirty="0">
                <a:solidFill>
                  <a:srgbClr val="002060"/>
                </a:solidFill>
                <a:latin typeface="Book Antiqua" panose="02040602050305030304" pitchFamily="18" charset="0"/>
                <a:hlinkClick r:id="rId4"/>
              </a:rPr>
              <a:t>https://www.tensorflow.org</a:t>
            </a:r>
            <a:endParaRPr lang="en-US" sz="2800" b="1" spc="-1" dirty="0">
              <a:solidFill>
                <a:srgbClr val="002060"/>
              </a:solidFill>
              <a:latin typeface="Book Antiqua" panose="02040602050305030304" pitchFamily="18" charset="0"/>
            </a:endParaRPr>
          </a:p>
        </p:txBody>
      </p:sp>
      <p:sp>
        <p:nvSpPr>
          <p:cNvPr id="10" name="Rectangle 3">
            <a:extLst>
              <a:ext uri="{FF2B5EF4-FFF2-40B4-BE49-F238E27FC236}">
                <a16:creationId xmlns:a16="http://schemas.microsoft.com/office/drawing/2014/main" id="{8774977A-FDB7-ECE3-3C9B-21D139080E19}"/>
              </a:ext>
            </a:extLst>
          </p:cNvPr>
          <p:cNvSpPr txBox="1">
            <a:spLocks noChangeArrowheads="1"/>
          </p:cNvSpPr>
          <p:nvPr/>
        </p:nvSpPr>
        <p:spPr>
          <a:xfrm>
            <a:off x="319976" y="5977725"/>
            <a:ext cx="7992888" cy="45775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rPr>
              <a:t>Інтеграція з </a:t>
            </a:r>
            <a:r>
              <a:rPr lang="en-US" sz="2800" b="1" spc="-1" dirty="0">
                <a:solidFill>
                  <a:srgbClr val="002060"/>
                </a:solidFill>
                <a:latin typeface="Book Antiqua" panose="02040602050305030304" pitchFamily="18" charset="0"/>
              </a:rPr>
              <a:t>Python: Anaconda, Google </a:t>
            </a:r>
            <a:r>
              <a:rPr lang="en-US" sz="2800" b="1" spc="-1" dirty="0" err="1">
                <a:solidFill>
                  <a:srgbClr val="002060"/>
                </a:solidFill>
                <a:latin typeface="Book Antiqua" panose="02040602050305030304" pitchFamily="18" charset="0"/>
              </a:rPr>
              <a:t>Colab</a:t>
            </a:r>
            <a:endParaRPr lang="en-US"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00158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BD85F-ECE1-F809-2FD2-91602498523C}"/>
              </a:ext>
            </a:extLst>
          </p:cNvPr>
          <p:cNvSpPr txBox="1"/>
          <p:nvPr/>
        </p:nvSpPr>
        <p:spPr>
          <a:xfrm>
            <a:off x="107504" y="17023"/>
            <a:ext cx="8928992" cy="646331"/>
          </a:xfrm>
          <a:prstGeom prst="rect">
            <a:avLst/>
          </a:prstGeom>
          <a:noFill/>
        </p:spPr>
        <p:txBody>
          <a:bodyPr wrap="square" rtlCol="0">
            <a:spAutoFit/>
          </a:bodyPr>
          <a:lstStyle/>
          <a:p>
            <a:pPr algn="ctr">
              <a:defRPr/>
            </a:pPr>
            <a:r>
              <a:rPr lang="en-US" sz="3600" b="1" dirty="0">
                <a:solidFill>
                  <a:srgbClr val="002060"/>
                </a:solidFill>
                <a:latin typeface="Book Antiqua" panose="02040602050305030304" pitchFamily="18" charset="0"/>
              </a:rPr>
              <a:t> API </a:t>
            </a:r>
            <a:r>
              <a:rPr lang="uk-UA" sz="3600" b="1" dirty="0">
                <a:solidFill>
                  <a:srgbClr val="002060"/>
                </a:solidFill>
                <a:latin typeface="Book Antiqua" panose="02040602050305030304" pitchFamily="18" charset="0"/>
              </a:rPr>
              <a:t>інтерфейс </a:t>
            </a:r>
            <a:r>
              <a:rPr lang="en-US" sz="3600" b="1" dirty="0">
                <a:solidFill>
                  <a:srgbClr val="002060"/>
                </a:solidFill>
                <a:latin typeface="Book Antiqua" panose="02040602050305030304" pitchFamily="18" charset="0"/>
              </a:rPr>
              <a:t>TF</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6536D0A4-A80D-D363-FC0A-25020B89DFD3}"/>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6" name="Рисунок 15">
            <a:extLst>
              <a:ext uri="{FF2B5EF4-FFF2-40B4-BE49-F238E27FC236}">
                <a16:creationId xmlns:a16="http://schemas.microsoft.com/office/drawing/2014/main" id="{ED4421F2-817C-1DFE-4D4A-75F5386FD9A9}"/>
              </a:ext>
            </a:extLst>
          </p:cNvPr>
          <p:cNvPicPr>
            <a:picLocks noChangeAspect="1"/>
          </p:cNvPicPr>
          <p:nvPr/>
        </p:nvPicPr>
        <p:blipFill>
          <a:blip r:embed="rId3"/>
          <a:stretch>
            <a:fillRect/>
          </a:stretch>
        </p:blipFill>
        <p:spPr>
          <a:xfrm>
            <a:off x="664332" y="665927"/>
            <a:ext cx="8055646" cy="5574686"/>
          </a:xfrm>
          <a:prstGeom prst="rect">
            <a:avLst/>
          </a:prstGeom>
        </p:spPr>
      </p:pic>
      <p:sp>
        <p:nvSpPr>
          <p:cNvPr id="18" name="TextBox 17">
            <a:extLst>
              <a:ext uri="{FF2B5EF4-FFF2-40B4-BE49-F238E27FC236}">
                <a16:creationId xmlns:a16="http://schemas.microsoft.com/office/drawing/2014/main" id="{90354407-EB5D-4D7A-D161-98A43AFFF5DE}"/>
              </a:ext>
            </a:extLst>
          </p:cNvPr>
          <p:cNvSpPr txBox="1"/>
          <p:nvPr/>
        </p:nvSpPr>
        <p:spPr>
          <a:xfrm>
            <a:off x="320164" y="6309320"/>
            <a:ext cx="6916131" cy="369332"/>
          </a:xfrm>
          <a:prstGeom prst="rect">
            <a:avLst/>
          </a:prstGeom>
          <a:noFill/>
        </p:spPr>
        <p:txBody>
          <a:bodyPr wrap="square">
            <a:spAutoFit/>
          </a:bodyPr>
          <a:lstStyle/>
          <a:p>
            <a:r>
              <a:rPr lang="de-DE" dirty="0">
                <a:hlinkClick r:id="rId4"/>
              </a:rPr>
              <a:t>https://www.tensorflow.org/api_docs/python/tf#modules</a:t>
            </a:r>
            <a:endParaRPr lang="uk-UA" dirty="0"/>
          </a:p>
        </p:txBody>
      </p:sp>
    </p:spTree>
    <p:extLst>
      <p:ext uri="{BB962C8B-B14F-4D97-AF65-F5344CB8AC3E}">
        <p14:creationId xmlns:p14="http://schemas.microsoft.com/office/powerpoint/2010/main" val="60372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B9C4C-D72D-6B71-C29D-86DCA947C5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8285E3-D439-A07C-F534-628419A5413E}"/>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uk-UA" sz="3600" b="1" dirty="0">
                <a:solidFill>
                  <a:srgbClr val="002060"/>
                </a:solidFill>
                <a:latin typeface="Book Antiqua" panose="02040602050305030304" pitchFamily="18" charset="0"/>
              </a:rPr>
              <a:t>АРХИТЕКТУРА </a:t>
            </a:r>
            <a:r>
              <a:rPr lang="en-US" sz="3600" b="1" dirty="0">
                <a:solidFill>
                  <a:srgbClr val="002060"/>
                </a:solidFill>
                <a:latin typeface="Book Antiqua" panose="02040602050305030304" pitchFamily="18" charset="0"/>
              </a:rPr>
              <a:t>TF</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60F77236-ACBD-2D81-B26C-739458BAB276}"/>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2" name="Рисунок 11">
            <a:extLst>
              <a:ext uri="{FF2B5EF4-FFF2-40B4-BE49-F238E27FC236}">
                <a16:creationId xmlns:a16="http://schemas.microsoft.com/office/drawing/2014/main" id="{BDF7AF0F-0497-0845-C337-CDDFA160E12E}"/>
              </a:ext>
            </a:extLst>
          </p:cNvPr>
          <p:cNvPicPr>
            <a:picLocks noChangeAspect="1"/>
          </p:cNvPicPr>
          <p:nvPr/>
        </p:nvPicPr>
        <p:blipFill>
          <a:blip r:embed="rId3"/>
          <a:stretch>
            <a:fillRect/>
          </a:stretch>
        </p:blipFill>
        <p:spPr>
          <a:xfrm>
            <a:off x="292087" y="1027865"/>
            <a:ext cx="8663553" cy="4802269"/>
          </a:xfrm>
          <a:prstGeom prst="rect">
            <a:avLst/>
          </a:prstGeom>
        </p:spPr>
      </p:pic>
    </p:spTree>
    <p:extLst>
      <p:ext uri="{BB962C8B-B14F-4D97-AF65-F5344CB8AC3E}">
        <p14:creationId xmlns:p14="http://schemas.microsoft.com/office/powerpoint/2010/main" val="253934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A3330-5D3B-D903-96CA-B1CF6CA3ECB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84E6DC-21B3-4BD1-EB15-92F2C3FB3ABF}"/>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ru-RU" sz="3600" b="1" dirty="0" err="1">
                <a:solidFill>
                  <a:srgbClr val="002060"/>
                </a:solidFill>
                <a:latin typeface="Book Antiqua" panose="02040602050305030304" pitchFamily="18" charset="0"/>
              </a:rPr>
              <a:t>Екосистема</a:t>
            </a:r>
            <a:r>
              <a:rPr lang="ru-RU" sz="3600" b="1" dirty="0">
                <a:solidFill>
                  <a:srgbClr val="002060"/>
                </a:solidFill>
                <a:latin typeface="Book Antiqua" panose="02040602050305030304" pitchFamily="18" charset="0"/>
              </a:rPr>
              <a:t> </a:t>
            </a:r>
            <a:r>
              <a:rPr lang="en-US" sz="3600" b="1" dirty="0">
                <a:solidFill>
                  <a:srgbClr val="002060"/>
                </a:solidFill>
                <a:latin typeface="Book Antiqua" panose="02040602050305030304" pitchFamily="18" charset="0"/>
              </a:rPr>
              <a:t>TF</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90A486C1-EF37-0619-26AB-D797574C7D16}"/>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 name="Rectangle 3">
            <a:extLst>
              <a:ext uri="{FF2B5EF4-FFF2-40B4-BE49-F238E27FC236}">
                <a16:creationId xmlns:a16="http://schemas.microsoft.com/office/drawing/2014/main" id="{CD7BE96B-96DA-F0EB-9631-A6A4F9EAF87B}"/>
              </a:ext>
            </a:extLst>
          </p:cNvPr>
          <p:cNvSpPr txBox="1">
            <a:spLocks noChangeArrowheads="1"/>
          </p:cNvSpPr>
          <p:nvPr/>
        </p:nvSpPr>
        <p:spPr>
          <a:xfrm>
            <a:off x="233648" y="748640"/>
            <a:ext cx="8651304" cy="1175899"/>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err="1">
                <a:solidFill>
                  <a:srgbClr val="002060"/>
                </a:solidFill>
                <a:latin typeface="Book Antiqua" panose="02040602050305030304" pitchFamily="18" charset="0"/>
              </a:rPr>
              <a:t>TensorBoard</a:t>
            </a:r>
            <a:r>
              <a:rPr lang="uk-UA" sz="2800" b="1" spc="-1" dirty="0">
                <a:solidFill>
                  <a:srgbClr val="002060"/>
                </a:solidFill>
                <a:latin typeface="Book Antiqua" panose="02040602050305030304" pitchFamily="18" charset="0"/>
              </a:rPr>
              <a:t> — набір інструментів для візуалізації </a:t>
            </a: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hlinkClick r:id="rId3"/>
              </a:rPr>
              <a:t>https://www.tensorflow.org/tensorboard</a:t>
            </a:r>
            <a:endParaRPr lang="uk-UA" sz="2800" b="1" spc="-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1B38460E-E982-1CFC-DA8F-C01883B2BFB0}"/>
              </a:ext>
            </a:extLst>
          </p:cNvPr>
          <p:cNvSpPr txBox="1">
            <a:spLocks noChangeArrowheads="1"/>
          </p:cNvSpPr>
          <p:nvPr/>
        </p:nvSpPr>
        <p:spPr>
          <a:xfrm>
            <a:off x="246348" y="2297499"/>
            <a:ext cx="8651304" cy="153497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 </a:t>
            </a:r>
            <a:r>
              <a:rPr lang="uk-UA" sz="2800" b="1" spc="-1" dirty="0" err="1">
                <a:solidFill>
                  <a:srgbClr val="002060"/>
                </a:solidFill>
                <a:latin typeface="Book Antiqua" panose="02040602050305030304" pitchFamily="18" charset="0"/>
              </a:rPr>
              <a:t>Extanded</a:t>
            </a:r>
            <a:r>
              <a:rPr lang="uk-UA" sz="2800" b="1" spc="-1" dirty="0">
                <a:solidFill>
                  <a:srgbClr val="002060"/>
                </a:solidFill>
                <a:latin typeface="Book Antiqua" panose="02040602050305030304" pitchFamily="18" charset="0"/>
              </a:rPr>
              <a:t> (TFX)  — комплексна платформа для розгортання робочих конвеєрів машинного навчання.</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hlinkClick r:id="rId4"/>
              </a:rPr>
              <a:t>https://www.tensorflow.org/tfx</a:t>
            </a:r>
            <a:endParaRPr lang="uk-UA" sz="2800" b="1" spc="-1" dirty="0">
              <a:solidFill>
                <a:srgbClr val="002060"/>
              </a:solidFill>
              <a:latin typeface="Book Antiqua" panose="02040602050305030304" pitchFamily="18" charset="0"/>
            </a:endParaRPr>
          </a:p>
        </p:txBody>
      </p:sp>
      <p:sp>
        <p:nvSpPr>
          <p:cNvPr id="6" name="Rectangle 3">
            <a:extLst>
              <a:ext uri="{FF2B5EF4-FFF2-40B4-BE49-F238E27FC236}">
                <a16:creationId xmlns:a16="http://schemas.microsoft.com/office/drawing/2014/main" id="{BC142A2F-8422-DD6B-0A13-26F30304D4E8}"/>
              </a:ext>
            </a:extLst>
          </p:cNvPr>
          <p:cNvSpPr txBox="1">
            <a:spLocks noChangeArrowheads="1"/>
          </p:cNvSpPr>
          <p:nvPr/>
        </p:nvSpPr>
        <p:spPr>
          <a:xfrm>
            <a:off x="246348" y="4205431"/>
            <a:ext cx="8651304" cy="189404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fontAlgn="base">
              <a:lnSpc>
                <a:spcPts val="2800"/>
              </a:lnSpc>
              <a:spcBef>
                <a:spcPts val="0"/>
              </a:spcBef>
              <a:spcAft>
                <a:spcPct val="0"/>
              </a:spcAft>
              <a:buNone/>
            </a:pP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 </a:t>
            </a:r>
            <a:r>
              <a:rPr lang="uk-UA" sz="2800" b="1" spc="-1" dirty="0" err="1">
                <a:solidFill>
                  <a:srgbClr val="002060"/>
                </a:solidFill>
                <a:latin typeface="Book Antiqua" panose="02040602050305030304" pitchFamily="18" charset="0"/>
              </a:rPr>
              <a:t>Model</a:t>
            </a:r>
            <a:r>
              <a:rPr lang="uk-UA" sz="2800" b="1" spc="-1" dirty="0">
                <a:solidFill>
                  <a:srgbClr val="002060"/>
                </a:solidFill>
                <a:latin typeface="Book Antiqua" panose="02040602050305030304" pitchFamily="18" charset="0"/>
              </a:rPr>
              <a:t> </a:t>
            </a:r>
            <a:r>
              <a:rPr lang="uk-UA" sz="2800" b="1" spc="-1" dirty="0" err="1">
                <a:solidFill>
                  <a:srgbClr val="002060"/>
                </a:solidFill>
                <a:latin typeface="Book Antiqua" panose="02040602050305030304" pitchFamily="18" charset="0"/>
              </a:rPr>
              <a:t>Garden</a:t>
            </a:r>
            <a:r>
              <a:rPr lang="uk-UA" sz="2000" b="0" i="0" dirty="0">
                <a:solidFill>
                  <a:srgbClr val="202124"/>
                </a:solidFill>
                <a:effectLst/>
                <a:latin typeface="Roboto" panose="02000000000000000000" pitchFamily="2" charset="0"/>
              </a:rPr>
              <a:t> </a:t>
            </a:r>
            <a:r>
              <a:rPr lang="uk-UA" sz="2800" b="1" spc="-1" dirty="0">
                <a:solidFill>
                  <a:srgbClr val="002060"/>
                </a:solidFill>
                <a:latin typeface="Book Antiqua" panose="02040602050305030304" pitchFamily="18" charset="0"/>
              </a:rPr>
              <a:t>  — реалізації сучасних моделей ML для зору та обробки природної мови (NLP), а також інструменти робочого процесу.</a:t>
            </a:r>
          </a:p>
          <a:p>
            <a:pPr marL="0" indent="0" algn="just" fontAlgn="base">
              <a:lnSpc>
                <a:spcPts val="2800"/>
              </a:lnSpc>
              <a:spcBef>
                <a:spcPts val="0"/>
              </a:spcBef>
              <a:spcAft>
                <a:spcPct val="0"/>
              </a:spcAft>
              <a:buNone/>
            </a:pPr>
            <a:r>
              <a:rPr lang="uk-UA" sz="2800" b="1" spc="-1" dirty="0">
                <a:solidFill>
                  <a:srgbClr val="002060"/>
                </a:solidFill>
                <a:latin typeface="Book Antiqua" panose="02040602050305030304" pitchFamily="18" charset="0"/>
                <a:hlinkClick r:id="rId5"/>
              </a:rPr>
              <a:t>https://www.tensorflow.org/guide/model_garden</a:t>
            </a:r>
            <a:endParaRPr lang="uk-UA" sz="2800" b="1" spc="-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182470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6B53DC5-DF74-6B3B-EB35-99429825AC78}"/>
              </a:ext>
            </a:extLst>
          </p:cNvPr>
          <p:cNvSpPr txBox="1">
            <a:spLocks noChangeArrowheads="1"/>
          </p:cNvSpPr>
          <p:nvPr/>
        </p:nvSpPr>
        <p:spPr>
          <a:xfrm>
            <a:off x="246348" y="654335"/>
            <a:ext cx="8651304" cy="1534972"/>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 = потік тензорів – динамічна структура даних, яка використовується для представлення даних в обчислювальному графі </a:t>
            </a:r>
            <a:r>
              <a:rPr lang="uk-UA" sz="2800" b="1" spc="-1" dirty="0" err="1">
                <a:solidFill>
                  <a:srgbClr val="002060"/>
                </a:solidFill>
                <a:latin typeface="Book Antiqua" panose="02040602050305030304" pitchFamily="18" charset="0"/>
              </a:rPr>
              <a:t>TensorFlow</a:t>
            </a:r>
            <a:r>
              <a:rPr lang="uk-UA" sz="2800" b="1" spc="-1" dirty="0">
                <a:solidFill>
                  <a:srgbClr val="002060"/>
                </a:solidFill>
                <a:latin typeface="Book Antiqua" panose="02040602050305030304" pitchFamily="18" charset="0"/>
              </a:rPr>
              <a:t>.</a:t>
            </a:r>
          </a:p>
        </p:txBody>
      </p:sp>
      <p:pic>
        <p:nvPicPr>
          <p:cNvPr id="9" name="Рисунок 8">
            <a:extLst>
              <a:ext uri="{FF2B5EF4-FFF2-40B4-BE49-F238E27FC236}">
                <a16:creationId xmlns:a16="http://schemas.microsoft.com/office/drawing/2014/main" id="{56953E3A-945B-13DA-6134-11BEBCECDCE2}"/>
              </a:ext>
            </a:extLst>
          </p:cNvPr>
          <p:cNvPicPr>
            <a:picLocks noChangeAspect="1"/>
          </p:cNvPicPr>
          <p:nvPr/>
        </p:nvPicPr>
        <p:blipFill>
          <a:blip r:embed="rId3"/>
          <a:stretch>
            <a:fillRect/>
          </a:stretch>
        </p:blipFill>
        <p:spPr>
          <a:xfrm>
            <a:off x="234226" y="2184054"/>
            <a:ext cx="8651304" cy="4505325"/>
          </a:xfrm>
          <a:prstGeom prst="rect">
            <a:avLst/>
          </a:prstGeom>
        </p:spPr>
      </p:pic>
      <p:sp>
        <p:nvSpPr>
          <p:cNvPr id="7" name="TextBox 6">
            <a:extLst>
              <a:ext uri="{FF2B5EF4-FFF2-40B4-BE49-F238E27FC236}">
                <a16:creationId xmlns:a16="http://schemas.microsoft.com/office/drawing/2014/main" id="{4A6FD374-E7CE-5330-45DF-8822C39D4531}"/>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a:solidFill>
                  <a:srgbClr val="002060"/>
                </a:solidFill>
                <a:latin typeface="Book Antiqua" panose="02040602050305030304" pitchFamily="18" charset="0"/>
              </a:rPr>
              <a:t>TENSOR FLOW</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44665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50032-5D3E-7FB4-CCDE-C572F1F2B432}"/>
            </a:ext>
          </a:extLst>
        </p:cNvPr>
        <p:cNvGrpSpPr/>
        <p:nvPr/>
      </p:nvGrpSpPr>
      <p:grpSpPr>
        <a:xfrm>
          <a:off x="0" y="0"/>
          <a:ext cx="0" cy="0"/>
          <a:chOff x="0" y="0"/>
          <a:chExt cx="0" cy="0"/>
        </a:xfrm>
      </p:grpSpPr>
      <p:sp>
        <p:nvSpPr>
          <p:cNvPr id="9" name="Rectangle 3">
            <a:extLst>
              <a:ext uri="{FF2B5EF4-FFF2-40B4-BE49-F238E27FC236}">
                <a16:creationId xmlns:a16="http://schemas.microsoft.com/office/drawing/2014/main" id="{F8C8E230-DC2C-F245-17D6-0027BB67BCDD}"/>
              </a:ext>
            </a:extLst>
          </p:cNvPr>
          <p:cNvSpPr txBox="1">
            <a:spLocks noChangeArrowheads="1"/>
          </p:cNvSpPr>
          <p:nvPr/>
        </p:nvSpPr>
        <p:spPr>
          <a:xfrm>
            <a:off x="246348" y="727353"/>
            <a:ext cx="8651304" cy="5125699"/>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fontAlgn="base">
              <a:lnSpc>
                <a:spcPts val="2800"/>
              </a:lnSpc>
              <a:spcBef>
                <a:spcPts val="0"/>
              </a:spcBef>
              <a:spcAft>
                <a:spcPct val="0"/>
              </a:spcAft>
              <a:buClrTx/>
              <a:buSzTx/>
              <a:buNone/>
              <a:tabLst/>
            </a:pPr>
            <a:r>
              <a:rPr lang="uk-UA" altLang="uk-UA" sz="3600" b="1" spc="-1" dirty="0">
                <a:solidFill>
                  <a:srgbClr val="002060"/>
                </a:solidFill>
                <a:latin typeface="Book Antiqua" panose="02040602050305030304" pitchFamily="18" charset="0"/>
              </a:rPr>
              <a:t>Формальна математика </a:t>
            </a:r>
            <a:r>
              <a:rPr lang="en-US" altLang="uk-UA" sz="3600" b="1" spc="-1" dirty="0">
                <a:solidFill>
                  <a:srgbClr val="002060"/>
                </a:solidFill>
                <a:latin typeface="Book Antiqua" panose="02040602050305030304" pitchFamily="18" charset="0"/>
                <a:sym typeface="Wingdings" panose="05000000000000000000" pitchFamily="2" charset="2"/>
              </a:rPr>
              <a:t></a:t>
            </a:r>
          </a:p>
          <a:p>
            <a:pPr marL="0" marR="0" lvl="0" indent="0" algn="just" fontAlgn="base">
              <a:lnSpc>
                <a:spcPts val="2800"/>
              </a:lnSpc>
              <a:spcBef>
                <a:spcPts val="0"/>
              </a:spcBef>
              <a:spcAft>
                <a:spcPct val="0"/>
              </a:spcAft>
              <a:buClrTx/>
              <a:buSzTx/>
              <a:buNone/>
              <a:tabLst/>
            </a:pPr>
            <a:endParaRPr lang="en-US" altLang="uk-UA" sz="3600" b="1" spc="-1" dirty="0">
              <a:solidFill>
                <a:srgbClr val="002060"/>
              </a:solidFill>
              <a:latin typeface="Book Antiqua" panose="02040602050305030304" pitchFamily="18" charset="0"/>
              <a:sym typeface="Wingdings" panose="05000000000000000000" pitchFamily="2" charset="2"/>
            </a:endParaRPr>
          </a:p>
          <a:p>
            <a:pPr marL="0" marR="0" lvl="0" indent="0" algn="just" fontAlgn="base">
              <a:lnSpc>
                <a:spcPts val="2800"/>
              </a:lnSpc>
              <a:spcBef>
                <a:spcPts val="0"/>
              </a:spcBef>
              <a:spcAft>
                <a:spcPct val="0"/>
              </a:spcAft>
              <a:buClrTx/>
              <a:buSzTx/>
              <a:buNone/>
              <a:tabLst/>
            </a:pPr>
            <a:r>
              <a:rPr lang="uk-UA" altLang="uk-UA" sz="3600" b="1" spc="-1" dirty="0">
                <a:solidFill>
                  <a:srgbClr val="002060"/>
                </a:solidFill>
                <a:latin typeface="Book Antiqua" panose="02040602050305030304" pitchFamily="18" charset="0"/>
              </a:rPr>
              <a:t>Тензор </a:t>
            </a:r>
            <a:r>
              <a:rPr lang="uk-UA" altLang="uk-UA" sz="2800" b="1" spc="-1" dirty="0">
                <a:solidFill>
                  <a:srgbClr val="002060"/>
                </a:solidFill>
                <a:latin typeface="Book Antiqua" panose="02040602050305030304" pitchFamily="18" charset="0"/>
              </a:rPr>
              <a:t>— математичний об'єкт, що узагальнює такі поняття як</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Скаляр.</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Вектор, </a:t>
            </a:r>
            <a:r>
              <a:rPr lang="uk-UA" altLang="uk-UA" sz="2500" b="1" spc="-1" dirty="0" err="1">
                <a:solidFill>
                  <a:srgbClr val="002060"/>
                </a:solidFill>
                <a:latin typeface="Book Antiqua" panose="02040602050305030304" pitchFamily="18" charset="0"/>
              </a:rPr>
              <a:t>ковектор</a:t>
            </a:r>
            <a:r>
              <a:rPr lang="uk-UA" altLang="uk-UA" sz="2500" b="1" spc="-1" dirty="0">
                <a:solidFill>
                  <a:srgbClr val="002060"/>
                </a:solidFill>
                <a:latin typeface="Book Antiqua" panose="02040602050305030304" pitchFamily="18" charset="0"/>
              </a:rPr>
              <a:t>.</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Матриця.</a:t>
            </a:r>
          </a:p>
          <a:p>
            <a:pPr lvl="1" algn="just" fontAlgn="base">
              <a:lnSpc>
                <a:spcPts val="2800"/>
              </a:lnSpc>
              <a:spcBef>
                <a:spcPts val="0"/>
              </a:spcBef>
              <a:spcAft>
                <a:spcPct val="0"/>
              </a:spcAft>
            </a:pPr>
            <a:r>
              <a:rPr lang="uk-UA" altLang="uk-UA" sz="2500" b="1" spc="-1" dirty="0">
                <a:solidFill>
                  <a:srgbClr val="002060"/>
                </a:solidFill>
                <a:latin typeface="Book Antiqua" panose="02040602050305030304" pitchFamily="18" charset="0"/>
              </a:rPr>
              <a:t>Лінійний оператор, білінійна форма.</a:t>
            </a:r>
          </a:p>
          <a:p>
            <a:pPr marL="0" marR="0" lvl="0" indent="0" algn="just" fontAlgn="base">
              <a:lnSpc>
                <a:spcPts val="2800"/>
              </a:lnSpc>
              <a:spcBef>
                <a:spcPts val="0"/>
              </a:spcBef>
              <a:spcAft>
                <a:spcPct val="0"/>
              </a:spcAft>
              <a:buClrTx/>
              <a:buSzTx/>
              <a:buNone/>
              <a:tabLst/>
            </a:pPr>
            <a:endParaRPr lang="uk-UA" altLang="uk-UA" sz="2800" b="1" spc="-1" dirty="0">
              <a:solidFill>
                <a:srgbClr val="002060"/>
              </a:solidFill>
              <a:latin typeface="Book Antiqua" panose="02040602050305030304" pitchFamily="18" charset="0"/>
            </a:endParaRPr>
          </a:p>
          <a:p>
            <a:pPr marL="0" marR="0" lvl="0" indent="0" algn="just" fontAlgn="base">
              <a:lnSpc>
                <a:spcPts val="2800"/>
              </a:lnSpc>
              <a:spcBef>
                <a:spcPts val="0"/>
              </a:spcBef>
              <a:spcAft>
                <a:spcPct val="0"/>
              </a:spcAft>
              <a:buClrTx/>
              <a:buSzTx/>
              <a:buNone/>
              <a:tabLst/>
            </a:pPr>
            <a:r>
              <a:rPr lang="uk-UA" altLang="uk-UA" sz="2800" b="1" spc="-1" dirty="0">
                <a:solidFill>
                  <a:srgbClr val="002060"/>
                </a:solidFill>
                <a:latin typeface="Book Antiqua" panose="02040602050305030304" pitchFamily="18" charset="0"/>
              </a:rPr>
              <a:t>В деякому базисі тензор представляється у вигляді багатовимірної таблиці (число співмножників збігається з валентністю тензора), заповненої числами (компонентами тензора).</a:t>
            </a:r>
          </a:p>
        </p:txBody>
      </p:sp>
      <p:sp>
        <p:nvSpPr>
          <p:cNvPr id="2" name="TextBox 1">
            <a:extLst>
              <a:ext uri="{FF2B5EF4-FFF2-40B4-BE49-F238E27FC236}">
                <a16:creationId xmlns:a16="http://schemas.microsoft.com/office/drawing/2014/main" id="{89D884D4-7EE2-409D-A511-DA6251CAE1F3}"/>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uk-UA" sz="3600" b="1" dirty="0">
                <a:solidFill>
                  <a:srgbClr val="002060"/>
                </a:solidFill>
                <a:latin typeface="Book Antiqua" panose="02040602050305030304" pitchFamily="18" charset="0"/>
              </a:rPr>
              <a:t>ТЕНЗОР</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
        <p:nvSpPr>
          <p:cNvPr id="4" name="AutoShape 3" descr="{\displaystyle d\times d\times \cdots \times d}">
            <a:extLst>
              <a:ext uri="{FF2B5EF4-FFF2-40B4-BE49-F238E27FC236}">
                <a16:creationId xmlns:a16="http://schemas.microsoft.com/office/drawing/2014/main" id="{BF7838ED-D5CA-B056-04C9-86C7752AB613}"/>
              </a:ext>
            </a:extLst>
          </p:cNvPr>
          <p:cNvSpPr>
            <a:spLocks noChangeAspect="1" noChangeArrowheads="1"/>
          </p:cNvSpPr>
          <p:nvPr/>
        </p:nvSpPr>
        <p:spPr bwMode="auto">
          <a:xfrm>
            <a:off x="45593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335575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9E080A4-BFCA-B1F2-43C5-9082164E7E71}"/>
              </a:ext>
            </a:extLst>
          </p:cNvPr>
          <p:cNvSpPr txBox="1">
            <a:spLocks noChangeArrowheads="1"/>
          </p:cNvSpPr>
          <p:nvPr/>
        </p:nvSpPr>
        <p:spPr>
          <a:xfrm>
            <a:off x="246348" y="694295"/>
            <a:ext cx="8651304" cy="261219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800"/>
              </a:lnSpc>
              <a:spcBef>
                <a:spcPts val="0"/>
              </a:spcBef>
              <a:buNone/>
            </a:pPr>
            <a:r>
              <a:rPr lang="en-US" altLang="uk-UA" sz="3600" b="1" spc="-1" dirty="0">
                <a:solidFill>
                  <a:srgbClr val="002060"/>
                </a:solidFill>
                <a:latin typeface="Book Antiqua" panose="02040602050305030304" pitchFamily="18" charset="0"/>
              </a:rPr>
              <a:t>Tensor Flow </a:t>
            </a:r>
            <a:r>
              <a:rPr lang="en-US" altLang="uk-UA" sz="3600" b="1" spc="-1" dirty="0">
                <a:solidFill>
                  <a:srgbClr val="002060"/>
                </a:solidFill>
                <a:latin typeface="Book Antiqua" panose="02040602050305030304" pitchFamily="18" charset="0"/>
                <a:sym typeface="Wingdings" panose="05000000000000000000" pitchFamily="2" charset="2"/>
              </a:rPr>
              <a:t> </a:t>
            </a:r>
            <a:r>
              <a:rPr lang="uk-UA" sz="3600" b="1" spc="-1" dirty="0">
                <a:solidFill>
                  <a:srgbClr val="002060"/>
                </a:solidFill>
                <a:latin typeface="Book Antiqua" panose="02040602050305030304" pitchFamily="18" charset="0"/>
              </a:rPr>
              <a:t>Тензори</a:t>
            </a:r>
            <a:r>
              <a:rPr lang="en-US" sz="3600" b="1" spc="-1" dirty="0">
                <a:solidFill>
                  <a:srgbClr val="002060"/>
                </a:solidFill>
                <a:latin typeface="Book Antiqua" panose="02040602050305030304" pitchFamily="18" charset="0"/>
              </a:rPr>
              <a:t> </a:t>
            </a:r>
            <a:r>
              <a:rPr lang="uk-UA" sz="2800" b="1" spc="-1" dirty="0">
                <a:solidFill>
                  <a:srgbClr val="002060"/>
                </a:solidFill>
                <a:latin typeface="Book Antiqua" panose="02040602050305030304" pitchFamily="18" charset="0"/>
              </a:rPr>
              <a:t>— об’єкти </a:t>
            </a:r>
            <a:r>
              <a:rPr lang="en-US" sz="2800" b="1" spc="-1" dirty="0" err="1">
                <a:solidFill>
                  <a:srgbClr val="002060"/>
                </a:solidFill>
                <a:latin typeface="Book Antiqua" panose="02040602050305030304" pitchFamily="18" charset="0"/>
              </a:rPr>
              <a:t>tf.Tensor</a:t>
            </a:r>
            <a:r>
              <a:rPr lang="uk-UA" sz="2800" b="1" spc="-1" dirty="0">
                <a:solidFill>
                  <a:srgbClr val="002060"/>
                </a:solidFill>
                <a:latin typeface="Book Antiqua" panose="02040602050305030304" pitchFamily="18" charset="0"/>
              </a:rPr>
              <a:t>, які протікають через операції (тобто вони є вхідними і водночас вихідними даними операцій).</a:t>
            </a:r>
          </a:p>
          <a:p>
            <a:pPr marL="0" indent="0" algn="just">
              <a:lnSpc>
                <a:spcPts val="2800"/>
              </a:lnSpc>
              <a:spcBef>
                <a:spcPts val="0"/>
              </a:spcBef>
              <a:buNone/>
            </a:pPr>
            <a:endParaRPr lang="uk-UA" sz="2800" b="1" spc="-1" dirty="0">
              <a:solidFill>
                <a:srgbClr val="002060"/>
              </a:solidFill>
              <a:latin typeface="Book Antiqua" panose="02040602050305030304" pitchFamily="18" charset="0"/>
            </a:endParaRPr>
          </a:p>
          <a:p>
            <a:pPr marL="0" indent="0" algn="just">
              <a:lnSpc>
                <a:spcPts val="2800"/>
              </a:lnSpc>
              <a:spcBef>
                <a:spcPts val="0"/>
              </a:spcBef>
              <a:buNone/>
            </a:pPr>
            <a:r>
              <a:rPr lang="en-US" altLang="uk-UA" sz="3600" b="1" spc="-1" dirty="0">
                <a:solidFill>
                  <a:srgbClr val="002060"/>
                </a:solidFill>
                <a:latin typeface="Book Antiqua" panose="02040602050305030304" pitchFamily="18" charset="0"/>
              </a:rPr>
              <a:t>Tensor</a:t>
            </a:r>
            <a:r>
              <a:rPr lang="uk-UA" sz="2800" b="1" spc="-1" dirty="0">
                <a:solidFill>
                  <a:srgbClr val="002060"/>
                </a:solidFill>
                <a:latin typeface="Book Antiqua" panose="02040602050305030304" pitchFamily="18" charset="0"/>
              </a:rPr>
              <a:t> є </a:t>
            </a:r>
            <a:r>
              <a:rPr lang="uk-UA" sz="2800" b="1" spc="-1" dirty="0">
                <a:solidFill>
                  <a:srgbClr val="FF0000"/>
                </a:solidFill>
                <a:latin typeface="Book Antiqua" panose="02040602050305030304" pitchFamily="18" charset="0"/>
              </a:rPr>
              <a:t>N-вимірний масив</a:t>
            </a:r>
            <a:r>
              <a:rPr lang="uk-UA" sz="2800" b="1" spc="-1" dirty="0">
                <a:solidFill>
                  <a:srgbClr val="002060"/>
                </a:solidFill>
                <a:latin typeface="Book Antiqua" panose="02040602050305030304" pitchFamily="18" charset="0"/>
              </a:rPr>
              <a:t>, який містить елементи одного типу даних.</a:t>
            </a:r>
          </a:p>
        </p:txBody>
      </p:sp>
      <p:pic>
        <p:nvPicPr>
          <p:cNvPr id="1026" name="Picture 2">
            <a:extLst>
              <a:ext uri="{FF2B5EF4-FFF2-40B4-BE49-F238E27FC236}">
                <a16:creationId xmlns:a16="http://schemas.microsoft.com/office/drawing/2014/main" id="{2690AD96-B267-B9DF-E544-E15BF6959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221477"/>
            <a:ext cx="7543800" cy="3619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14AD870-AF01-8A7F-EAE8-18539EE8DBAC}"/>
              </a:ext>
            </a:extLst>
          </p:cNvPr>
          <p:cNvSpPr txBox="1"/>
          <p:nvPr/>
        </p:nvSpPr>
        <p:spPr>
          <a:xfrm>
            <a:off x="107504" y="17023"/>
            <a:ext cx="8928992" cy="646331"/>
          </a:xfrm>
          <a:prstGeom prst="rect">
            <a:avLst/>
          </a:prstGeom>
          <a:noFill/>
        </p:spPr>
        <p:txBody>
          <a:bodyPr wrap="square" rtlCol="0">
            <a:spAutoFit/>
          </a:bodyPr>
          <a:lstStyle/>
          <a:p>
            <a:pPr algn="ctr" eaLnBrk="1" hangingPunct="1">
              <a:buFontTx/>
              <a:buNone/>
              <a:defRPr/>
            </a:pPr>
            <a:r>
              <a:rPr lang="en-US" sz="3600" b="1" dirty="0" err="1">
                <a:solidFill>
                  <a:srgbClr val="002060"/>
                </a:solidFill>
                <a:latin typeface="Book Antiqua" panose="02040602050305030304" pitchFamily="18" charset="0"/>
              </a:rPr>
              <a:t>tf.Tensor</a:t>
            </a:r>
            <a:endParaRPr lang="uk-UA" altLang="ru-RU" sz="3600" b="1" dirty="0">
              <a:solidFill>
                <a:srgbClr val="002060"/>
              </a:solidFill>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5392849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5780</TotalTime>
  <Words>2309</Words>
  <Application>Microsoft Office PowerPoint</Application>
  <PresentationFormat>On-screen Show (4:3)</PresentationFormat>
  <Paragraphs>261</Paragraphs>
  <Slides>25</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Book Antiqua</vt:lpstr>
      <vt:lpstr>Calibri</vt:lpstr>
      <vt:lpstr>Calibri Light</vt:lpstr>
      <vt:lpstr>Courier New</vt:lpstr>
      <vt:lpstr>Google Sans</vt:lpstr>
      <vt:lpstr>Roboto</vt:lpstr>
      <vt:lpstr>system-ui</vt:lpstr>
      <vt:lpstr>Tahoma</vt:lpstr>
      <vt:lpstr>Times New Roman</vt:lpstr>
      <vt:lpstr>UtopiaStd-Regular</vt:lpstr>
      <vt:lpstr>Wingdings</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Заголовок слайда отсутствует</dc:title>
  <dc:creator>Владимирская</dc:creator>
  <cp:lastModifiedBy>Yevhen Bashkov</cp:lastModifiedBy>
  <cp:revision>1012</cp:revision>
  <dcterms:created xsi:type="dcterms:W3CDTF">2001-11-25T14:33:40Z</dcterms:created>
  <dcterms:modified xsi:type="dcterms:W3CDTF">2024-07-01T07:12:03Z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false</vt:bool>
  </property>
  <property fmtid="{D5CDD505-2E9C-101B-9397-08002B2CF9AE}" pid="10" name="ShareDoc">
    <vt:bool>false</vt:bool>
  </property>
  <property fmtid="{D5CDD505-2E9C-101B-9397-08002B2CF9AE}" pid="11" name="Slides">
    <vt:i4>308</vt:i4>
  </property>
</Properties>
</file>