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0"/>
  </p:notesMasterIdLst>
  <p:sldIdLst>
    <p:sldId id="256" r:id="rId2"/>
    <p:sldId id="566" r:id="rId3"/>
    <p:sldId id="729" r:id="rId4"/>
    <p:sldId id="761" r:id="rId5"/>
    <p:sldId id="775" r:id="rId6"/>
    <p:sldId id="776" r:id="rId7"/>
    <p:sldId id="778" r:id="rId8"/>
    <p:sldId id="779" r:id="rId9"/>
    <p:sldId id="780" r:id="rId10"/>
    <p:sldId id="777" r:id="rId11"/>
    <p:sldId id="782" r:id="rId12"/>
    <p:sldId id="781" r:id="rId13"/>
    <p:sldId id="763" r:id="rId14"/>
    <p:sldId id="774" r:id="rId15"/>
    <p:sldId id="762" r:id="rId16"/>
    <p:sldId id="770" r:id="rId17"/>
    <p:sldId id="576" r:id="rId18"/>
    <p:sldId id="773" r:id="rId19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425130-A2F5-4CC4-97EA-53A3AF3C9636}">
          <p14:sldIdLst>
            <p14:sldId id="256"/>
            <p14:sldId id="566"/>
            <p14:sldId id="729"/>
            <p14:sldId id="761"/>
            <p14:sldId id="775"/>
            <p14:sldId id="776"/>
            <p14:sldId id="778"/>
            <p14:sldId id="779"/>
            <p14:sldId id="780"/>
            <p14:sldId id="777"/>
            <p14:sldId id="782"/>
            <p14:sldId id="781"/>
            <p14:sldId id="763"/>
            <p14:sldId id="774"/>
            <p14:sldId id="762"/>
            <p14:sldId id="770"/>
            <p14:sldId id="576"/>
            <p14:sldId id="7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382" autoAdjust="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44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567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85233-5FB0-6AF6-D077-7AE5EA43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157ACCE-4975-1F5E-C17D-E1D34C9AC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84942AC-4D9A-7D8B-3C9D-4AC46A111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5BDF99-8F0C-CE24-F02E-F7899291D737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287FF0-55A3-68AE-16E7-D4918BF4ABF6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1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A985-D67A-8DAE-BB8B-E4E1862A5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9A34B58-65A0-6C8B-917C-2C900E7D5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8CBD5D6-3A80-61E3-F680-9F1EFC6DE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DFF15B-3B1C-9F5E-D43B-CB0651C5B892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2435C-C5DF-64AB-3EFE-5F4A6DFEF12E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258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242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5F4D4-6ADE-DBF3-3B30-E061CE0D9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EB2BB5-63E2-2410-2243-E2D64D87B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5A9EF92-8471-129B-2BC9-43336A89D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8D9487-6098-7630-6AF5-BB4C558557F0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03A92D-2060-9C2B-AEB6-DA071CD60B0C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31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55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E5800-A438-2A04-1E3F-C83C5B9F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DF525AA-59BD-20EA-4596-D831D65CF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DA1337F-EAA9-9A57-3B2E-2398B240E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49AC1A-4623-92BE-BED2-2781C66C866C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957C9E-BB50-79BE-3735-F025E6EE4C23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53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F539C-5C25-4D67-4AE2-F349CFB12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6C96168-59B9-FCFF-C0A6-9F9E0C342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401F94A-9A0A-5ED2-B7CB-427023A06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93A269-7110-E13C-46AD-0C6A91FAC3D4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9F1792-D0B8-59FE-30A3-6984E9CC1347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89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B0D51-7058-53A3-2B88-49B4CDDC4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CCD913F-C9E8-4A2F-5595-EDD7B7B19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DFF83B2-D75B-83A7-C6B8-51B567FC0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136032-E933-4B1D-85EC-1BBD055960C2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E49F27-8D58-CC47-3D39-B45FD4A2CF74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64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2A70A-D256-6B31-BD59-7FCAD73E5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9AB46E3-45FC-8125-38FD-86339C64E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A0E2B07-C062-CC30-74A5-B3F6209ED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E31E41-C787-EDF5-AA1D-79104EAA7884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70C90D-36CC-4F6F-7217-4F0F427EB5C0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90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69D51-2648-D90E-F8CC-A7E81C98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BB75E2C-5C53-36E8-F870-A1E0D2590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BC0890A-7785-30C9-C66C-03B133E52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34074D-1FEF-5044-3FB2-1F541CEC5E9C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B8CDAA-8509-CEDE-E680-D5420FD79C72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71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A68E4-9BE3-BAD6-18C8-A9988D2D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A1AE1E9-3523-9E0B-2407-97718E77B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57A88F-62EC-5CE1-8578-7C2AE2DEC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6DF90E-8A13-812F-3B5C-F8B3AD88C534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A4F0D8-059D-D695-AB7C-961A853C1D80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4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2750-111F-84DF-5CAA-70B2D6D74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F6CCE36-B0E9-3C41-C4C8-99204A6F3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C838AFB-B08A-34FD-6EE0-A32994A7A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C39731-7B79-8647-F1DB-F2E993428903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BDFF13-5F09-5027-EF67-42DBA2C476C6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52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tensordo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math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linal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linal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nsorflow.org/api_docs/python/tf/linalg/matmu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ensorflow/tensorflo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ma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tensord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5BB9A61-7F8F-F29A-B77D-34B789C5BF6A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980728"/>
            <a:ext cx="8712968" cy="37856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ОСНОВИ СИСТЕМ ШТУЧНОГО ІНТЕЛЕКТУ, НЕЙРОННИХ МЕРЕЖ</a:t>
            </a:r>
          </a:p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та ГЛИБОКОГО НАВЧАННЯ</a:t>
            </a:r>
          </a:p>
          <a:p>
            <a:pPr algn="ctr">
              <a:lnSpc>
                <a:spcPct val="100000"/>
              </a:lnSpc>
            </a:pPr>
            <a:endParaRPr lang="en-US" altLang="ru-RU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7.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TensorFlow / KERAS</a:t>
            </a:r>
            <a:endParaRPr lang="uk-UA" altLang="ru-RU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Лекція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 Базові операції із т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ензорами</a:t>
            </a: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2A7FE-8AE2-516A-0547-9194418A9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8E9A1F3-9A89-DB39-11F5-FCB7EF2A3034}"/>
              </a:ext>
            </a:extLst>
          </p:cNvPr>
          <p:cNvSpPr txBox="1">
            <a:spLocks noChangeArrowheads="1"/>
          </p:cNvSpPr>
          <p:nvPr/>
        </p:nvSpPr>
        <p:spPr>
          <a:xfrm>
            <a:off x="1979712" y="666724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A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A1BDCB2-86B5-A59D-58D3-60CF8BDDC93C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36766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CB9993F-9816-0F09-3643-072843526D38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37041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854941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196341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5043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92306784-9393-8A43-14CA-DD9DC875AC30}"/>
              </a:ext>
            </a:extLst>
          </p:cNvPr>
          <p:cNvSpPr txBox="1">
            <a:spLocks noChangeArrowheads="1"/>
          </p:cNvSpPr>
          <p:nvPr/>
        </p:nvSpPr>
        <p:spPr>
          <a:xfrm>
            <a:off x="5621085" y="649326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B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A8AFCA1-302F-4354-E5DD-E5F706BD2793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4149080"/>
          <a:ext cx="3168351" cy="1737360"/>
        </p:xfrm>
        <a:graphic>
          <a:graphicData uri="http://schemas.openxmlformats.org/drawingml/2006/table">
            <a:tbl>
              <a:tblPr firstRow="1" bandRow="1"/>
              <a:tblGrid>
                <a:gridCol w="105611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300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420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660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810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960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1020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1260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1500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9986D737-BB32-D7D1-3CC6-ACFB9D03F235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3350118"/>
            <a:ext cx="7200799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tf.tensordot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B, </a:t>
            </a: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axes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=1)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4692B-54F7-8C1C-5336-F17B8858B527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Звуження матриць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1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90D10-3203-60CA-F2F2-75047EDD2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87466D0-CB15-92F8-2417-2E5EB80EF46A}"/>
              </a:ext>
            </a:extLst>
          </p:cNvPr>
          <p:cNvSpPr txBox="1">
            <a:spLocks noChangeArrowheads="1"/>
          </p:cNvSpPr>
          <p:nvPr/>
        </p:nvSpPr>
        <p:spPr>
          <a:xfrm>
            <a:off x="1979712" y="666724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A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86E8631-81AA-20AE-08E7-54EE250DDAF8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350118"/>
            <a:ext cx="8568952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tf.tensordot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B, </a:t>
            </a: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axes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=[[1],[0])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12FB40C-AE52-EAF0-B38E-71C5B2575D9C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36766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38E6909-5A92-E840-6704-B59A5DBACDB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37041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854941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196341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5043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05AEA48E-4D09-F6C7-6F8A-80A56031F127}"/>
              </a:ext>
            </a:extLst>
          </p:cNvPr>
          <p:cNvSpPr txBox="1">
            <a:spLocks noChangeArrowheads="1"/>
          </p:cNvSpPr>
          <p:nvPr/>
        </p:nvSpPr>
        <p:spPr>
          <a:xfrm>
            <a:off x="5621085" y="649326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B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E82CC8D-652D-2529-DD41-7BE67BCDCE36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4149080"/>
          <a:ext cx="3168351" cy="1737360"/>
        </p:xfrm>
        <a:graphic>
          <a:graphicData uri="http://schemas.openxmlformats.org/drawingml/2006/table">
            <a:tbl>
              <a:tblPr firstRow="1" bandRow="1"/>
              <a:tblGrid>
                <a:gridCol w="105611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300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420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660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810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960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1020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1260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1500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55C95F-5513-2075-F2E6-3E367922EA00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Звуження матриць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7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4904E-EF7E-0599-D938-954552B37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8EFAF41-712E-CFBA-EBFF-3DCB766B8B56}"/>
              </a:ext>
            </a:extLst>
          </p:cNvPr>
          <p:cNvSpPr txBox="1">
            <a:spLocks noChangeArrowheads="1"/>
          </p:cNvSpPr>
          <p:nvPr/>
        </p:nvSpPr>
        <p:spPr>
          <a:xfrm>
            <a:off x="1979712" y="666724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A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3728C7F-36A0-3731-1830-56B5EFDE2425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350118"/>
            <a:ext cx="8568952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tf.tensordot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B, </a:t>
            </a: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axes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=[[0],[1])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B682297-E079-8C96-F2EE-EF65EFAC2C12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36766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E8596EE-D9FD-17B9-669C-765C6C09EEC8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37041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854941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196341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5043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90D9C34-457C-8C08-2846-CF4673D51CB7}"/>
              </a:ext>
            </a:extLst>
          </p:cNvPr>
          <p:cNvSpPr txBox="1">
            <a:spLocks noChangeArrowheads="1"/>
          </p:cNvSpPr>
          <p:nvPr/>
        </p:nvSpPr>
        <p:spPr>
          <a:xfrm>
            <a:off x="5621085" y="649326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B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8CCE16A-496B-CA0B-166B-46EFB3996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94414"/>
              </p:ext>
            </p:extLst>
          </p:nvPr>
        </p:nvGraphicFramePr>
        <p:xfrm>
          <a:off x="2627784" y="4149080"/>
          <a:ext cx="3168351" cy="1737360"/>
        </p:xfrm>
        <a:graphic>
          <a:graphicData uri="http://schemas.openxmlformats.org/drawingml/2006/table">
            <a:tbl>
              <a:tblPr firstRow="1" bandRow="1"/>
              <a:tblGrid>
                <a:gridCol w="105611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300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660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1020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810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1260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420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960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1050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08402D-6A3B-609B-521F-3B1EE756DAEA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Звуження матриць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B6B692A-F8BE-8140-1ACF-B3758084AAB7}"/>
              </a:ext>
            </a:extLst>
          </p:cNvPr>
          <p:cNvSpPr txBox="1">
            <a:spLocks noChangeArrowheads="1"/>
          </p:cNvSpPr>
          <p:nvPr/>
        </p:nvSpPr>
        <p:spPr>
          <a:xfrm>
            <a:off x="385192" y="550946"/>
            <a:ext cx="8651304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Module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: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tf.math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-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математичні операції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5FDEB5A-1C7A-5AFC-26E9-38AFF078C6ED}"/>
              </a:ext>
            </a:extLst>
          </p:cNvPr>
          <p:cNvSpPr txBox="1">
            <a:spLocks noChangeArrowheads="1"/>
          </p:cNvSpPr>
          <p:nvPr/>
        </p:nvSpPr>
        <p:spPr>
          <a:xfrm>
            <a:off x="360648" y="1149221"/>
            <a:ext cx="8651304" cy="169277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Множення тензорів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#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ПОЕЛЕМЕНТНЕ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tf.math.multiply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#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ЗВУЖЕННЯ ТЕНЗОРІВ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tf.tensordot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b,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axes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name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=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None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  <a:endParaRPr lang="uk-UA" altLang="uk-UA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BCABB-4901-98FB-8C9A-5EF3AADEB7A7}"/>
              </a:ext>
            </a:extLst>
          </p:cNvPr>
          <p:cNvSpPr txBox="1"/>
          <p:nvPr/>
        </p:nvSpPr>
        <p:spPr>
          <a:xfrm>
            <a:off x="417802" y="6307054"/>
            <a:ext cx="77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https://www.tensorflow.org/api_docs/python/tf/tensordot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464745AE-D4BC-BA0C-B4F7-98EC5488C20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3704" y="2841992"/>
                <a:ext cx="8651304" cy="314272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Припустимо </a:t>
                </a:r>
                <a:r>
                  <a:rPr lang="uk-UA" altLang="uk-UA" sz="2400" b="1" dirty="0" err="1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uk-UA" altLang="uk-UA" sz="2400" b="1" baseline="-25000" dirty="0" err="1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i,j,k</a:t>
                </a: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 </a:t>
                </a:r>
                <a:r>
                  <a:rPr lang="uk-UA" altLang="uk-UA" sz="20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та</a:t>
                </a: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 </a:t>
                </a:r>
                <a:r>
                  <a:rPr lang="uk-UA" altLang="uk-UA" sz="2400" b="1" dirty="0" err="1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B</a:t>
                </a:r>
                <a:r>
                  <a:rPr lang="uk-UA" altLang="uk-UA" sz="2400" b="1" baseline="-25000" dirty="0" err="1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l,m,n</a:t>
                </a: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 </a:t>
                </a:r>
                <a:r>
                  <a:rPr lang="uk-UA" altLang="uk-UA" sz="20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представляють два тензори рангу 3.</a:t>
                </a:r>
              </a:p>
              <a:p>
                <a:pPr marL="0" marR="0" lv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uk-UA" altLang="uk-UA" sz="20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Тоді</a:t>
                </a: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C=</a:t>
                </a:r>
                <a:r>
                  <a:rPr lang="en-US" altLang="uk-UA" sz="2400" b="1" dirty="0" err="1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tf.tensor</a:t>
                </a:r>
                <a:r>
                  <a:rPr lang="uk-UA" altLang="uk-UA" sz="2400" b="1" dirty="0" err="1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dot</a:t>
                </a: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(A,B,[[0],[2]])</a:t>
                </a:r>
                <a:endParaRPr lang="en-US" altLang="uk-UA" sz="2400" b="1" dirty="0">
                  <a:solidFill>
                    <a:srgbClr val="002060"/>
                  </a:solidFill>
                  <a:latin typeface="Courier New" panose="02070309020205020404" pitchFamily="49" charset="0"/>
                </a:endParaRPr>
              </a:p>
              <a:p>
                <a:pPr marL="0" marR="0" lv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- </a:t>
                </a:r>
                <a:r>
                  <a:rPr lang="uk-UA" altLang="uk-UA" sz="20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це тензор </a:t>
                </a:r>
                <a:r>
                  <a:rPr lang="uk-UA" altLang="uk-UA" sz="2400" b="1" dirty="0" err="1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C</a:t>
                </a:r>
                <a:r>
                  <a:rPr lang="uk-UA" altLang="uk-UA" sz="2400" b="1" baseline="-25000" dirty="0" err="1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j</a:t>
                </a:r>
                <a:r>
                  <a:rPr lang="en-US" altLang="uk-UA" sz="2400" b="1" baseline="-25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,</a:t>
                </a:r>
                <a:r>
                  <a:rPr lang="uk-UA" altLang="uk-UA" sz="2400" b="1" baseline="-25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k</a:t>
                </a:r>
                <a:r>
                  <a:rPr lang="en-US" altLang="uk-UA" sz="2400" b="1" baseline="-25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,</a:t>
                </a:r>
                <a:r>
                  <a:rPr lang="uk-UA" altLang="uk-UA" sz="2400" b="1" baseline="-25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l</a:t>
                </a:r>
                <a:r>
                  <a:rPr lang="en-US" altLang="uk-UA" sz="2400" b="1" baseline="-25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,</a:t>
                </a:r>
                <a:r>
                  <a:rPr lang="uk-UA" altLang="uk-UA" sz="2400" b="1" baseline="-25000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m</a:t>
                </a: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 </a:t>
                </a:r>
                <a:r>
                  <a:rPr lang="uk-UA" altLang="uk-UA" sz="20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рангу</a:t>
                </a: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 4, </a:t>
                </a:r>
                <a:r>
                  <a:rPr lang="uk-UA" altLang="uk-UA" sz="20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запис якого, що відповідає індексам </a:t>
                </a: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uk-UA" altLang="uk-UA" sz="2400" b="1" dirty="0" err="1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j,k,l,m</a:t>
                </a:r>
                <a:r>
                  <a:rPr lang="uk-UA" altLang="uk-UA" sz="24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), </a:t>
                </a:r>
                <a:r>
                  <a:rPr lang="uk-UA" altLang="uk-UA" sz="2000" b="1" dirty="0">
                    <a:solidFill>
                      <a:srgbClr val="002060"/>
                    </a:solidFill>
                    <a:latin typeface="Courier New" panose="02070309020205020404" pitchFamily="49" charset="0"/>
                  </a:rPr>
                  <a:t>задається наступним чином:</a:t>
                </a:r>
                <a:endParaRPr lang="en-US" altLang="uk-UA" sz="2000" b="1" dirty="0">
                  <a:solidFill>
                    <a:srgbClr val="002060"/>
                  </a:solidFill>
                  <a:latin typeface="Courier New" panose="02070309020205020404" pitchFamily="49" charset="0"/>
                </a:endParaRPr>
              </a:p>
              <a:p>
                <a:pPr marL="0" marR="0" lv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uk-UA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uk-UA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uk-UA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uk-UA" sz="2400" b="1" dirty="0">
                  <a:solidFill>
                    <a:srgbClr val="00206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464745AE-D4BC-BA0C-B4F7-98EC5488C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4" y="2841992"/>
                <a:ext cx="8651304" cy="3142720"/>
              </a:xfrm>
              <a:prstGeom prst="rect">
                <a:avLst/>
              </a:prstGeom>
              <a:blipFill>
                <a:blip r:embed="rId4"/>
                <a:stretch>
                  <a:fillRect l="-1128" t="-1550" r="-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BFD87CF-CB30-5296-E558-7347A7B51CB8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Звуження тензорів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1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202B4-826B-8DD2-2AFE-CCFC3E00F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FEA9644-7ABB-173B-EDD0-EB11F1B65F8F}"/>
              </a:ext>
            </a:extLst>
          </p:cNvPr>
          <p:cNvSpPr txBox="1">
            <a:spLocks noChangeArrowheads="1"/>
          </p:cNvSpPr>
          <p:nvPr/>
        </p:nvSpPr>
        <p:spPr>
          <a:xfrm>
            <a:off x="385192" y="550946"/>
            <a:ext cx="8651304" cy="9541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Модуль: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tf.math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-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математичні операції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та функції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349289F-3C59-6FDB-6209-9A87784EEC1C}"/>
              </a:ext>
            </a:extLst>
          </p:cNvPr>
          <p:cNvSpPr txBox="1">
            <a:spLocks noChangeArrowheads="1"/>
          </p:cNvSpPr>
          <p:nvPr/>
        </p:nvSpPr>
        <p:spPr>
          <a:xfrm>
            <a:off x="360648" y="1555922"/>
            <a:ext cx="8651304" cy="200054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Агрегатні функції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uk-UA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tf.reduce_sum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(m)   # сума елементів тензору  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m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tf.reduce_m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in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(m)   # мінімальне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tf.reduce_m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ax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(m)   # максимальне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tf.reduce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_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mean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(m)  # середнє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81209-B9C2-7183-9608-37459293DA14}"/>
              </a:ext>
            </a:extLst>
          </p:cNvPr>
          <p:cNvSpPr txBox="1"/>
          <p:nvPr/>
        </p:nvSpPr>
        <p:spPr>
          <a:xfrm>
            <a:off x="417802" y="6307054"/>
            <a:ext cx="77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https://www.tensorflow.org/api_docs/python/tf/math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00BE-FE46-A352-754B-8843E94C8401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Функції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7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5FDEB5A-1C7A-5AFC-26E9-38AFF078C6ED}"/>
              </a:ext>
            </a:extLst>
          </p:cNvPr>
          <p:cNvSpPr txBox="1">
            <a:spLocks noChangeArrowheads="1"/>
          </p:cNvSpPr>
          <p:nvPr/>
        </p:nvSpPr>
        <p:spPr>
          <a:xfrm>
            <a:off x="385192" y="1028686"/>
            <a:ext cx="8651304" cy="10156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.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sin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(m)   #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сінус</a:t>
            </a:r>
            <a:endParaRPr lang="en-US" altLang="uk-UA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.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cos(m)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#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косінус</a:t>
            </a:r>
            <a:endParaRPr lang="uk-UA" altLang="uk-UA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……………………..</a:t>
            </a:r>
            <a:endParaRPr lang="en-US" altLang="uk-UA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E44AFB8-BE02-6D52-A806-99B356434902}"/>
              </a:ext>
            </a:extLst>
          </p:cNvPr>
          <p:cNvSpPr txBox="1">
            <a:spLocks noChangeArrowheads="1"/>
          </p:cNvSpPr>
          <p:nvPr/>
        </p:nvSpPr>
        <p:spPr>
          <a:xfrm>
            <a:off x="385192" y="550946"/>
            <a:ext cx="8651304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Математичні функції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9DD4275-1C07-0929-6F9E-E2852BC99FF3}"/>
              </a:ext>
            </a:extLst>
          </p:cNvPr>
          <p:cNvSpPr txBox="1">
            <a:spLocks noChangeArrowheads="1"/>
          </p:cNvSpPr>
          <p:nvPr/>
        </p:nvSpPr>
        <p:spPr>
          <a:xfrm>
            <a:off x="492696" y="4122418"/>
            <a:ext cx="8651304" cy="193899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tf.linalg.matmul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(</a:t>
            </a:r>
            <a:r>
              <a:rPr lang="en-US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a,b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) #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множення матриць</a:t>
            </a:r>
            <a:endParaRPr lang="en-US" altLang="uk-UA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tf.linalg.matrix_transpose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a)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#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транспонування двох останній осей тензору 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A</a:t>
            </a:r>
            <a:endParaRPr lang="uk-UA" altLang="uk-UA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tf.linalg.solve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a,b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) #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вирішення СЛАУ для двох останніх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вимирів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A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…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та багато ще (перетворення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батчів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  <a:endParaRPr lang="en-US" altLang="uk-UA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E615F-68BB-6682-E465-C12733883A81}"/>
              </a:ext>
            </a:extLst>
          </p:cNvPr>
          <p:cNvSpPr txBox="1">
            <a:spLocks noChangeArrowheads="1"/>
          </p:cNvSpPr>
          <p:nvPr/>
        </p:nvSpPr>
        <p:spPr>
          <a:xfrm>
            <a:off x="385192" y="2998745"/>
            <a:ext cx="8435280" cy="113877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Лінійна алгебра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Module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: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tf.linalg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en-US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uk-UA" sz="2000" b="1" spc="-1" dirty="0">
                <a:solidFill>
                  <a:srgbClr val="002060"/>
                </a:solidFill>
                <a:latin typeface="Book Antiqua" panose="02040602050305030304" pitchFamily="18" charset="0"/>
                <a:hlinkClick r:id="rId3"/>
              </a:rPr>
              <a:t>https://www.tensorflow.org/api_docs/python/tf/linalg</a:t>
            </a:r>
            <a:br>
              <a:rPr lang="de-DE" altLang="uk-UA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endParaRPr lang="uk-UA" altLang="uk-UA" sz="20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78313-2C0E-15FF-B626-DFBB9490DDD8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Функції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6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BFEC5-6AD2-EF54-85E1-6FF6E9F7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3A6D08-0359-400B-C0EB-A221748F91EA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Tensor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FE868-18D6-E264-7A2E-5AA269F36A17}"/>
              </a:ext>
            </a:extLst>
          </p:cNvPr>
          <p:cNvSpPr txBox="1"/>
          <p:nvPr/>
        </p:nvSpPr>
        <p:spPr>
          <a:xfrm>
            <a:off x="281962" y="6122388"/>
            <a:ext cx="8580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dirty="0">
                <a:hlinkClick r:id="rId3"/>
              </a:rPr>
              <a:t>https://www.tensorflow.org/api_docs/python/tf/linalg</a:t>
            </a:r>
            <a:br>
              <a:rPr lang="en-US" dirty="0"/>
            </a:br>
            <a:r>
              <a:rPr lang="en-US" altLang="uk-UA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https://www.tensorflow.org/api_docs/python/tf/linalg/matmul</a:t>
            </a:r>
            <a:endParaRPr lang="uk-UA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3E8C6EA-7838-D532-167B-42C4E76C4070}"/>
              </a:ext>
            </a:extLst>
          </p:cNvPr>
          <p:cNvSpPr txBox="1">
            <a:spLocks noChangeArrowheads="1"/>
          </p:cNvSpPr>
          <p:nvPr/>
        </p:nvSpPr>
        <p:spPr>
          <a:xfrm>
            <a:off x="385192" y="1052736"/>
            <a:ext cx="8651304" cy="224676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Приклади виконання математичних операцій із тензорами дивись в файлі </a:t>
            </a:r>
            <a:r>
              <a:rPr lang="it-IT" alt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lec_07_0</a:t>
            </a:r>
            <a:r>
              <a:rPr lang="uk-UA" alt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2</a:t>
            </a:r>
            <a:r>
              <a:rPr lang="it-IT" alt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_Exmpl_1.md</a:t>
            </a:r>
            <a:endParaRPr lang="uk-UA" altLang="uk-UA" sz="2800" b="1" i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lec_07_0</a:t>
            </a:r>
            <a:r>
              <a:rPr lang="uk-UA" alt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2</a:t>
            </a:r>
            <a:r>
              <a:rPr lang="it-IT" alt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_Exmpl_</a:t>
            </a:r>
            <a:r>
              <a:rPr lang="uk-UA" alt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2</a:t>
            </a:r>
            <a:r>
              <a:rPr lang="it-IT" altLang="uk-UA" sz="2800" b="1" i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.md</a:t>
            </a:r>
            <a:endParaRPr lang="uk-UA" altLang="uk-UA" sz="2800" b="1" i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2800" b="1" i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0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6440F8B-CAEF-BC3E-C817-FF1A30BDE7D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95154"/>
            <a:ext cx="8686800" cy="54835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>
              <a:lnSpc>
                <a:spcPct val="80000"/>
              </a:lnSpc>
              <a:buFontTx/>
              <a:buNone/>
              <a:defRPr/>
            </a:pP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Tensor Flow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F79FA-55E7-47C0-C930-9AF5500C07D7}"/>
              </a:ext>
            </a:extLst>
          </p:cNvPr>
          <p:cNvSpPr txBox="1"/>
          <p:nvPr/>
        </p:nvSpPr>
        <p:spPr>
          <a:xfrm>
            <a:off x="245069" y="692696"/>
            <a:ext cx="81723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</a:lstStyle>
          <a:p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Official</a:t>
            </a:r>
          </a:p>
          <a:p>
            <a:r>
              <a:rPr lang="de-DE" dirty="0">
                <a:hlinkClick r:id="rId2"/>
              </a:rPr>
              <a:t>https://www.tensorflow.org/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API </a:t>
            </a:r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Documentation</a:t>
            </a:r>
            <a:endParaRPr lang="de-DE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de-DE" dirty="0">
                <a:hlinkClick r:id="rId3"/>
              </a:rPr>
              <a:t>https://www.tensorflow.org/api_docs/python/tf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on </a:t>
            </a:r>
            <a:r>
              <a:rPr lang="en-US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GitHab</a:t>
            </a:r>
            <a:endParaRPr lang="en-US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de-DE" dirty="0">
                <a:hlinkClick r:id="rId4"/>
              </a:rPr>
              <a:t>https://github.com/tensorflow/tensorflow</a:t>
            </a:r>
            <a:endParaRPr lang="de-DE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74F28-4B62-FA51-1F77-EFA9F4DC7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7F874EC-67F8-D00C-2336-346CDD6E6675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772816"/>
            <a:ext cx="8172450" cy="13029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 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7</a:t>
            </a: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Лекція 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7.</a:t>
            </a: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2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420888"/>
            <a:ext cx="8075240" cy="1192121"/>
          </a:xfrm>
          <a:noFill/>
        </p:spPr>
        <p:txBody>
          <a:bodyPr wrap="square" rtlCol="0">
            <a:spAutoFit/>
          </a:bodyPr>
          <a:lstStyle/>
          <a:p>
            <a:pPr marL="0" algn="ctr" defTabSz="914400">
              <a:buNone/>
            </a:pPr>
            <a:r>
              <a:rPr lang="uk-UA" altLang="ru-RU" sz="3600" b="1" cap="all" dirty="0">
                <a:solidFill>
                  <a:srgbClr val="002060"/>
                </a:solidFill>
                <a:latin typeface="Book Antiqua" panose="02040602050305030304" pitchFamily="18" charset="0"/>
              </a:rPr>
              <a:t>ТЕНЗОР </a:t>
            </a:r>
            <a:r>
              <a:rPr lang="en-US" altLang="ru-RU" sz="3600" b="1" cap="all" dirty="0">
                <a:solidFill>
                  <a:srgbClr val="002060"/>
                </a:solidFill>
                <a:latin typeface="Book Antiqua" panose="02040602050305030304" pitchFamily="18" charset="0"/>
              </a:rPr>
              <a:t>|</a:t>
            </a:r>
            <a:r>
              <a:rPr lang="uk-UA" altLang="ru-RU" sz="3600" b="1" cap="all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ru-RU" sz="3600" b="1" cap="all" dirty="0">
                <a:solidFill>
                  <a:srgbClr val="002060"/>
                </a:solidFill>
                <a:latin typeface="Book Antiqua" panose="02040602050305030304" pitchFamily="18" charset="0"/>
              </a:rPr>
              <a:t>Tensor</a:t>
            </a:r>
            <a:endParaRPr lang="ru-RU" altLang="ru-RU" sz="3600" b="1" cap="all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0" algn="ctr" defTabSz="914400">
              <a:buNone/>
            </a:pPr>
            <a:r>
              <a:rPr lang="uk-UA" altLang="ru-RU" sz="3600" b="1" cap="all" dirty="0">
                <a:solidFill>
                  <a:srgbClr val="002060"/>
                </a:solidFill>
                <a:latin typeface="Book Antiqua" panose="02040602050305030304" pitchFamily="18" charset="0"/>
              </a:rPr>
              <a:t>Операції із тензорами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F3CDA3F9-F650-40E7-B5A4-0AFE2B0C7796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B8A5F-67D1-04C1-E922-95FA69ED3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08725"/>
            <a:ext cx="256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TF. </a:t>
            </a:r>
            <a:r>
              <a:rPr lang="en-US" altLang="ru-RU" sz="1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Lec</a:t>
            </a:r>
            <a:r>
              <a:rPr lang="ru-RU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r>
              <a:rPr lang="ru-RU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2024</a:t>
            </a:r>
            <a:r>
              <a:rPr lang="uk-UA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КН-</a:t>
            </a: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19</a:t>
            </a:r>
            <a:endParaRPr lang="ru-RU" altLang="ru-RU" sz="18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9E080A4-BFCA-B1F2-43C5-9082164E7E71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694295"/>
            <a:ext cx="8651304" cy="153497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de-DE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 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дозволяє виконати всі звичайні математичні операції над тензорами як над звичайними скалярними змінними.</a:t>
            </a:r>
          </a:p>
          <a:p>
            <a:pPr marL="0" indent="0" algn="ctr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!!! З урахування рангів та розмірів </a:t>
            </a:r>
            <a:endParaRPr lang="en-US" sz="2800" b="1" spc="-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BD85F-ECE1-F809-2FD2-91602498523C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Математичні операції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2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82384E6-0512-591A-C826-62499A92B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D00D92-F89C-7EBD-6AF9-FBD192916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411C6-F9CB-1EB6-0B70-D2A9D9ED2753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Операції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6B692A-F8BE-8140-1ACF-B3758084AAB7}"/>
              </a:ext>
            </a:extLst>
          </p:cNvPr>
          <p:cNvSpPr txBox="1">
            <a:spLocks noChangeArrowheads="1"/>
          </p:cNvSpPr>
          <p:nvPr/>
        </p:nvSpPr>
        <p:spPr>
          <a:xfrm>
            <a:off x="385192" y="550946"/>
            <a:ext cx="8651304" cy="9541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Модуль: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tf.math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-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математичні операції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та функції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5FDEB5A-1C7A-5AFC-26E9-38AFF078C6ED}"/>
              </a:ext>
            </a:extLst>
          </p:cNvPr>
          <p:cNvSpPr txBox="1">
            <a:spLocks noChangeArrowheads="1"/>
          </p:cNvSpPr>
          <p:nvPr/>
        </p:nvSpPr>
        <p:spPr>
          <a:xfrm>
            <a:off x="360648" y="1555922"/>
            <a:ext cx="8651304" cy="46474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Має всі типові операції, математичні та тригонометричні функції, Функції з комплексними змінними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uk-UA" sz="24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tf.add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b)       # додавання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z2 = a + b              # додавання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tf.subtract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b)  # віднімання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z2 = a - b              # віднімання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tf.divide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b)    #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поелементний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поділ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z2 = a / b              #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поелементний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поділ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tf.multiply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b)  #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поелементне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множення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z2 = a * b              #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поелементне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множення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z1 =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.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square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(a) 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 #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поелементне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зведення в ступень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z2 = a ** 2           #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поелементне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зведення в ступень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BCABB-4901-98FB-8C9A-5EF3AADEB7A7}"/>
              </a:ext>
            </a:extLst>
          </p:cNvPr>
          <p:cNvSpPr txBox="1"/>
          <p:nvPr/>
        </p:nvSpPr>
        <p:spPr>
          <a:xfrm>
            <a:off x="417802" y="6307054"/>
            <a:ext cx="77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https://www.tensorflow.org/api_docs/python/tf/math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0467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AF0BD-4DB4-70DB-2D97-8C6A52E09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50E03FD2-9236-5B4D-0EB0-CE494E43A3A1}"/>
              </a:ext>
            </a:extLst>
          </p:cNvPr>
          <p:cNvSpPr txBox="1">
            <a:spLocks noChangeArrowheads="1"/>
          </p:cNvSpPr>
          <p:nvPr/>
        </p:nvSpPr>
        <p:spPr>
          <a:xfrm>
            <a:off x="385192" y="550946"/>
            <a:ext cx="8651304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Module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: </a:t>
            </a:r>
            <a:r>
              <a:rPr lang="uk-UA" alt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tf.math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- </a:t>
            </a:r>
            <a:r>
              <a:rPr lang="uk-UA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математичні операції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EB5BB37-C24B-7106-0C20-EB1830C5F427}"/>
              </a:ext>
            </a:extLst>
          </p:cNvPr>
          <p:cNvSpPr txBox="1">
            <a:spLocks noChangeArrowheads="1"/>
          </p:cNvSpPr>
          <p:nvPr/>
        </p:nvSpPr>
        <p:spPr>
          <a:xfrm>
            <a:off x="363298" y="1016218"/>
            <a:ext cx="8651304" cy="169277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Множення тензорів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#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ПОЕЛЕМЕНТНЕ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tf.math.multiply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# 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ЗВУЖЕННЯ ТЕНЗОРІВ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tf.tensordot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b,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axes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name</a:t>
            </a:r>
            <a:r>
              <a:rPr lang="uk-UA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=</a:t>
            </a:r>
            <a:r>
              <a:rPr lang="uk-UA" altLang="uk-UA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None</a:t>
            </a:r>
            <a:r>
              <a:rPr lang="en-US" altLang="uk-UA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  <a:endParaRPr lang="uk-UA" altLang="uk-UA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7E13F-F025-D375-801F-3AD46F27755C}"/>
              </a:ext>
            </a:extLst>
          </p:cNvPr>
          <p:cNvSpPr txBox="1"/>
          <p:nvPr/>
        </p:nvSpPr>
        <p:spPr>
          <a:xfrm>
            <a:off x="413210" y="6381328"/>
            <a:ext cx="77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https://www.tensorflow.org/api_docs/python/tf/tensordot</a:t>
            </a:r>
            <a:endParaRPr lang="uk-UA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22C1674-50B1-B8AB-7414-81846C39779C}"/>
              </a:ext>
            </a:extLst>
          </p:cNvPr>
          <p:cNvSpPr txBox="1">
            <a:spLocks noChangeArrowheads="1"/>
          </p:cNvSpPr>
          <p:nvPr/>
        </p:nvSpPr>
        <p:spPr>
          <a:xfrm>
            <a:off x="383447" y="2708989"/>
            <a:ext cx="8651304" cy="378565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uk-UA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axes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: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Або скаляр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N,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або список, або тензор типу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int32 [2, k].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Якщо </a:t>
            </a:r>
            <a:r>
              <a:rPr lang="en-US" altLang="uk-UA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axes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-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скаляр, </a:t>
            </a:r>
            <a:r>
              <a:rPr lang="uk-UA" altLang="uk-UA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сумуються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останні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N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осей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A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та перші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N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осі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B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по порядку. Якщо </a:t>
            </a:r>
            <a:r>
              <a:rPr lang="en-US" altLang="uk-UA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axes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є списком або тензором, перший і другий рядки містять набір унікальних цілих чисел, що визначають осі, уздовж яких обчислюється скорочення, для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A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і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B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відповідно. Кількість осей для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A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і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B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має бути рівною. Якщо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axes=0,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обчислюється зовнішній добуток між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A </a:t>
            </a:r>
            <a:r>
              <a:rPr lang="uk-UA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і </a:t>
            </a:r>
            <a:r>
              <a:rPr lang="en-US" altLang="uk-UA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B.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B8CCE-E6A6-3A25-A6B0-C85EC6A38F60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Звуження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606DF-E2A0-8657-E9A2-D3B614AE2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5A0D799D-6C66-D5FA-03CD-E18359054213}"/>
              </a:ext>
            </a:extLst>
          </p:cNvPr>
          <p:cNvSpPr txBox="1">
            <a:spLocks noChangeArrowheads="1"/>
          </p:cNvSpPr>
          <p:nvPr/>
        </p:nvSpPr>
        <p:spPr>
          <a:xfrm>
            <a:off x="1979712" y="666724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A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01EC663-4E7A-E877-C3E8-85A71D124FD7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3350118"/>
            <a:ext cx="7200799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tf.tensordot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B, </a:t>
            </a: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axes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=1)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79B9256-AD10-48DE-D797-EAA0EA823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94021"/>
              </p:ext>
            </p:extLst>
          </p:nvPr>
        </p:nvGraphicFramePr>
        <p:xfrm>
          <a:off x="827584" y="136766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ABE53F8-62C0-0FF7-61D8-417B4805B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73815"/>
              </p:ext>
            </p:extLst>
          </p:nvPr>
        </p:nvGraphicFramePr>
        <p:xfrm>
          <a:off x="4572000" y="137041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854941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196341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5043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F09C513D-1AA3-D247-1F8A-A0E028D5937A}"/>
              </a:ext>
            </a:extLst>
          </p:cNvPr>
          <p:cNvSpPr txBox="1">
            <a:spLocks noChangeArrowheads="1"/>
          </p:cNvSpPr>
          <p:nvPr/>
        </p:nvSpPr>
        <p:spPr>
          <a:xfrm>
            <a:off x="5621085" y="649326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B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597BF24-11C4-6125-805E-3A50F3696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96421"/>
              </p:ext>
            </p:extLst>
          </p:nvPr>
        </p:nvGraphicFramePr>
        <p:xfrm>
          <a:off x="2627784" y="4149080"/>
          <a:ext cx="3168351" cy="1737360"/>
        </p:xfrm>
        <a:graphic>
          <a:graphicData uri="http://schemas.openxmlformats.org/drawingml/2006/table">
            <a:tbl>
              <a:tblPr firstRow="1" bandRow="1"/>
              <a:tblGrid>
                <a:gridCol w="105611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13BBB53-0D49-24B8-CBC2-6C913803C956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Звуження матриць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0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E3242-CBBE-F590-28F8-101D0F1C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C28F4237-8CC2-0038-9974-174D3C94F636}"/>
              </a:ext>
            </a:extLst>
          </p:cNvPr>
          <p:cNvSpPr txBox="1">
            <a:spLocks noChangeArrowheads="1"/>
          </p:cNvSpPr>
          <p:nvPr/>
        </p:nvSpPr>
        <p:spPr>
          <a:xfrm>
            <a:off x="1979712" y="666724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A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8B5FF43-2556-0D40-BB80-1E15638CD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7819"/>
              </p:ext>
            </p:extLst>
          </p:nvPr>
        </p:nvGraphicFramePr>
        <p:xfrm>
          <a:off x="827584" y="136766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FA0249F-E039-52B9-EE4C-D2B8CAEE6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56520"/>
              </p:ext>
            </p:extLst>
          </p:nvPr>
        </p:nvGraphicFramePr>
        <p:xfrm>
          <a:off x="4572000" y="137041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854941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196341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5043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E3CFD982-61F3-778A-DA13-FB2BCE31F045}"/>
              </a:ext>
            </a:extLst>
          </p:cNvPr>
          <p:cNvSpPr txBox="1">
            <a:spLocks noChangeArrowheads="1"/>
          </p:cNvSpPr>
          <p:nvPr/>
        </p:nvSpPr>
        <p:spPr>
          <a:xfrm>
            <a:off x="5621085" y="649326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B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9698DA1-3755-2708-B2F0-647449A24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34893"/>
              </p:ext>
            </p:extLst>
          </p:nvPr>
        </p:nvGraphicFramePr>
        <p:xfrm>
          <a:off x="2627784" y="4149080"/>
          <a:ext cx="3168351" cy="1737360"/>
        </p:xfrm>
        <a:graphic>
          <a:graphicData uri="http://schemas.openxmlformats.org/drawingml/2006/table">
            <a:tbl>
              <a:tblPr firstRow="1" bandRow="1"/>
              <a:tblGrid>
                <a:gridCol w="105611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300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AE11F4C8-4B4B-66CE-5418-E7D8FE6539B9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3350118"/>
            <a:ext cx="7200799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tf.tensordot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B, </a:t>
            </a: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axes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=1)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5FEB-CF76-DC29-F470-A86F3915D54A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Звуження матриць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4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06CD8-1B3B-1800-0BF7-7F7A02DEB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28A358BA-E2FC-FBD9-9970-B9EC76B823E6}"/>
              </a:ext>
            </a:extLst>
          </p:cNvPr>
          <p:cNvSpPr txBox="1">
            <a:spLocks noChangeArrowheads="1"/>
          </p:cNvSpPr>
          <p:nvPr/>
        </p:nvSpPr>
        <p:spPr>
          <a:xfrm>
            <a:off x="1979712" y="666724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A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594652E-F5D8-EDEB-A74F-638372C0A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86827"/>
              </p:ext>
            </p:extLst>
          </p:nvPr>
        </p:nvGraphicFramePr>
        <p:xfrm>
          <a:off x="827584" y="136766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58685D0-B02F-A02C-BA29-1445FB210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21700"/>
              </p:ext>
            </p:extLst>
          </p:nvPr>
        </p:nvGraphicFramePr>
        <p:xfrm>
          <a:off x="4572000" y="137041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854941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196341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5043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9E1F1663-7BA7-6412-0F4F-57A170F03AD6}"/>
              </a:ext>
            </a:extLst>
          </p:cNvPr>
          <p:cNvSpPr txBox="1">
            <a:spLocks noChangeArrowheads="1"/>
          </p:cNvSpPr>
          <p:nvPr/>
        </p:nvSpPr>
        <p:spPr>
          <a:xfrm>
            <a:off x="5621085" y="649326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B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8FB9D97-03FE-403D-EC53-226C3101A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31688"/>
              </p:ext>
            </p:extLst>
          </p:nvPr>
        </p:nvGraphicFramePr>
        <p:xfrm>
          <a:off x="2627784" y="4149080"/>
          <a:ext cx="3168351" cy="1737360"/>
        </p:xfrm>
        <a:graphic>
          <a:graphicData uri="http://schemas.openxmlformats.org/drawingml/2006/table">
            <a:tbl>
              <a:tblPr firstRow="1" bandRow="1"/>
              <a:tblGrid>
                <a:gridCol w="105611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300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F50BB338-C982-7D63-F554-DC57B696260C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3350118"/>
            <a:ext cx="7200799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tf.tensordot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B, </a:t>
            </a: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axes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=1)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1F7EA-ED24-904A-CC92-E8B89E70417B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Звуження матриць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8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39E5D-91CA-E4BF-CBCE-EC68CA0C4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5D4FDCB-9D1A-51A8-D6C7-35A3C73DC668}"/>
              </a:ext>
            </a:extLst>
          </p:cNvPr>
          <p:cNvSpPr txBox="1">
            <a:spLocks noChangeArrowheads="1"/>
          </p:cNvSpPr>
          <p:nvPr/>
        </p:nvSpPr>
        <p:spPr>
          <a:xfrm>
            <a:off x="1979712" y="666724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A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C858947-0262-0DD2-66D2-3813DAC2F6CF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36766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DA2DBA8-C1C6-B9CE-BEF9-C622E6CA1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1761"/>
              </p:ext>
            </p:extLst>
          </p:nvPr>
        </p:nvGraphicFramePr>
        <p:xfrm>
          <a:off x="4572000" y="1370413"/>
          <a:ext cx="2612571" cy="173736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854941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196341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5043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A77494BB-BA68-7A81-38D9-755702F210AE}"/>
              </a:ext>
            </a:extLst>
          </p:cNvPr>
          <p:cNvSpPr txBox="1">
            <a:spLocks noChangeArrowheads="1"/>
          </p:cNvSpPr>
          <p:nvPr/>
        </p:nvSpPr>
        <p:spPr>
          <a:xfrm>
            <a:off x="5621085" y="649326"/>
            <a:ext cx="51440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B</a:t>
            </a:r>
            <a:endParaRPr lang="uk-UA" alt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8432B6E-1F17-B3A9-F5E8-8BB35C3E5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50489"/>
              </p:ext>
            </p:extLst>
          </p:nvPr>
        </p:nvGraphicFramePr>
        <p:xfrm>
          <a:off x="2627784" y="4149080"/>
          <a:ext cx="3168351" cy="1737360"/>
        </p:xfrm>
        <a:graphic>
          <a:graphicData uri="http://schemas.openxmlformats.org/drawingml/2006/table">
            <a:tbl>
              <a:tblPr firstRow="1" bandRow="1"/>
              <a:tblGrid>
                <a:gridCol w="1056117">
                  <a:extLst>
                    <a:ext uri="{9D8B030D-6E8A-4147-A177-3AD203B41FA5}">
                      <a16:colId xmlns:a16="http://schemas.microsoft.com/office/drawing/2014/main" val="664489006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561201315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413297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300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360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2060"/>
                          </a:solidFill>
                        </a:rPr>
                        <a:t>420</a:t>
                      </a:r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8562"/>
                  </a:ext>
                </a:extLst>
              </a:tr>
            </a:tbl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2F1B1C40-6175-7DFE-215B-187662D4BF9B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3350118"/>
            <a:ext cx="7200799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tf.tensordot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(A, B, </a:t>
            </a:r>
            <a:r>
              <a:rPr lang="de-DE" sz="3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axes</a:t>
            </a:r>
            <a:r>
              <a:rPr lang="de-DE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=1)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99627-E108-F5AE-DCC9-717C17BAA908}"/>
              </a:ext>
            </a:extLst>
          </p:cNvPr>
          <p:cNvSpPr txBox="1"/>
          <p:nvPr/>
        </p:nvSpPr>
        <p:spPr>
          <a:xfrm>
            <a:off x="107504" y="170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Звуження матриць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3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5560</TotalTime>
  <Words>1233</Words>
  <Application>Microsoft Office PowerPoint</Application>
  <PresentationFormat>On-screen Show (4:3)</PresentationFormat>
  <Paragraphs>302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Cambria Math</vt:lpstr>
      <vt:lpstr>Courier New</vt:lpstr>
      <vt:lpstr>Tahoma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Yevhen Bashkov</cp:lastModifiedBy>
  <cp:revision>994</cp:revision>
  <dcterms:created xsi:type="dcterms:W3CDTF">2001-11-25T14:33:40Z</dcterms:created>
  <dcterms:modified xsi:type="dcterms:W3CDTF">2024-07-01T12:35:30Z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