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30"/>
  </p:notesMasterIdLst>
  <p:sldIdLst>
    <p:sldId id="256" r:id="rId2"/>
    <p:sldId id="738" r:id="rId3"/>
    <p:sldId id="783" r:id="rId4"/>
    <p:sldId id="739" r:id="rId5"/>
    <p:sldId id="740" r:id="rId6"/>
    <p:sldId id="753" r:id="rId7"/>
    <p:sldId id="741" r:id="rId8"/>
    <p:sldId id="742" r:id="rId9"/>
    <p:sldId id="743" r:id="rId10"/>
    <p:sldId id="744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91" r:id="rId19"/>
    <p:sldId id="745" r:id="rId20"/>
    <p:sldId id="747" r:id="rId21"/>
    <p:sldId id="746" r:id="rId22"/>
    <p:sldId id="749" r:id="rId23"/>
    <p:sldId id="698" r:id="rId24"/>
    <p:sldId id="792" r:id="rId25"/>
    <p:sldId id="793" r:id="rId26"/>
    <p:sldId id="794" r:id="rId27"/>
    <p:sldId id="576" r:id="rId28"/>
    <p:sldId id="773" r:id="rId29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425130-A2F5-4CC4-97EA-53A3AF3C9636}">
          <p14:sldIdLst>
            <p14:sldId id="256"/>
            <p14:sldId id="738"/>
            <p14:sldId id="783"/>
            <p14:sldId id="739"/>
            <p14:sldId id="740"/>
            <p14:sldId id="753"/>
            <p14:sldId id="741"/>
            <p14:sldId id="742"/>
            <p14:sldId id="743"/>
            <p14:sldId id="744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45"/>
            <p14:sldId id="747"/>
            <p14:sldId id="746"/>
            <p14:sldId id="749"/>
            <p14:sldId id="698"/>
            <p14:sldId id="792"/>
            <p14:sldId id="793"/>
            <p14:sldId id="794"/>
            <p14:sldId id="576"/>
            <p14:sldId id="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382" autoAdjust="0"/>
  </p:normalViewPr>
  <p:slideViewPr>
    <p:cSldViewPr>
      <p:cViewPr>
        <p:scale>
          <a:sx n="103" d="100"/>
          <a:sy n="103" d="100"/>
        </p:scale>
        <p:origin x="242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44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4-10T07:38:34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6209 2099 0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37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DD70-7438-F511-383B-A8C339125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5B7B5BB-9A45-A8FC-1FCA-9E210B573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7573339-D71B-9F7B-B8C2-51E7A58D4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E2C981-CC23-C25B-EC7C-8B75C3C86912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C3472-7B34-474F-5992-AC47C7BD185C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D4156-85FF-DB35-B42F-5F813741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D2D53E-ACC8-15C4-B062-83F04C453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86CACB1-A1FC-F0FF-2517-15F97B6A5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5EC04A-7E8E-0EE5-FCDB-1ABB7A44D6D3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2928F5-C7E6-B494-E088-4BDF82383C03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F58A9-56ED-3C26-D5D1-653CA4B3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B2DBE93-E88C-8185-A91C-607ABFE20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DF734C9-083B-74F9-0CC4-86D311EA4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E2DECF-6D9D-E7E7-9F5F-1D4430F57575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33B4A4-B2C2-6EE0-1DC7-46D68E1320DA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99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76E9-41E0-4731-7192-7D0E90CF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F90B10B-0B03-46E2-71A8-415861253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DF61CEB-90D6-6482-ED74-AC3A95A1A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CC050F-11FC-AFBD-BD58-47F36BDDDD12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5F7CC0-BD80-0779-746D-3928ECD763C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3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41261-9204-E65F-BB32-7DCB35D0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4D98DDE-C723-AA08-84E5-379E5E0FC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FAECE6-22C5-4491-BB55-7DB05904B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675E3-C860-D6CF-A94E-16F7BB98207E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C8CF74-5B8E-D14A-55E0-4982CE18D532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79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22AC6-C030-9E2E-9436-611CE5D6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0BAC218-64F3-4A98-25F0-93358B529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F61894-234E-3429-BE1F-F42D67538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B6552D-F133-1875-A5A8-576AFB7B810D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8CA92-E4C2-0482-42E7-4590EA3BB01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5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7432A-3BB0-90CD-609F-BE4E21D8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7B21A2B-69E6-2C4F-C702-0B9E8E848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E44190-2886-475B-5E02-D9D56A583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745C1-444F-900E-9C03-41E49FA2F3B1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467B2-8A95-7DDB-88B8-77145DFF7FB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71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AF42-4325-6BB1-1B03-F58C6D51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7419CEF-A99F-2DC2-8557-4A59E3831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BE49B51-28F5-A697-EB51-93153FB41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7784B5-7A9F-5DB5-C057-E4510A3C45A3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564461-6617-BDE2-E95D-AE8BCA1C490F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51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36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7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B2741-72AD-C231-629A-5C0B36C2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89ADE7-C350-97A3-7307-1CED75349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4FEA0C5-519D-3859-D4D2-AABA78EF3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36BA0E-F33F-74AA-F020-2415AFDABB1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A29C57-BEB4-5DC8-E7F7-93155591BDB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39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413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21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70BE-B268-D83D-1AF8-1FECF555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4A55B99-21B6-5172-0901-EEAECDDDF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26476F-E220-6986-C658-86070CC46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904765-7E55-E45B-2092-19C6F472D9D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4A66E6-CA1B-EAB8-5EAC-EE05A068EA2C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78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F70D7-CC9A-0995-384D-A327F28B9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6C889D9-62A3-7AF3-A3CF-61C04A005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67C86B2-044F-1260-51CF-28EB783C4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B1D6F9-8861-B064-6C83-87E903F2E293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5B59FB-6910-FE70-B77B-4F6CE9F8A04A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9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2B364-B4D4-C92B-210D-B2C5030E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926D035-078E-E2C7-5747-0A37CC1B0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9500114-3FEC-CB65-5037-EBF71E792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6D72D4-0BCE-ED5A-B482-54D729048077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BCC372-4B17-D824-4E63-654128319EF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49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41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88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68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0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6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vs-static-computational-graphs-pytorch-and-tensorflow/?ref=r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gradien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GradientTap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GradientTap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ensorflow/tensorflow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C6885D-ABC0-7045-CC22-C588C5CA3522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37856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TensorFlow / KERAS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 Обчислювальний граф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919CB97E-DCDC-7443-3A53-700AF35F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08" y="831816"/>
            <a:ext cx="5842967" cy="49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778CAA3-A987-E1D0-A599-D03DE3CFF3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25960" y="5785113"/>
                <a:ext cx="6120680" cy="8780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800" b="1" spc="-1" dirty="0">
                    <a:solidFill>
                      <a:srgbClr val="002060"/>
                    </a:solidFill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778CAA3-A987-E1D0-A599-D03DE3CF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960" y="5785113"/>
                <a:ext cx="6120680" cy="878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3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01D1-F3AC-FF04-46BE-5D663078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DEBE4DE-727E-DF80-DD36-3C574BB26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4620E8E-E034-13F7-DE10-5D4215B25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13DE5-7DD0-1685-DE29-64ABFCAC746A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Forward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Backward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647CE-47CD-F4A6-F1A0-434801349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33637"/>
            <a:ext cx="8658225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70FDC6C-02D9-F039-8432-6A0B42D92FD4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1415402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Процес навчання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пошук параметрів, які мінімізують втрати 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Loss)</a:t>
            </a:r>
            <a:endParaRPr lang="de-DE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FC780D0-882C-74D4-15CA-AF9D7569D70E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5347976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Загальний підхід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використання методів градієнтного методу 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gradient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descent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  <a:endParaRPr lang="de-DE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9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2578C-591B-DAFE-73F2-550D03E8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31BC6B0-A905-0C40-9B4C-810FF12FB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ECE6A1C-A24C-029C-BBB4-A175909B2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652DF-D7C5-C225-263A-8F7602436309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6A468B-0B3E-42C6-EC8D-2E0C0C8A1E2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410506"/>
            <a:ext cx="8712968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Вхідний у будь-який вузол A  градієнт g</a:t>
            </a:r>
            <a:r>
              <a:rPr lang="uk-UA" sz="2800" b="1" spc="-1" baseline="30000" dirty="0">
                <a:solidFill>
                  <a:srgbClr val="002060"/>
                </a:solidFill>
                <a:latin typeface="Book Antiqua" panose="02040602050305030304" pitchFamily="18" charset="0"/>
              </a:rPr>
              <a:t>(A)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має сенс похідної цільової величини (кореня графу) за значенням у цьому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вузлі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g</a:t>
            </a:r>
            <a:r>
              <a:rPr lang="uk-UA" sz="2800" b="1" spc="-1" baseline="30000" dirty="0">
                <a:solidFill>
                  <a:srgbClr val="002060"/>
                </a:solidFill>
                <a:latin typeface="Book Antiqua" panose="02040602050305030304" pitchFamily="18" charset="0"/>
              </a:rPr>
              <a:t>(A)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=∂L/ ∂A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156AC3-22FB-5A3E-15EB-63B1E9E4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3681443"/>
            <a:ext cx="3505200" cy="1162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6DCB59-99FB-FF87-00E9-630BDDABC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1096162"/>
            <a:ext cx="4714875" cy="128587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CD044F1-839E-D815-FCA2-F43AB89F28E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085184"/>
            <a:ext cx="8712968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Початковий градієнт, що входить і виходить із кореня графу L  дорівнює одиниці, оскільки за визначенням це ∂L/ ∂L = 1.</a:t>
            </a:r>
          </a:p>
        </p:txBody>
      </p:sp>
    </p:spTree>
    <p:extLst>
      <p:ext uri="{BB962C8B-B14F-4D97-AF65-F5344CB8AC3E}">
        <p14:creationId xmlns:p14="http://schemas.microsoft.com/office/powerpoint/2010/main" val="405104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A5B8-CE01-1732-E4B4-AA36E3BD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A807F8A-C76E-89BE-17EC-E50441D7C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84CF5AB-339A-B239-5152-A00E1C9B2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F8DD-C110-86F0-D177-3882BF5F3A0E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51B80D-8890-DF6F-1112-66008784C62B}"/>
              </a:ext>
            </a:extLst>
          </p:cNvPr>
          <p:cNvSpPr txBox="1">
            <a:spLocks noChangeArrowheads="1"/>
          </p:cNvSpPr>
          <p:nvPr/>
        </p:nvSpPr>
        <p:spPr>
          <a:xfrm>
            <a:off x="190863" y="1205203"/>
            <a:ext cx="4392488" cy="15349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Через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вузли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змінних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градієнт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проходить без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змін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а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вузли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констант "не заходить".</a:t>
            </a: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A0A1971-62F6-485C-0457-286A3F1ED9D6}"/>
              </a:ext>
            </a:extLst>
          </p:cNvPr>
          <p:cNvSpPr txBox="1">
            <a:spLocks noChangeArrowheads="1"/>
          </p:cNvSpPr>
          <p:nvPr/>
        </p:nvSpPr>
        <p:spPr>
          <a:xfrm>
            <a:off x="128872" y="2834815"/>
            <a:ext cx="8712968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Тензорна розмірність градієнта, що входить у вузол, збігається з розмірністю тензора, одержуваного цим вузлом з його виході.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C13501-6E66-7676-B037-D51D2402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04" y="1035340"/>
            <a:ext cx="3448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D409-3A1F-0B36-6183-F030F3B6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25EEA36-4D1F-F4D7-1C43-068334A34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4826DC0-E65F-5F79-AC15-BCB9A2034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CD255-69AC-8C48-3EEA-C0274A9E0C7C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0B5577-8CFA-3E8D-E846-1F3077FC1490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1205203"/>
            <a:ext cx="8557601" cy="15349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Пройшовши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через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вузол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градієнт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розщеплюється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по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всіх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ребрах,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що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входять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у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вузол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і множиться на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похідні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між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вузлами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які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зв'язує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ребро.</a:t>
            </a: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155088-FB06-8DCE-C527-E3FE7B6A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924944"/>
            <a:ext cx="6781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49A4-4E43-7783-0831-3026D1F5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35074BA2-8871-1B70-03EE-D434D027D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214B6F-6564-4B96-F93A-19F3F82240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98D06-9B7D-8A8A-E64A-FA160B67D99D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E4CE35-D16F-88DB-24E6-7F72A2A787A2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1205203"/>
            <a:ext cx="8557601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Відповідно 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правила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обчислення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похідної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від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складної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якщо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у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вузол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входить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кілька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градієнтів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то вони 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складаються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3C4248-C1CC-3B57-B99B-A5045F84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1" y="2812102"/>
            <a:ext cx="8488257" cy="35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161D-4B56-31B7-97AA-D08AB2418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884DB98-D711-D327-9328-A5F11503E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210F2D4-23EE-DBD2-B718-8F32DE851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5C16-6F40-246D-6030-C1FB895D84E9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A0FD57-FC3C-5953-98B6-5E1D764B5E54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1205203"/>
            <a:ext cx="8557601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Похідна скалярної функції 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f(x)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однієї змінної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2B2601-C716-DE21-ED86-F04939CD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25369"/>
            <a:ext cx="4105275" cy="12001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7ABE8BC-991B-D1AC-B58B-FD05F06C6289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3308465"/>
            <a:ext cx="8557601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Похідна скалярної функції 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f(</a:t>
            </a:r>
            <a:r>
              <a:rPr lang="en-US" sz="2800" b="1" i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x,y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двох змінних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A62771-261A-89A3-5B66-F2C8F08A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3821955"/>
            <a:ext cx="3853657" cy="25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21B38-8380-CAFB-154E-A06BC8AAA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E10E9D-DF6B-E6AE-DEE6-38AB4987738F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22CEB5-0409-0200-D546-E656D743766E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1844824"/>
            <a:ext cx="8557601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Составна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функція </a:t>
            </a:r>
            <a:r>
              <a:rPr 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z=A(B(x))</a:t>
            </a:r>
            <a:endParaRPr lang="uk-UA" sz="2800" b="1" i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2F1BC-A634-910C-B6EC-B7EC6C2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277412"/>
            <a:ext cx="6315075" cy="1428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7FDEBF-56BE-8D0B-4080-B881D7C4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741407"/>
            <a:ext cx="4029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DB69-3CF5-9D39-93CC-84F7BA6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548046-955C-1CB2-4196-3D2B6BB50B06}"/>
              </a:ext>
            </a:extLst>
          </p:cNvPr>
          <p:cNvSpPr txBox="1"/>
          <p:nvPr/>
        </p:nvSpPr>
        <p:spPr>
          <a:xfrm>
            <a:off x="107504" y="7620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Backpropagation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  <a:defRPr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Зворотне поширення помилки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F26DD4-703D-3385-0E38-7216B10043F4}"/>
              </a:ext>
            </a:extLst>
          </p:cNvPr>
          <p:cNvSpPr txBox="1">
            <a:spLocks noChangeArrowheads="1"/>
          </p:cNvSpPr>
          <p:nvPr/>
        </p:nvSpPr>
        <p:spPr>
          <a:xfrm>
            <a:off x="190862" y="1340768"/>
            <a:ext cx="8557601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Складна функція </a:t>
            </a:r>
            <a:r>
              <a:rPr 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z=A(B(x),C(x</a:t>
            </a:r>
            <a:r>
              <a:rPr 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,y))</a:t>
            </a:r>
            <a:endParaRPr lang="uk-UA" sz="2800" b="1" i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1E984-47FF-C3F2-BF0A-4C8901A8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805264"/>
            <a:ext cx="5819775" cy="447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BA926-6A0E-007F-44FF-8CC29C74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5" y="2103741"/>
            <a:ext cx="7381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граф. Типи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51256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Тип 1: 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Статичні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обчислювальні графіки (</a:t>
            </a:r>
            <a:r>
              <a:rPr lang="en-US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TensorFlow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Включає дві фази: -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Етап 1:   Складається план архітектури моделі.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Етап 2: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Для навчання моделі і створення прогнозів  моделі передаються данні.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Перевага використання цього графіка полягає в тому, що він дає змогу оптимізувати та планувати потужні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офлайнові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графіки.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Як наслідок, вони мають бути швидшими, ніж динамічні графіки загалом.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Недоліком є те, що працювати зі структурованими даними і навіть даними змінного розміру непривабливо.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A1A329D1-D3D8-93F2-3B22-BCCEDF6B4899}"/>
                  </a:ext>
                </a:extLst>
              </p14:cNvPr>
              <p14:cNvContentPartPr/>
              <p14:nvPr/>
            </p14:nvContentPartPr>
            <p14:xfrm>
              <a:off x="2235240" y="755640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A1A329D1-D3D8-93F2-3B22-BCCEDF6B48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80" y="746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20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E080A4-BFCA-B1F2-43C5-9082164E7E71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980728"/>
            <a:ext cx="8651304" cy="22531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 - орієнтований граф, що складається з вершин, що відповідають операціям алгоритму, та спрямованих дуг, що відповідають передачі даних (змінні = результати операцій, шо передаються як аргументи іншим операціям) між ними.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CE8D4D-7C6F-B920-7B3E-C46DA9514037}"/>
              </a:ext>
            </a:extLst>
          </p:cNvPr>
          <p:cNvSpPr txBox="1">
            <a:spLocks noChangeArrowheads="1"/>
          </p:cNvSpPr>
          <p:nvPr/>
        </p:nvSpPr>
        <p:spPr>
          <a:xfrm>
            <a:off x="3635896" y="6344582"/>
            <a:ext cx="4037620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!!! 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Не БЛОК - СХЕМА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E00246-65AF-6C50-6DFE-6F1439D5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8" y="3151480"/>
            <a:ext cx="8821488" cy="32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5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граф. Типи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402084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Тип 1: 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Статичні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обчислювальні графіки (</a:t>
            </a:r>
            <a:r>
              <a:rPr lang="en-US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TensorFlow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Властивості вузлів і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ребер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вузли представляють операції, які застосовуються безпосередньо до даних, що надходять і виходять через ребра.</a:t>
            </a:r>
            <a:endParaRPr lang="de-DE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de-DE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sofia-pro"/>
              </a:rPr>
              <a:t>Dynamic vs Static Computational Graphs –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sofia-pro"/>
              </a:rPr>
              <a:t>PyTorch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ofia-pro"/>
              </a:rPr>
              <a:t> and TensorFlow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sofia-pro"/>
                <a:hlinkClick r:id="rId3"/>
              </a:rPr>
              <a:t>https://www.geeksforgeeks.org/dynamic-vs-static-computational-graphs-pytorch-and-tensorflow/?ref=rp</a:t>
            </a:r>
            <a:endParaRPr lang="en-US" sz="2000" b="1" dirty="0">
              <a:solidFill>
                <a:srgbClr val="002060"/>
              </a:solidFill>
              <a:latin typeface="sofia-pro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sofia-pro"/>
              </a:rPr>
              <a:t>Python Code</a:t>
            </a:r>
            <a:endParaRPr lang="de-DE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4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граф. Типи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584384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Тип 2: 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Динамічні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обчислювальні графи (</a:t>
            </a:r>
            <a:r>
              <a:rPr lang="en-US" sz="2800" b="1" spc="-1" dirty="0" err="1">
                <a:solidFill>
                  <a:srgbClr val="FF0000"/>
                </a:solidFill>
                <a:latin typeface="Book Antiqua" panose="02040602050305030304" pitchFamily="18" charset="0"/>
              </a:rPr>
              <a:t>PyTorch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При виконанні пряме обчислення, граф визначається неявно (в процесі).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Граф має перевагу в тому, що він більш адаптивний.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Бібліотеки дозволяють генерувати граф та оцінювати граф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поочередно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(змішувати ?).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Налагодження динамічного графу просте. Оскільки він дозволяє виконання коду рядок за рядком, надає доступ до всіх змінних, пошук помилок у коді значно легший.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Недоліком використання цього графу є обмежений час для оптимізації графу, і зусилля можуть бути витрачені даремно, якщо граф не змінюється.</a:t>
            </a:r>
          </a:p>
        </p:txBody>
      </p:sp>
    </p:spTree>
    <p:extLst>
      <p:ext uri="{BB962C8B-B14F-4D97-AF65-F5344CB8AC3E}">
        <p14:creationId xmlns:p14="http://schemas.microsoft.com/office/powerpoint/2010/main" val="70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граф. Типи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548477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Тип 2: 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Динамічні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обчислювальні графи (</a:t>
            </a:r>
            <a:r>
              <a:rPr lang="en-US" sz="2800" b="1" spc="-1" dirty="0" err="1">
                <a:solidFill>
                  <a:srgbClr val="FF0000"/>
                </a:solidFill>
                <a:latin typeface="Book Antiqua" panose="02040602050305030304" pitchFamily="18" charset="0"/>
              </a:rPr>
              <a:t>PyTorch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Властивості вузлів і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ребер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вузли представляють дані (у формі тензорів), а ребра представляють операції, застосовані до вхідних даних.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Оскільки все в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Pytorch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створюється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динамічно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нам не потрібні ніякі заповнювачі, і ми можемо визначати наші вхідні дані та операції на льоту.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Після визначення вхідних даних і обчислення виходу «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c»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ми викликаємо метод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backward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(),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який обчислює відповідні часткові похідні відносно двох вхідних даних, доступних через специфікатор .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grad.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Перев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і</a:t>
            </a:r>
            <a:r>
              <a:rPr lang="ru-RU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рити</a:t>
            </a:r>
            <a:r>
              <a:rPr lang="ru-RU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код</a:t>
            </a: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2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159601CE-EF7D-45F7-9B21-7BCF95DECCB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5520F-E77E-4E7B-B962-1D19DF724AD9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Tensor Flow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2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BF80CA-002E-41D5-B2D3-89DFC898B903}"/>
              </a:ext>
            </a:extLst>
          </p:cNvPr>
          <p:cNvSpPr txBox="1">
            <a:spLocks noChangeArrowheads="1"/>
          </p:cNvSpPr>
          <p:nvPr/>
        </p:nvSpPr>
        <p:spPr>
          <a:xfrm>
            <a:off x="256692" y="545309"/>
            <a:ext cx="8496944" cy="4514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indent="0" defTabSz="68580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spc="-1">
                <a:solidFill>
                  <a:srgbClr val="002060"/>
                </a:solidFill>
                <a:latin typeface="Georgia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algn="ctr" defTabSz="728663"/>
            <a:r>
              <a:rPr lang="uk-UA" dirty="0"/>
              <a:t>Два режиму виконання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B21770F-5752-E25F-789C-F73FF2003F5E}"/>
              </a:ext>
            </a:extLst>
          </p:cNvPr>
          <p:cNvGraphicFramePr>
            <a:graphicFrameLocks noGrp="1"/>
          </p:cNvGraphicFramePr>
          <p:nvPr/>
        </p:nvGraphicFramePr>
        <p:xfrm>
          <a:off x="256692" y="962842"/>
          <a:ext cx="8496944" cy="58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7594222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00463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Graph-based execution</a:t>
                      </a:r>
                      <a:endParaRPr lang="en-US" sz="2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Eager execution</a:t>
                      </a:r>
                      <a:endParaRPr lang="en-US" sz="24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4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Менш інтуїтивно зрозумілий. Загалом його важче налагодити ніж активне виконання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Інтуїтивно зрозумілий і простий у налагодженні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endParaRPr lang="uk-UA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Спрощує швидку розробку моделі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9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Загалом швидше, ніж активне виконання. Будує графік та компілює процес, щоб скористатися можливостями прискорення перед виконанням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Повільніше, ніж виконання на основі графів операцій. Операції виконуються одна за одною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Ідеально підходить для масштабних тренувань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Краще для новачків.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0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Підтримка прискорення GPU і 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uk-UA" sz="2400" b="1" noProof="0" dirty="0">
                          <a:solidFill>
                            <a:srgbClr val="002060"/>
                          </a:solidFill>
                        </a:rPr>
                        <a:t>Підтримка прискорення GPU і 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4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46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9877-DE5A-0F50-DFE3-C72BE9BDC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397F293-D9B6-3099-6C5C-A13A470251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525EBA5-3C25-6754-5E8B-90C01CD4D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F4BE2-E289-9547-3296-DB8C0CC86FFE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TF. </a:t>
            </a: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графу обчислень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80E7369-DC2D-A732-6590-A143D37C0E07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608152"/>
            <a:ext cx="8651304" cy="59811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Функція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tf.gradients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ys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xs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grad_ys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None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name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='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gradients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’,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gate_gradients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False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aggregation_method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None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stop_gradients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None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…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Будує символічні похідні </a:t>
            </a:r>
            <a:r>
              <a:rPr lang="en-US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ys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w.r.t.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x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 </a:t>
            </a:r>
            <a:r>
              <a:rPr lang="en-US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xs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lvl="1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y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–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тензор  змінних, для яких обчислюється градієнт</a:t>
            </a:r>
          </a:p>
          <a:p>
            <a:pPr marL="342900" lvl="1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de-DE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x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–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тензор змінних, відносно яких обчислюється градієнт </a:t>
            </a:r>
          </a:p>
          <a:p>
            <a:pPr marL="0" lvl="1" indent="0" algn="just">
              <a:lnSpc>
                <a:spcPts val="2800"/>
              </a:lnSpc>
              <a:spcBef>
                <a:spcPts val="0"/>
              </a:spcBef>
              <a:buNone/>
              <a:tabLst>
                <a:tab pos="747713" algn="l"/>
              </a:tabLst>
            </a:pPr>
            <a:r>
              <a:rPr lang="uk-UA" altLang="uk-UA" sz="2400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tf.gradients</a:t>
            </a:r>
            <a:r>
              <a:rPr lang="uk-UA" altLang="uk-UA" sz="24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дійсний лише в контексті графа</a:t>
            </a:r>
            <a:r>
              <a:rPr lang="en-US" altLang="uk-UA" sz="24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(</a:t>
            </a:r>
            <a:r>
              <a:rPr lang="uk-UA" altLang="uk-UA" sz="24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зокрема, це дійсне в контексті обгортки </a:t>
            </a:r>
            <a:r>
              <a:rPr lang="de-DE" altLang="uk-UA" sz="2400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tf.function</a:t>
            </a:r>
            <a:r>
              <a:rPr lang="de-DE" altLang="uk-UA" sz="24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altLang="uk-UA" sz="24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де код виконується як граф)</a:t>
            </a:r>
          </a:p>
          <a:p>
            <a:pPr marL="342900" lvl="1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5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FA00B-5B5A-2D91-CD66-0CCE452497B0}"/>
              </a:ext>
            </a:extLst>
          </p:cNvPr>
          <p:cNvSpPr txBox="1"/>
          <p:nvPr/>
        </p:nvSpPr>
        <p:spPr>
          <a:xfrm>
            <a:off x="114300" y="6412468"/>
            <a:ext cx="87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2060"/>
                </a:solidFill>
                <a:hlinkClick r:id="rId3"/>
              </a:rPr>
              <a:t>https://www.tensorflow.org/api_docs/python/tf/gradients</a:t>
            </a:r>
            <a:endParaRPr lang="uk-U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4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4B39-8926-36E0-7CEB-E77156B8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848674F-043B-E33C-22D4-2922392B0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A9ED1C-6C05-AC5B-6028-8E87A7B15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A6A2B-1FDA-96D6-8A34-E949A6A8DBF0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TF. </a:t>
            </a: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графу обчислень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392CF-E13C-1A77-A426-6B5270E4151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608152"/>
            <a:ext cx="8651304" cy="569386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Метод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tf.GradientTape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   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persistent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False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watch_accessed_variables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True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Автоматична диференціація: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є створення графу для вирахування градієнта відносно деяких вхідних даних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«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записує» відповідні операції, що виконуються всередині контексту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tf.GradientTape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,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на «СТРІЧКУ». Потім </a:t>
            </a: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використовує цю стрічку для розрахунку градієнтів «записаного» розрахунку з використанням диференціювання в зворотному режимі.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533C6-F84F-0F51-6363-7810D4A3193E}"/>
              </a:ext>
            </a:extLst>
          </p:cNvPr>
          <p:cNvSpPr txBox="1"/>
          <p:nvPr/>
        </p:nvSpPr>
        <p:spPr>
          <a:xfrm>
            <a:off x="114300" y="6412468"/>
            <a:ext cx="87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  <a:hlinkClick r:id="rId3"/>
              </a:rPr>
              <a:t>https://www.tensorflow.org/api_docs/python/tf/GradientTape</a:t>
            </a:r>
            <a:endParaRPr lang="uk-U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82F7A-0BE9-C27F-6C56-628AD10A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7CE28D7-37E8-5909-C329-DA59D678C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20EA2E3-BC5D-44C4-EF41-00BFB49F5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5CD40-D9FB-A48E-877C-5F4DE91F80D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TF. </a:t>
            </a: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графу обчислень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A18BCAF-2174-2AD2-0E30-7FE18C3FC4E7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608152"/>
            <a:ext cx="8651304" cy="526297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Metod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defTabSz="9144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tf.GradientTape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   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persistent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False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watch_accessed_variables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=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True</a:t>
            </a:r>
            <a:b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</a:p>
          <a:p>
            <a:pPr marL="0" indent="0" defTabSz="9144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Persistent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- </a:t>
            </a:r>
            <a:r>
              <a:rPr lang="uk-UA" sz="28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логічне значення, яке контролює, чи створюється стрічка постійного градієнта.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False</a:t>
            </a:r>
            <a:r>
              <a:rPr lang="uk-UA" sz="28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означає, що для цього об’єкта можна зробити щонайбільше один виклик методу </a:t>
            </a:r>
            <a:r>
              <a:rPr lang="uk-UA" sz="2800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gradient</a:t>
            </a:r>
            <a:r>
              <a:rPr lang="uk-UA" sz="28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().</a:t>
            </a:r>
          </a:p>
          <a:p>
            <a:pPr marL="0" indent="0" defTabSz="9144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Watch_accessed_variables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- </a:t>
            </a:r>
            <a:r>
              <a:rPr lang="uk-UA" altLang="uk-UA" sz="2800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логічне значення, що контролює, чи буде стрічка автоматично спостерігати за будь-якими (придатними для навчання) змінними. За замовчуванням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True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uk-UA" sz="25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A5460-5C2E-405D-07B1-A3B595D5AB5D}"/>
              </a:ext>
            </a:extLst>
          </p:cNvPr>
          <p:cNvSpPr txBox="1"/>
          <p:nvPr/>
        </p:nvSpPr>
        <p:spPr>
          <a:xfrm>
            <a:off x="114300" y="6412468"/>
            <a:ext cx="87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  <a:hlinkClick r:id="rId3"/>
              </a:rPr>
              <a:t>https://www.tensorflow.org/api_docs/python/tf/GradientTape</a:t>
            </a:r>
            <a:endParaRPr lang="uk-U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52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6440F8B-CAEF-BC3E-C817-FF1A30BDE7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5154"/>
            <a:ext cx="8686800" cy="54835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>
              <a:lnSpc>
                <a:spcPct val="80000"/>
              </a:lnSpc>
              <a:buFontTx/>
              <a:buNone/>
              <a:defRPr/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Tensor Flow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F79FA-55E7-47C0-C930-9AF5500C07D7}"/>
              </a:ext>
            </a:extLst>
          </p:cNvPr>
          <p:cNvSpPr txBox="1"/>
          <p:nvPr/>
        </p:nvSpPr>
        <p:spPr>
          <a:xfrm>
            <a:off x="245069" y="692696"/>
            <a:ext cx="8172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Official</a:t>
            </a:r>
          </a:p>
          <a:p>
            <a:r>
              <a:rPr lang="de-DE" dirty="0">
                <a:hlinkClick r:id="rId2"/>
              </a:rPr>
              <a:t>https://www.tensorflow.org/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API </a:t>
            </a:r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Documentation</a:t>
            </a:r>
            <a:endParaRPr lang="de-DE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3"/>
              </a:rPr>
              <a:t>https://www.tensorflow.org/api_docs/python/tf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on </a:t>
            </a:r>
            <a:r>
              <a:rPr lang="en-US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GitHab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4"/>
              </a:rPr>
              <a:t>https://github.com/tensorflow/tensorflow</a:t>
            </a:r>
            <a:endParaRPr lang="de-DE" dirty="0"/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27C79-EF6D-4D40-4F32-AAFD290430D0}"/>
              </a:ext>
            </a:extLst>
          </p:cNvPr>
          <p:cNvSpPr txBox="1"/>
          <p:nvPr/>
        </p:nvSpPr>
        <p:spPr>
          <a:xfrm>
            <a:off x="228600" y="4712201"/>
            <a:ext cx="70076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дивись</a:t>
            </a:r>
            <a:endParaRPr lang="en-US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2024_AI_TF_lec_03_Exmpl_1.pdf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endParaRPr lang="uk-UA" altLang="ru-RU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4F28-4B62-FA51-1F77-EFA9F4DC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7BF953B-DE27-F611-9BA6-4841F91988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7. </a:t>
            </a:r>
            <a:r>
              <a:rPr lang="en-US" altLang="ru-RU" sz="40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Lec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 7.3.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2645-D34A-6F14-F36C-16E63100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78A2B71-5576-58D7-7796-66FF9F87A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A3AF5B0-4011-EF16-5275-DE9D087741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3E139-1DB0-CCA2-2335-77A2BB419A3B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6890DF6-BAD1-07E7-1440-08F7B2F928A7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980728"/>
            <a:ext cx="8651304" cy="47666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 — тип графу, який можна використовується для представлення та обчислення математичних виразів.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 — база мови, яка описує </a:t>
            </a:r>
            <a:r>
              <a:rPr 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МОДЕЛІ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у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ML (DL)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що забезпечує повний функціональний опис необхідних обчислень.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Використовується для двох різних типів обчислень: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Форвардне обчислення 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Forward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Зворотне обчислення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Backward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Backpropagation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86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E080A4-BFCA-B1F2-43C5-9082164E7E71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980728"/>
            <a:ext cx="8651304" cy="548477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Базова термінологія.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Змінна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представлена вузлом на графі. Це може бути скаляр, вектор, матриця, тензор або навіть інший тип змінної.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Аргумент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функції та залежність даних представлені ребром. Вони схожі на покажчики вузлів.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Операція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- проста функція однієї або кількох змінних. Існує набір дозволених операцій. Функції, які є більш складними, ніж ці операції в цьому наборі, можуть бути представлені шляхом поєднання кількох операцій.</a:t>
            </a:r>
          </a:p>
        </p:txBody>
      </p:sp>
    </p:spTree>
    <p:extLst>
      <p:ext uri="{BB962C8B-B14F-4D97-AF65-F5344CB8AC3E}">
        <p14:creationId xmlns:p14="http://schemas.microsoft.com/office/powerpoint/2010/main" val="19503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348" y="980728"/>
                <a:ext cx="8651304" cy="152862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ru-RU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Приклад: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8" y="980728"/>
                <a:ext cx="8651304" cy="1528624"/>
              </a:xfrm>
              <a:prstGeom prst="rect">
                <a:avLst/>
              </a:prstGeom>
              <a:blipFill>
                <a:blip r:embed="rId3"/>
                <a:stretch>
                  <a:fillRect l="-1408" t="-8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9B65ACA-51AA-6884-3893-97C9F509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56195"/>
            <a:ext cx="36480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644E66E-56B6-AA98-7152-B4A6E1198468}"/>
              </a:ext>
            </a:extLst>
          </p:cNvPr>
          <p:cNvSpPr txBox="1">
            <a:spLocks noChangeArrowheads="1"/>
          </p:cNvSpPr>
          <p:nvPr/>
        </p:nvSpPr>
        <p:spPr>
          <a:xfrm>
            <a:off x="124514" y="2541627"/>
            <a:ext cx="5304048" cy="368940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Три операції: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додавання, віднімання та множення.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граф:  три вузли, кожен з яких виконує різні операції разом із вхідними змінними. Напрямок стрілок показує напрямок передачі змінних до  інших вузлів.</a:t>
            </a:r>
          </a:p>
        </p:txBody>
      </p:sp>
    </p:spTree>
    <p:extLst>
      <p:ext uri="{BB962C8B-B14F-4D97-AF65-F5344CB8AC3E}">
        <p14:creationId xmlns:p14="http://schemas.microsoft.com/office/powerpoint/2010/main" val="34185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348" y="980728"/>
                <a:ext cx="8651304" cy="29649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Ланцюгове правило</a:t>
                </a: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(правило диференціювання складної функції) </a:t>
                </a: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ru-RU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8" y="980728"/>
                <a:ext cx="8651304" cy="2964914"/>
              </a:xfrm>
              <a:prstGeom prst="rect">
                <a:avLst/>
              </a:prstGeom>
              <a:blipFill>
                <a:blip r:embed="rId3"/>
                <a:stretch>
                  <a:fillRect l="-1408" t="-4527" b="-740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22531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Обчислення нейронної мережі організовано за етапом прямого розповсюдження, на якому обчислюється вихід нейронної мережі, за яким слідує крок зворотного розповсюдження, який використовується для обчислення градієнтів (похідних).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4269A3F-648A-7B1D-4492-3A6C243569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" y="3119944"/>
                <a:ext cx="8651304" cy="29649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→    </m:t>
                      </m:r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         </m:t>
                      </m:r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→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4269A3F-648A-7B1D-4492-3A6C2435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" y="3119944"/>
                <a:ext cx="8651304" cy="296491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919CB97E-DCDC-7443-3A53-700AF35F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16" y="831816"/>
            <a:ext cx="5842967" cy="49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2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spc="-1">
                <a:solidFill>
                  <a:srgbClr val="002060"/>
                </a:solidFill>
                <a:latin typeface="Book Antiqua" panose="02040602050305030304" pitchFamily="18" charset="0"/>
              </a:rPr>
              <a:t>Обчислювальний граф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uk-UA" altLang="ru-RU" sz="36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B53DC5-DF74-6B3B-EB35-99429825AC78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794679"/>
            <a:ext cx="8651304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Тоді компоненти градієнту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4269A3F-648A-7B1D-4492-3A6C243569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0648" y="1324581"/>
                <a:ext cx="8651304" cy="40421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4269A3F-648A-7B1D-4492-3A6C2435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8" y="1324581"/>
                <a:ext cx="8651304" cy="4042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18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5767</TotalTime>
  <Words>1783</Words>
  <Application>Microsoft Office PowerPoint</Application>
  <PresentationFormat>On-screen Show (4:3)</PresentationFormat>
  <Paragraphs>221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Cambria Math</vt:lpstr>
      <vt:lpstr>sofia-pro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1013</cp:revision>
  <dcterms:created xsi:type="dcterms:W3CDTF">2001-11-25T14:33:40Z</dcterms:created>
  <dcterms:modified xsi:type="dcterms:W3CDTF">2024-07-01T12:35:14Z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