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21"/>
  </p:notesMasterIdLst>
  <p:sldIdLst>
    <p:sldId id="256" r:id="rId2"/>
    <p:sldId id="786" r:id="rId3"/>
    <p:sldId id="698" r:id="rId4"/>
    <p:sldId id="712" r:id="rId5"/>
    <p:sldId id="784" r:id="rId6"/>
    <p:sldId id="729" r:id="rId7"/>
    <p:sldId id="785" r:id="rId8"/>
    <p:sldId id="736" r:id="rId9"/>
    <p:sldId id="730" r:id="rId10"/>
    <p:sldId id="753" r:id="rId11"/>
    <p:sldId id="738" r:id="rId12"/>
    <p:sldId id="739" r:id="rId13"/>
    <p:sldId id="737" r:id="rId14"/>
    <p:sldId id="744" r:id="rId15"/>
    <p:sldId id="745" r:id="rId16"/>
    <p:sldId id="733" r:id="rId17"/>
    <p:sldId id="750" r:id="rId18"/>
    <p:sldId id="576" r:id="rId19"/>
    <p:sldId id="773" r:id="rId20"/>
  </p:sldIdLst>
  <p:sldSz cx="9144000" cy="6858000" type="screen4x3"/>
  <p:notesSz cx="6742113" cy="98821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0425130-A2F5-4CC4-97EA-53A3AF3C9636}">
          <p14:sldIdLst>
            <p14:sldId id="256"/>
            <p14:sldId id="786"/>
            <p14:sldId id="698"/>
            <p14:sldId id="712"/>
            <p14:sldId id="784"/>
            <p14:sldId id="729"/>
            <p14:sldId id="785"/>
            <p14:sldId id="736"/>
            <p14:sldId id="730"/>
            <p14:sldId id="753"/>
            <p14:sldId id="738"/>
            <p14:sldId id="739"/>
            <p14:sldId id="737"/>
            <p14:sldId id="744"/>
            <p14:sldId id="745"/>
            <p14:sldId id="733"/>
            <p14:sldId id="750"/>
            <p14:sldId id="576"/>
            <p14:sldId id="7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382" autoAdjust="0"/>
  </p:normalViewPr>
  <p:slideViewPr>
    <p:cSldViewPr>
      <p:cViewPr>
        <p:scale>
          <a:sx n="114" d="100"/>
          <a:sy n="114" d="100"/>
        </p:scale>
        <p:origin x="2094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676"/>
    </p:cViewPr>
  </p:sorterViewPr>
  <p:notesViewPr>
    <p:cSldViewPr>
      <p:cViewPr varScale="1">
        <p:scale>
          <a:sx n="106" d="100"/>
          <a:sy n="106" d="100"/>
        </p:scale>
        <p:origin x="43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>
            <a:extLst>
              <a:ext uri="{FF2B5EF4-FFF2-40B4-BE49-F238E27FC236}">
                <a16:creationId xmlns:a16="http://schemas.microsoft.com/office/drawing/2014/main" id="{EF15A980-6D2F-451E-B7DE-2BF5E50E80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/>
            <a:r>
              <a:rPr lang="en-US" noProof="0"/>
              <a:t> __ ___________ ________ ________ _____</a:t>
            </a:r>
          </a:p>
        </p:txBody>
      </p:sp>
      <p:sp>
        <p:nvSpPr>
          <p:cNvPr id="251" name="PlaceHolder 2">
            <a:extLst>
              <a:ext uri="{FF2B5EF4-FFF2-40B4-BE49-F238E27FC236}">
                <a16:creationId xmlns:a16="http://schemas.microsoft.com/office/drawing/2014/main" id="{25A0E98B-2B5D-4F8F-9409-5E8C751A344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/>
              <a:t>Для правки формата примечаний щёлкните мышью</a:t>
            </a:r>
          </a:p>
        </p:txBody>
      </p:sp>
      <p:sp>
        <p:nvSpPr>
          <p:cNvPr id="252" name="PlaceHolder 3">
            <a:extLst>
              <a:ext uri="{FF2B5EF4-FFF2-40B4-BE49-F238E27FC236}">
                <a16:creationId xmlns:a16="http://schemas.microsoft.com/office/drawing/2014/main" id="{29744CAF-1418-45F9-BE30-AC89D2601ABA}"/>
              </a:ext>
            </a:extLst>
          </p:cNvPr>
          <p:cNvSpPr>
            <a:spLocks noGrp="1"/>
          </p:cNvSpPr>
          <p:nvPr>
            <p:ph type="hdr"/>
          </p:nvPr>
        </p:nvSpPr>
        <p:spPr>
          <a:xfrm>
            <a:off x="0" y="0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&lt;верхний колонтитул&gt;</a:t>
            </a:r>
          </a:p>
        </p:txBody>
      </p:sp>
      <p:sp>
        <p:nvSpPr>
          <p:cNvPr id="253" name="PlaceHolder 4">
            <a:extLst>
              <a:ext uri="{FF2B5EF4-FFF2-40B4-BE49-F238E27FC236}">
                <a16:creationId xmlns:a16="http://schemas.microsoft.com/office/drawing/2014/main" id="{F5B259F3-1482-42AE-AC82-4DAFE3EA3FCA}"/>
              </a:ext>
            </a:extLst>
          </p:cNvPr>
          <p:cNvSpPr>
            <a:spLocks noGrp="1"/>
          </p:cNvSpPr>
          <p:nvPr>
            <p:ph type="dt"/>
          </p:nvPr>
        </p:nvSpPr>
        <p:spPr>
          <a:xfrm>
            <a:off x="4278313" y="0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&lt;дата/время&gt;</a:t>
            </a:r>
          </a:p>
        </p:txBody>
      </p:sp>
      <p:sp>
        <p:nvSpPr>
          <p:cNvPr id="254" name="PlaceHolder 5">
            <a:extLst>
              <a:ext uri="{FF2B5EF4-FFF2-40B4-BE49-F238E27FC236}">
                <a16:creationId xmlns:a16="http://schemas.microsoft.com/office/drawing/2014/main" id="{9B6FFEBB-E84D-4211-B2CA-792FFA42A134}"/>
              </a:ext>
            </a:extLst>
          </p:cNvPr>
          <p:cNvSpPr>
            <a:spLocks noGrp="1"/>
          </p:cNvSpPr>
          <p:nvPr>
            <p:ph type="ftr"/>
          </p:nvPr>
        </p:nvSpPr>
        <p:spPr>
          <a:xfrm>
            <a:off x="0" y="10156825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&lt;нижний колонтитул&gt;</a:t>
            </a:r>
          </a:p>
        </p:txBody>
      </p:sp>
      <p:sp>
        <p:nvSpPr>
          <p:cNvPr id="255" name="PlaceHolder 6">
            <a:extLst>
              <a:ext uri="{FF2B5EF4-FFF2-40B4-BE49-F238E27FC236}">
                <a16:creationId xmlns:a16="http://schemas.microsoft.com/office/drawing/2014/main" id="{A0FA6CD0-1EE3-4FE3-93E6-BE82B3DF7657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A6DA315C-6A99-4445-B241-5FC8AEE920E2}" type="slidenum">
              <a:rPr lang="uk-UA" altLang="ru-RU"/>
              <a:pPr/>
              <a:t>‹#›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72D1C-71B2-C374-BEDD-77E88E64B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E3CE734-E062-8687-6DFF-AB71666F27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8CD54D5-3B0C-57E5-E5FA-8187DEC77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66E586-8AFF-5F50-E483-C9A250ABAD47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5C20FA-5A4E-5C47-9B50-B97972794F79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806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927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918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211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211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335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020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13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4DD70-7438-F511-383B-A8C339125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5B7B5BB-9A45-A8FC-1FCA-9E210B573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7573339-D71B-9F7B-B8C2-51E7A58D4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2E2C981-CC23-C25B-EC7C-8B75C3C86912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1C3472-7B34-474F-5992-AC47C7BD185C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1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5149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5149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E156B-4E8F-2A1F-E475-8CF490C3D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D94B7BC-A2E6-2AD4-8D8C-56AB1BDF2F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C8B9C83-22AE-A1E6-7D40-0A7D6895D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E77457-AC81-731E-4F9C-F0AA01364E9A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3F4EBF-F514-5E2F-B045-EB4C206F6072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987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388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217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85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2CEE7-5F6A-4F72-A587-4D3E7C051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0CABBF-DDBF-4F19-8EBF-17D5E3F0A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ED0DEE-D46D-4832-9471-74177055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F2C9D-7465-4D21-A71D-FE861429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855563-75B2-448D-8BEE-A0AFA663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77E6C-2D43-438D-87C2-2E663DC4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6464B4-CD2D-46A7-A77A-4762A9E52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C2B1C-1554-4C49-B485-81612D11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0CF79-3FC3-4912-B71C-493C3AFD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0971A7-6FF6-4E55-847E-92C83CC1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4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3EEAD2-999F-4405-A4F6-1B8046AF8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49B4FE-5909-4FB3-B23D-4805F4A3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0C5B5-BDC6-4241-BC03-2387EA09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453553-2306-407B-B348-44133FF4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17079-3FD4-4637-B42B-315F544F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3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875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A2EAB-16FD-4D01-A236-9C14E5CA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A81AF-682B-4333-8CB4-44924FB3A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FB1B14-2DDB-4A7A-961C-D070B071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A1E73-C758-4FF9-B8D6-3D6AC2DD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0D3E33-159A-4904-B189-4AFF9FB9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0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DF47B-70D5-4FD1-A0A3-43B2BC05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76411E-A7FB-47B4-A7A3-F3F27C24D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A59459-317E-4405-8301-3199085A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72DD46-D1E3-4B63-9F03-E082C8B4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1E4D7F-F47B-4055-B3C7-7F47FF58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3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B51AD-196A-40D7-AFCD-7534E715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9D9F1-17F8-4C31-947A-400ECEEE8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C619E1-AFB3-48E3-9D3F-F9674AB4A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9E38CE-0A74-42C2-9BB9-5505D357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3DD3D-6671-4E08-A1E1-DD79325D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CB429F-BFA5-4D32-B4BD-7D98BEF0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6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89DE9-16CA-45B7-B78B-87517756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B7571F-BE31-4AF8-ABC8-6DEC4D9C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01A449-5125-410E-A811-D68C0F63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ABABEC-F980-4330-9E66-8D684EA19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D14F22-A98B-4238-AD80-29AEA0D8C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B115C4-FAEC-4400-944E-9AAB2240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845259-A870-465B-A146-3C8B5C5B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D4D466-7EC4-41A6-A963-B9CF8F7C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C3DB8-EA3D-46F6-9077-F3FF0533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4C2883-6281-47C9-9F6E-BDB74549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ABA826-B6F0-428F-9569-3C38750C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4E489D-209E-45AC-91C5-2141B301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3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6FE641-EFC4-44A2-BE3F-DA42ABE1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6040F7-51F9-4680-8114-12767EB6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CB78E3-427D-40A7-AA49-19451CA3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2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C5EF8-B516-44FD-9471-2A332560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A94AA-8951-4645-A40D-B6B99827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565039-F9BE-473D-9F55-1650DAE13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474634-915E-4B9B-86BE-093D7E05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0FD6F3-E5B5-4303-A62A-66368822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286C5A-440E-4D76-A583-BF8F373D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4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F0933-1141-49DC-85C8-3FCDC204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CC67CE-5F51-44C5-93C2-B036B1926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F73CDC-1B2C-4F60-AE0C-C39A27515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F820D1-7574-428C-B81F-01C2D654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EDA990-4549-43ED-B6ED-86D89F09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643FBB-FCB9-4B32-8215-5138463F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9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F76CE-FCE4-4D27-BDAB-3B125CA9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9BA53-C0CC-4613-B092-00B9845F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5778F9-40EF-4344-A573-415F7BB43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4D69F-D613-4BAB-9CAC-00DB7C8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641BA-FEDB-4FB3-B638-1A5ACAE3A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4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6.emf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keras/optimizer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" TargetMode="External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tensorflow/tensorflow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AFA4D47-2754-680B-4EDC-9E8104D3422B}"/>
              </a:ext>
            </a:extLst>
          </p:cNvPr>
          <p:cNvSpPr txBox="1">
            <a:spLocks noChangeArrowheads="1"/>
          </p:cNvSpPr>
          <p:nvPr/>
        </p:nvSpPr>
        <p:spPr>
          <a:xfrm>
            <a:off x="215516" y="980728"/>
            <a:ext cx="8712968" cy="47705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ОСНОВИ СИСТЕМ ШТУЧНОГО ІНТЕЛЕКТУ, НЕЙРОННИХ МЕРЕЖ</a:t>
            </a:r>
          </a:p>
          <a:p>
            <a:pPr algn="ctr">
              <a:lnSpc>
                <a:spcPct val="100000"/>
              </a:lnSpc>
            </a:pPr>
            <a:r>
              <a:rPr lang="ru-RU" altLang="ru-RU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та ГЛИБОКОГО НАВЧАННЯ</a:t>
            </a:r>
          </a:p>
          <a:p>
            <a:pPr algn="ctr">
              <a:lnSpc>
                <a:spcPct val="100000"/>
              </a:lnSpc>
            </a:pPr>
            <a:endParaRPr lang="en-US" altLang="ru-RU" sz="3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Модуль </a:t>
            </a:r>
            <a:r>
              <a:rPr lang="en-US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7.</a:t>
            </a: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TensorFlow / KERAS</a:t>
            </a:r>
            <a:endParaRPr lang="uk-UA" altLang="ru-RU" sz="40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altLang="ru-RU" sz="32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Лекція </a:t>
            </a:r>
            <a:r>
              <a:rPr lang="en-US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.4. </a:t>
            </a:r>
            <a:r>
              <a:rPr lang="en-US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TensorFlow</a:t>
            </a:r>
            <a:r>
              <a:rPr lang="de-DE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ctr">
              <a:lnSpc>
                <a:spcPct val="100000"/>
              </a:lnSpc>
            </a:pP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Градієнтний спуск /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Gradient Descent</a:t>
            </a:r>
            <a:endParaRPr lang="uk-UA" sz="32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Оптимізатори спуску</a:t>
            </a:r>
            <a:endParaRPr lang="en-US" altLang="ru-RU" sz="32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432010-9DDF-2995-D34F-5EA155F201A4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Проблеми градієнтного спуску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E812F215-5AEF-3F73-0D4E-5D43950D4B6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5516" y="764704"/>
                <a:ext cx="8651304" cy="456343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800"/>
                  </a:lnSpc>
                  <a:spcBef>
                    <a:spcPts val="0"/>
                  </a:spcBef>
                  <a:buNone/>
                </a:pP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Як обирати швидкість навчання</a:t>
                </a:r>
                <a14:m>
                  <m:oMath xmlns:m="http://schemas.openxmlformats.org/officeDocument/2006/math">
                    <m:r>
                      <a:rPr lang="uk-UA" sz="28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(</a:t>
                </a:r>
                <a:r>
                  <a:rPr lang="uk-UA" sz="2800" b="1" spc="-1" dirty="0" err="1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learning</a:t>
                </a: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 </a:t>
                </a:r>
                <a:r>
                  <a:rPr lang="uk-UA" sz="2800" b="1" spc="-1" dirty="0" err="1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rate</a:t>
                </a: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E812F215-5AEF-3F73-0D4E-5D43950D4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764704"/>
                <a:ext cx="8651304" cy="456343"/>
              </a:xfrm>
              <a:prstGeom prst="rect">
                <a:avLst/>
              </a:prstGeom>
              <a:blipFill>
                <a:blip r:embed="rId3"/>
                <a:stretch>
                  <a:fillRect l="-1408" t="-28000" b="-36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>
            <a:extLst>
              <a:ext uri="{FF2B5EF4-FFF2-40B4-BE49-F238E27FC236}">
                <a16:creationId xmlns:a16="http://schemas.microsoft.com/office/drawing/2014/main" id="{542B40D0-915E-A923-2E18-3C23BEB1AC8E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5373216"/>
            <a:ext cx="8471284" cy="117589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Learning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rate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: потрібно вибирати вкрай акуратно - алгоритм може передчасно вийти на плато, або зовсім розійтися.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3F3313-53A3-B73C-FB04-9C91E9E38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93381"/>
            <a:ext cx="6804248" cy="386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17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432010-9DDF-2995-D34F-5EA155F201A4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Методи оптимізації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F27F5CE-7A0B-12B5-4916-CB48C02CF51C}"/>
              </a:ext>
            </a:extLst>
          </p:cNvPr>
          <p:cNvSpPr txBox="1">
            <a:spLocks noChangeArrowheads="1"/>
          </p:cNvSpPr>
          <p:nvPr/>
        </p:nvSpPr>
        <p:spPr>
          <a:xfrm>
            <a:off x="184684" y="2914915"/>
            <a:ext cx="8712968" cy="117589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Зміна параметрів розраховується як зважена сума зсуву на попередньому кроці та нового на основі градієнта.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812F215-5AEF-3F73-0D4E-5D43950D4B64}"/>
              </a:ext>
            </a:extLst>
          </p:cNvPr>
          <p:cNvSpPr txBox="1">
            <a:spLocks noChangeArrowheads="1"/>
          </p:cNvSpPr>
          <p:nvPr/>
        </p:nvSpPr>
        <p:spPr>
          <a:xfrm>
            <a:off x="215516" y="764704"/>
            <a:ext cx="8651304" cy="225311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800" b="1" spc="-1" dirty="0">
                <a:solidFill>
                  <a:srgbClr val="FF0000"/>
                </a:solidFill>
                <a:latin typeface="Book Antiqua" panose="02040602050305030304" pitchFamily="18" charset="0"/>
              </a:rPr>
              <a:t>Momentum (</a:t>
            </a:r>
            <a:r>
              <a:rPr lang="uk-UA" sz="2800" b="1" spc="-1" dirty="0">
                <a:solidFill>
                  <a:srgbClr val="FF0000"/>
                </a:solidFill>
                <a:latin typeface="Book Antiqua" panose="02040602050305030304" pitchFamily="18" charset="0"/>
              </a:rPr>
              <a:t>метод моментів</a:t>
            </a:r>
            <a:r>
              <a:rPr lang="en-US" sz="2800" b="1" spc="-1" dirty="0">
                <a:solidFill>
                  <a:srgbClr val="FF0000"/>
                </a:solidFill>
                <a:latin typeface="Book Antiqua" panose="02040602050305030304" pitchFamily="18" charset="0"/>
              </a:rPr>
              <a:t>)</a:t>
            </a:r>
            <a:r>
              <a:rPr lang="uk-UA" sz="2800" b="1" spc="-1" dirty="0">
                <a:solidFill>
                  <a:srgbClr val="FF0000"/>
                </a:solidFill>
                <a:latin typeface="Book Antiqua" panose="02040602050305030304" pitchFamily="18" charset="0"/>
              </a:rPr>
              <a:t>. 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Проблема з SGD – якщо функція потрапляє у “яр”, тобто  по одному з напрямків маємо швидкий спуск, а по-іншому повільний, то SGD призводить до осциляції і вкрай повільної збіжності до мінімуму.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8E5FA33E-8F53-1196-8E74-4D3949F8AEA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563888" y="3764225"/>
                <a:ext cx="4330824" cy="45140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/>
                      </m:sSubSup>
                      <m:r>
                        <a:rPr lang="uk-UA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sSub>
                        <m:sSubPr>
                          <m:ctrlP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uk-UA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uk-UA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uk-UA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sSup>
                        <m:sSupPr>
                          <m:ctrlP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e>
                        <m:sup/>
                      </m:sSup>
                      <m:d>
                        <m:dPr>
                          <m:ctrlP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uk-UA" sz="2800" b="1" i="1" spc="-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uk-UA" sz="2800" b="1" i="1" spc="-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uk-UA" sz="2800" b="1" i="1" spc="-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/>
                          </m:sSubSup>
                        </m:e>
                      </m:d>
                    </m:oMath>
                  </m:oMathPara>
                </a14:m>
                <a:endParaRPr lang="uk-UA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8E5FA33E-8F53-1196-8E74-4D3949F8A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764225"/>
                <a:ext cx="4330824" cy="451406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97535D-880A-356F-58D0-89ED0C2224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03848" y="4323895"/>
                <a:ext cx="3826768" cy="45140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/>
                      </m:sSubSup>
                      <m:r>
                        <a:rPr lang="uk-UA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/>
                      </m:sSubSup>
                      <m:r>
                        <a:rPr lang="uk-UA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/>
                      </m:sSubSup>
                    </m:oMath>
                  </m:oMathPara>
                </a14:m>
                <a:endParaRPr lang="uk-UA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97535D-880A-356F-58D0-89ED0C22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323895"/>
                <a:ext cx="3826768" cy="451406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860E0B61-3064-96ED-DBF8-C62B8CF691F5}"/>
              </a:ext>
            </a:extLst>
          </p:cNvPr>
          <p:cNvSpPr txBox="1">
            <a:spLocks noChangeArrowheads="1"/>
          </p:cNvSpPr>
          <p:nvPr/>
        </p:nvSpPr>
        <p:spPr>
          <a:xfrm>
            <a:off x="215516" y="4775301"/>
            <a:ext cx="8712968" cy="189404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Швидкість руху в напрямку мінімуму збільшується (бо цей напрямок присутній у всіх градієнтах), а осциляція гаситься. Ваговий параметр γ   зазвичай вибирається рівним 0.9</a:t>
            </a:r>
            <a:r>
              <a:rPr lang="en-US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 чи близько до того.</a:t>
            </a:r>
          </a:p>
        </p:txBody>
      </p:sp>
    </p:spTree>
    <p:extLst>
      <p:ext uri="{BB962C8B-B14F-4D97-AF65-F5344CB8AC3E}">
        <p14:creationId xmlns:p14="http://schemas.microsoft.com/office/powerpoint/2010/main" val="378627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432010-9DDF-2995-D34F-5EA155F201A4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Методи оптимізації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812F215-5AEF-3F73-0D4E-5D43950D4B64}"/>
              </a:ext>
            </a:extLst>
          </p:cNvPr>
          <p:cNvSpPr txBox="1">
            <a:spLocks noChangeArrowheads="1"/>
          </p:cNvSpPr>
          <p:nvPr/>
        </p:nvSpPr>
        <p:spPr>
          <a:xfrm>
            <a:off x="215516" y="764704"/>
            <a:ext cx="8651304" cy="81682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FF0000"/>
                </a:solidFill>
                <a:latin typeface="Book Antiqua" panose="02040602050305030304" pitchFamily="18" charset="0"/>
              </a:rPr>
              <a:t>Прискорені градієнти Нестерова 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(</a:t>
            </a:r>
            <a:r>
              <a:rPr 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Nesterov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accelerated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gradient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8A07FA4-1B03-1F69-1C8A-78561A7AFBE4}"/>
              </a:ext>
            </a:extLst>
          </p:cNvPr>
          <p:cNvSpPr txBox="1">
            <a:spLocks noChangeArrowheads="1"/>
          </p:cNvSpPr>
          <p:nvPr/>
        </p:nvSpPr>
        <p:spPr>
          <a:xfrm>
            <a:off x="215516" y="1504183"/>
            <a:ext cx="8651304" cy="153497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Замість того, щоб обчислювати градієнт у поточній точці, використовується градієнт у точці “передбаченої” на підставі зсуву, розрахованого на попередньому кроці.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FEA1AA-5274-F3BD-7654-0752E6D87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125820"/>
            <a:ext cx="5830444" cy="1656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E89E1CBE-0910-3020-AFB3-F2F0D0AF303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905" y="3049933"/>
                <a:ext cx="657671" cy="45140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/>
                      </m:sSubSup>
                    </m:oMath>
                  </m:oMathPara>
                </a14:m>
                <a:endParaRPr lang="uk-UA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E89E1CBE-0910-3020-AFB3-F2F0D0AF3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5" y="3049933"/>
                <a:ext cx="657671" cy="451406"/>
              </a:xfrm>
              <a:prstGeom prst="rect">
                <a:avLst/>
              </a:prstGeom>
              <a:blipFill>
                <a:blip r:embed="rId4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8B0088-7DE2-467E-BE42-44E86B1FE3EC}"/>
                  </a:ext>
                </a:extLst>
              </p:cNvPr>
              <p:cNvSpPr txBox="1"/>
              <p:nvPr/>
            </p:nvSpPr>
            <p:spPr>
              <a:xfrm>
                <a:off x="5652120" y="2972786"/>
                <a:ext cx="23762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uk-UA" sz="24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uk-UA" sz="24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uk-UA" sz="24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uk-UA" sz="24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uk-UA" sz="24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uk-UA" sz="24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uk-UA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8B0088-7DE2-467E-BE42-44E86B1FE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972786"/>
                <a:ext cx="2376264" cy="461665"/>
              </a:xfrm>
              <a:prstGeom prst="rect">
                <a:avLst/>
              </a:prstGeom>
              <a:blipFill>
                <a:blip r:embed="rId5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6216F9-7D43-7410-FFA2-8E05C69F4337}"/>
                  </a:ext>
                </a:extLst>
              </p:cNvPr>
              <p:cNvSpPr txBox="1"/>
              <p:nvPr/>
            </p:nvSpPr>
            <p:spPr>
              <a:xfrm>
                <a:off x="5848889" y="4623519"/>
                <a:ext cx="33288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uk-UA" sz="24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uk-UA" sz="24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uk-UA" sz="24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uk-UA" sz="24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uk-UA" sz="24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uk-UA" sz="24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uk-UA" sz="24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uk-UA" sz="24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uk-UA" sz="24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uk-UA" sz="24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uk-UA" sz="24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uk-UA" sz="24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uk-UA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6216F9-7D43-7410-FFA2-8E05C69F4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889" y="4623519"/>
                <a:ext cx="3328837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A83B859F-0C18-08F3-9362-125A9B16166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20134" y="4377887"/>
                <a:ext cx="5299919" cy="45140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/>
                      </m:sSubSup>
                      <m:r>
                        <a:rPr lang="uk-UA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sSub>
                        <m:sSubPr>
                          <m:ctrlP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uk-UA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uk-UA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uk-UA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sSup>
                        <m:sSupPr>
                          <m:ctrlP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e>
                        <m:sup/>
                      </m:sSup>
                      <m:d>
                        <m:dPr>
                          <m:ctrlP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uk-UA" sz="2800" b="1" i="1" spc="-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uk-UA" sz="2800" b="1" i="1" spc="-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uk-UA" sz="2800" b="1" i="1" spc="-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/>
                          </m:sSubSup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  <m:sSub>
                            <m:sSubPr>
                              <m:ctrlPr>
                                <a:rPr lang="uk-UA" sz="2800" b="1" i="1" spc="-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800" b="1" i="1" spc="-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uk-UA" sz="2800" b="1" i="1" spc="-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uk-UA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A83B859F-0C18-08F3-9362-125A9B161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34" y="4377887"/>
                <a:ext cx="5299919" cy="451406"/>
              </a:xfrm>
              <a:prstGeom prst="rect">
                <a:avLst/>
              </a:prstGeom>
              <a:blipFill>
                <a:blip r:embed="rId7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91104FC0-69A2-E981-32FB-2F69540F550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905" y="4854351"/>
                <a:ext cx="3328837" cy="45140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/>
                      </m:sSubSup>
                      <m:r>
                        <a:rPr lang="uk-UA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/>
                      </m:sSubSup>
                      <m:r>
                        <a:rPr lang="uk-UA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/>
                      </m:sSubSup>
                    </m:oMath>
                  </m:oMathPara>
                </a14:m>
                <a:endParaRPr lang="uk-UA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91104FC0-69A2-E981-32FB-2F69540F5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5" y="4854351"/>
                <a:ext cx="3328837" cy="451406"/>
              </a:xfrm>
              <a:prstGeom prst="rect">
                <a:avLst/>
              </a:prstGeom>
              <a:blipFill>
                <a:blip r:embed="rId8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9BBCEC4-676F-027E-9237-98D0588CF040}"/>
              </a:ext>
            </a:extLst>
          </p:cNvPr>
          <p:cNvSpPr txBox="1"/>
          <p:nvPr/>
        </p:nvSpPr>
        <p:spPr>
          <a:xfrm>
            <a:off x="161510" y="5281310"/>
            <a:ext cx="8820980" cy="153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685800">
              <a:lnSpc>
                <a:spcPts val="2800"/>
              </a:lnSpc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Основний внесок в вектор зсуву дає перша складова, а складова із градієнтом лише «уточнює».  Тому градієнт обчислюється в окресті нової точки, а не в поточної .</a:t>
            </a:r>
          </a:p>
        </p:txBody>
      </p:sp>
    </p:spTree>
    <p:extLst>
      <p:ext uri="{BB962C8B-B14F-4D97-AF65-F5344CB8AC3E}">
        <p14:creationId xmlns:p14="http://schemas.microsoft.com/office/powerpoint/2010/main" val="2593543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432010-9DDF-2995-D34F-5EA155F201A4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Методи оптимізації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E812F215-5AEF-3F73-0D4E-5D43950D4B6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5516" y="764704"/>
                <a:ext cx="8651304" cy="189603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r>
                  <a:rPr lang="uk-UA" sz="2800" b="1" spc="-1" dirty="0" err="1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AdaGrad</a:t>
                </a:r>
                <a:r>
                  <a:rPr lang="uk-UA" sz="2800" b="1" spc="-1" dirty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 (адаптивний градієнт). </a:t>
                </a: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Загальна ідея – змінювати швидкість навчання</a:t>
                </a:r>
                <a14:m>
                  <m:oMath xmlns:m="http://schemas.openxmlformats.org/officeDocument/2006/math">
                    <m:r>
                      <a:rPr lang="en-US" sz="2800" b="1" i="1" spc="-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для кожного параметра окремо, в залежності від того, як сильно змінюється параметр. Замість скаляру </a:t>
                </a:r>
                <a14:m>
                  <m:oMath xmlns:m="http://schemas.openxmlformats.org/officeDocument/2006/math">
                    <m:r>
                      <a:rPr lang="en-US" sz="2800" b="1" i="1" spc="-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на кожній </a:t>
                </a:r>
                <a:r>
                  <a:rPr lang="en-US" sz="2800" b="1" i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t</a:t>
                </a:r>
                <a:r>
                  <a:rPr lang="en-US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 </a:t>
                </a: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ітерації використовується вектор</a:t>
                </a: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E812F215-5AEF-3F73-0D4E-5D43950D4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764704"/>
                <a:ext cx="8651304" cy="1896032"/>
              </a:xfrm>
              <a:prstGeom prst="rect">
                <a:avLst/>
              </a:prstGeom>
              <a:blipFill>
                <a:blip r:embed="rId3"/>
                <a:stretch>
                  <a:fillRect l="-1408" t="-6752" r="-1408" b="-803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542B40D0-915E-A923-2E18-3C23BEB1AC8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5516" y="3068960"/>
                <a:ext cx="8712968" cy="117929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Для </a:t>
                </a:r>
                <a:r>
                  <a:rPr lang="en-US" sz="2800" b="1" i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t = 1</a:t>
                </a:r>
                <a:r>
                  <a:rPr lang="uk-UA" sz="2800" b="1" i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 </a:t>
                </a:r>
                <a:r>
                  <a:rPr lang="en-US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(</a:t>
                </a:r>
                <a:r>
                  <a:rPr lang="ru-RU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перша </a:t>
                </a: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епоха</a:t>
                </a:r>
                <a:r>
                  <a:rPr lang="en-US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)</a:t>
                </a:r>
                <a:endParaRPr lang="ru-RU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uk-UA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uk-UA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  <m:r>
                      <a:rPr lang="en-US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pc="-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r>
                      <a:rPr lang="en-US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, </a:t>
                </a:r>
                <a:r>
                  <a:rPr lang="en-US" sz="2800" b="1" i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d</a:t>
                </a:r>
                <a:r>
                  <a:rPr lang="en-US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 –</a:t>
                </a:r>
                <a:r>
                  <a:rPr lang="ru-RU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 </a:t>
                </a: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кількість параметрів (ваг). </a:t>
                </a: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Для </a:t>
                </a:r>
                <a:r>
                  <a:rPr lang="en-US" sz="2800" b="1" i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t</a:t>
                </a:r>
                <a:r>
                  <a:rPr lang="uk-UA" sz="2800" b="1" i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-й </a:t>
                </a:r>
                <a:r>
                  <a:rPr lang="en-US" sz="2800" b="1" i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 </a:t>
                </a: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епохи маємо:</a:t>
                </a: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542B40D0-915E-A923-2E18-3C23BEB1A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3068960"/>
                <a:ext cx="8712968" cy="1179297"/>
              </a:xfrm>
              <a:prstGeom prst="rect">
                <a:avLst/>
              </a:prstGeom>
              <a:blipFill>
                <a:blip r:embed="rId4"/>
                <a:stretch>
                  <a:fillRect l="-1399" t="-10825" r="-769" b="-1288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E6F2173-1386-D118-E91A-999043F0B77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7504" y="4699697"/>
                <a:ext cx="7992888" cy="52283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uk-UA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uk-UA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/>
                    </m:sSubSup>
                    <m:r>
                      <a:rPr lang="uk-UA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uk-UA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uk-UA" sz="2800" b="1" i="1" spc="-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spc="-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uk-UA" sz="2800" b="1" i="1" spc="-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d>
                              <m:dPr>
                                <m:ctrlPr>
                                  <a:rPr lang="uk-UA" sz="2800" b="1" i="1" spc="-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uk-UA" sz="2800" b="1" i="1" spc="-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bSup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uk-UA" sz="2800" b="1" i="1" spc="-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spc="-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uk-UA" sz="2800" b="1" i="1" spc="-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d>
                              <m:dPr>
                                <m:ctrlPr>
                                  <a:rPr lang="uk-UA" sz="2800" b="1" i="1" spc="-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spc="-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sup>
                        </m:sSubSup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uk-UA" sz="2800" b="1" i="1" spc="-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spc="-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uk-UA" sz="2800" b="1" i="1" spc="-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d>
                              <m:dPr>
                                <m:ctrlPr>
                                  <a:rPr lang="uk-UA" sz="2800" b="1" i="1" spc="-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spc="-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  -  ваги.</a:t>
                </a: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E6F2173-1386-D118-E91A-999043F0B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699697"/>
                <a:ext cx="7992888" cy="522835"/>
              </a:xfrm>
              <a:prstGeom prst="rect">
                <a:avLst/>
              </a:prstGeom>
              <a:blipFill>
                <a:blip r:embed="rId5"/>
                <a:stretch>
                  <a:fillRect t="-32558" b="-1162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ECA284-C65C-2B8F-DEED-1DCC740C9B9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47664" y="2658749"/>
                <a:ext cx="5299919" cy="45140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/>
                      </m:sSubSup>
                      <m:r>
                        <a:rPr lang="uk-UA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uk-UA" sz="2800" b="1" i="1" spc="-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800" b="1" i="1" spc="-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uk-UA" sz="2800" b="1" i="1" spc="-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pc="-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uk-UA" sz="2800" b="1" i="1" spc="-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pc="-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d>
                        </m:sup>
                      </m:sSubSup>
                      <m:r>
                        <a:rPr lang="uk-UA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uk-UA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ECA284-C65C-2B8F-DEED-1DCC740C9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658749"/>
                <a:ext cx="5299919" cy="451406"/>
              </a:xfrm>
              <a:prstGeom prst="rect">
                <a:avLst/>
              </a:prstGeom>
              <a:blipFill>
                <a:blip r:embed="rId6"/>
                <a:stretch>
                  <a:fillRect t="-20270" b="-2432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63A6594C-6FBD-A58E-0926-8F6748DCDC4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7504" y="5357328"/>
                <a:ext cx="8759316" cy="46371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uk-UA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uk-UA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/>
                    </m:sSubSup>
                    <m:r>
                      <a:rPr lang="uk-UA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uk-UA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uk-UA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d>
                          <m:dPr>
                            <m:ctrlPr>
                              <a:rPr lang="uk-UA" sz="2800" b="1" i="1" spc="-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800" b="1" i="1" spc="-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  <m:r>
                      <a:rPr lang="en-US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uk-UA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uk-UA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d>
                          <m:dPr>
                            <m:ctrlPr>
                              <a:rPr lang="uk-UA" sz="2800" b="1" i="1" spc="-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pc="-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bSup>
                    <m:r>
                      <a:rPr lang="en-US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uk-UA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uk-UA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d>
                          <m:dPr>
                            <m:ctrlPr>
                              <a:rPr lang="uk-UA" sz="2800" b="1" i="1" spc="-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pc="-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</m:sup>
                    </m:sSubSup>
                    <m:r>
                      <a:rPr lang="uk-UA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 -  швидкості навчання.</a:t>
                </a: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63A6594C-6FBD-A58E-0926-8F6748DCD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357328"/>
                <a:ext cx="8759316" cy="463717"/>
              </a:xfrm>
              <a:prstGeom prst="rect">
                <a:avLst/>
              </a:prstGeom>
              <a:blipFill>
                <a:blip r:embed="rId7"/>
                <a:stretch>
                  <a:fillRect t="-28947" b="-3421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471ED468-A826-522F-B74A-1F68C13E36C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7504" y="5955840"/>
                <a:ext cx="8532948" cy="52283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uk-UA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  <m:r>
                      <a:rPr lang="uk-UA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uk-UA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uk-UA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/>
                    </m:sSubSup>
                    <m:r>
                      <a:rPr lang="uk-UA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uk-UA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uk-UA" sz="2800" b="1" i="1" spc="-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spc="-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uk-UA" sz="2800" b="1" i="1" spc="-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d>
                              <m:dPr>
                                <m:ctrlPr>
                                  <a:rPr lang="uk-UA" sz="2800" b="1" i="1" spc="-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uk-UA" sz="2800" b="1" i="1" spc="-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bSup>
                        <m:r>
                          <a:rPr lang="en-US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uk-UA" sz="2800" b="1" i="1" spc="-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spc="-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uk-UA" sz="2800" b="1" i="1" spc="-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d>
                              <m:dPr>
                                <m:ctrlPr>
                                  <a:rPr lang="uk-UA" sz="2800" b="1" i="1" spc="-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spc="-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sup>
                        </m:sSubSup>
                        <m:r>
                          <a:rPr lang="en-US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uk-UA" sz="2800" b="1" i="1" spc="-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spc="-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uk-UA" sz="2800" b="1" i="1" spc="-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d>
                              <m:dPr>
                                <m:ctrlPr>
                                  <a:rPr lang="uk-UA" sz="2800" b="1" i="1" spc="-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spc="-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 -  вектор градієнтів.</a:t>
                </a: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471ED468-A826-522F-B74A-1F68C13E3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955840"/>
                <a:ext cx="8532948" cy="522835"/>
              </a:xfrm>
              <a:prstGeom prst="rect">
                <a:avLst/>
              </a:prstGeom>
              <a:blipFill>
                <a:blip r:embed="rId8"/>
                <a:stretch>
                  <a:fillRect t="-31395" b="-1162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62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432010-9DDF-2995-D34F-5EA155F201A4}"/>
              </a:ext>
            </a:extLst>
          </p:cNvPr>
          <p:cNvSpPr txBox="1"/>
          <p:nvPr/>
        </p:nvSpPr>
        <p:spPr>
          <a:xfrm>
            <a:off x="107504" y="144523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Методи оптимізації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812F215-5AEF-3F73-0D4E-5D43950D4B64}"/>
              </a:ext>
            </a:extLst>
          </p:cNvPr>
          <p:cNvSpPr txBox="1">
            <a:spLocks noChangeArrowheads="1"/>
          </p:cNvSpPr>
          <p:nvPr/>
        </p:nvSpPr>
        <p:spPr>
          <a:xfrm>
            <a:off x="215516" y="764704"/>
            <a:ext cx="8651304" cy="81682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 err="1">
                <a:solidFill>
                  <a:srgbClr val="FF0000"/>
                </a:solidFill>
                <a:latin typeface="Book Antiqua" panose="02040602050305030304" pitchFamily="18" charset="0"/>
              </a:rPr>
              <a:t>AdaGrad</a:t>
            </a:r>
            <a:r>
              <a:rPr lang="uk-UA" sz="2800" b="1" spc="-1" dirty="0">
                <a:solidFill>
                  <a:srgbClr val="FF0000"/>
                </a:solidFill>
                <a:latin typeface="Book Antiqua" panose="02040602050305030304" pitchFamily="18" charset="0"/>
              </a:rPr>
              <a:t>. 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Визначається додатковий вектор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42B40D0-915E-A923-2E18-3C23BEB1AC8E}"/>
              </a:ext>
            </a:extLst>
          </p:cNvPr>
          <p:cNvSpPr txBox="1">
            <a:spLocks noChangeArrowheads="1"/>
          </p:cNvSpPr>
          <p:nvPr/>
        </p:nvSpPr>
        <p:spPr>
          <a:xfrm>
            <a:off x="215516" y="2199755"/>
            <a:ext cx="8712968" cy="117589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де кожен компонент є сума квадратів часткових  похідних функції помилки за відповідним параметром, тобто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ECA284-C65C-2B8F-DEED-1DCC740C9B9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47664" y="1664940"/>
                <a:ext cx="5299919" cy="45140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/>
                      </m:sSubSup>
                      <m:r>
                        <a:rPr lang="uk-UA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uk-UA" sz="2800" b="1" i="1" spc="-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uk-UA" sz="2800" b="1" i="1" spc="-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uk-UA" sz="2800" b="1" i="1" spc="-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uk-UA" sz="2800" b="1" i="1" spc="-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sz="2800" b="1" i="1" spc="-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bSup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uk-UA" sz="2800" b="1" i="1" spc="-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uk-UA" sz="2800" b="1" i="1" spc="-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uk-UA" sz="2800" b="1" i="1" spc="-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uk-UA" sz="2800" b="1" i="1" spc="-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sz="2800" b="1" i="1" spc="-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bSup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uk-UA" sz="2800" b="1" i="1" spc="-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uk-UA" sz="2800" b="1" i="1" spc="-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uk-UA" sz="2800" b="1" i="1" spc="-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uk-UA" sz="2800" b="1" i="1" spc="-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sz="2800" b="1" i="1" spc="-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uk-UA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uk-UA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ECA284-C65C-2B8F-DEED-1DCC740C9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664940"/>
                <a:ext cx="5299919" cy="451406"/>
              </a:xfrm>
              <a:prstGeom prst="rect">
                <a:avLst/>
              </a:prstGeom>
              <a:blipFill>
                <a:blip r:embed="rId3"/>
                <a:stretch>
                  <a:fillRect t="-28378" b="-405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FD291B-3C17-6067-D17B-D2BC3B969EF8}"/>
                  </a:ext>
                </a:extLst>
              </p:cNvPr>
              <p:cNvSpPr txBox="1"/>
              <p:nvPr/>
            </p:nvSpPr>
            <p:spPr>
              <a:xfrm>
                <a:off x="1835696" y="3430186"/>
                <a:ext cx="6930516" cy="688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uk-UA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uk-UA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uk-UA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uk-UA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uk-UA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uk-UA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uk-UA" sz="2800" b="1" i="1" spc="-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uk-UA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uk-UA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uk-UA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uk-UA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uk-UA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  <m:e>
                        <m:sSup>
                          <m:sSupPr>
                            <m:ctrlPr>
                              <a:rPr lang="uk-UA" sz="2800" b="1" i="1" spc="-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sz="2800" b="1" i="1" spc="-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uk-UA" sz="2800" b="1" i="1" spc="-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uk-UA" sz="2800" b="1" i="1" spc="-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uk-UA" sz="2800" b="1" i="1" spc="-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uk-UA" sz="2800" b="1" i="1" spc="-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uk-UA" sz="2800" b="1" i="1" spc="-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uk-UA" sz="2800" b="1" i="1" spc="-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uk-UA" sz="2800" b="1" i="1" spc="-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uk-UA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uk-UA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uk-UA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uk-UA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uk-UA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uk-UA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uk-UA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nary>
                    <m:r>
                      <a:rPr lang="uk-UA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uk-UA" sz="2800" b="1" i="1" spc="-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FD291B-3C17-6067-D17B-D2BC3B969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430186"/>
                <a:ext cx="6930516" cy="6886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">
            <a:extLst>
              <a:ext uri="{FF2B5EF4-FFF2-40B4-BE49-F238E27FC236}">
                <a16:creationId xmlns:a16="http://schemas.microsoft.com/office/drawing/2014/main" id="{73536F4F-58EB-BA1E-AAE4-B0D0355ECBF5}"/>
              </a:ext>
            </a:extLst>
          </p:cNvPr>
          <p:cNvSpPr txBox="1">
            <a:spLocks noChangeArrowheads="1"/>
          </p:cNvSpPr>
          <p:nvPr/>
        </p:nvSpPr>
        <p:spPr>
          <a:xfrm>
            <a:off x="215516" y="4108582"/>
            <a:ext cx="8712968" cy="81682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Кожен елемент вектору швидкості визначається як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3BB4AC-F2FA-AB6F-85F2-0ACE4753224E}"/>
                  </a:ext>
                </a:extLst>
              </p:cNvPr>
              <p:cNvSpPr txBox="1"/>
              <p:nvPr/>
            </p:nvSpPr>
            <p:spPr>
              <a:xfrm>
                <a:off x="971600" y="4516995"/>
                <a:ext cx="3528392" cy="1255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uk-UA" sz="2800" b="1" i="1" spc="-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800" b="1" i="1" spc="-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bSup>
                      <m:r>
                        <a:rPr lang="uk-UA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uk-UA" sz="2800" b="1" i="1" spc="-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uk-UA" sz="2800" b="1" i="1" spc="-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sz="2800" b="1" i="1" spc="-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uk-UA" sz="2800" b="1" i="1" spc="-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  <m:sup>
                                  <m:r>
                                    <a:rPr lang="uk-UA" sz="2800" b="1" i="1" spc="-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uk-UA" sz="2800" b="1" i="1" spc="-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uk-UA" sz="2800" b="1" i="1" spc="-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uk-UA" sz="2800" b="1" i="1" spc="-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uk-UA" sz="2800" b="1" i="1" spc="-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𝝐</m:t>
                              </m:r>
                            </m:e>
                          </m:rad>
                        </m:den>
                      </m:f>
                      <m:r>
                        <a:rPr lang="uk-UA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uk-UA" sz="2800" b="1" i="1" spc="-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3BB4AC-F2FA-AB6F-85F2-0ACE47532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16995"/>
                <a:ext cx="3528392" cy="12552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DE089435-62FD-8062-2D52-67753F10E66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84684" y="5877272"/>
                <a:ext cx="8712968" cy="81682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Тут </a:t>
                </a:r>
                <a14:m>
                  <m:oMath xmlns:m="http://schemas.openxmlformats.org/officeDocument/2006/math">
                    <m:r>
                      <a:rPr lang="uk-UA" sz="2800" b="1" i="1" spc="-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uk-UA" sz="2800" b="1" i="1" spc="-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</m:t>
                    </m:r>
                    <m:sSup>
                      <m:sSupPr>
                        <m:ctrlPr>
                          <a:rPr lang="uk-UA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uk-UA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uk-UA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 мала, запобіжник від ділення на нуль.</a:t>
                </a:r>
              </a:p>
            </p:txBody>
          </p:sp>
        </mc:Choice>
        <mc:Fallback xmlns="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DE089435-62FD-8062-2D52-67753F10E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84" y="5877272"/>
                <a:ext cx="8712968" cy="816827"/>
              </a:xfrm>
              <a:prstGeom prst="rect">
                <a:avLst/>
              </a:prstGeom>
              <a:blipFill>
                <a:blip r:embed="rId6"/>
                <a:stretch>
                  <a:fillRect l="-1399" t="-15672" r="-1399" b="-1940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741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432010-9DDF-2995-D34F-5EA155F201A4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Методи оптимізації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812F215-5AEF-3F73-0D4E-5D43950D4B64}"/>
              </a:ext>
            </a:extLst>
          </p:cNvPr>
          <p:cNvSpPr txBox="1">
            <a:spLocks noChangeArrowheads="1"/>
          </p:cNvSpPr>
          <p:nvPr/>
        </p:nvSpPr>
        <p:spPr>
          <a:xfrm>
            <a:off x="215516" y="764704"/>
            <a:ext cx="8651304" cy="81682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 err="1">
                <a:solidFill>
                  <a:srgbClr val="FF0000"/>
                </a:solidFill>
                <a:latin typeface="Book Antiqua" panose="02040602050305030304" pitchFamily="18" charset="0"/>
              </a:rPr>
              <a:t>AdaGrad</a:t>
            </a:r>
            <a:r>
              <a:rPr lang="uk-UA" sz="2800" b="1" spc="-1" dirty="0">
                <a:solidFill>
                  <a:srgbClr val="FF0000"/>
                </a:solidFill>
                <a:latin typeface="Book Antiqua" panose="02040602050305030304" pitchFamily="18" charset="0"/>
              </a:rPr>
              <a:t>. 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На останнє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73536F4F-58EB-BA1E-AAE4-B0D0355ECBF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3769" y="2103679"/>
                <a:ext cx="8712968" cy="81682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Операція </a:t>
                </a:r>
                <a14:m>
                  <m:oMath xmlns:m="http://schemas.openxmlformats.org/officeDocument/2006/math">
                    <m:r>
                      <a:rPr lang="uk-UA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 </m:t>
                    </m:r>
                  </m:oMath>
                </a14:m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- </a:t>
                </a:r>
                <a:r>
                  <a:rPr lang="uk-UA" sz="2800" b="1" spc="-1" dirty="0" err="1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покомпонентне</a:t>
                </a: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 множення вектору на вектор, або</a:t>
                </a: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73536F4F-58EB-BA1E-AAE4-B0D0355E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9" y="2103679"/>
                <a:ext cx="8712968" cy="816827"/>
              </a:xfrm>
              <a:prstGeom prst="rect">
                <a:avLst/>
              </a:prstGeom>
              <a:blipFill>
                <a:blip r:embed="rId3"/>
                <a:stretch>
                  <a:fillRect l="-1470" t="-15672" r="-1400" b="-1940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3A4985DA-2260-451F-5AFD-8181C54562A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47664" y="3152128"/>
                <a:ext cx="6048672" cy="45140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uk-UA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uk-UA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uk-UA" sz="2800" b="1" i="1" spc="-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800" b="1" i="1" spc="-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uk-UA" sz="2800" b="1" i="1" spc="-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800" b="1" i="1" spc="-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bSup>
                      <m:r>
                        <a:rPr lang="uk-UA" sz="2800" b="1" i="0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uk-UA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uk-UA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uk-UA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uk-UA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uk-UA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uk-UA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uk-UA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3A4985DA-2260-451F-5AFD-8181C5456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152128"/>
                <a:ext cx="6048672" cy="451406"/>
              </a:xfrm>
              <a:prstGeom prst="rect">
                <a:avLst/>
              </a:prstGeom>
              <a:blipFill>
                <a:blip r:embed="rId4"/>
                <a:stretch>
                  <a:fillRect t="-27027" b="-1486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B04C41C4-C9B7-13CB-9645-7FC96CAF2D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19672" y="1545277"/>
                <a:ext cx="6048672" cy="45140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/>
                      </m:sSubSup>
                      <m:r>
                        <a:rPr lang="uk-UA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uk-UA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/>
                      </m:sSubSup>
                      <m:r>
                        <a:rPr lang="uk-UA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/>
                      </m:sSubSup>
                      <m:r>
                        <a:rPr lang="uk-UA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a:rPr lang="uk-UA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uk-UA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uk-UA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/>
                      </m:sSubSup>
                      <m:r>
                        <a:rPr lang="uk-UA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uk-UA" sz="2800" b="1" i="0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uk-UA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B04C41C4-C9B7-13CB-9645-7FC96CAF2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545277"/>
                <a:ext cx="6048672" cy="451406"/>
              </a:xfrm>
              <a:prstGeom prst="rect">
                <a:avLst/>
              </a:prstGeom>
              <a:blipFill>
                <a:blip r:embed="rId5"/>
                <a:stretch>
                  <a:fillRect t="-4000" b="-22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139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432010-9DDF-2995-D34F-5EA155F201A4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Оптимізація градієнтного спуску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8">
            <a:extLst>
              <a:ext uri="{FF2B5EF4-FFF2-40B4-BE49-F238E27FC236}">
                <a16:creationId xmlns:a16="http://schemas.microsoft.com/office/drawing/2014/main" id="{9B0D2A1E-E2EF-E51A-488F-201A5695F0D5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1124744"/>
          <a:ext cx="8928992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84741956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923550784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688234776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3500084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Оптимізатор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Рік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Швидкість</a:t>
                      </a:r>
                    </a:p>
                    <a:p>
                      <a:pPr algn="ctr"/>
                      <a:r>
                        <a:rPr lang="uk-UA" sz="2800" dirty="0"/>
                        <a:t>навчання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Градієнт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5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Momentum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1964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3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rgbClr val="002060"/>
                          </a:solidFill>
                        </a:rPr>
                        <a:t>AdaGrad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2011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11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rgbClr val="002060"/>
                          </a:solidFill>
                        </a:rPr>
                        <a:t>AdaDelta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2012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24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Nesterov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2013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1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Adam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2014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2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rgbClr val="002060"/>
                          </a:solidFill>
                        </a:rPr>
                        <a:t>AdaMax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2015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21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rgbClr val="002060"/>
                          </a:solidFill>
                        </a:rPr>
                        <a:t>Nadam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2015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29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rgbClr val="002060"/>
                          </a:solidFill>
                        </a:rPr>
                        <a:t>AMSGrad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2018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35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825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432010-9DDF-2995-D34F-5EA155F201A4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en-US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TF2 </a:t>
            </a: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Оптимізатори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8">
            <a:extLst>
              <a:ext uri="{FF2B5EF4-FFF2-40B4-BE49-F238E27FC236}">
                <a16:creationId xmlns:a16="http://schemas.microsoft.com/office/drawing/2014/main" id="{9B0D2A1E-E2EF-E51A-488F-201A5695F0D5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836712"/>
          <a:ext cx="8928992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847419562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923550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Оптимізатор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err="1"/>
                        <a:t>Посилання</a:t>
                      </a:r>
                      <a:endParaRPr lang="uk-UA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5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SGD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sz="28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tf.keras.optimizers.experimental.SGD</a:t>
                      </a:r>
                      <a:endParaRPr lang="uk-UA" sz="2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3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rgbClr val="002060"/>
                          </a:solidFill>
                        </a:rPr>
                        <a:t>AdaGrad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sz="28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Tf.keras,optimizers,experimental.Adagrad</a:t>
                      </a:r>
                      <a:endParaRPr lang="uk-UA" sz="2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11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rgbClr val="002060"/>
                          </a:solidFill>
                        </a:rPr>
                        <a:t>AdaDelta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tf.keras.optimizers.experimental.Adadelta</a:t>
                      </a:r>
                      <a:endParaRPr lang="uk-UA" sz="2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24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Nesterov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sz="28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tf.keras.optimizers.experimental.SGD</a:t>
                      </a:r>
                      <a:r>
                        <a:rPr lang="de-DE" sz="2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(Nesterov)</a:t>
                      </a:r>
                      <a:endParaRPr lang="uk-UA" sz="2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1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Adam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sz="28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tf.keras.optimizers.Adam</a:t>
                      </a:r>
                      <a:endParaRPr lang="uk-UA" sz="2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2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rgbClr val="002060"/>
                          </a:solidFill>
                        </a:rPr>
                        <a:t>AdaMax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sz="28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tf.keras.optimizers.experimental.Adamax</a:t>
                      </a:r>
                      <a:endParaRPr lang="uk-UA" sz="2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21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rgbClr val="002060"/>
                          </a:solidFill>
                        </a:rPr>
                        <a:t>Nadam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pt-BR" sz="2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tf.keras.optimizers.experimental.Nadam</a:t>
                      </a:r>
                      <a:endParaRPr lang="uk-UA" sz="2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29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rgbClr val="002060"/>
                          </a:solidFill>
                        </a:rPr>
                        <a:t>AMSGrad</a:t>
                      </a:r>
                      <a:endParaRPr lang="uk-UA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uk-UA" sz="2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350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6A8E0B-6B9F-3B97-C310-C033DB54F01B}"/>
              </a:ext>
            </a:extLst>
          </p:cNvPr>
          <p:cNvSpPr txBox="1"/>
          <p:nvPr/>
        </p:nvSpPr>
        <p:spPr>
          <a:xfrm>
            <a:off x="179512" y="6049561"/>
            <a:ext cx="8784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3"/>
              </a:rPr>
              <a:t>https://www.tensorflow.org/api_docs/python/tf/keras/optimizers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11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6440F8B-CAEF-BC3E-C817-FF1A30BDE7D7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95154"/>
            <a:ext cx="8686800" cy="54835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400">
              <a:lnSpc>
                <a:spcPct val="80000"/>
              </a:lnSpc>
              <a:buFontTx/>
              <a:buNone/>
              <a:defRPr/>
            </a:pP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Tensor Flow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8F79FA-55E7-47C0-C930-9AF5500C07D7}"/>
              </a:ext>
            </a:extLst>
          </p:cNvPr>
          <p:cNvSpPr txBox="1"/>
          <p:nvPr/>
        </p:nvSpPr>
        <p:spPr>
          <a:xfrm>
            <a:off x="245069" y="692696"/>
            <a:ext cx="81723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</a:lstStyle>
          <a:p>
            <a:r>
              <a:rPr lang="de-DE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TensorFlow</a:t>
            </a:r>
            <a:r>
              <a:rPr lang="de-DE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Official</a:t>
            </a:r>
          </a:p>
          <a:p>
            <a:r>
              <a:rPr lang="de-DE" dirty="0">
                <a:hlinkClick r:id="rId2"/>
              </a:rPr>
              <a:t>https://www.tensorflow.org/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TensorFlow</a:t>
            </a:r>
            <a:r>
              <a:rPr lang="de-DE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API </a:t>
            </a:r>
            <a:r>
              <a:rPr lang="de-DE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Documentation</a:t>
            </a:r>
            <a:endParaRPr lang="de-DE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r>
              <a:rPr lang="de-DE" dirty="0">
                <a:hlinkClick r:id="rId3"/>
              </a:rPr>
              <a:t>https://www.tensorflow.org/api_docs/python/tf</a:t>
            </a:r>
            <a:endParaRPr lang="uk-UA" dirty="0"/>
          </a:p>
          <a:p>
            <a:endParaRPr lang="uk-UA" dirty="0"/>
          </a:p>
          <a:p>
            <a:endParaRPr lang="uk-UA" dirty="0"/>
          </a:p>
          <a:p>
            <a:r>
              <a:rPr lang="de-DE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TensorFlow</a:t>
            </a:r>
            <a:r>
              <a:rPr lang="de-DE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on </a:t>
            </a:r>
            <a:r>
              <a:rPr lang="en-US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GitHab</a:t>
            </a:r>
            <a:endParaRPr lang="en-US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r>
              <a:rPr lang="de-DE" dirty="0">
                <a:hlinkClick r:id="rId4"/>
              </a:rPr>
              <a:t>https://github.com/tensorflow/tensorflow</a:t>
            </a:r>
            <a:endParaRPr lang="de-DE" dirty="0"/>
          </a:p>
          <a:p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27C79-EF6D-4D40-4F32-AAFD290430D0}"/>
              </a:ext>
            </a:extLst>
          </p:cNvPr>
          <p:cNvSpPr txBox="1"/>
          <p:nvPr/>
        </p:nvSpPr>
        <p:spPr>
          <a:xfrm>
            <a:off x="228600" y="4712201"/>
            <a:ext cx="70076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ctr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Приклади дивись</a:t>
            </a:r>
            <a:endParaRPr lang="en-US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it-IT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2024_AI_TF_lec_04_Exmpl_1.pdf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  <a:defRPr/>
            </a:pPr>
            <a:endParaRPr lang="uk-UA" altLang="ru-RU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74F28-4B62-FA51-1F77-EFA9F4DC7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17BF953B-DE27-F611-9BA6-4841F919883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23528" y="1772816"/>
            <a:ext cx="8172450" cy="1302921"/>
          </a:xfrm>
        </p:spPr>
        <p:txBody>
          <a:bodyPr>
            <a:spAutoFit/>
          </a:bodyPr>
          <a:lstStyle/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en-US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The END</a:t>
            </a:r>
          </a:p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uk-UA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Модуль 7. Лекція 7.4</a:t>
            </a:r>
            <a:endParaRPr lang="ru-RU" altLang="ru-RU" sz="40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4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1BECB-C703-F516-45C4-6F74AF0AE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7DAF7C-53B3-4EEB-E954-E94EEE91F51E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Навчання з вчителем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536E948-9089-DA69-3FC3-F343741B2C98}"/>
              </a:ext>
            </a:extLst>
          </p:cNvPr>
          <p:cNvSpPr txBox="1">
            <a:spLocks noChangeArrowheads="1"/>
          </p:cNvSpPr>
          <p:nvPr/>
        </p:nvSpPr>
        <p:spPr>
          <a:xfrm>
            <a:off x="613940" y="5157192"/>
            <a:ext cx="8134516" cy="81682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Навчання: знайти </a:t>
            </a:r>
            <a:r>
              <a:rPr lang="en-US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W 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, що мінімізують похибку (втрати) моделі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BA4507-33EE-3224-2406-ADBCDF8DF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35" y="953446"/>
            <a:ext cx="8192020" cy="357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0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159601CE-EF7D-45F7-9B21-7BCF95DECCB1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3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5520F-E77E-4E7B-B962-1D19DF724AD9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Задача оптимізації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10BF80CA-002E-41D5-B2D3-89DFC898B90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6692" y="743697"/>
                <a:ext cx="8496944" cy="5478423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defPPr>
                  <a:defRPr lang="ru-RU"/>
                </a:defPPr>
                <a:lvl1pPr indent="0" defTabSz="685800">
                  <a:lnSpc>
                    <a:spcPts val="28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2800" b="1" spc="-1">
                    <a:solidFill>
                      <a:srgbClr val="002060"/>
                    </a:solidFill>
                    <a:latin typeface="Georgia"/>
                  </a:defRPr>
                </a:lvl1pPr>
                <a:lvl2pPr marL="514350" indent="-171450" defTabSz="6858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</a:lvl2pPr>
                <a:lvl3pPr marL="857250" indent="-171450" defTabSz="6858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/>
                </a:lvl3pPr>
                <a:lvl4pPr marL="1200150" indent="-171450" defTabSz="6858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/>
                </a:lvl4pPr>
                <a:lvl5pPr marL="1543050" indent="-171450" defTabSz="6858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/>
                </a:lvl5pPr>
                <a:lvl6pPr marL="1885950" indent="-171450" defTabSz="6858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/>
                </a:lvl6pPr>
                <a:lvl7pPr marL="2228850" indent="-171450" defTabSz="6858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/>
                </a:lvl7pPr>
                <a:lvl8pPr marL="2571750" indent="-171450" defTabSz="6858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/>
                </a:lvl8pPr>
                <a:lvl9pPr marL="2914650" indent="-171450" defTabSz="6858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/>
                </a:lvl9pPr>
              </a:lstStyle>
              <a:p>
                <a:pPr defTabSz="728663"/>
                <a:r>
                  <a:rPr lang="uk-UA" dirty="0"/>
                  <a:t>Стандартна постановка:</a:t>
                </a:r>
              </a:p>
              <a:p>
                <a:pPr defTabSz="728663"/>
                <a:r>
                  <a:rPr lang="uk-UA" b="0" dirty="0"/>
                  <a:t>Задано:</a:t>
                </a:r>
              </a:p>
              <a:p>
                <a:pPr marL="457200" indent="-457200" defTabSz="728663">
                  <a:buFont typeface="Arial" panose="020B0604020202020204" pitchFamily="34" charset="0"/>
                  <a:buChar char="•"/>
                </a:pPr>
                <a:r>
                  <a:rPr lang="uk-UA" b="0" dirty="0"/>
                  <a:t>Допустиме безліч незалежних</a:t>
                </a:r>
              </a:p>
              <a:p>
                <a:pPr marL="457200" indent="-457200" defTabSz="728663">
                  <a:buFont typeface="Arial" panose="020B0604020202020204" pitchFamily="34" charset="0"/>
                  <a:buChar char="•"/>
                </a:pPr>
                <a:r>
                  <a:rPr lang="uk-UA" b="0" dirty="0"/>
                  <a:t>змінних  </a:t>
                </a:r>
                <a14:m>
                  <m:oMath xmlns:m="http://schemas.openxmlformats.org/officeDocument/2006/math">
                    <m:r>
                      <a:rPr lang="uk-U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𝕏</m:t>
                    </m:r>
                    <m:r>
                      <a:rPr lang="uk-U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uk-U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uk-U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e>
                        <m:sSub>
                          <m:sSubPr>
                            <m:ctrlPr>
                              <a:rPr lang="uk-U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uk-U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uk-U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uk-U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uk-U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uk-U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≤0,</m:t>
                        </m:r>
                        <m:r>
                          <a:rPr lang="uk-U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uk-U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=0,1,…,</m:t>
                        </m:r>
                        <m:r>
                          <a:rPr lang="uk-U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uk-U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uk-U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uk-U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uk-UA" b="0" dirty="0"/>
              </a:p>
              <a:p>
                <a:pPr marL="457200" indent="-457200" defTabSz="728663">
                  <a:buFont typeface="Arial" panose="020B0604020202020204" pitchFamily="34" charset="0"/>
                  <a:buChar char="•"/>
                </a:pPr>
                <a:r>
                  <a:rPr lang="uk-UA" b="0" dirty="0"/>
                  <a:t>Цільова функція – відображення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uk-U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uk-U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uk-U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𝕏</m:t>
                    </m:r>
                    <m:r>
                      <a:rPr lang="uk-U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uk-U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/>
                    </m:sSup>
                  </m:oMath>
                </a14:m>
                <a:endParaRPr lang="uk-UA" b="0" dirty="0"/>
              </a:p>
              <a:p>
                <a:pPr marL="457200" indent="-457200" defTabSz="728663">
                  <a:buFont typeface="Arial" panose="020B0604020202020204" pitchFamily="34" charset="0"/>
                  <a:buChar char="•"/>
                </a:pPr>
                <a:r>
                  <a:rPr lang="uk-UA" b="0" dirty="0"/>
                  <a:t>Обмеження …</a:t>
                </a:r>
              </a:p>
              <a:p>
                <a:pPr marL="457200" indent="-457200" defTabSz="728663">
                  <a:buFont typeface="Arial" panose="020B0604020202020204" pitchFamily="34" charset="0"/>
                  <a:buChar char="•"/>
                </a:pPr>
                <a:r>
                  <a:rPr lang="uk-UA" b="0" dirty="0"/>
                  <a:t>Критерій пошуку (</a:t>
                </a:r>
                <a:r>
                  <a:rPr lang="uk-UA" i="1" dirty="0" err="1"/>
                  <a:t>min</a:t>
                </a:r>
                <a:r>
                  <a:rPr lang="uk-UA" b="0" dirty="0"/>
                  <a:t> або </a:t>
                </a:r>
                <a:r>
                  <a:rPr lang="uk-UA" i="1" dirty="0" err="1"/>
                  <a:t>max</a:t>
                </a:r>
                <a:r>
                  <a:rPr lang="uk-UA" b="0" dirty="0"/>
                  <a:t> цільової функції) </a:t>
                </a:r>
              </a:p>
              <a:p>
                <a:pPr defTabSz="728663"/>
                <a:endParaRPr lang="uk-UA" b="0" dirty="0"/>
              </a:p>
              <a:p>
                <a:pPr defTabSz="728663"/>
                <a:r>
                  <a:rPr lang="uk-UA" dirty="0"/>
                  <a:t>Необхідно: знайти таке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uk-U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uk-U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uk-U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uk-U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𝕏</m:t>
                    </m:r>
                    <m:r>
                      <a:rPr lang="uk-U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dirty="0"/>
                  <a:t>, що </a:t>
                </a:r>
              </a:p>
              <a:p>
                <a:pPr defTabSz="728663"/>
                <a:endParaRPr lang="uk-UA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72866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uk-U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uk-U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uk-U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uk-U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uk-U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uk-U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uk-U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uk-U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uk-UA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uk-U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uk-U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uk-U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𝕏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uk-UA" b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uk-U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uk-U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uk-UA" dirty="0"/>
              </a:p>
              <a:p>
                <a:pPr algn="ctr" defTabSz="728663"/>
                <a:endParaRPr lang="uk-UA" b="0" dirty="0"/>
              </a:p>
              <a:p>
                <a:pPr defTabSz="728663"/>
                <a:r>
                  <a:rPr lang="uk-UA" b="0" dirty="0"/>
                  <a:t>Взагалі вирішенням таких задач займається </a:t>
                </a:r>
                <a:r>
                  <a:rPr lang="uk-UA" i="1" dirty="0"/>
                  <a:t>теорія математичного програмування.</a:t>
                </a:r>
              </a:p>
            </p:txBody>
          </p:sp>
        </mc:Choice>
        <mc:Fallback xmlns="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10BF80CA-002E-41D5-B2D3-89DFC898B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92" y="743697"/>
                <a:ext cx="8496944" cy="5478423"/>
              </a:xfrm>
              <a:prstGeom prst="rect">
                <a:avLst/>
              </a:prstGeom>
              <a:blipFill>
                <a:blip r:embed="rId2"/>
                <a:stretch>
                  <a:fillRect l="-1435" t="-2447" b="-211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1466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432010-9DDF-2995-D34F-5EA155F201A4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Градієнтний спуск</a:t>
            </a:r>
            <a:endParaRPr lang="ru-RU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9E080A4-BFCA-B1F2-43C5-9082164E7E71}"/>
              </a:ext>
            </a:extLst>
          </p:cNvPr>
          <p:cNvSpPr txBox="1">
            <a:spLocks noChangeArrowheads="1"/>
          </p:cNvSpPr>
          <p:nvPr/>
        </p:nvSpPr>
        <p:spPr>
          <a:xfrm>
            <a:off x="246348" y="836712"/>
            <a:ext cx="8651304" cy="404848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Градієнтний спуск (</a:t>
            </a:r>
            <a:r>
              <a:rPr lang="en-US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gradient descent</a:t>
            </a:r>
            <a:r>
              <a:rPr lang="de-DE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) — 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ітераційний алгоритм оптимізації, в якому для знаходження локального мінімуму функції здійснюються кроки, пропорційні протилежному значенню градієнту (або наближеного градієнту) функції в поточній точці.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Градієнтний спуск відомий також як найшвидший спуск (</a:t>
            </a:r>
            <a:r>
              <a:rPr lang="en-US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steepest descent</a:t>
            </a:r>
            <a:r>
              <a:rPr lang="de-DE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), 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або метод найшвидшого спуску (</a:t>
            </a:r>
            <a:r>
              <a:rPr lang="en-US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method of steepest descent</a:t>
            </a:r>
            <a:r>
              <a:rPr lang="de-DE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).</a:t>
            </a:r>
            <a:endParaRPr lang="uk-UA" sz="28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8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E01D1-F3AC-FF04-46BE-5D6630783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8DEBE4DE-727E-DF80-DD36-3C574BB26E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330846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4620E8E-E034-13F7-DE10-5D4215B252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LID4096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13DE5-7DD0-1685-DE29-64ABFCAC746A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Backward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A70FDC6C-02D9-F039-8432-6A0B42D92FD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60648" y="801261"/>
                <a:ext cx="8651304" cy="81682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Процес навчання </a:t>
                </a:r>
                <a:r>
                  <a:rPr lang="en-US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  <a:sym typeface="Wingdings" panose="05000000000000000000" pitchFamily="2" charset="2"/>
                  </a:rPr>
                  <a:t>пошук параметрів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uk-UA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bar>
                  </m:oMath>
                </a14:m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 </a:t>
                </a: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  <a:sym typeface="Wingdings" panose="05000000000000000000" pitchFamily="2" charset="2"/>
                  </a:rPr>
                  <a:t>, які мінімізують втрати (</a:t>
                </a:r>
                <a:r>
                  <a:rPr lang="en-US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  <a:sym typeface="Wingdings" panose="05000000000000000000" pitchFamily="2" charset="2"/>
                  </a:rPr>
                  <a:t>Loss)</a:t>
                </a:r>
                <a:endParaRPr lang="de-DE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A70FDC6C-02D9-F039-8432-6A0B42D92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48" y="801261"/>
                <a:ext cx="8651304" cy="816827"/>
              </a:xfrm>
              <a:prstGeom prst="rect">
                <a:avLst/>
              </a:prstGeom>
              <a:blipFill>
                <a:blip r:embed="rId3"/>
                <a:stretch>
                  <a:fillRect l="-1409" t="-17164" r="-1480" b="-1940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">
            <a:extLst>
              <a:ext uri="{FF2B5EF4-FFF2-40B4-BE49-F238E27FC236}">
                <a16:creationId xmlns:a16="http://schemas.microsoft.com/office/drawing/2014/main" id="{6FC780D0-882C-74D4-15CA-AF9D7569D70E}"/>
              </a:ext>
            </a:extLst>
          </p:cNvPr>
          <p:cNvSpPr txBox="1">
            <a:spLocks noChangeArrowheads="1"/>
          </p:cNvSpPr>
          <p:nvPr/>
        </p:nvSpPr>
        <p:spPr>
          <a:xfrm>
            <a:off x="360648" y="4881563"/>
            <a:ext cx="8651304" cy="81682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Загальний підхід </a:t>
            </a:r>
            <a:r>
              <a:rPr lang="en-US" sz="2800" b="1" spc="-1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використання методів градієнтного методу (</a:t>
            </a:r>
            <a:r>
              <a:rPr lang="en-US" sz="2800" b="1" spc="-1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gradient </a:t>
            </a:r>
            <a:r>
              <a:rPr lang="en-US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descent</a:t>
            </a:r>
            <a:r>
              <a:rPr lang="de-DE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8ED4CB-5DE0-77C1-3B08-C800033BF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" y="2205037"/>
            <a:ext cx="86582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9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432010-9DDF-2995-D34F-5EA155F201A4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Градієнтний спуск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9E080A4-BFCA-B1F2-43C5-9082164E7E71}"/>
              </a:ext>
            </a:extLst>
          </p:cNvPr>
          <p:cNvSpPr txBox="1">
            <a:spLocks noChangeArrowheads="1"/>
          </p:cNvSpPr>
          <p:nvPr/>
        </p:nvSpPr>
        <p:spPr>
          <a:xfrm>
            <a:off x="246348" y="692696"/>
            <a:ext cx="8651304" cy="4577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Маєм тренувальний набір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383D2CD-2607-A2CE-FDC3-1805F6632B8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4143" y="2899128"/>
                <a:ext cx="8651304" cy="81541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Деяким чином визначені початкові значення ваг моделі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/>
                    </m:sSub>
                  </m:oMath>
                </a14:m>
                <a:endParaRPr lang="uk-UA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383D2CD-2607-A2CE-FDC3-1805F6632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43" y="2899128"/>
                <a:ext cx="8651304" cy="815416"/>
              </a:xfrm>
              <a:prstGeom prst="rect">
                <a:avLst/>
              </a:prstGeom>
              <a:blipFill>
                <a:blip r:embed="rId3"/>
                <a:stretch>
                  <a:fillRect l="-1480" t="-16541" r="-1409" b="-20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C09AFE4E-24E6-103E-4DEF-006A78248DC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4582" y="3742637"/>
                <a:ext cx="8651304" cy="116955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Визначена функція похибки (втрат, </a:t>
                </a:r>
                <a:r>
                  <a:rPr lang="en-US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Loss</a:t>
                </a: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)</a:t>
                </a: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endParaRPr lang="uk-UA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pc="-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uk-UA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uk-UA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C09AFE4E-24E6-103E-4DEF-006A7824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82" y="3742637"/>
                <a:ext cx="8651304" cy="1169551"/>
              </a:xfrm>
              <a:prstGeom prst="rect">
                <a:avLst/>
              </a:prstGeom>
              <a:blipFill>
                <a:blip r:embed="rId4"/>
                <a:stretch>
                  <a:fillRect l="-1480" t="-1145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EE42A7-980F-3CF3-C699-9D2D1E91D3B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6348" y="1337474"/>
                <a:ext cx="8651304" cy="153356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 spc="-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pc="-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pc="-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,…&lt;</m:t>
                        </m:r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ru-RU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 - </a:t>
                </a: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множина векторів ознак</a:t>
                </a:r>
              </a:p>
              <a:p>
                <a:pPr marL="0" indent="0">
                  <a:lnSpc>
                    <a:spcPts val="2800"/>
                  </a:lnSpc>
                  <a:spcBef>
                    <a:spcPts val="0"/>
                  </a:spcBef>
                  <a:buNone/>
                </a:pPr>
                <a:endParaRPr lang="uk-UA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 spc="-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pc="-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800" b="1" i="1" spc="-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,…&lt;</m:t>
                        </m:r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 - множина міток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EE42A7-980F-3CF3-C699-9D2D1E91D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8" y="1337474"/>
                <a:ext cx="8651304" cy="1533561"/>
              </a:xfrm>
              <a:prstGeom prst="rect">
                <a:avLst/>
              </a:prstGeom>
              <a:blipFill>
                <a:blip r:embed="rId5"/>
                <a:stretch>
                  <a:fillRect l="-1408" t="-8333" b="-9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BDCDF67B-C996-D371-01DC-BC2064CA451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4582" y="5047632"/>
                <a:ext cx="8651304" cy="456343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Важливо</a:t>
                </a:r>
                <a:r>
                  <a:rPr lang="en-US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:</a:t>
                </a: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uk-UA" sz="2800" b="1" i="0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uk-UA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uk-UA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залежить тільки від </a:t>
                </a:r>
                <a:r>
                  <a:rPr lang="en-US" sz="2800" b="1" i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W</a:t>
                </a:r>
                <a:endParaRPr lang="uk-UA" sz="2800" b="1" i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BDCDF67B-C996-D371-01DC-BC2064CA4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82" y="5047632"/>
                <a:ext cx="8651304" cy="456343"/>
              </a:xfrm>
              <a:prstGeom prst="rect">
                <a:avLst/>
              </a:prstGeom>
              <a:blipFill>
                <a:blip r:embed="rId6"/>
                <a:stretch>
                  <a:fillRect l="-1480" t="-28000" b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29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432010-9DDF-2995-D34F-5EA155F201A4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Градієнтний спуск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79E080A4-BFCA-B1F2-43C5-9082164E7E7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6348" y="750499"/>
                <a:ext cx="8651304" cy="45775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Визначена функція </a:t>
                </a:r>
                <a14:m>
                  <m:oMath xmlns:m="http://schemas.openxmlformats.org/officeDocument/2006/math">
                    <m:r>
                      <a:rPr lang="uk-UA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uk-UA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endParaRPr lang="uk-UA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79E080A4-BFCA-B1F2-43C5-9082164E7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8" y="750499"/>
                <a:ext cx="8651304" cy="457754"/>
              </a:xfrm>
              <a:prstGeom prst="rect">
                <a:avLst/>
              </a:prstGeom>
              <a:blipFill>
                <a:blip r:embed="rId3"/>
                <a:stretch>
                  <a:fillRect l="-1408" t="-28000" b="-36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383D2CD-2607-A2CE-FDC3-1805F6632B8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7545" y="1208253"/>
                <a:ext cx="8651304" cy="83503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Необхідно  знайти таке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uk-UA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bar>
                  </m:oMath>
                </a14:m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 , що</a:t>
                </a:r>
              </a:p>
              <a:p>
                <a:pPr marL="0" indent="0" algn="ctr">
                  <a:lnSpc>
                    <a:spcPts val="2800"/>
                  </a:lnSpc>
                  <a:spcBef>
                    <a:spcPts val="0"/>
                  </a:spcBef>
                  <a:buNone/>
                </a:pP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uk-UA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uk-UA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uk-UA" sz="2800" b="1" i="1" spc="-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800" b="1" i="1" spc="-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bar>
                      </m:e>
                    </m:d>
                    <m:r>
                      <a:rPr lang="uk-UA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uk-UA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uk-UA" sz="2800" b="1" i="1" spc="-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uk-UA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uk-UA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uk-UA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383D2CD-2607-A2CE-FDC3-1805F6632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45" y="1208253"/>
                <a:ext cx="8651304" cy="835037"/>
              </a:xfrm>
              <a:prstGeom prst="rect">
                <a:avLst/>
              </a:prstGeom>
              <a:blipFill>
                <a:blip r:embed="rId4"/>
                <a:stretch>
                  <a:fillRect l="-1480" t="-1532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9CEB0F8-B28B-2651-5A3D-CCD62DB8A7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6348" y="2924944"/>
                <a:ext cx="8651304" cy="368940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Узагальнено ітераційний процес пошуку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bar>
                    <m:r>
                      <a:rPr lang="uk-UA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uk-UA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endParaRPr lang="uk-UA" sz="11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ctrlPr>
                                <a:rPr lang="en-US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sup>
                      </m:sSup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uk-UA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ctrlPr>
                                <a:rPr lang="en-US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sup>
                      </m:sSup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uk-UA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uk-UA" sz="2800" b="1" i="1" spc="-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b="1" i="1" spc="-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endParaRPr lang="en-US" sz="2800" b="1" i="1" spc="-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uk-UA" sz="2800" b="1" i="1" spc="-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uk-UA" sz="2800" b="1" i="1" spc="-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uk-UA" sz="2800" b="1" i="1" spc="-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pc="-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num>
                        <m:den>
                          <m:r>
                            <a:rPr lang="uk-UA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den>
                      </m:f>
                    </m:oMath>
                  </m:oMathPara>
                </a14:m>
                <a:endParaRPr lang="en-US" sz="2800" b="1" i="1" spc="-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0"/>
                  </a:spcBef>
                  <a:buNone/>
                </a:pPr>
                <a:r>
                  <a:rPr lang="uk-UA" sz="2800" b="1" i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t</a:t>
                </a: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 – ітерація, </a:t>
                </a:r>
                <a:r>
                  <a:rPr lang="uk-UA" sz="2800" b="1" i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t=1,2, …</a:t>
                </a:r>
                <a:endParaRPr lang="uk-UA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uk-UA" sz="2800" b="1" i="1" spc="-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ctrlP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sup>
                    </m:sSup>
                  </m:oMath>
                </a14:m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- крок оптимізації ваг</a:t>
                </a:r>
                <a:r>
                  <a:rPr lang="en-US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pc="-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uk-UA" sz="2800" b="1" i="1" spc="-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uk-UA" sz="2800" b="1" i="1" spc="-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uk-UA" sz="2800" b="1" i="1" spc="-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uk-UA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– градієнт функції похибки в точці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ctrlP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sup>
                    </m:sSup>
                  </m:oMath>
                </a14:m>
                <a:endParaRPr lang="uk-UA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– швидкість  навчання (розмір кроку навчання - </a:t>
                </a:r>
                <a:r>
                  <a:rPr lang="en-US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learning rate</a:t>
                </a: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9CEB0F8-B28B-2651-5A3D-CCD62DB8A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8" y="2924944"/>
                <a:ext cx="8651304" cy="3689408"/>
              </a:xfrm>
              <a:prstGeom prst="rect">
                <a:avLst/>
              </a:prstGeom>
              <a:blipFill>
                <a:blip r:embed="rId5"/>
                <a:stretch>
                  <a:fillRect l="-1408" t="-3636" r="-2324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C09AFE4E-24E6-103E-4DEF-006A78248DC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7545" y="2031514"/>
                <a:ext cx="8651304" cy="81541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1" i="1" spc="-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bar>
                  </m:oMath>
                </a14:m>
                <a:r>
                  <a:rPr lang="en-US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 </a:t>
                </a: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-  ваги, для якої функція похибки досягає свого мінімального значення.</a:t>
                </a: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C09AFE4E-24E6-103E-4DEF-006A7824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45" y="2031514"/>
                <a:ext cx="8651304" cy="815416"/>
              </a:xfrm>
              <a:prstGeom prst="rect">
                <a:avLst/>
              </a:prstGeom>
              <a:blipFill>
                <a:blip r:embed="rId6"/>
                <a:stretch>
                  <a:fillRect l="-1480" t="-15672" r="-1409" b="-1940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64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2E77-9AAC-1176-1154-FBE8F20E6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F7BC2-0E18-EF45-52D9-15DA261692A3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Проблеми градієнтного спуску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B65287CF-B5CE-2F86-1591-FD84FA9D73D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2" y="688805"/>
                <a:ext cx="8651304" cy="45775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Багатовимірна </a:t>
                </a:r>
                <a:r>
                  <a:rPr lang="uk-UA" sz="2800" b="1" spc="-1" dirty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(!!! Багато</a:t>
                </a: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) функція </a:t>
                </a:r>
                <a14:m>
                  <m:oMath xmlns:m="http://schemas.openxmlformats.org/officeDocument/2006/math">
                    <m:r>
                      <a:rPr lang="uk-UA" sz="2800" b="1" i="1" spc="-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uk-UA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endParaRPr lang="uk-UA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B65287CF-B5CE-2F86-1591-FD84FA9D7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688805"/>
                <a:ext cx="8651304" cy="457754"/>
              </a:xfrm>
              <a:prstGeom prst="rect">
                <a:avLst/>
              </a:prstGeom>
              <a:blipFill>
                <a:blip r:embed="rId4"/>
                <a:stretch>
                  <a:fillRect l="-1408" t="-29333" b="-36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F61B46C5-74A1-322A-5EE6-C81A29AF6DBF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146559"/>
            <a:ext cx="4358128" cy="261219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Проблеми: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Локальні мінімуми. Алгоритм просто застряє у локальному мінімумі, так і не потрапивши на глобальний мінімум.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6113CA5-749D-78B0-57DE-EB5E735C1056}"/>
              </a:ext>
            </a:extLst>
          </p:cNvPr>
          <p:cNvSpPr txBox="1">
            <a:spLocks noChangeArrowheads="1"/>
          </p:cNvSpPr>
          <p:nvPr/>
        </p:nvSpPr>
        <p:spPr>
          <a:xfrm>
            <a:off x="246348" y="4943955"/>
            <a:ext cx="8651304" cy="153497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Яр – це протяжна вузька долина, що має крутий ухил в одному напрямку (тобто по сторонах долини) і плавний ухил в іншому (тобто вздовж долини). Приклад – функція </a:t>
            </a:r>
            <a:r>
              <a:rPr 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Розенброка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9F48179-27DC-7217-2F86-6F95E20C8B1A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3758749"/>
            <a:ext cx="7488832" cy="117589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Сідлові точки. Дуже малі значення компонент градієнту.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Яри, перетин ярів. </a:t>
            </a:r>
          </a:p>
        </p:txBody>
      </p:sp>
      <p:pic>
        <p:nvPicPr>
          <p:cNvPr id="4" name="Picture 2" descr="Ландшафт потерь в нейронной сети">
            <a:extLst>
              <a:ext uri="{FF2B5EF4-FFF2-40B4-BE49-F238E27FC236}">
                <a16:creationId xmlns:a16="http://schemas.microsoft.com/office/drawing/2014/main" id="{25A389E8-9E06-349B-9A5E-CC0E5BE00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42656"/>
            <a:ext cx="3102555" cy="26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81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0AD101-60A4-962A-797B-16BAFC63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478317"/>
            <a:ext cx="2814523" cy="23258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432010-9DDF-2995-D34F-5EA155F201A4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Проблеми градієнтного спуску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79E080A4-BFCA-B1F2-43C5-9082164E7E7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2" y="688805"/>
                <a:ext cx="8651304" cy="45775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buNone/>
                </a:pP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Багатовимірна </a:t>
                </a:r>
                <a:r>
                  <a:rPr lang="uk-UA" sz="2800" b="1" spc="-1" dirty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(!!! Багато</a:t>
                </a:r>
                <a:r>
                  <a:rPr lang="uk-UA" sz="2800" b="1" spc="-1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) функція </a:t>
                </a:r>
                <a14:m>
                  <m:oMath xmlns:m="http://schemas.openxmlformats.org/officeDocument/2006/math">
                    <m:r>
                      <a:rPr lang="uk-UA" sz="2800" b="1" i="1" spc="-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uk-UA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pc="-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endParaRPr lang="uk-UA" sz="2800" b="1" spc="-1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79E080A4-BFCA-B1F2-43C5-9082164E7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688805"/>
                <a:ext cx="8651304" cy="457754"/>
              </a:xfrm>
              <a:prstGeom prst="rect">
                <a:avLst/>
              </a:prstGeom>
              <a:blipFill>
                <a:blip r:embed="rId5"/>
                <a:stretch>
                  <a:fillRect l="-1408" t="-29333" b="-36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>
            <a:extLst>
              <a:ext uri="{FF2B5EF4-FFF2-40B4-BE49-F238E27FC236}">
                <a16:creationId xmlns:a16="http://schemas.microsoft.com/office/drawing/2014/main" id="{CAF85426-9919-B150-CC7F-18493367898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335136"/>
            <a:ext cx="5239569" cy="261219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Для невдало обумовлених опуклих задач градієнтний спуск «</a:t>
            </a:r>
            <a:r>
              <a:rPr 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зиґзаґує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» все більше, коли градієнт вказує майже </a:t>
            </a:r>
            <a:r>
              <a:rPr lang="uk-UA" sz="2800" b="1" spc="-1" dirty="0" err="1">
                <a:solidFill>
                  <a:srgbClr val="002060"/>
                </a:solidFill>
                <a:latin typeface="Book Antiqua" panose="02040602050305030304" pitchFamily="18" charset="0"/>
              </a:rPr>
              <a:t>ортогонально</a:t>
            </a:r>
            <a:r>
              <a:rPr lang="uk-UA" sz="28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до найкоротшого напряму до точки мінімуму.</a:t>
            </a:r>
          </a:p>
        </p:txBody>
      </p:sp>
    </p:spTree>
    <p:extLst>
      <p:ext uri="{BB962C8B-B14F-4D97-AF65-F5344CB8AC3E}">
        <p14:creationId xmlns:p14="http://schemas.microsoft.com/office/powerpoint/2010/main" val="35358430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5938</TotalTime>
  <Words>1261</Words>
  <Application>Microsoft Office PowerPoint</Application>
  <PresentationFormat>On-screen Show (4:3)</PresentationFormat>
  <Paragraphs>205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Book Antiqua</vt:lpstr>
      <vt:lpstr>Calibri</vt:lpstr>
      <vt:lpstr>Calibri Light</vt:lpstr>
      <vt:lpstr>Cambria Math</vt:lpstr>
      <vt:lpstr>Tahoma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Владимирская</dc:creator>
  <cp:lastModifiedBy>Yevhen Bashkov</cp:lastModifiedBy>
  <cp:revision>1027</cp:revision>
  <dcterms:created xsi:type="dcterms:W3CDTF">2001-11-25T14:33:40Z</dcterms:created>
  <dcterms:modified xsi:type="dcterms:W3CDTF">2024-07-06T16:17:06Z</dcterms:modified>
  <dc:language>uk-UA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308</vt:i4>
  </property>
</Properties>
</file>