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62"/>
  </p:notesMasterIdLst>
  <p:sldIdLst>
    <p:sldId id="675" r:id="rId2"/>
    <p:sldId id="356" r:id="rId3"/>
    <p:sldId id="357" r:id="rId4"/>
    <p:sldId id="358" r:id="rId5"/>
    <p:sldId id="359" r:id="rId6"/>
    <p:sldId id="361" r:id="rId7"/>
    <p:sldId id="674" r:id="rId8"/>
    <p:sldId id="624" r:id="rId9"/>
    <p:sldId id="582" r:id="rId10"/>
    <p:sldId id="625" r:id="rId11"/>
    <p:sldId id="611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42" r:id="rId21"/>
    <p:sldId id="623" r:id="rId22"/>
    <p:sldId id="634" r:id="rId23"/>
    <p:sldId id="636" r:id="rId24"/>
    <p:sldId id="635" r:id="rId25"/>
    <p:sldId id="637" r:id="rId26"/>
    <p:sldId id="639" r:id="rId27"/>
    <p:sldId id="640" r:id="rId28"/>
    <p:sldId id="641" r:id="rId29"/>
    <p:sldId id="638" r:id="rId30"/>
    <p:sldId id="643" r:id="rId31"/>
    <p:sldId id="653" r:id="rId32"/>
    <p:sldId id="654" r:id="rId33"/>
    <p:sldId id="655" r:id="rId34"/>
    <p:sldId id="656" r:id="rId35"/>
    <p:sldId id="657" r:id="rId36"/>
    <p:sldId id="666" r:id="rId37"/>
    <p:sldId id="667" r:id="rId38"/>
    <p:sldId id="668" r:id="rId39"/>
    <p:sldId id="669" r:id="rId40"/>
    <p:sldId id="670" r:id="rId41"/>
    <p:sldId id="645" r:id="rId42"/>
    <p:sldId id="671" r:id="rId43"/>
    <p:sldId id="646" r:id="rId44"/>
    <p:sldId id="648" r:id="rId45"/>
    <p:sldId id="649" r:id="rId46"/>
    <p:sldId id="651" r:id="rId47"/>
    <p:sldId id="650" r:id="rId48"/>
    <p:sldId id="672" r:id="rId49"/>
    <p:sldId id="659" r:id="rId50"/>
    <p:sldId id="660" r:id="rId51"/>
    <p:sldId id="661" r:id="rId52"/>
    <p:sldId id="662" r:id="rId53"/>
    <p:sldId id="608" r:id="rId54"/>
    <p:sldId id="609" r:id="rId55"/>
    <p:sldId id="673" r:id="rId56"/>
    <p:sldId id="652" r:id="rId57"/>
    <p:sldId id="663" r:id="rId58"/>
    <p:sldId id="664" r:id="rId59"/>
    <p:sldId id="275" r:id="rId60"/>
    <p:sldId id="576" r:id="rId61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75"/>
            <p14:sldId id="356"/>
            <p14:sldId id="357"/>
            <p14:sldId id="358"/>
            <p14:sldId id="359"/>
            <p14:sldId id="361"/>
            <p14:sldId id="674"/>
            <p14:sldId id="624"/>
            <p14:sldId id="582"/>
            <p14:sldId id="625"/>
            <p14:sldId id="611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42"/>
            <p14:sldId id="623"/>
            <p14:sldId id="634"/>
            <p14:sldId id="636"/>
            <p14:sldId id="635"/>
            <p14:sldId id="637"/>
            <p14:sldId id="639"/>
            <p14:sldId id="640"/>
            <p14:sldId id="641"/>
            <p14:sldId id="638"/>
            <p14:sldId id="643"/>
            <p14:sldId id="653"/>
            <p14:sldId id="654"/>
            <p14:sldId id="655"/>
            <p14:sldId id="656"/>
            <p14:sldId id="657"/>
            <p14:sldId id="666"/>
            <p14:sldId id="667"/>
            <p14:sldId id="668"/>
            <p14:sldId id="669"/>
            <p14:sldId id="670"/>
            <p14:sldId id="645"/>
            <p14:sldId id="671"/>
            <p14:sldId id="646"/>
            <p14:sldId id="648"/>
            <p14:sldId id="649"/>
            <p14:sldId id="651"/>
            <p14:sldId id="650"/>
            <p14:sldId id="672"/>
            <p14:sldId id="659"/>
            <p14:sldId id="660"/>
            <p14:sldId id="661"/>
            <p14:sldId id="662"/>
            <p14:sldId id="608"/>
            <p14:sldId id="609"/>
            <p14:sldId id="673"/>
            <p14:sldId id="652"/>
            <p14:sldId id="663"/>
            <p14:sldId id="664"/>
            <p14:sldId id="275"/>
            <p14:sldId id="5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3" autoAdjust="0"/>
    <p:restoredTop sz="94660"/>
  </p:normalViewPr>
  <p:slideViewPr>
    <p:cSldViewPr>
      <p:cViewPr varScale="1">
        <p:scale>
          <a:sx n="80" d="100"/>
          <a:sy n="80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279489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217814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8350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5149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697936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0400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53840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02950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252915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80611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025444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51493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6067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3213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3645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0400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52963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552390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7673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68154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97497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?highlight=set#se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6.2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Загальні поняття колекції та складних структур даних.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КОЛЕКЦІЇ. Властивості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4A4AA2-6174-41C4-98A5-9984DF9F12C3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980728"/>
            <a:ext cx="8651304" cy="275152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Індексованість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- кожен елемент колекції має свій порядковий номер - індекс. Це дозволяє звертатися до елементу по його порядковому індексу, проводити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слайсінг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(«нарізку») - брати частину колекції вибираючи виходячи з їх індексу. 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2EFD8F-2B66-4366-BFE7-C1E9D709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802472"/>
            <a:ext cx="5704932" cy="20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08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445DE5B-EB73-4E4C-8CFA-A8BD1291FF05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853926"/>
            <a:ext cx="8784976" cy="53397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28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Змінність колекції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 дозволяє додавати в колекцію нових членів або видаляти їх після створення колекції.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uk-UA" altLang="ru-RU" sz="28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Незмінні</a:t>
            </a:r>
            <a:r>
              <a:rPr lang="uk-UA" altLang="ru-RU" sz="28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числа, рядки, кортежі, фіксовані множини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): не підтримують можливість безпосередньої зміни значення об'єкта, однак завжди можна створити нові об'єкти за допомогою виразів і привласнювати їх необхідним змінним.</a:t>
            </a:r>
          </a:p>
          <a:p>
            <a:pPr marL="0" indent="0">
              <a:buNone/>
              <a:defRPr/>
            </a:pPr>
            <a:r>
              <a:rPr lang="uk-UA" altLang="ru-RU" sz="28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Змінні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списки, словники, множини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): завжди можуть змінюватися безпосередньо, за допомогою операцій, які не створюють нові об'єкти. Змінні об'єкти можуть бути скопійовані, але вони підтримують і можливість безпосереднього зміни.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AEB9B107-2FBC-462C-8156-03294891417F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A6FE3-847A-476E-9503-D72D67C0FD83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КОЛЕКЦІЇ. Властивості</a:t>
            </a:r>
          </a:p>
        </p:txBody>
      </p:sp>
    </p:spTree>
    <p:extLst>
      <p:ext uri="{BB962C8B-B14F-4D97-AF65-F5344CB8AC3E}">
        <p14:creationId xmlns:p14="http://schemas.microsoft.com/office/powerpoint/2010/main" val="696414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КОЛЕКЦІЇ. Властивості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4A4AA2-6174-41C4-98A5-9984DF9F12C3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980728"/>
            <a:ext cx="8651304" cy="33014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Унікальність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 кожен елемент колекції може зустрічатися в ній тільки один раз. Це породжує вимогу незмінності використовуваних типів даних для кожного елемента, наприклад, таким елементом не може бути список.</a:t>
            </a:r>
          </a:p>
          <a:p>
            <a:pPr marL="0" indent="0">
              <a:buNone/>
              <a:defRPr/>
            </a:pPr>
            <a:endParaRPr lang="uk-UA" altLang="ru-RU" sz="3200" b="1" i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2664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КОЛЕКЦІЇ. Властивості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FF1BB44F-66CE-4F58-8ED6-8809CE0B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99860"/>
              </p:ext>
            </p:extLst>
          </p:nvPr>
        </p:nvGraphicFramePr>
        <p:xfrm>
          <a:off x="184686" y="722531"/>
          <a:ext cx="8790147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25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84667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  <a:gridCol w="1925003">
                  <a:extLst>
                    <a:ext uri="{9D8B030D-6E8A-4147-A177-3AD203B41FA5}">
                      <a16:colId xmlns:a16="http://schemas.microsoft.com/office/drawing/2014/main" val="722000938"/>
                    </a:ext>
                  </a:extLst>
                </a:gridCol>
                <a:gridCol w="1810545">
                  <a:extLst>
                    <a:ext uri="{9D8B030D-6E8A-4147-A177-3AD203B41FA5}">
                      <a16:colId xmlns:a16="http://schemas.microsoft.com/office/drawing/2014/main" val="208396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Тип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Змінність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err="1"/>
                        <a:t>Індексованість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Унікальність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Створення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list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[ ]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list()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tuple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tuple()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string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‘   ‘ 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“     “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set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{el1, el2,  }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set()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frosenset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err="1">
                          <a:solidFill>
                            <a:srgbClr val="002060"/>
                          </a:solidFill>
                        </a:rPr>
                        <a:t>frosenset</a:t>
                      </a:r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елементи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- ключі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значення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елементи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ключі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- значення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{}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{key: value}</a:t>
                      </a:r>
                    </a:p>
                    <a:p>
                      <a:r>
                        <a:rPr lang="en-US" sz="2400" b="1" i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3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0835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КОЛЕКЦІЇ. Стандартні функції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FF1BB44F-66CE-4F58-8ED6-8809CE0B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51117"/>
              </p:ext>
            </p:extLst>
          </p:nvPr>
        </p:nvGraphicFramePr>
        <p:xfrm>
          <a:off x="251520" y="1124744"/>
          <a:ext cx="843528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Функція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type()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Тип колекції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print()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Друкування елементів колекції 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len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членів колекції 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X in S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входження елемента 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в колекцію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min()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мінімального елемента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max()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максимального елемента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3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sum()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Сума елементів (числових)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48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КОЛЕКЦІЇ. Стандартні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943807-850B-4470-94D0-DE2E72EA3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9729"/>
              </p:ext>
            </p:extLst>
          </p:nvPr>
        </p:nvGraphicFramePr>
        <p:xfrm>
          <a:off x="176926" y="908720"/>
          <a:ext cx="8790147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986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722000938"/>
                    </a:ext>
                  </a:extLst>
                </a:gridCol>
                <a:gridCol w="2170585">
                  <a:extLst>
                    <a:ext uri="{9D8B030D-6E8A-4147-A177-3AD203B41FA5}">
                      <a16:colId xmlns:a16="http://schemas.microsoft.com/office/drawing/2014/main" val="208396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.с</a:t>
                      </a:r>
                      <a:r>
                        <a:rPr lang="en-US" sz="2400" b="1" dirty="0" err="1"/>
                        <a:t>ount</a:t>
                      </a:r>
                      <a:r>
                        <a:rPr lang="uk-UA" sz="2400" b="1" dirty="0"/>
                        <a:t> ()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.index()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.copy()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.clear()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list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 </a:t>
                      </a:r>
                      <a:r>
                        <a:rPr lang="en-US" sz="3600" b="0" dirty="0">
                          <a:solidFill>
                            <a:srgbClr val="002060"/>
                          </a:solidFill>
                        </a:rPr>
                        <a:t>(&lt;3.3)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 </a:t>
                      </a:r>
                      <a:r>
                        <a:rPr lang="en-US" sz="3600" b="0" dirty="0">
                          <a:solidFill>
                            <a:srgbClr val="002060"/>
                          </a:solidFill>
                        </a:rPr>
                        <a:t>(&gt;=3.3)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 </a:t>
                      </a:r>
                      <a:r>
                        <a:rPr lang="en-US" sz="3600" b="0" dirty="0">
                          <a:solidFill>
                            <a:srgbClr val="002060"/>
                          </a:solidFill>
                        </a:rPr>
                        <a:t>(&lt;3.3)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 </a:t>
                      </a:r>
                      <a:r>
                        <a:rPr lang="en-US" sz="3600" b="0" dirty="0">
                          <a:solidFill>
                            <a:srgbClr val="002060"/>
                          </a:solidFill>
                        </a:rPr>
                        <a:t>(&gt;=3.3)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tuple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string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set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frosenset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3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70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КОЛЕКЦІЇ. Стандартні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73D4E4-9B91-494F-90E6-6CFCDB3F8452}"/>
              </a:ext>
            </a:extLst>
          </p:cNvPr>
          <p:cNvSpPr txBox="1">
            <a:spLocks noChangeArrowheads="1"/>
          </p:cNvSpPr>
          <p:nvPr/>
        </p:nvSpPr>
        <p:spPr>
          <a:xfrm>
            <a:off x="305651" y="620688"/>
            <a:ext cx="8651304" cy="572490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.count ()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метод підрахунку певних елементів для неунікальний колекцій (рядок, список, кортеж), повертає скільки разів елемент зустрічається в колекції.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.index ()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повертає мінімальний індекс переданого елемента для індексованих колекцій (рядок, список, кортеж)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copy ()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метод повертає неглибоку копію колекції (список, словник, обидва типи множини).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clear ()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-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метод змінюваних колекцій (список, словник, множина), що видаляє з колекції все елементи і перетворює її в порожню колекцію.</a:t>
            </a:r>
          </a:p>
        </p:txBody>
      </p:sp>
    </p:spTree>
    <p:extLst>
      <p:ext uri="{BB962C8B-B14F-4D97-AF65-F5344CB8AC3E}">
        <p14:creationId xmlns:p14="http://schemas.microsoft.com/office/powerpoint/2010/main" val="26558865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ПОСЛІДОВНОСТІ. Індексування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73D4E4-9B91-494F-90E6-6CFCDB3F8452}"/>
              </a:ext>
            </a:extLst>
          </p:cNvPr>
          <p:cNvSpPr txBox="1">
            <a:spLocks noChangeArrowheads="1"/>
          </p:cNvSpPr>
          <p:nvPr/>
        </p:nvSpPr>
        <p:spPr>
          <a:xfrm>
            <a:off x="309916" y="3140968"/>
            <a:ext cx="8651304" cy="33396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! можна задавати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негативний індекс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(зворотній порядок індексації).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При завданні негативного індексу, останній елемент має індекс -1, передостанній -2 і так далі до першого елемента індекс якого дорівнює значенню довжини колекції з негативним знаком, тобто </a:t>
            </a:r>
          </a:p>
          <a:p>
            <a:pPr marL="0" indent="0" algn="ctr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len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(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mycollection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).</a:t>
            </a:r>
            <a:endParaRPr lang="uk-UA" altLang="ru-RU" sz="32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122D52-F146-47B2-80DD-8C917AE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834653"/>
            <a:ext cx="3959907" cy="144016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0022D14-8E3B-4990-B620-7F8E53435F0A}"/>
              </a:ext>
            </a:extLst>
          </p:cNvPr>
          <p:cNvSpPr txBox="1">
            <a:spLocks noChangeArrowheads="1"/>
          </p:cNvSpPr>
          <p:nvPr/>
        </p:nvSpPr>
        <p:spPr>
          <a:xfrm>
            <a:off x="324061" y="1052736"/>
            <a:ext cx="8650771" cy="203158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Для всіх індексованих</a:t>
            </a:r>
            <a:b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</a:b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колекцій можна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отримати значення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елемента по його індексу в квадратних дужках. </a:t>
            </a:r>
          </a:p>
        </p:txBody>
      </p:sp>
    </p:spTree>
    <p:extLst>
      <p:ext uri="{BB962C8B-B14F-4D97-AF65-F5344CB8AC3E}">
        <p14:creationId xmlns:p14="http://schemas.microsoft.com/office/powerpoint/2010/main" val="31781501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ПОСЛІДОВНОСТІ. Зрізи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slice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73D4E4-9B91-494F-90E6-6CFCDB3F8452}"/>
              </a:ext>
            </a:extLst>
          </p:cNvPr>
          <p:cNvSpPr txBox="1">
            <a:spLocks noChangeArrowheads="1"/>
          </p:cNvSpPr>
          <p:nvPr/>
        </p:nvSpPr>
        <p:spPr>
          <a:xfrm>
            <a:off x="324061" y="2132856"/>
            <a:ext cx="8651304" cy="448186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Індекс елемента змінюється від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start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до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stop-1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 включно з кроком 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step 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Варіанти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[: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stop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step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– від 0 до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stop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-1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з кроком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step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start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: :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step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– від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start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до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len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()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-1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з кроком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step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[: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stop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– від 0 до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stop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-1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з кроком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start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:]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– від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start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до 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len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()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-1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з кроком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1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[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– вся послідовність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ПРИМІТКА : </a:t>
            </a:r>
            <a:r>
              <a:rPr lang="en-US" altLang="ru-RU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[stop]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не включається в результат</a:t>
            </a:r>
            <a:endParaRPr lang="uk-UA" altLang="ru-RU" sz="28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122D52-F146-47B2-80DD-8C917AE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834653"/>
            <a:ext cx="3959907" cy="144016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30022D14-8E3B-4990-B620-7F8E53435F0A}"/>
              </a:ext>
            </a:extLst>
          </p:cNvPr>
          <p:cNvSpPr txBox="1">
            <a:spLocks noChangeArrowheads="1"/>
          </p:cNvSpPr>
          <p:nvPr/>
        </p:nvSpPr>
        <p:spPr>
          <a:xfrm>
            <a:off x="324061" y="1052736"/>
            <a:ext cx="8650771" cy="126021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Slice index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    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[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start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stop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step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  <a:defRPr/>
            </a:pP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677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ПОСЛІДОВНОСТІ. Зрізи. Приклади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2428D8-E6B0-49AD-9BCB-E5E0B6AF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20452"/>
              </p:ext>
            </p:extLst>
          </p:nvPr>
        </p:nvGraphicFramePr>
        <p:xfrm>
          <a:off x="539552" y="1069340"/>
          <a:ext cx="7839502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5">
                  <a:extLst>
                    <a:ext uri="{9D8B030D-6E8A-4147-A177-3AD203B41FA5}">
                      <a16:colId xmlns:a16="http://schemas.microsoft.com/office/drawing/2014/main" val="167965136"/>
                    </a:ext>
                  </a:extLst>
                </a:gridCol>
                <a:gridCol w="775047">
                  <a:extLst>
                    <a:ext uri="{9D8B030D-6E8A-4147-A177-3AD203B41FA5}">
                      <a16:colId xmlns:a16="http://schemas.microsoft.com/office/drawing/2014/main" val="923205288"/>
                    </a:ext>
                  </a:extLst>
                </a:gridCol>
                <a:gridCol w="775047">
                  <a:extLst>
                    <a:ext uri="{9D8B030D-6E8A-4147-A177-3AD203B41FA5}">
                      <a16:colId xmlns:a16="http://schemas.microsoft.com/office/drawing/2014/main" val="291160052"/>
                    </a:ext>
                  </a:extLst>
                </a:gridCol>
                <a:gridCol w="775047">
                  <a:extLst>
                    <a:ext uri="{9D8B030D-6E8A-4147-A177-3AD203B41FA5}">
                      <a16:colId xmlns:a16="http://schemas.microsoft.com/office/drawing/2014/main" val="3842227652"/>
                    </a:ext>
                  </a:extLst>
                </a:gridCol>
                <a:gridCol w="775047">
                  <a:extLst>
                    <a:ext uri="{9D8B030D-6E8A-4147-A177-3AD203B41FA5}">
                      <a16:colId xmlns:a16="http://schemas.microsoft.com/office/drawing/2014/main" val="3256204159"/>
                    </a:ext>
                  </a:extLst>
                </a:gridCol>
                <a:gridCol w="775047">
                  <a:extLst>
                    <a:ext uri="{9D8B030D-6E8A-4147-A177-3AD203B41FA5}">
                      <a16:colId xmlns:a16="http://schemas.microsoft.com/office/drawing/2014/main" val="549339902"/>
                    </a:ext>
                  </a:extLst>
                </a:gridCol>
                <a:gridCol w="775047">
                  <a:extLst>
                    <a:ext uri="{9D8B030D-6E8A-4147-A177-3AD203B41FA5}">
                      <a16:colId xmlns:a16="http://schemas.microsoft.com/office/drawing/2014/main" val="2902852066"/>
                    </a:ext>
                  </a:extLst>
                </a:gridCol>
                <a:gridCol w="775047">
                  <a:extLst>
                    <a:ext uri="{9D8B030D-6E8A-4147-A177-3AD203B41FA5}">
                      <a16:colId xmlns:a16="http://schemas.microsoft.com/office/drawing/2014/main" val="554126154"/>
                    </a:ext>
                  </a:extLst>
                </a:gridCol>
                <a:gridCol w="1106038">
                  <a:extLst>
                    <a:ext uri="{9D8B030D-6E8A-4147-A177-3AD203B41FA5}">
                      <a16:colId xmlns:a16="http://schemas.microsoft.com/office/drawing/2014/main" val="323589989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List </a:t>
                      </a:r>
                      <a:r>
                        <a:rPr lang="en-US" sz="1800" dirty="0">
                          <a:sym typeface="Wingdings" panose="05000000000000000000" pitchFamily="2" charset="2"/>
                        </a:rPr>
                        <a:t>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  <a:endParaRPr lang="ru-RU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44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0  </a:t>
                      </a:r>
                    </a:p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(-7)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(-6)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2 </a:t>
                      </a:r>
                    </a:p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(-5)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(-4)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4 </a:t>
                      </a:r>
                    </a:p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(-3)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5 </a:t>
                      </a:r>
                    </a:p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 (-2)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(-1)</a:t>
                      </a:r>
                      <a:endParaRPr lang="ru-RU" sz="1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7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[:] 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ABCDEFG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6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[::-1] 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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GFEDCBA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8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[::2]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ACEG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[1::2]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BDF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4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[:1]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A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5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[-1:]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G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89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[3:4]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D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6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[-3:]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EFG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3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[-3:1:-1]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 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EDC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[2:5]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2060"/>
                          </a:solidFill>
                        </a:rPr>
                        <a:t>CDE</a:t>
                      </a:r>
                      <a:endParaRPr lang="ru-RU" sz="1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2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724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" name="TextShape 2"/>
          <p:cNvSpPr txBox="1"/>
          <p:nvPr/>
        </p:nvSpPr>
        <p:spPr bwMode="auto">
          <a:xfrm>
            <a:off x="256692" y="1124744"/>
            <a:ext cx="8496944" cy="4401205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just">
              <a:defRPr/>
            </a:pPr>
            <a:r>
              <a:rPr lang="ru-RU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Структура </a:t>
            </a:r>
            <a:r>
              <a:rPr lang="ru-RU" sz="20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спеціалізований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формат для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організації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обробки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пошуку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та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зберігання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Існує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кілька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базових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і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розширених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типів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структур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кожна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з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яких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призначена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для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впорядкування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відповідно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до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певної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мети.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полегшують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користувачам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доступ до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потрібних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їм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і роботу з ними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відповідним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чином. </a:t>
            </a:r>
          </a:p>
          <a:p>
            <a:pPr algn="just">
              <a:defRPr/>
            </a:pPr>
            <a:endParaRPr lang="ru-RU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defRPr/>
            </a:pPr>
            <a:endParaRPr lang="ru-RU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defRPr/>
            </a:pPr>
            <a:endParaRPr lang="ru-RU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defRPr/>
            </a:pPr>
            <a:endParaRPr lang="ru-RU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>
              <a:defRPr/>
            </a:pP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Кожна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структура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містить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інформацію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про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значення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зв'язки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між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даними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і - в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деяких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випадках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функції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які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можна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застосувати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до </a:t>
            </a: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07504" y="9883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/>
              </a:rPr>
              <a:t>Визначення структур даних</a:t>
            </a:r>
            <a:endParaRPr lang="uk-UA" sz="3000" b="1" dirty="0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2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26853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РЯДКИ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831E6-C6BF-4ADC-8BB7-81D4FF8D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60" y="722531"/>
            <a:ext cx="9036496" cy="5437006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1B18D750-54F9-4251-B1BA-2787F97ABF61}"/>
              </a:ext>
            </a:extLst>
          </p:cNvPr>
          <p:cNvSpPr/>
          <p:nvPr/>
        </p:nvSpPr>
        <p:spPr>
          <a:xfrm>
            <a:off x="323528" y="1320943"/>
            <a:ext cx="2160240" cy="2881859"/>
          </a:xfrm>
          <a:prstGeom prst="ellipse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596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РЯДКИ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45DE5B-EB73-4E4C-8CFA-A8BD1291FF0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722531"/>
            <a:ext cx="8352928" cy="379591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Рядок =  колекція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незмінна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послідовність </a:t>
            </a:r>
            <a:r>
              <a:rPr lang="uk-UA" altLang="ru-RU" sz="36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одно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символьних рядків </a:t>
            </a:r>
          </a:p>
          <a:p>
            <a:pPr marL="0" indent="0"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Рядок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як послідовність підтримує порядок розміщення елементів, які вона містить (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символи в </a:t>
            </a:r>
            <a:r>
              <a:rPr lang="en-US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Unicode !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зліва направо: елементи зберігаються і витягуються виходячи з їх позиції в послідовності.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8E253340-0CD6-4F56-84C0-DB05E88B4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43206"/>
              </p:ext>
            </p:extLst>
          </p:nvPr>
        </p:nvGraphicFramePr>
        <p:xfrm>
          <a:off x="213664" y="4748160"/>
          <a:ext cx="879014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25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84667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  <a:gridCol w="1925003">
                  <a:extLst>
                    <a:ext uri="{9D8B030D-6E8A-4147-A177-3AD203B41FA5}">
                      <a16:colId xmlns:a16="http://schemas.microsoft.com/office/drawing/2014/main" val="722000938"/>
                    </a:ext>
                  </a:extLst>
                </a:gridCol>
                <a:gridCol w="1810545">
                  <a:extLst>
                    <a:ext uri="{9D8B030D-6E8A-4147-A177-3AD203B41FA5}">
                      <a16:colId xmlns:a16="http://schemas.microsoft.com/office/drawing/2014/main" val="208396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Тип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Змінність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err="1"/>
                        <a:t>Індексованість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Унікальність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Створення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string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‘   ‘ 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“     “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71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РЯДКИ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Базові операції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E7513FF-4417-493D-BF9E-6000F9A1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22728"/>
              </p:ext>
            </p:extLst>
          </p:nvPr>
        </p:nvGraphicFramePr>
        <p:xfrm>
          <a:off x="539552" y="764704"/>
          <a:ext cx="78488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345126521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20654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400" dirty="0"/>
                        <a:t>ЛІТЕРАЛИ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2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S=‘‘       S=““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>
                          <a:solidFill>
                            <a:srgbClr val="002060"/>
                          </a:solidFill>
                        </a:rPr>
                        <a:t>Пустий рядок (апострофи, лапки)</a:t>
                      </a:r>
                      <a:endParaRPr lang="ru-R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S=“spam’s”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Рядок в лапках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2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S=‘s\np\ta\x00m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Екранований рядок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Block = “””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  “””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Блок (потроєні лапки)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5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S= r’\temp\spam’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Неформатований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рядок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S=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b’spam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Рядок байтів (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&gt;=3.0)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9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S=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u’spam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Рядок в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5539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C1F8340-257D-405F-9829-3A58038976B4}"/>
              </a:ext>
            </a:extLst>
          </p:cNvPr>
          <p:cNvSpPr txBox="1">
            <a:spLocks noChangeArrowheads="1"/>
          </p:cNvSpPr>
          <p:nvPr/>
        </p:nvSpPr>
        <p:spPr>
          <a:xfrm>
            <a:off x="435706" y="4444639"/>
            <a:ext cx="8352928" cy="21646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Екранований рядок – екрановані пари</a:t>
            </a:r>
            <a:endParaRPr lang="en-US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  <a:defRPr/>
            </a:pPr>
            <a:r>
              <a:rPr lang="uk-UA" altLang="ru-RU" sz="2400" b="1" i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СЛЕШ СИМВОЛ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=&gt;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СПЕЦСИМВОЛ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(!!!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Один байт)</a:t>
            </a:r>
          </a:p>
          <a:p>
            <a:pPr marL="0" indent="0"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\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 -  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new line (ASCII  cod  = 10)</a:t>
            </a:r>
            <a:endParaRPr lang="uk-UA" altLang="ru-RU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\t – 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символ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tabulation </a:t>
            </a:r>
          </a:p>
          <a:p>
            <a:pPr marL="0" indent="0"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\r – 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повернення каретки </a:t>
            </a:r>
          </a:p>
        </p:txBody>
      </p:sp>
    </p:spTree>
    <p:extLst>
      <p:ext uri="{BB962C8B-B14F-4D97-AF65-F5344CB8AC3E}">
        <p14:creationId xmlns:p14="http://schemas.microsoft.com/office/powerpoint/2010/main" val="35871121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РЯДКИ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Базові операції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E7513FF-4417-493D-BF9E-6000F9A1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13923"/>
              </p:ext>
            </p:extLst>
          </p:nvPr>
        </p:nvGraphicFramePr>
        <p:xfrm>
          <a:off x="467544" y="908720"/>
          <a:ext cx="8136904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3451265212"/>
                    </a:ext>
                  </a:extLst>
                </a:gridCol>
                <a:gridCol w="2511861">
                  <a:extLst>
                    <a:ext uri="{9D8B030D-6E8A-4147-A177-3AD203B41FA5}">
                      <a16:colId xmlns:a16="http://schemas.microsoft.com/office/drawing/2014/main" val="3206549830"/>
                    </a:ext>
                  </a:extLst>
                </a:gridCol>
                <a:gridCol w="2744723">
                  <a:extLst>
                    <a:ext uri="{9D8B030D-6E8A-4147-A177-3AD203B41FA5}">
                      <a16:colId xmlns:a16="http://schemas.microsoft.com/office/drawing/2014/main" val="85004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2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Конкатенація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‘ab’+”123”-&gt;’ab123’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2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Дублювання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’*2 -&gt; ‘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abcabc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Розмір рядка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символів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5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Вибірка за індексом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-й символ рядку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Зріз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[start: stop: step]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частина рядку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9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179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РЯДКИ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Функції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3644C0C-90E3-47B4-9E4C-93050CC60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57820"/>
              </p:ext>
            </p:extLst>
          </p:nvPr>
        </p:nvGraphicFramePr>
        <p:xfrm>
          <a:off x="179512" y="1124744"/>
          <a:ext cx="843528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Функція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print()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Друкування рядку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len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символів в рядку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X in S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входження елемента </a:t>
                      </a:r>
                      <a:r>
                        <a:rPr lang="uk-UA" sz="28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підрядку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в рядок 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min()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мінімального символу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max()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максимального символу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3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874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РЯДКИ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Методи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&gt;20)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E7513FF-4417-493D-BF9E-6000F9A1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57348"/>
              </p:ext>
            </p:extLst>
          </p:nvPr>
        </p:nvGraphicFramePr>
        <p:xfrm>
          <a:off x="395536" y="908720"/>
          <a:ext cx="864096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451265212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320654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dirty="0"/>
                        <a:t>ВЕРТАЄ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2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S.lower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Копію рядка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всі символи малі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lowercase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3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S.upper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Копію рядка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всі символи великі (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uppercase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2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S.swapcase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Копію рядка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символи змінені (великі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&lt;-&gt;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малі)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слів в рядку. Роздільник </a:t>
                      </a:r>
                      <a:r>
                        <a:rPr lang="en-US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endParaRPr lang="ru-RU" sz="20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51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. .</a:t>
                      </a:r>
                      <a:endParaRPr lang="ru-RU" sz="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ru-RU" sz="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S.is… ()      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S.isalpha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S.isdecimal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S.islower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. . . </a:t>
                      </a:r>
                      <a:endParaRPr lang="ru-RU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коли виконується, </a:t>
                      </a:r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інакше</a:t>
                      </a:r>
                    </a:p>
                    <a:p>
                      <a:pPr marL="0" algn="l" defTabSz="685800" rtl="0" eaLnBrk="1" latinLnBrk="0" hangingPunct="1"/>
                      <a:r>
                        <a:rPr lang="uk-UA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Усі символи рядка є букви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Усі символи рядка є десяткові цифри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Усі символи рядка є в нижньому регістрі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65851"/>
                  </a:ext>
                </a:extLst>
              </a:tr>
              <a:tr h="13978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. .</a:t>
                      </a:r>
                      <a:endParaRPr 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ru-RU" sz="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7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(sub[,start[,end]])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Найменший індекс в рядку, де </a:t>
                      </a:r>
                      <a:r>
                        <a:rPr lang="uk-UA" sz="20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підрядок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sub </a:t>
                      </a:r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знаходиться в зрізі 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20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start:end</a:t>
                      </a: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*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Форматування рядка</a:t>
                      </a:r>
                      <a:endParaRPr lang="ru-RU" sz="20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4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196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Форматування рядків (1)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12449E-8307-4538-A96C-C142D508367C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836712"/>
            <a:ext cx="8651304" cy="55705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Вирази форматування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– базується на моделі функції 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printf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мови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С.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Оператор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%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 дає можливість множинної підстановки рядків. Використання: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1. Зліва від оператора% вказати рядок формату, що містить один або більше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специфікаторів формату, кожен з яких починається з символу% (наприклад,%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d).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2.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Праворуч від оператора% вказати об'єкт (або об'єкти, у вигляді кортежу), значення якого має бути підставлено на місце специфікатору (або </a:t>
            </a:r>
            <a:r>
              <a:rPr lang="uk-UA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спеціфікаторів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 в лівій частині виразу.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5225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Форматування рядків (1)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12449E-8307-4538-A96C-C142D508367C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836712"/>
            <a:ext cx="8651304" cy="188083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%[(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name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)][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flags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][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width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][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.precision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]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code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name -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ключ</a:t>
            </a:r>
            <a:endParaRPr lang="en-US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flags - 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список </a:t>
            </a:r>
            <a:r>
              <a:rPr lang="uk-UA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признаків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(+, -, 0, …)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width 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precision –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кількість символів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57C5F62-A437-44B3-921C-EDDB9D89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77240"/>
              </p:ext>
            </p:extLst>
          </p:nvPr>
        </p:nvGraphicFramePr>
        <p:xfrm>
          <a:off x="323528" y="2831729"/>
          <a:ext cx="604717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602">
                  <a:extLst>
                    <a:ext uri="{9D8B030D-6E8A-4147-A177-3AD203B41FA5}">
                      <a16:colId xmlns:a16="http://schemas.microsoft.com/office/drawing/2014/main" val="2538790537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1582077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7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24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Рядок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8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ru-RU" sz="24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3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 </a:t>
                      </a:r>
                      <a:endParaRPr lang="ru-RU" sz="24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Десяткове (ціле) число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cap="none" normalizeH="0" baseline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4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Ціле число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7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endParaRPr lang="ru-RU" sz="24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Дійсне число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4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4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endParaRPr lang="ru-RU" sz="24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Дійсне в експоненціальній формі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3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35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Форматування рядків (1)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12449E-8307-4538-A96C-C142D508367C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836712"/>
            <a:ext cx="8651304" cy="54921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Приклади: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Num = 1234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Res= ‘integers: … %d…%-6d…%06d’ %(</a:t>
            </a:r>
            <a:r>
              <a:rPr lang="en-US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Num,Num,Num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print (Res)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Out: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lang="en-US" altLang="ru-RU" sz="32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integers: …1234…1234…001234</a:t>
            </a:r>
            <a:endParaRPr lang="uk-UA" altLang="ru-RU" sz="3200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fln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= 98.23456789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print (</a:t>
            </a:r>
            <a:r>
              <a:rPr lang="de-DE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'%e     %f      %.4f' %(</a:t>
            </a:r>
            <a:r>
              <a:rPr lang="de-DE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fln,fln,fln</a:t>
            </a:r>
            <a:r>
              <a:rPr lang="de-DE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6431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Форматування рядків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(2)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12449E-8307-4538-A96C-C142D508367C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836712"/>
            <a:ext cx="8651304" cy="557101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Метод форматування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s.format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()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починаючи з версії 3.0</a:t>
            </a:r>
            <a:endParaRPr lang="en-US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Ідея: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записується рядок-шаблон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 який викликає метод формат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.format()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в який передаються відповідні позиційні та іменовані аргументи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В рядку-шаблоні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{0} {1} {2} …. /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позиційні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/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{nam1}: {name2} : … /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іменовані/ змінні приймають відповідні аргументи методу.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Приклад: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template = ‘{mt}: {0} -  {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fd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}’</a:t>
            </a:r>
            <a:endParaRPr lang="uk-UA" altLang="ru-RU" sz="32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print(</a:t>
            </a:r>
            <a:r>
              <a:rPr lang="en-US" altLang="ru-RU" sz="3200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template.format</a:t>
            </a:r>
            <a:r>
              <a:rPr lang="en-US" altLang="ru-RU" sz="32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(‘ham’, mt=‘spam’,</a:t>
            </a:r>
            <a:r>
              <a:rPr lang="en-US" altLang="ru-RU" sz="3200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fd</a:t>
            </a:r>
            <a:r>
              <a:rPr lang="en-US" altLang="ru-RU" sz="32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=‘123’)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spam:ham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- 123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262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504" y="8736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/>
              </a:rPr>
              <a:t>Визначення структур даних</a:t>
            </a:r>
            <a:endParaRPr lang="uk-UA" sz="3000" b="1" dirty="0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3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B2C259-391E-4BBE-9E24-BC07539C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980728"/>
            <a:ext cx="7140793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9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Форматування рядків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(2)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12449E-8307-4538-A96C-C142D508367C}"/>
              </a:ext>
            </a:extLst>
          </p:cNvPr>
          <p:cNvSpPr txBox="1">
            <a:spLocks noChangeArrowheads="1"/>
          </p:cNvSpPr>
          <p:nvPr/>
        </p:nvSpPr>
        <p:spPr>
          <a:xfrm>
            <a:off x="246348" y="836712"/>
            <a:ext cx="8651304" cy="557101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Метод форматування </a:t>
            </a:r>
            <a:r>
              <a:rPr lang="en-US" altLang="ru-RU" sz="32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s.format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()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починаючи з версії 3.0</a:t>
            </a:r>
            <a:endParaRPr lang="en-US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Ідея: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записується рядок-шаблон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 який викликає метод формат 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.format()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</a:t>
            </a:r>
            <a:r>
              <a:rPr lang="en-US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в який передаються відповідні позиційні та іменовані аргументи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В рядку-шаблоні 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{0} {1} {2} …. /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позиційні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/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,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{nam1}: {name2} : … /</a:t>
            </a:r>
            <a:r>
              <a:rPr lang="uk-UA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іменовані/ змінні приймають відповідні аргументи методу.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Приклад: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template = ‘{mt}: {0} -  {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fd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}’</a:t>
            </a:r>
            <a:endParaRPr lang="uk-UA" altLang="ru-RU" sz="32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print(</a:t>
            </a:r>
            <a:r>
              <a:rPr lang="en-US" altLang="ru-RU" sz="3200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template.format</a:t>
            </a:r>
            <a:r>
              <a:rPr lang="en-US" altLang="ru-RU" sz="32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(‘ham’, mt=‘spam’,</a:t>
            </a:r>
            <a:r>
              <a:rPr lang="en-US" altLang="ru-RU" sz="3200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fd</a:t>
            </a:r>
            <a:r>
              <a:rPr lang="en-US" altLang="ru-RU" sz="32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=‘123’)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		</a:t>
            </a:r>
            <a:r>
              <a:rPr lang="en-US" altLang="ru-RU" sz="3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spam:ham</a:t>
            </a:r>
            <a:r>
              <a:rPr lang="en-US" altLang="ru-RU" sz="3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- 123</a:t>
            </a:r>
            <a:endParaRPr lang="uk-UA" altLang="ru-RU" sz="32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571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СПИСКИ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831E6-C6BF-4ADC-8BB7-81D4FF8D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722530"/>
            <a:ext cx="8938320" cy="5501688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636EC059-8796-4D9C-9E4D-5EDA70A85297}"/>
              </a:ext>
            </a:extLst>
          </p:cNvPr>
          <p:cNvSpPr/>
          <p:nvPr/>
        </p:nvSpPr>
        <p:spPr>
          <a:xfrm rot="18838001">
            <a:off x="3405639" y="1121557"/>
            <a:ext cx="2577136" cy="3456384"/>
          </a:xfrm>
          <a:prstGeom prst="ellipse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864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СПИСКИ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FF1BB44F-66CE-4F58-8ED6-8809CE0BFDF4}"/>
              </a:ext>
            </a:extLst>
          </p:cNvPr>
          <p:cNvGraphicFramePr>
            <a:graphicFrameLocks noGrp="1"/>
          </p:cNvGraphicFramePr>
          <p:nvPr/>
        </p:nvGraphicFramePr>
        <p:xfrm>
          <a:off x="186977" y="5070865"/>
          <a:ext cx="879014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25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84667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  <a:gridCol w="1925003">
                  <a:extLst>
                    <a:ext uri="{9D8B030D-6E8A-4147-A177-3AD203B41FA5}">
                      <a16:colId xmlns:a16="http://schemas.microsoft.com/office/drawing/2014/main" val="722000938"/>
                    </a:ext>
                  </a:extLst>
                </a:gridCol>
                <a:gridCol w="1810545">
                  <a:extLst>
                    <a:ext uri="{9D8B030D-6E8A-4147-A177-3AD203B41FA5}">
                      <a16:colId xmlns:a16="http://schemas.microsoft.com/office/drawing/2014/main" val="208396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Тип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Змінність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err="1"/>
                        <a:t>Індексованість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Унікальність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Створення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list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[ ]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list()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8D2C70F5-A4AA-475E-A64D-8008B39606D5}"/>
              </a:ext>
            </a:extLst>
          </p:cNvPr>
          <p:cNvSpPr txBox="1">
            <a:spLocks noChangeArrowheads="1"/>
          </p:cNvSpPr>
          <p:nvPr/>
        </p:nvSpPr>
        <p:spPr>
          <a:xfrm>
            <a:off x="604095" y="880551"/>
            <a:ext cx="8352928" cy="367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Список = 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упорядкована колекція об'єктів довільного типу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Список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як послідовність підтримує порядок розміщення елементів, які вона містить. Доступ до елементів за зміщенням (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індексом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Змінна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кількість елементів.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Довільне число рівнів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вкладеності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941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СПИСКИ. Створення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2C70F5-A4AA-475E-A64D-8008B39606D5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880551"/>
            <a:ext cx="8705503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Створення списку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B239406A-D254-478C-BD84-201978642B3A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74102"/>
          <a:ext cx="87849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482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82849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L=[]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Пустий список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L=[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5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6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7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 8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]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Чотири елементи з індексами 0..3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L=[‘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abc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’,[‘def’,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ghi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]]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Вкладені списки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L=list(range(-4,4))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списку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L=list(‘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abcdef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списку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425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СПИСКИ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Базові операції/функції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E7513FF-4417-493D-BF9E-6000F9A1E06A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655010"/>
          <a:ext cx="8136904" cy="272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45126521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20654983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850041365"/>
                    </a:ext>
                  </a:extLst>
                </a:gridCol>
              </a:tblGrid>
              <a:tr h="5260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Операція</a:t>
                      </a:r>
                      <a:endParaRPr lang="ru-RU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20763"/>
                  </a:ext>
                </a:extLst>
              </a:tr>
              <a:tr h="40985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Конкатенація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L1+L2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20229"/>
                  </a:ext>
                </a:extLst>
              </a:tr>
              <a:tr h="40985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Дублювання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 * N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-разів повторення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0805"/>
                  </a:ext>
                </a:extLst>
              </a:tr>
              <a:tr h="73773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Вибірка за індексом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L[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-й об'єкт списку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13194"/>
                  </a:ext>
                </a:extLst>
              </a:tr>
              <a:tr h="40985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Зріз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L[start: stop: step]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Новий список = зрізу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9618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/>
        </p:nvGraphicFramePr>
        <p:xfrm>
          <a:off x="447821" y="3482340"/>
          <a:ext cx="815662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6212411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Функція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Друкування елементів списку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об'єктів в списку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L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входження об'єкту 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в список 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мінімального елемента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максимального елемента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3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Сума елементів (числових)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18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СПИСКИ.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85FDB46-D7D5-49F6-BDEC-935FF972BC73}"/>
              </a:ext>
            </a:extLst>
          </p:cNvPr>
          <p:cNvGraphicFramePr>
            <a:graphicFrameLocks noGrp="1"/>
          </p:cNvGraphicFramePr>
          <p:nvPr/>
        </p:nvGraphicFramePr>
        <p:xfrm>
          <a:off x="493686" y="980728"/>
          <a:ext cx="815662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9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6094537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L[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]  = …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L[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sr:st:sp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] =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 = [generator]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Присвоєння за індексом</a:t>
                      </a:r>
                      <a:endParaRPr lang="en-US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L[5]=34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L[1:3:1]= 34,15,18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append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extend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Додавання об'єктів до списку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L[k]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L[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sr:st:sp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] =[]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Зменшення об'єктів в списку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Сортування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Зміна порядку на зворотній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9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70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КОРТЕЖІ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831E6-C6BF-4ADC-8BB7-81D4FF8D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722530"/>
            <a:ext cx="8938320" cy="5501688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636EC059-8796-4D9C-9E4D-5EDA70A85297}"/>
              </a:ext>
            </a:extLst>
          </p:cNvPr>
          <p:cNvSpPr/>
          <p:nvPr/>
        </p:nvSpPr>
        <p:spPr>
          <a:xfrm rot="20821993">
            <a:off x="390867" y="3741522"/>
            <a:ext cx="2577136" cy="1848042"/>
          </a:xfrm>
          <a:prstGeom prst="ellipse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624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КОРТЕЖ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2C70F5-A4AA-475E-A64D-8008B39606D5}"/>
              </a:ext>
            </a:extLst>
          </p:cNvPr>
          <p:cNvSpPr txBox="1">
            <a:spLocks noChangeArrowheads="1"/>
          </p:cNvSpPr>
          <p:nvPr/>
        </p:nvSpPr>
        <p:spPr>
          <a:xfrm>
            <a:off x="604095" y="880551"/>
            <a:ext cx="8352928" cy="367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Кортеж = 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 упорядкована незмінна колекція об'єктів довільного типу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Кортеж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як послідовність підтримує порядок розміщення елементів, які вона містить. Доступ до елементів за зміщенням (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індексом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Незмінна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кількість елементів.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Довільне число рівнів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вкладеності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DDD10E40-54E5-47BB-9C27-FF00267C127E}"/>
              </a:ext>
            </a:extLst>
          </p:cNvPr>
          <p:cNvGraphicFramePr>
            <a:graphicFrameLocks noGrp="1"/>
          </p:cNvGraphicFramePr>
          <p:nvPr/>
        </p:nvGraphicFramePr>
        <p:xfrm>
          <a:off x="129053" y="4535311"/>
          <a:ext cx="879014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25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84667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  <a:gridCol w="1925003">
                  <a:extLst>
                    <a:ext uri="{9D8B030D-6E8A-4147-A177-3AD203B41FA5}">
                      <a16:colId xmlns:a16="http://schemas.microsoft.com/office/drawing/2014/main" val="722000938"/>
                    </a:ext>
                  </a:extLst>
                </a:gridCol>
                <a:gridCol w="1810545">
                  <a:extLst>
                    <a:ext uri="{9D8B030D-6E8A-4147-A177-3AD203B41FA5}">
                      <a16:colId xmlns:a16="http://schemas.microsoft.com/office/drawing/2014/main" val="2083966686"/>
                    </a:ext>
                  </a:extLst>
                </a:gridCol>
              </a:tblGrid>
              <a:tr h="40212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Тип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Змінність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err="1"/>
                        <a:t>Індексованість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Унікальність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Створення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72381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tuple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tuple()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A4D1278E-B271-49E3-A7A3-DD0BB0489711}"/>
              </a:ext>
            </a:extLst>
          </p:cNvPr>
          <p:cNvSpPr txBox="1">
            <a:spLocks noChangeArrowheads="1"/>
          </p:cNvSpPr>
          <p:nvPr/>
        </p:nvSpPr>
        <p:spPr>
          <a:xfrm>
            <a:off x="347662" y="6093296"/>
            <a:ext cx="8352928" cy="53655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Кортеж – масив указників на елементі</a:t>
            </a:r>
          </a:p>
        </p:txBody>
      </p:sp>
    </p:spTree>
    <p:extLst>
      <p:ext uri="{BB962C8B-B14F-4D97-AF65-F5344CB8AC3E}">
        <p14:creationId xmlns:p14="http://schemas.microsoft.com/office/powerpoint/2010/main" val="9673507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КОРТЕЖ. Створення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2C70F5-A4AA-475E-A64D-8008B39606D5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880551"/>
            <a:ext cx="8705503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Створення кортежу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B239406A-D254-478C-BD84-201978642B3A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74102"/>
          <a:ext cx="878497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482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82849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T=()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Пустий кортеж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T=(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5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 ‘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6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’,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7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‘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8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Чотири елементи з індексами 0..3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T=(‘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abc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’,(‘def’,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ghi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))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Вкладений кортеж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T=tuple(‘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abcdef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кортежу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T=tuple(range(…))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кортежу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55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991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КОРТЕЖ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Базові операції/функції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E7513FF-4417-493D-BF9E-6000F9A1E06A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655010"/>
          <a:ext cx="8136904" cy="272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45126521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20654983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850041365"/>
                    </a:ext>
                  </a:extLst>
                </a:gridCol>
              </a:tblGrid>
              <a:tr h="5260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Операція</a:t>
                      </a:r>
                      <a:endParaRPr lang="ru-RU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20763"/>
                  </a:ext>
                </a:extLst>
              </a:tr>
              <a:tr h="40985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Конкатенація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T1+T2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20229"/>
                  </a:ext>
                </a:extLst>
              </a:tr>
              <a:tr h="40985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Дублювання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 * N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-разів повторення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00805"/>
                  </a:ext>
                </a:extLst>
              </a:tr>
              <a:tr h="73773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Вибірка за індексом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T[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-й об’єкт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кортежу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13194"/>
                  </a:ext>
                </a:extLst>
              </a:tr>
              <a:tr h="40985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Зріз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T[start: stop: step]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Новий кортеж = зрізу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9618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/>
        </p:nvGraphicFramePr>
        <p:xfrm>
          <a:off x="447821" y="3482340"/>
          <a:ext cx="815662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6212411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Функція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Друкування елементів кортежу 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об'єктів в кортежу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входження об'єкту 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в кортеж 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мінімального елемента кортежу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Пошук максимального елемента кортежу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3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Сума елементів (числових) кортежу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0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1121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" name="TextShape 2"/>
          <p:cNvSpPr txBox="1"/>
          <p:nvPr/>
        </p:nvSpPr>
        <p:spPr bwMode="auto">
          <a:xfrm>
            <a:off x="323528" y="861298"/>
            <a:ext cx="8496944" cy="5324535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just">
              <a:defRPr/>
            </a:pP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Існують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такі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непримітивні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структури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just">
              <a:defRPr/>
            </a:pP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Масив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Масив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зберігає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набір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елементів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у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суміжних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комірках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пам'яті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одного типу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зберігаються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разом, тому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позицію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кожного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елемента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можна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легко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обчислити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або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знайти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за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індексом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Масиви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можуть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бути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фіксованої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або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гнучкої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довжини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algn="just">
              <a:defRPr/>
            </a:pP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Стек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Стек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зберігає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колекцію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елементів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у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лінійному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порядку, в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якому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застосовуються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операції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Цей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порядок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може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бути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останнім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прийшов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першим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пішов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(LIFO)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або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першим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прийшов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першим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пішов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(FIFO).    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defRPr/>
            </a:pP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Черга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Черга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зберігає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колекцію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елементів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подібно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до стеку, але порядок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виконання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операцій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може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бути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тільки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першим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прийшов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першим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пішов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   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defRPr/>
            </a:pPr>
            <a:r>
              <a:rPr lang="ru-RU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Зв'язаний</a:t>
            </a: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список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Зв'язаний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список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зберігає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колекцію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елементів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у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лінійному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порядку.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Кожен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або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вузол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зв'язаного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списку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містить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даних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а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також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посилання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на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наступний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елемент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у списку.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07504" y="8736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/>
              </a:rPr>
              <a:t>Визначення структур даних</a:t>
            </a:r>
            <a:endParaRPr lang="uk-UA" sz="3000" b="1" dirty="0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4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281546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КОРТЕЖ.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85FDB46-D7D5-49F6-BDEC-935FF972BC73}"/>
              </a:ext>
            </a:extLst>
          </p:cNvPr>
          <p:cNvGraphicFramePr>
            <a:graphicFrameLocks noGrp="1"/>
          </p:cNvGraphicFramePr>
          <p:nvPr/>
        </p:nvGraphicFramePr>
        <p:xfrm>
          <a:off x="493686" y="980728"/>
          <a:ext cx="81566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09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6094537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Індекс елементу </a:t>
                      </a:r>
                      <a:r>
                        <a:rPr lang="uk-UA" sz="240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в кортежі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2400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елементів </a:t>
                      </a:r>
                      <a:r>
                        <a:rPr lang="en-US" sz="240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в кортежі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132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МНОЖИНА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831E6-C6BF-4ADC-8BB7-81D4FF8D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722530"/>
            <a:ext cx="8938320" cy="5501688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636EC059-8796-4D9C-9E4D-5EDA70A85297}"/>
              </a:ext>
            </a:extLst>
          </p:cNvPr>
          <p:cNvSpPr/>
          <p:nvPr/>
        </p:nvSpPr>
        <p:spPr>
          <a:xfrm>
            <a:off x="7992380" y="1141547"/>
            <a:ext cx="1080120" cy="4968552"/>
          </a:xfrm>
          <a:prstGeom prst="ellipse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03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МНОЖИНА (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&gt; 3.0)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57B866-9F40-4937-A7B2-C3819AB98FD8}"/>
              </a:ext>
            </a:extLst>
          </p:cNvPr>
          <p:cNvSpPr txBox="1">
            <a:spLocks noChangeArrowheads="1"/>
          </p:cNvSpPr>
          <p:nvPr/>
        </p:nvSpPr>
        <p:spPr>
          <a:xfrm>
            <a:off x="604095" y="880551"/>
            <a:ext cx="8352928" cy="14260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Множина  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 </a:t>
            </a:r>
            <a:r>
              <a:rPr lang="uk-UA" altLang="ru-RU" sz="3200" b="1" i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НЕупорядкована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змінна </a:t>
            </a: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- </a:t>
            </a:r>
            <a:r>
              <a:rPr lang="en-US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set</a:t>
            </a:r>
            <a:r>
              <a:rPr lang="en-US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(незмінна -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ru-RU" sz="32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frosenset</a:t>
            </a:r>
            <a:r>
              <a:rPr lang="uk-UA" altLang="ru-RU" sz="32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) колекція унікальних об'єктів довільного типу</a:t>
            </a:r>
          </a:p>
        </p:txBody>
      </p:sp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AAC59C07-ADD8-49C8-AEBD-F55FAD149840}"/>
              </a:ext>
            </a:extLst>
          </p:cNvPr>
          <p:cNvGraphicFramePr>
            <a:graphicFrameLocks noGrp="1"/>
          </p:cNvGraphicFramePr>
          <p:nvPr/>
        </p:nvGraphicFramePr>
        <p:xfrm>
          <a:off x="246349" y="3933056"/>
          <a:ext cx="87901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25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84667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  <a:gridCol w="1925003">
                  <a:extLst>
                    <a:ext uri="{9D8B030D-6E8A-4147-A177-3AD203B41FA5}">
                      <a16:colId xmlns:a16="http://schemas.microsoft.com/office/drawing/2014/main" val="722000938"/>
                    </a:ext>
                  </a:extLst>
                </a:gridCol>
                <a:gridCol w="1810545">
                  <a:extLst>
                    <a:ext uri="{9D8B030D-6E8A-4147-A177-3AD203B41FA5}">
                      <a16:colId xmlns:a16="http://schemas.microsoft.com/office/drawing/2014/main" val="208396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Тип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Змінність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err="1"/>
                        <a:t>Індексованість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Унікальність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Створення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set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{el1, el2,  }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set()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frosenset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ru-RU" sz="36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 err="1">
                          <a:solidFill>
                            <a:srgbClr val="002060"/>
                          </a:solidFill>
                        </a:rPr>
                        <a:t>frozenset</a:t>
                      </a:r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306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МНОЖИНА. Створення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2C70F5-A4AA-475E-A64D-8008B39606D5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880551"/>
            <a:ext cx="8705503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Створення множини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B239406A-D254-478C-BD84-201978642B3A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74102"/>
          <a:ext cx="878497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St={el1  , el2  ,  ,  }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Множина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елементів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St=set(‘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gsgjsdh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Множина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елементів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St=set([</a:t>
                      </a:r>
                      <a:r>
                        <a:rPr lang="en-US" sz="2400" b="0" i="1" dirty="0" err="1">
                          <a:solidFill>
                            <a:srgbClr val="002060"/>
                          </a:solidFill>
                        </a:rPr>
                        <a:t>iterable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])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Множина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елементів (</a:t>
                      </a:r>
                      <a:r>
                        <a:rPr lang="uk-UA" sz="28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ітератор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St=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frozenset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([</a:t>
                      </a:r>
                      <a:r>
                        <a:rPr lang="en-US" sz="2400" b="0" i="1" dirty="0" err="1">
                          <a:solidFill>
                            <a:srgbClr val="002060"/>
                          </a:solidFill>
                        </a:rPr>
                        <a:t>iterable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])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Фіксована множина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елементів (</a:t>
                      </a:r>
                      <a:r>
                        <a:rPr lang="uk-UA" sz="28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ітератор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7A78FD-5729-4A86-A8B9-6723E99C40A4}"/>
              </a:ext>
            </a:extLst>
          </p:cNvPr>
          <p:cNvSpPr/>
          <p:nvPr/>
        </p:nvSpPr>
        <p:spPr>
          <a:xfrm>
            <a:off x="323528" y="6313439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https://docs.python.org/3/library/stdtypes.html?highlight=set#set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5507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МНОЖИНА.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85FDB46-D7D5-49F6-BDEC-935FF972BC73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980728"/>
          <a:ext cx="86409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.copy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Fst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.copy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Вертає копію множини</a:t>
                      </a:r>
                      <a:endParaRPr lang="en-US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.clear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Видалення всіх елементів множини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90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.add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(el)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Додає    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до множини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8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.discard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(el)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Видаляє 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якщо він є</a:t>
                      </a:r>
                      <a:endParaRPr lang="ru-RU" sz="2400" b="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3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.remove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(el)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Видаляє 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uk-UA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якщо відсутній </a:t>
                      </a:r>
                      <a:r>
                        <a:rPr lang="en-US" sz="2400" b="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7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Видаляє  перший елемент та вертає його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1444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1BB48E8-F0F3-4639-AE1E-3DD5D93CE91A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4841057"/>
          <a:ext cx="8640960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390256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isdisjoint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b="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неперерізний</a:t>
                      </a:r>
                      <a:r>
                        <a:rPr lang="uk-UA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з 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???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0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issubset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uk-UA" sz="2400" b="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підмножена</a:t>
                      </a:r>
                      <a:r>
                        <a:rPr lang="uk-UA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???</a:t>
                      </a:r>
                      <a:endParaRPr lang="ru-RU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1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issuperset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uk-UA" sz="240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надмножена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uk-UA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???</a:t>
                      </a:r>
                      <a:endParaRPr lang="ru-RU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34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78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МНОЖИНИ.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1BB48E8-F0F3-4639-AE1E-3DD5D93CE91A}"/>
              </a:ext>
            </a:extLst>
          </p:cNvPr>
          <p:cNvGraphicFramePr>
            <a:graphicFrameLocks noGrp="1"/>
          </p:cNvGraphicFramePr>
          <p:nvPr/>
        </p:nvGraphicFramePr>
        <p:xfrm>
          <a:off x="3141999" y="908720"/>
          <a:ext cx="539044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441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intersection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03671"/>
                  </a:ext>
                </a:extLst>
              </a:tr>
            </a:tbl>
          </a:graphicData>
        </a:graphic>
      </p:graphicFrame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40C96B-C1D9-4E7A-A7C0-CDC0B3E1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20968"/>
            <a:ext cx="2790825" cy="1743075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510D803-A6B0-43FA-8DBA-0B1230A31957}"/>
              </a:ext>
            </a:extLst>
          </p:cNvPr>
          <p:cNvGraphicFramePr>
            <a:graphicFrameLocks noGrp="1"/>
          </p:cNvGraphicFramePr>
          <p:nvPr/>
        </p:nvGraphicFramePr>
        <p:xfrm>
          <a:off x="3203848" y="2564904"/>
          <a:ext cx="532859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0367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10350CF-DA72-4F51-99A3-64116F52A84F}"/>
              </a:ext>
            </a:extLst>
          </p:cNvPr>
          <p:cNvGraphicFramePr>
            <a:graphicFrameLocks noGrp="1"/>
          </p:cNvGraphicFramePr>
          <p:nvPr/>
        </p:nvGraphicFramePr>
        <p:xfrm>
          <a:off x="3275856" y="4484639"/>
          <a:ext cx="547260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^ 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66133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564369-BAA4-4A8A-B914-EE9674025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557462"/>
            <a:ext cx="2790825" cy="1743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D48267-B6BC-42C8-ABCB-2D4E10F5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484639"/>
            <a:ext cx="2790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53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МНОЖИНИ.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1BB48E8-F0F3-4639-AE1E-3DD5D93CE91A}"/>
              </a:ext>
            </a:extLst>
          </p:cNvPr>
          <p:cNvGraphicFramePr>
            <a:graphicFrameLocks noGrp="1"/>
          </p:cNvGraphicFramePr>
          <p:nvPr/>
        </p:nvGraphicFramePr>
        <p:xfrm>
          <a:off x="3141999" y="908720"/>
          <a:ext cx="456433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335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03671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510D803-A6B0-43FA-8DBA-0B1230A31957}"/>
              </a:ext>
            </a:extLst>
          </p:cNvPr>
          <p:cNvGraphicFramePr>
            <a:graphicFrameLocks noGrp="1"/>
          </p:cNvGraphicFramePr>
          <p:nvPr/>
        </p:nvGraphicFramePr>
        <p:xfrm>
          <a:off x="3203848" y="2564904"/>
          <a:ext cx="45024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48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с=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difference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03671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361F68-EABC-44D1-912B-09DA91D7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77262"/>
            <a:ext cx="2790825" cy="17430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C6EF92-3045-41D8-934E-DCF860AF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758201"/>
            <a:ext cx="27908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17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МНОЖИНИ.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1BB48E8-F0F3-4639-AE1E-3DD5D93CE91A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052736"/>
          <a:ext cx="86409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97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294198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r>
                        <a:rPr lang="en-US" sz="2400" b="1" dirty="0"/>
                        <a:t> (</a:t>
                      </a:r>
                      <a:r>
                        <a:rPr lang="uk-UA" sz="2400" b="1" dirty="0"/>
                        <a:t>тільки для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set</a:t>
                      </a:r>
                      <a:r>
                        <a:rPr lang="uk-UA" sz="2400" b="1" dirty="0"/>
                        <a:t> </a:t>
                      </a:r>
                      <a:r>
                        <a:rPr lang="en-US" sz="2400" b="1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union_update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Змінює 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0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intersection_update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1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difference_update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341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set_a.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symmetric_difference_update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set_b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26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648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СЛОВНИКИ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831E6-C6BF-4ADC-8BB7-81D4FF8D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722530"/>
            <a:ext cx="8938320" cy="5501688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636EC059-8796-4D9C-9E4D-5EDA70A85297}"/>
              </a:ext>
            </a:extLst>
          </p:cNvPr>
          <p:cNvSpPr/>
          <p:nvPr/>
        </p:nvSpPr>
        <p:spPr>
          <a:xfrm>
            <a:off x="5363188" y="414356"/>
            <a:ext cx="3068338" cy="3456384"/>
          </a:xfrm>
          <a:prstGeom prst="ellipse">
            <a:avLst/>
          </a:prstGeom>
          <a:solidFill>
            <a:schemeClr val="accent2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654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СЛОВНИКИ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45DE5B-EB73-4E4C-8CFA-A8BD1291FF0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722531"/>
            <a:ext cx="8352928" cy="37687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Словник = 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Неупорядкована змінна колекція об'єктів довільного типу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Словник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забезпечує  доступ до елементів за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ключем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словнику КЛЮЧ  це індекс!!! 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Змінна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кількість елементів.</a:t>
            </a:r>
          </a:p>
          <a:p>
            <a:pPr marL="0" indent="0">
              <a:lnSpc>
                <a:spcPts val="3500"/>
              </a:lnSpc>
              <a:spcBef>
                <a:spcPts val="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Довільне число рівнів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вкладеності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  <a:defRPr/>
            </a:pP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767048E-F3F5-4CCD-95EA-B2662E53687A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4005064"/>
          <a:ext cx="879014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25">
                  <a:extLst>
                    <a:ext uri="{9D8B030D-6E8A-4147-A177-3AD203B41FA5}">
                      <a16:colId xmlns:a16="http://schemas.microsoft.com/office/drawing/2014/main" val="1463539423"/>
                    </a:ext>
                  </a:extLst>
                </a:gridCol>
                <a:gridCol w="184667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221600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  <a:gridCol w="1925003">
                  <a:extLst>
                    <a:ext uri="{9D8B030D-6E8A-4147-A177-3AD203B41FA5}">
                      <a16:colId xmlns:a16="http://schemas.microsoft.com/office/drawing/2014/main" val="722000938"/>
                    </a:ext>
                  </a:extLst>
                </a:gridCol>
                <a:gridCol w="1810545">
                  <a:extLst>
                    <a:ext uri="{9D8B030D-6E8A-4147-A177-3AD203B41FA5}">
                      <a16:colId xmlns:a16="http://schemas.microsoft.com/office/drawing/2014/main" val="2083966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Тип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Змінність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err="1"/>
                        <a:t>Індексованість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Унікальність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Створення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елементи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- ключі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значення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елементи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+ ключі</a:t>
                      </a:r>
                    </a:p>
                    <a:p>
                      <a:pPr algn="ctr"/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- значення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{}</a:t>
                      </a:r>
                    </a:p>
                    <a:p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{key: value}</a:t>
                      </a:r>
                    </a:p>
                    <a:p>
                      <a:r>
                        <a:rPr lang="en-US" sz="2400" b="1" i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r>
                        <a:rPr lang="en-US" sz="2400" b="1" i="1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ru-RU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3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33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" name="TextShape 2"/>
          <p:cNvSpPr txBox="1"/>
          <p:nvPr/>
        </p:nvSpPr>
        <p:spPr bwMode="auto">
          <a:xfrm>
            <a:off x="323528" y="954345"/>
            <a:ext cx="8496944" cy="5324535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just">
              <a:defRPr/>
            </a:pPr>
            <a:r>
              <a:rPr lang="ru-RU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Дерево</a:t>
            </a:r>
            <a:r>
              <a:rPr lang="ru-RU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Дерево зберігає колекцію елементів в абстрактний, ієрархічний спосіб. Кожен вузол пов'язаний з ключовим значенням, а батьківські вузли пов'язані з дочірніми вузлами - або </a:t>
            </a:r>
            <a:r>
              <a:rPr lang="uk-UA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підвузлами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US" sz="20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defRPr/>
            </a:pPr>
            <a:r>
              <a:rPr lang="uk-UA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Купа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Купа - це деревоподібна структура, в якій асоційоване значення ключа кожного батьківського вузла більше або дорівнює значенню ключа будь-якого з його дочірніх вузлів.    </a:t>
            </a:r>
          </a:p>
          <a:p>
            <a:pPr algn="just">
              <a:defRPr/>
            </a:pPr>
            <a:r>
              <a:rPr lang="uk-UA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Граф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Граф зберігає колекцію елементів у нелінійний спосіб. Граф складається зі скінченної множини вузлів, також відомих як вершини, і ліній, що їх з'єднують, також відомих як ребра. Вони корисні для представлення реальних систем, таких як комп'ютерні мережі.    </a:t>
            </a:r>
          </a:p>
          <a:p>
            <a:pPr algn="just">
              <a:defRPr/>
            </a:pPr>
            <a:r>
              <a:rPr lang="uk-UA" sz="2000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Геш</a:t>
            </a:r>
            <a:r>
              <a:rPr lang="uk-UA" sz="20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-таблиця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також відома як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hashmap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зберігає набір елементів в асоціативному масиві, який відображає ключі до значень. </a:t>
            </a:r>
            <a:r>
              <a:rPr lang="uk-UA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Геш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-таблиця використовує </a:t>
            </a:r>
            <a:r>
              <a:rPr lang="uk-UA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геш</a:t>
            </a:r>
            <a:r>
              <a:rPr lang="uk-UA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-функцію для перетворення індексу в масив відер, які містять потрібний елемент даних.</a:t>
            </a:r>
            <a:endParaRPr lang="en-US" sz="2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07504" y="8736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/>
              </a:rPr>
              <a:t>Визначення структур даних</a:t>
            </a:r>
            <a:endParaRPr lang="uk-UA" sz="3000" b="1" dirty="0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5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029009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СЛОВНИКИ. Створення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388424" y="6214188"/>
            <a:ext cx="456996" cy="5057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2C70F5-A4AA-475E-A64D-8008B39606D5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880551"/>
            <a:ext cx="8705503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Створення словнику</a:t>
            </a:r>
          </a:p>
        </p:txBody>
      </p:sp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B239406A-D254-478C-BD84-201978642B3A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74102"/>
          <a:ext cx="878497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D={}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Пустий словник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1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D={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5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:’as’,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6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:’is’,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7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:’if’}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Словник з трьох елементів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D={’as’:5, ’is’:25, ’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if’:’OK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’}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Словник з трьох елементів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D=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(name=‘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Piter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’, age=35)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Функція створення словнику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D=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dict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(zip(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kyelist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2400" b="1" dirty="0" err="1">
                          <a:solidFill>
                            <a:srgbClr val="002060"/>
                          </a:solidFill>
                        </a:rPr>
                        <a:t>vallist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))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Функція створення словнику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D={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5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:’as’,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6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:{’as’:5, ’is’:25} </a:t>
                      </a:r>
                      <a:r>
                        <a:rPr lang="uk-UA" sz="2400" b="1" dirty="0">
                          <a:solidFill>
                            <a:srgbClr val="002060"/>
                          </a:solidFill>
                        </a:rPr>
                        <a:t>7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</a:rPr>
                        <a:t>:’if’}</a:t>
                      </a:r>
                      <a:endParaRPr lang="ru-RU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Словник з</a:t>
                      </a:r>
                      <a:r>
                        <a:rPr lang="en-US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8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вкладеним словником</a:t>
                      </a:r>
                      <a:endParaRPr lang="ru-RU" sz="2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34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808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СЛОВНИКИ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Базові операції/функції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E7513FF-4417-493D-BF9E-6000F9A1E06A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655010"/>
          <a:ext cx="8136904" cy="2172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45126521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20654983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850041365"/>
                    </a:ext>
                  </a:extLst>
                </a:gridCol>
              </a:tblGrid>
              <a:tr h="52609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Операція</a:t>
                      </a:r>
                      <a:endParaRPr lang="ru-RU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20763"/>
                  </a:ext>
                </a:extLst>
              </a:tr>
              <a:tr h="73773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Вибірка ключем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D[key]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-й об'єкт словнику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13194"/>
                  </a:ext>
                </a:extLst>
              </a:tr>
              <a:tr h="409854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Вибірка ключем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D[6][‘is’]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Вибірка з вбудованого словника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96183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90064DE-98A7-4534-806B-A551D4506F1B}"/>
              </a:ext>
            </a:extLst>
          </p:cNvPr>
          <p:cNvGraphicFramePr>
            <a:graphicFrameLocks noGrp="1"/>
          </p:cNvGraphicFramePr>
          <p:nvPr/>
        </p:nvGraphicFramePr>
        <p:xfrm>
          <a:off x="461206" y="3284984"/>
          <a:ext cx="81566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6212411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Функція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Друкування елементів словнику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049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Кількість об'єктів в словнику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key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на входження об'єкту з ключем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в словник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ru-RU" sz="2400" i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2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СЛОВНИКИ. Методи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85FDB46-D7D5-49F6-BDEC-935FF972BC73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980728"/>
          <a:ext cx="864096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659544813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256031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Метод</a:t>
                      </a:r>
                      <a:endParaRPr lang="ru-R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/>
                        <a:t>Дія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D[key] 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Додавання ключа + значення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65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.items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.keys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.values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Список ключів та значень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Список ключів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Список значень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33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.copy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Копіювання словника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.get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(key[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default])</a:t>
                      </a:r>
                      <a:endParaRPr lang="uk-UA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Витяг за ключем, якщо ключа немає вертається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2400" b="1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90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.update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(D2)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Оновлення словника додавання пар з </a:t>
                      </a:r>
                      <a:r>
                        <a:rPr lang="en-US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56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uk-UA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Повернення значення та видалення </a:t>
                      </a:r>
                      <a:endParaRPr lang="ru-RU" sz="2400" i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80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80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741931"/>
            <a:ext cx="8686800" cy="557075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4-е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СПб.: Символ-Плюс. 2011.- 1280 с.: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</a:t>
            </a:r>
            <a:r>
              <a:rPr lang="uk-UA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598622"/>
            <a:ext cx="8686800" cy="62478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колекції в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наведіть перелік вбудованих типів колекцій, вкажіть базові властивості колекцій.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зрізу для послідовностей, наведіть приклади формування зрізів.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операцій із рядками, вкажіть їх призначення та наведіть відповідні приклади.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функцій об'єктів типу рядок, вкажіть їх призначення та наведіть відповідні приклади.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методів об'єктів  типу рядок,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Вкажіть способи форматування рядків,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598622"/>
            <a:ext cx="8686800" cy="470898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кортежу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властивості кортежу, варіанти створення кортежу. Наведіть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операцій із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кортежами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функцій об'єктів типу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методів об'єктів типу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кортеж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44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598622"/>
            <a:ext cx="8686800" cy="509370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множини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властивості множини, варіанти створення множини. Наведіть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операцій із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множиною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функцій об'єктів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методів об'єктів типу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15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598622"/>
            <a:ext cx="8686800" cy="470898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списку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властивості списку, варіанти створення списку. Наведіть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із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списками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об'єктів типу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об'єктів типу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32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598622"/>
            <a:ext cx="8686800" cy="470898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словника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властивості словника, варіанти створення словника. Наведіть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операцій із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словниками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об'єктів типу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об'єктів типу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їх призначення та наведіть відповідні приклади.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40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6.2.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107504" y="8736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/>
              </a:rPr>
              <a:t>Визначення структур даних</a:t>
            </a:r>
            <a:endParaRPr lang="uk-UA" sz="3000" b="1" dirty="0">
              <a:solidFill>
                <a:srgbClr val="002060"/>
              </a:solidFill>
              <a:latin typeface="Book Antiqua"/>
            </a:endParaRPr>
          </a:p>
        </p:txBody>
      </p:sp>
      <p:sp>
        <p:nvSpPr>
          <p:cNvPr id="6" name="TextShape 1"/>
          <p:cNvSpPr txBox="1"/>
          <p:nvPr/>
        </p:nvSpPr>
        <p:spPr bwMode="auto"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/>
                <a:cs typeface="DejaVu Sans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  <a:cs typeface="DejaVu Sans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  <a:cs typeface="DejaVu Sans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cs typeface="DejaVu Sans"/>
              </a:defRPr>
            </a:lvl9pPr>
          </a:lstStyle>
          <a:p>
            <a:pPr algn="r">
              <a:defRPr/>
            </a:pPr>
            <a:fld id="{32F61797-D50F-4FE0-AF7F-39CB46C48131}" type="slidenum">
              <a:rPr lang="uk-UA" sz="1400" b="1">
                <a:solidFill>
                  <a:srgbClr val="002060"/>
                </a:solidFill>
                <a:latin typeface="Tahoma"/>
              </a:rPr>
              <a:t>6</a:t>
            </a:fld>
            <a:endParaRPr lang="uk-UA" sz="1400" b="1">
              <a:solidFill>
                <a:srgbClr val="002060"/>
              </a:solidFill>
              <a:latin typeface="Tahoma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9A1332-DEBA-4A2B-96F1-C7BCC997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1" y="1484784"/>
            <a:ext cx="829831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79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Lec</a:t>
            </a:r>
            <a:r>
              <a:rPr lang="en-US" altLang="ru-RU" sz="4000" b="1">
                <a:solidFill>
                  <a:srgbClr val="002060"/>
                </a:solidFill>
                <a:latin typeface="Book Antiqua" panose="02040602050305030304" pitchFamily="18" charset="0"/>
              </a:rPr>
              <a:t> 3.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1026" name="Picture 2" descr="Руководство по Java Core. Коллекции. – PROSELY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5332"/>
            <a:ext cx="6592019" cy="50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A3155-EE97-47C8-ACEE-B0A094C48941}"/>
              </a:ext>
            </a:extLst>
          </p:cNvPr>
          <p:cNvSpPr txBox="1"/>
          <p:nvPr/>
        </p:nvSpPr>
        <p:spPr bwMode="auto">
          <a:xfrm>
            <a:off x="107504" y="8736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uk-UA" sz="3600" b="1" dirty="0">
                <a:solidFill>
                  <a:srgbClr val="002060"/>
                </a:solidFill>
                <a:latin typeface="Book Antiqua"/>
              </a:rPr>
              <a:t>Визначення структур даних</a:t>
            </a:r>
            <a:endParaRPr lang="uk-UA" sz="3000" b="1" dirty="0">
              <a:solidFill>
                <a:srgbClr val="002060"/>
              </a:solidFill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17400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4A4AA2-6174-41C4-98A5-9984DF9F12C3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980728"/>
            <a:ext cx="8651304" cy="23083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КОЛЕКЦІЯ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 програмний об'єкт (змінна–контейнер), що зберігає значення одного  або  різних типів та дозволяє звертатися до цих значень а також використовувати вбудовані функції і методи.</a:t>
            </a:r>
            <a:endParaRPr lang="uk-UA" altLang="ru-RU" sz="32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87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КОЛЕКЦІЇ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3831E6-C6BF-4ADC-8BB7-81D4FF8D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156"/>
            <a:ext cx="9144000" cy="55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3874</Words>
  <Application>Microsoft Office PowerPoint</Application>
  <PresentationFormat>Екран (4:3)</PresentationFormat>
  <Paragraphs>799</Paragraphs>
  <Slides>60</Slides>
  <Notes>21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60</vt:i4>
      </vt:variant>
    </vt:vector>
  </HeadingPairs>
  <TitlesOfParts>
    <vt:vector size="69" baseType="lpstr">
      <vt:lpstr>Arial</vt:lpstr>
      <vt:lpstr>Book Antiqua</vt:lpstr>
      <vt:lpstr>Calibri</vt:lpstr>
      <vt:lpstr>Calibri Light</vt:lpstr>
      <vt:lpstr>Tahoma</vt:lpstr>
      <vt:lpstr>Times New Roman</vt:lpstr>
      <vt:lpstr>Verdana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906</cp:revision>
  <dcterms:created xsi:type="dcterms:W3CDTF">2001-11-25T14:33:40Z</dcterms:created>
  <dcterms:modified xsi:type="dcterms:W3CDTF">2024-06-02T13:18:16Z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