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21"/>
  </p:notesMasterIdLst>
  <p:sldIdLst>
    <p:sldId id="667" r:id="rId2"/>
    <p:sldId id="582" r:id="rId3"/>
    <p:sldId id="666" r:id="rId4"/>
    <p:sldId id="653" r:id="rId5"/>
    <p:sldId id="664" r:id="rId6"/>
    <p:sldId id="663" r:id="rId7"/>
    <p:sldId id="656" r:id="rId8"/>
    <p:sldId id="657" r:id="rId9"/>
    <p:sldId id="658" r:id="rId10"/>
    <p:sldId id="659" r:id="rId11"/>
    <p:sldId id="662" r:id="rId12"/>
    <p:sldId id="665" r:id="rId13"/>
    <p:sldId id="655" r:id="rId14"/>
    <p:sldId id="661" r:id="rId15"/>
    <p:sldId id="654" r:id="rId16"/>
    <p:sldId id="643" r:id="rId17"/>
    <p:sldId id="608" r:id="rId18"/>
    <p:sldId id="609" r:id="rId19"/>
    <p:sldId id="275" r:id="rId20"/>
  </p:sldIdLst>
  <p:sldSz cx="9144000" cy="6858000" type="screen4x3"/>
  <p:notesSz cx="6742113" cy="98821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30474EA-9C41-442D-965C-4172DBD22C90}">
          <p14:sldIdLst>
            <p14:sldId id="667"/>
            <p14:sldId id="582"/>
            <p14:sldId id="666"/>
            <p14:sldId id="653"/>
            <p14:sldId id="664"/>
            <p14:sldId id="663"/>
            <p14:sldId id="656"/>
            <p14:sldId id="657"/>
            <p14:sldId id="658"/>
            <p14:sldId id="659"/>
            <p14:sldId id="662"/>
            <p14:sldId id="665"/>
            <p14:sldId id="655"/>
            <p14:sldId id="661"/>
            <p14:sldId id="654"/>
            <p14:sldId id="643"/>
            <p14:sldId id="608"/>
            <p14:sldId id="609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94660"/>
  </p:normalViewPr>
  <p:slideViewPr>
    <p:cSldViewPr>
      <p:cViewPr varScale="1">
        <p:scale>
          <a:sx n="80" d="100"/>
          <a:sy n="80" d="100"/>
        </p:scale>
        <p:origin x="181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43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>
            <a:extLst>
              <a:ext uri="{FF2B5EF4-FFF2-40B4-BE49-F238E27FC236}">
                <a16:creationId xmlns:a16="http://schemas.microsoft.com/office/drawing/2014/main" id="{EF15A980-6D2F-451E-B7DE-2BF5E50E8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lang="en-US" noProof="0"/>
              <a:t> __ ___________ ________ ________ _____</a:t>
            </a:r>
          </a:p>
        </p:txBody>
      </p:sp>
      <p:sp>
        <p:nvSpPr>
          <p:cNvPr id="251" name="PlaceHolder 2">
            <a:extLst>
              <a:ext uri="{FF2B5EF4-FFF2-40B4-BE49-F238E27FC236}">
                <a16:creationId xmlns:a16="http://schemas.microsoft.com/office/drawing/2014/main" id="{25A0E98B-2B5D-4F8F-9409-5E8C751A34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Для правки формата примечаний щёлкните мышью</a:t>
            </a:r>
          </a:p>
        </p:txBody>
      </p:sp>
      <p:sp>
        <p:nvSpPr>
          <p:cNvPr id="252" name="PlaceHolder 3">
            <a:extLst>
              <a:ext uri="{FF2B5EF4-FFF2-40B4-BE49-F238E27FC236}">
                <a16:creationId xmlns:a16="http://schemas.microsoft.com/office/drawing/2014/main" id="{29744CAF-1418-45F9-BE30-AC89D2601ABA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&lt;верхний колонтитул&gt;</a:t>
            </a:r>
          </a:p>
        </p:txBody>
      </p:sp>
      <p:sp>
        <p:nvSpPr>
          <p:cNvPr id="253" name="PlaceHolder 4">
            <a:extLst>
              <a:ext uri="{FF2B5EF4-FFF2-40B4-BE49-F238E27FC236}">
                <a16:creationId xmlns:a16="http://schemas.microsoft.com/office/drawing/2014/main" id="{F5B259F3-1482-42AE-AC82-4DAFE3EA3FCA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&lt;дата/время&gt;</a:t>
            </a:r>
          </a:p>
        </p:txBody>
      </p:sp>
      <p:sp>
        <p:nvSpPr>
          <p:cNvPr id="254" name="PlaceHolder 5">
            <a:extLst>
              <a:ext uri="{FF2B5EF4-FFF2-40B4-BE49-F238E27FC236}">
                <a16:creationId xmlns:a16="http://schemas.microsoft.com/office/drawing/2014/main" id="{9B6FFEBB-E84D-4211-B2CA-792FFA42A134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&lt;нижний колонтитул&gt;</a:t>
            </a:r>
          </a:p>
        </p:txBody>
      </p:sp>
      <p:sp>
        <p:nvSpPr>
          <p:cNvPr id="255" name="PlaceHolder 6">
            <a:extLst>
              <a:ext uri="{FF2B5EF4-FFF2-40B4-BE49-F238E27FC236}">
                <a16:creationId xmlns:a16="http://schemas.microsoft.com/office/drawing/2014/main" id="{A0FA6CD0-1EE3-4FE3-93E6-BE82B3DF765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6DA315C-6A99-4445-B241-5FC8AEE920E2}" type="slidenum">
              <a:rPr lang="uk-UA" altLang="ru-RU"/>
              <a:pPr/>
              <a:t>‹№›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altLang="ru-RU" sz="1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Коли розмір опущений або негативний, весь вміст </a:t>
            </a:r>
            <a:r>
              <a:rPr lang="uk-UA" altLang="ru-RU" sz="1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файла</a:t>
            </a:r>
            <a:r>
              <a:rPr lang="uk-UA" altLang="ru-RU" sz="1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буде прочитаний і повернутий; це ваша проблема, якщо файл удвічі більший, ніж пам’ять вашого пристрою. В іншому випадку, щонайбільше символів розміру (в текстовому режимі) або байтів розміру (у двійковому режимі) </a:t>
            </a:r>
            <a:r>
              <a:rPr lang="uk-UA" altLang="ru-RU" sz="1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читаються</a:t>
            </a:r>
            <a:r>
              <a:rPr lang="uk-UA" altLang="ru-RU" sz="1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та повертаються. Якщо кінець файлу досягнуто, </a:t>
            </a:r>
            <a:r>
              <a:rPr lang="en-US" altLang="ru-RU" sz="1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f.read</a:t>
            </a:r>
            <a:r>
              <a:rPr lang="en-US" altLang="ru-RU" sz="1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() </a:t>
            </a:r>
            <a:r>
              <a:rPr lang="uk-UA" altLang="ru-RU" sz="1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поверне порожній рядок ('').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8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371834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altLang="ru-RU" sz="1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Коли розмір опущений або негативний, весь вміст </a:t>
            </a:r>
            <a:r>
              <a:rPr lang="uk-UA" altLang="ru-RU" sz="1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файла</a:t>
            </a:r>
            <a:r>
              <a:rPr lang="uk-UA" altLang="ru-RU" sz="1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буде прочитаний і повернутий; це ваша проблема, якщо файл удвічі більший, ніж пам’ять вашого пристрою. В іншому випадку, щонайбільше символів розміру (в текстовому режимі) або байтів розміру (у двійковому режимі) </a:t>
            </a:r>
            <a:r>
              <a:rPr lang="uk-UA" altLang="ru-RU" sz="1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читаються</a:t>
            </a:r>
            <a:r>
              <a:rPr lang="uk-UA" altLang="ru-RU" sz="1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та повертаються. Якщо кінець файлу досягнуто, </a:t>
            </a:r>
            <a:r>
              <a:rPr lang="en-US" altLang="ru-RU" sz="12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f.read</a:t>
            </a:r>
            <a:r>
              <a:rPr lang="en-US" altLang="ru-RU" sz="1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() </a:t>
            </a:r>
            <a:r>
              <a:rPr lang="uk-UA" altLang="ru-RU" sz="12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поверне порожній рядок ('').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9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98653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10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097881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12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839120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16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69793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CEE7-5F6A-4F72-A587-4D3E7C05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BBF-DDBF-4F19-8EBF-17D5E3F0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D0DEE-D46D-4832-9471-7417705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F2C9D-7465-4D21-A71D-FE86142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55563-75B2-448D-8BEE-A0AFA66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7E6C-2D43-438D-87C2-2E663D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6464B4-CD2D-46A7-A77A-4762A9E5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C2B1C-1554-4C49-B485-81612D1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CF79-3FC3-4912-B71C-493C3AFD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971A7-6FF6-4E55-847E-92C83CC1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3EEAD2-999F-4405-A4F6-1B8046AF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B4FE-5909-4FB3-B23D-4805F4A3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0C5B5-BDC6-4241-BC03-2387EA09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53553-2306-407B-B348-44133FF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17079-3FD4-4637-B42B-315F544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7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EAB-16FD-4D01-A236-9C14E5CA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A81AF-682B-4333-8CB4-44924FB3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B1B14-2DDB-4A7A-961C-D070B07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E73-C758-4FF9-B8D6-3D6AC2DD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D3E33-159A-4904-B189-4AFF9FB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F47B-70D5-4FD1-A0A3-43B2BC05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6411E-A7FB-47B4-A7A3-F3F27C24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59459-317E-4405-8301-3199085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2DD46-D1E3-4B63-9F03-E082C8B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E4D7F-F47B-4055-B3C7-7F47FF5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3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51AD-196A-40D7-AFCD-7534E71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9D9F1-17F8-4C31-947A-400ECEEE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619E1-AFB3-48E3-9D3F-F9674AB4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E38CE-0A74-42C2-9BB9-5505D35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3DD3D-6671-4E08-A1E1-DD79325D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B429F-BFA5-4D32-B4BD-7D98BEF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9DE9-16CA-45B7-B78B-87517756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7571F-BE31-4AF8-ABC8-6DEC4D9C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1A449-5125-410E-A811-D68C0F6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ABABEC-F980-4330-9E66-8D684EA19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14F22-A98B-4238-AD80-29AEA0D8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B115C4-FAEC-4400-944E-9AAB224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45259-A870-465B-A146-3C8B5C5B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4D466-7EC4-41A6-A963-B9CF8F7C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3DB8-EA3D-46F6-9077-F3FF0533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4C2883-6281-47C9-9F6E-BDB74549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BA826-B6F0-428F-9569-3C38750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E489D-209E-45AC-91C5-2141B30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6FE641-EFC4-44A2-BE3F-DA42ABE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40F7-51F9-4680-8114-12767EB6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78E3-427D-40A7-AA49-19451CA3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C5EF8-B516-44FD-9471-2A33256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A94AA-8951-4645-A40D-B6B99827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65039-F9BE-473D-9F55-1650DAE1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74634-915E-4B9B-86BE-093D7E05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FD6F3-E5B5-4303-A62A-6636882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86C5A-440E-4D76-A583-BF8F373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0933-1141-49DC-85C8-3FCDC20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CC67CE-5F51-44C5-93C2-B036B192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73CDC-1B2C-4F60-AE0C-C39A2751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D1-7574-428C-B81F-01C2D654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DA990-4549-43ED-B6ED-86D89F09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43FBB-FCB9-4B32-8215-5138463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76CE-FCE4-4D27-BDAB-3B125CA9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9BA53-C0CC-4613-B092-00B9845F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778F9-40EF-4344-A573-415F7BB43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D69F-D613-4BAB-9CAC-00DB7C8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641BA-FEDB-4FB3-B638-1A5ACAE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file_methods.htm" TargetMode="External"/><Relationship Id="rId2" Type="http://schemas.openxmlformats.org/officeDocument/2006/relationships/hyperlink" Target="https://www.w3schools.com/python/python_ref_file.asp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file_methods.htm" TargetMode="External"/><Relationship Id="rId2" Type="http://schemas.openxmlformats.org/officeDocument/2006/relationships/hyperlink" Target="https://www.w3schools.com/python/python_ref_file.as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87524" y="836712"/>
            <a:ext cx="8568952" cy="51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>
              <a:lnSpc>
                <a:spcPct val="90000"/>
              </a:lnSpc>
              <a:spcBef>
                <a:spcPts val="0"/>
              </a:spcBef>
              <a:buNone/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uk-UA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СИСТЕМ ШТУЧНОГО ІНТЕЛЕКТУ, НЕЙРОННИХ МЕРЕЖ ТА ГЛИБОКОГО НАВЧАННЯ</a:t>
            </a:r>
          </a:p>
          <a:p>
            <a:pPr algn="ctr">
              <a:lnSpc>
                <a:spcPct val="100000"/>
              </a:lnSpc>
              <a:defRPr/>
            </a:pPr>
            <a:endParaRPr lang="uk-UA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6. ВИСОКОРІВНЕВА МОВА ПРОГРАМУВАННЯ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>
              <a:lnSpc>
                <a:spcPct val="100000"/>
              </a:lnSpc>
              <a:defRPr/>
            </a:pP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Лекція 6.3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Файлові об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’</a:t>
            </a:r>
            <a:r>
              <a:rPr lang="uk-UA" sz="3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єкти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 Визначення загальної структури програми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4000" b="1" dirty="0">
              <a:solidFill>
                <a:srgbClr val="00206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Файлові методи (операції)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4FE475D-2B3E-4B3D-B6C6-80A6E1744FF2}"/>
              </a:ext>
            </a:extLst>
          </p:cNvPr>
          <p:cNvSpPr txBox="1">
            <a:spLocks noChangeArrowheads="1"/>
          </p:cNvSpPr>
          <p:nvPr/>
        </p:nvSpPr>
        <p:spPr>
          <a:xfrm>
            <a:off x="323529" y="2218888"/>
            <a:ext cx="8712967" cy="39395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uk-UA" altLang="ru-RU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f.tell</a:t>
            </a: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() –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вертає ціле число, що дає поточне положення об’єкта файлу у файлі, представлене як кількість байтів від початку файлу (у двійковому режимі) і номер поточного символу в текстовому режимі.</a:t>
            </a:r>
          </a:p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uk-UA" altLang="ru-RU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f.seek</a:t>
            </a: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</a:t>
            </a:r>
            <a:r>
              <a:rPr lang="uk-UA" altLang="ru-RU" sz="24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offset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uk-UA" altLang="ru-RU" sz="24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whence</a:t>
            </a: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–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нова позиція обчислюється від додавання </a:t>
            </a:r>
            <a:r>
              <a:rPr lang="uk-UA" altLang="ru-RU" sz="24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offset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до </a:t>
            </a:r>
            <a:r>
              <a:rPr lang="uk-UA" altLang="ru-RU" sz="24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whence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опорної точки).</a:t>
            </a:r>
          </a:p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uk-UA" altLang="ru-RU" sz="24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whence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uk-UA" altLang="ru-RU" sz="2400" b="1" i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=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0 вимірює від початку файлу (за замовчуванням),</a:t>
            </a:r>
          </a:p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=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1 поточне положення файлу, </a:t>
            </a:r>
          </a:p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= 2 кінець файлу.</a:t>
            </a:r>
          </a:p>
        </p:txBody>
      </p:sp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06910CBF-5914-438E-B715-80A3D09A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34343"/>
              </p:ext>
            </p:extLst>
          </p:nvPr>
        </p:nvGraphicFramePr>
        <p:xfrm>
          <a:off x="395536" y="722531"/>
          <a:ext cx="849694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919718209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4108275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Метод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Опис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f.tell</a:t>
                      </a:r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endParaRPr lang="uk-UA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f.seek</a:t>
                      </a:r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endParaRPr lang="ru-RU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Вертає поточну позицію в файлі</a:t>
                      </a:r>
                      <a:endParaRPr lang="en-US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Змінює поточну позицію в файлі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87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515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СТРУКТУРА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PYTHON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ПРОГРАМИ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565483-924E-4C32-90A2-927B6D4C324E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880551"/>
            <a:ext cx="8712967" cy="57861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Ієрархія програми </a:t>
            </a:r>
            <a:r>
              <a:rPr lang="uk-UA" altLang="ru-RU" sz="32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Програма складається з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пакетів та (або) модулів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Пакет – Логічно завершена сукупність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модулів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.</a:t>
            </a:r>
            <a:endParaRPr lang="uk-UA" altLang="ru-RU" sz="32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Модуль – функціонально завершений фрагмент програми (оформлений як єдиний файл) - складається з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інструкцій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.</a:t>
            </a:r>
            <a:endParaRPr lang="uk-UA" altLang="ru-RU" sz="32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Інструкції складаються з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виразів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.</a:t>
            </a:r>
            <a:endParaRPr lang="uk-UA" altLang="ru-RU" sz="32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Вирази створюють та обробляють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об'єкти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endParaRPr lang="uk-UA" altLang="ru-RU" sz="32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7004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11E97-35FB-4C51-AB22-C8C4DD5BD659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СТРУКТУРА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PYTHON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ПРОГРАМИ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B16C11-49FF-42B5-BF53-4D765360E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22530"/>
            <a:ext cx="7705624" cy="60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68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ІНСТРУКЦІЇ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PYTHON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1EA147C4-CB85-42C0-8C7F-B4618BEDC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177825"/>
              </p:ext>
            </p:extLst>
          </p:nvPr>
        </p:nvGraphicFramePr>
        <p:xfrm>
          <a:off x="169168" y="722531"/>
          <a:ext cx="8805664" cy="588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607">
                  <a:extLst>
                    <a:ext uri="{9D8B030D-6E8A-4147-A177-3AD203B41FA5}">
                      <a16:colId xmlns:a16="http://schemas.microsoft.com/office/drawing/2014/main" val="919718209"/>
                    </a:ext>
                  </a:extLst>
                </a:gridCol>
                <a:gridCol w="3621490">
                  <a:extLst>
                    <a:ext uri="{9D8B030D-6E8A-4147-A177-3AD203B41FA5}">
                      <a16:colId xmlns:a16="http://schemas.microsoft.com/office/drawing/2014/main" val="1310230915"/>
                    </a:ext>
                  </a:extLst>
                </a:gridCol>
                <a:gridCol w="3262567">
                  <a:extLst>
                    <a:ext uri="{9D8B030D-6E8A-4147-A177-3AD203B41FA5}">
                      <a16:colId xmlns:a16="http://schemas.microsoft.com/office/drawing/2014/main" val="4108275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800" dirty="0"/>
                        <a:t>Інструкція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/>
                        <a:t>Дія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/>
                        <a:t>Приклад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3000"/>
                        </a:lnSpc>
                      </a:pPr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</a:pPr>
                      <a:r>
                        <a:rPr lang="uk-UA" sz="2400" dirty="0">
                          <a:solidFill>
                            <a:srgbClr val="002060"/>
                          </a:solidFill>
                          <a:latin typeface="+mn-lt"/>
                        </a:rPr>
                        <a:t>Доступ до модуля</a:t>
                      </a:r>
                      <a:endParaRPr lang="ru-RU" sz="2400" dirty="0">
                        <a:solidFill>
                          <a:srgbClr val="00206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Import math</a:t>
                      </a:r>
                      <a:endParaRPr lang="ru-RU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8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3000"/>
                        </a:lnSpc>
                      </a:pPr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500"/>
                        </a:lnSpc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Доступ до атрибутів модуля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From sys import stdin</a:t>
                      </a:r>
                      <a:endParaRPr lang="ru-RU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0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3000"/>
                        </a:lnSpc>
                      </a:pPr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500"/>
                        </a:lnSpc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Створення об'єкту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Class sub(super):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def …</a:t>
                      </a:r>
                      <a:endParaRPr lang="ru-RU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1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3000"/>
                        </a:lnSpc>
                      </a:pPr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try/except/finally 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500"/>
                        </a:lnSpc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Обробка виключень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Try: action ()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except : print()</a:t>
                      </a:r>
                      <a:endParaRPr lang="ru-RU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4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raise 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500"/>
                        </a:lnSpc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Створення виключення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ru-RU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assert 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500"/>
                        </a:lnSpc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Перевірки 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для налаштування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US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8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with/as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500"/>
                        </a:lnSpc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Менеджер контексту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With  open(‘file’) as  </a:t>
                      </a:r>
                      <a:r>
                        <a:rPr lang="en-US" sz="24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myfile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: proc(</a:t>
                      </a:r>
                      <a:r>
                        <a:rPr lang="en-US" sz="24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myfile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1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500"/>
                        </a:lnSpc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Видалення посилань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33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248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ІНСТРУКЦІЇ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PYTHON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1EA147C4-CB85-42C0-8C7F-B4618BEDC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53725"/>
              </p:ext>
            </p:extLst>
          </p:nvPr>
        </p:nvGraphicFramePr>
        <p:xfrm>
          <a:off x="395536" y="722531"/>
          <a:ext cx="8352927" cy="465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09">
                  <a:extLst>
                    <a:ext uri="{9D8B030D-6E8A-4147-A177-3AD203B41FA5}">
                      <a16:colId xmlns:a16="http://schemas.microsoft.com/office/drawing/2014/main" val="919718209"/>
                    </a:ext>
                  </a:extLst>
                </a:gridCol>
                <a:gridCol w="2784309">
                  <a:extLst>
                    <a:ext uri="{9D8B030D-6E8A-4147-A177-3AD203B41FA5}">
                      <a16:colId xmlns:a16="http://schemas.microsoft.com/office/drawing/2014/main" val="1310230915"/>
                    </a:ext>
                  </a:extLst>
                </a:gridCol>
                <a:gridCol w="2784309">
                  <a:extLst>
                    <a:ext uri="{9D8B030D-6E8A-4147-A177-3AD203B41FA5}">
                      <a16:colId xmlns:a16="http://schemas.microsoft.com/office/drawing/2014/main" val="4108275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800" dirty="0"/>
                        <a:t>Інструкція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/>
                        <a:t>Дія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/>
                        <a:t>Приклад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3000"/>
                        </a:lnSpc>
                      </a:pPr>
                      <a:r>
                        <a:rPr lang="uk-UA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Присвоювання</a:t>
                      </a:r>
                      <a:endParaRPr lang="ru-RU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500"/>
                        </a:lnSpc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Створення посилань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uk-UA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“</a:t>
                      </a:r>
                      <a:r>
                        <a:rPr lang="en-US" sz="24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gglskfsj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ru-RU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8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3000"/>
                        </a:lnSpc>
                      </a:pPr>
                      <a:r>
                        <a:rPr lang="uk-UA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Виклики</a:t>
                      </a:r>
                      <a:endParaRPr lang="ru-RU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500"/>
                        </a:lnSpc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Виклик функції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 = open()</a:t>
                      </a:r>
                      <a:endParaRPr lang="ru-RU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0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3000"/>
                        </a:lnSpc>
                      </a:pPr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if / </a:t>
                      </a:r>
                      <a:r>
                        <a:rPr lang="en-US" sz="2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elif</a:t>
                      </a:r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/ else </a:t>
                      </a:r>
                      <a:endParaRPr lang="ru-RU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500"/>
                        </a:lnSpc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Вибір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If ‘z’ in text: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 print(text)</a:t>
                      </a:r>
                      <a:endParaRPr lang="ru-RU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1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3000"/>
                        </a:lnSpc>
                      </a:pPr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For / else</a:t>
                      </a:r>
                      <a:endParaRPr lang="ru-RU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500"/>
                        </a:lnSpc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Перебір послідовності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for z in </a:t>
                      </a:r>
                      <a:r>
                        <a:rPr lang="en-US" sz="24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mlist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 print(z)</a:t>
                      </a:r>
                      <a:endParaRPr lang="ru-RU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4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while  / else</a:t>
                      </a:r>
                      <a:endParaRPr lang="ru-RU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500"/>
                        </a:lnSpc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Цикл загального призначення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while x&gt;y: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  print(‘Qu’)</a:t>
                      </a:r>
                      <a:endParaRPr lang="ru-RU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pass</a:t>
                      </a:r>
                      <a:endParaRPr lang="ru-RU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500"/>
                        </a:lnSpc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Пуста інструкція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while True: 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81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75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ІНСТРУКЦІЇ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PYTHON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1EA147C4-CB85-42C0-8C7F-B4618BEDC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313186"/>
              </p:ext>
            </p:extLst>
          </p:nvPr>
        </p:nvGraphicFramePr>
        <p:xfrm>
          <a:off x="395536" y="722531"/>
          <a:ext cx="8352927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09">
                  <a:extLst>
                    <a:ext uri="{9D8B030D-6E8A-4147-A177-3AD203B41FA5}">
                      <a16:colId xmlns:a16="http://schemas.microsoft.com/office/drawing/2014/main" val="919718209"/>
                    </a:ext>
                  </a:extLst>
                </a:gridCol>
                <a:gridCol w="2784309">
                  <a:extLst>
                    <a:ext uri="{9D8B030D-6E8A-4147-A177-3AD203B41FA5}">
                      <a16:colId xmlns:a16="http://schemas.microsoft.com/office/drawing/2014/main" val="1310230915"/>
                    </a:ext>
                  </a:extLst>
                </a:gridCol>
                <a:gridCol w="2784309">
                  <a:extLst>
                    <a:ext uri="{9D8B030D-6E8A-4147-A177-3AD203B41FA5}">
                      <a16:colId xmlns:a16="http://schemas.microsoft.com/office/drawing/2014/main" val="4108275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800" dirty="0"/>
                        <a:t>Інструкція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/>
                        <a:t>Дія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800" dirty="0"/>
                        <a:t>Приклад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3000"/>
                        </a:lnSpc>
                      </a:pPr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break 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500"/>
                        </a:lnSpc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Вихід з циклу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While True: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if </a:t>
                      </a:r>
                      <a:r>
                        <a:rPr lang="en-US" sz="2400" b="0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cond</a:t>
                      </a:r>
                      <a:r>
                        <a:rPr lang="en-US" sz="2400" b="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: break</a:t>
                      </a:r>
                      <a:endParaRPr lang="ru-RU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8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3000"/>
                        </a:lnSpc>
                      </a:pPr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continue 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500"/>
                        </a:lnSpc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Перехід на початок циклу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While True: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if </a:t>
                      </a:r>
                      <a:r>
                        <a:rPr lang="en-US" sz="2400" b="0" i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cond</a:t>
                      </a:r>
                      <a:r>
                        <a:rPr lang="en-US" sz="2400" b="0" i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: continue</a:t>
                      </a:r>
                      <a:endParaRPr lang="ru-RU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0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3000"/>
                        </a:lnSpc>
                      </a:pPr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500"/>
                        </a:lnSpc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Створення функцій та методів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Def foo (a):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print (a)</a:t>
                      </a:r>
                      <a:endParaRPr lang="ru-RU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1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3000"/>
                        </a:lnSpc>
                      </a:pPr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500"/>
                        </a:lnSpc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Повернення результату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Def foo (a):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return  (a)</a:t>
                      </a:r>
                      <a:endParaRPr lang="ru-RU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4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yield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500"/>
                        </a:lnSpc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Функції-генератори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Def gen (n):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  for </a:t>
                      </a:r>
                      <a:r>
                        <a:rPr lang="en-US" sz="24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in n: yield  (</a:t>
                      </a:r>
                      <a:r>
                        <a:rPr lang="en-US" sz="24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24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8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cap="none" normalizeH="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global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ts val="2500"/>
                        </a:lnSpc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Простір імен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8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cap="none" normalizeH="0" baseline="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nolocal</a:t>
                      </a:r>
                      <a:endParaRPr lang="ru-RU" sz="2800" b="1" kern="1200" cap="none" normalizeH="0" baseline="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Простір імен</a:t>
                      </a:r>
                      <a:r>
                        <a:rPr lang="en-US" sz="24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(3.0)</a:t>
                      </a:r>
                      <a:endParaRPr lang="ru-RU" sz="24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endParaRPr lang="en-US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1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4217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611E97-35FB-4C51-AB22-C8C4DD5BD659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СТРУКТУРА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PYTHON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ПРОГРАМИ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7D09C0-A5B1-4351-9D23-1900D50C0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631" y="764704"/>
            <a:ext cx="4825809" cy="5704681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03437FB9-30EE-4370-AB78-7E07B8823C64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2636912"/>
            <a:ext cx="3672408" cy="11327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80000"/>
              </a:lnSpc>
              <a:buNone/>
              <a:defRPr/>
            </a:pPr>
            <a:r>
              <a:rPr lang="uk-U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Вкладеність блоків регулюється відступами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991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Рекомендована ЛІТЕРАТУРА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198090" y="891100"/>
            <a:ext cx="8686800" cy="557075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числових методів мовою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підруч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/ А. В. Анісімов, А. Ю. Дорошенко, С. Д. Погорілий, Я. Ю. Дорогий ; за ред. А. В. Анісімова. – К. 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Видавничо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-поліграфічний центр "Київський університет", 2014. – 640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числових методів мовою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посіб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/ А. Ю. Дорошенко, С. Д. Погорілий, Я. Ю. Дорогий, Є. В. Глушко ; за ред. А. В. Анісімова. – К. 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Видавничо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-поліграфічний центр "Київський університет", 2013. – 463 с.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програмування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Підручник для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спеціальності  122 «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Компютерні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науки» /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А.В.Яковенко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КПІ.- Київ: КПІ, 2018 . – 195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80000"/>
              </a:lnSpc>
              <a:defRPr/>
            </a:pP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Лутц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М.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Изучаем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4-е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издание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- СПб.: Символ-Плюс. 2011.- 1280 с.: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</a:t>
            </a:r>
            <a:r>
              <a:rPr lang="uk-UA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0459BEB0-9326-4131-93AD-153DF2CAF18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3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88640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Контрольні запитання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262127" y="598622"/>
            <a:ext cx="8686800" cy="624786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Наведіть визначення файлу в мові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Надайте перелік основних методів об’єкту файл.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визначення функції </a:t>
            </a:r>
            <a:r>
              <a:rPr 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uk-UA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вкажіть призначення її параметрів та наведіть приклади використання. 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основних атрибутів об’єкту файл та їх призначення.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методів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запису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файлу, вкажіть їх призначення  та наведіть приклади використання.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методів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читання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файлу, вкажіть їх призначення  та наведіть приклади використання.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перелік методів 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позиціювання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файлі, вкажіть їх призначення  та наведіть приклади використання.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Наведіть перелік компонентів з яких складається програма на мові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вкажіть їх визначення.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2404C6E-6FED-4FEB-A010-36B9613F6F01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323528" y="1772816"/>
            <a:ext cx="8172450" cy="1302921"/>
          </a:xfrm>
        </p:spPr>
        <p:txBody>
          <a:bodyPr>
            <a:spAutoFit/>
          </a:bodyPr>
          <a:lstStyle/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The END</a:t>
            </a:r>
            <a:endParaRPr dirty="0"/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Частина</a:t>
            </a: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 </a:t>
            </a: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6</a:t>
            </a: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.</a:t>
            </a: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 Лекція 6.3.</a:t>
            </a:r>
            <a:endParaRPr lang="ru-RU" sz="4000" b="1" dirty="0">
              <a:solidFill>
                <a:srgbClr val="002060"/>
              </a:solidFill>
              <a:latin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ФАЙЛ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565483-924E-4C32-90A2-927B6D4C324E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880551"/>
            <a:ext cx="8712967" cy="373525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3400"/>
              </a:lnSpc>
              <a:spcBef>
                <a:spcPts val="600"/>
              </a:spcBef>
              <a:buNone/>
              <a:defRPr/>
            </a:pP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Файл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іменована область 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постійної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пам'яті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в комп'ютері, якою управляє операційна система. </a:t>
            </a:r>
          </a:p>
          <a:p>
            <a:pPr marL="0" indent="0" algn="just">
              <a:lnSpc>
                <a:spcPts val="3400"/>
              </a:lnSpc>
              <a:spcBef>
                <a:spcPts val="600"/>
              </a:spcBef>
              <a:buNone/>
              <a:defRPr/>
            </a:pP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Файл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вбудований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тип </a:t>
            </a: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об'єкту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що, забезпечує можливість доступу до цих областей пам'яті.</a:t>
            </a:r>
          </a:p>
          <a:p>
            <a:pPr marL="0" indent="0" algn="just">
              <a:lnSpc>
                <a:spcPts val="3400"/>
              </a:lnSpc>
              <a:spcBef>
                <a:spcPts val="600"/>
              </a:spcBef>
              <a:buNone/>
              <a:defRPr/>
            </a:pPr>
            <a:r>
              <a:rPr lang="uk-UA" altLang="ru-RU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Об'єкт типу «файл»  - має тільки методи та атрибути !</a:t>
            </a:r>
            <a:r>
              <a:rPr lang="uk-UA" altLang="ru-RU" sz="32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endParaRPr lang="uk-UA" altLang="ru-RU" sz="32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1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C2F44C9F-0099-4CAA-8740-BDA61EDFF1A5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800"/>
            <a:ext cx="6995766" cy="2796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76995" y="18864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РОБОТА З ФАЙЛАМИ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JAVA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673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Файлові методи (операції)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1EA147C4-CB85-42C0-8C7F-B4618BEDC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76929"/>
              </p:ext>
            </p:extLst>
          </p:nvPr>
        </p:nvGraphicFramePr>
        <p:xfrm>
          <a:off x="395536" y="722531"/>
          <a:ext cx="849694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919718209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4108275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Функція . Метод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Опис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Open ()</a:t>
                      </a:r>
                      <a:endParaRPr lang="ru-RU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Створює об'єкт типу файл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«відкриває» файл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8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f.close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Закриття відкритого файлу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6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f.Readable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f.readline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f.readlines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Перевірка можливості читання</a:t>
                      </a:r>
                    </a:p>
                    <a:p>
                      <a:pPr marL="0" algn="l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Читання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40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f.Seekable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f.Seek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Перевірка можливості зміни позиції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7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f.Tell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Вертає поточну позицію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0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f.Writable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f.writelines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Перевірка можливості запису</a:t>
                      </a:r>
                    </a:p>
                    <a:p>
                      <a:pPr marL="0" algn="l" defTabSz="685800" rtl="0" eaLnBrk="1" latinLnBrk="0" hangingPunct="1"/>
                      <a:r>
                        <a:rPr lang="ru-RU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Запис</a:t>
                      </a:r>
                      <a:r>
                        <a:rPr lang="ru-RU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до файлу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9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f.next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Вертає наступний рядок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197437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39A38CF-D934-4942-8DBC-74A8295FE5C6}"/>
              </a:ext>
            </a:extLst>
          </p:cNvPr>
          <p:cNvSpPr/>
          <p:nvPr/>
        </p:nvSpPr>
        <p:spPr>
          <a:xfrm>
            <a:off x="317123" y="6289591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https://www.w3schools.com/python/python_ref_file.asp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B2B90A8-A5A2-4266-8D79-25F423F5C4F0}"/>
              </a:ext>
            </a:extLst>
          </p:cNvPr>
          <p:cNvSpPr/>
          <p:nvPr/>
        </p:nvSpPr>
        <p:spPr>
          <a:xfrm>
            <a:off x="323528" y="5993209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https://www.tutorialspoint.com/python/file_methods.htm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286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Файлові атрибути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1EA147C4-CB85-42C0-8C7F-B4618BEDC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58222"/>
              </p:ext>
            </p:extLst>
          </p:nvPr>
        </p:nvGraphicFramePr>
        <p:xfrm>
          <a:off x="395536" y="722531"/>
          <a:ext cx="849694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919718209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4108275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Атрибут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Опис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f.closed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Індикатор поточного статусу файлу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6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f.encoding</a:t>
                      </a:r>
                      <a:endParaRPr lang="en-US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Спосіб кодування/декодування файлу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40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f.mode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Режим відкриття файлу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70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f.name 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Ім'я відкритого файлу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05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f.newlines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Універсальний режим завершення рядку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93707"/>
                  </a:ext>
                </a:extLst>
              </a:tr>
            </a:tbl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39A38CF-D934-4942-8DBC-74A8295FE5C6}"/>
              </a:ext>
            </a:extLst>
          </p:cNvPr>
          <p:cNvSpPr/>
          <p:nvPr/>
        </p:nvSpPr>
        <p:spPr>
          <a:xfrm>
            <a:off x="317123" y="6289591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https://www.w3schools.com/python/python_ref_file.asp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B2B90A8-A5A2-4266-8D79-25F423F5C4F0}"/>
              </a:ext>
            </a:extLst>
          </p:cNvPr>
          <p:cNvSpPr/>
          <p:nvPr/>
        </p:nvSpPr>
        <p:spPr>
          <a:xfrm>
            <a:off x="323528" y="5993209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https://www.tutorialspoint.com/python/file_methods.htm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6241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Файлові методи (операції)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1EA147C4-CB85-42C0-8C7F-B4618BEDCC14}"/>
              </a:ext>
            </a:extLst>
          </p:cNvPr>
          <p:cNvGraphicFramePr>
            <a:graphicFrameLocks noGrp="1"/>
          </p:cNvGraphicFramePr>
          <p:nvPr/>
        </p:nvGraphicFramePr>
        <p:xfrm>
          <a:off x="395536" y="722531"/>
          <a:ext cx="849694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919718209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4108275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Вбудована функція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Опис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Open ()</a:t>
                      </a:r>
                      <a:endParaRPr lang="ru-RU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Створює об'єкт типу файл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«відкриває» файл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87291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04FE475D-2B3E-4B3D-B6C6-80A6E1744FF2}"/>
              </a:ext>
            </a:extLst>
          </p:cNvPr>
          <p:cNvSpPr txBox="1">
            <a:spLocks noChangeArrowheads="1"/>
          </p:cNvSpPr>
          <p:nvPr/>
        </p:nvSpPr>
        <p:spPr>
          <a:xfrm>
            <a:off x="287524" y="2009644"/>
            <a:ext cx="8712967" cy="453643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600"/>
              </a:spcBef>
              <a:buNone/>
              <a:defRPr/>
            </a:pP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Open(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file, mode, buffering, encoding, errors, newline, closed, opener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ru-RU" sz="24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file 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path to file.</a:t>
            </a:r>
          </a:p>
          <a:p>
            <a:pPr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ru-RU" sz="24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mode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 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режим (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‘r’ - 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читання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,’w’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- запис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‘a’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додавання в кінець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‘b’ 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 </a:t>
            </a:r>
            <a:r>
              <a:rPr lang="uk-UA" altLang="ru-RU" sz="24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байтовий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режим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,‘t’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-текст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‘+’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(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 + w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))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  <a:r>
              <a:rPr lang="uk-UA" altLang="ru-RU" sz="24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 замовчуванням </a:t>
            </a:r>
            <a:r>
              <a:rPr lang="en-US" altLang="ru-RU" sz="24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‘rt’ – </a:t>
            </a:r>
            <a:r>
              <a:rPr lang="uk-UA" altLang="ru-RU" sz="24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читання тексту</a:t>
            </a:r>
            <a:r>
              <a:rPr lang="en-US" altLang="ru-RU" sz="24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buffering – </a:t>
            </a:r>
            <a:r>
              <a:rPr lang="uk-UA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управління буфером</a:t>
            </a:r>
            <a:r>
              <a:rPr lang="en-US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encoding – </a:t>
            </a:r>
            <a:r>
              <a:rPr lang="uk-UA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режим кодування/декодування</a:t>
            </a:r>
            <a:r>
              <a:rPr lang="en-US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errors</a:t>
            </a:r>
            <a:r>
              <a:rPr lang="uk-UA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 </a:t>
            </a:r>
            <a:r>
              <a:rPr lang="uk-UA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управління реакцією на помилки</a:t>
            </a:r>
            <a:r>
              <a:rPr lang="en-US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;</a:t>
            </a:r>
            <a:endParaRPr lang="en-US" altLang="ru-RU" sz="20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newline</a:t>
            </a:r>
            <a:r>
              <a:rPr lang="uk-UA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 </a:t>
            </a:r>
            <a:r>
              <a:rPr lang="uk-UA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управління режимом «новий рядок»</a:t>
            </a:r>
            <a:r>
              <a:rPr lang="en-US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closed– </a:t>
            </a:r>
            <a:r>
              <a:rPr lang="uk-UA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управління дескриптором файлу</a:t>
            </a:r>
            <a:r>
              <a:rPr lang="en-US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;</a:t>
            </a:r>
            <a:endParaRPr lang="uk-UA" altLang="ru-RU" sz="2000" b="1" i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opener</a:t>
            </a:r>
            <a:r>
              <a:rPr lang="uk-UA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 </a:t>
            </a:r>
            <a:r>
              <a:rPr lang="uk-UA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опис обробника помилки</a:t>
            </a:r>
            <a:r>
              <a:rPr lang="en-US" altLang="ru-RU" sz="20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uk-UA" altLang="ru-RU" sz="20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2184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Файлові методи (операції)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4FE475D-2B3E-4B3D-B6C6-80A6E1744FF2}"/>
              </a:ext>
            </a:extLst>
          </p:cNvPr>
          <p:cNvSpPr txBox="1">
            <a:spLocks noChangeArrowheads="1"/>
          </p:cNvSpPr>
          <p:nvPr/>
        </p:nvSpPr>
        <p:spPr>
          <a:xfrm>
            <a:off x="323529" y="2039046"/>
            <a:ext cx="8712967" cy="470898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Важливо: 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‘r’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…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текст – </a:t>
            </a:r>
            <a:r>
              <a:rPr lang="ru-RU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рядки типу </a:t>
            </a:r>
            <a:r>
              <a:rPr lang="en-US" altLang="ru-RU" sz="24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str</a:t>
            </a:r>
            <a:r>
              <a:rPr lang="uk-UA" altLang="ru-RU" sz="2400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</a:t>
            </a:r>
            <a:r>
              <a:rPr lang="uk-UA" altLang="ru-RU" sz="2400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виконується автоматичне кодування / декодування.</a:t>
            </a:r>
          </a:p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‘b’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послідовність байтів – неяких змін.</a:t>
            </a:r>
          </a:p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endParaRPr lang="uk-UA" altLang="ru-RU" sz="2400" b="1" i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en-US" altLang="ru-RU" sz="24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my_file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=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open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(‘my_text_file.txt’, ‘w’) </a:t>
            </a:r>
            <a:r>
              <a:rPr lang="en-US" altLang="ru-RU" sz="24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 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відкриває файл для запису (тексту!)</a:t>
            </a:r>
          </a:p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en-US" altLang="ru-RU" sz="24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my_file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=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open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(‘my_text_file.txt’) </a:t>
            </a:r>
            <a:r>
              <a:rPr lang="en-US" altLang="ru-RU" sz="24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 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відкриває файл читання (тексту!)</a:t>
            </a:r>
          </a:p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en-US" altLang="ru-RU" sz="24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my_file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=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open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(‘</a:t>
            </a:r>
            <a:r>
              <a:rPr lang="en-US" altLang="ru-RU" sz="24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my_text_file.bin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‘</a:t>
            </a:r>
            <a:r>
              <a:rPr lang="en-US" altLang="ru-RU" sz="24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wb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’) </a:t>
            </a:r>
            <a:r>
              <a:rPr lang="en-US" altLang="ru-RU" sz="24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 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відкриває файл для запису (послідовності байт)</a:t>
            </a:r>
          </a:p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en-US" altLang="ru-RU" sz="24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my_file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=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open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(‘</a:t>
            </a:r>
            <a:r>
              <a:rPr lang="en-US" altLang="ru-RU" sz="24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my_text_file.bin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’, ‘</a:t>
            </a:r>
            <a:r>
              <a:rPr lang="en-US" altLang="ru-RU" sz="24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rb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’) </a:t>
            </a:r>
            <a:r>
              <a:rPr lang="en-US" altLang="ru-RU" sz="2400" b="1" i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– </a:t>
            </a:r>
            <a:r>
              <a:rPr lang="uk-UA" altLang="ru-RU" sz="24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відкриває файл читання (послідовності байт)</a:t>
            </a:r>
          </a:p>
        </p:txBody>
      </p:sp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017D2AAE-19AD-445F-B23C-FC4C3030B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961317"/>
              </p:ext>
            </p:extLst>
          </p:nvPr>
        </p:nvGraphicFramePr>
        <p:xfrm>
          <a:off x="395536" y="722531"/>
          <a:ext cx="849694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919718209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4108275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Вбудована функція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Опис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Open ()</a:t>
                      </a:r>
                      <a:endParaRPr lang="ru-RU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Створює об'єкт типу файл </a:t>
                      </a:r>
                      <a:r>
                        <a:rPr lang="en-US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«відкриває» файл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87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2451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Файлові методи (операції)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4FE475D-2B3E-4B3D-B6C6-80A6E1744FF2}"/>
              </a:ext>
            </a:extLst>
          </p:cNvPr>
          <p:cNvSpPr txBox="1">
            <a:spLocks noChangeArrowheads="1"/>
          </p:cNvSpPr>
          <p:nvPr/>
        </p:nvSpPr>
        <p:spPr>
          <a:xfrm>
            <a:off x="335958" y="2348880"/>
            <a:ext cx="8712967" cy="378565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uk-UA" altLang="ru-RU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f.read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able</a:t>
            </a: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 –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вертає</a:t>
            </a: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True, 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коли файл відкрито для читання. </a:t>
            </a:r>
          </a:p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uk-UA" altLang="ru-RU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f.read</a:t>
            </a: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r>
              <a:rPr lang="uk-UA" altLang="ru-RU" sz="24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size</a:t>
            </a: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-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зчитує деяку кількість даних і повертає їх у вигляді рядка (у текстовому режимі) або об'єкта байтів (у двійковому режимі); </a:t>
            </a:r>
            <a:r>
              <a:rPr lang="uk-UA" altLang="ru-RU" sz="24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size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максимальна кількість даних, що зчитуються (необов'язковий числовий аргумент). </a:t>
            </a:r>
          </a:p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uk-UA" altLang="ru-RU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f.readline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 - зчитує з файлу один рядок; символ нового рядка (\n) залишається в кінці рядка і опускається лише в останньому рядку файлу.</a:t>
            </a:r>
          </a:p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uk-UA" altLang="ru-RU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f.readlines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 - зчитує всі рядки до списку.</a:t>
            </a:r>
          </a:p>
        </p:txBody>
      </p:sp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06910CBF-5914-438E-B715-80A3D09A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70718"/>
              </p:ext>
            </p:extLst>
          </p:nvPr>
        </p:nvGraphicFramePr>
        <p:xfrm>
          <a:off x="395536" y="722531"/>
          <a:ext cx="849694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919718209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4108275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Метод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Опис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f.readable</a:t>
                      </a:r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endParaRPr lang="ru-RU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0" hangingPunct="1"/>
                      <a:r>
                        <a:rPr lang="en-US" sz="2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endParaRPr lang="ru-RU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Зчитування файлу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87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9990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Файлові методи (операції)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4FE475D-2B3E-4B3D-B6C6-80A6E1744FF2}"/>
              </a:ext>
            </a:extLst>
          </p:cNvPr>
          <p:cNvSpPr txBox="1">
            <a:spLocks noChangeArrowheads="1"/>
          </p:cNvSpPr>
          <p:nvPr/>
        </p:nvSpPr>
        <p:spPr>
          <a:xfrm>
            <a:off x="323529" y="2318505"/>
            <a:ext cx="8712967" cy="30931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uk-UA" altLang="ru-RU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f.write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able</a:t>
            </a: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 –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вертає</a:t>
            </a: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True, 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коли файл відкрито для запису. </a:t>
            </a:r>
            <a:endParaRPr lang="en-US" altLang="ru-RU" sz="24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uk-UA" altLang="ru-RU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f.write</a:t>
            </a: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r>
              <a:rPr lang="uk-UA" altLang="ru-RU" sz="24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–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записує вміст рядка до файлу і повертає кількість записаних символів.</a:t>
            </a:r>
          </a:p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uk-UA" altLang="ru-RU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f.write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lines</a:t>
            </a: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r>
              <a:rPr lang="uk-UA" altLang="ru-RU" sz="24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string</a:t>
            </a: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–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запис наступного елементу списку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рядок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до файлу (файл відкрито з 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‘</a:t>
            </a:r>
            <a:r>
              <a:rPr lang="en-US" altLang="ru-RU" sz="2400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wa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’)</a:t>
            </a:r>
            <a:endParaRPr lang="uk-UA" altLang="ru-RU" sz="24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700"/>
              </a:lnSpc>
              <a:spcBef>
                <a:spcPts val="600"/>
              </a:spcBef>
              <a:buNone/>
              <a:defRPr/>
            </a:pP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!!! Інші типи об’єктів потрібно перетворити - або в рядок (в текстовому режимі), або в байт-об'єкт (у двійковому режимі) - перед їх записуванням.</a:t>
            </a:r>
          </a:p>
        </p:txBody>
      </p:sp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06910CBF-5914-438E-B715-80A3D09A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37042"/>
              </p:ext>
            </p:extLst>
          </p:nvPr>
        </p:nvGraphicFramePr>
        <p:xfrm>
          <a:off x="395536" y="722531"/>
          <a:ext cx="849694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919718209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4108275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Метод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Опис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f.writeable</a:t>
                      </a:r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endParaRPr lang="ru-RU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685800" rtl="0" eaLnBrk="1" latinLnBrk="0" hangingPunct="1"/>
                      <a:r>
                        <a:rPr lang="en-US" sz="2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US" sz="2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()</a:t>
                      </a:r>
                      <a:endParaRPr lang="ru-RU" sz="2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uk-UA" sz="24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Зчитування файлу</a:t>
                      </a:r>
                      <a:endParaRPr lang="ru-RU" sz="24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87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0816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5501</TotalTime>
  <Words>1602</Words>
  <Application>Microsoft Office PowerPoint</Application>
  <PresentationFormat>Екран (4:3)</PresentationFormat>
  <Paragraphs>235</Paragraphs>
  <Slides>19</Slides>
  <Notes>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6" baseType="lpstr">
      <vt:lpstr>Arial</vt:lpstr>
      <vt:lpstr>Book Antiqua</vt:lpstr>
      <vt:lpstr>Calibri</vt:lpstr>
      <vt:lpstr>Calibri Light</vt:lpstr>
      <vt:lpstr>Tahoma</vt:lpstr>
      <vt:lpstr>Times New Roman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Владимирская</dc:creator>
  <cp:lastModifiedBy>Никитенко Андрей</cp:lastModifiedBy>
  <cp:revision>1012</cp:revision>
  <cp:lastPrinted>2024-03-04T10:34:18Z</cp:lastPrinted>
  <dcterms:created xsi:type="dcterms:W3CDTF">2001-11-25T14:33:40Z</dcterms:created>
  <dcterms:modified xsi:type="dcterms:W3CDTF">2024-06-02T13:18:23Z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308</vt:i4>
  </property>
</Properties>
</file>