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2"/>
  </p:notesMasterIdLst>
  <p:sldIdLst>
    <p:sldId id="671" r:id="rId2"/>
    <p:sldId id="582" r:id="rId3"/>
    <p:sldId id="663" r:id="rId4"/>
    <p:sldId id="670" r:id="rId5"/>
    <p:sldId id="355" r:id="rId6"/>
    <p:sldId id="662" r:id="rId7"/>
    <p:sldId id="660" r:id="rId8"/>
    <p:sldId id="643" r:id="rId9"/>
    <p:sldId id="661" r:id="rId10"/>
    <p:sldId id="667" r:id="rId11"/>
    <p:sldId id="665" r:id="rId12"/>
    <p:sldId id="666" r:id="rId13"/>
    <p:sldId id="629" r:id="rId14"/>
    <p:sldId id="664" r:id="rId15"/>
    <p:sldId id="669" r:id="rId16"/>
    <p:sldId id="642" r:id="rId17"/>
    <p:sldId id="668" r:id="rId18"/>
    <p:sldId id="608" r:id="rId19"/>
    <p:sldId id="609" r:id="rId20"/>
    <p:sldId id="275" r:id="rId21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0474EA-9C41-442D-965C-4172DBD22C90}">
          <p14:sldIdLst>
            <p14:sldId id="671"/>
            <p14:sldId id="582"/>
            <p14:sldId id="663"/>
            <p14:sldId id="670"/>
            <p14:sldId id="355"/>
            <p14:sldId id="662"/>
            <p14:sldId id="660"/>
            <p14:sldId id="643"/>
            <p14:sldId id="661"/>
            <p14:sldId id="667"/>
            <p14:sldId id="665"/>
            <p14:sldId id="666"/>
            <p14:sldId id="629"/>
            <p14:sldId id="664"/>
            <p14:sldId id="669"/>
            <p14:sldId id="642"/>
            <p14:sldId id="668"/>
            <p14:sldId id="608"/>
            <p14:sldId id="60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7" autoAdjust="0"/>
    <p:restoredTop sz="94632" autoAdjust="0"/>
  </p:normalViewPr>
  <p:slideViewPr>
    <p:cSldViewPr>
      <p:cViewPr varScale="1">
        <p:scale>
          <a:sx n="80" d="100"/>
          <a:sy n="80" d="100"/>
        </p:scale>
        <p:origin x="181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‹№›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04026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69793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1142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5170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11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1161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0400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5114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4579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83671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6.5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Інтерпретація скриптів. Модулі та типові пакети.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ПРОСТІР ІМЕН МОДУЛЯ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F522A40-95B7-4D23-B80C-D96C2D2EDE1A}"/>
              </a:ext>
            </a:extLst>
          </p:cNvPr>
          <p:cNvSpPr txBox="1">
            <a:spLocks noChangeArrowheads="1"/>
          </p:cNvSpPr>
          <p:nvPr/>
        </p:nvSpPr>
        <p:spPr>
          <a:xfrm>
            <a:off x="345903" y="791706"/>
            <a:ext cx="8618585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МОДУЛЬ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ПАКЕТ ІМЕН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86911E3-904A-4040-A54F-9E19652ED0CB}"/>
              </a:ext>
            </a:extLst>
          </p:cNvPr>
          <p:cNvSpPr txBox="1">
            <a:spLocks noChangeArrowheads="1"/>
          </p:cNvSpPr>
          <p:nvPr/>
        </p:nvSpPr>
        <p:spPr>
          <a:xfrm>
            <a:off x="361241" y="1269152"/>
            <a:ext cx="8618585" cy="54800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Інструкції модуля виконуються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під час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першої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спроби імпорту. Перший імпорт -  інтерпретатор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створює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порожній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об'єкт модуля і виконує інструкції в модулі одну за одною, від початку файлу до кінця.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Операції присвоювання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(не вкладені в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() або 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()), що виконуються на верхньому рівні, створюють атрибути об'єкта модуля і зберігаються в просторі імен модуля.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Область видимості модуля (простір імен) після завантаження модуля перетворюється в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атрибут-словник об'єкта модуля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Доступ до простору імен модуля можна отримати через атрибут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dict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або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dir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(M)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338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ІНСТРУКЦІЇ ІМПОРТУ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5E48B39-EE2B-43EC-8468-34CE06491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56828"/>
              </p:ext>
            </p:extLst>
          </p:nvPr>
        </p:nvGraphicFramePr>
        <p:xfrm>
          <a:off x="251521" y="777240"/>
          <a:ext cx="8723312" cy="592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254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343058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import &lt;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400"/>
                        </a:lnSpc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Файл 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завантажується та перетворюється в 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ім'я змінної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яка посилається на повний 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об'єкт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модуля із усіма його атрибутами</a:t>
                      </a:r>
                      <a:endParaRPr lang="ru-RU" sz="2400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import &lt;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 as  &lt;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mod_name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ім'я змінної := 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mod_name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400" b="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(нові, короткі імена)</a:t>
                      </a:r>
                      <a:endParaRPr lang="ru-RU" sz="2400" b="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from &lt;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import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Завантажуються 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всі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об'єкти-функції модуля, перетворюються в імена змінних  та копіюються в область видимості програми</a:t>
                      </a:r>
                      <a:endParaRPr lang="uk-UA" sz="2400" i="1" kern="1200" noProof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0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from &lt;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import &lt;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fun2,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…&gt;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…. Імпортуються окремі функції</a:t>
                      </a:r>
                      <a:endParaRPr lang="uk-UA" sz="2400" i="1" kern="1200" noProof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7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  from &lt;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Import &lt;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fun1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fun2,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as F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F2,..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…. Імпортуються окремі функції з новими іменами</a:t>
                      </a:r>
                      <a:endParaRPr lang="uk-UA" sz="2400" i="1" kern="1200" noProof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endParaRPr lang="uk-UA" sz="2400" i="1" kern="1200" noProof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1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085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ІНСТРУКЦІЇ ІМПОРТУ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01E11C0-CDFB-4538-B626-501673E8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77512"/>
              </p:ext>
            </p:extLst>
          </p:nvPr>
        </p:nvGraphicFramePr>
        <p:xfrm>
          <a:off x="231637" y="3839107"/>
          <a:ext cx="8599019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03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479989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Функція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imp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reload</a:t>
                      </a:r>
                      <a:endParaRPr lang="uk-UA" sz="2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reload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&lt;module&gt;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ts val="29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800" b="1" kern="1200" baseline="0" noProof="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reload</a:t>
                      </a:r>
                      <a:r>
                        <a:rPr lang="en-US" sz="2800" b="0" kern="1200" baseline="0" noProof="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800" b="0" kern="1200" baseline="0" noProof="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примусово виконує повторну завантаження вже завантаженого модуля і запускає його програмний код. </a:t>
                      </a:r>
                    </a:p>
                    <a:p>
                      <a:pPr marL="0" indent="0" algn="l" defTabSz="6858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uk-UA" sz="1800" b="0" kern="1200" baseline="0" noProof="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Інструкції присвоювання, що виконуються при повторному запуску, будуть змінювати існуючий об'єкт модуля.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8822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0122E305-F720-4239-96FC-5A45C766C019}"/>
              </a:ext>
            </a:extLst>
          </p:cNvPr>
          <p:cNvSpPr txBox="1">
            <a:spLocks noChangeArrowheads="1"/>
          </p:cNvSpPr>
          <p:nvPr/>
        </p:nvSpPr>
        <p:spPr>
          <a:xfrm>
            <a:off x="4582184" y="1340768"/>
            <a:ext cx="4248472" cy="24023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import </a:t>
            </a: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..</a:t>
            </a: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!..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створює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єдине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ім'я в просторі імен програми  що посилається на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об’єкт-модуль (на простір імен модуля).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F17800-B643-4B19-86A4-E5F10594D43B}"/>
              </a:ext>
            </a:extLst>
          </p:cNvPr>
          <p:cNvSpPr txBox="1">
            <a:spLocks noChangeArrowheads="1"/>
          </p:cNvSpPr>
          <p:nvPr/>
        </p:nvSpPr>
        <p:spPr>
          <a:xfrm>
            <a:off x="327429" y="1316742"/>
            <a:ext cx="4248472" cy="12481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from</a:t>
            </a: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..</a:t>
            </a: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!..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вставляє простір імен  модуля в простір імен програми.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F522A40-95B7-4D23-B80C-D96C2D2EDE1A}"/>
              </a:ext>
            </a:extLst>
          </p:cNvPr>
          <p:cNvSpPr txBox="1">
            <a:spLocks noChangeArrowheads="1"/>
          </p:cNvSpPr>
          <p:nvPr/>
        </p:nvSpPr>
        <p:spPr>
          <a:xfrm>
            <a:off x="345903" y="791706"/>
            <a:ext cx="8618585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import </a:t>
            </a: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 </a:t>
            </a: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from</a:t>
            </a: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!!!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інструкції (як і всі інші)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86911E3-904A-4040-A54F-9E19652ED0CB}"/>
              </a:ext>
            </a:extLst>
          </p:cNvPr>
          <p:cNvSpPr txBox="1">
            <a:spLocks noChangeArrowheads="1"/>
          </p:cNvSpPr>
          <p:nvPr/>
        </p:nvSpPr>
        <p:spPr>
          <a:xfrm>
            <a:off x="446126" y="2928042"/>
            <a:ext cx="4011077" cy="86305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 ПЕРЕВАГУ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інструкції  </a:t>
            </a: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import </a:t>
            </a: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B6AE1AD-77A5-4B62-B42A-220F0330D4BC}"/>
              </a:ext>
            </a:extLst>
          </p:cNvPr>
          <p:cNvCxnSpPr/>
          <p:nvPr/>
        </p:nvCxnSpPr>
        <p:spPr>
          <a:xfrm flipH="1">
            <a:off x="3563888" y="2541930"/>
            <a:ext cx="1008112" cy="671046"/>
          </a:xfrm>
          <a:prstGeom prst="straightConnector1">
            <a:avLst/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07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ІМПОРТ МОДУЛЯ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85FDB46-D7D5-49F6-BDEC-935FF972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79668"/>
              </p:ext>
            </p:extLst>
          </p:nvPr>
        </p:nvGraphicFramePr>
        <p:xfrm>
          <a:off x="493686" y="1515625"/>
          <a:ext cx="815662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9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6094537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Крок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1.Пошук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модуля в робочому середовищі</a:t>
                      </a:r>
                      <a:endParaRPr lang="ru-RU" sz="2400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2.Компіляція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Перетворення в  байт-код (*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pyc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), якщо це необхідно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3.Запуск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noProof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Виконується байт-код, створюються всі об'єкти модуля та, відповідно, простір імен модуля  (атрибути всіх об'єктів модуля).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5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70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ПОШУК МОДУЛЯ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85FDB46-D7D5-49F6-BDEC-935FF972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15075"/>
              </p:ext>
            </p:extLst>
          </p:nvPr>
        </p:nvGraphicFramePr>
        <p:xfrm>
          <a:off x="395536" y="1549522"/>
          <a:ext cx="81566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7580563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Напрямки пошуку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Домашня директорія програми</a:t>
                      </a:r>
                      <a:endParaRPr lang="ru-RU" sz="2400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Змінна оточення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PYTHONPATH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2400" i="1" kern="1200" noProof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якщо є </a:t>
                      </a:r>
                      <a:endParaRPr lang="ru-RU" sz="2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noProof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Каталоги стандартних бібліотек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50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noProof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Зміст будь-яких файлів  </a:t>
                      </a:r>
                      <a:r>
                        <a:rPr lang="en-US" sz="2400" i="1" kern="1200" noProof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uk-UA" sz="2400" i="1" kern="1200" noProof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i="1" kern="1200" noProof="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pht</a:t>
                      </a:r>
                      <a:r>
                        <a:rPr lang="uk-UA" sz="2400" i="1" kern="1200" noProof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якщо вони 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52795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9AEC3295-FC9A-45DD-8A56-EA727CFE6E3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Де шукати модуль  ?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B9968F-FDF5-4A72-96F7-765CCA5A9772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712967" cy="10926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import sys</a:t>
            </a:r>
            <a:endParaRPr lang="uk-UA" altLang="ru-RU" sz="28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en-US" altLang="ru-RU" sz="28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sys.path</a:t>
            </a:r>
            <a:r>
              <a:rPr lang="en-US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перегляд шляхів пошуку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71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СИНТАКСИС КВАЛІФІКАЦІЇ ІМЕН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EC3295-FC9A-45DD-8A56-EA727CFE6E3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301787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Для доступу до атрибутів будь-якого об'єкта використовується синтаксис кваліфікації імені </a:t>
            </a:r>
            <a:r>
              <a:rPr lang="uk-UA" altLang="ru-RU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object.attribute</a:t>
            </a:r>
            <a:r>
              <a:rPr lang="uk-UA" altLang="ru-RU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-&gt; 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це вираз, що повертає значення, яке присвоєно імені атрибуту.</a:t>
            </a:r>
          </a:p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Звернення до імен,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кваліфікуючи їх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явно вказує інтерпретатору об'єкт, атрибут якого потрібно використати.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8B713F-2639-4C9E-ABD6-C0FCAC9C5F6D}"/>
              </a:ext>
            </a:extLst>
          </p:cNvPr>
          <p:cNvSpPr txBox="1">
            <a:spLocks noChangeArrowheads="1"/>
          </p:cNvSpPr>
          <p:nvPr/>
        </p:nvSpPr>
        <p:spPr>
          <a:xfrm>
            <a:off x="323527" y="3898428"/>
            <a:ext cx="8712967" cy="25611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Прості змінні (правило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LEGB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наприклад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пошук імені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поточних областях видимості.</a:t>
            </a:r>
          </a:p>
          <a:p>
            <a:pPr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Кваліфіковані імена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пошук імені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спочатку в поточних областях видимості, а потім буде виконаний пошук атрибута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об'єкті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 в областях видимості).</a:t>
            </a:r>
            <a:endParaRPr lang="en-US" altLang="ru-RU" sz="24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Кваліфіковані шляхи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X.Y.Z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буде проведений пошук імені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об'єкті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 потім пошук імені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об'єкті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X.Y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altLang="ru-RU" sz="24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5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ПАКЕТ МОДУЛІВ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57B866-9F40-4937-A7B2-C3819AB98FD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722531"/>
            <a:ext cx="8352928" cy="9828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ПАКЕТ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директорія (каталог), в якому розташовані модулі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00F887-2CA8-4818-8C43-02EC84B9A40C}"/>
              </a:ext>
            </a:extLst>
          </p:cNvPr>
          <p:cNvSpPr txBox="1">
            <a:spLocks noChangeArrowheads="1"/>
          </p:cNvSpPr>
          <p:nvPr/>
        </p:nvSpPr>
        <p:spPr>
          <a:xfrm>
            <a:off x="464959" y="1705136"/>
            <a:ext cx="2810898" cy="163121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…/</a:t>
            </a:r>
            <a:r>
              <a:rPr lang="en-US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work_dir</a:t>
            </a:r>
            <a:r>
              <a:rPr lang="en-US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dir</a:t>
            </a:r>
            <a:endParaRPr lang="en-US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__init__.py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modul_1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modul_2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7EE3C62-C30E-440C-9B1B-FAA45FABD5DB}"/>
              </a:ext>
            </a:extLst>
          </p:cNvPr>
          <p:cNvSpPr txBox="1">
            <a:spLocks noChangeArrowheads="1"/>
          </p:cNvSpPr>
          <p:nvPr/>
        </p:nvSpPr>
        <p:spPr>
          <a:xfrm>
            <a:off x="4462696" y="1705136"/>
            <a:ext cx="4216345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import dir.modul_1</a:t>
            </a:r>
            <a:endParaRPr lang="en-US" sz="28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F1AA-C5F4-4195-89C4-ED3FA324035B}"/>
              </a:ext>
            </a:extLst>
          </p:cNvPr>
          <p:cNvSpPr txBox="1">
            <a:spLocks noChangeArrowheads="1"/>
          </p:cNvSpPr>
          <p:nvPr/>
        </p:nvSpPr>
        <p:spPr>
          <a:xfrm>
            <a:off x="262707" y="3395424"/>
            <a:ext cx="8618585" cy="201760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__init__.py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призначений для виконання дій по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першій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ініціалізації пакету, створення простору імен для каталогу і реалізації поведінки інструкцій імпорту, наприклад створення файлів, підключення до БД та інше.</a:t>
            </a:r>
          </a:p>
        </p:txBody>
      </p:sp>
    </p:spTree>
    <p:extLst>
      <p:ext uri="{BB962C8B-B14F-4D97-AF65-F5344CB8AC3E}">
        <p14:creationId xmlns:p14="http://schemas.microsoft.com/office/powerpoint/2010/main" val="714306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як СКРИПТ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57B866-9F40-4937-A7B2-C3819AB98FD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722531"/>
            <a:ext cx="8352928" cy="9793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Кожен модуль має вбудований атрибут 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__name__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, який встановлюється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F1AA-C5F4-4195-89C4-ED3FA324035B}"/>
              </a:ext>
            </a:extLst>
          </p:cNvPr>
          <p:cNvSpPr txBox="1">
            <a:spLocks noChangeArrowheads="1"/>
          </p:cNvSpPr>
          <p:nvPr/>
        </p:nvSpPr>
        <p:spPr>
          <a:xfrm>
            <a:off x="337745" y="1772816"/>
            <a:ext cx="8618585" cy="317176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sz="2800" b="1" i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modul</a:t>
            </a: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якщо файл модуля імпортується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ru-RU" sz="28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“__main__”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якщо файл модуля запускається як головний файл програми.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Тобто модуль може перевірити власний атрибут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name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 визначити, чи був він запущений як самостійна програма або імпортовано іншим модулем.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094B2D0-535A-4C4B-8815-EEC1F5A8E4B2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015560"/>
            <a:ext cx="8618585" cy="16324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модулі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можна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if __name__ == “__main__”: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…..</a:t>
            </a: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# 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що потрібно</a:t>
            </a:r>
            <a:endParaRPr lang="en-US" altLang="ru-RU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…..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55770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В. Анісімов, А. Ю. Дорошенко, С. Д. Погорілий, Я. Ю. Дорогий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2014. – 640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посіб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Ю. Дорошенко, С. Д. Погорілий, Я. Ю. Дорогий, Є. В. Глушко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2013. – 463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програмування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спеціальності  122 «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Компютерні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науки» /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А.В.Яковенко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КПІ.- Київ: КПІ, 2018 . – 195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4-е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издание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СПб.: Символ-Плюс. 2011.- 1280 с.: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88032" y="764704"/>
            <a:ext cx="8686800" cy="432426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компілятора та інтерпретатора. Наведіть порядок виконання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скриптів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Обґрунтуйте необхідність та вкажіть переваги використання модулів.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інструкцій імпорту модулів, поясніть їх відмінності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способи завдання шляхів пошуку модуля.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сутність поняття  кваліфіковані імена та наведіть відповідні приклади.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призначення пакетів модулів та поясніть порядок створення пакетів.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ІНТЕРПРЕТАЦІЯ СКРИПТІВ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49410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Інтерпретатор </a:t>
            </a:r>
            <a:r>
              <a:rPr lang="uk-UA" sz="2800" b="1" dirty="0">
                <a:solidFill>
                  <a:srgbClr val="FF0000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interpreter)</a:t>
            </a:r>
            <a:r>
              <a:rPr lang="uk-UA" sz="2800" b="1" dirty="0">
                <a:solidFill>
                  <a:srgbClr val="FF0000"/>
                </a:solidFill>
              </a:rPr>
              <a:t>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програма</a:t>
            </a:r>
            <a:r>
              <a:rPr lang="uk-UA" sz="2800" dirty="0"/>
              <a:t>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необхідна для виконання інших програм, вид транслятору, який здійснює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пооператорну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покомандну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построкову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обробку,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у машинний код та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виконання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програми.</a:t>
            </a:r>
          </a:p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Компілятор (</a:t>
            </a:r>
            <a:r>
              <a:rPr lang="uk-UA" sz="2800" b="1" dirty="0">
                <a:solidFill>
                  <a:srgbClr val="FF0000"/>
                </a:solidFill>
              </a:rPr>
              <a:t>с</a:t>
            </a:r>
            <a:r>
              <a:rPr lang="en-US" sz="2800" b="1" dirty="0" err="1">
                <a:solidFill>
                  <a:srgbClr val="FF0000"/>
                </a:solidFill>
              </a:rPr>
              <a:t>ompiler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 </a:t>
            </a:r>
            <a:r>
              <a:rPr lang="uk-UA" sz="28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— 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програма (набір програм), що перетворює (компілює) деякий вхідний код, написаний певною мовою програмування  (</a:t>
            </a:r>
            <a:r>
              <a:rPr lang="en-US" sz="2800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source language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 семантично еквівалентний код в іншій мові програмування (цільова мова, </a:t>
            </a:r>
            <a:r>
              <a:rPr lang="en-US" sz="2800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target language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 подальшою можливістю виконання програми комп'ютером.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1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6.5.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517231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Простий інтерпретатор </a:t>
            </a:r>
            <a:r>
              <a:rPr lang="uk-UA" sz="2800" b="1" dirty="0">
                <a:solidFill>
                  <a:srgbClr val="FF0000"/>
                </a:solidFill>
              </a:rPr>
              <a:t>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аналізує і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відразу виконує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(власне інтерпретація) програму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покомандно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(або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порядково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по мірі надходження тексту програми на вхід інтерпретатора. </a:t>
            </a:r>
          </a:p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Інтерпретатор </a:t>
            </a:r>
            <a:r>
              <a:rPr lang="uk-UA" sz="28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компілюючого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типу</a:t>
            </a:r>
            <a:r>
              <a:rPr lang="uk-UA" sz="28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 —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це система з компілятора , який перекладає текст програми в деяке проміжне представлення (найчастіше в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байт-код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і власне інтерпретатора, який виконує отриманий проміжний код - так звана віртуальна машина.</a:t>
            </a:r>
          </a:p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Загальна думка: машинний код набагато швидше, але байт-код краще захищений та є переносним.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ІНТЕРПРЕТАЦІЯ СКРИПТІВ</a:t>
            </a:r>
          </a:p>
        </p:txBody>
      </p:sp>
    </p:spTree>
    <p:extLst>
      <p:ext uri="{BB962C8B-B14F-4D97-AF65-F5344CB8AC3E}">
        <p14:creationId xmlns:p14="http://schemas.microsoft.com/office/powerpoint/2010/main" val="170992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1026" name="Picture 2" descr="How Does Python Code Run - CPython And Python 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6" y="1317127"/>
            <a:ext cx="7825273" cy="440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ІНТЕРПРЕТАЦІЯ СКРИПТІВ</a:t>
            </a:r>
          </a:p>
        </p:txBody>
      </p:sp>
    </p:spTree>
    <p:extLst>
      <p:ext uri="{BB962C8B-B14F-4D97-AF65-F5344CB8AC3E}">
        <p14:creationId xmlns:p14="http://schemas.microsoft.com/office/powerpoint/2010/main" val="3160461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5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824550-57E9-4CE7-8D30-1257995C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0"/>
            <a:ext cx="77227" cy="41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284C05-D6A0-400B-92EF-79F72FD1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39680"/>
            <a:ext cx="4536504" cy="5897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F70DC3-E6FE-457C-A0C5-8B35F259FECF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ІНТЕРПРЕТАЦІЯ СКРИПТІВ</a:t>
            </a:r>
          </a:p>
        </p:txBody>
      </p:sp>
    </p:spTree>
    <p:extLst>
      <p:ext uri="{BB962C8B-B14F-4D97-AF65-F5344CB8AC3E}">
        <p14:creationId xmlns:p14="http://schemas.microsoft.com/office/powerpoint/2010/main" val="205743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C214EB9B-5C5A-4468-8965-AEC599FC7AF6}"/>
              </a:ext>
            </a:extLst>
          </p:cNvPr>
          <p:cNvSpPr/>
          <p:nvPr/>
        </p:nvSpPr>
        <p:spPr>
          <a:xfrm>
            <a:off x="7020272" y="4614505"/>
            <a:ext cx="1296144" cy="1224136"/>
          </a:xfrm>
          <a:prstGeom prst="ellipse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ВИКОНАННЯ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ПРОГРАМИ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6CB407-A963-424C-B573-8B14387A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6" y="764704"/>
            <a:ext cx="8342090" cy="5895296"/>
          </a:xfrm>
          <a:prstGeom prst="rect">
            <a:avLst/>
          </a:prstGeom>
        </p:spPr>
      </p:pic>
      <p:sp>
        <p:nvSpPr>
          <p:cNvPr id="2" name="Выноска: изогнутая линия с чертой 1">
            <a:extLst>
              <a:ext uri="{FF2B5EF4-FFF2-40B4-BE49-F238E27FC236}">
                <a16:creationId xmlns:a16="http://schemas.microsoft.com/office/drawing/2014/main" id="{679FD0FE-386C-49FE-AF02-51600BEFDB9A}"/>
              </a:ext>
            </a:extLst>
          </p:cNvPr>
          <p:cNvSpPr/>
          <p:nvPr/>
        </p:nvSpPr>
        <p:spPr>
          <a:xfrm>
            <a:off x="323528" y="1124744"/>
            <a:ext cx="1800200" cy="1656184"/>
          </a:xfrm>
          <a:prstGeom prst="accentCallout2">
            <a:avLst>
              <a:gd name="adj1" fmla="val 96932"/>
              <a:gd name="adj2" fmla="val -3142"/>
              <a:gd name="adj3" fmla="val 123531"/>
              <a:gd name="adj4" fmla="val -3320"/>
              <a:gd name="adj5" fmla="val 124187"/>
              <a:gd name="adj6" fmla="val 4869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Выноска: изогнутая линия с чертой 6">
            <a:extLst>
              <a:ext uri="{FF2B5EF4-FFF2-40B4-BE49-F238E27FC236}">
                <a16:creationId xmlns:a16="http://schemas.microsoft.com/office/drawing/2014/main" id="{19A5210A-CA7F-4A3C-8883-D77BC981D634}"/>
              </a:ext>
            </a:extLst>
          </p:cNvPr>
          <p:cNvSpPr/>
          <p:nvPr/>
        </p:nvSpPr>
        <p:spPr>
          <a:xfrm>
            <a:off x="3347864" y="2636912"/>
            <a:ext cx="3168352" cy="3201729"/>
          </a:xfrm>
          <a:prstGeom prst="accentCallout2">
            <a:avLst>
              <a:gd name="adj1" fmla="val 96932"/>
              <a:gd name="adj2" fmla="val -3142"/>
              <a:gd name="adj3" fmla="val 113108"/>
              <a:gd name="adj4" fmla="val -3109"/>
              <a:gd name="adj5" fmla="val 113764"/>
              <a:gd name="adj6" fmla="val 1920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2742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РЕАЛІЗАЦІЇ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233A512-B125-42AF-A4BD-7E5C555B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49074"/>
              </p:ext>
            </p:extLst>
          </p:nvPr>
        </p:nvGraphicFramePr>
        <p:xfrm>
          <a:off x="316582" y="836712"/>
          <a:ext cx="865130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72">
                  <a:extLst>
                    <a:ext uri="{9D8B030D-6E8A-4147-A177-3AD203B41FA5}">
                      <a16:colId xmlns:a16="http://schemas.microsoft.com/office/drawing/2014/main" val="463486705"/>
                    </a:ext>
                  </a:extLst>
                </a:gridCol>
                <a:gridCol w="2855853">
                  <a:extLst>
                    <a:ext uri="{9D8B030D-6E8A-4147-A177-3AD203B41FA5}">
                      <a16:colId xmlns:a16="http://schemas.microsoft.com/office/drawing/2014/main" val="545175147"/>
                    </a:ext>
                  </a:extLst>
                </a:gridCol>
                <a:gridCol w="3159281">
                  <a:extLst>
                    <a:ext uri="{9D8B030D-6E8A-4147-A177-3AD203B41FA5}">
                      <a16:colId xmlns:a16="http://schemas.microsoft.com/office/drawing/2014/main" val="1487061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Machine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Compatible Lang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CPython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CPython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VM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9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Jython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IronPython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Brython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Eng.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RubyPython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RubyVM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Ruby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4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PyPy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endParaRPr lang="uk-UA" sz="2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88635"/>
                  </a:ext>
                </a:extLst>
              </a:tr>
            </a:tbl>
          </a:graphicData>
        </a:graphic>
      </p:graphicFrame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4145FCE1-4B9E-475B-AD8E-51B45FE1F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08541"/>
              </p:ext>
            </p:extLst>
          </p:nvPr>
        </p:nvGraphicFramePr>
        <p:xfrm>
          <a:off x="316582" y="4578013"/>
          <a:ext cx="86513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234">
                  <a:extLst>
                    <a:ext uri="{9D8B030D-6E8A-4147-A177-3AD203B41FA5}">
                      <a16:colId xmlns:a16="http://schemas.microsoft.com/office/drawing/2014/main" val="46348670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545175147"/>
                    </a:ext>
                  </a:extLst>
                </a:gridCol>
                <a:gridCol w="795488">
                  <a:extLst>
                    <a:ext uri="{9D8B030D-6E8A-4147-A177-3AD203B41FA5}">
                      <a16:colId xmlns:a16="http://schemas.microsoft.com/office/drawing/2014/main" val="1487061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JupyterLab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Spyder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IPython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/ IP[y]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enhanced 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nteractive 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7.13.0 Released on  Feb 29, 2020.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7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296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BB6328-AFBB-4168-AF82-5AFB667E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990600"/>
            <a:ext cx="9058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91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9F201-7EA0-4559-B01B-19FC5571187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МОДУЛІ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CEC4B4-4736-4490-B136-D82C8DA2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1005036"/>
            <a:ext cx="9058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1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5701</TotalTime>
  <Words>1196</Words>
  <Application>Microsoft Office PowerPoint</Application>
  <PresentationFormat>Екран (4:3)</PresentationFormat>
  <Paragraphs>164</Paragraphs>
  <Slides>20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Tahoma</vt:lpstr>
      <vt:lpstr>Times New Roman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Никитенко Андрей</cp:lastModifiedBy>
  <cp:revision>1036</cp:revision>
  <dcterms:created xsi:type="dcterms:W3CDTF">2001-11-25T14:33:40Z</dcterms:created>
  <dcterms:modified xsi:type="dcterms:W3CDTF">2024-06-02T13:18:35Z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