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1"/>
  </p:notesMasterIdLst>
  <p:sldIdLst>
    <p:sldId id="695" r:id="rId2"/>
    <p:sldId id="582" r:id="rId3"/>
    <p:sldId id="686" r:id="rId4"/>
    <p:sldId id="684" r:id="rId5"/>
    <p:sldId id="687" r:id="rId6"/>
    <p:sldId id="685" r:id="rId7"/>
    <p:sldId id="681" r:id="rId8"/>
    <p:sldId id="672" r:id="rId9"/>
    <p:sldId id="643" r:id="rId10"/>
    <p:sldId id="693" r:id="rId11"/>
    <p:sldId id="683" r:id="rId12"/>
    <p:sldId id="689" r:id="rId13"/>
    <p:sldId id="688" r:id="rId14"/>
    <p:sldId id="682" r:id="rId15"/>
    <p:sldId id="694" r:id="rId16"/>
    <p:sldId id="691" r:id="rId17"/>
    <p:sldId id="608" r:id="rId18"/>
    <p:sldId id="609" r:id="rId19"/>
    <p:sldId id="275" r:id="rId20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30474EA-9C41-442D-965C-4172DBD22C90}">
          <p14:sldIdLst>
            <p14:sldId id="695"/>
            <p14:sldId id="582"/>
            <p14:sldId id="686"/>
            <p14:sldId id="684"/>
            <p14:sldId id="687"/>
            <p14:sldId id="685"/>
            <p14:sldId id="681"/>
            <p14:sldId id="672"/>
            <p14:sldId id="643"/>
            <p14:sldId id="693"/>
            <p14:sldId id="683"/>
            <p14:sldId id="689"/>
            <p14:sldId id="688"/>
            <p14:sldId id="682"/>
            <p14:sldId id="694"/>
            <p14:sldId id="691"/>
            <p14:sldId id="608"/>
            <p14:sldId id="609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й Башков" initials="ЕБ" lastIdx="1" clrIdx="0">
    <p:extLst>
      <p:ext uri="{19B8F6BF-5375-455C-9EA6-DF929625EA0E}">
        <p15:presenceInfo xmlns:p15="http://schemas.microsoft.com/office/powerpoint/2012/main" userId="a4e829795854d8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303" autoAdjust="0"/>
  </p:normalViewPr>
  <p:slideViewPr>
    <p:cSldViewPr>
      <p:cViewPr varScale="1">
        <p:scale>
          <a:sx n="85" d="100"/>
          <a:sy n="85" d="100"/>
        </p:scale>
        <p:origin x="117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‹№›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743762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5947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1025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16994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27861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69793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11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040265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94415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68914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78768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7524" y="836712"/>
            <a:ext cx="856895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СИСТЕМ ШТУЧНОГО ІНТЕЛЕКТУ, НЕЙРОННИХ МЕРЕЖ ТА ГЛИБОКОГО НАВЧАННЯ</a:t>
            </a:r>
          </a:p>
          <a:p>
            <a:pPr algn="ctr">
              <a:lnSpc>
                <a:spcPct val="100000"/>
              </a:lnSpc>
              <a:defRPr/>
            </a:pPr>
            <a:endParaRPr lang="uk-UA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6. ВИСОКОРІВНЕВА МОВА ПРОГРАМУВАННЯ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00000"/>
              </a:lnSpc>
              <a:defRPr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6.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Можливості перевантаження операторів. Визначення понять об’єктів </a:t>
            </a:r>
            <a:r>
              <a:rPr lang="uk-UA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ітерування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ітератора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генератора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4000" b="1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47523-5AEA-452B-B22B-FA848C30B65B}"/>
              </a:ext>
            </a:extLst>
          </p:cNvPr>
          <p:cNvSpPr txBox="1"/>
          <p:nvPr/>
        </p:nvSpPr>
        <p:spPr>
          <a:xfrm>
            <a:off x="0" y="76200"/>
            <a:ext cx="90364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ІТЕРАТИВНІСТЬ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65D7DD9-1B3D-4E03-8EB3-D4A4B1FC79A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764704"/>
            <a:ext cx="8496944" cy="43242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Перевірка: є об'єкт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ітеруємим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?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hasattr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(object  , ‘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__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’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Приклад 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hasattr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(str , ‘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__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’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hasattr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(bool , ‘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__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’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EDED6C-CFC6-4634-B2C9-312ABC7ACC39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3131582"/>
            <a:ext cx="3240360" cy="125085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800" b="1" i="1" dirty="0">
              <a:solidFill>
                <a:schemeClr val="accent6">
                  <a:lumMod val="75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17032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ІТЕРАТОР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9D0145-7BEF-424C-8E81-9B664F7CE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744631"/>
            <a:ext cx="7591425" cy="22479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52DF1BC-9BBA-46A1-B048-52327FBC5ABA}"/>
              </a:ext>
            </a:extLst>
          </p:cNvPr>
          <p:cNvSpPr txBox="1">
            <a:spLocks noChangeArrowheads="1"/>
          </p:cNvSpPr>
          <p:nvPr/>
        </p:nvSpPr>
        <p:spPr>
          <a:xfrm>
            <a:off x="356247" y="2492896"/>
            <a:ext cx="8618585" cy="240065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Ручний виклик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(), next())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Ручний виклик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WHILE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Автоматичний виклик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FOR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item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</a:t>
            </a:r>
            <a:r>
              <a:rPr lang="en-US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X :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(item)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136CC4C-40A5-4AD5-ACC0-EB26B655F4EC}"/>
              </a:ext>
            </a:extLst>
          </p:cNvPr>
          <p:cNvSpPr txBox="1">
            <a:spLocks noChangeArrowheads="1"/>
          </p:cNvSpPr>
          <p:nvPr/>
        </p:nvSpPr>
        <p:spPr>
          <a:xfrm>
            <a:off x="4586066" y="4762896"/>
            <a:ext cx="3240360" cy="163121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6813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ГЕНЕРАТОР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FA71B0-68BF-4C95-AD05-1E6B67C9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7" y="752973"/>
            <a:ext cx="8834786" cy="160462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D433D33-6DA7-492A-969B-6460E0718E48}"/>
              </a:ext>
            </a:extLst>
          </p:cNvPr>
          <p:cNvSpPr txBox="1">
            <a:spLocks noChangeArrowheads="1"/>
          </p:cNvSpPr>
          <p:nvPr/>
        </p:nvSpPr>
        <p:spPr>
          <a:xfrm>
            <a:off x="146100" y="4255380"/>
            <a:ext cx="8795320" cy="201721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 створює методи 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en-US" sz="28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 , __next__  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автоматично!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Два типи генераторів: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generator expression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 - вираз </a:t>
            </a:r>
          </a:p>
          <a:p>
            <a:pPr marL="514350" indent="-514350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generator function 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 - функція </a:t>
            </a:r>
            <a:endParaRPr lang="uk-UA" sz="28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: двойная изогнутая линия с чертой 7">
            <a:extLst>
              <a:ext uri="{FF2B5EF4-FFF2-40B4-BE49-F238E27FC236}">
                <a16:creationId xmlns:a16="http://schemas.microsoft.com/office/drawing/2014/main" id="{EE52A0DC-8CF5-447B-A845-93EC7B21E814}"/>
              </a:ext>
            </a:extLst>
          </p:cNvPr>
          <p:cNvSpPr/>
          <p:nvPr/>
        </p:nvSpPr>
        <p:spPr>
          <a:xfrm>
            <a:off x="2267744" y="2924943"/>
            <a:ext cx="3024336" cy="792089"/>
          </a:xfrm>
          <a:prstGeom prst="accentCallout3">
            <a:avLst>
              <a:gd name="adj1" fmla="val -4972"/>
              <a:gd name="adj2" fmla="val -3449"/>
              <a:gd name="adj3" fmla="val -61022"/>
              <a:gd name="adj4" fmla="val 104252"/>
              <a:gd name="adj5" fmla="val -103097"/>
              <a:gd name="adj6" fmla="val 104207"/>
              <a:gd name="adj7" fmla="val -149421"/>
              <a:gd name="adj8" fmla="val 104191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Неявний виклик </a:t>
            </a:r>
            <a:r>
              <a:rPr lang="uk-UA" sz="2400" dirty="0" err="1"/>
              <a:t>ітератору</a:t>
            </a:r>
            <a:endParaRPr lang="uk-UA" sz="2400" dirty="0"/>
          </a:p>
        </p:txBody>
      </p:sp>
      <p:sp>
        <p:nvSpPr>
          <p:cNvPr id="9" name="Выноска: двойная изогнутая линия с чертой 8">
            <a:extLst>
              <a:ext uri="{FF2B5EF4-FFF2-40B4-BE49-F238E27FC236}">
                <a16:creationId xmlns:a16="http://schemas.microsoft.com/office/drawing/2014/main" id="{B1A862EC-FF76-4A36-92A1-856C7838A35B}"/>
              </a:ext>
            </a:extLst>
          </p:cNvPr>
          <p:cNvSpPr/>
          <p:nvPr/>
        </p:nvSpPr>
        <p:spPr>
          <a:xfrm>
            <a:off x="5580112" y="2924943"/>
            <a:ext cx="3024336" cy="792089"/>
          </a:xfrm>
          <a:prstGeom prst="accentCallout3">
            <a:avLst>
              <a:gd name="adj1" fmla="val -4972"/>
              <a:gd name="adj2" fmla="val -3449"/>
              <a:gd name="adj3" fmla="val -41782"/>
              <a:gd name="adj4" fmla="val 86405"/>
              <a:gd name="adj5" fmla="val -98287"/>
              <a:gd name="adj6" fmla="val 86150"/>
              <a:gd name="adj7" fmla="val -171067"/>
              <a:gd name="adj8" fmla="val 85714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Неявний виклик наступного елементу</a:t>
            </a:r>
          </a:p>
        </p:txBody>
      </p:sp>
    </p:spTree>
    <p:extLst>
      <p:ext uri="{BB962C8B-B14F-4D97-AF65-F5344CB8AC3E}">
        <p14:creationId xmlns:p14="http://schemas.microsoft.com/office/powerpoint/2010/main" val="3908374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47523-5AEA-452B-B22B-FA848C30B65B}"/>
              </a:ext>
            </a:extLst>
          </p:cNvPr>
          <p:cNvSpPr txBox="1"/>
          <p:nvPr/>
        </p:nvSpPr>
        <p:spPr>
          <a:xfrm>
            <a:off x="0" y="76200"/>
            <a:ext cx="90364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ІТЕРАТИВНІСТЬ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ВИЗНАЧЕННЯ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65D7DD9-1B3D-4E03-8EB3-D4A4B1FC79A8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764704"/>
            <a:ext cx="8795320" cy="509536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generator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generator expression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-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спеціальний клас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який дозволяє легко створювати свої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ітератори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 відміну від звичайних функцій, генератор не просто повертає значення і завершує роботу, а повертає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ітератор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який віддає елементи по одному.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 витягує (видає) значення. При цьому значення повертаються за запитом, і після повернення одного значення виконання функції -генератора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припиняється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до запиту наступного значення.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Між запитами генератор зберігає свій стан.</a:t>
            </a:r>
          </a:p>
        </p:txBody>
      </p:sp>
    </p:spTree>
    <p:extLst>
      <p:ext uri="{BB962C8B-B14F-4D97-AF65-F5344CB8AC3E}">
        <p14:creationId xmlns:p14="http://schemas.microsoft.com/office/powerpoint/2010/main" val="3269092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0" y="76200"/>
            <a:ext cx="90364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ГЕНЕРАТОР ФУНКЦІЯ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D97739-B708-4131-8797-8FEC9379CC78}"/>
              </a:ext>
            </a:extLst>
          </p:cNvPr>
          <p:cNvSpPr/>
          <p:nvPr/>
        </p:nvSpPr>
        <p:spPr>
          <a:xfrm>
            <a:off x="251520" y="764704"/>
            <a:ext cx="8496944" cy="586481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Головною особливістю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генератора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є повернення елементів на вимогу. </a:t>
            </a:r>
          </a:p>
          <a:p>
            <a:pPr defTabSz="685800">
              <a:lnSpc>
                <a:spcPts val="3000"/>
              </a:lnSpc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 – функція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забезпечує зручний спосіб реалізації протоколу ітерацій.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це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ітерабельний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об'єкт, створений за допомогою функції із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yield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інструкцією виходу. </a:t>
            </a:r>
          </a:p>
          <a:p>
            <a:pPr defTabSz="685800">
              <a:lnSpc>
                <a:spcPts val="3000"/>
              </a:lnSpc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Відмінність: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вичайна функція припиняє своє виконання, коли вона виконує інструкцію  виходу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return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 defTabSz="685800">
              <a:lnSpc>
                <a:spcPts val="3000"/>
              </a:lnSpc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ункція з інструкцією виходу 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yield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зберігає  свій стан, який може бути «підхоплений» наступного разу, коли викликається.</a:t>
            </a:r>
          </a:p>
        </p:txBody>
      </p:sp>
    </p:spTree>
    <p:extLst>
      <p:ext uri="{BB962C8B-B14F-4D97-AF65-F5344CB8AC3E}">
        <p14:creationId xmlns:p14="http://schemas.microsoft.com/office/powerpoint/2010/main" val="334574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0" y="76200"/>
            <a:ext cx="90364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ГЕНЕРАТОР ВИРАЗ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D97739-B708-4131-8797-8FEC9379CC78}"/>
              </a:ext>
            </a:extLst>
          </p:cNvPr>
          <p:cNvSpPr/>
          <p:nvPr/>
        </p:nvSpPr>
        <p:spPr>
          <a:xfrm>
            <a:off x="251520" y="764704"/>
            <a:ext cx="8640960" cy="471064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Генератор–вираз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спрощений засіб створення генератору (порівняно з генератором – функцією).</a:t>
            </a:r>
          </a:p>
          <a:p>
            <a:pPr defTabSz="685800">
              <a:lnSpc>
                <a:spcPts val="3000"/>
              </a:lnSpc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 – вираз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дозволяє створювати генератор «в польоті» без використання інструкції виходу 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yield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Генератор – вираз може бути записано з використанням синтаксису, схожого на синтаксис компоновки словника, але не в квадратних,  а в круглих дужках.</a:t>
            </a:r>
          </a:p>
        </p:txBody>
      </p:sp>
    </p:spTree>
    <p:extLst>
      <p:ext uri="{BB962C8B-B14F-4D97-AF65-F5344CB8AC3E}">
        <p14:creationId xmlns:p14="http://schemas.microsoft.com/office/powerpoint/2010/main" val="611602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0" y="76200"/>
            <a:ext cx="90364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ІНСТРУКЦІЯ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FOR … IN …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77BF0D-8ABB-4F62-979C-0B7A61B11892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764704"/>
            <a:ext cx="8795320" cy="471064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120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i="1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target_list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b="1" i="1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expression_list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suite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[else :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suite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Suite</a:t>
            </a:r>
            <a:r>
              <a:rPr lang="uk-UA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група (блок) інструкцій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b="1" i="1" dirty="0">
              <a:solidFill>
                <a:schemeClr val="accent6">
                  <a:lumMod val="50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expression_list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об'єкт, що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ітерується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Ітератор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створюється після обчислення</a:t>
            </a:r>
            <a:r>
              <a:rPr lang="uk-UA" sz="2800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expression_list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Suite</a:t>
            </a:r>
            <a:r>
              <a:rPr lang="uk-UA" sz="2800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виконується послідовно для кожного елемента що вертає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ітератор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Коли елементи послідовності вичерпано (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ітератор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верта</a:t>
            </a:r>
            <a:r>
              <a:rPr lang="uk-UA" sz="2800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є </a:t>
            </a:r>
            <a:r>
              <a:rPr lang="en-US" sz="2800" b="1" i="1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StopIteration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suite</a:t>
            </a:r>
            <a:r>
              <a:rPr lang="uk-UA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виразі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[else : </a:t>
            </a:r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suite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]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(якщо присутнє) і виконання циклу завершується.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76EC14-DDF4-4AF4-ABF9-93C52237C57A}"/>
              </a:ext>
            </a:extLst>
          </p:cNvPr>
          <p:cNvSpPr/>
          <p:nvPr/>
        </p:nvSpPr>
        <p:spPr>
          <a:xfrm>
            <a:off x="179512" y="6357373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https://docs.python.org/3/reference/compound_stmts.html#the-for-statement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6499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55770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В. Анісімов, А. Ю. Дорошенко, С. Д. Погорілий, Я. Ю. Дорогий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2014. – 640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посіб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Ю. Дорошенко, С. Д. Погорілий, Я. Ю. Дорогий, Є. В. Глушко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2013. – 463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програмування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 для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спеціальності  122 «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Компютерні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науки» /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А.В.Яковенко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КПІ.- Київ: КПІ, 2018 . – 195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4-е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издание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 СПб.: Символ-Плюс. 2011.- 1280 с.: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459BEB0-9326-4131-93AD-153DF2CAF18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88032" y="764704"/>
            <a:ext cx="8686800" cy="547842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переваги використання перевантаження операторів.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призначення методів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__str__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надайте приклади їх застосування.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призначення методу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__add__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надайте приклади його перевантаження.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об'єкта, що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ітерується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ітератора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генератора.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протокол ітерації в мові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Поясніть призначення методів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__ ,__next __. 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приклад створення класу, що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ітерується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генератора – функції та генератора – виразу, поясніть їх відмінності. Наведіть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The END</a:t>
            </a:r>
            <a:endParaRPr dirty="0"/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Частина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 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6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.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 Лекція 6.7.</a:t>
            </a:r>
            <a:endParaRPr lang="ru-RU" sz="4000" b="1" dirty="0">
              <a:solidFill>
                <a:srgbClr val="00206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ПЕРЕВАНТАЖЕННЯ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565483-924E-4C32-90A2-927B6D4C324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586481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Перевантаження операторів  в  </a:t>
            </a:r>
            <a:r>
              <a:rPr lang="uk-UA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</a:p>
          <a:p>
            <a:pPr marL="1341438" indent="-620713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дозволяє класам брати участь в звичайних операціях,</a:t>
            </a:r>
          </a:p>
          <a:p>
            <a:pPr marL="1341438" indent="-620713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класи можуть перевантажувати всі оператори виразів,</a:t>
            </a:r>
          </a:p>
          <a:p>
            <a:pPr marL="1341438" indent="-620713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класи можуть також перевантажувати такі операції, як вивід, виклик функцій, звернення до атрибутів і …  </a:t>
            </a:r>
          </a:p>
          <a:p>
            <a:pPr marL="1341438" indent="-620713">
              <a:lnSpc>
                <a:spcPts val="3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перевантаження полягає в реалізації в класах методів із спеціальними іменами.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!!!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якщо в класі визначено метод з спеціальним ім'ям, інтерпретатор буде автоматично викликати його при виконання відповідного методу екземпляру класу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.</a:t>
            </a:r>
            <a:endParaRPr lang="uk-UA" altLang="ru-RU" sz="3200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1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>
                <a:solidFill>
                  <a:srgbClr val="002060"/>
                </a:solidFill>
                <a:latin typeface="Book Antiqua" panose="02040602050305030304" pitchFamily="18" charset="0"/>
              </a:rPr>
              <a:t>ПЕРЕВАНТАЖЕННЯ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565483-924E-4C32-90A2-927B6D4C324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9" y="1052736"/>
            <a:ext cx="8712967" cy="440120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Імена методів, що починаються і закінчуються двома символами підкреслення (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__X__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мають спеціальне призначення. </a:t>
            </a:r>
          </a:p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Мова </a:t>
            </a:r>
            <a:r>
              <a:rPr lang="uk-UA" altLang="ru-RU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визначає фіксовані і незмінні імена методів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для кожної 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 операцій. Перевантаження операторів реалізовано за рахунок створення методів зі цими спеціальними іменами для перехоплювання операцій.</a:t>
            </a:r>
          </a:p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Такі методи викликаються автоматично, коли екземпляр бере участь у вбудованих операціях.</a:t>
            </a:r>
          </a:p>
        </p:txBody>
      </p:sp>
    </p:spTree>
    <p:extLst>
      <p:ext uri="{BB962C8B-B14F-4D97-AF65-F5344CB8AC3E}">
        <p14:creationId xmlns:p14="http://schemas.microsoft.com/office/powerpoint/2010/main" val="1720500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0" y="76200"/>
            <a:ext cx="90364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>
                <a:solidFill>
                  <a:srgbClr val="002060"/>
                </a:solidFill>
                <a:latin typeface="Book Antiqua" panose="02040602050305030304" pitchFamily="18" charset="0"/>
              </a:rPr>
              <a:t>МЕТОДИ ПЕРЕВАНТАЖЕННЯ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233A512-B125-42AF-A4BD-7E5C555B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61408"/>
              </p:ext>
            </p:extLst>
          </p:nvPr>
        </p:nvGraphicFramePr>
        <p:xfrm>
          <a:off x="235737" y="764704"/>
          <a:ext cx="865674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031">
                  <a:extLst>
                    <a:ext uri="{9D8B030D-6E8A-4147-A177-3AD203B41FA5}">
                      <a16:colId xmlns:a16="http://schemas.microsoft.com/office/drawing/2014/main" val="46348670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545175147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06807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Перевантажує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Викликається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__init__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Конструктор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створенні об'єкту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9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__del__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Деструктор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 знищенні об'єкту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__repr__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__str__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Вивід, перетворення (строкове представлення)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print(), repr(), str(), format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2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__len__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Довжина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4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__bool__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Перевірка логічного значення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2400" b="0" noProof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4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400" b="1" noProof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2400" b="0" noProof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2400" b="0" noProof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3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__lt__, __gt__,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__le__, __ge__,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__eq__, __ne__,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Порівняння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&lt; Y, X &lt;= Y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&gt; Y, X &gt;= Y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== Y, 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6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85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0" y="76200"/>
            <a:ext cx="903649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ВБУДОВАНІ АРГУМЕНТИ</a:t>
            </a:r>
          </a:p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(__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init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__)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E4D102-DDBF-472C-AC03-12538A17F93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340768"/>
            <a:ext cx="8795320" cy="43279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init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є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конструктором,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який використовується для ініціалізації  стану об'єкту.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init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 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завжди викликається при створенні нового екземпляру класу. Якщо метод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init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відсутнє в класі, інтерпретатор виконує пошук в суперкласі.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Важливо: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методі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init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класу можливо викликати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init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 суперкласу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за допомогою кваліфікованого ім'я.</a:t>
            </a:r>
            <a:endParaRPr lang="uk-UA" sz="2800" dirty="0">
              <a:solidFill>
                <a:schemeClr val="accent6">
                  <a:lumMod val="50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726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0" y="76200"/>
            <a:ext cx="903649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ВБУДОВАНІ АРГУМЕНТИ</a:t>
            </a:r>
          </a:p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(__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str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__ , __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repr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__)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E4D102-DDBF-472C-AC03-12538A17F93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174707"/>
            <a:ext cx="8795320" cy="509742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Строкове представлення об'єктів за замовчуванням має не містить корисної інформації і нелегко сприймається. Методи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repr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 , __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str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дозволяють визначити більш легкий для читання формат виведення екземплярів об'єктів. 	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Методи повертають строкове представлення екземпляру, завжди  використовується для перетворення об'єкта 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self.data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 рядок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 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repr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використовується всюди,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 винятком функцій 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 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str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якщо визначено метод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str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Якщо метод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str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відсутен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операції виведення використовуватимуть метод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repr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але не навпаки.</a:t>
            </a:r>
            <a:endParaRPr lang="uk-UA" sz="2800" dirty="0">
              <a:solidFill>
                <a:schemeClr val="accent6">
                  <a:lumMod val="50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61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0" y="76200"/>
            <a:ext cx="90364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	АРИФМЕТИКО-ЛОГІЧНІ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233A512-B125-42AF-A4BD-7E5C555B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68651"/>
              </p:ext>
            </p:extLst>
          </p:nvPr>
        </p:nvGraphicFramePr>
        <p:xfrm>
          <a:off x="235736" y="764704"/>
          <a:ext cx="873909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16">
                  <a:extLst>
                    <a:ext uri="{9D8B030D-6E8A-4147-A177-3AD203B41FA5}">
                      <a16:colId xmlns:a16="http://schemas.microsoft.com/office/drawing/2014/main" val="46348670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545175147"/>
                    </a:ext>
                  </a:extLst>
                </a:gridCol>
                <a:gridCol w="3250703">
                  <a:extLst>
                    <a:ext uri="{9D8B030D-6E8A-4147-A177-3AD203B41FA5}">
                      <a16:colId xmlns:a16="http://schemas.microsoft.com/office/drawing/2014/main" val="206807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Перевантажує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Викликається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__add__, 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radd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__, __</a:t>
                      </a:r>
                      <a:r>
                        <a:rPr lang="en-US" sz="16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iadd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1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+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Додавання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3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__sub__ 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Віднімання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6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 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truediv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Ділення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6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flordiv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//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Цілочислове ділення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__mod__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%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Залишок ділення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2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divmod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 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-US" sz="2400" b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divmod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(X,Y)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Частка ділення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__pow__ 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**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степінь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5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__and__ 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«ТА»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9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__or__ 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«АБО»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0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-US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uk-UA" sz="24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«Виняткове АБО»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0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8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47523-5AEA-452B-B22B-FA848C30B65B}"/>
              </a:ext>
            </a:extLst>
          </p:cNvPr>
          <p:cNvSpPr txBox="1"/>
          <p:nvPr/>
        </p:nvSpPr>
        <p:spPr>
          <a:xfrm>
            <a:off x="0" y="76200"/>
            <a:ext cx="90364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ІТЕРАТИВНІСТЬ. ВИЗНАЧЕННЯ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65D7DD9-1B3D-4E03-8EB3-D4A4B1FC79A8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764704"/>
            <a:ext cx="8795320" cy="39412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Ітеруємий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обєкт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(об'єкт, що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ітерується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iterable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iterable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object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-  об'єкт, який має метод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__ ( )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 який повертає відповідний об’єкт -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ітератор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Ітератор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iterator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- об'єкт, який повертається методом  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iter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__ () 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 має метод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__ ()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 що витягує (видає) наступний елемент контейнеру. При цьому цей елемент уже не міститься в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ітераторі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ітератор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 кінцевому підсумку спустошується і вертає помилку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StopIteration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269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5CA7A-C40E-4014-9475-B5126C21C97C}"/>
              </a:ext>
            </a:extLst>
          </p:cNvPr>
          <p:cNvSpPr txBox="1"/>
          <p:nvPr/>
        </p:nvSpPr>
        <p:spPr>
          <a:xfrm>
            <a:off x="53752" y="59521"/>
            <a:ext cx="90364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ІТЕРАТИВНІСТЬ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ВИЗНАЧЕННЯ</a:t>
            </a:r>
          </a:p>
        </p:txBody>
      </p:sp>
      <p:sp>
        <p:nvSpPr>
          <p:cNvPr id="3" name="Левая фигурная скобка 2">
            <a:extLst>
              <a:ext uri="{FF2B5EF4-FFF2-40B4-BE49-F238E27FC236}">
                <a16:creationId xmlns:a16="http://schemas.microsoft.com/office/drawing/2014/main" id="{12DECB7B-1E7D-43FE-BCFA-44A6439113CA}"/>
              </a:ext>
            </a:extLst>
          </p:cNvPr>
          <p:cNvSpPr/>
          <p:nvPr/>
        </p:nvSpPr>
        <p:spPr>
          <a:xfrm rot="16200000">
            <a:off x="1416914" y="4201254"/>
            <a:ext cx="326941" cy="2814881"/>
          </a:xfrm>
          <a:prstGeom prst="leftBrace">
            <a:avLst>
              <a:gd name="adj1" fmla="val 8333"/>
              <a:gd name="adj2" fmla="val 502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59AD3-F236-4BCF-A8E9-04F091534DB3}"/>
              </a:ext>
            </a:extLst>
          </p:cNvPr>
          <p:cNvSpPr txBox="1"/>
          <p:nvPr/>
        </p:nvSpPr>
        <p:spPr>
          <a:xfrm>
            <a:off x="179512" y="5926130"/>
            <a:ext cx="4464496" cy="326941"/>
          </a:xfrm>
          <a:prstGeom prst="rect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algn="ctr"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Об'єкт, що </a:t>
            </a:r>
            <a:r>
              <a:rPr lang="uk-UA" dirty="0" err="1"/>
              <a:t>ітерується</a:t>
            </a:r>
            <a:endParaRPr lang="uk-UA" dirty="0"/>
          </a:p>
        </p:txBody>
      </p:sp>
      <p:sp>
        <p:nvSpPr>
          <p:cNvPr id="8" name="Выноска: двойная изогнутая линия с чертой 7">
            <a:extLst>
              <a:ext uri="{FF2B5EF4-FFF2-40B4-BE49-F238E27FC236}">
                <a16:creationId xmlns:a16="http://schemas.microsoft.com/office/drawing/2014/main" id="{E5892AAB-5683-44AE-B983-DAB80229C488}"/>
              </a:ext>
            </a:extLst>
          </p:cNvPr>
          <p:cNvSpPr/>
          <p:nvPr/>
        </p:nvSpPr>
        <p:spPr>
          <a:xfrm>
            <a:off x="3851920" y="5193195"/>
            <a:ext cx="3024336" cy="504057"/>
          </a:xfrm>
          <a:prstGeom prst="accentCallout3">
            <a:avLst>
              <a:gd name="adj1" fmla="val -4972"/>
              <a:gd name="adj2" fmla="val -3449"/>
              <a:gd name="adj3" fmla="val -76140"/>
              <a:gd name="adj4" fmla="val 19847"/>
              <a:gd name="adj5" fmla="val -227930"/>
              <a:gd name="adj6" fmla="val 19382"/>
              <a:gd name="adj7" fmla="val -280553"/>
              <a:gd name="adj8" fmla="val 19576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Виклик </a:t>
            </a:r>
            <a:r>
              <a:rPr lang="uk-UA" sz="2400" dirty="0" err="1"/>
              <a:t>ітератору</a:t>
            </a:r>
            <a:endParaRPr lang="uk-UA" sz="2400" dirty="0"/>
          </a:p>
        </p:txBody>
      </p:sp>
      <p:sp>
        <p:nvSpPr>
          <p:cNvPr id="9" name="Выноска: двойная изогнутая линия с чертой 8">
            <a:extLst>
              <a:ext uri="{FF2B5EF4-FFF2-40B4-BE49-F238E27FC236}">
                <a16:creationId xmlns:a16="http://schemas.microsoft.com/office/drawing/2014/main" id="{5E982AC1-1F51-4B5A-8EE4-7FBDA504B047}"/>
              </a:ext>
            </a:extLst>
          </p:cNvPr>
          <p:cNvSpPr/>
          <p:nvPr/>
        </p:nvSpPr>
        <p:spPr>
          <a:xfrm>
            <a:off x="5580112" y="4341018"/>
            <a:ext cx="2728914" cy="718146"/>
          </a:xfrm>
          <a:prstGeom prst="accentCallout3">
            <a:avLst>
              <a:gd name="adj1" fmla="val -7910"/>
              <a:gd name="adj2" fmla="val 103003"/>
              <a:gd name="adj3" fmla="val -45777"/>
              <a:gd name="adj4" fmla="val 76295"/>
              <a:gd name="adj5" fmla="val -116273"/>
              <a:gd name="adj6" fmla="val 75830"/>
              <a:gd name="adj7" fmla="val -164979"/>
              <a:gd name="adj8" fmla="val 75508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Виклик наступного елемента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07E9F1-8A50-47BA-A412-41639B52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4" y="664815"/>
            <a:ext cx="8067675" cy="492442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B89BAFD-798B-48AB-B691-F1E9C6D8A646}"/>
              </a:ext>
            </a:extLst>
          </p:cNvPr>
          <p:cNvSpPr txBox="1">
            <a:spLocks noChangeArrowheads="1"/>
          </p:cNvSpPr>
          <p:nvPr/>
        </p:nvSpPr>
        <p:spPr>
          <a:xfrm>
            <a:off x="2987824" y="656235"/>
            <a:ext cx="6156176" cy="171264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Протокол ітерацій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об'єкт реалізує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next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_,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який вертає наступне значення послідовності  і генерує виключну ситуацію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StopIteration</a:t>
            </a:r>
            <a:endParaRPr lang="uk-UA" sz="2800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91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</TotalTime>
  <Words>1351</Words>
  <Application>Microsoft Office PowerPoint</Application>
  <PresentationFormat>Екран (4:3)</PresentationFormat>
  <Paragraphs>203</Paragraphs>
  <Slides>19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Tahoma</vt:lpstr>
      <vt:lpstr>Times New Roman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Никитенко Андрей</cp:lastModifiedBy>
  <cp:revision>1155</cp:revision>
  <dcterms:created xsi:type="dcterms:W3CDTF">2001-11-25T14:33:40Z</dcterms:created>
  <dcterms:modified xsi:type="dcterms:W3CDTF">2024-06-02T13:18:50Z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