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3"/>
  </p:notesMasterIdLst>
  <p:sldIdLst>
    <p:sldId id="673" r:id="rId2"/>
    <p:sldId id="672" r:id="rId3"/>
    <p:sldId id="658" r:id="rId4"/>
    <p:sldId id="661" r:id="rId5"/>
    <p:sldId id="662" r:id="rId6"/>
    <p:sldId id="671" r:id="rId7"/>
    <p:sldId id="663" r:id="rId8"/>
    <p:sldId id="660" r:id="rId9"/>
    <p:sldId id="636" r:id="rId10"/>
    <p:sldId id="656" r:id="rId11"/>
    <p:sldId id="657" r:id="rId12"/>
    <p:sldId id="665" r:id="rId13"/>
    <p:sldId id="666" r:id="rId14"/>
    <p:sldId id="670" r:id="rId15"/>
    <p:sldId id="664" r:id="rId16"/>
    <p:sldId id="667" r:id="rId17"/>
    <p:sldId id="668" r:id="rId18"/>
    <p:sldId id="669" r:id="rId19"/>
    <p:sldId id="608" r:id="rId20"/>
    <p:sldId id="652" r:id="rId21"/>
    <p:sldId id="275" r:id="rId22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0474EA-9C41-442D-965C-4172DBD22C90}">
          <p14:sldIdLst>
            <p14:sldId id="673"/>
            <p14:sldId id="672"/>
            <p14:sldId id="658"/>
            <p14:sldId id="661"/>
            <p14:sldId id="662"/>
            <p14:sldId id="671"/>
            <p14:sldId id="663"/>
            <p14:sldId id="660"/>
            <p14:sldId id="636"/>
            <p14:sldId id="656"/>
            <p14:sldId id="657"/>
            <p14:sldId id="665"/>
            <p14:sldId id="666"/>
            <p14:sldId id="670"/>
            <p14:sldId id="664"/>
            <p14:sldId id="667"/>
            <p14:sldId id="668"/>
            <p14:sldId id="669"/>
            <p14:sldId id="608"/>
            <p14:sldId id="65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 varScale="1">
        <p:scale>
          <a:sx n="80" d="100"/>
          <a:sy n="80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‹№›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BaseException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базовое исключение, от которого берут начало все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SystemExit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исключение, порождаемое функцией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sys.exit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выходе из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KeyboardInterrupt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порождается при прерывании программы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пользователем (обычно сочетанием клавиш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Ctrl+C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GeneratorExit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порождается при вызове метода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объекта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generator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а вот тут уже заканчиваются полностью системные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исключения (которые лучше не трогать) и начинаются обыкновенные, с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которыми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работать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StopIteration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порождается встроенной функцией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в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итераторе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нет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элементов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арифметическая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FloatingPointError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порождается при неудачном выполнении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операции с плавающей запятой. На практике встречается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нечасто.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возникает, когда результат арифметической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операции слишком велик для представления. Не появляется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обычной работе с целыми числами (так как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поддерживает длинные числа), но может возникать в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некоторых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других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случаях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ZeroDivisionError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ноль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AssertionError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выражение в функции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ложно.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объект не имеет данного атрибута (значения или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метода).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операция, связанная с буфером, не может быть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выполнена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EOFError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функция наткнулась на конец файла и не смогла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прочитать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то,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хотела.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 удалось импортирование модуля или его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атрибута.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LookupError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некорректный индекс или ключ.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индекс не входит в диапазон элементов.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несуществующий ключ (в словаре, множестве или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другом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недостаточно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памяти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 найдено переменной с таким именем.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UnboundLocalError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сделана ссылка на локальную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переменную в функции, но переменная не определена ранее.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ошибка, связанная с системой.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BlockingIOError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ChildProcessError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неудача при операции с дочерним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процессом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базовый класс для исключений, связанных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подключениями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BrokenPipeError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ConnectionAbortedError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ConnectionRefusedError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ConnectionResetError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FileExistsError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попытка создания файла или директории,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которая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уже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FileNotFoundError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файл или директория не существует.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системный вызов прерван входящим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сигналом.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IsADirectoryError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ожидался файл, но это директория.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NotADirectoryError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ожидалась директория, но это файл.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 хватает прав доступа.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ProcessLookupError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указанного процесса не существует.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TimeoutError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закончилось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время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ожидания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попытка доступа к атрибуту со слабой ссылкой.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возникает, когда исключение не попадает ни под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одну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других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категорий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возникает, когда абстрактные методы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класса требуют переопределения в дочерних классах.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синтаксическая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IndentationError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неправильные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отступы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смешивание в отступах табуляции и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пробелов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внутренняя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операция применена к объекту несоответствующего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функция получает аргумент правильного типа, но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некорректного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ошибка, связанная с кодированием /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раскодированием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строках.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UnicodeEncodeError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исключение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связанное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кодированием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UnicodeDecodeError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исключение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связанное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декодированием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UnicodeTranslateError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исключение, связанное с переводом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предупреждение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29251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BaseException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базовое исключение, от которого берут начало все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остальные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SystemExit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исключение, порождаемое функцией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sys.exit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выходе из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программы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KeyboardInterrupt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порождается при прерывании программы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пользователем (обычно сочетанием клавиш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Ctrl+C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GeneratorExit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порождается при вызове метода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объекта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generator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а вот тут уже заканчиваются полностью системные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исключения (которые лучше не трогать) и начинаются обыкновенные, с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которыми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работать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StopIteration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порождается встроенной функцией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если в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итераторе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больше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нет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элементов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арифметическая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FloatingPointError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порождается при неудачном выполнении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операции с плавающей запятой. На практике встречается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нечасто.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возникает, когда результат арифметической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операции слишком велик для представления. Не появляется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обычной работе с целыми числами (так как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endParaRPr lang="ru-R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поддерживает длинные числа), но может возникать в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некоторых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других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случаях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ZeroDivisionError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деление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ноль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AssertionError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выражение в функции </a:t>
            </a:r>
            <a:r>
              <a:rPr lang="ru-R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ложно.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объект не имеет данного атрибута (значения или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метода).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BufferError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операция, связанная с буфером, не может быть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выполнена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EOFError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функция наткнулась на конец файла и не смогла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прочитать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то,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что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хотела.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 удалось импортирование модуля или его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атрибута.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LookupError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некорректный индекс или ключ.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индекс не входит в диапазон элементов.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несуществующий ключ (в словаре, множестве или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другом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объекте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недостаточно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памяти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 найдено переменной с таким именем.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UnboundLocalError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сделана ссылка на локальную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переменную в функции, но переменная не определена ранее.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ошибка, связанная с системой.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BlockingIOError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ChildProcessError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неудача при операции с дочерним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процессом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базовый класс для исключений, связанных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подключениями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BrokenPipeError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ConnectionAbortedError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ConnectionRefusedError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ConnectionResetError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FileExistsError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попытка создания файла или директории,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которая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уже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существует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FileNotFoundError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файл или директория не существует.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системный вызов прерван входящим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сигналом.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IsADirectoryError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ожидался файл, но это директория.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NotADirectoryError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ожидалась директория, но это файл.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не хватает прав доступа.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ProcessLookupError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указанного процесса не существует.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TimeoutError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закончилось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время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ожидания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попытка доступа к атрибуту со слабой ссылкой.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возникает, когда исключение не попадает ни под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одну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других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категорий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возникает, когда абстрактные методы</a:t>
            </a:r>
          </a:p>
          <a:p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класса требуют переопределения в дочерних классах.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синтаксическая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IndentationError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неправильные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отступы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смешивание в отступах табуляции и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пробелов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внутренняя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ошибка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операция применена к объекту несоответствующего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типа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функция получает аргумент правильного типа, но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некорректного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значения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ошибка, связанная с кодированием /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раскодированием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строках.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UnicodeEncodeError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исключение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связанное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кодированием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UnicodeDecodeError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исключение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связанное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</a:t>
            </a:r>
          </a:p>
          <a:p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декодированием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UnicodeTranslateError</a:t>
            </a:r>
            <a:r>
              <a:rPr lang="ru-RU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исключение, связанное с переводом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uk-UA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предупреждение</a:t>
            </a:r>
            <a:r>
              <a:rPr lang="uk-U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0227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93766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peps/blob/master/pep-0008.txt" TargetMode="External"/><Relationship Id="rId2" Type="http://schemas.openxmlformats.org/officeDocument/2006/relationships/hyperlink" Target="https://pep8.ru/doc/pep8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python.org/3/library/excep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ev/pep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83671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6.8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Убудовані функції та вбудовані класи виняткових ситуацій.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PEP 8 – </a:t>
            </a:r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Стиль коду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548124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Відступи:</a:t>
            </a: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4 </a:t>
            </a:r>
            <a:r>
              <a:rPr lang="uk-UA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пробіла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 один рівень відступу. Ніколи не змішувати символи табуляції і пробіли. Рекомендовано тільки </a:t>
            </a:r>
            <a:r>
              <a:rPr 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пробіли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>
              <a:lnSpc>
                <a:spcPts val="3400"/>
              </a:lnSpc>
              <a:spcBef>
                <a:spcPts val="1200"/>
              </a:spcBef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Максимальна довжина рядка. 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Рекомендовано обмежити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79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символами.</a:t>
            </a: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Переважний спосіб перенесення довгих рядків - 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зворотний </a:t>
            </a:r>
            <a:r>
              <a:rPr lang="uk-UA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слеш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Рекомендовано ставити перенесення рядка після бінарного оператора, але не перед ним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математично перед бінарним оператором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endParaRPr lang="uk-UA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19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PEP 8 – </a:t>
            </a:r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Стиль коду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445532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Пусті рядки:</a:t>
            </a:r>
            <a:endParaRPr lang="uk-UA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Відокремлювати функції (верхнього рівня, що не функції всередині функцій) і визначення класів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двома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порожніми рядками.</a:t>
            </a: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Визначення методів всередині класу відокремлювати </a:t>
            </a: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одним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порожнім рядком.</a:t>
            </a: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Допускається використання порожніх рядків в коді функцій, щоб відокремити один від одного логічні частини.</a:t>
            </a:r>
          </a:p>
        </p:txBody>
      </p:sp>
    </p:spTree>
    <p:extLst>
      <p:ext uri="{BB962C8B-B14F-4D97-AF65-F5344CB8AC3E}">
        <p14:creationId xmlns:p14="http://schemas.microsoft.com/office/powerpoint/2010/main" val="3032167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PEP 8 – Коментарі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445532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Блок коментарів:</a:t>
            </a: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Блок коментарів зазвичай пояснює код (весь, або тільки деяку частину), що йде після блоку, і повинен мати той же відступ, що і сам код. Кожен рядок такого блоку повинен починатися з символу </a:t>
            </a:r>
            <a:r>
              <a:rPr lang="uk-UA" sz="3600" b="1" dirty="0">
                <a:solidFill>
                  <a:srgbClr val="007020"/>
                </a:solidFill>
                <a:latin typeface="Courier New" panose="02070309020205020404" pitchFamily="49" charset="0"/>
              </a:rPr>
              <a:t>#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 одного пробілу після нього.</a:t>
            </a: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Абзаци всередині блоку коментарів краще відокремлювати рядком, що складається з одного символу </a:t>
            </a:r>
            <a:r>
              <a:rPr lang="uk-UA" sz="3200" b="1" dirty="0">
                <a:solidFill>
                  <a:srgbClr val="007020"/>
                </a:solidFill>
                <a:latin typeface="Courier New" panose="02070309020205020404" pitchFamily="49" charset="0"/>
              </a:rPr>
              <a:t>#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653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PEP 8 – Коментарі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401930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Коментарі в рядку коду:</a:t>
            </a: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Коментарі в рядку з кодом не потрібні і лише відволікають від читання, якщо вони пояснюють очевидне. Намагайтеся рідше використовувати подібні коментарі.</a:t>
            </a:r>
          </a:p>
          <a:p>
            <a:pPr defTabSz="685800">
              <a:lnSpc>
                <a:spcPts val="3400"/>
              </a:lnSpc>
            </a:pPr>
            <a:endParaRPr lang="uk-UA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Він повинен відділятися хоча б двома пробілами від інструкції. Він повинні починатися з символу </a:t>
            </a:r>
            <a:r>
              <a:rPr lang="uk-UA" sz="3200" b="1" dirty="0">
                <a:solidFill>
                  <a:srgbClr val="007020"/>
                </a:solidFill>
                <a:latin typeface="Courier New" panose="02070309020205020404" pitchFamily="49" charset="0"/>
              </a:rPr>
              <a:t>#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 пробілу.</a:t>
            </a:r>
          </a:p>
        </p:txBody>
      </p:sp>
    </p:spTree>
    <p:extLst>
      <p:ext uri="{BB962C8B-B14F-4D97-AF65-F5344CB8AC3E}">
        <p14:creationId xmlns:p14="http://schemas.microsoft.com/office/powerpoint/2010/main" val="18133702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PEP 8 – Документування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576055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Рядки документації:</a:t>
            </a:r>
          </a:p>
          <a:p>
            <a:pPr defTabSz="685800">
              <a:lnSpc>
                <a:spcPts val="3400"/>
              </a:lnSpc>
            </a:pPr>
            <a:r>
              <a:rPr lang="uk-UA" sz="32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Повна угода про написання документації (docstrings) викладена в PEP 257.</a:t>
            </a:r>
          </a:p>
          <a:p>
            <a:pPr defTabSz="685800">
              <a:lnSpc>
                <a:spcPts val="3400"/>
              </a:lnSpc>
            </a:pPr>
            <a:endParaRPr lang="uk-UA" sz="320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400"/>
              </a:lnSpc>
            </a:pPr>
            <a:r>
              <a:rPr lang="uk-UA" sz="32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Пишіть документацію для всіх модулів, функцій, класів, методів, які оголошені як public. Коментар потрібно писати після рядка з </a:t>
            </a:r>
            <a:r>
              <a:rPr lang="uk-UA" sz="3200" b="1">
                <a:solidFill>
                  <a:srgbClr val="007020"/>
                </a:solidFill>
                <a:latin typeface="Courier New" panose="02070309020205020404" pitchFamily="49" charset="0"/>
              </a:rPr>
              <a:t>def name()</a:t>
            </a:r>
            <a:r>
              <a:rPr lang="uk-UA" sz="32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 </a:t>
            </a:r>
          </a:p>
          <a:p>
            <a:pPr defTabSz="685800">
              <a:lnSpc>
                <a:spcPts val="3400"/>
              </a:lnSpc>
            </a:pPr>
            <a:endParaRPr lang="uk-UA" sz="2800" b="1">
              <a:solidFill>
                <a:srgbClr val="007020"/>
              </a:solidFill>
              <a:latin typeface="Courier New" panose="02070309020205020404" pitchFamily="49" charset="0"/>
            </a:endParaRPr>
          </a:p>
          <a:p>
            <a:pPr defTabSz="685800">
              <a:lnSpc>
                <a:spcPts val="3400"/>
              </a:lnSpc>
            </a:pP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””” вертає список імен </a:t>
            </a:r>
          </a:p>
          <a:p>
            <a:pPr defTabSz="685800">
              <a:lnSpc>
                <a:spcPts val="3400"/>
              </a:lnSpc>
            </a:pP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Додатковий аргумент – рік народження</a:t>
            </a:r>
          </a:p>
          <a:p>
            <a:pPr defTabSz="685800">
              <a:lnSpc>
                <a:spcPts val="3400"/>
              </a:lnSpc>
            </a:pPr>
            <a:endParaRPr lang="uk-UA" sz="2800" b="1">
              <a:solidFill>
                <a:srgbClr val="007020"/>
              </a:solidFill>
              <a:latin typeface="Courier New" panose="02070309020205020404" pitchFamily="49" charset="0"/>
            </a:endParaRPr>
          </a:p>
          <a:p>
            <a:pPr defTabSz="685800">
              <a:lnSpc>
                <a:spcPts val="3400"/>
              </a:lnSpc>
            </a:pP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1899734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>
                <a:solidFill>
                  <a:srgbClr val="002060"/>
                </a:solidFill>
                <a:latin typeface="Book Antiqua" panose="02040602050305030304" pitchFamily="18" charset="0"/>
              </a:rPr>
              <a:t>PEP 8 – Стилі імен Python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5146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Визначення стилю: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b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одиночна маленька буква;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B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одиночна заголовна буква;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lowercase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слово в нижньому регістрі;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lower_case_with_underscores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слова з маленьких букв з підкресленнями;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UPPERCASE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великі літери;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UPPERCASE_WITH_UNDERSCORES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слова з великої літери з підкресленнями;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CapitalizedWords</a:t>
            </a:r>
            <a:r>
              <a:rPr lang="uk-UA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слова з великими літерами, або </a:t>
            </a: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CapWords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або </a:t>
            </a: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CamelCase 5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Іноді називається </a:t>
            </a: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StudlyCaps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HTTPServerError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краще, ніж </a:t>
            </a:r>
            <a:r>
              <a:rPr lang="en-US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HttpServerError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78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>
                <a:solidFill>
                  <a:srgbClr val="002060"/>
                </a:solidFill>
                <a:latin typeface="Book Antiqua" panose="02040602050305030304" pitchFamily="18" charset="0"/>
              </a:rPr>
              <a:t>PEP 8 – Стилі імен Python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287524" y="764704"/>
            <a:ext cx="8687308" cy="591610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Визначення стилю: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CapitalizedWords</a:t>
            </a:r>
            <a:r>
              <a:rPr lang="uk-UA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слова з великими літерами, або </a:t>
            </a: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CapWords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або </a:t>
            </a: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CamelCase 5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Іноді називається </a:t>
            </a: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StudlyCaps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HTTPServerError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краще, ніж </a:t>
            </a:r>
            <a:r>
              <a:rPr lang="en-US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HttpServerError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mixedCase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відрізняється від </a:t>
            </a: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CapitalizedWords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тим, що перше слово починається з маленької літери; </a:t>
            </a: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Capitalized_Words_With_Underscores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слова з великими літерами і підкресленнями</a:t>
            </a:r>
          </a:p>
          <a:p>
            <a:pPr marL="457200" indent="-457200" defTabSz="6858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__</a:t>
            </a: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double_leading_and_trailing_underscore</a:t>
            </a: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__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подвійне підкреслення на початку і в кінці імені. Наприклад, __</a:t>
            </a:r>
            <a:r>
              <a:rPr lang="en-US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__, __import__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або __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file__.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Використовувати тільки так, як написано в документації.</a:t>
            </a:r>
          </a:p>
        </p:txBody>
      </p:sp>
    </p:spTree>
    <p:extLst>
      <p:ext uri="{BB962C8B-B14F-4D97-AF65-F5344CB8AC3E}">
        <p14:creationId xmlns:p14="http://schemas.microsoft.com/office/powerpoint/2010/main" val="17613066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>
                <a:solidFill>
                  <a:srgbClr val="002060"/>
                </a:solidFill>
                <a:latin typeface="Book Antiqua" panose="02040602050305030304" pitchFamily="18" charset="0"/>
              </a:rPr>
              <a:t>PEP 8 – Стилі імен Python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287524" y="764704"/>
            <a:ext cx="8687308" cy="51565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Загальні рекомендації:</a:t>
            </a:r>
          </a:p>
          <a:p>
            <a:pPr defTabSz="685800">
              <a:lnSpc>
                <a:spcPts val="3000"/>
              </a:lnSpc>
            </a:pPr>
            <a:r>
              <a:rPr lang="uk-UA" sz="28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Ніколи не використовуйте символи 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l</a:t>
            </a:r>
            <a:r>
              <a:rPr lang="uk-UA" sz="28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(малелькая латинська буква «ель»), 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O</a:t>
            </a:r>
            <a:r>
              <a:rPr lang="uk-UA" sz="28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(заголовна латинська буква «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о</a:t>
            </a:r>
            <a:r>
              <a:rPr lang="uk-UA" sz="28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») або 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I</a:t>
            </a:r>
            <a:r>
              <a:rPr lang="uk-UA" sz="28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(заголовна латинська буква «ай») як однобуквені ідентифікатори.</a:t>
            </a:r>
          </a:p>
          <a:p>
            <a:pPr defTabSz="685800">
              <a:lnSpc>
                <a:spcPts val="3000"/>
              </a:lnSpc>
            </a:pPr>
            <a:endParaRPr lang="uk-UA" sz="28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Модулі та пакети – 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b</a:t>
            </a:r>
            <a:endParaRPr lang="uk-UA" sz="28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Класи – 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CapWords</a:t>
            </a:r>
            <a:endParaRPr lang="uk-UA" sz="28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Винятки – 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CapWords (+Error)</a:t>
            </a:r>
            <a:endParaRPr lang="uk-UA" sz="28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Глобальні змінні , функції – 			 		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lower_case_with_underscores</a:t>
            </a:r>
            <a:endParaRPr lang="uk-UA" sz="28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b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Константи – </a:t>
            </a:r>
            <a:r>
              <a:rPr lang="uk-UA" sz="2800" b="1">
                <a:solidFill>
                  <a:srgbClr val="007020"/>
                </a:solidFill>
                <a:latin typeface="Courier New" panose="02070309020205020404" pitchFamily="49" charset="0"/>
              </a:rPr>
              <a:t>UPPERCASE, UPPERCASE_WITH_UNDERSCORES</a:t>
            </a:r>
            <a:r>
              <a:rPr lang="uk-UA" sz="280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endParaRPr lang="uk-UA" sz="2800" b="1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92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PEP 8 – Стилі імен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287524" y="764704"/>
            <a:ext cx="8687308" cy="20689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Загальні рекомендації:</a:t>
            </a:r>
          </a:p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Аргументи функцій (методів) -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завжди використовуйте </a:t>
            </a:r>
            <a:r>
              <a:rPr lang="en-US" sz="2800" b="1" dirty="0">
                <a:solidFill>
                  <a:srgbClr val="007020"/>
                </a:solidFill>
                <a:latin typeface="Courier New" panose="02070309020205020404" pitchFamily="49" charset="0"/>
              </a:rPr>
              <a:t>self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 перший аргумент методу екземпляру об'єкта, - завжди використовуйте </a:t>
            </a:r>
            <a:r>
              <a:rPr lang="en-US" sz="28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cls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 перший аргумент методу класу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AF46B3-B6AD-4356-BCDD-061882B63CF9}"/>
              </a:ext>
            </a:extLst>
          </p:cNvPr>
          <p:cNvSpPr/>
          <p:nvPr/>
        </p:nvSpPr>
        <p:spPr>
          <a:xfrm>
            <a:off x="287524" y="3212976"/>
            <a:ext cx="8687308" cy="183877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 defTabSz="685800">
              <a:lnSpc>
                <a:spcPts val="3400"/>
              </a:lnSpc>
            </a:pPr>
            <a:r>
              <a:rPr lang="uk-UA" sz="32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Завжди дотримуйтеся прийнятого</a:t>
            </a:r>
            <a:r>
              <a:rPr lang="uk-UA" altLang="ru-RU" sz="32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3200" b="1" dirty="0" err="1">
                <a:solidFill>
                  <a:srgbClr val="C00000"/>
                </a:solidFill>
                <a:latin typeface="Book Antiqua" panose="02040602050305030304" pitchFamily="18" charset="0"/>
              </a:rPr>
              <a:t>Python</a:t>
            </a:r>
            <a:r>
              <a:rPr lang="uk-UA" sz="32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однакового стилю (на базі </a:t>
            </a:r>
            <a: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PEP)</a:t>
            </a:r>
            <a:r>
              <a:rPr lang="uk-UA" sz="32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ctr" defTabSz="685800">
              <a:lnSpc>
                <a:spcPts val="3400"/>
              </a:lnSpc>
            </a:pPr>
            <a:r>
              <a:rPr lang="uk-UA" sz="32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Особливо при колективній роботі над проектом</a:t>
            </a:r>
            <a:r>
              <a:rPr lang="en-US" sz="32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solidFill>
                <a:srgbClr val="C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906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5921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В. Анісімов, А. Ю. Дорошенко, С. Д. Погорілий, Я. Ю. Дорогий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2014. – 640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посіб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Ю. Дорошенко, С. Д. Погорілий, Я. Ю. Дорогий, Є. В. Глушко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2013. – 463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програмування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спеціальності  122 «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Компютерні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науки» /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А.В.Яковенко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КПІ.- Київ: КПІ, 2018 . – 195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Бейдер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Чистый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То</a:t>
            </a: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кости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.-СПб.: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Питер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2018.-288 с.: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ВИНЯТКОВІ  СИТУАЦІЇ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5E548D-EF76-4396-A03F-F09FCB16F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04" y="2274332"/>
            <a:ext cx="8286700" cy="3872389"/>
          </a:xfrm>
          <a:prstGeom prst="rect">
            <a:avLst/>
          </a:prstGeom>
        </p:spPr>
      </p:pic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32348E11-D3FF-4F63-B725-2219E3B69D8B}"/>
              </a:ext>
            </a:extLst>
          </p:cNvPr>
          <p:cNvSpPr/>
          <p:nvPr/>
        </p:nvSpPr>
        <p:spPr bwMode="auto">
          <a:xfrm>
            <a:off x="296454" y="836712"/>
            <a:ext cx="85510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Приклад виняткових ситуацій з мови програмування </a:t>
            </a:r>
            <a:r>
              <a:rPr lang="en-US"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Java.</a:t>
            </a:r>
            <a:endParaRPr lang="ru-RU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just"/>
            <a:endParaRPr lang="ru-RU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735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598622"/>
            <a:ext cx="8686800" cy="12464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hlinkClick r:id="rId2"/>
              </a:rPr>
              <a:t>https://pep8.ru/doc/pep8/</a:t>
            </a:r>
            <a:endParaRPr lang="uk-UA" sz="2800" dirty="0"/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en-US" sz="2800" dirty="0">
                <a:hlinkClick r:id="rId3"/>
              </a:rPr>
              <a:t>https://github.com/python/peps/blob/master/pep-0008.txt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CE1210-D807-40AD-832D-793251DCFE5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916832"/>
            <a:ext cx="8686800" cy="4862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uk-UA" altLang="ru-RU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  <a:endParaRPr lang="uk-UA" alt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31BC0C2-0B1A-45F7-AEE9-846657ABAAF8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2479430"/>
            <a:ext cx="8686800" cy="39395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поняття виняткової ситуації при виконанні операторів, надайте приклади виняткових ситуацій. 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оператори обробки виняткових ситуацій, визначте порядок обробки винятку операторами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мету та визначте порядок використання оператора генерації виняткових ситуацій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надайте приклади.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 основні положення стилю коду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(PEP-8) </a:t>
            </a:r>
          </a:p>
        </p:txBody>
      </p:sp>
    </p:spTree>
    <p:extLst>
      <p:ext uri="{BB962C8B-B14F-4D97-AF65-F5344CB8AC3E}">
        <p14:creationId xmlns:p14="http://schemas.microsoft.com/office/powerpoint/2010/main" val="356881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6.8.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ВИНЯТКОВІ  СИТУАЦІЇ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12481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Виняток (виняткова ситуація,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– спеціальний даних в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Винятки повідомляють про помилки програмі.</a:t>
            </a:r>
            <a:endParaRPr lang="uk-UA" sz="2800" dirty="0">
              <a:solidFill>
                <a:srgbClr val="C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596156-1D54-4C0A-B590-487F3FE354BD}"/>
              </a:ext>
            </a:extLst>
          </p:cNvPr>
          <p:cNvSpPr/>
          <p:nvPr/>
        </p:nvSpPr>
        <p:spPr>
          <a:xfrm>
            <a:off x="463200" y="4170128"/>
            <a:ext cx="8507288" cy="124649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 defTabSz="685800">
              <a:lnSpc>
                <a:spcPts val="3000"/>
              </a:lnSpc>
            </a:pP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try … except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 </a:t>
            </a:r>
          </a:p>
          <a:p>
            <a:pPr algn="ctr" defTabSz="685800">
              <a:lnSpc>
                <a:spcPts val="3000"/>
              </a:lnSpc>
            </a:pP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try … except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 else …. </a:t>
            </a:r>
          </a:p>
          <a:p>
            <a:pPr algn="ctr" defTabSz="685800">
              <a:lnSpc>
                <a:spcPts val="3000"/>
              </a:lnSpc>
            </a:pP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try … except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 else … finally …</a:t>
            </a:r>
            <a:endParaRPr lang="uk-UA" sz="28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E0A5520-B167-456A-8791-4C6D78EF49D0}"/>
              </a:ext>
            </a:extLst>
          </p:cNvPr>
          <p:cNvSpPr/>
          <p:nvPr/>
        </p:nvSpPr>
        <p:spPr>
          <a:xfrm>
            <a:off x="463200" y="2087282"/>
            <a:ext cx="8507288" cy="201760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Програмна обробка необхідна щоб програма не завершувалося аварійно кожен раз, коли виникає виняток. Для цього блок коду, в якому можлива поява виняткової ситуації необхідно помістити всередину спеціальної синтаксичної конструкції</a:t>
            </a:r>
            <a:endParaRPr lang="uk-UA" sz="2800" dirty="0">
              <a:solidFill>
                <a:srgbClr val="C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2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ВИНЯТКОВІ  СИТУАЦІЇ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D53CAEC-5165-41D2-A205-FE658F468025}"/>
              </a:ext>
            </a:extLst>
          </p:cNvPr>
          <p:cNvSpPr/>
          <p:nvPr/>
        </p:nvSpPr>
        <p:spPr>
          <a:xfrm>
            <a:off x="449485" y="980728"/>
            <a:ext cx="3834483" cy="39601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altLang="uk-UA" sz="32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try</a:t>
            </a:r>
            <a:r>
              <a:rPr lang="uk-UA" altLang="uk-UA" sz="3200" b="1" dirty="0">
                <a:solidFill>
                  <a:srgbClr val="007020"/>
                </a:solidFill>
                <a:latin typeface="Courier New" panose="02070309020205020404" pitchFamily="49" charset="0"/>
              </a:rPr>
              <a:t>:</a:t>
            </a:r>
          </a:p>
          <a:p>
            <a:pPr defTabSz="685800">
              <a:lnSpc>
                <a:spcPts val="3000"/>
              </a:lnSpc>
            </a:pP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block-1</a:t>
            </a:r>
          </a:p>
          <a:p>
            <a:pPr defTabSz="685800">
              <a:lnSpc>
                <a:spcPts val="3000"/>
              </a:lnSpc>
            </a:pPr>
            <a:r>
              <a:rPr lang="uk-UA" altLang="uk-UA" sz="32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except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Exception1:</a:t>
            </a:r>
          </a:p>
          <a:p>
            <a:pPr defTabSz="685800">
              <a:lnSpc>
                <a:spcPts val="3000"/>
              </a:lnSpc>
            </a:pP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handler-1</a:t>
            </a:r>
          </a:p>
          <a:p>
            <a:pPr defTabSz="685800">
              <a:lnSpc>
                <a:spcPts val="3000"/>
              </a:lnSpc>
            </a:pPr>
            <a:r>
              <a:rPr lang="uk-UA" altLang="uk-UA" sz="32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except</a:t>
            </a:r>
            <a:r>
              <a:rPr lang="uk-UA" altLang="uk-UA" sz="3200" b="1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Exception2:</a:t>
            </a:r>
          </a:p>
          <a:p>
            <a:pPr defTabSz="685800">
              <a:lnSpc>
                <a:spcPts val="3000"/>
              </a:lnSpc>
            </a:pP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handler-2</a:t>
            </a:r>
          </a:p>
          <a:p>
            <a:pPr defTabSz="685800">
              <a:lnSpc>
                <a:spcPts val="3000"/>
              </a:lnSpc>
            </a:pPr>
            <a:r>
              <a:rPr lang="uk-UA" altLang="uk-UA" sz="32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else</a:t>
            </a:r>
            <a:r>
              <a:rPr lang="uk-UA" altLang="uk-UA" sz="3200" b="1" dirty="0">
                <a:solidFill>
                  <a:srgbClr val="007020"/>
                </a:solidFill>
                <a:latin typeface="Courier New" panose="02070309020205020404" pitchFamily="49" charset="0"/>
              </a:rPr>
              <a:t>:</a:t>
            </a:r>
          </a:p>
          <a:p>
            <a:pPr defTabSz="685800">
              <a:lnSpc>
                <a:spcPts val="3000"/>
              </a:lnSpc>
            </a:pP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uk-UA" alt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else-block</a:t>
            </a:r>
            <a:endParaRPr lang="uk-UA" alt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altLang="uk-UA" sz="32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finally</a:t>
            </a:r>
            <a:r>
              <a:rPr lang="uk-UA" altLang="uk-UA" sz="3200" b="1" dirty="0">
                <a:solidFill>
                  <a:srgbClr val="007020"/>
                </a:solidFill>
                <a:latin typeface="Courier New" panose="02070309020205020404" pitchFamily="49" charset="0"/>
              </a:rPr>
              <a:t>:</a:t>
            </a:r>
          </a:p>
          <a:p>
            <a:pPr defTabSz="685800">
              <a:lnSpc>
                <a:spcPts val="3000"/>
              </a:lnSpc>
            </a:pP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uk-UA" alt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final-block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554EDB8-4E8E-4B1C-8D00-0AB6176F2CB1}"/>
              </a:ext>
            </a:extLst>
          </p:cNvPr>
          <p:cNvSpPr/>
          <p:nvPr/>
        </p:nvSpPr>
        <p:spPr>
          <a:xfrm>
            <a:off x="4201616" y="1316851"/>
            <a:ext cx="4942384" cy="3554819"/>
          </a:xfrm>
          <a:prstGeom prst="rect">
            <a:avLst/>
          </a:prstGeom>
          <a:noFill/>
          <a:ln w="349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Виконується 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block-1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Якщо створюється виняткова ситуація перевіряється </a:t>
            </a:r>
            <a:r>
              <a:rPr lang="uk-UA" altLang="uk-UA" sz="3200" b="1" dirty="0" err="1">
                <a:solidFill>
                  <a:srgbClr val="007020"/>
                </a:solidFill>
                <a:latin typeface="Courier New" panose="02070309020205020404" pitchFamily="49" charset="0"/>
              </a:rPr>
              <a:t>except</a:t>
            </a:r>
            <a:r>
              <a:rPr lang="uk-UA" altLang="uk-UA" sz="2800" dirty="0">
                <a:solidFill>
                  <a:srgbClr val="007020"/>
                </a:solidFill>
                <a:latin typeface="Courier New" panose="02070309020205020404" pitchFamily="49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блок. </a:t>
            </a:r>
          </a:p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Якщо виняток - 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Exception1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виконується</a:t>
            </a:r>
            <a:r>
              <a:rPr lang="en-US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блок 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handler-1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Якщо виняток - 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Exception2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виконується блок 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handler-2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і так далі.</a:t>
            </a:r>
            <a:endParaRPr lang="uk-UA" sz="2800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5EA784E-CA43-4A61-9713-31F074CD4307}"/>
              </a:ext>
            </a:extLst>
          </p:cNvPr>
          <p:cNvSpPr/>
          <p:nvPr/>
        </p:nvSpPr>
        <p:spPr>
          <a:xfrm>
            <a:off x="318356" y="4969307"/>
            <a:ext cx="8507288" cy="16324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Якщо виняток не створюється, виконується </a:t>
            </a:r>
            <a:r>
              <a:rPr lang="uk-UA" alt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else-block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(якщо присутній)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будь якому випадку один раз виконується </a:t>
            </a:r>
            <a:r>
              <a:rPr lang="uk-UA" alt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final-block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(якщо присутній)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3DE04EE-22C5-4CAA-816E-843B10271DF9}"/>
              </a:ext>
            </a:extLst>
          </p:cNvPr>
          <p:cNvCxnSpPr/>
          <p:nvPr/>
        </p:nvCxnSpPr>
        <p:spPr>
          <a:xfrm>
            <a:off x="4201616" y="1268760"/>
            <a:ext cx="0" cy="352839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30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755576" y="7620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ВИНЯТКОВІ  СИТУАЦІЇ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24600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554EDB8-4E8E-4B1C-8D00-0AB6176F2CB1}"/>
              </a:ext>
            </a:extLst>
          </p:cNvPr>
          <p:cNvSpPr/>
          <p:nvPr/>
        </p:nvSpPr>
        <p:spPr>
          <a:xfrm>
            <a:off x="318356" y="722531"/>
            <a:ext cx="8656476" cy="8634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Exception1, Exception2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ім'я виняткової ситуації (спеціальний тип даних </a:t>
            </a:r>
            <a:r>
              <a:rPr lang="en-US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endParaRPr lang="uk-UA" sz="2800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12C6981B-67BF-4E5B-B546-4FE2721FEB82}"/>
              </a:ext>
            </a:extLst>
          </p:cNvPr>
          <p:cNvSpPr/>
          <p:nvPr/>
        </p:nvSpPr>
        <p:spPr>
          <a:xfrm>
            <a:off x="4207937" y="1836481"/>
            <a:ext cx="511526" cy="4544847"/>
          </a:xfrm>
          <a:prstGeom prst="leftBrace">
            <a:avLst>
              <a:gd name="adj1" fmla="val 38126"/>
              <a:gd name="adj2" fmla="val 58967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5FA09E34-BB38-4B48-B1FC-A16934B1D8A6}"/>
              </a:ext>
            </a:extLst>
          </p:cNvPr>
          <p:cNvSpPr/>
          <p:nvPr/>
        </p:nvSpPr>
        <p:spPr>
          <a:xfrm>
            <a:off x="6627100" y="1778387"/>
            <a:ext cx="216024" cy="1467209"/>
          </a:xfrm>
          <a:prstGeom prst="leftBrace">
            <a:avLst>
              <a:gd name="adj1" fmla="val 33025"/>
              <a:gd name="adj2" fmla="val 19968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09537EA-DF44-4D0B-B8C4-67944A95892E}"/>
              </a:ext>
            </a:extLst>
          </p:cNvPr>
          <p:cNvSpPr/>
          <p:nvPr/>
        </p:nvSpPr>
        <p:spPr>
          <a:xfrm>
            <a:off x="6619330" y="3420657"/>
            <a:ext cx="267190" cy="2304256"/>
          </a:xfrm>
          <a:prstGeom prst="leftBrace">
            <a:avLst>
              <a:gd name="adj1" fmla="val 39928"/>
              <a:gd name="adj2" fmla="val 42542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6F2AF4F-E137-4AEC-A800-02EA0F90D763}"/>
              </a:ext>
            </a:extLst>
          </p:cNvPr>
          <p:cNvSpPr/>
          <p:nvPr/>
        </p:nvSpPr>
        <p:spPr>
          <a:xfrm>
            <a:off x="1007316" y="5383675"/>
            <a:ext cx="3456384" cy="124816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Загалом більш </a:t>
            </a:r>
            <a:r>
              <a:rPr lang="en-US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7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виняткових ситуацій</a:t>
            </a:r>
            <a:endParaRPr lang="uk-UA" sz="2800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251A1-D0D4-4C7C-9B0B-165EF9B5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839617"/>
            <a:ext cx="6408712" cy="44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509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755575" y="4462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ВИНЯТКОВІ  СИТУАЦІЇ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24600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196752"/>
            <a:ext cx="3130991" cy="4947972"/>
          </a:xfrm>
          <a:prstGeom prst="rect">
            <a:avLst/>
          </a:prstGeom>
        </p:spPr>
      </p:pic>
      <p:graphicFrame>
        <p:nvGraphicFramePr>
          <p:cNvPr id="11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87210"/>
              </p:ext>
            </p:extLst>
          </p:nvPr>
        </p:nvGraphicFramePr>
        <p:xfrm>
          <a:off x="467544" y="6402098"/>
          <a:ext cx="7822730" cy="365760"/>
        </p:xfrm>
        <a:graphic>
          <a:graphicData uri="http://schemas.openxmlformats.org/drawingml/2006/table">
            <a:tbl>
              <a:tblPr firstRow="1" bandRow="1"/>
              <a:tblGrid>
                <a:gridCol w="7822730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 </a:t>
                      </a:r>
                      <a:r>
                        <a:rPr lang="en-US" sz="1800" dirty="0">
                          <a:hlinkClick r:id="rId4"/>
                        </a:rPr>
                        <a:t>https://docs.python.org/3/library/exceptions.html</a:t>
                      </a:r>
                      <a:endParaRPr lang="uk-UA" sz="1800" b="0" noProof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</a:tbl>
          </a:graphicData>
        </a:graphic>
      </p:graphicFrame>
      <p:sp>
        <p:nvSpPr>
          <p:cNvPr id="5" name="Прямокутник 4"/>
          <p:cNvSpPr/>
          <p:nvPr/>
        </p:nvSpPr>
        <p:spPr>
          <a:xfrm>
            <a:off x="1691680" y="606400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Ієрархія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класів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для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вбудованих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винятків</a:t>
            </a:r>
            <a:endParaRPr lang="en-US" sz="24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1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ГЕНЕРУВАННЯ ВИНЯТКІВ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554EDB8-4E8E-4B1C-8D00-0AB6176F2CB1}"/>
              </a:ext>
            </a:extLst>
          </p:cNvPr>
          <p:cNvSpPr/>
          <p:nvPr/>
        </p:nvSpPr>
        <p:spPr>
          <a:xfrm>
            <a:off x="318356" y="722531"/>
            <a:ext cx="8656476" cy="8634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Інструкція </a:t>
            </a:r>
            <a:r>
              <a:rPr lang="en-US" altLang="uk-UA" sz="3200" b="1" dirty="0">
                <a:solidFill>
                  <a:srgbClr val="007020"/>
                </a:solidFill>
                <a:latin typeface="Courier New" panose="02070309020205020404" pitchFamily="49" charset="0"/>
              </a:rPr>
              <a:t>raise</a:t>
            </a:r>
            <a:r>
              <a:rPr lang="en-US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дозволяє примусово генерувати виняткової ситуації</a:t>
            </a:r>
            <a:endParaRPr lang="uk-UA" sz="2800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B7D79B-B451-4A24-9146-C166CD22A57A}"/>
              </a:ext>
            </a:extLst>
          </p:cNvPr>
          <p:cNvSpPr/>
          <p:nvPr/>
        </p:nvSpPr>
        <p:spPr>
          <a:xfrm>
            <a:off x="318356" y="1660808"/>
            <a:ext cx="3834483" cy="50398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en-US" altLang="uk-UA" sz="3200" b="1" dirty="0">
                <a:solidFill>
                  <a:srgbClr val="007020"/>
                </a:solidFill>
                <a:latin typeface="Courier New" panose="02070309020205020404" pitchFamily="49" charset="0"/>
              </a:rPr>
              <a:t>raise </a:t>
            </a:r>
            <a:r>
              <a:rPr lang="uk-UA" alt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</a:t>
            </a:r>
            <a:endParaRPr lang="en-US" alt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E6FA2C5-EB13-4234-B80E-A4EE69B72D43}"/>
              </a:ext>
            </a:extLst>
          </p:cNvPr>
          <p:cNvSpPr/>
          <p:nvPr/>
        </p:nvSpPr>
        <p:spPr>
          <a:xfrm>
            <a:off x="3897639" y="1672569"/>
            <a:ext cx="4942384" cy="8634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alt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вказує на тип виняткової ситуації.</a:t>
            </a:r>
            <a:endParaRPr lang="uk-UA" sz="2800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F90738B-897C-4C9B-8814-FE23D69997C9}"/>
              </a:ext>
            </a:extLst>
          </p:cNvPr>
          <p:cNvSpPr/>
          <p:nvPr/>
        </p:nvSpPr>
        <p:spPr>
          <a:xfrm>
            <a:off x="318356" y="3284984"/>
            <a:ext cx="8656476" cy="2401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en-US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 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дозволяє створювати власні виняткові ситуації Для цього потрібно створити клас, який є підкласом класу </a:t>
            </a:r>
            <a:r>
              <a:rPr lang="en-US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</a:t>
            </a:r>
            <a:r>
              <a:rPr lang="en-US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  <a:r>
              <a:rPr lang="uk-UA" alt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en-US" alt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Важливо: в класі </a:t>
            </a:r>
            <a:r>
              <a:rPr lang="en-US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Exception</a:t>
            </a:r>
            <a:r>
              <a:rPr lang="uk-UA" alt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визначено метод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__str__,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що дозволяє виводити значення його атрибутів.</a:t>
            </a:r>
            <a:endParaRPr lang="uk-UA" sz="28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81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PEP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6402098"/>
          <a:ext cx="7822730" cy="365760"/>
        </p:xfrm>
        <a:graphic>
          <a:graphicData uri="http://schemas.openxmlformats.org/drawingml/2006/table">
            <a:tbl>
              <a:tblPr firstRow="1" bandRow="1"/>
              <a:tblGrid>
                <a:gridCol w="7822730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 </a:t>
                      </a:r>
                      <a:r>
                        <a:rPr lang="en-US" sz="1800" dirty="0">
                          <a:hlinkClick r:id="rId2"/>
                        </a:rPr>
                        <a:t>https://www.python.org/dev/peps/</a:t>
                      </a:r>
                      <a:endParaRPr lang="uk-UA" sz="1800" b="0" noProof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467544" y="773878"/>
            <a:ext cx="8507288" cy="163288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Enhancement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Proposal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(PEP) -  </a:t>
            </a:r>
          </a:p>
          <a:p>
            <a:pPr defTabSz="685800">
              <a:lnSpc>
                <a:spcPts val="30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є механізмом документування проектних рішень, які пройшли в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 і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для пропозиції нових можливостей мови.</a:t>
            </a:r>
            <a:endParaRPr lang="uk-UA" sz="2800" dirty="0">
              <a:solidFill>
                <a:srgbClr val="C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F27A4A-B39C-486C-9094-0ABCDDE2A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06761"/>
            <a:ext cx="6876256" cy="1512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DCF105-6918-4075-B1BA-8DD209C8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953523"/>
            <a:ext cx="6904927" cy="15286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236D0E-3A3C-4165-AE9E-5537A9DA7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49" y="5580075"/>
            <a:ext cx="3827899" cy="5468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A242CE-AA0D-4311-8DF7-503CA31B0A5C}"/>
              </a:ext>
            </a:extLst>
          </p:cNvPr>
          <p:cNvSpPr/>
          <p:nvPr/>
        </p:nvSpPr>
        <p:spPr>
          <a:xfrm>
            <a:off x="2969568" y="5614328"/>
            <a:ext cx="2016224" cy="47833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000"/>
              </a:lnSpc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&gt; 8000</a:t>
            </a:r>
            <a:endParaRPr lang="uk-UA" sz="2800" dirty="0">
              <a:solidFill>
                <a:srgbClr val="C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92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PEP 8 – </a:t>
            </a:r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Стиль коду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57054"/>
              </p:ext>
            </p:extLst>
          </p:nvPr>
        </p:nvGraphicFramePr>
        <p:xfrm>
          <a:off x="251520" y="6313439"/>
          <a:ext cx="8038754" cy="365760"/>
        </p:xfrm>
        <a:graphic>
          <a:graphicData uri="http://schemas.openxmlformats.org/drawingml/2006/table">
            <a:tbl>
              <a:tblPr firstRow="1" bandRow="1"/>
              <a:tblGrid>
                <a:gridCol w="803875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noProof="0" dirty="0">
                          <a:solidFill>
                            <a:srgbClr val="002060"/>
                          </a:solidFill>
                        </a:rPr>
                        <a:t>Посилання</a:t>
                      </a:r>
                      <a:r>
                        <a:rPr lang="en-US" sz="1800" b="0" noProof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uk-UA" sz="1800" noProof="0" dirty="0">
                          <a:hlinkClick r:id="rId2"/>
                        </a:rPr>
                        <a:t>https://www.python.org/dev/peps/pep-0008/</a:t>
                      </a:r>
                      <a:endParaRPr lang="uk-UA" sz="1800" b="0" noProof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1E400A-57C4-4DE4-BB5D-1A1D645FBE20}"/>
              </a:ext>
            </a:extLst>
          </p:cNvPr>
          <p:cNvSpPr/>
          <p:nvPr/>
        </p:nvSpPr>
        <p:spPr>
          <a:xfrm>
            <a:off x="251520" y="1393245"/>
            <a:ext cx="8723312" cy="401648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defTabSz="685800">
              <a:lnSpc>
                <a:spcPts val="3400"/>
              </a:lnSpc>
            </a:pP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Ключова ідея: код </a:t>
            </a:r>
            <a:r>
              <a:rPr lang="uk-UA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читається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набагато більше разів, ніж пишеться. Рекомендації про стиль написання коду спрямовані на те, щоб поліпшити читабельність коду і зробити його узгодженим між великим числом проектів. В ідеалі, весь код повинен бути </a:t>
            </a:r>
            <a:r>
              <a:rPr lang="uk-UA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написан</a:t>
            </a:r>
            <a:r>
              <a:rPr lang="uk-UA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 єдиному стилі, і будь-хто може легко його прочитати.</a:t>
            </a:r>
          </a:p>
          <a:p>
            <a:pPr algn="ctr" defTabSz="685800">
              <a:lnSpc>
                <a:spcPts val="3400"/>
              </a:lnSpc>
            </a:pPr>
            <a:r>
              <a:rPr lang="uk-UA" sz="3200" b="1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«Читабельність має значення»</a:t>
            </a:r>
            <a:r>
              <a:rPr lang="uk-UA" sz="3200" dirty="0">
                <a:solidFill>
                  <a:srgbClr val="C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D3206FC-E5C9-4355-8A96-E1D287E0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20" y="722531"/>
            <a:ext cx="8568952" cy="5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17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5349</TotalTime>
  <Words>2314</Words>
  <Application>Microsoft Office PowerPoint</Application>
  <PresentationFormat>Екран (4:3)</PresentationFormat>
  <Paragraphs>312</Paragraphs>
  <Slides>21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Courier New</vt:lpstr>
      <vt:lpstr>Tahoma</vt:lpstr>
      <vt:lpstr>Times New Roman</vt:lpstr>
      <vt:lpstr>Verdana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Никитенко Андрей</cp:lastModifiedBy>
  <cp:revision>1022</cp:revision>
  <dcterms:created xsi:type="dcterms:W3CDTF">2001-11-25T14:33:40Z</dcterms:created>
  <dcterms:modified xsi:type="dcterms:W3CDTF">2024-06-02T13:18:57Z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