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4"/>
  </p:notesMasterIdLst>
  <p:sldIdLst>
    <p:sldId id="688" r:id="rId2"/>
    <p:sldId id="658" r:id="rId3"/>
    <p:sldId id="671" r:id="rId4"/>
    <p:sldId id="672" r:id="rId5"/>
    <p:sldId id="663" r:id="rId6"/>
    <p:sldId id="673" r:id="rId7"/>
    <p:sldId id="676" r:id="rId8"/>
    <p:sldId id="677" r:id="rId9"/>
    <p:sldId id="678" r:id="rId10"/>
    <p:sldId id="679" r:id="rId11"/>
    <p:sldId id="685" r:id="rId12"/>
    <p:sldId id="686" r:id="rId13"/>
    <p:sldId id="681" r:id="rId14"/>
    <p:sldId id="683" r:id="rId15"/>
    <p:sldId id="682" r:id="rId16"/>
    <p:sldId id="680" r:id="rId17"/>
    <p:sldId id="684" r:id="rId18"/>
    <p:sldId id="687" r:id="rId19"/>
    <p:sldId id="674" r:id="rId20"/>
    <p:sldId id="608" r:id="rId21"/>
    <p:sldId id="652" r:id="rId22"/>
    <p:sldId id="275" r:id="rId23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30474EA-9C41-442D-965C-4172DBD22C90}">
          <p14:sldIdLst>
            <p14:sldId id="688"/>
            <p14:sldId id="658"/>
            <p14:sldId id="671"/>
            <p14:sldId id="672"/>
            <p14:sldId id="663"/>
            <p14:sldId id="673"/>
            <p14:sldId id="676"/>
            <p14:sldId id="677"/>
            <p14:sldId id="678"/>
            <p14:sldId id="679"/>
            <p14:sldId id="685"/>
            <p14:sldId id="686"/>
            <p14:sldId id="681"/>
            <p14:sldId id="683"/>
            <p14:sldId id="682"/>
            <p14:sldId id="680"/>
            <p14:sldId id="684"/>
            <p14:sldId id="687"/>
            <p14:sldId id="674"/>
            <p14:sldId id="608"/>
            <p14:sldId id="65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>
      <p:cViewPr varScale="1">
        <p:scale>
          <a:sx n="80" d="100"/>
          <a:sy n="80" d="100"/>
        </p:scale>
        <p:origin x="181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‹№›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93766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random/generator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routines.linalg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mpy.org/en/index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py.org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8/library/sys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8/library/math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index.html" TargetMode="External"/><Relationship Id="rId2" Type="http://schemas.openxmlformats.org/officeDocument/2006/relationships/hyperlink" Target="https://uk.wikipedia.org/wiki/NumPy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7524" y="836712"/>
            <a:ext cx="856895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uk-UA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СИСТЕМ ШТУЧНОГО ІНТЕЛЕКТУ, НЕЙРОННИХ МЕРЕЖ ТА ГЛИБОКОГО НАВЧАННЯ</a:t>
            </a:r>
          </a:p>
          <a:p>
            <a:pPr algn="ctr">
              <a:lnSpc>
                <a:spcPct val="100000"/>
              </a:lnSpc>
              <a:defRPr/>
            </a:pPr>
            <a:endParaRPr lang="uk-UA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6. ВИСОКОРІВНЕВА МОВА ПРОГРАМУВАННЯ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>
              <a:lnSpc>
                <a:spcPct val="100000"/>
              </a:lnSpc>
              <a:defRPr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 6.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Базові бібліотечні модулі. Пакети для роботи зі штучним інтелектом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4000" b="1" dirty="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NumPy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Математичні операції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97B995A-A2AE-4DE9-A2D4-5E82FB997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79981"/>
              </p:ext>
            </p:extLst>
          </p:nvPr>
        </p:nvGraphicFramePr>
        <p:xfrm>
          <a:off x="360000" y="900000"/>
          <a:ext cx="7931224" cy="52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352">
                  <a:extLst>
                    <a:ext uri="{9D8B030D-6E8A-4147-A177-3AD203B41FA5}">
                      <a16:colId xmlns:a16="http://schemas.microsoft.com/office/drawing/2014/main" val="3938728593"/>
                    </a:ext>
                  </a:extLst>
                </a:gridCol>
                <a:gridCol w="4344872">
                  <a:extLst>
                    <a:ext uri="{9D8B030D-6E8A-4147-A177-3AD203B41FA5}">
                      <a16:colId xmlns:a16="http://schemas.microsoft.com/office/drawing/2014/main" val="3631597533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uk-UA" sz="2400" dirty="0"/>
                        <a:t>Функція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Повертає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3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negative(x1, / 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Поелементно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-X1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4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(x1, / 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Поелементно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X1</a:t>
                      </a:r>
                      <a:endParaRPr lang="uk-UA" sz="2400" b="1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7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add(x1,x2, / 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X1 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X2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subtract(x1,x2, / 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X1 - X2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multiply(x1,x2, / 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X1 * X2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divide(x1,x2, / 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X1 / X2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4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reminder(x1,x2, / 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X1 % X2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3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mod(x1,x2, / 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X1 % X2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4981"/>
                  </a:ext>
                </a:extLst>
              </a:tr>
              <a:tr h="2144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8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**********</a:t>
                      </a:r>
                      <a:endParaRPr lang="uk-UA" sz="8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8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5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sign(x, /  [, …])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знак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9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power(x1,x2, /  [, …])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X1 ** X2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6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886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NumPy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Математичні функції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97B995A-A2AE-4DE9-A2D4-5E82FB997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94558"/>
              </p:ext>
            </p:extLst>
          </p:nvPr>
        </p:nvGraphicFramePr>
        <p:xfrm>
          <a:off x="360000" y="900000"/>
          <a:ext cx="8003232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360">
                  <a:extLst>
                    <a:ext uri="{9D8B030D-6E8A-4147-A177-3AD203B41FA5}">
                      <a16:colId xmlns:a16="http://schemas.microsoft.com/office/drawing/2014/main" val="3938728593"/>
                    </a:ext>
                  </a:extLst>
                </a:gridCol>
                <a:gridCol w="4344872">
                  <a:extLst>
                    <a:ext uri="{9D8B030D-6E8A-4147-A177-3AD203B41FA5}">
                      <a16:colId xmlns:a16="http://schemas.microsoft.com/office/drawing/2014/main" val="3631597533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uk-UA" sz="2400" dirty="0"/>
                        <a:t>Функція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Повертає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3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exp(x, /[,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Поелементна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експонента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4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log(x, /[,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Поелементний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логарифм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7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sqrt(x, /[,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Поелементний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корінь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gcd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(x1,x2, /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Поелементний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НОД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8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8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ТИНОНОМЕТРИЧНІ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8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sin(x, /[,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sin()</a:t>
                      </a:r>
                      <a:endParaRPr lang="uk-UA" sz="2400" b="1" i="1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4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asin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 /[,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i="1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asin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uk-UA" sz="2400" b="1" i="1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3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8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ГИПЕРБОЛІЧНІ</a:t>
                      </a:r>
                      <a:endParaRPr lang="uk-UA" sz="8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8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sinh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 /[,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i="1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5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asinh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 /[, …])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i="1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asinh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98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8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ПЕРЕТВОРЕННЯ</a:t>
                      </a:r>
                      <a:endParaRPr lang="uk-UA" sz="8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8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1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deg2rad(x, /[, …])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град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рад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rad2deg(x, / [, …])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рад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град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9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8381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NumPy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Порівняння, логіка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97B995A-A2AE-4DE9-A2D4-5E82FB997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32162"/>
              </p:ext>
            </p:extLst>
          </p:nvPr>
        </p:nvGraphicFramePr>
        <p:xfrm>
          <a:off x="360000" y="900000"/>
          <a:ext cx="8003232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952">
                  <a:extLst>
                    <a:ext uri="{9D8B030D-6E8A-4147-A177-3AD203B41FA5}">
                      <a16:colId xmlns:a16="http://schemas.microsoft.com/office/drawing/2014/main" val="3938728593"/>
                    </a:ext>
                  </a:extLst>
                </a:gridCol>
                <a:gridCol w="4223280">
                  <a:extLst>
                    <a:ext uri="{9D8B030D-6E8A-4147-A177-3AD203B41FA5}">
                      <a16:colId xmlns:a16="http://schemas.microsoft.com/office/drawing/2014/main" val="3631597533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uk-UA" sz="2400" dirty="0"/>
                        <a:t>Функція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Повертає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3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greater(x1,x2, /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  <a:endParaRPr lang="uk-UA" sz="2400" b="1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4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greater_equal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(x1,x2, /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&gt;=</a:t>
                      </a:r>
                      <a:endParaRPr lang="uk-UA" sz="2400" b="1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7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less_equal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(x1,x2, /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&lt;</a:t>
                      </a:r>
                      <a:endParaRPr lang="uk-UA" sz="2400" b="1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not_equal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(x1,x2, /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&lt;=</a:t>
                      </a:r>
                      <a:endParaRPr lang="uk-UA" sz="2400" b="1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equal(x1,x2, /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==</a:t>
                      </a:r>
                      <a:endParaRPr lang="uk-UA" sz="2400" b="1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4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greater(x1,x2, /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!=</a:t>
                      </a:r>
                      <a:endParaRPr lang="uk-UA" sz="2400" b="1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39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8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8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logical_and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(x1,x2, /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and</a:t>
                      </a:r>
                      <a:endParaRPr lang="uk-UA" sz="2400" b="1" i="1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5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logical_or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(x1,x2, /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or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9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logical_xor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(x1,x2, /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i="1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xor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8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logical_not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(x, / [,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 err="1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Поелементне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not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9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797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NumPy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Модуль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random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97B995A-A2AE-4DE9-A2D4-5E82FB997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43333"/>
              </p:ext>
            </p:extLst>
          </p:nvPr>
        </p:nvGraphicFramePr>
        <p:xfrm>
          <a:off x="360000" y="900000"/>
          <a:ext cx="8614832" cy="495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829">
                  <a:extLst>
                    <a:ext uri="{9D8B030D-6E8A-4147-A177-3AD203B41FA5}">
                      <a16:colId xmlns:a16="http://schemas.microsoft.com/office/drawing/2014/main" val="3938728593"/>
                    </a:ext>
                  </a:extLst>
                </a:gridCol>
                <a:gridCol w="4493003">
                  <a:extLst>
                    <a:ext uri="{9D8B030D-6E8A-4147-A177-3AD203B41FA5}">
                      <a16:colId xmlns:a16="http://schemas.microsoft.com/office/drawing/2014/main" val="3631597533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uk-UA" sz="2400" dirty="0"/>
                        <a:t>Функція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Повертає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3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Integers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(low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[,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high,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size,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  <a:effectLst/>
                        </a:rPr>
                        <a:t>dtype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,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endpoint])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Випадкові цілі від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до 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high 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(виключно)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або коли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endpoint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до 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 (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включно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).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4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([size, 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dtype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out])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Випадкові з рухомою комою в інтервалі 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[0.0, 1.0).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(length)</a:t>
                      </a:r>
                      <a:endParaRPr lang="uk-UA" sz="24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Випадкову послідовність байтів</a:t>
                      </a: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2551784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i="1" dirty="0">
                          <a:solidFill>
                            <a:srgbClr val="002060"/>
                          </a:solidFill>
                        </a:rPr>
                        <a:t>Більш 30 функцій розподілення 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normal([loc, scale, size])</a:t>
                      </a:r>
                      <a:endParaRPr lang="uk-UA" sz="24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Нормальне розподілення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5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98508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4F0631-5FF9-4FCC-AEB9-1619284D4EF9}"/>
              </a:ext>
            </a:extLst>
          </p:cNvPr>
          <p:cNvSpPr/>
          <p:nvPr/>
        </p:nvSpPr>
        <p:spPr>
          <a:xfrm>
            <a:off x="225802" y="6412468"/>
            <a:ext cx="8450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https://docs.scipy.org/doc/numpy/reference/random/generator.html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1368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NumPy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Статистика ….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97B995A-A2AE-4DE9-A2D4-5E82FB997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10395"/>
              </p:ext>
            </p:extLst>
          </p:nvPr>
        </p:nvGraphicFramePr>
        <p:xfrm>
          <a:off x="360000" y="900000"/>
          <a:ext cx="8614832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398">
                  <a:extLst>
                    <a:ext uri="{9D8B030D-6E8A-4147-A177-3AD203B41FA5}">
                      <a16:colId xmlns:a16="http://schemas.microsoft.com/office/drawing/2014/main" val="2213736970"/>
                    </a:ext>
                  </a:extLst>
                </a:gridCol>
                <a:gridCol w="3778434">
                  <a:extLst>
                    <a:ext uri="{9D8B030D-6E8A-4147-A177-3AD203B41FA5}">
                      <a16:colId xmlns:a16="http://schemas.microsoft.com/office/drawing/2014/main" val="3631597533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uk-UA" sz="2400" dirty="0"/>
                        <a:t>Функція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Повертає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3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median(a[, axis,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Медіана масиву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4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average(a[, axis,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Середня арифметична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7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(a[, axis,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Мода  масиву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 (a[, axis,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Стандартне відхилення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corcoef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(x[, y, </a:t>
                      </a: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rowar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bias, </a:t>
                      </a: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ddof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Коефіцієнти кореляції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correlate (x, v[, mode])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Взаємна кореляція двох масивів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4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histogram (a,[,</a:t>
                      </a:r>
                      <a:r>
                        <a:rPr lang="en-US" sz="2400" b="1" u="none" strike="noStrik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bins,range</a:t>
                      </a:r>
                      <a:r>
                        <a:rPr lang="en-US" sz="24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normed, …])</a:t>
                      </a:r>
                      <a:endParaRPr lang="uk-UA" sz="2400" b="1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Гістограма розподілу значень в масиві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3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9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504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>
                <a:solidFill>
                  <a:srgbClr val="002060"/>
                </a:solidFill>
                <a:latin typeface="Book Antiqua" panose="02040602050305030304" pitchFamily="18" charset="0"/>
              </a:rPr>
              <a:t>NumPy. Сортування ….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97B995A-A2AE-4DE9-A2D4-5E82FB997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60180"/>
              </p:ext>
            </p:extLst>
          </p:nvPr>
        </p:nvGraphicFramePr>
        <p:xfrm>
          <a:off x="360000" y="900000"/>
          <a:ext cx="864096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682">
                  <a:extLst>
                    <a:ext uri="{9D8B030D-6E8A-4147-A177-3AD203B41FA5}">
                      <a16:colId xmlns:a16="http://schemas.microsoft.com/office/drawing/2014/main" val="3938728593"/>
                    </a:ext>
                  </a:extLst>
                </a:gridCol>
                <a:gridCol w="4396278">
                  <a:extLst>
                    <a:ext uri="{9D8B030D-6E8A-4147-A177-3AD203B41FA5}">
                      <a16:colId xmlns:a16="http://schemas.microsoft.com/office/drawing/2014/main" val="3631597533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uk-UA" sz="2400" noProof="0"/>
                        <a:t>Функція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noProof="0"/>
                        <a:t>Повертає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3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u="none" strike="noStrike" kern="1200" noProof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sort(a[, axis, kind, order])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noProof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Отсортовану копію  </a:t>
                      </a:r>
                      <a:r>
                        <a:rPr lang="uk-UA" sz="2400" b="1" u="none" strike="noStrike" kern="1200" noProof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uk-UA" sz="2400" b="0" kern="1200" noProof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4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u="none" strike="noStrike" kern="1200" noProof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400" b="0" kern="1200" noProof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7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u="none" strike="noStrike" kern="1200" noProof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argmax(a[, axis, kind, order])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noProof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Індекс максимального елемента </a:t>
                      </a:r>
                      <a:r>
                        <a:rPr lang="uk-UA" sz="2400" b="1" u="none" strike="noStrike" kern="1200" noProof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uk-UA" sz="2400" b="0" kern="1200" noProof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u="none" strike="noStrike" kern="1200" noProof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argmin(a[, axis, kind, order])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noProof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Індекс мінімального елемента </a:t>
                      </a:r>
                      <a:r>
                        <a:rPr lang="uk-UA" sz="2400" b="1" u="none" strike="noStrike" kern="1200" noProof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uk-UA" sz="2400" b="0" kern="1200" noProof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u="none" strike="noStrike" kern="1200" noProof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where(condition, [x,y])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uk-UA" sz="2400" b="1" u="none" strike="noStrike" kern="1200" noProof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noProof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Елемент </a:t>
                      </a:r>
                      <a:r>
                        <a:rPr lang="uk-UA" sz="2400" b="1" u="none" strike="noStrike" kern="1200" noProof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uk-UA" sz="2400" b="0" kern="1200" noProof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 або </a:t>
                      </a:r>
                      <a:r>
                        <a:rPr lang="uk-UA" sz="2400" b="1" u="none" strike="noStrike" kern="1200" noProof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uk-UA" sz="2400" b="0" kern="1200" noProof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 , враховуючи умову </a:t>
                      </a:r>
                      <a:r>
                        <a:rPr lang="uk-UA" sz="2400" b="1" u="none" strike="noStrike" kern="1200" noProof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endParaRPr lang="uk-UA" sz="2400" b="0" kern="1200" noProof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1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u="none" strike="noStrike" kern="1200" noProof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count_nonzero (a, [, axis])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noProof="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Кількість не нульових елементів  масиву </a:t>
                      </a:r>
                      <a:r>
                        <a:rPr lang="uk-UA" sz="2400" b="1" u="none" strike="noStrike" kern="1200" noProof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uk-UA" sz="2400" b="0" kern="1200" noProof="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4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3971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NumPy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Модуль </a:t>
            </a:r>
            <a:r>
              <a:rPr lang="en-US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linalg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7D1DAA-C56A-49A7-BF28-565618A47C93}"/>
              </a:ext>
            </a:extLst>
          </p:cNvPr>
          <p:cNvSpPr/>
          <p:nvPr/>
        </p:nvSpPr>
        <p:spPr>
          <a:xfrm>
            <a:off x="326517" y="6078292"/>
            <a:ext cx="8100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https://docs.scipy.org/doc/numpy/reference/routines.linalg.html</a:t>
            </a:r>
            <a:endParaRPr lang="uk-UA" dirty="0"/>
          </a:p>
        </p:txBody>
      </p:sp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C9624EB7-D749-473B-9D1A-7D17BA88C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93423"/>
              </p:ext>
            </p:extLst>
          </p:nvPr>
        </p:nvGraphicFramePr>
        <p:xfrm>
          <a:off x="360000" y="900000"/>
          <a:ext cx="8666678" cy="340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634">
                  <a:extLst>
                    <a:ext uri="{9D8B030D-6E8A-4147-A177-3AD203B41FA5}">
                      <a16:colId xmlns:a16="http://schemas.microsoft.com/office/drawing/2014/main" val="3938728593"/>
                    </a:ext>
                  </a:extLst>
                </a:gridCol>
                <a:gridCol w="4520044">
                  <a:extLst>
                    <a:ext uri="{9D8B030D-6E8A-4147-A177-3AD203B41FA5}">
                      <a16:colId xmlns:a16="http://schemas.microsoft.com/office/drawing/2014/main" val="3631597533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r>
                        <a:rPr lang="uk-UA" sz="2400" dirty="0"/>
                        <a:t>Функція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dirty="0"/>
                        <a:t>Повертає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3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Dot(</a:t>
                      </a:r>
                      <a:r>
                        <a:rPr lang="en-US" sz="24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a,b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[, out])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Скалярне множення двох масивів </a:t>
                      </a: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a</a:t>
                      </a:r>
                      <a:r>
                        <a:rPr lang="uk-UA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   </a:t>
                      </a: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b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4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matmul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([x1,x2, /[, out, casting, order, …])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Множення матриць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linalg.matrix_power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a,n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uk-UA" sz="24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Степінь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матриці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Book Antiqua" panose="0204060205030503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2551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linalg.norm</a:t>
                      </a:r>
                      <a:r>
                        <a:rPr lang="en-US" sz="2400" b="1" i="0" u="non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(x[,</a:t>
                      </a:r>
                      <a:r>
                        <a:rPr lang="en-US" sz="2400" b="1" i="0" u="non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ord,axis,keep</a:t>
                      </a:r>
                      <a:r>
                        <a:rPr lang="en-US" sz="2400" b="1" i="0" u="non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uk-UA" sz="2400" b="1" i="0" u="non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Норма масиву </a:t>
                      </a:r>
                      <a:r>
                        <a:rPr lang="en-US" sz="2400" b="1" i="0" u="non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linalg.solve</a:t>
                      </a:r>
                      <a:r>
                        <a:rPr lang="en-US" sz="2400" b="1" i="0" u="non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i="0" u="none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2400" b="1" i="0" u="non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uk-UA" sz="24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Book Antiqua" panose="02040602050305030304" pitchFamily="18" charset="0"/>
                          <a:ea typeface="+mn-ea"/>
                          <a:cs typeface="Times New Roman" panose="02020603050405020304" pitchFamily="18" charset="0"/>
                        </a:rPr>
                        <a:t>Рішення СЛАР  </a:t>
                      </a:r>
                      <a:r>
                        <a:rPr lang="en-US" sz="2400" b="1" i="0" u="non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uk-UA" sz="2400" b="1" i="0" u="non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2400" b="1" i="0" u="non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b</a:t>
                      </a:r>
                      <a:endParaRPr lang="uk-U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5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649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SciPy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57A143-DBB6-4760-AF3F-900BB55AFF14}"/>
              </a:ext>
            </a:extLst>
          </p:cNvPr>
          <p:cNvSpPr/>
          <p:nvPr/>
        </p:nvSpPr>
        <p:spPr>
          <a:xfrm>
            <a:off x="276881" y="673950"/>
            <a:ext cx="8733656" cy="510588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Відкрита бібліотека (пакет) високоякісних наукових та інженерних інструментів.</a:t>
            </a: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Модулі: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constants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фізичні константи,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integrate -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інтегрування,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.optimize -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оптимізація,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interpolate -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інтерполяція,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fft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перетворення </a:t>
            </a:r>
            <a:r>
              <a:rPr lang="uk-UA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Фурє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.signal -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обробки сигналів,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linalg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лінійна алгебра,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sprase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розріджені матриці,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.spatial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дерева, метрики,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special -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спеціальні функції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ndimage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 - 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обробки зображень,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.stats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статистичні функції.</a:t>
            </a:r>
            <a:endParaRPr lang="uk-UA" sz="2400" b="1" dirty="0">
              <a:solidFill>
                <a:srgbClr val="00702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4799B2C-4225-474B-B6C1-D8116151F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63847"/>
              </p:ext>
            </p:extLst>
          </p:nvPr>
        </p:nvGraphicFramePr>
        <p:xfrm>
          <a:off x="276881" y="6359159"/>
          <a:ext cx="7822730" cy="365760"/>
        </p:xfrm>
        <a:graphic>
          <a:graphicData uri="http://schemas.openxmlformats.org/drawingml/2006/table">
            <a:tbl>
              <a:tblPr firstRow="1" bandRow="1"/>
              <a:tblGrid>
                <a:gridCol w="7822730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uk-UA" sz="1800" b="0" noProof="0" dirty="0">
                          <a:solidFill>
                            <a:srgbClr val="002060"/>
                          </a:solidFill>
                        </a:rPr>
                        <a:t>Посилання </a:t>
                      </a:r>
                      <a:r>
                        <a:rPr lang="en-US" sz="1800" dirty="0">
                          <a:hlinkClick r:id="rId2"/>
                        </a:rPr>
                        <a:t>https://docs.scipy.org/doc/scipy/reference/</a:t>
                      </a:r>
                      <a:endParaRPr lang="uk-UA" sz="1800" b="0" noProof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00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SciPy (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приклад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57A143-DBB6-4760-AF3F-900BB55AFF14}"/>
              </a:ext>
            </a:extLst>
          </p:cNvPr>
          <p:cNvSpPr/>
          <p:nvPr/>
        </p:nvSpPr>
        <p:spPr>
          <a:xfrm>
            <a:off x="276881" y="673950"/>
            <a:ext cx="8733656" cy="124649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Функція 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scipy.optimize.minimize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безумовна мінімізація функцій багатьох змінних.</a:t>
            </a: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Тестова функція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Розенброка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D5D3D708-D17F-4750-B17B-B8A92802139F}"/>
                  </a:ext>
                </a:extLst>
              </p:cNvPr>
              <p:cNvSpPr/>
              <p:nvPr/>
            </p:nvSpPr>
            <p:spPr>
              <a:xfrm>
                <a:off x="205172" y="1974238"/>
                <a:ext cx="8733656" cy="86177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spAutoFit/>
              </a:bodyPr>
              <a:lstStyle/>
              <a:p>
                <a:pPr defTabSz="685800">
                  <a:lnSpc>
                    <a:spcPts val="3000"/>
                  </a:lnSpc>
                </a:pPr>
                <a:endParaRPr lang="en-US" sz="2800" b="1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685800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  <m:e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𝟏𝟎𝟎</m:t>
                          </m:r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</m:sSubSup>
                              <m:r>
                                <a:rPr lang="en-US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uk-UA" sz="2800" b="1" dirty="0">
                  <a:solidFill>
                    <a:srgbClr val="002060"/>
                  </a:solidFill>
                  <a:latin typeface="Book Antiqua" panose="0204060205030503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D5D3D708-D17F-4750-B17B-B8A928021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" y="1974238"/>
                <a:ext cx="8733656" cy="861774"/>
              </a:xfrm>
              <a:prstGeom prst="rect">
                <a:avLst/>
              </a:prstGeom>
              <a:blipFill>
                <a:blip r:embed="rId3"/>
                <a:stretch>
                  <a:fillRect t="-182979" b="-26879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le:Rosenbrock's function in 3D.pdf">
            <a:extLst>
              <a:ext uri="{FF2B5EF4-FFF2-40B4-BE49-F238E27FC236}">
                <a16:creationId xmlns:a16="http://schemas.microsoft.com/office/drawing/2014/main" id="{8B518473-F38F-4B85-AFB5-2842D25A4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" y="2996952"/>
            <a:ext cx="4098032" cy="307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D9105FA-D536-4E3F-B732-5FA388F105FD}"/>
              </a:ext>
            </a:extLst>
          </p:cNvPr>
          <p:cNvSpPr/>
          <p:nvPr/>
        </p:nvSpPr>
        <p:spPr>
          <a:xfrm>
            <a:off x="4456121" y="3182795"/>
            <a:ext cx="3672408" cy="8617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Мінімум = 0, коли всі </a:t>
            </a:r>
            <a:r>
              <a:rPr lang="en-US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i="1" baseline="-250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= 1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31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SymPy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57A143-DBB6-4760-AF3F-900BB55AFF14}"/>
              </a:ext>
            </a:extLst>
          </p:cNvPr>
          <p:cNvSpPr/>
          <p:nvPr/>
        </p:nvSpPr>
        <p:spPr>
          <a:xfrm>
            <a:off x="276881" y="673950"/>
            <a:ext cx="8733656" cy="516006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Відкрита бібліотека для символічної математики. Повнофункціональна комп'ютерною алгебра (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CAS)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Основні модулі: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Polynomials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поліноми,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Solving equations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рішення рівнянь,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Combinatorics -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комбінаторика,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Discrete math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дискретна математика,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Matrix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матричні операції,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Geometry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геометричні обчислення,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Physics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фізичні обчислення,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Statistics -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статистика,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Cryptography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криптографія.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1828800" lvl="5" defTabSz="685800">
              <a:lnSpc>
                <a:spcPts val="2500"/>
              </a:lnSpc>
            </a:pP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1828800" lvl="5" algn="r" defTabSz="685800">
              <a:lnSpc>
                <a:spcPts val="2500"/>
              </a:lnSpc>
            </a:pPr>
            <a:r>
              <a:rPr lang="uk-UA" sz="24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… та багато іншого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DAC55C4-9A33-4603-8A93-D6DE22AB9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31153"/>
              </p:ext>
            </p:extLst>
          </p:nvPr>
        </p:nvGraphicFramePr>
        <p:xfrm>
          <a:off x="276881" y="6359159"/>
          <a:ext cx="7822730" cy="365760"/>
        </p:xfrm>
        <a:graphic>
          <a:graphicData uri="http://schemas.openxmlformats.org/drawingml/2006/table">
            <a:tbl>
              <a:tblPr firstRow="1" bandRow="1"/>
              <a:tblGrid>
                <a:gridCol w="7822730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uk-UA" sz="1800" b="0" noProof="0" dirty="0">
                          <a:solidFill>
                            <a:srgbClr val="002060"/>
                          </a:solidFill>
                        </a:rPr>
                        <a:t>Посилання </a:t>
                      </a:r>
                      <a:r>
                        <a:rPr lang="en-US" sz="1800" dirty="0">
                          <a:hlinkClick r:id="rId2"/>
                        </a:rPr>
                        <a:t>https://www.sympy.org/en/index.html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189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Вбудовані модулі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Python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467544" y="773878"/>
            <a:ext cx="8507288" cy="124777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Стандартний інтерпретатор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має низку вбудованих модулів, що забезпечують взаємодію з оточенням.</a:t>
            </a:r>
            <a:endParaRPr lang="uk-UA" sz="2800" dirty="0">
              <a:solidFill>
                <a:srgbClr val="C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E0A5520-B167-456A-8791-4C6D78EF49D0}"/>
              </a:ext>
            </a:extLst>
          </p:cNvPr>
          <p:cNvSpPr/>
          <p:nvPr/>
        </p:nvSpPr>
        <p:spPr>
          <a:xfrm>
            <a:off x="440040" y="2012746"/>
            <a:ext cx="8507288" cy="379257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24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Системні: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sys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забезпечує доступ до системно-залежних параметрів та функцій.</a:t>
            </a:r>
          </a:p>
          <a:p>
            <a:pPr marL="342900" indent="-342900" defTabSz="6858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загальні операції з рядками.</a:t>
            </a:r>
          </a:p>
          <a:p>
            <a:pPr marL="342900" indent="-342900" defTabSz="6858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datatime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операції обробки часу і дати.</a:t>
            </a:r>
            <a:endParaRPr lang="en-US" sz="24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calendar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функції роботи з календарем.</a:t>
            </a:r>
          </a:p>
          <a:p>
            <a:pPr marL="342900" indent="-342900" defTabSz="6858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**********</a:t>
            </a:r>
          </a:p>
          <a:p>
            <a:pPr defTabSz="685800">
              <a:lnSpc>
                <a:spcPts val="2400"/>
              </a:lnSpc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Математичні: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indent="-342900" defTabSz="6858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math (</a:t>
            </a:r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cmath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математичні функції (комплексні).</a:t>
            </a:r>
          </a:p>
          <a:p>
            <a:pPr marL="342900" indent="-342900" defTabSz="6858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statistic 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функції математичної статистики.</a:t>
            </a:r>
          </a:p>
          <a:p>
            <a:pPr marL="342900" indent="-342900" defTabSz="6858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random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генерація випадкових чисел</a:t>
            </a:r>
          </a:p>
          <a:p>
            <a:pPr marL="342900" indent="-342900" defTabSz="6858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**********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DC5F093-407D-4B1D-83B4-035BBDAF4B08}"/>
              </a:ext>
            </a:extLst>
          </p:cNvPr>
          <p:cNvSpPr/>
          <p:nvPr/>
        </p:nvSpPr>
        <p:spPr>
          <a:xfrm>
            <a:off x="289171" y="6357373"/>
            <a:ext cx="8695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Повний перелік дивись: </a:t>
            </a:r>
            <a:r>
              <a:rPr lang="en-US" dirty="0">
                <a:hlinkClick r:id="rId2"/>
              </a:rPr>
              <a:t>https://docs.python.org/3/py-modindex.html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2002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Рекомендована ЛІТЕРАТУРА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21500" y="1212897"/>
            <a:ext cx="8686800" cy="47787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В. Анісімов, А. Ю. Дорошенко, С. Д. Погорілий, Я. Ю. Дорогий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2014. – 640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посіб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Ю. Дорошенко, С. Д. Погорілий, Я. Ю. Дорогий, Є. В. Глушко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2013. – 463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програмування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Підручник для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спеціальності  122 «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Компютерні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науки» /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А.В.Яковенко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КПІ.- Київ: КПІ, 2018 . – 195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459BEB0-9326-4131-93AD-153DF2CAF18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88032" y="908720"/>
            <a:ext cx="86868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linkClick r:id="rId2"/>
              </a:rPr>
              <a:t>https://scipy.org/</a:t>
            </a:r>
            <a:endParaRPr lang="uk-UA" sz="2800" b="1" dirty="0">
              <a:solidFill>
                <a:srgbClr val="002060"/>
              </a:solidFill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2404C6E-6FED-4FEB-A010-36B9613F6F0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CE1210-D807-40AD-832D-793251DCFE5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916832"/>
            <a:ext cx="8686800" cy="48628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uk-UA" altLang="ru-RU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  <a:endParaRPr lang="uk-UA" alt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31BC0C2-0B1A-45F7-AEE9-846657ABAAF8}"/>
              </a:ext>
            </a:extLst>
          </p:cNvPr>
          <p:cNvSpPr txBox="1">
            <a:spLocks noChangeArrowheads="1"/>
          </p:cNvSpPr>
          <p:nvPr/>
        </p:nvSpPr>
        <p:spPr>
          <a:xfrm>
            <a:off x="262127" y="2479430"/>
            <a:ext cx="8686800" cy="393954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Визначте призначення і надайте призначення базових функцій модуля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приклади. 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Визначте призначення і надайте призначення базових функцій модуля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приклади. 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Визначте призначення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принципи організації масивів в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Пояснить основні механізми створення масивів в  пакеті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приклади.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призначення модулів та функцій пакету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приклади застосування. </a:t>
            </a:r>
          </a:p>
        </p:txBody>
      </p:sp>
    </p:spTree>
    <p:extLst>
      <p:ext uri="{BB962C8B-B14F-4D97-AF65-F5344CB8AC3E}">
        <p14:creationId xmlns:p14="http://schemas.microsoft.com/office/powerpoint/2010/main" val="3568815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The END</a:t>
            </a:r>
            <a:endParaRPr dirty="0"/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Частина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 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6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.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 Лекція 6.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9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.</a:t>
            </a:r>
            <a:endParaRPr lang="ru-RU" sz="4000" b="1" dirty="0">
              <a:solidFill>
                <a:srgbClr val="002060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Вбудований модуль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Sys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90064DE-98A7-4534-806B-A551D4506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87934"/>
              </p:ext>
            </p:extLst>
          </p:nvPr>
        </p:nvGraphicFramePr>
        <p:xfrm>
          <a:off x="271404" y="6313439"/>
          <a:ext cx="7822730" cy="365760"/>
        </p:xfrm>
        <a:graphic>
          <a:graphicData uri="http://schemas.openxmlformats.org/drawingml/2006/table">
            <a:tbl>
              <a:tblPr firstRow="1" bandRow="1"/>
              <a:tblGrid>
                <a:gridCol w="7822730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uk-UA" sz="1800" b="0" noProof="0" dirty="0">
                          <a:solidFill>
                            <a:srgbClr val="002060"/>
                          </a:solidFill>
                        </a:rPr>
                        <a:t>Посилання </a:t>
                      </a:r>
                      <a:r>
                        <a:rPr lang="en-US" sz="1800" dirty="0">
                          <a:hlinkClick r:id="rId2"/>
                        </a:rPr>
                        <a:t>https://docs.python.org/3.8/library/sys.html</a:t>
                      </a:r>
                      <a:endParaRPr lang="en-US" sz="1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57A143-DBB6-4760-AF3F-900BB55AFF14}"/>
              </a:ext>
            </a:extLst>
          </p:cNvPr>
          <p:cNvSpPr/>
          <p:nvPr/>
        </p:nvSpPr>
        <p:spPr>
          <a:xfrm>
            <a:off x="276881" y="673950"/>
            <a:ext cx="8733656" cy="55547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Модуль забезпечує доступ до змінних, що використовуються або підтримуються  інтерпретатором, та до функцій, які сильно взаємодіють з інтерпретатором (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&gt; 100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функцій).</a:t>
            </a: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Типові функцій: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sys.prefix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 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директорія встановлення інтерпретатору </a:t>
            </a:r>
            <a:r>
              <a:rPr lang="uk-UA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sys.path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 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список шляхів пошуку модулів.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sys.setrecursionlimit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встановити максимальну глибину рекурсії.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kern="0" dirty="0" err="1">
                <a:solidFill>
                  <a:srgbClr val="007020"/>
                </a:solidFill>
                <a:latin typeface="Courier New" panose="02070309020205020404" pitchFamily="49" charset="0"/>
              </a:rPr>
              <a:t>sys</a:t>
            </a:r>
            <a:r>
              <a:rPr lang="uk-UA" sz="2400" b="1" kern="0" dirty="0">
                <a:solidFill>
                  <a:srgbClr val="007020"/>
                </a:solidFill>
                <a:latin typeface="Courier New" panose="02070309020205020404" pitchFamily="49" charset="0"/>
              </a:rPr>
              <a:t>.__</a:t>
            </a:r>
            <a:r>
              <a:rPr lang="uk-UA" sz="2400" b="1" kern="0" dirty="0" err="1">
                <a:solidFill>
                  <a:srgbClr val="007020"/>
                </a:solidFill>
                <a:latin typeface="Courier New" panose="02070309020205020404" pitchFamily="49" charset="0"/>
              </a:rPr>
              <a:t>stdin</a:t>
            </a:r>
            <a:r>
              <a:rPr lang="uk-UA" sz="2400" b="1" kern="0" dirty="0">
                <a:solidFill>
                  <a:srgbClr val="007020"/>
                </a:solidFill>
                <a:latin typeface="Courier New" panose="02070309020205020404" pitchFamily="49" charset="0"/>
              </a:rPr>
              <a:t>__, </a:t>
            </a:r>
            <a:r>
              <a:rPr lang="uk-UA" sz="2400" b="1" kern="0" dirty="0" err="1">
                <a:solidFill>
                  <a:srgbClr val="007020"/>
                </a:solidFill>
                <a:latin typeface="Courier New" panose="02070309020205020404" pitchFamily="49" charset="0"/>
              </a:rPr>
              <a:t>sys</a:t>
            </a:r>
            <a:r>
              <a:rPr lang="uk-UA" sz="2400" b="1" kern="0" dirty="0">
                <a:solidFill>
                  <a:srgbClr val="007020"/>
                </a:solidFill>
                <a:latin typeface="Courier New" panose="02070309020205020404" pitchFamily="49" charset="0"/>
              </a:rPr>
              <a:t>.__</a:t>
            </a:r>
            <a:r>
              <a:rPr lang="uk-UA" sz="2400" b="1" kern="0" dirty="0" err="1">
                <a:solidFill>
                  <a:srgbClr val="007020"/>
                </a:solidFill>
                <a:latin typeface="Courier New" panose="02070309020205020404" pitchFamily="49" charset="0"/>
              </a:rPr>
              <a:t>stdout</a:t>
            </a:r>
            <a:r>
              <a:rPr lang="uk-UA" sz="2400" b="1" kern="0" dirty="0">
                <a:solidFill>
                  <a:srgbClr val="007020"/>
                </a:solidFill>
                <a:latin typeface="Courier New" panose="02070309020205020404" pitchFamily="49" charset="0"/>
              </a:rPr>
              <a:t>__,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значення потоків вводу, виводу.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sys.version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 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версія </a:t>
            </a:r>
            <a:r>
              <a:rPr lang="uk-UA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sys.version_info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 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кортеж з п'яти компонентів номеру версії.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sys.platform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 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інформація про операційну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286393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Вбудований модуль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Math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90064DE-98A7-4534-806B-A551D4506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07966"/>
              </p:ext>
            </p:extLst>
          </p:nvPr>
        </p:nvGraphicFramePr>
        <p:xfrm>
          <a:off x="323528" y="6078165"/>
          <a:ext cx="7822730" cy="365760"/>
        </p:xfrm>
        <a:graphic>
          <a:graphicData uri="http://schemas.openxmlformats.org/drawingml/2006/table">
            <a:tbl>
              <a:tblPr firstRow="1" bandRow="1"/>
              <a:tblGrid>
                <a:gridCol w="7822730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uk-UA" sz="1800" b="0" noProof="0" dirty="0">
                          <a:solidFill>
                            <a:srgbClr val="002060"/>
                          </a:solidFill>
                        </a:rPr>
                        <a:t>Посилання </a:t>
                      </a:r>
                      <a:r>
                        <a:rPr lang="en-US" sz="1800" dirty="0">
                          <a:hlinkClick r:id="rId2"/>
                        </a:rPr>
                        <a:t>https://docs.python.org/3.8/library/math.html</a:t>
                      </a:r>
                      <a:endParaRPr lang="uk-UA" sz="1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241176" y="722531"/>
            <a:ext cx="8733656" cy="43402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Модуль забезпечує доступ до математичних функцій, визначених стандартом мови С. </a:t>
            </a: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Дійсні числа: </a:t>
            </a:r>
            <a:r>
              <a:rPr lang="uk-UA" sz="32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math</a:t>
            </a:r>
            <a:endParaRPr lang="uk-UA" sz="3200" b="1" dirty="0">
              <a:solidFill>
                <a:srgbClr val="007020"/>
              </a:solidFill>
              <a:latin typeface="Courier New" panose="02070309020205020404" pitchFamily="49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Комплексні числа:  </a:t>
            </a:r>
            <a:r>
              <a:rPr lang="uk-UA" sz="32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сmath</a:t>
            </a:r>
            <a:endParaRPr lang="uk-UA" sz="3200" b="1" dirty="0">
              <a:solidFill>
                <a:srgbClr val="007020"/>
              </a:solidFill>
              <a:latin typeface="Courier New" panose="02070309020205020404" pitchFamily="49" charset="0"/>
            </a:endParaRPr>
          </a:p>
          <a:p>
            <a:pPr defTabSz="685800">
              <a:lnSpc>
                <a:spcPts val="3000"/>
              </a:lnSpc>
            </a:pP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Групи функцій: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Степенні і логарифмічні  функції.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Тригонометричні функції.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Гіперболічні функції.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Спеціальні функції.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Константи.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Чисельне - теоретичні функції.</a:t>
            </a:r>
          </a:p>
        </p:txBody>
      </p:sp>
    </p:spTree>
    <p:extLst>
      <p:ext uri="{BB962C8B-B14F-4D97-AF65-F5344CB8AC3E}">
        <p14:creationId xmlns:p14="http://schemas.microsoft.com/office/powerpoint/2010/main" val="20909089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Пакети: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SciPy : NumPy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F90738B-897C-4C9B-8814-FE23D69997C9}"/>
              </a:ext>
            </a:extLst>
          </p:cNvPr>
          <p:cNvSpPr/>
          <p:nvPr/>
        </p:nvSpPr>
        <p:spPr>
          <a:xfrm>
            <a:off x="243762" y="3573016"/>
            <a:ext cx="8656476" cy="163121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altLang="ru-RU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NumPy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 (</a:t>
            </a:r>
            <a:r>
              <a:rPr lang="uk-UA" altLang="ru-RU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нум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пай) – n-вимірні масиви</a:t>
            </a:r>
          </a:p>
          <a:p>
            <a:pPr defTabSz="685800">
              <a:lnSpc>
                <a:spcPts val="3000"/>
              </a:lnSpc>
            </a:pPr>
            <a:r>
              <a:rPr lang="uk-UA" altLang="ru-RU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SciPy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 (</a:t>
            </a:r>
            <a:r>
              <a:rPr lang="uk-UA" altLang="ru-RU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сай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пай) – наукові обчислення</a:t>
            </a:r>
          </a:p>
          <a:p>
            <a:pPr defTabSz="685800">
              <a:lnSpc>
                <a:spcPts val="3000"/>
              </a:lnSpc>
            </a:pPr>
            <a:r>
              <a:rPr lang="uk-UA" altLang="ru-RU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SymPy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 (сім пай) – символічні обчислення</a:t>
            </a:r>
          </a:p>
          <a:p>
            <a:pPr defTabSz="685800">
              <a:lnSpc>
                <a:spcPts val="3000"/>
              </a:lnSpc>
            </a:pPr>
            <a:r>
              <a:rPr lang="uk-UA" altLang="ru-RU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Matplotlib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 - </a:t>
            </a:r>
            <a:r>
              <a:rPr lang="en-US" altLang="ru-RU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2D 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графіка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210D383-6365-4DC7-B1B7-572CE589B231}"/>
              </a:ext>
            </a:extLst>
          </p:cNvPr>
          <p:cNvSpPr/>
          <p:nvPr/>
        </p:nvSpPr>
        <p:spPr>
          <a:xfrm>
            <a:off x="110458" y="6509846"/>
            <a:ext cx="499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https://scipy.org/</a:t>
            </a:r>
            <a:endParaRPr lang="uk-UA" sz="1400" b="1" dirty="0">
              <a:solidFill>
                <a:srgbClr val="002060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65B0940-4986-432B-9F7C-B9EE1334F8F5}"/>
              </a:ext>
            </a:extLst>
          </p:cNvPr>
          <p:cNvGrpSpPr/>
          <p:nvPr/>
        </p:nvGrpSpPr>
        <p:grpSpPr>
          <a:xfrm>
            <a:off x="323529" y="722532"/>
            <a:ext cx="6192688" cy="2373086"/>
            <a:chOff x="619924" y="766623"/>
            <a:chExt cx="6723809" cy="2699113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741CC9E1-F10D-4DD4-BC78-798440768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924" y="766623"/>
              <a:ext cx="6723809" cy="847309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60812460-F240-4682-BD7E-327B7681A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924" y="1484784"/>
              <a:ext cx="6723809" cy="19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581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NumPy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90064DE-98A7-4534-806B-A551D4506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39165"/>
              </p:ext>
            </p:extLst>
          </p:nvPr>
        </p:nvGraphicFramePr>
        <p:xfrm>
          <a:off x="276881" y="6184050"/>
          <a:ext cx="7822730" cy="640080"/>
        </p:xfrm>
        <a:graphic>
          <a:graphicData uri="http://schemas.openxmlformats.org/drawingml/2006/table">
            <a:tbl>
              <a:tblPr firstRow="1" bandRow="1"/>
              <a:tblGrid>
                <a:gridCol w="7822730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uk-UA" sz="1800" b="0" noProof="0" dirty="0">
                          <a:solidFill>
                            <a:srgbClr val="002060"/>
                          </a:solidFill>
                        </a:rPr>
                        <a:t>Посилання </a:t>
                      </a:r>
                      <a:r>
                        <a:rPr lang="en-US" sz="1800" dirty="0">
                          <a:hlinkClick r:id="rId2"/>
                        </a:rPr>
                        <a:t>https://uk.wikipedia.org/wiki/NumPy</a:t>
                      </a:r>
                      <a:endParaRPr lang="uk-UA" sz="1800" dirty="0"/>
                    </a:p>
                    <a:p>
                      <a:pPr algn="l"/>
                      <a:r>
                        <a:rPr lang="uk-UA" sz="1800" b="0" noProof="0" dirty="0">
                          <a:solidFill>
                            <a:srgbClr val="002060"/>
                          </a:solidFill>
                        </a:rPr>
                        <a:t>Посилання </a:t>
                      </a:r>
                      <a:r>
                        <a:rPr lang="en-US" sz="1800" dirty="0">
                          <a:hlinkClick r:id="rId3"/>
                        </a:rPr>
                        <a:t>https://docs.scipy.org/doc/numpy/reference/index.html</a:t>
                      </a:r>
                      <a:endParaRPr lang="uk-UA" sz="1800" b="0" noProof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57A143-DBB6-4760-AF3F-900BB55AFF14}"/>
              </a:ext>
            </a:extLst>
          </p:cNvPr>
          <p:cNvSpPr/>
          <p:nvPr/>
        </p:nvSpPr>
        <p:spPr>
          <a:xfrm>
            <a:off x="276881" y="673950"/>
            <a:ext cx="8733656" cy="554478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Відкрита бібліотека (пакет) розширення 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для підтримки великих багатовимірних масивів та матриць та виконання операцій з ними.</a:t>
            </a: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Модулі: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np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emath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математичні функції,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np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random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випадкові функції,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np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fft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дискретне перетворення Фур'є,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np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linalg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лінійна алгебра,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np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matlib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матричні операції.</a:t>
            </a: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Функції: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сортування,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поліноми,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статистичні,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фінансові,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…..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475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NumPy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57A143-DBB6-4760-AF3F-900BB55AFF14}"/>
              </a:ext>
            </a:extLst>
          </p:cNvPr>
          <p:cNvSpPr/>
          <p:nvPr/>
        </p:nvSpPr>
        <p:spPr>
          <a:xfrm>
            <a:off x="6084168" y="739468"/>
            <a:ext cx="2723665" cy="163121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en-US" sz="2800" b="1" dirty="0" err="1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ndarray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колекція елементів одного типу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2A450A7-C6D5-445A-9B91-5A0198DEA929}"/>
              </a:ext>
            </a:extLst>
          </p:cNvPr>
          <p:cNvSpPr/>
          <p:nvPr/>
        </p:nvSpPr>
        <p:spPr>
          <a:xfrm>
            <a:off x="277510" y="3204677"/>
            <a:ext cx="8733656" cy="31700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header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вбудований об'єкт опису масиву.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Спосіб інтерпретації кожного елемента в масиві визначається окремим об'єктом – </a:t>
            </a:r>
            <a:r>
              <a:rPr lang="en-US" sz="2800" b="1" dirty="0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data-type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Крім основних типів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(int, float, …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 об'єкти типів даних також можуть представляти структури даних.</a:t>
            </a:r>
            <a:b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Вибраний елемент (за індексом) є об'єктом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array_scalar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вбудований у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NumPy. 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1ED12E-F9B5-4979-B28B-E3E49E13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8" y="739468"/>
            <a:ext cx="5557049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69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NumPy. </a:t>
            </a:r>
            <a:r>
              <a:rPr lang="ru-RU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Типи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елементів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2A450A7-C6D5-445A-9B91-5A0198DEA929}"/>
              </a:ext>
            </a:extLst>
          </p:cNvPr>
          <p:cNvSpPr/>
          <p:nvPr/>
        </p:nvSpPr>
        <p:spPr>
          <a:xfrm>
            <a:off x="241176" y="764704"/>
            <a:ext cx="8733656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Базові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array scalar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типи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 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BC0DDAA-FA82-407C-A538-E18419D9AF39}"/>
              </a:ext>
            </a:extLst>
          </p:cNvPr>
          <p:cNvSpPr/>
          <p:nvPr/>
        </p:nvSpPr>
        <p:spPr>
          <a:xfrm>
            <a:off x="205172" y="1214013"/>
            <a:ext cx="8733656" cy="240200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int_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цілочисловий тип,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float_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тип з рухомою комою,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complex_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комплексний тип,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bytes_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байт тип,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unicode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_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символи </a:t>
            </a:r>
            <a:r>
              <a:rPr lang="uk-UA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юнікоду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bool_ 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логічний тип.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r"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 замовчуванням 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loat_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C0F0E9A7-2014-4692-B181-01870BADB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53280"/>
              </p:ext>
            </p:extLst>
          </p:nvPr>
        </p:nvGraphicFramePr>
        <p:xfrm>
          <a:off x="241176" y="4141311"/>
          <a:ext cx="8136905" cy="2286000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119949424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55633488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30624123"/>
                    </a:ext>
                  </a:extLst>
                </a:gridCol>
                <a:gridCol w="2189043">
                  <a:extLst>
                    <a:ext uri="{9D8B030D-6E8A-4147-A177-3AD203B41FA5}">
                      <a16:colId xmlns:a16="http://schemas.microsoft.com/office/drawing/2014/main" val="3379254526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950363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int8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uint8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float8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complex64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bool8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78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int16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uint16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float16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complex128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42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int32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uint32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float32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complex192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418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int64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uint64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float64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complex256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95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sz="2400" b="1" kern="120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20"/>
                          </a:solidFill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float128</a:t>
                      </a:r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uk-UA" sz="2400" b="1" kern="1200" dirty="0">
                        <a:solidFill>
                          <a:srgbClr val="007020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193724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422607A-508D-4A72-B8E7-1E64CCBA0E04}"/>
              </a:ext>
            </a:extLst>
          </p:cNvPr>
          <p:cNvSpPr/>
          <p:nvPr/>
        </p:nvSpPr>
        <p:spPr>
          <a:xfrm>
            <a:off x="226756" y="3640137"/>
            <a:ext cx="8733656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Варіації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array scalar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типів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 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419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16668" y="73683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NumPy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Створення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2A450A7-C6D5-445A-9B91-5A0198DEA929}"/>
              </a:ext>
            </a:extLst>
          </p:cNvPr>
          <p:cNvSpPr/>
          <p:nvPr/>
        </p:nvSpPr>
        <p:spPr>
          <a:xfrm>
            <a:off x="241176" y="3508159"/>
            <a:ext cx="8928992" cy="42511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array( object [,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dtype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, copy, order,…])</a:t>
            </a:r>
            <a:endParaRPr lang="uk-UA" sz="2400" b="1" dirty="0">
              <a:solidFill>
                <a:srgbClr val="00702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BC0DDAA-FA82-407C-A538-E18419D9AF39}"/>
              </a:ext>
            </a:extLst>
          </p:cNvPr>
          <p:cNvSpPr/>
          <p:nvPr/>
        </p:nvSpPr>
        <p:spPr>
          <a:xfrm>
            <a:off x="263011" y="3885827"/>
            <a:ext cx="8733656" cy="169758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empty(shape[,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dtype,order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])–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пустий масив</a:t>
            </a: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ones(shape[,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dtype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, order])–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масив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1-</a:t>
            </a:r>
            <a:r>
              <a:rPr lang="uk-UA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ць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zeros(shape[,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dtype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, order])–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масив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0-</a:t>
            </a:r>
            <a:r>
              <a:rPr lang="uk-UA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ів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indent="-457200" defTabSz="6858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full(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shape,fill_value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[,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dtype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, order])–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масив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	заповнений значеннями </a:t>
            </a: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fill_value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422607A-508D-4A72-B8E7-1E64CCBA0E04}"/>
              </a:ext>
            </a:extLst>
          </p:cNvPr>
          <p:cNvSpPr/>
          <p:nvPr/>
        </p:nvSpPr>
        <p:spPr>
          <a:xfrm>
            <a:off x="186979" y="630454"/>
            <a:ext cx="8733656" cy="238687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5 базових механізмів створення масиву</a:t>
            </a:r>
          </a:p>
          <a:p>
            <a:pPr marL="457200" indent="-457200" defTabSz="685800">
              <a:lnSpc>
                <a:spcPts val="3000"/>
              </a:lnSpc>
              <a:buFontTx/>
              <a:buChar char="-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Внутрішній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arange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ones, …).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457200" indent="-457200" defTabSz="685800">
              <a:lnSpc>
                <a:spcPts val="3000"/>
              </a:lnSpc>
              <a:buFontTx/>
              <a:buChar char="-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Перетворення з інших структур 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 (list, …).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457200" indent="-457200" defTabSz="685800">
              <a:lnSpc>
                <a:spcPts val="3000"/>
              </a:lnSpc>
              <a:buFontTx/>
              <a:buChar char="-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Зчитування з файлу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.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457200" indent="-457200" defTabSz="685800">
              <a:lnSpc>
                <a:spcPts val="3000"/>
              </a:lnSpc>
              <a:buFontTx/>
              <a:buChar char="-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Формування з послідовності 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(strings, …).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457200" indent="-457200" defTabSz="685800">
              <a:lnSpc>
                <a:spcPts val="3000"/>
              </a:lnSpc>
              <a:buFontTx/>
              <a:buChar char="-"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 використанням спеціальних функцій (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random,…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078CEF-9122-4D83-BB21-08B0F1FECF6E}"/>
              </a:ext>
            </a:extLst>
          </p:cNvPr>
          <p:cNvSpPr/>
          <p:nvPr/>
        </p:nvSpPr>
        <p:spPr>
          <a:xfrm>
            <a:off x="170002" y="3035624"/>
            <a:ext cx="8733656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Внутрішній механізм: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83A57A3-AC06-4AF9-8108-4E976FC91DEC}"/>
              </a:ext>
            </a:extLst>
          </p:cNvPr>
          <p:cNvSpPr/>
          <p:nvPr/>
        </p:nvSpPr>
        <p:spPr>
          <a:xfrm>
            <a:off x="296804" y="5653789"/>
            <a:ext cx="8733656" cy="106631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2500"/>
              </a:lnSpc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shape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кортеж, що визначає розмірність,</a:t>
            </a:r>
          </a:p>
          <a:p>
            <a:pPr defTabSz="685800">
              <a:lnSpc>
                <a:spcPts val="2500"/>
              </a:lnSpc>
            </a:pPr>
            <a:r>
              <a:rPr lang="en-US" sz="24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dtype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тип елементу,</a:t>
            </a:r>
          </a:p>
          <a:p>
            <a:pPr defTabSz="685800">
              <a:lnSpc>
                <a:spcPts val="2500"/>
              </a:lnSpc>
            </a:pP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order</a:t>
            </a:r>
            <a:r>
              <a:rPr lang="uk-UA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</a:rPr>
              <a:t>–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порядок збереження.</a:t>
            </a:r>
          </a:p>
        </p:txBody>
      </p:sp>
    </p:spTree>
    <p:extLst>
      <p:ext uri="{BB962C8B-B14F-4D97-AF65-F5344CB8AC3E}">
        <p14:creationId xmlns:p14="http://schemas.microsoft.com/office/powerpoint/2010/main" val="24388170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6456</TotalTime>
  <Words>1902</Words>
  <Application>Microsoft Office PowerPoint</Application>
  <PresentationFormat>Екран (4:3)</PresentationFormat>
  <Paragraphs>317</Paragraphs>
  <Slides>22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31" baseType="lpstr">
      <vt:lpstr>Arial</vt:lpstr>
      <vt:lpstr>Book Antiqua</vt:lpstr>
      <vt:lpstr>Calibri</vt:lpstr>
      <vt:lpstr>Calibri Light</vt:lpstr>
      <vt:lpstr>Cambria Math</vt:lpstr>
      <vt:lpstr>Courier New</vt:lpstr>
      <vt:lpstr>Tahoma</vt:lpstr>
      <vt:lpstr>Times New Roman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Никитенко Андрей</cp:lastModifiedBy>
  <cp:revision>1109</cp:revision>
  <dcterms:created xsi:type="dcterms:W3CDTF">2001-11-25T14:33:40Z</dcterms:created>
  <dcterms:modified xsi:type="dcterms:W3CDTF">2024-06-02T13:19:04Z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