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7"/>
  </p:notesMasterIdLst>
  <p:sldIdLst>
    <p:sldId id="256" r:id="rId2"/>
    <p:sldId id="582" r:id="rId3"/>
    <p:sldId id="584" r:id="rId4"/>
    <p:sldId id="618" r:id="rId5"/>
    <p:sldId id="590" r:id="rId6"/>
    <p:sldId id="617" r:id="rId7"/>
    <p:sldId id="592" r:id="rId8"/>
    <p:sldId id="613" r:id="rId9"/>
    <p:sldId id="614" r:id="rId10"/>
    <p:sldId id="595" r:id="rId11"/>
    <p:sldId id="619" r:id="rId12"/>
    <p:sldId id="616" r:id="rId13"/>
    <p:sldId id="615" r:id="rId14"/>
    <p:sldId id="585" r:id="rId15"/>
    <p:sldId id="620" r:id="rId16"/>
    <p:sldId id="621" r:id="rId17"/>
    <p:sldId id="622" r:id="rId18"/>
    <p:sldId id="623" r:id="rId19"/>
    <p:sldId id="624" r:id="rId20"/>
    <p:sldId id="575" r:id="rId21"/>
    <p:sldId id="627" r:id="rId22"/>
    <p:sldId id="609" r:id="rId23"/>
    <p:sldId id="608" r:id="rId24"/>
    <p:sldId id="628" r:id="rId25"/>
    <p:sldId id="576" r:id="rId26"/>
  </p:sldIdLst>
  <p:sldSz cx="9144000" cy="6858000" type="screen4x3"/>
  <p:notesSz cx="6742113" cy="988218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DAE2F4"/>
    <a:srgbClr val="CAD7EE"/>
    <a:srgbClr val="D8E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3" autoAdjust="0"/>
    <p:restoredTop sz="95056" autoAdjust="0"/>
  </p:normalViewPr>
  <p:slideViewPr>
    <p:cSldViewPr>
      <p:cViewPr varScale="1">
        <p:scale>
          <a:sx n="117" d="100"/>
          <a:sy n="117" d="100"/>
        </p:scale>
        <p:origin x="1806" y="102"/>
      </p:cViewPr>
      <p:guideLst>
        <p:guide orient="horz" pos="2160"/>
        <p:guide pos="2880"/>
      </p:guideLst>
    </p:cSldViewPr>
  </p:slideViewPr>
  <p:notesTextViewPr>
    <p:cViewPr>
      <p:scale>
        <a:sx n="197" d="100"/>
        <a:sy n="197" d="100"/>
      </p:scale>
      <p:origin x="0" y="0"/>
    </p:cViewPr>
  </p:notesTextViewPr>
  <p:sorterViewPr>
    <p:cViewPr>
      <p:scale>
        <a:sx n="125" d="100"/>
        <a:sy n="125" d="100"/>
      </p:scale>
      <p:origin x="0" y="-1308"/>
    </p:cViewPr>
  </p:sorterViewPr>
  <p:notesViewPr>
    <p:cSldViewPr>
      <p:cViewPr varScale="1">
        <p:scale>
          <a:sx n="106" d="100"/>
          <a:sy n="106" d="100"/>
        </p:scale>
        <p:origin x="436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 name="PlaceHolder 1">
            <a:extLst>
              <a:ext uri="{FF2B5EF4-FFF2-40B4-BE49-F238E27FC236}">
                <a16:creationId xmlns:a16="http://schemas.microsoft.com/office/drawing/2014/main" id="{EF15A980-6D2F-451E-B7DE-2BF5E50E80D6}"/>
              </a:ext>
            </a:extLst>
          </p:cNvPr>
          <p:cNvSpPr>
            <a:spLocks noGrp="1" noRot="1" noChangeAspect="1"/>
          </p:cNvSpPr>
          <p:nvPr>
            <p:ph type="sldImg"/>
          </p:nvPr>
        </p:nvSpPr>
        <p:spPr>
          <a:xfrm>
            <a:off x="215900" y="812800"/>
            <a:ext cx="7127875" cy="4008438"/>
          </a:xfrm>
          <a:prstGeom prst="rect">
            <a:avLst/>
          </a:prstGeom>
        </p:spPr>
        <p:txBody>
          <a:bodyPr lIns="0" tIns="0" rIns="0" bIns="0" anchor="ctr"/>
          <a:lstStyle/>
          <a:p>
            <a:pPr lvl="0"/>
            <a:r>
              <a:rPr lang="en-US" noProof="0"/>
              <a:t> __ ___________ ________ ________ _____</a:t>
            </a:r>
          </a:p>
        </p:txBody>
      </p:sp>
      <p:sp>
        <p:nvSpPr>
          <p:cNvPr id="251" name="PlaceHolder 2">
            <a:extLst>
              <a:ext uri="{FF2B5EF4-FFF2-40B4-BE49-F238E27FC236}">
                <a16:creationId xmlns:a16="http://schemas.microsoft.com/office/drawing/2014/main" id="{25A0E98B-2B5D-4F8F-9409-5E8C751A3441}"/>
              </a:ext>
            </a:extLst>
          </p:cNvPr>
          <p:cNvSpPr>
            <a:spLocks noGrp="1"/>
          </p:cNvSpPr>
          <p:nvPr>
            <p:ph type="body"/>
          </p:nvPr>
        </p:nvSpPr>
        <p:spPr>
          <a:xfrm>
            <a:off x="755650" y="5078413"/>
            <a:ext cx="6048375" cy="4811712"/>
          </a:xfrm>
          <a:prstGeom prst="rect">
            <a:avLst/>
          </a:prstGeom>
        </p:spPr>
        <p:txBody>
          <a:bodyPr vert="horz" wrap="square" lIns="0" tIns="0" rIns="0" bIns="0" numCol="1" anchor="t" anchorCtr="0" compatLnSpc="1">
            <a:prstTxWarp prst="textNoShape">
              <a:avLst/>
            </a:prstTxWarp>
          </a:bodyPr>
          <a:lstStyle/>
          <a:p>
            <a:pPr lvl="0"/>
            <a:r>
              <a:rPr lang="uk-UA" altLang="ru-RU"/>
              <a:t>Для правки формата примечаний щёлкните мышью</a:t>
            </a:r>
          </a:p>
        </p:txBody>
      </p:sp>
      <p:sp>
        <p:nvSpPr>
          <p:cNvPr id="252" name="PlaceHolder 3">
            <a:extLst>
              <a:ext uri="{FF2B5EF4-FFF2-40B4-BE49-F238E27FC236}">
                <a16:creationId xmlns:a16="http://schemas.microsoft.com/office/drawing/2014/main" id="{29744CAF-1418-45F9-BE30-AC89D2601ABA}"/>
              </a:ext>
            </a:extLst>
          </p:cNvPr>
          <p:cNvSpPr>
            <a:spLocks noGrp="1"/>
          </p:cNvSpPr>
          <p:nvPr>
            <p:ph type="hdr"/>
          </p:nvPr>
        </p:nvSpPr>
        <p:spPr>
          <a:xfrm>
            <a:off x="0" y="0"/>
            <a:ext cx="3281363" cy="534988"/>
          </a:xfrm>
          <a:prstGeom prst="rect">
            <a:avLst/>
          </a:prstGeom>
        </p:spPr>
        <p:txBody>
          <a:bodyPr vert="horz" wrap="square" lIns="0" tIns="0" rIns="0" bIns="0" numCol="1" anchor="t" anchorCtr="0" compatLnSpc="1">
            <a:prstTxWarp prst="textNoShape">
              <a:avLst/>
            </a:prstTxWarp>
          </a:bodyPr>
          <a:lstStyle>
            <a:lvl1pPr>
              <a:defRPr sz="1400">
                <a:latin typeface="Times New Roman" panose="02020603050405020304" pitchFamily="18" charset="0"/>
              </a:defRPr>
            </a:lvl1pPr>
          </a:lstStyle>
          <a:p>
            <a:r>
              <a:rPr lang="uk-UA" altLang="ru-RU"/>
              <a:t>&lt;верхний колонтитул&gt;</a:t>
            </a:r>
          </a:p>
        </p:txBody>
      </p:sp>
      <p:sp>
        <p:nvSpPr>
          <p:cNvPr id="253" name="PlaceHolder 4">
            <a:extLst>
              <a:ext uri="{FF2B5EF4-FFF2-40B4-BE49-F238E27FC236}">
                <a16:creationId xmlns:a16="http://schemas.microsoft.com/office/drawing/2014/main" id="{F5B259F3-1482-42AE-AC82-4DAFE3EA3FCA}"/>
              </a:ext>
            </a:extLst>
          </p:cNvPr>
          <p:cNvSpPr>
            <a:spLocks noGrp="1"/>
          </p:cNvSpPr>
          <p:nvPr>
            <p:ph type="dt"/>
          </p:nvPr>
        </p:nvSpPr>
        <p:spPr>
          <a:xfrm>
            <a:off x="4278313" y="0"/>
            <a:ext cx="3281362" cy="534988"/>
          </a:xfrm>
          <a:prstGeom prst="rect">
            <a:avLst/>
          </a:prstGeom>
        </p:spPr>
        <p:txBody>
          <a:bodyPr vert="horz" wrap="square" lIns="0" tIns="0" rIns="0" bIns="0" numCol="1" anchor="t" anchorCtr="0" compatLnSpc="1">
            <a:prstTxWarp prst="textNoShape">
              <a:avLst/>
            </a:prstTxWarp>
          </a:bodyPr>
          <a:lstStyle>
            <a:lvl1pPr algn="r">
              <a:defRPr sz="1400">
                <a:latin typeface="Times New Roman" panose="02020603050405020304" pitchFamily="18" charset="0"/>
              </a:defRPr>
            </a:lvl1pPr>
          </a:lstStyle>
          <a:p>
            <a:r>
              <a:rPr lang="uk-UA" altLang="ru-RU"/>
              <a:t>&lt;дата/время&gt;</a:t>
            </a:r>
          </a:p>
        </p:txBody>
      </p:sp>
      <p:sp>
        <p:nvSpPr>
          <p:cNvPr id="254" name="PlaceHolder 5">
            <a:extLst>
              <a:ext uri="{FF2B5EF4-FFF2-40B4-BE49-F238E27FC236}">
                <a16:creationId xmlns:a16="http://schemas.microsoft.com/office/drawing/2014/main" id="{9B6FFEBB-E84D-4211-B2CA-792FFA42A134}"/>
              </a:ext>
            </a:extLst>
          </p:cNvPr>
          <p:cNvSpPr>
            <a:spLocks noGrp="1"/>
          </p:cNvSpPr>
          <p:nvPr>
            <p:ph type="ftr"/>
          </p:nvPr>
        </p:nvSpPr>
        <p:spPr>
          <a:xfrm>
            <a:off x="0" y="10156825"/>
            <a:ext cx="3281363" cy="534988"/>
          </a:xfrm>
          <a:prstGeom prst="rect">
            <a:avLst/>
          </a:prstGeom>
        </p:spPr>
        <p:txBody>
          <a:bodyPr vert="horz" wrap="square" lIns="0" tIns="0" rIns="0" bIns="0" numCol="1" anchor="b" anchorCtr="0" compatLnSpc="1">
            <a:prstTxWarp prst="textNoShape">
              <a:avLst/>
            </a:prstTxWarp>
          </a:bodyPr>
          <a:lstStyle>
            <a:lvl1pPr>
              <a:defRPr sz="1400">
                <a:latin typeface="Times New Roman" panose="02020603050405020304" pitchFamily="18" charset="0"/>
              </a:defRPr>
            </a:lvl1pPr>
          </a:lstStyle>
          <a:p>
            <a:r>
              <a:rPr lang="uk-UA" altLang="ru-RU"/>
              <a:t>&lt;нижний колонтитул&gt;</a:t>
            </a:r>
          </a:p>
        </p:txBody>
      </p:sp>
      <p:sp>
        <p:nvSpPr>
          <p:cNvPr id="255" name="PlaceHolder 6">
            <a:extLst>
              <a:ext uri="{FF2B5EF4-FFF2-40B4-BE49-F238E27FC236}">
                <a16:creationId xmlns:a16="http://schemas.microsoft.com/office/drawing/2014/main" id="{A0FA6CD0-1EE3-4FE3-93E6-BE82B3DF7657}"/>
              </a:ext>
            </a:extLst>
          </p:cNvPr>
          <p:cNvSpPr>
            <a:spLocks noGrp="1"/>
          </p:cNvSpPr>
          <p:nvPr>
            <p:ph type="sldNum"/>
          </p:nvPr>
        </p:nvSpPr>
        <p:spPr>
          <a:xfrm>
            <a:off x="4278313" y="10156825"/>
            <a:ext cx="3281362" cy="534988"/>
          </a:xfrm>
          <a:prstGeom prst="rect">
            <a:avLst/>
          </a:prstGeom>
        </p:spPr>
        <p:txBody>
          <a:bodyPr vert="horz" wrap="square" lIns="0" tIns="0" rIns="0" bIns="0" numCol="1" anchor="b" anchorCtr="0" compatLnSpc="1">
            <a:prstTxWarp prst="textNoShape">
              <a:avLst/>
            </a:prstTxWarp>
          </a:bodyPr>
          <a:lstStyle>
            <a:lvl1pPr algn="r">
              <a:defRPr sz="1400">
                <a:latin typeface="Times New Roman" panose="02020603050405020304" pitchFamily="18" charset="0"/>
              </a:defRPr>
            </a:lvl1pPr>
          </a:lstStyle>
          <a:p>
            <a:fld id="{A6DA315C-6A99-4445-B241-5FC8AEE920E2}" type="slidenum">
              <a:rPr lang="uk-UA" altLang="ru-RU"/>
              <a:pPr/>
              <a:t>‹#›</a:t>
            </a:fld>
            <a:endParaRPr lang="uk-UA"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k.wikipedia.org/wiki/%D0%9A%D0%B8%D1%82%D0%B0%D0%B9%D1%81%D1%8C%D0%BA%D0%B0_%D0%BC%D0%BE%D0%B2%D0%B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k.wikipedia.org/wiki/%D0%9A%D0%B8%D1%82%D0%B0%D0%B9%D1%81%D1%8C%D0%BA%D1%96_%D1%96%D1%94%D1%80%D0%BE%D0%B3%D0%BB%D1%96%D1%84%D0%B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uk-UA" sz="1200" dirty="0">
                <a:solidFill>
                  <a:srgbClr val="002060"/>
                </a:solidFill>
                <a:latin typeface="Book Antiqua" panose="02040602050305030304" pitchFamily="18" charset="0"/>
              </a:rPr>
              <a:t>Срібний </a:t>
            </a:r>
            <a:r>
              <a:rPr lang="uk-UA" sz="1200" dirty="0" err="1">
                <a:solidFill>
                  <a:srgbClr val="002060"/>
                </a:solidFill>
                <a:latin typeface="Book Antiqua" panose="02040602050305030304" pitchFamily="18" charset="0"/>
              </a:rPr>
              <a:t>дідрахм</a:t>
            </a:r>
            <a:r>
              <a:rPr lang="uk-UA" sz="1200" dirty="0">
                <a:solidFill>
                  <a:srgbClr val="002060"/>
                </a:solidFill>
                <a:latin typeface="Book Antiqua" panose="02040602050305030304" pitchFamily="18" charset="0"/>
              </a:rPr>
              <a:t> з Криту, що зображує </a:t>
            </a:r>
            <a:r>
              <a:rPr lang="uk-UA" sz="1200" b="1" dirty="0" err="1">
                <a:solidFill>
                  <a:srgbClr val="002060"/>
                </a:solidFill>
                <a:latin typeface="Book Antiqua" panose="02040602050305030304" pitchFamily="18" charset="0"/>
              </a:rPr>
              <a:t>Талос</a:t>
            </a:r>
            <a:r>
              <a:rPr lang="uk-UA" sz="1200" dirty="0">
                <a:solidFill>
                  <a:srgbClr val="002060"/>
                </a:solidFill>
                <a:latin typeface="Book Antiqua" panose="02040602050305030304" pitchFamily="18" charset="0"/>
              </a:rPr>
              <a:t>, стародавній міфічний автомат зі штучним інтелектом. </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3</a:t>
            </a:fld>
            <a:endParaRPr lang="uk-UA" altLang="ru-RU"/>
          </a:p>
        </p:txBody>
      </p:sp>
    </p:spTree>
    <p:extLst>
      <p:ext uri="{BB962C8B-B14F-4D97-AF65-F5344CB8AC3E}">
        <p14:creationId xmlns:p14="http://schemas.microsoft.com/office/powerpoint/2010/main" val="117012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r>
              <a:rPr lang="uk-UA" sz="1200" dirty="0">
                <a:solidFill>
                  <a:srgbClr val="002060"/>
                </a:solidFill>
                <a:latin typeface="Book Antiqua" panose="02040602050305030304" pitchFamily="18" charset="0"/>
              </a:rPr>
              <a:t>Створення такого типу ІІ, до реалізації якого залишаться десятиліття, якщо не століття, є і буде кінцевою метою всіх досліджень ІІ.</a:t>
            </a:r>
          </a:p>
          <a:p>
            <a:pPr marL="0" indent="0">
              <a:buNone/>
              <a:defRPr/>
            </a:pPr>
            <a:r>
              <a:rPr lang="uk-UA" sz="1200" dirty="0">
                <a:solidFill>
                  <a:srgbClr val="002060"/>
                </a:solidFill>
                <a:latin typeface="Book Antiqua" panose="02040602050305030304" pitchFamily="18" charset="0"/>
              </a:rPr>
              <a:t>Хоча розвиток самосвідомості потенційно може прискорити наш прогрес як цивілізації, він також потенційно може спричинити катастрофу. Це пов'язано з тим, що, знайшовши самосвідомість, ІІ буде здатний мати такі ідеї, як самозбереження, які можуть прямо чи опосередковано означати кінець людства, оскільки така сутність може легко перехитрити інтелект будь-якої людини і розробити складні схеми, щоб зробити дії. над людством.</a:t>
            </a:r>
          </a:p>
          <a:p>
            <a:pPr marL="0" indent="0">
              <a:buNone/>
              <a:defRPr/>
            </a:pP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17</a:t>
            </a:fld>
            <a:endParaRPr lang="uk-UA" altLang="ru-RU"/>
          </a:p>
        </p:txBody>
      </p:sp>
    </p:spTree>
    <p:extLst>
      <p:ext uri="{BB962C8B-B14F-4D97-AF65-F5344CB8AC3E}">
        <p14:creationId xmlns:p14="http://schemas.microsoft.com/office/powerpoint/2010/main" val="200965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rtl="0"/>
            <a:r>
              <a:rPr lang="ru-RU" dirty="0">
                <a:solidFill>
                  <a:srgbClr val="1F1F1F"/>
                </a:solidFill>
                <a:effectLst/>
                <a:latin typeface="Google Sans"/>
              </a:rPr>
              <a:t>Основные преимущества использования систем ИИ можно разделить на следующие категории:</a:t>
            </a:r>
          </a:p>
          <a:p>
            <a:pPr rtl="0">
              <a:buFont typeface="Arial" panose="020B0604020202020204" pitchFamily="34" charset="0"/>
              <a:buChar char="•"/>
            </a:pPr>
            <a:r>
              <a:rPr lang="ru-RU" b="0" dirty="0">
                <a:solidFill>
                  <a:srgbClr val="1F1F1F"/>
                </a:solidFill>
                <a:effectLst/>
                <a:latin typeface="Google Sans"/>
              </a:rPr>
              <a:t>Повышение эффективности и производительности</a:t>
            </a:r>
            <a:r>
              <a:rPr lang="ru-RU" dirty="0">
                <a:solidFill>
                  <a:srgbClr val="1F1F1F"/>
                </a:solidFill>
                <a:effectLst/>
                <a:latin typeface="Google Sans"/>
              </a:rPr>
              <a:t>. ИИ может автоматизировать задачи, которые раньше выполняли люди, что может привести к повышению эффективности и производительности. Например, ИИ может использоваться для автоматизации рутинных задач в производстве, логистике или финансах.</a:t>
            </a:r>
          </a:p>
          <a:p>
            <a:pPr rtl="0">
              <a:buFont typeface="Arial" panose="020B0604020202020204" pitchFamily="34" charset="0"/>
              <a:buChar char="•"/>
            </a:pPr>
            <a:r>
              <a:rPr lang="ru-RU" b="0" dirty="0">
                <a:solidFill>
                  <a:srgbClr val="1F1F1F"/>
                </a:solidFill>
                <a:effectLst/>
                <a:latin typeface="Google Sans"/>
              </a:rPr>
              <a:t>Улучшение качества принятия решений</a:t>
            </a:r>
            <a:r>
              <a:rPr lang="ru-RU" dirty="0">
                <a:solidFill>
                  <a:srgbClr val="1F1F1F"/>
                </a:solidFill>
                <a:effectLst/>
                <a:latin typeface="Google Sans"/>
              </a:rPr>
              <a:t>. ИИ может использоваться для анализа больших объемов данных, что может помочь людям принимать более обоснованные решения. Например, ИИ может использоваться для выявления мошеннических транзакций в банках или для определения наиболее эффективных методов лечения в медицине.</a:t>
            </a:r>
          </a:p>
          <a:p>
            <a:pPr rtl="0">
              <a:buFont typeface="Arial" panose="020B0604020202020204" pitchFamily="34" charset="0"/>
              <a:buChar char="•"/>
            </a:pPr>
            <a:r>
              <a:rPr lang="ru-RU" b="0" dirty="0">
                <a:solidFill>
                  <a:srgbClr val="1F1F1F"/>
                </a:solidFill>
                <a:effectLst/>
                <a:latin typeface="Google Sans"/>
              </a:rPr>
              <a:t>Новые возможности для творчества и инноваций</a:t>
            </a:r>
            <a:r>
              <a:rPr lang="ru-RU" dirty="0">
                <a:solidFill>
                  <a:srgbClr val="1F1F1F"/>
                </a:solidFill>
                <a:effectLst/>
                <a:latin typeface="Google Sans"/>
              </a:rPr>
              <a:t>. ИИ может использоваться для создания новых продуктов, услуг и технологий. Например, ИИ используется для разработки новых лекарств, создания новых произведений искусства или разработки новых способов производства энергии.</a:t>
            </a:r>
          </a:p>
          <a:p>
            <a:pPr rtl="0"/>
            <a:r>
              <a:rPr lang="ru-RU" dirty="0">
                <a:solidFill>
                  <a:srgbClr val="1F1F1F"/>
                </a:solidFill>
                <a:effectLst/>
                <a:latin typeface="Google Sans"/>
              </a:rPr>
              <a:t>Вот несколько конкретных примеров преимуществ использования систем ИИ:</a:t>
            </a:r>
          </a:p>
          <a:p>
            <a:pPr rtl="0">
              <a:buFont typeface="Arial" panose="020B0604020202020204" pitchFamily="34" charset="0"/>
              <a:buChar char="•"/>
            </a:pPr>
            <a:r>
              <a:rPr lang="ru-RU" b="0" dirty="0">
                <a:solidFill>
                  <a:srgbClr val="1F1F1F"/>
                </a:solidFill>
                <a:effectLst/>
                <a:latin typeface="Google Sans"/>
              </a:rPr>
              <a:t>В производстве</a:t>
            </a:r>
            <a:r>
              <a:rPr lang="ru-RU" dirty="0">
                <a:solidFill>
                  <a:srgbClr val="1F1F1F"/>
                </a:solidFill>
                <a:effectLst/>
                <a:latin typeface="Google Sans"/>
              </a:rPr>
              <a:t> ИИ используется для автоматизации таких задач, как сборка, упаковка и контроль качества. Это может привести к повышению производительности и снижению затрат.</a:t>
            </a:r>
          </a:p>
          <a:p>
            <a:pPr rtl="0">
              <a:buFont typeface="Arial" panose="020B0604020202020204" pitchFamily="34" charset="0"/>
              <a:buChar char="•"/>
            </a:pPr>
            <a:r>
              <a:rPr lang="ru-RU" b="0" dirty="0">
                <a:solidFill>
                  <a:srgbClr val="1F1F1F"/>
                </a:solidFill>
                <a:effectLst/>
                <a:latin typeface="Google Sans"/>
              </a:rPr>
              <a:t>В логистике</a:t>
            </a:r>
            <a:r>
              <a:rPr lang="ru-RU" dirty="0">
                <a:solidFill>
                  <a:srgbClr val="1F1F1F"/>
                </a:solidFill>
                <a:effectLst/>
                <a:latin typeface="Google Sans"/>
              </a:rPr>
              <a:t> ИИ используется для оптимизации маршрутов доставки и прогнозирования спроса. Это может привести к снижению затрат и повышению эффективности.</a:t>
            </a:r>
          </a:p>
          <a:p>
            <a:pPr rtl="0">
              <a:buFont typeface="Arial" panose="020B0604020202020204" pitchFamily="34" charset="0"/>
              <a:buChar char="•"/>
            </a:pPr>
            <a:r>
              <a:rPr lang="ru-RU" b="0" dirty="0">
                <a:solidFill>
                  <a:srgbClr val="1F1F1F"/>
                </a:solidFill>
                <a:effectLst/>
                <a:latin typeface="Google Sans"/>
              </a:rPr>
              <a:t>В финансах</a:t>
            </a:r>
            <a:r>
              <a:rPr lang="ru-RU" dirty="0">
                <a:solidFill>
                  <a:srgbClr val="1F1F1F"/>
                </a:solidFill>
                <a:effectLst/>
                <a:latin typeface="Google Sans"/>
              </a:rPr>
              <a:t> ИИ используется для выявления мошенничества, анализа кредитных рисков и управления портфелями инвестиций. Это может привести к повышению безопасности, снижению рисков и повышению прибыльности.</a:t>
            </a:r>
          </a:p>
          <a:p>
            <a:pPr rtl="0">
              <a:buFont typeface="Arial" panose="020B0604020202020204" pitchFamily="34" charset="0"/>
              <a:buChar char="•"/>
            </a:pPr>
            <a:r>
              <a:rPr lang="ru-RU" b="0" dirty="0">
                <a:solidFill>
                  <a:srgbClr val="1F1F1F"/>
                </a:solidFill>
                <a:effectLst/>
                <a:latin typeface="Google Sans"/>
              </a:rPr>
              <a:t>В медицине</a:t>
            </a:r>
            <a:r>
              <a:rPr lang="ru-RU" dirty="0">
                <a:solidFill>
                  <a:srgbClr val="1F1F1F"/>
                </a:solidFill>
                <a:effectLst/>
                <a:latin typeface="Google Sans"/>
              </a:rPr>
              <a:t> ИИ используется для диагностики заболеваний, разработки новых лекарств и персонализации лечения. Это может привести к улучшению результатов лечения и повышению качества жизни пациентов.</a:t>
            </a:r>
          </a:p>
          <a:p>
            <a:pPr rtl="0">
              <a:buFont typeface="Arial" panose="020B0604020202020204" pitchFamily="34" charset="0"/>
              <a:buChar char="•"/>
            </a:pPr>
            <a:r>
              <a:rPr lang="ru-RU" b="0" dirty="0">
                <a:solidFill>
                  <a:srgbClr val="1F1F1F"/>
                </a:solidFill>
                <a:effectLst/>
                <a:latin typeface="Google Sans"/>
              </a:rPr>
              <a:t>В образовании</a:t>
            </a:r>
            <a:r>
              <a:rPr lang="ru-RU" dirty="0">
                <a:solidFill>
                  <a:srgbClr val="1F1F1F"/>
                </a:solidFill>
                <a:effectLst/>
                <a:latin typeface="Google Sans"/>
              </a:rPr>
              <a:t> ИИ используется для персонализации обучения, создания адаптивных курсов и оценки результатов обучения. Это может привести к повышению эффективности обучения и улучшению результатов обучения.</a:t>
            </a:r>
          </a:p>
          <a:p>
            <a:pPr rtl="0"/>
            <a:r>
              <a:rPr lang="ru-RU" dirty="0">
                <a:solidFill>
                  <a:srgbClr val="1F1F1F"/>
                </a:solidFill>
                <a:effectLst/>
                <a:latin typeface="Google Sans"/>
              </a:rPr>
              <a:t>Конечно, у использования систем ИИ также есть свои недостатки. Например, ИИ может быть предвзятым, что может привести к дискриминации. Кроме того, ИИ может быть использован для создания автономных систем, которые могут представлять угрозу для человечества.</a:t>
            </a:r>
          </a:p>
          <a:p>
            <a:pPr rtl="0"/>
            <a:r>
              <a:rPr lang="ru-RU" dirty="0">
                <a:solidFill>
                  <a:srgbClr val="1F1F1F"/>
                </a:solidFill>
                <a:effectLst/>
                <a:latin typeface="Google Sans"/>
              </a:rPr>
              <a:t>В целом, преимущества использования систем ИИ перевешивают недостатки. ИИ имеет потенциал для улучшения нашей жизни во многих сферах.</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18</a:t>
            </a:fld>
            <a:endParaRPr lang="uk-UA" altLang="ru-RU"/>
          </a:p>
        </p:txBody>
      </p:sp>
    </p:spTree>
    <p:extLst>
      <p:ext uri="{BB962C8B-B14F-4D97-AF65-F5344CB8AC3E}">
        <p14:creationId xmlns:p14="http://schemas.microsoft.com/office/powerpoint/2010/main" val="397460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buFont typeface="Arial" panose="020B0604020202020204" pitchFamily="34" charset="0"/>
              <a:buChar char="•"/>
            </a:pPr>
            <a:r>
              <a:rPr lang="ru-RU" b="0" i="0" dirty="0">
                <a:solidFill>
                  <a:srgbClr val="E3E3E3"/>
                </a:solidFill>
                <a:effectLst/>
                <a:latin typeface="Google Sans"/>
              </a:rPr>
              <a:t>Этические риски. ИИ может быть использован для дискриминации, пропаганды или других целей, которые противоречат этическим нормам. Например, ИИ может быть использован для создания систем распознавания лиц, которые могут быть использованы для слежки или преследования людей.</a:t>
            </a:r>
          </a:p>
          <a:p>
            <a:pPr algn="l">
              <a:buFont typeface="Arial" panose="020B0604020202020204" pitchFamily="34" charset="0"/>
              <a:buChar char="•"/>
            </a:pPr>
            <a:r>
              <a:rPr lang="ru-RU" b="0" i="0" dirty="0">
                <a:solidFill>
                  <a:srgbClr val="E3E3E3"/>
                </a:solidFill>
                <a:effectLst/>
                <a:latin typeface="Google Sans"/>
              </a:rPr>
              <a:t>Технологические риски. ИИ может быть использован для создания автономных систем, которые могут представлять угрозу для человечества. Например, автономные роботы могут быть использованы для ведения войны или для совершения террористических актов.</a:t>
            </a:r>
          </a:p>
          <a:p>
            <a:pPr algn="l">
              <a:buFont typeface="Arial" panose="020B0604020202020204" pitchFamily="34" charset="0"/>
              <a:buChar char="•"/>
            </a:pPr>
            <a:r>
              <a:rPr lang="ru-RU" b="0" i="0" dirty="0">
                <a:solidFill>
                  <a:srgbClr val="E3E3E3"/>
                </a:solidFill>
                <a:effectLst/>
                <a:latin typeface="Google Sans"/>
              </a:rPr>
              <a:t>Экономические риски. ИИ может привести к массовой безработице, поскольку автоматизированные системы будут способны выполнять задачи, которые сейчас выполняются людьми.</a:t>
            </a:r>
          </a:p>
          <a:p>
            <a:pPr algn="l">
              <a:buFont typeface="Arial" panose="020B0604020202020204" pitchFamily="34" charset="0"/>
              <a:buChar char="•"/>
            </a:pPr>
            <a:r>
              <a:rPr lang="ru-RU" b="0" i="0" dirty="0">
                <a:solidFill>
                  <a:srgbClr val="E3E3E3"/>
                </a:solidFill>
                <a:effectLst/>
                <a:latin typeface="Google Sans"/>
              </a:rPr>
              <a:t>Социальные риски. ИИ может привести к усилению неравенства, поскольку люди, которые владеют ИИ-технологиями, будут иметь больше возможностей, чем те, кто не владеет ими.</a:t>
            </a:r>
          </a:p>
          <a:p>
            <a:pPr algn="l"/>
            <a:r>
              <a:rPr lang="ru-RU" b="0" i="0" dirty="0">
                <a:solidFill>
                  <a:srgbClr val="E3E3E3"/>
                </a:solidFill>
                <a:effectLst/>
                <a:latin typeface="Google Sans"/>
              </a:rPr>
              <a:t>Вот некоторые конкретные примеры рисков, связанных с использованием и развитием ИИ:</a:t>
            </a:r>
          </a:p>
          <a:p>
            <a:pPr algn="l">
              <a:buFont typeface="Arial" panose="020B0604020202020204" pitchFamily="34" charset="0"/>
              <a:buChar char="•"/>
            </a:pPr>
            <a:r>
              <a:rPr lang="ru-RU" b="0" i="0" dirty="0">
                <a:solidFill>
                  <a:srgbClr val="E3E3E3"/>
                </a:solidFill>
                <a:effectLst/>
                <a:latin typeface="Google Sans"/>
              </a:rPr>
              <a:t>Предвзятость. ИИ может быть предвзятым, что может привести к дискриминации. Например, ИИ может быть использован для принятия решений о выдаче кредитов или о приеме на работу, которые будут дискриминировать определенные группы людей.</a:t>
            </a:r>
          </a:p>
          <a:p>
            <a:pPr algn="l">
              <a:buFont typeface="Arial" panose="020B0604020202020204" pitchFamily="34" charset="0"/>
              <a:buChar char="•"/>
            </a:pPr>
            <a:r>
              <a:rPr lang="ru-RU" b="0" i="0" dirty="0">
                <a:solidFill>
                  <a:srgbClr val="E3E3E3"/>
                </a:solidFill>
                <a:effectLst/>
                <a:latin typeface="Google Sans"/>
              </a:rPr>
              <a:t>Автономное оружие. Автономное оружие может быть использовано для ведения войны без участия человека. Это может привести к увеличению числа жертв войны и к снижению контроля над конфликтами.</a:t>
            </a:r>
          </a:p>
          <a:p>
            <a:pPr algn="l">
              <a:buFont typeface="Arial" panose="020B0604020202020204" pitchFamily="34" charset="0"/>
              <a:buChar char="•"/>
            </a:pPr>
            <a:r>
              <a:rPr lang="ru-RU" b="0" i="0" dirty="0">
                <a:solidFill>
                  <a:srgbClr val="E3E3E3"/>
                </a:solidFill>
                <a:effectLst/>
                <a:latin typeface="Google Sans"/>
              </a:rPr>
              <a:t>Зависимость от ИИ. ИИ может стать настолько сложным и сложным, что люди не смогут его понять или контролировать. Это может привести к тому, что люди станут зависимыми от ИИ и потеряют контроль над своей собственной судьбой.</a:t>
            </a:r>
          </a:p>
          <a:p>
            <a:pPr algn="l"/>
            <a:r>
              <a:rPr lang="ru-RU" b="0" i="0" dirty="0">
                <a:solidFill>
                  <a:srgbClr val="E3E3E3"/>
                </a:solidFill>
                <a:effectLst/>
                <a:latin typeface="Google Sans"/>
              </a:rPr>
              <a:t>Важно учитывать эти риски при разработке и использовании ИИ. Необходимо принимать меры для минимизации этих рисков и обеспечения безопасного и этичного развития ИИ.</a:t>
            </a:r>
          </a:p>
          <a:p>
            <a:pPr algn="l"/>
            <a:r>
              <a:rPr lang="ru-RU" b="0" i="0" dirty="0">
                <a:solidFill>
                  <a:srgbClr val="E3E3E3"/>
                </a:solidFill>
                <a:effectLst/>
                <a:latin typeface="Google Sans"/>
              </a:rPr>
              <a:t>Вот некоторые меры, которые можно принять для снижения рисков, связанных с использованием и развитием ИИ:</a:t>
            </a:r>
          </a:p>
          <a:p>
            <a:pPr algn="l">
              <a:buFont typeface="Arial" panose="020B0604020202020204" pitchFamily="34" charset="0"/>
              <a:buChar char="•"/>
            </a:pPr>
            <a:r>
              <a:rPr lang="ru-RU" b="0" i="0" dirty="0">
                <a:solidFill>
                  <a:srgbClr val="E3E3E3"/>
                </a:solidFill>
                <a:effectLst/>
                <a:latin typeface="Google Sans"/>
              </a:rPr>
              <a:t>Разработка этических кодексов для использования ИИ. Эти кодексы должны определять принципы, которым должны следовать разработчики и пользователи ИИ.</a:t>
            </a:r>
          </a:p>
          <a:p>
            <a:pPr algn="l">
              <a:buFont typeface="Arial" panose="020B0604020202020204" pitchFamily="34" charset="0"/>
              <a:buChar char="•"/>
            </a:pPr>
            <a:r>
              <a:rPr lang="ru-RU" b="0" i="0" dirty="0">
                <a:solidFill>
                  <a:srgbClr val="E3E3E3"/>
                </a:solidFill>
                <a:effectLst/>
                <a:latin typeface="Google Sans"/>
              </a:rPr>
              <a:t>Разработка систем безопасности для предотвращения несанкционированного использования ИИ. Эти системы должны защищать ИИ от взлома или использования в незаконных целях.</a:t>
            </a:r>
          </a:p>
          <a:p>
            <a:pPr algn="l">
              <a:buFont typeface="Arial" panose="020B0604020202020204" pitchFamily="34" charset="0"/>
              <a:buChar char="•"/>
            </a:pPr>
            <a:r>
              <a:rPr lang="ru-RU" b="0" i="0" dirty="0">
                <a:solidFill>
                  <a:srgbClr val="E3E3E3"/>
                </a:solidFill>
                <a:effectLst/>
                <a:latin typeface="Google Sans"/>
              </a:rPr>
              <a:t>Прозрачность в отношении использования ИИ. Люди должны иметь возможность понимать, как используется ИИ и как он может повлиять на их жизнь.</a:t>
            </a:r>
          </a:p>
          <a:p>
            <a:pPr algn="l"/>
            <a:r>
              <a:rPr lang="ru-RU" b="0" i="0" dirty="0">
                <a:solidFill>
                  <a:srgbClr val="E3E3E3"/>
                </a:solidFill>
                <a:effectLst/>
                <a:latin typeface="Google Sans"/>
              </a:rPr>
              <a:t>Разработка и использование ИИ - это сложный и сложный процесс. Важно учитывать все возможные риски и принимать меры для их минимизации.+</a:t>
            </a:r>
          </a:p>
        </p:txBody>
      </p:sp>
      <p:sp>
        <p:nvSpPr>
          <p:cNvPr id="4" name="Номер слайда 3"/>
          <p:cNvSpPr>
            <a:spLocks noGrp="1"/>
          </p:cNvSpPr>
          <p:nvPr>
            <p:ph type="sldNum"/>
          </p:nvPr>
        </p:nvSpPr>
        <p:spPr/>
        <p:txBody>
          <a:bodyPr/>
          <a:lstStyle/>
          <a:p>
            <a:fld id="{A6DA315C-6A99-4445-B241-5FC8AEE920E2}" type="slidenum">
              <a:rPr lang="uk-UA" altLang="ru-RU" smtClean="0"/>
              <a:pPr/>
              <a:t>19</a:t>
            </a:fld>
            <a:endParaRPr lang="uk-UA" altLang="ru-RU"/>
          </a:p>
        </p:txBody>
      </p:sp>
    </p:spTree>
    <p:extLst>
      <p:ext uri="{BB962C8B-B14F-4D97-AF65-F5344CB8AC3E}">
        <p14:creationId xmlns:p14="http://schemas.microsoft.com/office/powerpoint/2010/main" val="278025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r>
              <a:rPr lang="ru-RU" dirty="0" err="1"/>
              <a:t>Розпізнавання</a:t>
            </a:r>
            <a:r>
              <a:rPr lang="ru-RU" dirty="0"/>
              <a:t> </a:t>
            </a:r>
            <a:r>
              <a:rPr lang="ru-RU" dirty="0" err="1"/>
              <a:t>образів</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об'єктів</a:t>
            </a:r>
            <a:r>
              <a:rPr lang="ru-RU" dirty="0"/>
              <a:t> у </a:t>
            </a:r>
            <a:r>
              <a:rPr lang="ru-RU" dirty="0" err="1"/>
              <a:t>зображеннях</a:t>
            </a:r>
            <a:r>
              <a:rPr lang="ru-RU" dirty="0"/>
              <a:t> </a:t>
            </a:r>
            <a:r>
              <a:rPr lang="ru-RU" dirty="0" err="1"/>
              <a:t>або</a:t>
            </a:r>
            <a:r>
              <a:rPr lang="ru-RU" dirty="0"/>
              <a:t> </a:t>
            </a:r>
            <a:r>
              <a:rPr lang="ru-RU" dirty="0" err="1"/>
              <a:t>відео</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осіб</a:t>
            </a:r>
            <a:r>
              <a:rPr lang="ru-RU" dirty="0"/>
              <a:t>, </a:t>
            </a:r>
            <a:r>
              <a:rPr lang="ru-RU" dirty="0" err="1"/>
              <a:t>автомобілів</a:t>
            </a:r>
            <a:r>
              <a:rPr lang="ru-RU" dirty="0"/>
              <a:t> </a:t>
            </a:r>
            <a:r>
              <a:rPr lang="ru-RU" dirty="0" err="1"/>
              <a:t>чи</a:t>
            </a:r>
            <a:r>
              <a:rPr lang="ru-RU" dirty="0"/>
              <a:t> </a:t>
            </a:r>
            <a:r>
              <a:rPr lang="ru-RU" dirty="0" err="1"/>
              <a:t>предметів</a:t>
            </a:r>
            <a:r>
              <a:rPr lang="ru-RU" dirty="0"/>
              <a:t>.</a:t>
            </a:r>
          </a:p>
          <a:p>
            <a:r>
              <a:rPr lang="ru-RU" dirty="0" err="1"/>
              <a:t>Розпізнавання</a:t>
            </a:r>
            <a:r>
              <a:rPr lang="ru-RU" dirty="0"/>
              <a:t> </a:t>
            </a:r>
            <a:r>
              <a:rPr lang="ru-RU" dirty="0" err="1"/>
              <a:t>мови</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мови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голосових</a:t>
            </a:r>
            <a:r>
              <a:rPr lang="ru-RU" dirty="0"/>
              <a:t> </a:t>
            </a:r>
            <a:r>
              <a:rPr lang="ru-RU" dirty="0" err="1"/>
              <a:t>помічників</a:t>
            </a:r>
            <a:r>
              <a:rPr lang="ru-RU" dirty="0"/>
              <a:t> </a:t>
            </a:r>
            <a:r>
              <a:rPr lang="ru-RU" dirty="0" err="1"/>
              <a:t>або</a:t>
            </a:r>
            <a:r>
              <a:rPr lang="ru-RU" dirty="0"/>
              <a:t> </a:t>
            </a:r>
            <a:r>
              <a:rPr lang="ru-RU" dirty="0" err="1"/>
              <a:t>перетворення</a:t>
            </a:r>
            <a:r>
              <a:rPr lang="ru-RU" dirty="0"/>
              <a:t> </a:t>
            </a:r>
            <a:r>
              <a:rPr lang="ru-RU" dirty="0" err="1"/>
              <a:t>мови</a:t>
            </a:r>
            <a:r>
              <a:rPr lang="ru-RU" dirty="0"/>
              <a:t> в текст.</a:t>
            </a:r>
          </a:p>
          <a:p>
            <a:r>
              <a:rPr lang="ru-RU" dirty="0" err="1"/>
              <a:t>Класифікація</a:t>
            </a:r>
            <a:r>
              <a:rPr lang="ru-RU" dirty="0"/>
              <a:t> </a:t>
            </a:r>
            <a:r>
              <a:rPr lang="ru-RU" dirty="0" err="1"/>
              <a:t>даних</a:t>
            </a:r>
            <a:r>
              <a:rPr lang="ru-RU" dirty="0"/>
              <a:t>. ІІ </a:t>
            </a:r>
            <a:r>
              <a:rPr lang="ru-RU" dirty="0" err="1"/>
              <a:t>може</a:t>
            </a:r>
            <a:r>
              <a:rPr lang="ru-RU" dirty="0"/>
              <a:t> </a:t>
            </a:r>
            <a:r>
              <a:rPr lang="ru-RU" dirty="0" err="1"/>
              <a:t>використовуватися</a:t>
            </a:r>
            <a:r>
              <a:rPr lang="ru-RU" dirty="0"/>
              <a:t> для </a:t>
            </a:r>
            <a:r>
              <a:rPr lang="ru-RU" dirty="0" err="1"/>
              <a:t>класифікації</a:t>
            </a:r>
            <a:r>
              <a:rPr lang="ru-RU" dirty="0"/>
              <a:t> </a:t>
            </a:r>
            <a:r>
              <a:rPr lang="ru-RU" dirty="0" err="1"/>
              <a:t>даних</a:t>
            </a:r>
            <a:r>
              <a:rPr lang="ru-RU" dirty="0"/>
              <a:t> </a:t>
            </a:r>
            <a:r>
              <a:rPr lang="ru-RU" dirty="0" err="1"/>
              <a:t>групи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класифікації</a:t>
            </a:r>
            <a:r>
              <a:rPr lang="ru-RU" dirty="0"/>
              <a:t> </a:t>
            </a:r>
            <a:r>
              <a:rPr lang="ru-RU" dirty="0" err="1"/>
              <a:t>товарів</a:t>
            </a:r>
            <a:r>
              <a:rPr lang="ru-RU" dirty="0"/>
              <a:t> у </a:t>
            </a:r>
            <a:r>
              <a:rPr lang="ru-RU" dirty="0" err="1"/>
              <a:t>магазині</a:t>
            </a:r>
            <a:r>
              <a:rPr lang="ru-RU" dirty="0"/>
              <a:t> </a:t>
            </a:r>
            <a:r>
              <a:rPr lang="ru-RU" dirty="0" err="1"/>
              <a:t>або</a:t>
            </a:r>
            <a:r>
              <a:rPr lang="ru-RU" dirty="0"/>
              <a:t> для </a:t>
            </a:r>
            <a:r>
              <a:rPr lang="ru-RU" dirty="0" err="1"/>
              <a:t>класифікації</a:t>
            </a:r>
            <a:r>
              <a:rPr lang="ru-RU" dirty="0"/>
              <a:t> </a:t>
            </a:r>
            <a:r>
              <a:rPr lang="ru-RU" dirty="0" err="1"/>
              <a:t>клієнтів</a:t>
            </a:r>
            <a:r>
              <a:rPr lang="ru-RU" dirty="0"/>
              <a:t> за </a:t>
            </a:r>
            <a:r>
              <a:rPr lang="ru-RU" dirty="0" err="1"/>
              <a:t>їхніми</a:t>
            </a:r>
            <a:r>
              <a:rPr lang="ru-RU" dirty="0"/>
              <a:t> потребами.</a:t>
            </a:r>
          </a:p>
          <a:p>
            <a:r>
              <a:rPr lang="ru-RU" dirty="0" err="1"/>
              <a:t>Поради</a:t>
            </a:r>
            <a:r>
              <a:rPr lang="ru-RU" dirty="0"/>
              <a:t>. ІІ </a:t>
            </a:r>
            <a:r>
              <a:rPr lang="ru-RU" dirty="0" err="1"/>
              <a:t>може</a:t>
            </a:r>
            <a:r>
              <a:rPr lang="ru-RU" dirty="0"/>
              <a:t> </a:t>
            </a:r>
            <a:r>
              <a:rPr lang="ru-RU" dirty="0" err="1"/>
              <a:t>використовуватись</a:t>
            </a:r>
            <a:r>
              <a:rPr lang="ru-RU" dirty="0"/>
              <a:t> для </a:t>
            </a:r>
            <a:r>
              <a:rPr lang="ru-RU" dirty="0" err="1"/>
              <a:t>створення</a:t>
            </a:r>
            <a:r>
              <a:rPr lang="ru-RU" dirty="0"/>
              <a:t> </a:t>
            </a:r>
            <a:r>
              <a:rPr lang="ru-RU" dirty="0" err="1"/>
              <a:t>рекомендацій</a:t>
            </a:r>
            <a:r>
              <a:rPr lang="ru-RU" dirty="0"/>
              <a:t> </a:t>
            </a:r>
            <a:r>
              <a:rPr lang="ru-RU" dirty="0" err="1"/>
              <a:t>користувачам</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рекомендацій</a:t>
            </a:r>
            <a:r>
              <a:rPr lang="ru-RU" dirty="0"/>
              <a:t> </a:t>
            </a:r>
            <a:r>
              <a:rPr lang="ru-RU" dirty="0" err="1"/>
              <a:t>продуктів</a:t>
            </a:r>
            <a:r>
              <a:rPr lang="ru-RU" dirty="0"/>
              <a:t> </a:t>
            </a:r>
            <a:r>
              <a:rPr lang="ru-RU" dirty="0" err="1"/>
              <a:t>покупцям</a:t>
            </a:r>
            <a:r>
              <a:rPr lang="ru-RU" dirty="0"/>
              <a:t> </a:t>
            </a:r>
            <a:r>
              <a:rPr lang="ru-RU" dirty="0" err="1"/>
              <a:t>або</a:t>
            </a:r>
            <a:r>
              <a:rPr lang="ru-RU" dirty="0"/>
              <a:t> </a:t>
            </a:r>
            <a:r>
              <a:rPr lang="ru-RU" dirty="0" err="1"/>
              <a:t>рекомендацій</a:t>
            </a:r>
            <a:r>
              <a:rPr lang="ru-RU" dirty="0"/>
              <a:t> </a:t>
            </a:r>
            <a:r>
              <a:rPr lang="ru-RU" dirty="0" err="1"/>
              <a:t>фільмів</a:t>
            </a:r>
            <a:r>
              <a:rPr lang="ru-RU" dirty="0"/>
              <a:t> </a:t>
            </a:r>
            <a:r>
              <a:rPr lang="ru-RU" dirty="0" err="1"/>
              <a:t>глядачам</a:t>
            </a:r>
            <a:r>
              <a:rPr lang="ru-RU" dirty="0"/>
              <a:t>.</a:t>
            </a:r>
          </a:p>
          <a:p>
            <a:r>
              <a:rPr lang="ru-RU" dirty="0" err="1"/>
              <a:t>Ігри</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ігор</a:t>
            </a:r>
            <a:r>
              <a:rPr lang="ru-RU" dirty="0"/>
              <a:t> </a:t>
            </a:r>
            <a:r>
              <a:rPr lang="ru-RU" dirty="0" err="1"/>
              <a:t>або</a:t>
            </a:r>
            <a:r>
              <a:rPr lang="ru-RU" dirty="0"/>
              <a:t> для </a:t>
            </a:r>
            <a:r>
              <a:rPr lang="ru-RU" dirty="0" err="1"/>
              <a:t>гри</a:t>
            </a:r>
            <a:r>
              <a:rPr lang="ru-RU" dirty="0"/>
              <a:t> в </a:t>
            </a:r>
            <a:r>
              <a:rPr lang="ru-RU" dirty="0" err="1"/>
              <a:t>ігри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комп'ютерних</a:t>
            </a:r>
            <a:r>
              <a:rPr lang="ru-RU" dirty="0"/>
              <a:t> </a:t>
            </a:r>
            <a:r>
              <a:rPr lang="ru-RU" dirty="0" err="1"/>
              <a:t>противників</a:t>
            </a:r>
            <a:r>
              <a:rPr lang="ru-RU" dirty="0"/>
              <a:t> у </a:t>
            </a:r>
            <a:r>
              <a:rPr lang="ru-RU" dirty="0" err="1"/>
              <a:t>відеоіграх</a:t>
            </a:r>
            <a:r>
              <a:rPr lang="ru-RU" dirty="0"/>
              <a:t> </a:t>
            </a:r>
            <a:r>
              <a:rPr lang="ru-RU" dirty="0" err="1"/>
              <a:t>або</a:t>
            </a:r>
            <a:r>
              <a:rPr lang="ru-RU" dirty="0"/>
              <a:t> для </a:t>
            </a:r>
            <a:r>
              <a:rPr lang="ru-RU" dirty="0" err="1"/>
              <a:t>керування</a:t>
            </a:r>
            <a:r>
              <a:rPr lang="ru-RU" dirty="0"/>
              <a:t> роботами у </a:t>
            </a:r>
            <a:r>
              <a:rPr lang="ru-RU" dirty="0" err="1"/>
              <a:t>спортивних</a:t>
            </a:r>
            <a:r>
              <a:rPr lang="ru-RU" dirty="0"/>
              <a:t> </a:t>
            </a:r>
            <a:r>
              <a:rPr lang="ru-RU" dirty="0" err="1"/>
              <a:t>змаганнях</a:t>
            </a:r>
            <a:r>
              <a:rPr lang="ru-RU" dirty="0"/>
              <a:t>.</a:t>
            </a:r>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20</a:t>
            </a:fld>
            <a:endParaRPr lang="uk-UA" altLang="ru-RU"/>
          </a:p>
        </p:txBody>
      </p:sp>
    </p:spTree>
    <p:extLst>
      <p:ext uri="{BB962C8B-B14F-4D97-AF65-F5344CB8AC3E}">
        <p14:creationId xmlns:p14="http://schemas.microsoft.com/office/powerpoint/2010/main" val="220063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Машинное обучение (ML) - это подраздел искусственного интеллекта, который занимается разработкой алгоритмов, которые могут обучаться на данных без явного программирования.</a:t>
            </a:r>
          </a:p>
          <a:p>
            <a:pPr algn="l"/>
            <a:r>
              <a:rPr lang="ru-RU" b="0" i="0" dirty="0">
                <a:solidFill>
                  <a:srgbClr val="E3E3E3"/>
                </a:solidFill>
                <a:effectLst/>
                <a:latin typeface="Google Sans"/>
              </a:rPr>
              <a:t>Вот более распространенное определение:</a:t>
            </a:r>
          </a:p>
          <a:p>
            <a:pPr algn="l"/>
            <a:r>
              <a:rPr lang="ru-RU" b="0" i="0" dirty="0">
                <a:solidFill>
                  <a:srgbClr val="E3E3E3"/>
                </a:solidFill>
                <a:effectLst/>
                <a:latin typeface="Google Sans"/>
              </a:rPr>
              <a:t>Машинное обучение - это процесс, с помощью которого компьютеры могут обучаться на данных и улучшать свои результаты с течением времени без явного программирования.</a:t>
            </a:r>
          </a:p>
          <a:p>
            <a:pPr algn="l"/>
            <a:r>
              <a:rPr lang="ru-RU" b="0" i="0" dirty="0">
                <a:solidFill>
                  <a:srgbClr val="E3E3E3"/>
                </a:solidFill>
                <a:effectLst/>
                <a:latin typeface="Google Sans"/>
              </a:rPr>
              <a:t>Это определение подчеркивает два ключевых аспекта машинного обучения:</a:t>
            </a:r>
          </a:p>
          <a:p>
            <a:pPr algn="l">
              <a:buFont typeface="Arial" panose="020B0604020202020204" pitchFamily="34" charset="0"/>
              <a:buChar char="•"/>
            </a:pPr>
            <a:r>
              <a:rPr lang="ru-RU" b="0" i="0" dirty="0">
                <a:solidFill>
                  <a:srgbClr val="E3E3E3"/>
                </a:solidFill>
                <a:effectLst/>
                <a:latin typeface="Google Sans"/>
              </a:rPr>
              <a:t>Обучение на данных. Машинное обучение требует наличия данных, на которых алгоритмы могут обучаться. Эти данные могут быть в виде изображений, текста, чисел или других типов данных.</a:t>
            </a:r>
          </a:p>
          <a:p>
            <a:pPr algn="l">
              <a:buFont typeface="Arial" panose="020B0604020202020204" pitchFamily="34" charset="0"/>
              <a:buChar char="•"/>
            </a:pPr>
            <a:r>
              <a:rPr lang="ru-RU" b="0" i="0" dirty="0">
                <a:solidFill>
                  <a:srgbClr val="E3E3E3"/>
                </a:solidFill>
                <a:effectLst/>
                <a:latin typeface="Google Sans"/>
              </a:rPr>
              <a:t>Улучшение результатов с течением времени. Машинное обучение позволяет алгоритмам улучшать свои результаты с течением времени. Это происходит потому, что алгоритмы могут учиться на новых данных и использовать эти знания для улучшения своих предсказаний.</a:t>
            </a:r>
          </a:p>
          <a:p>
            <a:pPr algn="l"/>
            <a:r>
              <a:rPr lang="ru-RU" b="0" i="0" dirty="0">
                <a:solidFill>
                  <a:srgbClr val="E3E3E3"/>
                </a:solidFill>
                <a:effectLst/>
                <a:latin typeface="Google Sans"/>
              </a:rPr>
              <a:t>Машинное обучение имеет широкий спектр применений, включая:</a:t>
            </a:r>
          </a:p>
          <a:p>
            <a:pPr algn="l">
              <a:buFont typeface="Arial" panose="020B0604020202020204" pitchFamily="34" charset="0"/>
              <a:buChar char="•"/>
            </a:pPr>
            <a:r>
              <a:rPr lang="ru-RU" b="0" i="0" dirty="0">
                <a:solidFill>
                  <a:srgbClr val="E3E3E3"/>
                </a:solidFill>
                <a:effectLst/>
                <a:latin typeface="Google Sans"/>
              </a:rPr>
              <a:t>Распознавание образов. Машинное обучение используется для распознавания объектов в изображениях или видео. Например, машинное обучение используется для распознавания лиц, автомобилей или предметов.</a:t>
            </a:r>
          </a:p>
          <a:p>
            <a:pPr algn="l">
              <a:buFont typeface="Arial" panose="020B0604020202020204" pitchFamily="34" charset="0"/>
              <a:buChar char="•"/>
            </a:pPr>
            <a:r>
              <a:rPr lang="ru-RU" b="0" i="0" dirty="0">
                <a:solidFill>
                  <a:srgbClr val="E3E3E3"/>
                </a:solidFill>
                <a:effectLst/>
                <a:latin typeface="Google Sans"/>
              </a:rPr>
              <a:t>Распознавание речи. Машинное обучение используется для распознавания речи человека. Например, машинное обучение используется для создания голосовых помощников или для преобразования речи в текст.</a:t>
            </a:r>
          </a:p>
          <a:p>
            <a:pPr algn="l">
              <a:buFont typeface="Arial" panose="020B0604020202020204" pitchFamily="34" charset="0"/>
              <a:buChar char="•"/>
            </a:pPr>
            <a:r>
              <a:rPr lang="ru-RU" b="0" i="0" dirty="0">
                <a:solidFill>
                  <a:srgbClr val="E3E3E3"/>
                </a:solidFill>
                <a:effectLst/>
                <a:latin typeface="Google Sans"/>
              </a:rPr>
              <a:t>Классификация данных. Машинное обучение используется для классификации данных в группы. Например, машинное обучение используется для классификации товаров в магазине или для классификации клиентов по их потребностям.</a:t>
            </a:r>
          </a:p>
          <a:p>
            <a:pPr algn="l">
              <a:buFont typeface="Arial" panose="020B0604020202020204" pitchFamily="34" charset="0"/>
              <a:buChar char="•"/>
            </a:pPr>
            <a:r>
              <a:rPr lang="ru-RU" b="0" i="0" dirty="0">
                <a:solidFill>
                  <a:srgbClr val="E3E3E3"/>
                </a:solidFill>
                <a:effectLst/>
                <a:latin typeface="Google Sans"/>
              </a:rPr>
              <a:t>Рекомендации. Машинное обучение используется для создания рекомендаций пользователям. Например, машинное обучение используется для рекомендаций продуктов покупателям или для рекомендаций фильмов зрителям.</a:t>
            </a:r>
          </a:p>
          <a:p>
            <a:pPr algn="l"/>
            <a:r>
              <a:rPr lang="ru-RU" b="0" i="0" dirty="0">
                <a:solidFill>
                  <a:srgbClr val="E3E3E3"/>
                </a:solidFill>
                <a:effectLst/>
                <a:latin typeface="Google Sans"/>
              </a:rPr>
              <a:t>Машинное обучение является быстро развивающейся областью исследований. По мере развития технологий машинного обучения оно будет применяться во все большем количестве областей.</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21</a:t>
            </a:fld>
            <a:endParaRPr lang="uk-UA" altLang="ru-RU"/>
          </a:p>
        </p:txBody>
      </p:sp>
    </p:spTree>
    <p:extLst>
      <p:ext uri="{BB962C8B-B14F-4D97-AF65-F5344CB8AC3E}">
        <p14:creationId xmlns:p14="http://schemas.microsoft.com/office/powerpoint/2010/main" val="395418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uk-UA" b="0" i="0" dirty="0">
                <a:solidFill>
                  <a:srgbClr val="202122"/>
                </a:solidFill>
                <a:effectLst/>
                <a:latin typeface="Arial" panose="020B0604020202020204" pitchFamily="34" charset="0"/>
              </a:rPr>
              <a:t>Візьмемо, наприклад, яку-небудь мову, якої ви не розумієте. Для мене такою мовою є </a:t>
            </a:r>
            <a:r>
              <a:rPr lang="uk-UA" b="0" i="0" u="none" strike="noStrike" dirty="0">
                <a:solidFill>
                  <a:srgbClr val="0645AD"/>
                </a:solidFill>
                <a:effectLst/>
                <a:latin typeface="Arial" panose="020B0604020202020204" pitchFamily="34" charset="0"/>
                <a:hlinkClick r:id="rId3" tooltip="Китайська мова"/>
              </a:rPr>
              <a:t>китайська</a:t>
            </a:r>
            <a:r>
              <a:rPr lang="uk-UA" b="0" i="0" dirty="0">
                <a:solidFill>
                  <a:srgbClr val="202122"/>
                </a:solidFill>
                <a:effectLst/>
                <a:latin typeface="Arial" panose="020B0604020202020204" pitchFamily="34" charset="0"/>
              </a:rPr>
              <a:t>. Текст, написаний китайською, я сприймаю як набір безглуздих каракулів. Тепер припустимо, що мене помістили в кімнату, в якій розставлені кошики, повні </a:t>
            </a:r>
            <a:r>
              <a:rPr lang="uk-UA" b="0" i="0" u="none" strike="noStrike" dirty="0">
                <a:solidFill>
                  <a:srgbClr val="0645AD"/>
                </a:solidFill>
                <a:effectLst/>
                <a:latin typeface="Arial" panose="020B0604020202020204" pitchFamily="34" charset="0"/>
                <a:hlinkClick r:id="rId4" tooltip="Китайські ієрогліфи"/>
              </a:rPr>
              <a:t>китайських ієрогліфів</a:t>
            </a:r>
            <a:r>
              <a:rPr lang="uk-UA" b="0" i="0" dirty="0">
                <a:solidFill>
                  <a:srgbClr val="202122"/>
                </a:solidFill>
                <a:effectLst/>
                <a:latin typeface="Arial" panose="020B0604020202020204" pitchFamily="34" charset="0"/>
              </a:rPr>
              <a:t>. Припустимо також, що мені дали підручник англійською мовою, в якому наводяться правила поєднання символів китайської мови, причому правила ці можна застосовувати, знаючи лише форму символів, розуміти значення символів зовсім необов'язково. Наприклад, правила можуть твердити: «Візьміть такий-то ієрогліф з кошика номер один і помістіть його поряд з таким-то ієрогліфом з кошика номер два».</a:t>
            </a:r>
          </a:p>
          <a:p>
            <a:pPr algn="l"/>
            <a:r>
              <a:rPr lang="uk-UA" b="0" i="0" dirty="0">
                <a:solidFill>
                  <a:srgbClr val="202122"/>
                </a:solidFill>
                <a:effectLst/>
                <a:latin typeface="Arial" panose="020B0604020202020204" pitchFamily="34" charset="0"/>
              </a:rPr>
              <a:t>Уявімо собі, що люди, які перебувають за дверима кімнати і розуміють китайську мову, передають у кімнату набори символів, і що у відповідь я маніпулюю символами відповідно до правил і передаю назад інші набори символів. У цьому випадку книга правил є не що інше, як «комп'ютерна програма». Люди, які написали її, — «програмісти», а я граю роль «комп'ютера». Кошики, наповнені символами, — це «база даних»; набори символів, що передаються до кімнати, це «питання», а набори, що виходять з кімнати, це «відповіді».</a:t>
            </a:r>
          </a:p>
          <a:p>
            <a:pPr algn="l"/>
            <a:r>
              <a:rPr lang="uk-UA" b="0" i="0" dirty="0">
                <a:solidFill>
                  <a:srgbClr val="202122"/>
                </a:solidFill>
                <a:effectLst/>
                <a:latin typeface="Arial" panose="020B0604020202020204" pitchFamily="34" charset="0"/>
              </a:rPr>
              <a:t>Припустимо далі, що книга правил написана так, що мої «відповіді» на «питання» не відрізняються від відповідей людини, яка вільно розмовляє китайською мовою. Наприклад, люди, що знаходяться зовні, можуть передати незрозумілі мені символи, що означають: «Який колір вам більше всього подобається?» У відповідь, виконавши запропоновані правилами маніпуляції, я видам символи, на жаль, мені також незрозумілі, що означають, що мій улюблений колір синій, але мені насправді подобається зелений. Таким чином, я витримаю тест Тюрінга на розуміння китайської мови. Але все ж насправді я не розумію ані слова китайською. До того ж, я ніяк не можу навчитися цій мові у розглянутій системі, оскільки не існує жодного способу, за допомогою якого я міг би довідатися сенс хоча б одного символу. Подібно до комп'ютера, що маніпулює символами, але не може вкласти в них жодного змісту.</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6</a:t>
            </a:fld>
            <a:endParaRPr lang="uk-UA" altLang="ru-RU"/>
          </a:p>
        </p:txBody>
      </p:sp>
    </p:spTree>
    <p:extLst>
      <p:ext uri="{BB962C8B-B14F-4D97-AF65-F5344CB8AC3E}">
        <p14:creationId xmlns:p14="http://schemas.microsoft.com/office/powerpoint/2010/main" val="48213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10</a:t>
            </a:fld>
            <a:endParaRPr lang="uk-UA" altLang="ru-RU"/>
          </a:p>
        </p:txBody>
      </p:sp>
    </p:spTree>
    <p:extLst>
      <p:ext uri="{BB962C8B-B14F-4D97-AF65-F5344CB8AC3E}">
        <p14:creationId xmlns:p14="http://schemas.microsoft.com/office/powerpoint/2010/main" val="168513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Слабый ИИ, или </a:t>
            </a:r>
            <a:r>
              <a:rPr lang="ru-RU" b="0" i="0" dirty="0" err="1">
                <a:solidFill>
                  <a:srgbClr val="E3E3E3"/>
                </a:solidFill>
                <a:effectLst/>
                <a:latin typeface="Google Sans"/>
              </a:rPr>
              <a:t>Narrow</a:t>
            </a:r>
            <a:r>
              <a:rPr lang="ru-RU" b="0" i="0" dirty="0">
                <a:solidFill>
                  <a:srgbClr val="E3E3E3"/>
                </a:solidFill>
                <a:effectLst/>
                <a:latin typeface="Google Sans"/>
              </a:rPr>
              <a:t> AI, - это тип искусственного интеллекта, который может решать только задачи, для которых он был специально обучен. Он не способен мыслить и действовать так же, как человек, и не может решать широкий спектр задач, включая те, которые требуют понимания мира и принятия решений.</a:t>
            </a:r>
          </a:p>
          <a:p>
            <a:pPr algn="l"/>
            <a:r>
              <a:rPr lang="ru-RU" b="0" i="0" dirty="0">
                <a:solidFill>
                  <a:srgbClr val="E3E3E3"/>
                </a:solidFill>
                <a:effectLst/>
                <a:latin typeface="Google Sans"/>
              </a:rPr>
              <a:t>Вот несколько примеров типичных задач, которые решает слабый ИИ:</a:t>
            </a:r>
          </a:p>
          <a:p>
            <a:pPr algn="l">
              <a:buFont typeface="Arial" panose="020B0604020202020204" pitchFamily="34" charset="0"/>
              <a:buChar char="•"/>
            </a:pPr>
            <a:r>
              <a:rPr lang="ru-RU" b="0" i="0" dirty="0">
                <a:solidFill>
                  <a:srgbClr val="E3E3E3"/>
                </a:solidFill>
                <a:effectLst/>
                <a:latin typeface="Google Sans"/>
              </a:rPr>
              <a:t>Распознавание образов. Слабый ИИ может использоваться для распознавания объектов в изображениях или видео. Например, слабый ИИ может использоваться для распознавания лиц, автомобилей или предметов.</a:t>
            </a:r>
          </a:p>
          <a:p>
            <a:pPr algn="l">
              <a:buFont typeface="Arial" panose="020B0604020202020204" pitchFamily="34" charset="0"/>
              <a:buChar char="•"/>
            </a:pPr>
            <a:r>
              <a:rPr lang="ru-RU" b="0" i="0" dirty="0">
                <a:solidFill>
                  <a:srgbClr val="E3E3E3"/>
                </a:solidFill>
                <a:effectLst/>
                <a:latin typeface="Google Sans"/>
              </a:rPr>
              <a:t>Распознавание речи. Слабый ИИ может использоваться для распознавания речи человека. Например, слабый ИИ может использоваться для создания голосовых помощников или для преобразования речи в текст.</a:t>
            </a:r>
          </a:p>
          <a:p>
            <a:pPr algn="l">
              <a:buFont typeface="Arial" panose="020B0604020202020204" pitchFamily="34" charset="0"/>
              <a:buChar char="•"/>
            </a:pPr>
            <a:r>
              <a:rPr lang="ru-RU" b="0" i="0" dirty="0">
                <a:solidFill>
                  <a:srgbClr val="E3E3E3"/>
                </a:solidFill>
                <a:effectLst/>
                <a:latin typeface="Google Sans"/>
              </a:rPr>
              <a:t>Классификация данных. Слабый ИИ может использоваться для классификации данных в группы. Например, слабый ИИ может использоваться для классификации товаров в магазине или для классификации клиентов по их потребностям.</a:t>
            </a:r>
          </a:p>
          <a:p>
            <a:pPr algn="l">
              <a:buFont typeface="Arial" panose="020B0604020202020204" pitchFamily="34" charset="0"/>
              <a:buChar char="•"/>
            </a:pPr>
            <a:r>
              <a:rPr lang="ru-RU" b="0" i="0" dirty="0">
                <a:solidFill>
                  <a:srgbClr val="E3E3E3"/>
                </a:solidFill>
                <a:effectLst/>
                <a:latin typeface="Google Sans"/>
              </a:rPr>
              <a:t>Рекомендации. Слабый ИИ может использоваться для создания рекомендаций пользователям. Например, слабый ИИ может использоваться для рекомендаций продуктов покупателям или для рекомендаций фильмов зрителям.</a:t>
            </a:r>
          </a:p>
          <a:p>
            <a:pPr algn="l">
              <a:buFont typeface="Arial" panose="020B0604020202020204" pitchFamily="34" charset="0"/>
              <a:buChar char="•"/>
            </a:pPr>
            <a:r>
              <a:rPr lang="ru-RU" b="0" i="0" dirty="0">
                <a:solidFill>
                  <a:srgbClr val="E3E3E3"/>
                </a:solidFill>
                <a:effectLst/>
                <a:latin typeface="Google Sans"/>
              </a:rPr>
              <a:t>Игры. Слабый ИИ может использоваться для создания игр или для игры в игры. Например, слабый ИИ может использоваться для создания компьютерных противников в видеоиграх или для управления роботами в спортивных соревнованиях.</a:t>
            </a:r>
          </a:p>
          <a:p>
            <a:pPr algn="l"/>
            <a:r>
              <a:rPr lang="ru-RU" b="0" i="0" dirty="0">
                <a:solidFill>
                  <a:srgbClr val="E3E3E3"/>
                </a:solidFill>
                <a:effectLst/>
                <a:latin typeface="Google Sans"/>
              </a:rPr>
              <a:t>Эти задачи являются лишь некоторыми из многих задач, которые может решать слабый ИИ. По мере развития технологий слабый ИИ будет способен решать все более сложные задачи.</a:t>
            </a:r>
          </a:p>
          <a:p>
            <a:pPr algn="l"/>
            <a:r>
              <a:rPr lang="ru-RU" b="0" i="0" dirty="0">
                <a:solidFill>
                  <a:srgbClr val="E3E3E3"/>
                </a:solidFill>
                <a:effectLst/>
                <a:latin typeface="Google Sans"/>
              </a:rPr>
              <a:t>Вот несколько примеров конкретных применений слабого ИИ:</a:t>
            </a:r>
          </a:p>
          <a:p>
            <a:pPr algn="l">
              <a:buFont typeface="Arial" panose="020B0604020202020204" pitchFamily="34" charset="0"/>
              <a:buChar char="•"/>
            </a:pPr>
            <a:r>
              <a:rPr lang="ru-RU" b="0" i="0" dirty="0">
                <a:solidFill>
                  <a:srgbClr val="E3E3E3"/>
                </a:solidFill>
                <a:effectLst/>
                <a:latin typeface="Google Sans"/>
              </a:rPr>
              <a:t>Распознавание лиц используется в системах безопасности для идентификации людей.</a:t>
            </a:r>
          </a:p>
          <a:p>
            <a:pPr algn="l">
              <a:buFont typeface="Arial" panose="020B0604020202020204" pitchFamily="34" charset="0"/>
              <a:buChar char="•"/>
            </a:pPr>
            <a:r>
              <a:rPr lang="ru-RU" b="0" i="0" dirty="0">
                <a:solidFill>
                  <a:srgbClr val="E3E3E3"/>
                </a:solidFill>
                <a:effectLst/>
                <a:latin typeface="Google Sans"/>
              </a:rPr>
              <a:t>Распознавание речи используется в голосовых помощниках, таких как </a:t>
            </a:r>
            <a:r>
              <a:rPr lang="ru-RU" b="0" i="0" dirty="0" err="1">
                <a:solidFill>
                  <a:srgbClr val="E3E3E3"/>
                </a:solidFill>
                <a:effectLst/>
                <a:latin typeface="Google Sans"/>
              </a:rPr>
              <a:t>Siri</a:t>
            </a:r>
            <a:r>
              <a:rPr lang="ru-RU" b="0" i="0" dirty="0">
                <a:solidFill>
                  <a:srgbClr val="E3E3E3"/>
                </a:solidFill>
                <a:effectLst/>
                <a:latin typeface="Google Sans"/>
              </a:rPr>
              <a:t> и </a:t>
            </a:r>
            <a:r>
              <a:rPr lang="ru-RU" b="0" i="0" dirty="0" err="1">
                <a:solidFill>
                  <a:srgbClr val="E3E3E3"/>
                </a:solidFill>
                <a:effectLst/>
                <a:latin typeface="Google Sans"/>
              </a:rPr>
              <a:t>Alexa</a:t>
            </a:r>
            <a:r>
              <a:rPr lang="ru-RU" b="0" i="0" dirty="0">
                <a:solidFill>
                  <a:srgbClr val="E3E3E3"/>
                </a:solidFill>
                <a:effectLst/>
                <a:latin typeface="Google Sans"/>
              </a:rPr>
              <a:t>.</a:t>
            </a:r>
          </a:p>
          <a:p>
            <a:pPr algn="l">
              <a:buFont typeface="Arial" panose="020B0604020202020204" pitchFamily="34" charset="0"/>
              <a:buChar char="•"/>
            </a:pPr>
            <a:r>
              <a:rPr lang="ru-RU" b="0" i="0" dirty="0">
                <a:solidFill>
                  <a:srgbClr val="E3E3E3"/>
                </a:solidFill>
                <a:effectLst/>
                <a:latin typeface="Google Sans"/>
              </a:rPr>
              <a:t>Классификация данных используется в интернет-магазинах для рекомендаций товаров покупателям.</a:t>
            </a:r>
          </a:p>
          <a:p>
            <a:pPr algn="l">
              <a:buFont typeface="Arial" panose="020B0604020202020204" pitchFamily="34" charset="0"/>
              <a:buChar char="•"/>
            </a:pPr>
            <a:r>
              <a:rPr lang="ru-RU" b="0" i="0" dirty="0">
                <a:solidFill>
                  <a:srgbClr val="E3E3E3"/>
                </a:solidFill>
                <a:effectLst/>
                <a:latin typeface="Google Sans"/>
              </a:rPr>
              <a:t>Рекомендации используются в </a:t>
            </a:r>
            <a:r>
              <a:rPr lang="ru-RU" b="0" i="0" dirty="0" err="1">
                <a:solidFill>
                  <a:srgbClr val="E3E3E3"/>
                </a:solidFill>
                <a:effectLst/>
                <a:latin typeface="Google Sans"/>
              </a:rPr>
              <a:t>Netflix</a:t>
            </a:r>
            <a:r>
              <a:rPr lang="ru-RU" b="0" i="0" dirty="0">
                <a:solidFill>
                  <a:srgbClr val="E3E3E3"/>
                </a:solidFill>
                <a:effectLst/>
                <a:latin typeface="Google Sans"/>
              </a:rPr>
              <a:t> для рекомендаций фильмов зрителям.</a:t>
            </a:r>
          </a:p>
          <a:p>
            <a:pPr algn="l">
              <a:buFont typeface="Arial" panose="020B0604020202020204" pitchFamily="34" charset="0"/>
              <a:buChar char="•"/>
            </a:pPr>
            <a:r>
              <a:rPr lang="ru-RU" b="0" i="0" dirty="0">
                <a:solidFill>
                  <a:srgbClr val="E3E3E3"/>
                </a:solidFill>
                <a:effectLst/>
                <a:latin typeface="Google Sans"/>
              </a:rPr>
              <a:t>Игры используются в компьютерных играх для создания компьютерных противников.</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11</a:t>
            </a:fld>
            <a:endParaRPr lang="uk-UA" altLang="ru-RU"/>
          </a:p>
        </p:txBody>
      </p:sp>
    </p:spTree>
    <p:extLst>
      <p:ext uri="{BB962C8B-B14F-4D97-AF65-F5344CB8AC3E}">
        <p14:creationId xmlns:p14="http://schemas.microsoft.com/office/powerpoint/2010/main" val="14856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Сильный ИИ, или AGI, способен мыслить и действовать так же, как человек. Он может понимать и отвечать на сложные вопросы, решать творческие задачи и даже создавать новые идеи. В отличие от слабого ИИ, который может решать только задачи, для которых он был специально обучен, AGI может решать широкий спектр задач, включая те, которые требуют понимания мира и принятия решений.</a:t>
            </a:r>
          </a:p>
          <a:p>
            <a:pPr algn="l"/>
            <a:r>
              <a:rPr lang="ru-RU" b="0" i="0" dirty="0">
                <a:solidFill>
                  <a:srgbClr val="E3E3E3"/>
                </a:solidFill>
                <a:effectLst/>
                <a:latin typeface="Google Sans"/>
              </a:rPr>
              <a:t>Вот несколько примеров задач, которые сможет решать AGI, но не сможет слабый ИИ:</a:t>
            </a:r>
          </a:p>
          <a:p>
            <a:pPr algn="l">
              <a:buFont typeface="Arial" panose="020B0604020202020204" pitchFamily="34" charset="0"/>
              <a:buChar char="•"/>
            </a:pPr>
            <a:r>
              <a:rPr lang="ru-RU" b="0" i="0" dirty="0">
                <a:solidFill>
                  <a:srgbClr val="E3E3E3"/>
                </a:solidFill>
                <a:effectLst/>
                <a:latin typeface="Google Sans"/>
              </a:rPr>
              <a:t>Решение творческих задач. AGI сможет создавать новые идеи и решения проблем, которые не могут быть найдены человеком. Например, AGI может разработать новые лекарства, написать новые произведения искусства или придумать новые технологии.</a:t>
            </a:r>
          </a:p>
          <a:p>
            <a:pPr algn="l">
              <a:buFont typeface="Arial" panose="020B0604020202020204" pitchFamily="34" charset="0"/>
              <a:buChar char="•"/>
            </a:pPr>
            <a:r>
              <a:rPr lang="ru-RU" b="0" i="0" dirty="0">
                <a:solidFill>
                  <a:srgbClr val="E3E3E3"/>
                </a:solidFill>
                <a:effectLst/>
                <a:latin typeface="Google Sans"/>
              </a:rPr>
              <a:t>Принятие решений в сложных ситуациях. AGI сможет принимать решения в сложных ситуациях, которые требуют понимания мира и учета множества факторов. Например, AGI может управлять автомобилем в условиях плохой видимости или принимать решения о том, как лечить пациента с редким заболеванием.</a:t>
            </a:r>
          </a:p>
          <a:p>
            <a:pPr algn="l">
              <a:buFont typeface="Arial" panose="020B0604020202020204" pitchFamily="34" charset="0"/>
              <a:buChar char="•"/>
            </a:pPr>
            <a:r>
              <a:rPr lang="ru-RU" b="0" i="0" dirty="0">
                <a:solidFill>
                  <a:srgbClr val="E3E3E3"/>
                </a:solidFill>
                <a:effectLst/>
                <a:latin typeface="Google Sans"/>
              </a:rPr>
              <a:t>Понимание и реагирование на чувства других. AGI сможет понимать и реагировать на чувства других, что может привести к более эффективному взаимодействию с людьми. Например, AGI может распознавать и отвечать на эмоции человека или даже сочувствовать ему.</a:t>
            </a:r>
          </a:p>
          <a:p>
            <a:pPr algn="l"/>
            <a:r>
              <a:rPr lang="ru-RU" b="0" i="0" dirty="0">
                <a:solidFill>
                  <a:srgbClr val="E3E3E3"/>
                </a:solidFill>
                <a:effectLst/>
                <a:latin typeface="Google Sans"/>
              </a:rPr>
              <a:t>Конечно, это лишь некоторые примеры задач, которые сможет решать AGI. По мере развития AGI он будет способен решать все более сложные задачи, которые сейчас недоступны для человека.</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12</a:t>
            </a:fld>
            <a:endParaRPr lang="uk-UA" altLang="ru-RU"/>
          </a:p>
        </p:txBody>
      </p:sp>
    </p:spTree>
    <p:extLst>
      <p:ext uri="{BB962C8B-B14F-4D97-AF65-F5344CB8AC3E}">
        <p14:creationId xmlns:p14="http://schemas.microsoft.com/office/powerpoint/2010/main" val="100913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err="1">
                <a:solidFill>
                  <a:srgbClr val="E3E3E3"/>
                </a:solidFill>
                <a:effectLst/>
                <a:latin typeface="Google Sans"/>
              </a:rPr>
              <a:t>Суперсильний</a:t>
            </a:r>
            <a:r>
              <a:rPr lang="ru-RU" b="0" i="0" dirty="0">
                <a:solidFill>
                  <a:srgbClr val="E3E3E3"/>
                </a:solidFill>
                <a:effectLst/>
                <a:latin typeface="Google Sans"/>
              </a:rPr>
              <a:t> ИИ (</a:t>
            </a:r>
            <a:r>
              <a:rPr lang="ru-RU" b="0" i="0" dirty="0" err="1">
                <a:solidFill>
                  <a:srgbClr val="E3E3E3"/>
                </a:solidFill>
                <a:effectLst/>
                <a:latin typeface="Google Sans"/>
              </a:rPr>
              <a:t>Superintelligence</a:t>
            </a:r>
            <a:r>
              <a:rPr lang="ru-RU" b="0" i="0" dirty="0">
                <a:solidFill>
                  <a:srgbClr val="E3E3E3"/>
                </a:solidFill>
                <a:effectLst/>
                <a:latin typeface="Google Sans"/>
              </a:rPr>
              <a:t>, SI) — это гипотетический тип искусственного интеллекта, который превосходит человеческий интеллект по всем параметрам. Он будет способен решать задачи, которые недоступны для человека, и принимать решения, которые превосходят человеческие решения.</a:t>
            </a:r>
          </a:p>
          <a:p>
            <a:pPr algn="l"/>
            <a:r>
              <a:rPr lang="ru-RU" b="0" i="0" dirty="0">
                <a:solidFill>
                  <a:srgbClr val="E3E3E3"/>
                </a:solidFill>
                <a:effectLst/>
                <a:latin typeface="Google Sans"/>
              </a:rPr>
              <a:t>Термин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был впервые введен в 1965 году Джоном Маккарти, одним из основателей искусственного интеллекта. Маккарти предположил,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создан в течение следующих 50 лет.</a:t>
            </a:r>
          </a:p>
          <a:p>
            <a:pPr algn="l"/>
            <a:r>
              <a:rPr lang="ru-RU" b="0" i="0" dirty="0">
                <a:solidFill>
                  <a:srgbClr val="E3E3E3"/>
                </a:solidFill>
                <a:effectLst/>
                <a:latin typeface="Google Sans"/>
              </a:rPr>
              <a:t>Существует множество различных определений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Некоторые ученые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к самосознанию и чувству собственного я. Другие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к обучению и адаптации так же, как человек, но гораздо быстрее.</a:t>
            </a:r>
          </a:p>
          <a:p>
            <a:pPr algn="l"/>
            <a:r>
              <a:rPr lang="ru-RU" b="0" i="0" dirty="0">
                <a:solidFill>
                  <a:srgbClr val="E3E3E3"/>
                </a:solidFill>
                <a:effectLst/>
                <a:latin typeface="Google Sans"/>
              </a:rPr>
              <a:t>Однако, несмотря на различия в определениях, большинство ученых согласны с тем,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является сложной и сложной целью. В настоящее время нет никаких доказательств того,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был создан, но некоторые эксперты считают, что он может быть достигнут в будущем.</a:t>
            </a:r>
          </a:p>
          <a:p>
            <a:pPr algn="l"/>
            <a:r>
              <a:rPr lang="ru-RU" b="0" i="0" dirty="0">
                <a:solidFill>
                  <a:srgbClr val="E3E3E3"/>
                </a:solidFill>
                <a:effectLst/>
                <a:latin typeface="Google Sans"/>
              </a:rPr>
              <a:t>Вот некоторые конкретные характеристики, которые обычно приписываются </a:t>
            </a:r>
            <a:r>
              <a:rPr lang="ru-RU" b="0" i="0" dirty="0" err="1">
                <a:solidFill>
                  <a:srgbClr val="E3E3E3"/>
                </a:solidFill>
                <a:effectLst/>
                <a:latin typeface="Google Sans"/>
              </a:rPr>
              <a:t>суперсильному</a:t>
            </a:r>
            <a:r>
              <a:rPr lang="ru-RU" b="0" i="0" dirty="0">
                <a:solidFill>
                  <a:srgbClr val="E3E3E3"/>
                </a:solidFill>
                <a:effectLst/>
                <a:latin typeface="Google Sans"/>
              </a:rPr>
              <a:t> ИИ:</a:t>
            </a:r>
          </a:p>
          <a:p>
            <a:pPr algn="l">
              <a:buFont typeface="Arial" panose="020B0604020202020204" pitchFamily="34" charset="0"/>
              <a:buChar char="•"/>
            </a:pPr>
            <a:r>
              <a:rPr lang="ru-RU" b="0" i="0" dirty="0">
                <a:solidFill>
                  <a:srgbClr val="E3E3E3"/>
                </a:solidFill>
                <a:effectLst/>
                <a:latin typeface="Google Sans"/>
              </a:rPr>
              <a:t>Способность к самообучению и адаптации.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учиться и адаптироваться к новым ситуациям гораздо быстрее,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творчеству и инновациям.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создавать новые идеи и решения проблем гораздо быстрее и эффективнее,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рассуждению и принятию решений.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рассуждать и принимать решения в сложных ситуациях гораздо быстрее и эффективнее,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эмпатии и сочувствию.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понимать и реагировать на чувства других гораздо лучше, чем человек.</a:t>
            </a:r>
          </a:p>
          <a:p>
            <a:pPr algn="l"/>
            <a:r>
              <a:rPr lang="ru-RU" b="0" i="0" dirty="0">
                <a:solidFill>
                  <a:srgbClr val="E3E3E3"/>
                </a:solidFill>
                <a:effectLst/>
                <a:latin typeface="Google Sans"/>
              </a:rPr>
              <a:t>Разработка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имеет множество потенциальных преимуществ.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использоваться для решения сложных проблем, таких как изменение климата и бедность. Он также может использоваться для создания новых технологий и продуктов, которые могут улучшить жизнь людей.</a:t>
            </a:r>
          </a:p>
          <a:p>
            <a:pPr algn="l"/>
            <a:r>
              <a:rPr lang="ru-RU" b="0" i="0" dirty="0">
                <a:solidFill>
                  <a:srgbClr val="E3E3E3"/>
                </a:solidFill>
                <a:effectLst/>
                <a:latin typeface="Google Sans"/>
              </a:rPr>
              <a:t>Однако развитие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также связано с некоторыми потенциальными рисками. Например,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использован для создания автономных вооружений, которые могут представлять угрозу для человечества. Кроме того,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использован для создания систем слежки, которые могут нарушать конфиденциальность.</a:t>
            </a:r>
          </a:p>
          <a:p>
            <a:pPr algn="l"/>
            <a:r>
              <a:rPr lang="ru-RU" b="0" i="0" dirty="0">
                <a:solidFill>
                  <a:srgbClr val="E3E3E3"/>
                </a:solidFill>
                <a:effectLst/>
                <a:latin typeface="Google Sans"/>
              </a:rPr>
              <a:t>В целом,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является сложной и сложной концепцией. Существует множество потенциальных преимуществ и рисков развития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Важно тщательно изучить эти преимущества и риски, прежде чем принимать решение о разработке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a:t>
            </a:r>
          </a:p>
          <a:p>
            <a:pPr algn="l"/>
            <a:r>
              <a:rPr lang="ru-RU" b="0" i="0" dirty="0">
                <a:solidFill>
                  <a:srgbClr val="E3E3E3"/>
                </a:solidFill>
                <a:effectLst/>
                <a:latin typeface="Google Sans"/>
              </a:rPr>
              <a:t>Некоторые ученые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создан уже в ближайшие десятилетия. Другие считают, что создание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невозможно или займет столетия.</a:t>
            </a:r>
          </a:p>
          <a:p>
            <a:pPr algn="l"/>
            <a:r>
              <a:rPr lang="ru-RU" b="0" i="0" dirty="0">
                <a:solidFill>
                  <a:srgbClr val="E3E3E3"/>
                </a:solidFill>
                <a:effectLst/>
                <a:latin typeface="Google Sans"/>
              </a:rPr>
              <a:t>В любом случае, разработка </a:t>
            </a:r>
            <a:r>
              <a:rPr lang="ru-RU" b="0" i="0" dirty="0" err="1">
                <a:solidFill>
                  <a:srgbClr val="E3E3E3"/>
                </a:solidFill>
                <a:effectLst/>
                <a:latin typeface="Google Sans"/>
              </a:rPr>
              <a:t>суперсильного</a:t>
            </a:r>
            <a:r>
              <a:rPr lang="ru-RU" b="0" i="0">
                <a:solidFill>
                  <a:srgbClr val="E3E3E3"/>
                </a:solidFill>
                <a:effectLst/>
                <a:latin typeface="Google Sans"/>
              </a:rPr>
              <a:t> ИИ является важной и сложной задачей, которая будет иметь далеко идущие последствия для человечества.</a:t>
            </a:r>
          </a:p>
        </p:txBody>
      </p:sp>
      <p:sp>
        <p:nvSpPr>
          <p:cNvPr id="4" name="Номер слайда 3"/>
          <p:cNvSpPr>
            <a:spLocks noGrp="1"/>
          </p:cNvSpPr>
          <p:nvPr>
            <p:ph type="sldNum"/>
          </p:nvPr>
        </p:nvSpPr>
        <p:spPr/>
        <p:txBody>
          <a:bodyPr/>
          <a:lstStyle/>
          <a:p>
            <a:fld id="{A6DA315C-6A99-4445-B241-5FC8AEE920E2}" type="slidenum">
              <a:rPr lang="uk-UA" altLang="ru-RU" smtClean="0"/>
              <a:pPr/>
              <a:t>13</a:t>
            </a:fld>
            <a:endParaRPr lang="uk-UA" altLang="ru-RU"/>
          </a:p>
        </p:txBody>
      </p:sp>
    </p:spTree>
    <p:extLst>
      <p:ext uri="{BB962C8B-B14F-4D97-AF65-F5344CB8AC3E}">
        <p14:creationId xmlns:p14="http://schemas.microsoft.com/office/powerpoint/2010/main" val="2237386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endParaRPr lang="uk-UA" sz="1200" dirty="0">
              <a:solidFill>
                <a:srgbClr val="002060"/>
              </a:solidFill>
              <a:latin typeface="Book Antiqua" panose="02040602050305030304" pitchFamily="18" charset="0"/>
            </a:endParaRPr>
          </a:p>
          <a:p>
            <a:pPr marL="0" indent="0">
              <a:buNone/>
              <a:defRPr/>
            </a:pPr>
            <a:r>
              <a:rPr lang="uk-UA" sz="1200" dirty="0">
                <a:solidFill>
                  <a:srgbClr val="002060"/>
                </a:solidFill>
                <a:latin typeface="Book Antiqua" panose="02040602050305030304" pitchFamily="18" charset="0"/>
              </a:rPr>
              <a:t>Ці машини можна було використовувати лише автоматичного реагування на обмежений набір чи комбінацію вхідних даних. Їх неможливо використовувати, покладаючись на згадку для покращення операцій таких машин.</a:t>
            </a:r>
            <a:endParaRPr lang="uk-UA" altLang="ru-RU" sz="1400" dirty="0">
              <a:solidFill>
                <a:srgbClr val="002060"/>
              </a:solidFill>
              <a:latin typeface="Book Antiqua" panose="02040602050305030304" pitchFamily="18" charset="0"/>
              <a:cs typeface="Times New Roman" panose="02020603050405020304" pitchFamily="18" charset="0"/>
            </a:endParaRP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14</a:t>
            </a:fld>
            <a:endParaRPr lang="uk-UA" altLang="ru-RU"/>
          </a:p>
        </p:txBody>
      </p:sp>
    </p:spTree>
    <p:extLst>
      <p:ext uri="{BB962C8B-B14F-4D97-AF65-F5344CB8AC3E}">
        <p14:creationId xmlns:p14="http://schemas.microsoft.com/office/powerpoint/2010/main" val="219650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r>
              <a:rPr lang="uk-UA" sz="1200" dirty="0">
                <a:solidFill>
                  <a:srgbClr val="002060"/>
                </a:solidFill>
                <a:latin typeface="Book Antiqua" panose="02040602050305030304" pitchFamily="18" charset="0"/>
              </a:rPr>
              <a:t>Наприклад, ШІ, що розпізнає зображення, навчається з використанням тисяч зображень та їх міток, щоб навчити його називати об'єкти, які він сканує. Коли зображення сканується таким ІІ, він використовує навчальні зображення як еталони для розуміння змісту представленого йому зображення і на основі свого «досвіду навчання» маркує нові зображення з точністю, що зростає.</a:t>
            </a:r>
          </a:p>
          <a:p>
            <a:pPr marL="0" indent="0">
              <a:buNone/>
              <a:defRPr/>
            </a:pPr>
            <a:endParaRPr lang="uk-UA" sz="1200" dirty="0">
              <a:solidFill>
                <a:srgbClr val="002060"/>
              </a:solidFill>
              <a:latin typeface="Book Antiqua" panose="02040602050305030304" pitchFamily="18" charset="0"/>
            </a:endParaRPr>
          </a:p>
          <a:p>
            <a:pPr marL="0" indent="0">
              <a:buNone/>
              <a:defRPr/>
            </a:pPr>
            <a:r>
              <a:rPr lang="ru-RU" b="1" i="0" dirty="0">
                <a:solidFill>
                  <a:srgbClr val="F8F8F2"/>
                </a:solidFill>
                <a:effectLst/>
                <a:latin typeface="system-ui"/>
              </a:rPr>
              <a:t>Вывод: можно сказать, что машина обучается, </a:t>
            </a:r>
            <a:r>
              <a:rPr lang="ru-RU" b="1" i="0" dirty="0" err="1">
                <a:solidFill>
                  <a:srgbClr val="F8F8F2"/>
                </a:solidFill>
                <a:effectLst/>
                <a:latin typeface="system-ui"/>
              </a:rPr>
              <a:t>т.е</a:t>
            </a:r>
            <a:r>
              <a:rPr lang="ru-RU" b="1" i="0" dirty="0">
                <a:solidFill>
                  <a:srgbClr val="F8F8F2"/>
                </a:solidFill>
                <a:effectLst/>
                <a:latin typeface="system-ui"/>
              </a:rPr>
              <a:t> формирует новые данные для своей работы. Таким образом, есть алгоритм, заданные параметры, входные данные и выходные данные. Т.е. это те области, где что-то для такой машины может пойти не так.</a:t>
            </a: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15</a:t>
            </a:fld>
            <a:endParaRPr lang="uk-UA" altLang="ru-RU"/>
          </a:p>
        </p:txBody>
      </p:sp>
    </p:spTree>
    <p:extLst>
      <p:ext uri="{BB962C8B-B14F-4D97-AF65-F5344CB8AC3E}">
        <p14:creationId xmlns:p14="http://schemas.microsoft.com/office/powerpoint/2010/main" val="3576983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16</a:t>
            </a:fld>
            <a:endParaRPr lang="uk-UA" altLang="ru-RU"/>
          </a:p>
        </p:txBody>
      </p:sp>
    </p:spTree>
    <p:extLst>
      <p:ext uri="{BB962C8B-B14F-4D97-AF65-F5344CB8AC3E}">
        <p14:creationId xmlns:p14="http://schemas.microsoft.com/office/powerpoint/2010/main" val="186108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2CEE7-5F6A-4F72-A587-4D3E7C051B2A}"/>
              </a:ext>
            </a:extLst>
          </p:cNvPr>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2C0CABBF-DDBF-4F19-8EBF-17D5E3F0AE5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7BED0DEE-D46D-4832-9471-74177055C07E}"/>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E1F2C9D-7465-4D21-A71D-FE8614293CBE}"/>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EE855563-75B2-448D-8BEE-A0AFA663237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690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77E6C-2D43-438D-87C2-2E663DC4A96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76464B4-CD2D-46A7-A77A-4762A9E52C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5C2B1C-1554-4C49-B485-81612D116921}"/>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A50CF79-3FC3-4912-B71C-493C3AFDDA94}"/>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F80971A7-6FF6-4E55-847E-92C83CC12E78}"/>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503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63EEAD2-999F-4405-A4F6-1B8046AF8307}"/>
              </a:ext>
            </a:extLst>
          </p:cNvPr>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49B4FE-5909-4FB3-B23D-4805F4A3C286}"/>
              </a:ext>
            </a:extLst>
          </p:cNvPr>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0C5B5-BDC6-4241-BC03-2387EA09E251}"/>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B453553-2306-407B-B348-44133FF4E69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49017079-3FD4-4637-B42B-315F544F3EAB}"/>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1713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a:lstStyle/>
          <a:p>
            <a:endParaRPr lang="en-US"/>
          </a:p>
        </p:txBody>
      </p:sp>
      <p:sp>
        <p:nvSpPr>
          <p:cNvPr id="119" name="PlaceHolder 2"/>
          <p:cNvSpPr>
            <a:spLocks noGrp="1"/>
          </p:cNvSpPr>
          <p:nvPr>
            <p:ph type="subTitle"/>
          </p:nvPr>
        </p:nvSpPr>
        <p:spPr>
          <a:xfrm>
            <a:off x="457200" y="1604520"/>
            <a:ext cx="8229240" cy="3977280"/>
          </a:xfrm>
          <a:prstGeom prst="rect">
            <a:avLst/>
          </a:prstGeom>
        </p:spPr>
        <p:txBody>
          <a:bodyPr anchor="ctr"/>
          <a:lstStyle/>
          <a:p>
            <a:endParaRPr lang="uk-UA"/>
          </a:p>
        </p:txBody>
      </p:sp>
    </p:spTree>
    <p:extLst>
      <p:ext uri="{BB962C8B-B14F-4D97-AF65-F5344CB8AC3E}">
        <p14:creationId xmlns:p14="http://schemas.microsoft.com/office/powerpoint/2010/main" val="389875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A2EAB-16FD-4D01-A236-9C14E5CAE4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BA81AF-682B-4333-8CB4-44924FB3AD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FB1B14-2DDB-4A7A-961C-D070B071B8F2}"/>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49A1E73-C758-4FF9-B8D6-3D6AC2DDF72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7B0D3E33-159A-4904-B189-4AFF9FB947C7}"/>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114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DF47B-70D5-4FD1-A0A3-43B2BC05B6AD}"/>
              </a:ext>
            </a:extLst>
          </p:cNvPr>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3276411E-A7FB-47B4-A7A3-F3F27C24D7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5A59459-317E-4405-8301-3199085AA1AB}"/>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5C72DD46-D1E3-4B63-9F03-E082C8B4C5B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1D1E4D7F-F47B-4055-B3C7-7F47FF5899C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14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B51AD-196A-40D7-AFCD-7534E71542B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B49D9F1-17F8-4C31-947A-400ECEEE85ED}"/>
              </a:ext>
            </a:extLst>
          </p:cNvPr>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1C619E1-AFB3-48E3-9D3F-F9674AB4AAA9}"/>
              </a:ext>
            </a:extLst>
          </p:cNvPr>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F9E38CE-0A74-42C2-9BB9-5505D357D6DE}"/>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7E73DD3D-6671-4E08-A1E1-DD79325D9BE6}"/>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A8CB429F-BFA5-4D32-B4BD-7D98BEF03614}"/>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93266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89DE9-16CA-45B7-B78B-875177566963}"/>
              </a:ext>
            </a:extLst>
          </p:cNvPr>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0B7571F-BE31-4AF8-ABC8-6DEC4D9C29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4D01A449-5125-410E-A811-D68C0F630E9F}"/>
              </a:ext>
            </a:extLst>
          </p:cNvPr>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AABABEC-F980-4330-9E66-8D684EA1932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6CD14F22-A98B-4238-AD80-29AEA0D8C069}"/>
              </a:ext>
            </a:extLst>
          </p:cNvPr>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AB115C4-FAEC-4400-944E-9AAB22400FC6}"/>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8" name="Нижний колонтитул 7">
            <a:extLst>
              <a:ext uri="{FF2B5EF4-FFF2-40B4-BE49-F238E27FC236}">
                <a16:creationId xmlns:a16="http://schemas.microsoft.com/office/drawing/2014/main" id="{3C845259-A870-465B-A146-3C8B5C5BE73C}"/>
              </a:ext>
            </a:extLst>
          </p:cNvPr>
          <p:cNvSpPr>
            <a:spLocks noGrp="1"/>
          </p:cNvSpPr>
          <p:nvPr>
            <p:ph type="ftr" sz="quarter" idx="11"/>
          </p:nvPr>
        </p:nvSpPr>
        <p:spPr/>
        <p:txBody>
          <a:bodyPr/>
          <a:lstStyle/>
          <a:p>
            <a:pPr>
              <a:defRPr/>
            </a:pPr>
            <a:endParaRPr lang="uk-UA"/>
          </a:p>
        </p:txBody>
      </p:sp>
      <p:sp>
        <p:nvSpPr>
          <p:cNvPr id="9" name="Номер слайда 8">
            <a:extLst>
              <a:ext uri="{FF2B5EF4-FFF2-40B4-BE49-F238E27FC236}">
                <a16:creationId xmlns:a16="http://schemas.microsoft.com/office/drawing/2014/main" id="{EED4D466-7EC4-41A6-A963-B9CF8F7C9490}"/>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878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C3DB8-EA3D-46F6-9077-F3FF0533C2F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94C2883-6281-47C9-9F6E-BDB745495095}"/>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4" name="Нижний колонтитул 3">
            <a:extLst>
              <a:ext uri="{FF2B5EF4-FFF2-40B4-BE49-F238E27FC236}">
                <a16:creationId xmlns:a16="http://schemas.microsoft.com/office/drawing/2014/main" id="{F8ABA826-B6F0-428F-9569-3C38750CA76C}"/>
              </a:ext>
            </a:extLst>
          </p:cNvPr>
          <p:cNvSpPr>
            <a:spLocks noGrp="1"/>
          </p:cNvSpPr>
          <p:nvPr>
            <p:ph type="ftr" sz="quarter" idx="11"/>
          </p:nvPr>
        </p:nvSpPr>
        <p:spPr/>
        <p:txBody>
          <a:bodyPr/>
          <a:lstStyle/>
          <a:p>
            <a:pPr>
              <a:defRPr/>
            </a:pPr>
            <a:endParaRPr lang="uk-UA"/>
          </a:p>
        </p:txBody>
      </p:sp>
      <p:sp>
        <p:nvSpPr>
          <p:cNvPr id="5" name="Номер слайда 4">
            <a:extLst>
              <a:ext uri="{FF2B5EF4-FFF2-40B4-BE49-F238E27FC236}">
                <a16:creationId xmlns:a16="http://schemas.microsoft.com/office/drawing/2014/main" id="{EA4E489D-209E-45AC-91C5-2141B301896F}"/>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69343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C6FE641-EFC4-44A2-BE3F-DA42ABE130C2}"/>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3" name="Нижний колонтитул 2">
            <a:extLst>
              <a:ext uri="{FF2B5EF4-FFF2-40B4-BE49-F238E27FC236}">
                <a16:creationId xmlns:a16="http://schemas.microsoft.com/office/drawing/2014/main" id="{A66040F7-51F9-4680-8114-12767EB62F11}"/>
              </a:ext>
            </a:extLst>
          </p:cNvPr>
          <p:cNvSpPr>
            <a:spLocks noGrp="1"/>
          </p:cNvSpPr>
          <p:nvPr>
            <p:ph type="ftr" sz="quarter" idx="11"/>
          </p:nvPr>
        </p:nvSpPr>
        <p:spPr/>
        <p:txBody>
          <a:bodyPr/>
          <a:lstStyle/>
          <a:p>
            <a:pPr>
              <a:defRPr/>
            </a:pPr>
            <a:endParaRPr lang="uk-UA"/>
          </a:p>
        </p:txBody>
      </p:sp>
      <p:sp>
        <p:nvSpPr>
          <p:cNvPr id="4" name="Номер слайда 3">
            <a:extLst>
              <a:ext uri="{FF2B5EF4-FFF2-40B4-BE49-F238E27FC236}">
                <a16:creationId xmlns:a16="http://schemas.microsoft.com/office/drawing/2014/main" id="{3DCB78E3-427D-40A7-AA49-19451CA3EEF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8012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C5EF8-B516-44FD-9471-2A332560BCFC}"/>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B48A94AA-8951-4645-A40D-B6B9982741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4565039-F9BE-473D-9F55-1650DAE13C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1A474634-915E-4B9B-86BE-093D7E051F43}"/>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070FD6F3-E5B5-4303-A62A-66368822D73C}"/>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C0286C5A-440E-4D76-A583-BF8F373D670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64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CF0933-1141-49DC-85C8-3FCDC2044112}"/>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E3CC67CE-5F51-44C5-93C2-B036B1926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78F73CDC-1B2C-4F60-AE0C-C39A27515F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A5F820D1-7574-428C-B81F-01C2D654D100}"/>
              </a:ext>
            </a:extLst>
          </p:cNvPr>
          <p:cNvSpPr>
            <a:spLocks noGrp="1"/>
          </p:cNvSpPr>
          <p:nvPr>
            <p:ph type="dt" sz="half" idx="10"/>
          </p:nvPr>
        </p:nvSpPr>
        <p:spPr/>
        <p:txBody>
          <a:body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A8EDA990-4549-43ED-B6ED-86D89F09AF05}"/>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EA643FBB-FCB9-4B32-8215-5138463FDC0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6089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2F76CE-FCE4-4D27-BDAB-3B125CA973A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79BA53-C0CC-4613-B092-00B9845F1E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5778F9-40EF-4344-A573-415F7BB4387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6AB072E-9792-4416-9120-C879B2C286DB}" type="datetime1">
              <a:rPr lang="uk-UA" smtClean="0"/>
              <a:pPr>
                <a:defRPr/>
              </a:pPr>
              <a:t>29.06.2024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FBC4D69F-D613-4BAB-9CAC-00DB7C85EFF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uk-UA"/>
          </a:p>
        </p:txBody>
      </p:sp>
      <p:sp>
        <p:nvSpPr>
          <p:cNvPr id="6" name="Номер слайда 5">
            <a:extLst>
              <a:ext uri="{FF2B5EF4-FFF2-40B4-BE49-F238E27FC236}">
                <a16:creationId xmlns:a16="http://schemas.microsoft.com/office/drawing/2014/main" id="{E6A641BA-FEDB-4FB3-B638-1A5ACAE3AE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4224279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stateof.ai/"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uk.wikipedia.org/wiki/%D0%9A%D0%B8%D1%82%D0%B0%D0%B9%D1%81%D1%8C%D0%BA%D0%B0_%D0%BA%D1%96%D0%BC%D0%BD%D0%B0%D1%82%D0%B0"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81CF44C-39F6-0CAC-01A6-258B643F5DB6}"/>
              </a:ext>
            </a:extLst>
          </p:cNvPr>
          <p:cNvSpPr txBox="1">
            <a:spLocks noChangeArrowheads="1"/>
          </p:cNvSpPr>
          <p:nvPr/>
        </p:nvSpPr>
        <p:spPr>
          <a:xfrm>
            <a:off x="215516" y="980728"/>
            <a:ext cx="8712968" cy="4893647"/>
          </a:xfrm>
          <a:prstGeom prst="rect">
            <a:avLst/>
          </a:prstGeom>
        </p:spPr>
        <p:txBody>
          <a:bodyPr vert="horz" lIns="91440" tIns="45720" rIns="91440" bIns="45720" rtlCol="0" anchor="t"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ru-RU" altLang="ru-RU" sz="3600" b="1" dirty="0">
                <a:solidFill>
                  <a:srgbClr val="002060"/>
                </a:solidFill>
                <a:latin typeface="Times New Roman" panose="02020603050405020304" pitchFamily="18" charset="0"/>
              </a:rPr>
              <a:t>ОСНОВИ СИСТЕМ ШТУЧНОГО ІНТЕЛЕКТУ, НЕЙРОННИХ МЕРЕЖ</a:t>
            </a:r>
          </a:p>
          <a:p>
            <a:pPr algn="ctr">
              <a:lnSpc>
                <a:spcPct val="100000"/>
              </a:lnSpc>
            </a:pPr>
            <a:r>
              <a:rPr lang="ru-RU" altLang="ru-RU" sz="3600" b="1" dirty="0">
                <a:solidFill>
                  <a:srgbClr val="002060"/>
                </a:solidFill>
                <a:latin typeface="Times New Roman" panose="02020603050405020304" pitchFamily="18" charset="0"/>
              </a:rPr>
              <a:t>та ГЛИБОКОГО НАВЧАННЯ</a:t>
            </a:r>
          </a:p>
          <a:p>
            <a:pPr algn="ctr">
              <a:lnSpc>
                <a:spcPct val="100000"/>
              </a:lnSpc>
            </a:pPr>
            <a:endParaRPr lang="en-US" altLang="ru-RU" sz="36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Модуль </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  ШТУЧНИЙ ІНТЕЛЕКТ.</a:t>
            </a:r>
          </a:p>
          <a:p>
            <a:pPr algn="ctr">
              <a:lnSpc>
                <a:spcPct val="100000"/>
              </a:lnSpc>
            </a:pPr>
            <a:r>
              <a:rPr lang="uk-UA" altLang="ru-RU" sz="3200" b="1" dirty="0">
                <a:solidFill>
                  <a:srgbClr val="002060"/>
                </a:solidFill>
                <a:latin typeface="Times New Roman" panose="02020603050405020304" pitchFamily="18" charset="0"/>
              </a:rPr>
              <a:t>МАШИННЕ НАВЧАННЯ</a:t>
            </a:r>
          </a:p>
          <a:p>
            <a:pPr algn="ctr">
              <a:lnSpc>
                <a:spcPct val="100000"/>
              </a:lnSpc>
            </a:pPr>
            <a:endParaRPr lang="uk-UA" altLang="ru-RU" sz="40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Лекція 1.</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a:t>
            </a:r>
            <a:r>
              <a:rPr lang="en-US" altLang="ru-RU" sz="3200" b="1" dirty="0">
                <a:solidFill>
                  <a:srgbClr val="002060"/>
                </a:solidFill>
                <a:latin typeface="Times New Roman" panose="02020603050405020304" pitchFamily="18" charset="0"/>
              </a:rPr>
              <a:t> </a:t>
            </a:r>
            <a:r>
              <a:rPr lang="uk-UA" altLang="uk-UA" sz="3200" b="1" dirty="0">
                <a:solidFill>
                  <a:srgbClr val="002060"/>
                </a:solidFill>
                <a:latin typeface="Times New Roman" panose="02020603050405020304" pitchFamily="18" charset="0"/>
              </a:rPr>
              <a:t>Введення в штучний інтелект (AI).</a:t>
            </a:r>
            <a:r>
              <a:rPr lang="uk-UA" altLang="ru-RU" sz="3200" b="1" dirty="0">
                <a:solidFill>
                  <a:srgbClr val="002060"/>
                </a:solidFill>
                <a:latin typeface="Times New Roman" panose="02020603050405020304" pitchFamily="18" charset="0"/>
              </a:rPr>
              <a:t> </a:t>
            </a:r>
            <a:endParaRPr lang="en-US" altLang="ru-RU" sz="3200" b="1" dirty="0">
              <a:solidFill>
                <a:srgbClr val="002060"/>
              </a:solidFill>
              <a:latin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Класифікація ШІ</a:t>
            </a: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10</a:t>
            </a:fld>
            <a:endParaRPr lang="uk-UA" altLang="ru-RU" sz="1400" b="1" dirty="0">
              <a:solidFill>
                <a:srgbClr val="002060"/>
              </a:solidFill>
              <a:latin typeface="Tahoma" panose="020B0604030504040204" pitchFamily="34" charset="0"/>
            </a:endParaRPr>
          </a:p>
        </p:txBody>
      </p:sp>
      <p:grpSp>
        <p:nvGrpSpPr>
          <p:cNvPr id="8" name="Группа 7">
            <a:extLst>
              <a:ext uri="{FF2B5EF4-FFF2-40B4-BE49-F238E27FC236}">
                <a16:creationId xmlns:a16="http://schemas.microsoft.com/office/drawing/2014/main" id="{1AE44AC4-488C-8953-98C9-72DB7BABFFC3}"/>
              </a:ext>
            </a:extLst>
          </p:cNvPr>
          <p:cNvGrpSpPr/>
          <p:nvPr/>
        </p:nvGrpSpPr>
        <p:grpSpPr>
          <a:xfrm>
            <a:off x="899592" y="908720"/>
            <a:ext cx="7344816" cy="5703952"/>
            <a:chOff x="683568" y="908720"/>
            <a:chExt cx="5688632" cy="4733028"/>
          </a:xfrm>
        </p:grpSpPr>
        <p:pic>
          <p:nvPicPr>
            <p:cNvPr id="6" name="Рисунок 5">
              <a:extLst>
                <a:ext uri="{FF2B5EF4-FFF2-40B4-BE49-F238E27FC236}">
                  <a16:creationId xmlns:a16="http://schemas.microsoft.com/office/drawing/2014/main" id="{1A8D97DF-D2A1-5AD1-B39B-E9AC9299508D}"/>
                </a:ext>
              </a:extLst>
            </p:cNvPr>
            <p:cNvPicPr>
              <a:picLocks noChangeAspect="1"/>
            </p:cNvPicPr>
            <p:nvPr/>
          </p:nvPicPr>
          <p:blipFill rotWithShape="1">
            <a:blip r:embed="rId3"/>
            <a:srcRect l="16267" r="16098"/>
            <a:stretch/>
          </p:blipFill>
          <p:spPr>
            <a:xfrm>
              <a:off x="683568" y="908720"/>
              <a:ext cx="5688632" cy="4733028"/>
            </a:xfrm>
            <a:prstGeom prst="rect">
              <a:avLst/>
            </a:prstGeom>
          </p:spPr>
        </p:pic>
        <p:sp>
          <p:nvSpPr>
            <p:cNvPr id="7" name="Прямоугольник 6">
              <a:extLst>
                <a:ext uri="{FF2B5EF4-FFF2-40B4-BE49-F238E27FC236}">
                  <a16:creationId xmlns:a16="http://schemas.microsoft.com/office/drawing/2014/main" id="{44427219-FC4E-BB6D-9B9F-72DB3D9DA72A}"/>
                </a:ext>
              </a:extLst>
            </p:cNvPr>
            <p:cNvSpPr/>
            <p:nvPr/>
          </p:nvSpPr>
          <p:spPr>
            <a:xfrm>
              <a:off x="683568" y="5337295"/>
              <a:ext cx="864096" cy="288032"/>
            </a:xfrm>
            <a:prstGeom prst="rect">
              <a:avLst/>
            </a:prstGeom>
            <a:solidFill>
              <a:srgbClr val="DAE2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grpSp>
      <p:sp>
        <p:nvSpPr>
          <p:cNvPr id="10" name="Полилиния: фигура 9">
            <a:extLst>
              <a:ext uri="{FF2B5EF4-FFF2-40B4-BE49-F238E27FC236}">
                <a16:creationId xmlns:a16="http://schemas.microsoft.com/office/drawing/2014/main" id="{3BA2A6AD-0501-7DA0-667C-2C5042C21430}"/>
              </a:ext>
            </a:extLst>
          </p:cNvPr>
          <p:cNvSpPr/>
          <p:nvPr/>
        </p:nvSpPr>
        <p:spPr>
          <a:xfrm>
            <a:off x="2143125" y="1047750"/>
            <a:ext cx="6562725" cy="4647599"/>
          </a:xfrm>
          <a:custGeom>
            <a:avLst/>
            <a:gdLst>
              <a:gd name="connsiteX0" fmla="*/ 0 w 6562725"/>
              <a:gd name="connsiteY0" fmla="*/ 0 h 4647599"/>
              <a:gd name="connsiteX1" fmla="*/ 142875 w 6562725"/>
              <a:gd name="connsiteY1" fmla="*/ 9525 h 4647599"/>
              <a:gd name="connsiteX2" fmla="*/ 285750 w 6562725"/>
              <a:gd name="connsiteY2" fmla="*/ 57150 h 4647599"/>
              <a:gd name="connsiteX3" fmla="*/ 333375 w 6562725"/>
              <a:gd name="connsiteY3" fmla="*/ 66675 h 4647599"/>
              <a:gd name="connsiteX4" fmla="*/ 542925 w 6562725"/>
              <a:gd name="connsiteY4" fmla="*/ 133350 h 4647599"/>
              <a:gd name="connsiteX5" fmla="*/ 657225 w 6562725"/>
              <a:gd name="connsiteY5" fmla="*/ 171450 h 4647599"/>
              <a:gd name="connsiteX6" fmla="*/ 1038225 w 6562725"/>
              <a:gd name="connsiteY6" fmla="*/ 371475 h 4647599"/>
              <a:gd name="connsiteX7" fmla="*/ 1123950 w 6562725"/>
              <a:gd name="connsiteY7" fmla="*/ 438150 h 4647599"/>
              <a:gd name="connsiteX8" fmla="*/ 1181100 w 6562725"/>
              <a:gd name="connsiteY8" fmla="*/ 476250 h 4647599"/>
              <a:gd name="connsiteX9" fmla="*/ 1276350 w 6562725"/>
              <a:gd name="connsiteY9" fmla="*/ 571500 h 4647599"/>
              <a:gd name="connsiteX10" fmla="*/ 1323975 w 6562725"/>
              <a:gd name="connsiteY10" fmla="*/ 619125 h 4647599"/>
              <a:gd name="connsiteX11" fmla="*/ 1371600 w 6562725"/>
              <a:gd name="connsiteY11" fmla="*/ 676275 h 4647599"/>
              <a:gd name="connsiteX12" fmla="*/ 1428750 w 6562725"/>
              <a:gd name="connsiteY12" fmla="*/ 733425 h 4647599"/>
              <a:gd name="connsiteX13" fmla="*/ 1504950 w 6562725"/>
              <a:gd name="connsiteY13" fmla="*/ 847725 h 4647599"/>
              <a:gd name="connsiteX14" fmla="*/ 1581150 w 6562725"/>
              <a:gd name="connsiteY14" fmla="*/ 962025 h 4647599"/>
              <a:gd name="connsiteX15" fmla="*/ 1619250 w 6562725"/>
              <a:gd name="connsiteY15" fmla="*/ 1038225 h 4647599"/>
              <a:gd name="connsiteX16" fmla="*/ 1695450 w 6562725"/>
              <a:gd name="connsiteY16" fmla="*/ 1143000 h 4647599"/>
              <a:gd name="connsiteX17" fmla="*/ 1828800 w 6562725"/>
              <a:gd name="connsiteY17" fmla="*/ 1295400 h 4647599"/>
              <a:gd name="connsiteX18" fmla="*/ 1933575 w 6562725"/>
              <a:gd name="connsiteY18" fmla="*/ 1333500 h 4647599"/>
              <a:gd name="connsiteX19" fmla="*/ 2019300 w 6562725"/>
              <a:gd name="connsiteY19" fmla="*/ 1371600 h 4647599"/>
              <a:gd name="connsiteX20" fmla="*/ 2066925 w 6562725"/>
              <a:gd name="connsiteY20" fmla="*/ 1381125 h 4647599"/>
              <a:gd name="connsiteX21" fmla="*/ 2124075 w 6562725"/>
              <a:gd name="connsiteY21" fmla="*/ 1400175 h 4647599"/>
              <a:gd name="connsiteX22" fmla="*/ 2533650 w 6562725"/>
              <a:gd name="connsiteY22" fmla="*/ 1428750 h 4647599"/>
              <a:gd name="connsiteX23" fmla="*/ 2590800 w 6562725"/>
              <a:gd name="connsiteY23" fmla="*/ 1438275 h 4647599"/>
              <a:gd name="connsiteX24" fmla="*/ 2686050 w 6562725"/>
              <a:gd name="connsiteY24" fmla="*/ 1447800 h 4647599"/>
              <a:gd name="connsiteX25" fmla="*/ 2886075 w 6562725"/>
              <a:gd name="connsiteY25" fmla="*/ 1485900 h 4647599"/>
              <a:gd name="connsiteX26" fmla="*/ 2962275 w 6562725"/>
              <a:gd name="connsiteY26" fmla="*/ 1495425 h 4647599"/>
              <a:gd name="connsiteX27" fmla="*/ 3162300 w 6562725"/>
              <a:gd name="connsiteY27" fmla="*/ 1524000 h 4647599"/>
              <a:gd name="connsiteX28" fmla="*/ 3200400 w 6562725"/>
              <a:gd name="connsiteY28" fmla="*/ 1543050 h 4647599"/>
              <a:gd name="connsiteX29" fmla="*/ 3495675 w 6562725"/>
              <a:gd name="connsiteY29" fmla="*/ 1609725 h 4647599"/>
              <a:gd name="connsiteX30" fmla="*/ 3533775 w 6562725"/>
              <a:gd name="connsiteY30" fmla="*/ 1628775 h 4647599"/>
              <a:gd name="connsiteX31" fmla="*/ 3562350 w 6562725"/>
              <a:gd name="connsiteY31" fmla="*/ 1657350 h 4647599"/>
              <a:gd name="connsiteX32" fmla="*/ 3638550 w 6562725"/>
              <a:gd name="connsiteY32" fmla="*/ 1752600 h 4647599"/>
              <a:gd name="connsiteX33" fmla="*/ 3733800 w 6562725"/>
              <a:gd name="connsiteY33" fmla="*/ 1905000 h 4647599"/>
              <a:gd name="connsiteX34" fmla="*/ 3781425 w 6562725"/>
              <a:gd name="connsiteY34" fmla="*/ 2105025 h 4647599"/>
              <a:gd name="connsiteX35" fmla="*/ 3800475 w 6562725"/>
              <a:gd name="connsiteY35" fmla="*/ 2181225 h 4647599"/>
              <a:gd name="connsiteX36" fmla="*/ 3810000 w 6562725"/>
              <a:gd name="connsiteY36" fmla="*/ 2247900 h 4647599"/>
              <a:gd name="connsiteX37" fmla="*/ 3829050 w 6562725"/>
              <a:gd name="connsiteY37" fmla="*/ 2314575 h 4647599"/>
              <a:gd name="connsiteX38" fmla="*/ 3848100 w 6562725"/>
              <a:gd name="connsiteY38" fmla="*/ 2543175 h 4647599"/>
              <a:gd name="connsiteX39" fmla="*/ 3857625 w 6562725"/>
              <a:gd name="connsiteY39" fmla="*/ 2628900 h 4647599"/>
              <a:gd name="connsiteX40" fmla="*/ 3867150 w 6562725"/>
              <a:gd name="connsiteY40" fmla="*/ 2733675 h 4647599"/>
              <a:gd name="connsiteX41" fmla="*/ 3886200 w 6562725"/>
              <a:gd name="connsiteY41" fmla="*/ 3552825 h 4647599"/>
              <a:gd name="connsiteX42" fmla="*/ 3895725 w 6562725"/>
              <a:gd name="connsiteY42" fmla="*/ 3609975 h 4647599"/>
              <a:gd name="connsiteX43" fmla="*/ 3943350 w 6562725"/>
              <a:gd name="connsiteY43" fmla="*/ 3695700 h 4647599"/>
              <a:gd name="connsiteX44" fmla="*/ 3981450 w 6562725"/>
              <a:gd name="connsiteY44" fmla="*/ 3762375 h 4647599"/>
              <a:gd name="connsiteX45" fmla="*/ 4133850 w 6562725"/>
              <a:gd name="connsiteY45" fmla="*/ 3933825 h 4647599"/>
              <a:gd name="connsiteX46" fmla="*/ 4171950 w 6562725"/>
              <a:gd name="connsiteY46" fmla="*/ 3971925 h 4647599"/>
              <a:gd name="connsiteX47" fmla="*/ 4286250 w 6562725"/>
              <a:gd name="connsiteY47" fmla="*/ 4038600 h 4647599"/>
              <a:gd name="connsiteX48" fmla="*/ 4352925 w 6562725"/>
              <a:gd name="connsiteY48" fmla="*/ 4067175 h 4647599"/>
              <a:gd name="connsiteX49" fmla="*/ 4410075 w 6562725"/>
              <a:gd name="connsiteY49" fmla="*/ 4105275 h 4647599"/>
              <a:gd name="connsiteX50" fmla="*/ 4743450 w 6562725"/>
              <a:gd name="connsiteY50" fmla="*/ 4191000 h 4647599"/>
              <a:gd name="connsiteX51" fmla="*/ 4981575 w 6562725"/>
              <a:gd name="connsiteY51" fmla="*/ 4257675 h 4647599"/>
              <a:gd name="connsiteX52" fmla="*/ 5562600 w 6562725"/>
              <a:gd name="connsiteY52" fmla="*/ 4410075 h 4647599"/>
              <a:gd name="connsiteX53" fmla="*/ 5734050 w 6562725"/>
              <a:gd name="connsiteY53" fmla="*/ 4448175 h 4647599"/>
              <a:gd name="connsiteX54" fmla="*/ 5991225 w 6562725"/>
              <a:gd name="connsiteY54" fmla="*/ 4514850 h 4647599"/>
              <a:gd name="connsiteX55" fmla="*/ 6048375 w 6562725"/>
              <a:gd name="connsiteY55" fmla="*/ 4524375 h 4647599"/>
              <a:gd name="connsiteX56" fmla="*/ 6219825 w 6562725"/>
              <a:gd name="connsiteY56" fmla="*/ 4562475 h 4647599"/>
              <a:gd name="connsiteX57" fmla="*/ 6562725 w 6562725"/>
              <a:gd name="connsiteY57" fmla="*/ 4600575 h 46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62725" h="4647599">
                <a:moveTo>
                  <a:pt x="0" y="0"/>
                </a:moveTo>
                <a:cubicBezTo>
                  <a:pt x="47625" y="3175"/>
                  <a:pt x="95582" y="3076"/>
                  <a:pt x="142875" y="9525"/>
                </a:cubicBezTo>
                <a:cubicBezTo>
                  <a:pt x="187526" y="15614"/>
                  <a:pt x="244367" y="44417"/>
                  <a:pt x="285750" y="57150"/>
                </a:cubicBezTo>
                <a:cubicBezTo>
                  <a:pt x="301223" y="61911"/>
                  <a:pt x="317732" y="62504"/>
                  <a:pt x="333375" y="66675"/>
                </a:cubicBezTo>
                <a:cubicBezTo>
                  <a:pt x="424524" y="90981"/>
                  <a:pt x="448753" y="103921"/>
                  <a:pt x="542925" y="133350"/>
                </a:cubicBezTo>
                <a:cubicBezTo>
                  <a:pt x="609570" y="154177"/>
                  <a:pt x="564152" y="128493"/>
                  <a:pt x="657225" y="171450"/>
                </a:cubicBezTo>
                <a:cubicBezTo>
                  <a:pt x="713613" y="197475"/>
                  <a:pt x="1004478" y="345228"/>
                  <a:pt x="1038225" y="371475"/>
                </a:cubicBezTo>
                <a:cubicBezTo>
                  <a:pt x="1066800" y="393700"/>
                  <a:pt x="1093829" y="418070"/>
                  <a:pt x="1123950" y="438150"/>
                </a:cubicBezTo>
                <a:cubicBezTo>
                  <a:pt x="1143000" y="450850"/>
                  <a:pt x="1163870" y="461173"/>
                  <a:pt x="1181100" y="476250"/>
                </a:cubicBezTo>
                <a:cubicBezTo>
                  <a:pt x="1214892" y="505818"/>
                  <a:pt x="1244600" y="539750"/>
                  <a:pt x="1276350" y="571500"/>
                </a:cubicBezTo>
                <a:cubicBezTo>
                  <a:pt x="1292225" y="587375"/>
                  <a:pt x="1309602" y="601878"/>
                  <a:pt x="1323975" y="619125"/>
                </a:cubicBezTo>
                <a:cubicBezTo>
                  <a:pt x="1339850" y="638175"/>
                  <a:pt x="1354844" y="657995"/>
                  <a:pt x="1371600" y="676275"/>
                </a:cubicBezTo>
                <a:cubicBezTo>
                  <a:pt x="1389805" y="696134"/>
                  <a:pt x="1411348" y="712859"/>
                  <a:pt x="1428750" y="733425"/>
                </a:cubicBezTo>
                <a:cubicBezTo>
                  <a:pt x="1473067" y="785799"/>
                  <a:pt x="1471859" y="796585"/>
                  <a:pt x="1504950" y="847725"/>
                </a:cubicBezTo>
                <a:cubicBezTo>
                  <a:pt x="1529826" y="886169"/>
                  <a:pt x="1560672" y="921069"/>
                  <a:pt x="1581150" y="962025"/>
                </a:cubicBezTo>
                <a:cubicBezTo>
                  <a:pt x="1593850" y="987425"/>
                  <a:pt x="1604086" y="1014215"/>
                  <a:pt x="1619250" y="1038225"/>
                </a:cubicBezTo>
                <a:cubicBezTo>
                  <a:pt x="1642310" y="1074737"/>
                  <a:pt x="1673232" y="1105969"/>
                  <a:pt x="1695450" y="1143000"/>
                </a:cubicBezTo>
                <a:cubicBezTo>
                  <a:pt x="1727347" y="1196162"/>
                  <a:pt x="1769867" y="1275756"/>
                  <a:pt x="1828800" y="1295400"/>
                </a:cubicBezTo>
                <a:cubicBezTo>
                  <a:pt x="1868259" y="1308553"/>
                  <a:pt x="1888099" y="1314775"/>
                  <a:pt x="1933575" y="1333500"/>
                </a:cubicBezTo>
                <a:cubicBezTo>
                  <a:pt x="1962490" y="1345406"/>
                  <a:pt x="1989852" y="1361083"/>
                  <a:pt x="2019300" y="1371600"/>
                </a:cubicBezTo>
                <a:cubicBezTo>
                  <a:pt x="2034546" y="1377045"/>
                  <a:pt x="2051306" y="1376865"/>
                  <a:pt x="2066925" y="1381125"/>
                </a:cubicBezTo>
                <a:cubicBezTo>
                  <a:pt x="2086298" y="1386409"/>
                  <a:pt x="2104094" y="1398177"/>
                  <a:pt x="2124075" y="1400175"/>
                </a:cubicBezTo>
                <a:cubicBezTo>
                  <a:pt x="2427692" y="1430537"/>
                  <a:pt x="2353460" y="1404725"/>
                  <a:pt x="2533650" y="1428750"/>
                </a:cubicBezTo>
                <a:cubicBezTo>
                  <a:pt x="2552793" y="1431302"/>
                  <a:pt x="2571636" y="1435880"/>
                  <a:pt x="2590800" y="1438275"/>
                </a:cubicBezTo>
                <a:cubicBezTo>
                  <a:pt x="2622462" y="1442233"/>
                  <a:pt x="2654462" y="1443287"/>
                  <a:pt x="2686050" y="1447800"/>
                </a:cubicBezTo>
                <a:cubicBezTo>
                  <a:pt x="2798723" y="1463896"/>
                  <a:pt x="2777870" y="1467866"/>
                  <a:pt x="2886075" y="1485900"/>
                </a:cubicBezTo>
                <a:cubicBezTo>
                  <a:pt x="2911324" y="1490108"/>
                  <a:pt x="2936935" y="1491805"/>
                  <a:pt x="2962275" y="1495425"/>
                </a:cubicBezTo>
                <a:cubicBezTo>
                  <a:pt x="3203169" y="1529838"/>
                  <a:pt x="2988411" y="1502264"/>
                  <a:pt x="3162300" y="1524000"/>
                </a:cubicBezTo>
                <a:cubicBezTo>
                  <a:pt x="3175000" y="1530350"/>
                  <a:pt x="3186648" y="1539514"/>
                  <a:pt x="3200400" y="1543050"/>
                </a:cubicBezTo>
                <a:cubicBezTo>
                  <a:pt x="3298124" y="1568179"/>
                  <a:pt x="3495675" y="1609725"/>
                  <a:pt x="3495675" y="1609725"/>
                </a:cubicBezTo>
                <a:cubicBezTo>
                  <a:pt x="3508375" y="1616075"/>
                  <a:pt x="3522221" y="1620522"/>
                  <a:pt x="3533775" y="1628775"/>
                </a:cubicBezTo>
                <a:cubicBezTo>
                  <a:pt x="3544736" y="1636605"/>
                  <a:pt x="3553649" y="1647067"/>
                  <a:pt x="3562350" y="1657350"/>
                </a:cubicBezTo>
                <a:cubicBezTo>
                  <a:pt x="3588614" y="1688389"/>
                  <a:pt x="3614431" y="1719867"/>
                  <a:pt x="3638550" y="1752600"/>
                </a:cubicBezTo>
                <a:cubicBezTo>
                  <a:pt x="3683954" y="1814220"/>
                  <a:pt x="3697999" y="1842349"/>
                  <a:pt x="3733800" y="1905000"/>
                </a:cubicBezTo>
                <a:cubicBezTo>
                  <a:pt x="3753446" y="2042520"/>
                  <a:pt x="3729779" y="1898443"/>
                  <a:pt x="3781425" y="2105025"/>
                </a:cubicBezTo>
                <a:cubicBezTo>
                  <a:pt x="3787775" y="2130425"/>
                  <a:pt x="3795340" y="2155552"/>
                  <a:pt x="3800475" y="2181225"/>
                </a:cubicBezTo>
                <a:cubicBezTo>
                  <a:pt x="3804878" y="2203240"/>
                  <a:pt x="3805296" y="2225948"/>
                  <a:pt x="3810000" y="2247900"/>
                </a:cubicBezTo>
                <a:cubicBezTo>
                  <a:pt x="3814843" y="2270501"/>
                  <a:pt x="3822700" y="2292350"/>
                  <a:pt x="3829050" y="2314575"/>
                </a:cubicBezTo>
                <a:cubicBezTo>
                  <a:pt x="3857089" y="2594966"/>
                  <a:pt x="3816638" y="2181358"/>
                  <a:pt x="3848100" y="2543175"/>
                </a:cubicBezTo>
                <a:cubicBezTo>
                  <a:pt x="3850591" y="2571818"/>
                  <a:pt x="3854764" y="2600292"/>
                  <a:pt x="3857625" y="2628900"/>
                </a:cubicBezTo>
                <a:cubicBezTo>
                  <a:pt x="3861114" y="2663795"/>
                  <a:pt x="3863975" y="2698750"/>
                  <a:pt x="3867150" y="2733675"/>
                </a:cubicBezTo>
                <a:cubicBezTo>
                  <a:pt x="3873500" y="3006725"/>
                  <a:pt x="3877299" y="3279846"/>
                  <a:pt x="3886200" y="3552825"/>
                </a:cubicBezTo>
                <a:cubicBezTo>
                  <a:pt x="3886829" y="3572128"/>
                  <a:pt x="3891535" y="3591122"/>
                  <a:pt x="3895725" y="3609975"/>
                </a:cubicBezTo>
                <a:cubicBezTo>
                  <a:pt x="3904576" y="3649803"/>
                  <a:pt x="3917728" y="3654065"/>
                  <a:pt x="3943350" y="3695700"/>
                </a:cubicBezTo>
                <a:cubicBezTo>
                  <a:pt x="3956766" y="3717500"/>
                  <a:pt x="3966948" y="3741281"/>
                  <a:pt x="3981450" y="3762375"/>
                </a:cubicBezTo>
                <a:cubicBezTo>
                  <a:pt x="4038955" y="3846018"/>
                  <a:pt x="4060460" y="3860435"/>
                  <a:pt x="4133850" y="3933825"/>
                </a:cubicBezTo>
                <a:cubicBezTo>
                  <a:pt x="4146550" y="3946525"/>
                  <a:pt x="4156436" y="3962875"/>
                  <a:pt x="4171950" y="3971925"/>
                </a:cubicBezTo>
                <a:cubicBezTo>
                  <a:pt x="4210050" y="3994150"/>
                  <a:pt x="4245708" y="4021225"/>
                  <a:pt x="4286250" y="4038600"/>
                </a:cubicBezTo>
                <a:cubicBezTo>
                  <a:pt x="4308475" y="4048125"/>
                  <a:pt x="4331635" y="4055711"/>
                  <a:pt x="4352925" y="4067175"/>
                </a:cubicBezTo>
                <a:cubicBezTo>
                  <a:pt x="4373084" y="4078030"/>
                  <a:pt x="4388251" y="4098355"/>
                  <a:pt x="4410075" y="4105275"/>
                </a:cubicBezTo>
                <a:cubicBezTo>
                  <a:pt x="4519449" y="4139954"/>
                  <a:pt x="4632584" y="4161436"/>
                  <a:pt x="4743450" y="4191000"/>
                </a:cubicBezTo>
                <a:cubicBezTo>
                  <a:pt x="4823095" y="4212239"/>
                  <a:pt x="4902200" y="4235450"/>
                  <a:pt x="4981575" y="4257675"/>
                </a:cubicBezTo>
                <a:cubicBezTo>
                  <a:pt x="5190920" y="4316292"/>
                  <a:pt x="5343035" y="4361283"/>
                  <a:pt x="5562600" y="4410075"/>
                </a:cubicBezTo>
                <a:cubicBezTo>
                  <a:pt x="5619750" y="4422775"/>
                  <a:pt x="5677180" y="4434274"/>
                  <a:pt x="5734050" y="4448175"/>
                </a:cubicBezTo>
                <a:cubicBezTo>
                  <a:pt x="5820076" y="4469204"/>
                  <a:pt x="5905159" y="4493985"/>
                  <a:pt x="5991225" y="4514850"/>
                </a:cubicBezTo>
                <a:cubicBezTo>
                  <a:pt x="6009994" y="4519400"/>
                  <a:pt x="6029468" y="4520436"/>
                  <a:pt x="6048375" y="4524375"/>
                </a:cubicBezTo>
                <a:cubicBezTo>
                  <a:pt x="6105689" y="4536315"/>
                  <a:pt x="6162334" y="4551419"/>
                  <a:pt x="6219825" y="4562475"/>
                </a:cubicBezTo>
                <a:cubicBezTo>
                  <a:pt x="6548100" y="4625605"/>
                  <a:pt x="6466525" y="4696775"/>
                  <a:pt x="6562725" y="4600575"/>
                </a:cubicBezTo>
              </a:path>
            </a:pathLst>
          </a:cu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DF4CAC5A-5CF8-BF25-9C00-4CCC7E447FC9}"/>
              </a:ext>
            </a:extLst>
          </p:cNvPr>
          <p:cNvSpPr/>
          <p:nvPr/>
        </p:nvSpPr>
        <p:spPr>
          <a:xfrm>
            <a:off x="5364088" y="872126"/>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ANI</a:t>
            </a:r>
            <a:endParaRPr lang="uk-UA" sz="2400" b="1" dirty="0">
              <a:solidFill>
                <a:schemeClr val="accent4"/>
              </a:solidFill>
            </a:endParaRPr>
          </a:p>
        </p:txBody>
      </p:sp>
      <p:sp>
        <p:nvSpPr>
          <p:cNvPr id="12" name="Овал 11">
            <a:extLst>
              <a:ext uri="{FF2B5EF4-FFF2-40B4-BE49-F238E27FC236}">
                <a16:creationId xmlns:a16="http://schemas.microsoft.com/office/drawing/2014/main" id="{C0E0BAEF-8121-D387-7DE9-9530BBDCD4F0}"/>
              </a:ext>
            </a:extLst>
          </p:cNvPr>
          <p:cNvSpPr/>
          <p:nvPr/>
        </p:nvSpPr>
        <p:spPr>
          <a:xfrm>
            <a:off x="7615733" y="1700808"/>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AGI</a:t>
            </a:r>
            <a:endParaRPr lang="uk-UA" sz="2400" b="1" dirty="0">
              <a:solidFill>
                <a:schemeClr val="accent4"/>
              </a:solidFill>
            </a:endParaRPr>
          </a:p>
        </p:txBody>
      </p:sp>
      <p:sp>
        <p:nvSpPr>
          <p:cNvPr id="13" name="Овал 12">
            <a:extLst>
              <a:ext uri="{FF2B5EF4-FFF2-40B4-BE49-F238E27FC236}">
                <a16:creationId xmlns:a16="http://schemas.microsoft.com/office/drawing/2014/main" id="{B5C9F5DF-3108-A317-35EB-F01B19F723E1}"/>
              </a:ext>
            </a:extLst>
          </p:cNvPr>
          <p:cNvSpPr/>
          <p:nvPr/>
        </p:nvSpPr>
        <p:spPr>
          <a:xfrm>
            <a:off x="7836929" y="3645024"/>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SI</a:t>
            </a:r>
            <a:endParaRPr lang="uk-UA" sz="2400" b="1" dirty="0">
              <a:solidFill>
                <a:schemeClr val="accent4"/>
              </a:solidFill>
            </a:endParaRPr>
          </a:p>
        </p:txBody>
      </p:sp>
      <p:sp>
        <p:nvSpPr>
          <p:cNvPr id="14" name="Овал 13">
            <a:extLst>
              <a:ext uri="{FF2B5EF4-FFF2-40B4-BE49-F238E27FC236}">
                <a16:creationId xmlns:a16="http://schemas.microsoft.com/office/drawing/2014/main" id="{D7811438-B6CA-9E04-1215-50CBC6F248CA}"/>
              </a:ext>
            </a:extLst>
          </p:cNvPr>
          <p:cNvSpPr/>
          <p:nvPr/>
        </p:nvSpPr>
        <p:spPr>
          <a:xfrm>
            <a:off x="6920222" y="5713869"/>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RM</a:t>
            </a:r>
            <a:endParaRPr lang="uk-UA" sz="2400" b="1" dirty="0">
              <a:solidFill>
                <a:schemeClr val="accent4"/>
              </a:solidFill>
            </a:endParaRPr>
          </a:p>
        </p:txBody>
      </p:sp>
      <p:sp>
        <p:nvSpPr>
          <p:cNvPr id="15" name="Овал 14">
            <a:extLst>
              <a:ext uri="{FF2B5EF4-FFF2-40B4-BE49-F238E27FC236}">
                <a16:creationId xmlns:a16="http://schemas.microsoft.com/office/drawing/2014/main" id="{33283E0F-B3C6-A45E-C3A8-F8ABA0F57E3A}"/>
              </a:ext>
            </a:extLst>
          </p:cNvPr>
          <p:cNvSpPr/>
          <p:nvPr/>
        </p:nvSpPr>
        <p:spPr>
          <a:xfrm>
            <a:off x="1636985" y="5591013"/>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LM</a:t>
            </a:r>
            <a:endParaRPr lang="uk-UA" sz="2400" b="1" dirty="0">
              <a:solidFill>
                <a:schemeClr val="accent4"/>
              </a:solidFill>
            </a:endParaRPr>
          </a:p>
        </p:txBody>
      </p:sp>
      <p:sp>
        <p:nvSpPr>
          <p:cNvPr id="16" name="Овал 15">
            <a:extLst>
              <a:ext uri="{FF2B5EF4-FFF2-40B4-BE49-F238E27FC236}">
                <a16:creationId xmlns:a16="http://schemas.microsoft.com/office/drawing/2014/main" id="{F599D36F-2C9D-A78B-978B-C09531E5B14F}"/>
              </a:ext>
            </a:extLst>
          </p:cNvPr>
          <p:cNvSpPr/>
          <p:nvPr/>
        </p:nvSpPr>
        <p:spPr>
          <a:xfrm>
            <a:off x="251520" y="3227460"/>
            <a:ext cx="1385465"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Mind</a:t>
            </a:r>
            <a:endParaRPr lang="uk-UA" sz="2400" b="1" dirty="0">
              <a:solidFill>
                <a:schemeClr val="accent4"/>
              </a:solidFill>
            </a:endParaRPr>
          </a:p>
        </p:txBody>
      </p:sp>
      <p:sp>
        <p:nvSpPr>
          <p:cNvPr id="17" name="Овал 16">
            <a:extLst>
              <a:ext uri="{FF2B5EF4-FFF2-40B4-BE49-F238E27FC236}">
                <a16:creationId xmlns:a16="http://schemas.microsoft.com/office/drawing/2014/main" id="{6D1FE174-6335-EB0C-1A5C-57FE7EF53A8F}"/>
              </a:ext>
            </a:extLst>
          </p:cNvPr>
          <p:cNvSpPr/>
          <p:nvPr/>
        </p:nvSpPr>
        <p:spPr>
          <a:xfrm>
            <a:off x="433624" y="1393945"/>
            <a:ext cx="1385465"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SA</a:t>
            </a:r>
            <a:endParaRPr lang="uk-UA" sz="2400" b="1" dirty="0">
              <a:solidFill>
                <a:schemeClr val="accent4"/>
              </a:solidFill>
            </a:endParaRPr>
          </a:p>
        </p:txBody>
      </p:sp>
    </p:spTree>
    <p:extLst>
      <p:ext uri="{BB962C8B-B14F-4D97-AF65-F5344CB8AC3E}">
        <p14:creationId xmlns:p14="http://schemas.microsoft.com/office/powerpoint/2010/main" val="28294498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NAI</a:t>
            </a:r>
            <a:endParaRPr lang="uk-UA" altLang="ru-RU" sz="3600" b="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61256" y="1030611"/>
            <a:ext cx="8640960" cy="2032223"/>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СЛАБКИЙ ШІ </a:t>
            </a:r>
            <a:r>
              <a:rPr lang="uk-UA" sz="2800" dirty="0">
                <a:solidFill>
                  <a:srgbClr val="002060"/>
                </a:solidFill>
                <a:latin typeface="Book Antiqua" panose="02040602050305030304" pitchFamily="18" charset="0"/>
                <a:ea typeface="+mj-ea"/>
                <a:cs typeface="+mj-cs"/>
              </a:rPr>
              <a:t>(прикладної, вузький, </a:t>
            </a:r>
            <a:r>
              <a:rPr lang="de-DE" sz="2800" dirty="0">
                <a:solidFill>
                  <a:srgbClr val="002060"/>
                </a:solidFill>
                <a:latin typeface="Book Antiqua" panose="02040602050305030304" pitchFamily="18" charset="0"/>
                <a:ea typeface="+mj-ea"/>
                <a:cs typeface="+mj-cs"/>
              </a:rPr>
              <a:t>Narrow AI, </a:t>
            </a:r>
            <a:r>
              <a:rPr lang="de-DE" sz="2800" b="1" dirty="0">
                <a:solidFill>
                  <a:srgbClr val="002060"/>
                </a:solidFill>
                <a:latin typeface="Book Antiqua" panose="02040602050305030304" pitchFamily="18" charset="0"/>
                <a:ea typeface="+mj-ea"/>
                <a:cs typeface="+mj-cs"/>
              </a:rPr>
              <a:t>NAI</a:t>
            </a:r>
            <a:r>
              <a:rPr lang="uk-UA" sz="2800" dirty="0">
                <a:solidFill>
                  <a:srgbClr val="002060"/>
                </a:solidFill>
                <a:latin typeface="Book Antiqua" panose="02040602050305030304" pitchFamily="18" charset="0"/>
                <a:ea typeface="+mj-ea"/>
                <a:cs typeface="+mj-cs"/>
              </a:rPr>
              <a:t>) призначений для вирішення будь-якої однієї інтелектуальної задачі або їх невеликої множини, які не мають на увазі наявності у системи справжньої свідомості та розуміння світу.</a:t>
            </a: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11</a:t>
            </a:fld>
            <a:endParaRPr lang="uk-UA" altLang="ru-RU" sz="1400" b="1" dirty="0">
              <a:solidFill>
                <a:srgbClr val="002060"/>
              </a:solidFill>
              <a:latin typeface="Tahoma" panose="020B0604030504040204" pitchFamily="34" charset="0"/>
            </a:endParaRPr>
          </a:p>
        </p:txBody>
      </p:sp>
      <p:sp>
        <p:nvSpPr>
          <p:cNvPr id="3" name="Rectangle 3">
            <a:extLst>
              <a:ext uri="{FF2B5EF4-FFF2-40B4-BE49-F238E27FC236}">
                <a16:creationId xmlns:a16="http://schemas.microsoft.com/office/drawing/2014/main" id="{983D38BD-97EE-FC01-B8C7-6E0A441F12E0}"/>
              </a:ext>
            </a:extLst>
          </p:cNvPr>
          <p:cNvSpPr txBox="1">
            <a:spLocks noChangeArrowheads="1"/>
          </p:cNvSpPr>
          <p:nvPr/>
        </p:nvSpPr>
        <p:spPr>
          <a:xfrm>
            <a:off x="333872" y="3202555"/>
            <a:ext cx="8640960" cy="2032223"/>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Можливості:</a:t>
            </a:r>
          </a:p>
          <a:p>
            <a:pPr defTabSz="914400">
              <a:spcBef>
                <a:spcPct val="0"/>
              </a:spcBef>
              <a:defRPr/>
            </a:pPr>
            <a:r>
              <a:rPr lang="uk-UA" sz="2800" dirty="0">
                <a:solidFill>
                  <a:srgbClr val="002060"/>
                </a:solidFill>
                <a:latin typeface="Book Antiqua" panose="02040602050305030304" pitchFamily="18" charset="0"/>
                <a:ea typeface="+mj-ea"/>
                <a:cs typeface="+mj-cs"/>
              </a:rPr>
              <a:t>Розпізнавання образів. </a:t>
            </a:r>
          </a:p>
          <a:p>
            <a:pPr defTabSz="914400">
              <a:spcBef>
                <a:spcPct val="0"/>
              </a:spcBef>
              <a:defRPr/>
            </a:pPr>
            <a:r>
              <a:rPr lang="uk-UA" sz="2800" dirty="0">
                <a:solidFill>
                  <a:srgbClr val="002060"/>
                </a:solidFill>
                <a:latin typeface="Book Antiqua" panose="02040602050305030304" pitchFamily="18" charset="0"/>
                <a:ea typeface="+mj-ea"/>
                <a:cs typeface="+mj-cs"/>
              </a:rPr>
              <a:t>Розпізнавання мови.</a:t>
            </a:r>
          </a:p>
          <a:p>
            <a:pPr defTabSz="914400">
              <a:spcBef>
                <a:spcPct val="0"/>
              </a:spcBef>
              <a:defRPr/>
            </a:pPr>
            <a:r>
              <a:rPr lang="uk-UA" sz="2800" dirty="0">
                <a:solidFill>
                  <a:srgbClr val="002060"/>
                </a:solidFill>
                <a:latin typeface="Book Antiqua" panose="02040602050305030304" pitchFamily="18" charset="0"/>
                <a:ea typeface="+mj-ea"/>
                <a:cs typeface="+mj-cs"/>
              </a:rPr>
              <a:t>Переклад </a:t>
            </a:r>
          </a:p>
          <a:p>
            <a:pPr defTabSz="914400">
              <a:spcBef>
                <a:spcPct val="0"/>
              </a:spcBef>
              <a:defRPr/>
            </a:pPr>
            <a:r>
              <a:rPr lang="uk-UA" sz="2800" dirty="0">
                <a:solidFill>
                  <a:srgbClr val="002060"/>
                </a:solidFill>
                <a:latin typeface="Book Antiqua" panose="02040602050305030304" pitchFamily="18" charset="0"/>
                <a:ea typeface="+mj-ea"/>
                <a:cs typeface="+mj-cs"/>
              </a:rPr>
              <a:t>Класифікація даних.</a:t>
            </a:r>
          </a:p>
        </p:txBody>
      </p:sp>
    </p:spTree>
    <p:extLst>
      <p:ext uri="{BB962C8B-B14F-4D97-AF65-F5344CB8AC3E}">
        <p14:creationId xmlns:p14="http://schemas.microsoft.com/office/powerpoint/2010/main" val="874902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a:t>
            </a:r>
            <a:r>
              <a:rPr lang="uk-UA" altLang="ru-RU" sz="3600" b="1" dirty="0">
                <a:solidFill>
                  <a:srgbClr val="002060"/>
                </a:solidFill>
                <a:latin typeface="Book Antiqua" panose="02040602050305030304" pitchFamily="18" charset="0"/>
              </a:rPr>
              <a:t> </a:t>
            </a:r>
            <a:r>
              <a:rPr lang="en-US" altLang="ru-RU" sz="3600" b="1" dirty="0">
                <a:solidFill>
                  <a:srgbClr val="002060"/>
                </a:solidFill>
                <a:latin typeface="Book Antiqua" panose="02040602050305030304" pitchFamily="18" charset="0"/>
              </a:rPr>
              <a:t>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AGI</a:t>
            </a:r>
            <a:endParaRPr lang="uk-UA" altLang="ru-RU" sz="3600" b="1" dirty="0">
              <a:solidFill>
                <a:srgbClr val="002060"/>
              </a:solidFill>
              <a:latin typeface="Book Antiqua" panose="02040602050305030304" pitchFamily="18" charset="0"/>
            </a:endParaRP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12</a:t>
            </a:fld>
            <a:endParaRPr lang="uk-UA" altLang="ru-RU" sz="1400" b="1" dirty="0">
              <a:solidFill>
                <a:srgbClr val="002060"/>
              </a:solidFill>
              <a:latin typeface="Tahoma" panose="020B0604030504040204" pitchFamily="34" charset="0"/>
            </a:endParaRPr>
          </a:p>
        </p:txBody>
      </p:sp>
      <p:sp>
        <p:nvSpPr>
          <p:cNvPr id="2" name="Rectangle 3">
            <a:extLst>
              <a:ext uri="{FF2B5EF4-FFF2-40B4-BE49-F238E27FC236}">
                <a16:creationId xmlns:a16="http://schemas.microsoft.com/office/drawing/2014/main" id="{53659C82-374F-2083-CE1C-94D18D310F60}"/>
              </a:ext>
            </a:extLst>
          </p:cNvPr>
          <p:cNvSpPr txBox="1">
            <a:spLocks noChangeArrowheads="1"/>
          </p:cNvSpPr>
          <p:nvPr/>
        </p:nvSpPr>
        <p:spPr>
          <a:xfrm>
            <a:off x="337816" y="836601"/>
            <a:ext cx="8640960" cy="2806922"/>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СИЛЬНИЙ ШІ</a:t>
            </a:r>
            <a:r>
              <a:rPr lang="uk-UA" sz="2800" dirty="0">
                <a:solidFill>
                  <a:srgbClr val="002060"/>
                </a:solidFill>
                <a:latin typeface="Book Antiqua" panose="02040602050305030304" pitchFamily="18" charset="0"/>
                <a:ea typeface="+mj-ea"/>
                <a:cs typeface="+mj-cs"/>
              </a:rPr>
              <a:t> (універсальний, </a:t>
            </a:r>
            <a:r>
              <a:rPr lang="en-US" sz="2800" dirty="0">
                <a:solidFill>
                  <a:srgbClr val="002060"/>
                </a:solidFill>
                <a:latin typeface="Book Antiqua" panose="02040602050305030304" pitchFamily="18" charset="0"/>
                <a:ea typeface="+mj-ea"/>
                <a:cs typeface="+mj-cs"/>
              </a:rPr>
              <a:t>Artificial General Intelligence, </a:t>
            </a:r>
            <a:r>
              <a:rPr lang="en-US" sz="2800" b="1" dirty="0">
                <a:solidFill>
                  <a:srgbClr val="002060"/>
                </a:solidFill>
                <a:latin typeface="Book Antiqua" panose="02040602050305030304" pitchFamily="18" charset="0"/>
                <a:ea typeface="+mj-ea"/>
                <a:cs typeface="+mj-cs"/>
              </a:rPr>
              <a:t>AGI</a:t>
            </a:r>
            <a:r>
              <a:rPr lang="en-US" sz="2800" dirty="0">
                <a:solidFill>
                  <a:srgbClr val="002060"/>
                </a:solidFill>
                <a:latin typeface="Book Antiqua" panose="02040602050305030304" pitchFamily="18" charset="0"/>
                <a:ea typeface="+mj-ea"/>
                <a:cs typeface="+mj-cs"/>
              </a:rPr>
              <a:t>, Strong AI</a:t>
            </a:r>
            <a:r>
              <a:rPr lang="uk-UA" sz="2800" dirty="0">
                <a:solidFill>
                  <a:srgbClr val="002060"/>
                </a:solidFill>
                <a:latin typeface="Book Antiqua" panose="02040602050305030304" pitchFamily="18" charset="0"/>
                <a:ea typeface="+mj-ea"/>
                <a:cs typeface="+mj-cs"/>
              </a:rPr>
              <a:t>).</a:t>
            </a:r>
          </a:p>
          <a:p>
            <a:pPr marL="0" indent="0" defTabSz="914400">
              <a:spcBef>
                <a:spcPct val="0"/>
              </a:spcBef>
              <a:buNone/>
              <a:defRPr/>
            </a:pPr>
            <a:r>
              <a:rPr lang="uk-UA" sz="2800" dirty="0">
                <a:solidFill>
                  <a:srgbClr val="002060"/>
                </a:solidFill>
                <a:latin typeface="Book Antiqua" panose="02040602050305030304" pitchFamily="18" charset="0"/>
                <a:ea typeface="+mj-ea"/>
                <a:cs typeface="+mj-cs"/>
              </a:rPr>
              <a:t>Передбачає, що система може придбати здатність мислити і усвідомлювати себе як окрему особистість (зокрема, розуміти власні думки), хоча і не обов'язково, що розумовий процес буде подібний до людського.</a:t>
            </a:r>
          </a:p>
        </p:txBody>
      </p:sp>
      <p:sp>
        <p:nvSpPr>
          <p:cNvPr id="3" name="Rectangle 3">
            <a:extLst>
              <a:ext uri="{FF2B5EF4-FFF2-40B4-BE49-F238E27FC236}">
                <a16:creationId xmlns:a16="http://schemas.microsoft.com/office/drawing/2014/main" id="{5683B0A2-ED19-7488-8F91-E21A866DD088}"/>
              </a:ext>
            </a:extLst>
          </p:cNvPr>
          <p:cNvSpPr txBox="1">
            <a:spLocks noChangeArrowheads="1"/>
          </p:cNvSpPr>
          <p:nvPr/>
        </p:nvSpPr>
        <p:spPr>
          <a:xfrm>
            <a:off x="333872" y="3603048"/>
            <a:ext cx="8640960" cy="3195618"/>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Можливості:</a:t>
            </a:r>
            <a:endParaRPr lang="uk-UA" sz="2800" dirty="0">
              <a:solidFill>
                <a:srgbClr val="002060"/>
              </a:solidFill>
              <a:latin typeface="Book Antiqua" panose="02040602050305030304" pitchFamily="18" charset="0"/>
              <a:ea typeface="+mj-ea"/>
              <a:cs typeface="+mj-cs"/>
            </a:endParaRPr>
          </a:p>
          <a:p>
            <a:pPr defTabSz="914400">
              <a:spcBef>
                <a:spcPct val="0"/>
              </a:spcBef>
              <a:defRPr/>
            </a:pPr>
            <a:r>
              <a:rPr lang="uk-UA" sz="2800" dirty="0">
                <a:solidFill>
                  <a:srgbClr val="002060"/>
                </a:solidFill>
                <a:latin typeface="Book Antiqua" panose="02040602050305030304" pitchFamily="18" charset="0"/>
                <a:ea typeface="+mj-ea"/>
                <a:cs typeface="+mj-cs"/>
              </a:rPr>
              <a:t>Створювати нові ідеї та вирішувати проблеми, які не можуть бути знайдені людиною.</a:t>
            </a:r>
          </a:p>
          <a:p>
            <a:pPr defTabSz="914400">
              <a:spcBef>
                <a:spcPct val="0"/>
              </a:spcBef>
              <a:defRPr/>
            </a:pPr>
            <a:r>
              <a:rPr lang="uk-UA" sz="2800" dirty="0">
                <a:solidFill>
                  <a:srgbClr val="002060"/>
                </a:solidFill>
                <a:latin typeface="Book Antiqua" panose="02040602050305030304" pitchFamily="18" charset="0"/>
                <a:ea typeface="+mj-ea"/>
                <a:cs typeface="+mj-cs"/>
              </a:rPr>
              <a:t>Приймати рішення у складних ситуаціях, які вимагають розуміння світу та врахування безлічі факторів. </a:t>
            </a:r>
          </a:p>
          <a:p>
            <a:pPr defTabSz="914400">
              <a:spcBef>
                <a:spcPct val="0"/>
              </a:spcBef>
              <a:defRPr/>
            </a:pPr>
            <a:r>
              <a:rPr lang="uk-UA" sz="2800" dirty="0">
                <a:solidFill>
                  <a:srgbClr val="002060"/>
                </a:solidFill>
                <a:latin typeface="Book Antiqua" panose="02040602050305030304" pitchFamily="18" charset="0"/>
                <a:ea typeface="+mj-ea"/>
                <a:cs typeface="+mj-cs"/>
              </a:rPr>
              <a:t>Розуміння та реагування на почуття інших для більш ефективної взаємодії з людьми.</a:t>
            </a:r>
          </a:p>
        </p:txBody>
      </p:sp>
    </p:spTree>
    <p:extLst>
      <p:ext uri="{BB962C8B-B14F-4D97-AF65-F5344CB8AC3E}">
        <p14:creationId xmlns:p14="http://schemas.microsoft.com/office/powerpoint/2010/main" val="42172031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13</a:t>
            </a:fld>
            <a:endParaRPr lang="uk-UA" altLang="ru-RU" sz="1400" b="1" dirty="0">
              <a:solidFill>
                <a:srgbClr val="002060"/>
              </a:solidFill>
              <a:latin typeface="Tahoma" panose="020B0604030504040204" pitchFamily="34" charset="0"/>
            </a:endParaRPr>
          </a:p>
        </p:txBody>
      </p:sp>
      <p:sp>
        <p:nvSpPr>
          <p:cNvPr id="6" name="TextBox 5">
            <a:extLst>
              <a:ext uri="{FF2B5EF4-FFF2-40B4-BE49-F238E27FC236}">
                <a16:creationId xmlns:a16="http://schemas.microsoft.com/office/drawing/2014/main" id="{5EFBA4D0-FE99-5115-7F8C-4B8273877A23}"/>
              </a:ext>
            </a:extLst>
          </p:cNvPr>
          <p:cNvSpPr txBox="1"/>
          <p:nvPr/>
        </p:nvSpPr>
        <p:spPr>
          <a:xfrm>
            <a:off x="251520" y="722531"/>
            <a:ext cx="8640960" cy="2420021"/>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СУПЕРСИЛЬНИЙ </a:t>
            </a:r>
            <a:r>
              <a:rPr lang="uk-UA" sz="2800" dirty="0">
                <a:solidFill>
                  <a:srgbClr val="002060"/>
                </a:solidFill>
                <a:latin typeface="Book Antiqua" panose="02040602050305030304" pitchFamily="18" charset="0"/>
                <a:ea typeface="+mj-ea"/>
                <a:cs typeface="+mj-cs"/>
              </a:rPr>
              <a:t>(</a:t>
            </a:r>
            <a:r>
              <a:rPr lang="de-DE" sz="2800" dirty="0" err="1">
                <a:solidFill>
                  <a:srgbClr val="002060"/>
                </a:solidFill>
                <a:latin typeface="Book Antiqua" panose="02040602050305030304" pitchFamily="18" charset="0"/>
                <a:ea typeface="+mj-ea"/>
                <a:cs typeface="+mj-cs"/>
              </a:rPr>
              <a:t>Superintelligence</a:t>
            </a:r>
            <a:r>
              <a:rPr lang="de-DE" sz="2800" dirty="0">
                <a:solidFill>
                  <a:srgbClr val="002060"/>
                </a:solidFill>
                <a:latin typeface="Book Antiqua" panose="02040602050305030304" pitchFamily="18" charset="0"/>
                <a:ea typeface="+mj-ea"/>
                <a:cs typeface="+mj-cs"/>
              </a:rPr>
              <a:t>, </a:t>
            </a:r>
            <a:r>
              <a:rPr lang="de-DE" sz="2800" b="1" dirty="0">
                <a:solidFill>
                  <a:srgbClr val="002060"/>
                </a:solidFill>
                <a:latin typeface="Book Antiqua" panose="02040602050305030304" pitchFamily="18" charset="0"/>
                <a:ea typeface="+mj-ea"/>
                <a:cs typeface="+mj-cs"/>
              </a:rPr>
              <a:t>SI</a:t>
            </a:r>
            <a:r>
              <a:rPr lang="uk-UA" sz="2800" dirty="0">
                <a:solidFill>
                  <a:srgbClr val="002060"/>
                </a:solidFill>
                <a:latin typeface="Book Antiqua" panose="02040602050305030304" pitchFamily="18" charset="0"/>
                <a:ea typeface="+mj-ea"/>
                <a:cs typeface="+mj-cs"/>
              </a:rPr>
              <a:t>) </a:t>
            </a:r>
            <a:r>
              <a:rPr lang="uk-UA" sz="2800" b="1" dirty="0">
                <a:solidFill>
                  <a:srgbClr val="002060"/>
                </a:solidFill>
                <a:latin typeface="Book Antiqua" panose="02040602050305030304" pitchFamily="18" charset="0"/>
                <a:ea typeface="+mj-ea"/>
                <a:cs typeface="+mj-cs"/>
              </a:rPr>
              <a:t>ШІ</a:t>
            </a:r>
          </a:p>
          <a:p>
            <a:pPr>
              <a:lnSpc>
                <a:spcPct val="90000"/>
              </a:lnSpc>
              <a:spcBef>
                <a:spcPct val="0"/>
              </a:spcBef>
              <a:defRPr/>
            </a:pPr>
            <a:r>
              <a:rPr lang="de-DE" sz="2800" dirty="0">
                <a:solidFill>
                  <a:srgbClr val="002060"/>
                </a:solidFill>
                <a:latin typeface="Book Antiqua" panose="02040602050305030304" pitchFamily="18" charset="0"/>
                <a:ea typeface="+mj-ea"/>
                <a:cs typeface="+mj-cs"/>
              </a:rPr>
              <a:t>- </a:t>
            </a:r>
            <a:r>
              <a:rPr lang="uk-UA" sz="2800" dirty="0">
                <a:solidFill>
                  <a:srgbClr val="002060"/>
                </a:solidFill>
                <a:latin typeface="Book Antiqua" panose="02040602050305030304" pitchFamily="18" charset="0"/>
                <a:ea typeface="+mj-ea"/>
                <a:cs typeface="+mj-cs"/>
              </a:rPr>
              <a:t>гіпотетичний тип ШІ, який перевершує людський інтелект за всіма параметрами.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Буде здатний вирішувати завдання, які недоступні для людини, і приймати рішення, які перевершують людські рішення.</a:t>
            </a:r>
          </a:p>
        </p:txBody>
      </p:sp>
      <p:sp>
        <p:nvSpPr>
          <p:cNvPr id="2" name="TextBox 1">
            <a:extLst>
              <a:ext uri="{FF2B5EF4-FFF2-40B4-BE49-F238E27FC236}">
                <a16:creationId xmlns:a16="http://schemas.microsoft.com/office/drawing/2014/main" id="{2338B985-A580-059E-C238-E9BBB7CD8627}"/>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SI</a:t>
            </a:r>
            <a:endParaRPr lang="uk-UA" altLang="ru-RU" sz="3600" b="1" dirty="0">
              <a:solidFill>
                <a:srgbClr val="002060"/>
              </a:solidFill>
              <a:latin typeface="Book Antiqua" panose="02040602050305030304" pitchFamily="18" charset="0"/>
            </a:endParaRPr>
          </a:p>
        </p:txBody>
      </p:sp>
      <p:sp>
        <p:nvSpPr>
          <p:cNvPr id="3" name="TextBox 2">
            <a:extLst>
              <a:ext uri="{FF2B5EF4-FFF2-40B4-BE49-F238E27FC236}">
                <a16:creationId xmlns:a16="http://schemas.microsoft.com/office/drawing/2014/main" id="{19AE7B97-131E-F9B1-AA8D-0763444B4233}"/>
              </a:ext>
            </a:extLst>
          </p:cNvPr>
          <p:cNvSpPr txBox="1"/>
          <p:nvPr/>
        </p:nvSpPr>
        <p:spPr>
          <a:xfrm>
            <a:off x="251520" y="3356992"/>
            <a:ext cx="8640960" cy="2419637"/>
          </a:xfrm>
          <a:prstGeom prst="rect">
            <a:avLst/>
          </a:prstGeom>
          <a:noFill/>
        </p:spPr>
        <p:txBody>
          <a:bodyPr wrap="square">
            <a:spAutoFit/>
          </a:bodyPr>
          <a:lstStyle/>
          <a:p>
            <a:pPr>
              <a:lnSpc>
                <a:spcPct val="90000"/>
              </a:lnSpc>
              <a:spcBef>
                <a:spcPct val="0"/>
              </a:spcBef>
              <a:defRPr/>
            </a:pPr>
            <a:r>
              <a:rPr lang="en-US" sz="2800" b="1" dirty="0">
                <a:solidFill>
                  <a:srgbClr val="002060"/>
                </a:solidFill>
                <a:latin typeface="Book Antiqua" panose="02040602050305030304" pitchFamily="18" charset="0"/>
                <a:ea typeface="+mj-ea"/>
                <a:cs typeface="+mj-cs"/>
              </a:rPr>
              <a:t>SI </a:t>
            </a:r>
            <a:r>
              <a:rPr lang="uk-UA" sz="2800" b="1" dirty="0">
                <a:solidFill>
                  <a:srgbClr val="002060"/>
                </a:solidFill>
                <a:latin typeface="Book Antiqua" panose="02040602050305030304" pitchFamily="18" charset="0"/>
                <a:ea typeface="+mj-ea"/>
                <a:cs typeface="+mj-cs"/>
              </a:rPr>
              <a:t>повинен мати</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самонавчання та адаптації. Здатність до творчості та інновацій. </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міркування та прийняття рішень</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емпатії та співчуття. </a:t>
            </a:r>
            <a:endParaRPr lang="uk-UA" sz="2800" dirty="0">
              <a:solidFill>
                <a:srgbClr val="002060"/>
              </a:solidFill>
              <a:latin typeface="Book Antiqua" panose="02040602050305030304" pitchFamily="18" charset="0"/>
              <a:ea typeface="+mj-ea"/>
              <a:cs typeface="+mj-cs"/>
            </a:endParaRPr>
          </a:p>
        </p:txBody>
      </p:sp>
    </p:spTree>
    <p:extLst>
      <p:ext uri="{BB962C8B-B14F-4D97-AF65-F5344CB8AC3E}">
        <p14:creationId xmlns:p14="http://schemas.microsoft.com/office/powerpoint/2010/main" val="25258538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368562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Реактивній машини (</a:t>
            </a:r>
            <a:r>
              <a:rPr lang="en-US" sz="2800" b="1" dirty="0">
                <a:solidFill>
                  <a:srgbClr val="002060"/>
                </a:solidFill>
                <a:latin typeface="Book Antiqua" panose="02040602050305030304" pitchFamily="18" charset="0"/>
              </a:rPr>
              <a:t>Reactive Machines,  RM</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Найстаріша форма систем ШІ, можливості яких вкрай обмежені. Вони імітують здатність людського розуму реагувати різні види стимулів.</a:t>
            </a:r>
          </a:p>
          <a:p>
            <a:pPr marL="0" indent="0">
              <a:buNone/>
              <a:defRPr/>
            </a:pPr>
            <a:r>
              <a:rPr lang="en-US" sz="2800" dirty="0">
                <a:solidFill>
                  <a:srgbClr val="002060"/>
                </a:solidFill>
                <a:latin typeface="Book Antiqua" panose="02040602050305030304" pitchFamily="18" charset="0"/>
              </a:rPr>
              <a:t>AI </a:t>
            </a:r>
            <a:r>
              <a:rPr lang="uk-UA" sz="2800" dirty="0">
                <a:solidFill>
                  <a:srgbClr val="002060"/>
                </a:solidFill>
                <a:latin typeface="Book Antiqua" panose="02040602050305030304" pitchFamily="18" charset="0"/>
              </a:rPr>
              <a:t>класу </a:t>
            </a:r>
            <a:r>
              <a:rPr lang="en-US" sz="2800" dirty="0">
                <a:solidFill>
                  <a:srgbClr val="002060"/>
                </a:solidFill>
                <a:latin typeface="Book Antiqua" panose="02040602050305030304" pitchFamily="18" charset="0"/>
              </a:rPr>
              <a:t>RM </a:t>
            </a:r>
            <a:r>
              <a:rPr lang="uk-UA" sz="2800" dirty="0">
                <a:solidFill>
                  <a:srgbClr val="002060"/>
                </a:solidFill>
                <a:latin typeface="Book Antiqua" panose="02040602050305030304" pitchFamily="18" charset="0"/>
              </a:rPr>
              <a:t>не мають функцій, що базуються на пам'яті. Такі машини не можуть використовувати раніше набутий досвід для використання у своїх поточних діях, тобто ці машини </a:t>
            </a:r>
            <a:r>
              <a:rPr lang="uk-UA" sz="2800" b="1" dirty="0">
                <a:solidFill>
                  <a:srgbClr val="002060"/>
                </a:solidFill>
                <a:latin typeface="Book Antiqua" panose="02040602050305030304" pitchFamily="18" charset="0"/>
              </a:rPr>
              <a:t>не мають здатності «вчитися»</a:t>
            </a:r>
            <a:r>
              <a:rPr lang="uk-UA" sz="2800" dirty="0">
                <a:solidFill>
                  <a:srgbClr val="002060"/>
                </a:solidFill>
                <a:latin typeface="Book Antiqua" panose="02040602050305030304" pitchFamily="18" charset="0"/>
              </a:rPr>
              <a:t>.</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14</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RM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3148784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33979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Машини з обмеженою пам'яттю (</a:t>
            </a:r>
            <a:r>
              <a:rPr lang="en-US" sz="2800" b="1" dirty="0">
                <a:solidFill>
                  <a:srgbClr val="002060"/>
                </a:solidFill>
                <a:latin typeface="Book Antiqua" panose="02040602050305030304" pitchFamily="18" charset="0"/>
              </a:rPr>
              <a:t>Limited</a:t>
            </a:r>
            <a:r>
              <a:rPr lang="uk-UA"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rPr>
              <a:t>Memory,  LM</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які, крім можливостей реактивних машин, також здатні навчатися на історичних даних для прийняття рішень.</a:t>
            </a:r>
          </a:p>
          <a:p>
            <a:pPr marL="0" indent="0">
              <a:buNone/>
              <a:defRPr/>
            </a:pPr>
            <a:r>
              <a:rPr lang="uk-UA" sz="2800" dirty="0">
                <a:solidFill>
                  <a:srgbClr val="002060"/>
                </a:solidFill>
                <a:latin typeface="Book Antiqua" panose="02040602050305030304" pitchFamily="18" charset="0"/>
              </a:rPr>
              <a:t>Майже всі сучасні програми/системи штучного інтелекту будуються як системи ШІ з обмеженою пам'яттю. Наприклад, ті, які використовують глибоке навчання (</a:t>
            </a:r>
            <a:r>
              <a:rPr lang="de-DE" sz="2800" dirty="0" err="1">
                <a:solidFill>
                  <a:srgbClr val="002060"/>
                </a:solidFill>
                <a:latin typeface="Book Antiqua" panose="02040602050305030304" pitchFamily="18" charset="0"/>
              </a:rPr>
              <a:t>deep</a:t>
            </a:r>
            <a:r>
              <a:rPr lang="de-DE" sz="2800" dirty="0">
                <a:solidFill>
                  <a:srgbClr val="002060"/>
                </a:solidFill>
                <a:latin typeface="Book Antiqua" panose="02040602050305030304" pitchFamily="18" charset="0"/>
              </a:rPr>
              <a:t> </a:t>
            </a:r>
            <a:r>
              <a:rPr lang="de-DE" sz="2800" dirty="0" err="1">
                <a:solidFill>
                  <a:srgbClr val="002060"/>
                </a:solidFill>
                <a:latin typeface="Book Antiqua" panose="02040602050305030304" pitchFamily="18" charset="0"/>
              </a:rPr>
              <a:t>learning</a:t>
            </a:r>
            <a:r>
              <a:rPr lang="de-DE" sz="2800"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навчаються на великих обсягах навчальних даних, які вони зберігають у своїй пам'яті, щоб сформувати еталонну модель для вирішення майбутніх проблем.</a:t>
            </a:r>
          </a:p>
          <a:p>
            <a:pPr marL="0" indent="0">
              <a:buNone/>
              <a:defRPr/>
            </a:pPr>
            <a:endParaRPr lang="uk-UA" sz="2800"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15</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LM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537427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44238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Теорія розуму (</a:t>
            </a:r>
            <a:r>
              <a:rPr lang="en-US" sz="2800" b="1" dirty="0">
                <a:solidFill>
                  <a:srgbClr val="002060"/>
                </a:solidFill>
                <a:latin typeface="Book Antiqua" panose="02040602050305030304" pitchFamily="18" charset="0"/>
              </a:rPr>
              <a:t>Theory of Mind,  TM</a:t>
            </a:r>
            <a:r>
              <a:rPr lang="uk-UA" sz="2800" b="1" dirty="0">
                <a:solidFill>
                  <a:srgbClr val="002060"/>
                </a:solidFill>
                <a:latin typeface="Book Antiqua" panose="02040602050305030304" pitchFamily="18" charset="0"/>
              </a:rPr>
              <a:t>). Емоційний штучний інтелект.</a:t>
            </a:r>
          </a:p>
          <a:p>
            <a:pPr marL="0" indent="0">
              <a:buNone/>
              <a:defRPr/>
            </a:pPr>
            <a:r>
              <a:rPr lang="uk-UA" sz="2800" dirty="0">
                <a:solidFill>
                  <a:srgbClr val="002060"/>
                </a:solidFill>
                <a:latin typeface="Book Antiqua" panose="02040602050305030304" pitchFamily="18" charset="0"/>
              </a:rPr>
              <a:t>Системи цієї категорії (розумні !) зможуть краще розуміти сутності, із якими вони взаємодіють, розпізнаючи їхні потреби, емоції, переконання і розумові процеси.</a:t>
            </a:r>
          </a:p>
          <a:p>
            <a:pPr marL="0" indent="0">
              <a:buNone/>
              <a:defRPr/>
            </a:pPr>
            <a:r>
              <a:rPr lang="en-US" sz="2800"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sym typeface="Wingdings" panose="05000000000000000000" pitchFamily="2" charset="2"/>
              </a:rPr>
              <a:t>Щ</a:t>
            </a:r>
            <a:r>
              <a:rPr lang="uk-UA" sz="2800" dirty="0">
                <a:solidFill>
                  <a:srgbClr val="002060"/>
                </a:solidFill>
                <a:latin typeface="Book Antiqua" panose="02040602050305030304" pitchFamily="18" charset="0"/>
              </a:rPr>
              <a:t>об по-справжньому зрозуміти людські потреби, </a:t>
            </a:r>
            <a:r>
              <a:rPr lang="en-US" sz="2800" dirty="0">
                <a:solidFill>
                  <a:srgbClr val="002060"/>
                </a:solidFill>
                <a:latin typeface="Book Antiqua" panose="02040602050305030304" pitchFamily="18" charset="0"/>
              </a:rPr>
              <a:t>TM </a:t>
            </a:r>
            <a:r>
              <a:rPr lang="uk-UA" sz="2800" dirty="0">
                <a:solidFill>
                  <a:srgbClr val="002060"/>
                </a:solidFill>
                <a:latin typeface="Book Antiqua" panose="02040602050305030304" pitchFamily="18" charset="0"/>
              </a:rPr>
              <a:t>машинам доведеться сприймати людей як особистостей, чий розум може формуватися під впливом безлічі чинників, по суті, «розуміючи» людей.</a:t>
            </a:r>
          </a:p>
          <a:p>
            <a:pPr marL="0" indent="0">
              <a:buNone/>
              <a:defRPr/>
            </a:pPr>
            <a:r>
              <a:rPr lang="en-US" sz="2800" b="1" dirty="0">
                <a:solidFill>
                  <a:srgbClr val="002060"/>
                </a:solidFill>
                <a:latin typeface="Book Antiqua" panose="02040602050305030304" pitchFamily="18" charset="0"/>
              </a:rPr>
              <a:t>TM </a:t>
            </a:r>
            <a:r>
              <a:rPr lang="uk-UA" sz="2800" dirty="0">
                <a:solidFill>
                  <a:srgbClr val="002060"/>
                </a:solidFill>
                <a:latin typeface="Book Antiqua" panose="02040602050305030304" pitchFamily="18" charset="0"/>
              </a:rPr>
              <a:t>системи зараз існують або у вигляді концепції, або у стадії розробки.</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16</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TM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708385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37852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Самосвідомий ШІ (</a:t>
            </a:r>
            <a:r>
              <a:rPr lang="en-US" sz="2800" b="1" dirty="0">
                <a:solidFill>
                  <a:srgbClr val="002060"/>
                </a:solidFill>
                <a:latin typeface="Book Antiqua" panose="02040602050305030304" pitchFamily="18" charset="0"/>
              </a:rPr>
              <a:t>Self-aware,  SA</a:t>
            </a:r>
            <a:r>
              <a:rPr lang="uk-UA" sz="2800" b="1" dirty="0">
                <a:solidFill>
                  <a:srgbClr val="002060"/>
                </a:solidFill>
                <a:latin typeface="Book Antiqua" panose="02040602050305030304" pitchFamily="18" charset="0"/>
              </a:rPr>
              <a:t>).</a:t>
            </a:r>
          </a:p>
          <a:p>
            <a:pPr marL="0" indent="0">
              <a:buNone/>
              <a:defRPr/>
            </a:pPr>
            <a:r>
              <a:rPr lang="uk-UA" sz="2800" dirty="0">
                <a:solidFill>
                  <a:srgbClr val="002060"/>
                </a:solidFill>
                <a:latin typeface="Book Antiqua" panose="02040602050305030304" pitchFamily="18" charset="0"/>
              </a:rPr>
              <a:t>ШІ, який в ході еволюції став настільки схожий на людський мозок, що в нього розвинулося самосвідомість.</a:t>
            </a:r>
          </a:p>
          <a:p>
            <a:pPr marL="0" indent="0">
              <a:buNone/>
              <a:defRPr/>
            </a:pPr>
            <a:r>
              <a:rPr lang="uk-UA" sz="2800" dirty="0">
                <a:solidFill>
                  <a:srgbClr val="002060"/>
                </a:solidFill>
                <a:latin typeface="Book Antiqua" panose="02040602050305030304" pitchFamily="18" charset="0"/>
              </a:rPr>
              <a:t>Зможе не тільки розуміти та викликати емоції у тих, з ким він взаємодіє, але також мати власні емоції, потреби, переконання та потенційно бажання.</a:t>
            </a:r>
          </a:p>
          <a:p>
            <a:pPr marL="0" indent="0">
              <a:buNone/>
              <a:defRPr/>
            </a:pPr>
            <a:r>
              <a:rPr lang="uk-UA" sz="2800" dirty="0">
                <a:solidFill>
                  <a:srgbClr val="002060"/>
                </a:solidFill>
                <a:latin typeface="Book Antiqua" panose="02040602050305030304" pitchFamily="18" charset="0"/>
              </a:rPr>
              <a:t>----</a:t>
            </a:r>
          </a:p>
          <a:p>
            <a:pPr marL="0" indent="0">
              <a:buNone/>
              <a:defRPr/>
            </a:pPr>
            <a:r>
              <a:rPr lang="uk-UA" sz="2000" b="1" dirty="0">
                <a:solidFill>
                  <a:srgbClr val="FF0000"/>
                </a:solidFill>
                <a:latin typeface="Book Antiqua" panose="02040602050305030304" pitchFamily="18" charset="0"/>
              </a:rPr>
              <a:t>Загрози</a:t>
            </a:r>
            <a:r>
              <a:rPr lang="uk-UA" sz="2000" b="1" dirty="0">
                <a:solidFill>
                  <a:srgbClr val="002060"/>
                </a:solidFill>
                <a:latin typeface="Book Antiqua" panose="02040602050305030304" pitchFamily="18" charset="0"/>
              </a:rPr>
              <a:t> - знайшовши самосвідомість, ШІ буде здатний мати такі ідеї, як самозбереження, які можуть прямо чи опосередковано означати кінець людства, оскільки така сутність може легко перехитрити інтелект будь-якої людини і розробити складні схеми, щоб </a:t>
            </a:r>
            <a:r>
              <a:rPr lang="uk-UA" sz="2000" b="1">
                <a:solidFill>
                  <a:srgbClr val="002060"/>
                </a:solidFill>
                <a:latin typeface="Book Antiqua" panose="02040602050305030304" pitchFamily="18" charset="0"/>
              </a:rPr>
              <a:t>зробити дії </a:t>
            </a:r>
            <a:r>
              <a:rPr lang="uk-UA" sz="2000" b="1" dirty="0">
                <a:solidFill>
                  <a:srgbClr val="002060"/>
                </a:solidFill>
                <a:latin typeface="Book Antiqua" panose="02040602050305030304" pitchFamily="18" charset="0"/>
              </a:rPr>
              <a:t>над людством.</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17</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SA</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6069664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Переваги ШІ. </a:t>
            </a: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12368" y="1052736"/>
            <a:ext cx="8712968" cy="417640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Автоматизація виконання завдань,</a:t>
            </a:r>
            <a:r>
              <a:rPr lang="uk-UA" sz="2800" dirty="0">
                <a:solidFill>
                  <a:srgbClr val="002060"/>
                </a:solidFill>
                <a:latin typeface="Book Antiqua" panose="02040602050305030304" pitchFamily="18" charset="0"/>
              </a:rPr>
              <a:t> які раніше виконували люди, що може призвести до підвищення ефективності та продуктивності.</a:t>
            </a:r>
          </a:p>
          <a:p>
            <a:pPr marL="0" indent="0">
              <a:buNone/>
              <a:defRPr/>
            </a:pPr>
            <a:r>
              <a:rPr lang="uk-UA" sz="2800" b="1" dirty="0">
                <a:solidFill>
                  <a:srgbClr val="002060"/>
                </a:solidFill>
                <a:latin typeface="Book Antiqua" panose="02040602050305030304" pitchFamily="18" charset="0"/>
              </a:rPr>
              <a:t>Поліпшення якості прийняття рішень</a:t>
            </a:r>
            <a:r>
              <a:rPr lang="uk-UA" sz="2800" dirty="0">
                <a:solidFill>
                  <a:srgbClr val="002060"/>
                </a:solidFill>
                <a:latin typeface="Book Antiqua" panose="02040602050305030304" pitchFamily="18" charset="0"/>
              </a:rPr>
              <a:t>. ШІ може використовуватися для аналізу великих обсягів даних, що може допомогти людям приймати більш обґрунтовані рішення. </a:t>
            </a:r>
          </a:p>
          <a:p>
            <a:pPr marL="0" indent="0">
              <a:buNone/>
              <a:defRPr/>
            </a:pPr>
            <a:r>
              <a:rPr lang="uk-UA" sz="2800" b="1" dirty="0">
                <a:solidFill>
                  <a:srgbClr val="002060"/>
                </a:solidFill>
                <a:latin typeface="Book Antiqua" panose="02040602050305030304" pitchFamily="18" charset="0"/>
              </a:rPr>
              <a:t>Нові можливості для творчості та інновацій</a:t>
            </a:r>
            <a:r>
              <a:rPr lang="uk-UA" sz="2800" dirty="0">
                <a:solidFill>
                  <a:srgbClr val="002060"/>
                </a:solidFill>
                <a:latin typeface="Book Antiqua" panose="02040602050305030304" pitchFamily="18" charset="0"/>
              </a:rPr>
              <a:t>. ШІ може використовуватися для створення нових продуктів, послуг та технологій. </a:t>
            </a:r>
          </a:p>
        </p:txBody>
      </p:sp>
      <p:sp>
        <p:nvSpPr>
          <p:cNvPr id="7" name="TextShape 1">
            <a:extLst>
              <a:ext uri="{FF2B5EF4-FFF2-40B4-BE49-F238E27FC236}">
                <a16:creationId xmlns:a16="http://schemas.microsoft.com/office/drawing/2014/main" id="{BB5CA548-83AE-4A49-BAE7-61D2A496B27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18</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25977187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Ризики ШІ. </a:t>
            </a: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28072" y="722531"/>
            <a:ext cx="8712968" cy="583018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Етичні ризики.</a:t>
            </a:r>
            <a:r>
              <a:rPr lang="uk-UA" sz="2800" dirty="0">
                <a:solidFill>
                  <a:srgbClr val="002060"/>
                </a:solidFill>
                <a:latin typeface="Book Antiqua" panose="02040602050305030304" pitchFamily="18" charset="0"/>
              </a:rPr>
              <a:t> ШІ може бути використаний для дискримінації, пропаганди або інших цілей, що суперечать етичним нормам.</a:t>
            </a:r>
          </a:p>
          <a:p>
            <a:pPr marL="0" indent="0">
              <a:buNone/>
              <a:defRPr/>
            </a:pPr>
            <a:r>
              <a:rPr lang="uk-UA" sz="2800" b="1" dirty="0">
                <a:solidFill>
                  <a:srgbClr val="002060"/>
                </a:solidFill>
                <a:latin typeface="Book Antiqua" panose="02040602050305030304" pitchFamily="18" charset="0"/>
              </a:rPr>
              <a:t>Технологічні ризики.</a:t>
            </a:r>
            <a:r>
              <a:rPr lang="uk-UA" sz="2800" dirty="0">
                <a:solidFill>
                  <a:srgbClr val="002060"/>
                </a:solidFill>
                <a:latin typeface="Book Antiqua" panose="02040602050305030304" pitchFamily="18" charset="0"/>
              </a:rPr>
              <a:t> ШІ може бути використаний для створення автономних систем, які можуть становити загрозу для людства.</a:t>
            </a:r>
          </a:p>
          <a:p>
            <a:pPr marL="0" indent="0">
              <a:buNone/>
              <a:defRPr/>
            </a:pPr>
            <a:r>
              <a:rPr lang="uk-UA" sz="2800" b="1" dirty="0">
                <a:solidFill>
                  <a:srgbClr val="002060"/>
                </a:solidFill>
                <a:latin typeface="Book Antiqua" panose="02040602050305030304" pitchFamily="18" charset="0"/>
              </a:rPr>
              <a:t>Економічні ризики.</a:t>
            </a:r>
            <a:r>
              <a:rPr lang="uk-UA" sz="2800" dirty="0">
                <a:solidFill>
                  <a:srgbClr val="002060"/>
                </a:solidFill>
                <a:latin typeface="Book Antiqua" panose="02040602050305030304" pitchFamily="18" charset="0"/>
              </a:rPr>
              <a:t> ШІ може призвести до масового безробіття, оскільки будуть здатні виконувати завдання, які зараз виконуються людьми.</a:t>
            </a:r>
          </a:p>
          <a:p>
            <a:pPr marL="0" indent="0">
              <a:buNone/>
              <a:defRPr/>
            </a:pPr>
            <a:r>
              <a:rPr lang="uk-UA" sz="2800" b="1" dirty="0">
                <a:solidFill>
                  <a:srgbClr val="002060"/>
                </a:solidFill>
                <a:latin typeface="Book Antiqua" panose="02040602050305030304" pitchFamily="18" charset="0"/>
              </a:rPr>
              <a:t>Соціальні ризики.</a:t>
            </a:r>
            <a:r>
              <a:rPr lang="uk-UA" sz="2800" dirty="0">
                <a:solidFill>
                  <a:srgbClr val="002060"/>
                </a:solidFill>
                <a:latin typeface="Book Antiqua" panose="02040602050305030304" pitchFamily="18" charset="0"/>
              </a:rPr>
              <a:t> ШІ може призвести до посилення нерівності, оскільки люди, які мають ІІ-технології, матимуть більше можливостей, ніж ті, хто не володіє ними.</a:t>
            </a:r>
          </a:p>
        </p:txBody>
      </p:sp>
      <p:sp>
        <p:nvSpPr>
          <p:cNvPr id="7" name="TextShape 1">
            <a:extLst>
              <a:ext uri="{FF2B5EF4-FFF2-40B4-BE49-F238E27FC236}">
                <a16:creationId xmlns:a16="http://schemas.microsoft.com/office/drawing/2014/main" id="{BB5CA548-83AE-4A49-BAE7-61D2A496B27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19</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5886300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Інтелект </a:t>
            </a:r>
            <a:r>
              <a:rPr lang="en-US" altLang="ru-RU" sz="3600" b="1" dirty="0">
                <a:solidFill>
                  <a:srgbClr val="002060"/>
                </a:solidFill>
                <a:latin typeface="Book Antiqua" panose="02040602050305030304" pitchFamily="18" charset="0"/>
                <a:sym typeface="Wingdings" panose="05000000000000000000" pitchFamily="2" charset="2"/>
              </a:rPr>
              <a:t></a:t>
            </a:r>
            <a:r>
              <a:rPr lang="uk-UA" altLang="ru-RU" sz="3600" b="1" dirty="0">
                <a:solidFill>
                  <a:srgbClr val="002060"/>
                </a:solidFill>
                <a:latin typeface="Book Antiqua" panose="02040602050305030304" pitchFamily="18" charset="0"/>
                <a:sym typeface="Wingdings" panose="05000000000000000000" pitchFamily="2" charset="2"/>
              </a:rPr>
              <a:t>Штучний інтелект</a:t>
            </a:r>
            <a:endParaRPr lang="uk-UA" altLang="ru-RU" sz="3600" b="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400708" y="929432"/>
            <a:ext cx="8352928" cy="1081322"/>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Питання 1950-х років: </a:t>
            </a:r>
          </a:p>
          <a:p>
            <a:pPr marL="0" indent="0">
              <a:buNone/>
            </a:pPr>
            <a:r>
              <a:rPr lang="uk-UA" sz="3200" b="1" dirty="0">
                <a:solidFill>
                  <a:srgbClr val="002060"/>
                </a:solidFill>
                <a:latin typeface="Book Antiqua" panose="02040602050305030304" pitchFamily="18" charset="0"/>
              </a:rPr>
              <a:t>              «Може машина думати?»</a:t>
            </a:r>
          </a:p>
        </p:txBody>
      </p:sp>
      <p:sp>
        <p:nvSpPr>
          <p:cNvPr id="6" name="TextShape 1">
            <a:extLst>
              <a:ext uri="{FF2B5EF4-FFF2-40B4-BE49-F238E27FC236}">
                <a16:creationId xmlns:a16="http://schemas.microsoft.com/office/drawing/2014/main" id="{159601CE-EF7D-45F7-9B21-7BCF95DECCB1}"/>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a:t>
            </a:fld>
            <a:endParaRPr lang="uk-UA" altLang="ru-RU" sz="1400" b="1" dirty="0">
              <a:solidFill>
                <a:srgbClr val="002060"/>
              </a:solidFill>
              <a:latin typeface="Tahoma" panose="020B0604030504040204" pitchFamily="34" charset="0"/>
            </a:endParaRPr>
          </a:p>
        </p:txBody>
      </p:sp>
      <p:sp>
        <p:nvSpPr>
          <p:cNvPr id="2" name="Rectangle 3">
            <a:extLst>
              <a:ext uri="{FF2B5EF4-FFF2-40B4-BE49-F238E27FC236}">
                <a16:creationId xmlns:a16="http://schemas.microsoft.com/office/drawing/2014/main" id="{647DEAE6-B528-0D14-EC29-849A0A47AFB7}"/>
              </a:ext>
            </a:extLst>
          </p:cNvPr>
          <p:cNvSpPr txBox="1">
            <a:spLocks noChangeArrowheads="1"/>
          </p:cNvSpPr>
          <p:nvPr/>
        </p:nvSpPr>
        <p:spPr>
          <a:xfrm>
            <a:off x="394836" y="2882917"/>
            <a:ext cx="8496944" cy="3583417"/>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2800" b="1" dirty="0">
                <a:solidFill>
                  <a:srgbClr val="002060"/>
                </a:solidFill>
                <a:latin typeface="Book Antiqua" panose="02040602050305030304" pitchFamily="18" charset="0"/>
              </a:rPr>
              <a:t>Інтелект - </a:t>
            </a:r>
            <a:r>
              <a:rPr lang="uk-UA" sz="2800" dirty="0">
                <a:solidFill>
                  <a:srgbClr val="002060"/>
                </a:solidFill>
                <a:latin typeface="Book Antiqua" panose="02040602050305030304" pitchFamily="18" charset="0"/>
              </a:rPr>
              <a:t>це якість психіки, що складається з здатності усвідомлювати нові ситуації. здатність вчитися і запам'ятовувати на основі досвіду, розуміти і застосовувати абстрактні поняття, використовувати свої знання для управління середовищем людини Загальна здатність до навчання та розв'язування задач, яка об'єднує когнітивні здібності: відчуття, сприйняття, пам'ять, рефлексію, уяву...</a:t>
            </a:r>
          </a:p>
        </p:txBody>
      </p:sp>
      <p:sp>
        <p:nvSpPr>
          <p:cNvPr id="3" name="Rectangle 3">
            <a:extLst>
              <a:ext uri="{FF2B5EF4-FFF2-40B4-BE49-F238E27FC236}">
                <a16:creationId xmlns:a16="http://schemas.microsoft.com/office/drawing/2014/main" id="{C0FEDE52-D1A4-8C47-C276-67113FEF215E}"/>
              </a:ext>
            </a:extLst>
          </p:cNvPr>
          <p:cNvSpPr txBox="1">
            <a:spLocks noChangeArrowheads="1"/>
          </p:cNvSpPr>
          <p:nvPr/>
        </p:nvSpPr>
        <p:spPr>
          <a:xfrm>
            <a:off x="395536" y="2179070"/>
            <a:ext cx="8352928" cy="535531"/>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Розум == Інтелект ?  Розум != Інтелект ?</a:t>
            </a:r>
          </a:p>
        </p:txBody>
      </p:sp>
    </p:spTree>
    <p:extLst>
      <p:ext uri="{BB962C8B-B14F-4D97-AF65-F5344CB8AC3E}">
        <p14:creationId xmlns:p14="http://schemas.microsoft.com/office/powerpoint/2010/main" val="3715718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88032" y="1052736"/>
            <a:ext cx="8686800" cy="5156283"/>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Розпізнавання образів</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розпізнавання об'єктів у зображеннях або відео. </a:t>
            </a:r>
            <a:endParaRPr lang="en-US" sz="2800" dirty="0">
              <a:solidFill>
                <a:srgbClr val="002060"/>
              </a:solidFill>
              <a:latin typeface="Book Antiqua" panose="02040602050305030304" pitchFamily="18" charset="0"/>
            </a:endParaRPr>
          </a:p>
          <a:p>
            <a:pPr marL="0" indent="0">
              <a:buNone/>
              <a:defRPr/>
            </a:pPr>
            <a:r>
              <a:rPr lang="uk-UA" sz="2800" b="1" dirty="0">
                <a:solidFill>
                  <a:srgbClr val="002060"/>
                </a:solidFill>
                <a:latin typeface="Book Antiqua" panose="02040602050305030304" pitchFamily="18" charset="0"/>
              </a:rPr>
              <a:t>Розпізнавання мови</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використовуватися для створення голосових помічників або перетворення мови в текст.</a:t>
            </a:r>
          </a:p>
          <a:p>
            <a:pPr marL="0" indent="0">
              <a:buNone/>
              <a:defRPr/>
            </a:pPr>
            <a:r>
              <a:rPr lang="uk-UA" sz="2800" b="1" dirty="0">
                <a:solidFill>
                  <a:srgbClr val="002060"/>
                </a:solidFill>
                <a:latin typeface="Book Antiqua" panose="02040602050305030304" pitchFamily="18" charset="0"/>
              </a:rPr>
              <a:t>Класифікація даних</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sym typeface="Wingdings" panose="05000000000000000000" pitchFamily="2" charset="2"/>
              </a:rPr>
              <a:t>н</a:t>
            </a:r>
            <a:r>
              <a:rPr lang="uk-UA" sz="2800" dirty="0">
                <a:solidFill>
                  <a:srgbClr val="002060"/>
                </a:solidFill>
                <a:latin typeface="Book Antiqua" panose="02040602050305030304" pitchFamily="18" charset="0"/>
              </a:rPr>
              <a:t>априклад, для класифікації товарів у магазині або для класифікації клієнтів за їхніми потребами.</a:t>
            </a:r>
          </a:p>
          <a:p>
            <a:pPr marL="0" indent="0">
              <a:buNone/>
              <a:defRPr/>
            </a:pPr>
            <a:r>
              <a:rPr lang="uk-UA" sz="2800" b="1" dirty="0">
                <a:solidFill>
                  <a:srgbClr val="002060"/>
                </a:solidFill>
                <a:latin typeface="Book Antiqua" panose="02040602050305030304" pitchFamily="18" charset="0"/>
              </a:rPr>
              <a:t>Поради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створення рекомендацій користувачам. Наприклад,  для рекомендацій фільмів глядачам.</a:t>
            </a:r>
          </a:p>
          <a:p>
            <a:pPr marL="0" indent="0">
              <a:buNone/>
              <a:defRPr/>
            </a:pPr>
            <a:r>
              <a:rPr lang="uk-UA" sz="2800" b="1" dirty="0">
                <a:solidFill>
                  <a:srgbClr val="002060"/>
                </a:solidFill>
                <a:latin typeface="Book Antiqua" panose="02040602050305030304" pitchFamily="18" charset="0"/>
              </a:rPr>
              <a:t>Ігри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для створення ігор або для гри в ігри. </a:t>
            </a: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20</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7A625D9-41C0-3D49-97C8-BCDFEC4A08FF}"/>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Типові завдання ШІ (</a:t>
            </a:r>
            <a:r>
              <a:rPr lang="en-US" altLang="ru-RU" sz="3600" b="1" dirty="0">
                <a:solidFill>
                  <a:srgbClr val="002060"/>
                </a:solidFill>
                <a:latin typeface="Book Antiqua" panose="02040602050305030304" pitchFamily="18" charset="0"/>
              </a:rPr>
              <a:t>NAI / TM</a:t>
            </a:r>
            <a:r>
              <a:rPr lang="uk-UA" altLang="ru-RU" sz="3600" b="1" dirty="0">
                <a:solidFill>
                  <a:srgbClr val="002060"/>
                </a:solidFill>
                <a:latin typeface="Book Antiqua" panose="0204060205030503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4283968" y="329641"/>
            <a:ext cx="4860032" cy="1644040"/>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ts val="2900"/>
              </a:lnSpc>
              <a:buNone/>
              <a:defRPr/>
            </a:pPr>
            <a:r>
              <a:rPr lang="en-US" sz="2800" b="1" dirty="0">
                <a:solidFill>
                  <a:srgbClr val="002060"/>
                </a:solidFill>
                <a:latin typeface="Book Antiqua" panose="02040602050305030304" pitchFamily="18" charset="0"/>
              </a:rPr>
              <a:t>ML</a:t>
            </a:r>
            <a:r>
              <a:rPr lang="uk-UA" sz="2800" b="1" dirty="0">
                <a:solidFill>
                  <a:srgbClr val="002060"/>
                </a:solidFill>
                <a:latin typeface="Book Antiqua" panose="02040602050305030304" pitchFamily="18" charset="0"/>
              </a:rPr>
              <a:t> – машинне навчання – </a:t>
            </a:r>
            <a:r>
              <a:rPr lang="uk-UA" sz="2800" dirty="0">
                <a:solidFill>
                  <a:srgbClr val="002060"/>
                </a:solidFill>
                <a:latin typeface="Book Antiqua" panose="02040602050305030304" pitchFamily="18" charset="0"/>
              </a:rPr>
              <a:t>підрозділ </a:t>
            </a:r>
            <a:r>
              <a:rPr lang="uk-UA" sz="2800" b="1" dirty="0">
                <a:solidFill>
                  <a:srgbClr val="002060"/>
                </a:solidFill>
                <a:latin typeface="Book Antiqua" panose="02040602050305030304" pitchFamily="18" charset="0"/>
              </a:rPr>
              <a:t>ШІ</a:t>
            </a:r>
            <a:r>
              <a:rPr lang="uk-UA" sz="2800" dirty="0">
                <a:solidFill>
                  <a:srgbClr val="002060"/>
                </a:solidFill>
                <a:latin typeface="Book Antiqua" panose="02040602050305030304" pitchFamily="18" charset="0"/>
              </a:rPr>
              <a:t>, де системи навчаються без явного програмування</a:t>
            </a:r>
            <a:endParaRPr lang="en-US" sz="2800" b="1"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21</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7A625D9-41C0-3D49-97C8-BCDFEC4A08FF}"/>
              </a:ext>
            </a:extLst>
          </p:cNvPr>
          <p:cNvSpPr txBox="1"/>
          <p:nvPr/>
        </p:nvSpPr>
        <p:spPr>
          <a:xfrm>
            <a:off x="590496" y="102397"/>
            <a:ext cx="3038278"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 Ареал ШІ</a:t>
            </a:r>
          </a:p>
        </p:txBody>
      </p:sp>
      <p:pic>
        <p:nvPicPr>
          <p:cNvPr id="3074" name="Picture 2">
            <a:extLst>
              <a:ext uri="{FF2B5EF4-FFF2-40B4-BE49-F238E27FC236}">
                <a16:creationId xmlns:a16="http://schemas.microsoft.com/office/drawing/2014/main" id="{D60C0D96-D308-2B2D-47D0-1AFA90AA60F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9440" t="9748" r="8478" b="10331"/>
          <a:stretch/>
        </p:blipFill>
        <p:spPr bwMode="auto">
          <a:xfrm>
            <a:off x="-1126" y="1329631"/>
            <a:ext cx="5187230" cy="498380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540B637B-2834-946F-F589-4C1071F69645}"/>
              </a:ext>
            </a:extLst>
          </p:cNvPr>
          <p:cNvSpPr txBox="1">
            <a:spLocks noChangeArrowheads="1"/>
          </p:cNvSpPr>
          <p:nvPr/>
        </p:nvSpPr>
        <p:spPr>
          <a:xfrm>
            <a:off x="5187230" y="2360721"/>
            <a:ext cx="3903948" cy="2031838"/>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sz="2800" b="1" dirty="0">
                <a:solidFill>
                  <a:srgbClr val="002060"/>
                </a:solidFill>
                <a:latin typeface="Book Antiqua" panose="02040602050305030304" pitchFamily="18" charset="0"/>
              </a:rPr>
              <a:t>ANN</a:t>
            </a:r>
            <a:r>
              <a:rPr lang="uk-UA" sz="2800" b="1" dirty="0">
                <a:solidFill>
                  <a:srgbClr val="002060"/>
                </a:solidFill>
                <a:latin typeface="Book Antiqua" panose="02040602050305030304" pitchFamily="18" charset="0"/>
              </a:rPr>
              <a:t> – штучна нейронна мережа – </a:t>
            </a:r>
            <a:r>
              <a:rPr lang="uk-UA" sz="2800" dirty="0">
                <a:solidFill>
                  <a:srgbClr val="002060"/>
                </a:solidFill>
                <a:latin typeface="Book Antiqua" panose="02040602050305030304" pitchFamily="18" charset="0"/>
              </a:rPr>
              <a:t>математична модель, що імітує роботу людського мозку</a:t>
            </a:r>
            <a:endParaRPr lang="en-US" sz="2800" b="1" dirty="0">
              <a:solidFill>
                <a:srgbClr val="002060"/>
              </a:solidFill>
              <a:latin typeface="Book Antiqua" panose="02040602050305030304" pitchFamily="18" charset="0"/>
            </a:endParaRPr>
          </a:p>
        </p:txBody>
      </p:sp>
      <p:sp>
        <p:nvSpPr>
          <p:cNvPr id="13" name="Rectangle 3">
            <a:extLst>
              <a:ext uri="{FF2B5EF4-FFF2-40B4-BE49-F238E27FC236}">
                <a16:creationId xmlns:a16="http://schemas.microsoft.com/office/drawing/2014/main" id="{60EEB371-65B8-BCC9-08F9-BBFCD4137BA2}"/>
              </a:ext>
            </a:extLst>
          </p:cNvPr>
          <p:cNvSpPr txBox="1">
            <a:spLocks noChangeArrowheads="1"/>
          </p:cNvSpPr>
          <p:nvPr/>
        </p:nvSpPr>
        <p:spPr>
          <a:xfrm>
            <a:off x="4907298" y="4779599"/>
            <a:ext cx="3903948" cy="1256241"/>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sz="2800" b="1" dirty="0">
                <a:solidFill>
                  <a:srgbClr val="002060"/>
                </a:solidFill>
                <a:latin typeface="Book Antiqua" panose="02040602050305030304" pitchFamily="18" charset="0"/>
              </a:rPr>
              <a:t>DL</a:t>
            </a:r>
            <a:r>
              <a:rPr lang="uk-UA" sz="2800" b="1" dirty="0">
                <a:solidFill>
                  <a:srgbClr val="002060"/>
                </a:solidFill>
                <a:latin typeface="Book Antiqua" panose="02040602050305030304" pitchFamily="18" charset="0"/>
              </a:rPr>
              <a:t> – глибоке навчання – </a:t>
            </a:r>
            <a:r>
              <a:rPr lang="uk-UA" sz="2800" dirty="0">
                <a:solidFill>
                  <a:srgbClr val="002060"/>
                </a:solidFill>
                <a:latin typeface="Book Antiqua" panose="02040602050305030304" pitchFamily="18" charset="0"/>
              </a:rPr>
              <a:t>навчання багатошарових </a:t>
            </a:r>
            <a:r>
              <a:rPr lang="en-US" sz="2800" dirty="0">
                <a:solidFill>
                  <a:srgbClr val="002060"/>
                </a:solidFill>
                <a:latin typeface="Book Antiqua" panose="02040602050305030304" pitchFamily="18" charset="0"/>
              </a:rPr>
              <a:t>ANN</a:t>
            </a:r>
            <a:endParaRPr lang="en-US" sz="28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86258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Контрольні запитання</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1166" y="1124744"/>
            <a:ext cx="8686800" cy="5636415"/>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Надайте визначення штучного  інтелекту.</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слабкого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NAI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сильного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AGI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a:t>
            </a:r>
            <a:r>
              <a:rPr lang="uk-UA" sz="2800" b="1" dirty="0" err="1">
                <a:solidFill>
                  <a:srgbClr val="002060"/>
                </a:solidFill>
                <a:latin typeface="Times New Roman" panose="02020603050405020304" pitchFamily="18" charset="0"/>
                <a:cs typeface="Times New Roman" panose="02020603050405020304" pitchFamily="18" charset="0"/>
              </a:rPr>
              <a:t>суперсильного</a:t>
            </a:r>
            <a:r>
              <a:rPr lang="uk-UA" sz="2800" b="1" dirty="0">
                <a:solidFill>
                  <a:srgbClr val="002060"/>
                </a:solidFill>
                <a:latin typeface="Times New Roman" panose="02020603050405020304" pitchFamily="18" charset="0"/>
                <a:cs typeface="Times New Roman" panose="02020603050405020304" pitchFamily="18" charset="0"/>
              </a:rPr>
              <a:t>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SI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ru-RU" sz="2800" b="1" dirty="0">
                <a:solidFill>
                  <a:srgbClr val="002060"/>
                </a:solidFill>
                <a:latin typeface="Times New Roman" panose="02020603050405020304" pitchFamily="18" charset="0"/>
                <a:cs typeface="Times New Roman" panose="02020603050405020304" pitchFamily="18" charset="0"/>
              </a:rPr>
              <a:t>Пояснить </a:t>
            </a:r>
            <a:r>
              <a:rPr lang="uk-UA" sz="2800" b="1" dirty="0">
                <a:solidFill>
                  <a:srgbClr val="002060"/>
                </a:solidFill>
                <a:latin typeface="Times New Roman" panose="02020603050405020304" pitchFamily="18" charset="0"/>
                <a:cs typeface="Times New Roman" panose="02020603050405020304" pitchFamily="18" charset="0"/>
              </a:rPr>
              <a:t>відмінності реактивних систем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(RM)</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ru-RU" sz="2800" b="1" dirty="0">
                <a:solidFill>
                  <a:srgbClr val="002060"/>
                </a:solidFill>
                <a:latin typeface="Times New Roman" panose="02020603050405020304" pitchFamily="18" charset="0"/>
                <a:cs typeface="Times New Roman" panose="02020603050405020304" pitchFamily="18" charset="0"/>
              </a:rPr>
              <a:t>Пояснить </a:t>
            </a:r>
            <a:r>
              <a:rPr lang="uk-UA" sz="2800" b="1" dirty="0">
                <a:solidFill>
                  <a:srgbClr val="002060"/>
                </a:solidFill>
                <a:latin typeface="Times New Roman" panose="02020603050405020304" pitchFamily="18" charset="0"/>
                <a:cs typeface="Times New Roman" panose="02020603050405020304" pitchFamily="18" charset="0"/>
              </a:rPr>
              <a:t>відмінності систем штучного інтелекту з обмеженою пам’яттю</a:t>
            </a:r>
            <a:r>
              <a:rPr lang="en-US" sz="2800" b="1" dirty="0">
                <a:solidFill>
                  <a:srgbClr val="002060"/>
                </a:solidFill>
                <a:latin typeface="Times New Roman" panose="02020603050405020304" pitchFamily="18" charset="0"/>
                <a:cs typeface="Times New Roman" panose="02020603050405020304" pitchFamily="18" charset="0"/>
              </a:rPr>
              <a:t> (LM)</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Опишіть можливості гіпотетичних емоційних </a:t>
            </a:r>
            <a:r>
              <a:rPr lang="en-US" sz="2800" b="1" dirty="0">
                <a:solidFill>
                  <a:srgbClr val="002060"/>
                </a:solidFill>
                <a:latin typeface="Times New Roman" panose="02020603050405020304" pitchFamily="18" charset="0"/>
                <a:cs typeface="Times New Roman" panose="02020603050405020304" pitchFamily="18" charset="0"/>
              </a:rPr>
              <a:t>(TM) </a:t>
            </a:r>
            <a:r>
              <a:rPr lang="uk-UA" sz="2800" b="1" dirty="0">
                <a:solidFill>
                  <a:srgbClr val="002060"/>
                </a:solidFill>
                <a:latin typeface="Times New Roman" panose="02020603050405020304" pitchFamily="18" charset="0"/>
                <a:cs typeface="Times New Roman" panose="02020603050405020304" pitchFamily="18" charset="0"/>
              </a:rPr>
              <a:t>та самосвідомих </a:t>
            </a:r>
            <a:r>
              <a:rPr lang="en-US" sz="2800" b="1" dirty="0">
                <a:solidFill>
                  <a:srgbClr val="002060"/>
                </a:solidFill>
                <a:latin typeface="Times New Roman" panose="02020603050405020304" pitchFamily="18" charset="0"/>
                <a:cs typeface="Times New Roman" panose="02020603050405020304" pitchFamily="18" charset="0"/>
              </a:rPr>
              <a:t>(SA) </a:t>
            </a:r>
            <a:r>
              <a:rPr lang="uk-UA" sz="2800" b="1" dirty="0">
                <a:solidFill>
                  <a:srgbClr val="002060"/>
                </a:solidFill>
                <a:latin typeface="Times New Roman" panose="02020603050405020304" pitchFamily="18" charset="0"/>
                <a:cs typeface="Times New Roman" panose="02020603050405020304" pitchFamily="18" charset="0"/>
              </a:rPr>
              <a:t>систем ШІ.</a:t>
            </a:r>
          </a:p>
          <a:p>
            <a:pPr>
              <a:lnSpc>
                <a:spcPct val="80000"/>
              </a:lnSpc>
              <a:defRPr/>
            </a:pPr>
            <a:endParaRPr lang="uk-UA" sz="2800" b="1"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8193693D-C912-4D37-A8F5-4E9D43B6C3B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22</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122249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Корисні та цікави посилання</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198090" y="891100"/>
            <a:ext cx="8686800" cy="2570960"/>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defRPr/>
            </a:pPr>
            <a:r>
              <a:rPr lang="en-US" sz="2800" b="1" dirty="0">
                <a:solidFill>
                  <a:srgbClr val="002060"/>
                </a:solidFill>
                <a:latin typeface="Times New Roman" panose="02020603050405020304" pitchFamily="18" charset="0"/>
                <a:cs typeface="Times New Roman" panose="02020603050405020304" pitchFamily="18" charset="0"/>
              </a:rPr>
              <a:t>State of AI Report 2023</a:t>
            </a:r>
          </a:p>
          <a:p>
            <a:pPr marL="0" lvl="0" indent="0">
              <a:lnSpc>
                <a:spcPct val="80000"/>
              </a:lnSpc>
              <a:buNone/>
              <a:defRPr/>
            </a:pPr>
            <a:r>
              <a:rPr lang="de-DE" sz="2800" dirty="0">
                <a:solidFill>
                  <a:srgbClr val="002060"/>
                </a:solidFill>
                <a:latin typeface="Times New Roman" panose="02020603050405020304" pitchFamily="18" charset="0"/>
                <a:cs typeface="Times New Roman" panose="02020603050405020304" pitchFamily="18" charset="0"/>
                <a:hlinkClick r:id="rId2"/>
              </a:rPr>
              <a:t>https://www.stateof.ai/</a:t>
            </a:r>
            <a:endParaRPr lang="uk-UA"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uk-UA"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b="1" dirty="0" err="1">
                <a:solidFill>
                  <a:srgbClr val="002060"/>
                </a:solidFill>
                <a:latin typeface="Times New Roman" panose="02020603050405020304" pitchFamily="18" charset="0"/>
                <a:cs typeface="Times New Roman" panose="02020603050405020304" pitchFamily="18" charset="0"/>
              </a:rPr>
              <a:t>Principles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of</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Artificial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Neural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Networks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and</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Their</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Applications</a:t>
            </a:r>
            <a:r>
              <a:rPr lang="uk-UA" sz="2800" b="1" dirty="0">
                <a:solidFill>
                  <a:srgbClr val="002060"/>
                </a:solidFill>
                <a:latin typeface="Times New Roman" panose="02020603050405020304" pitchFamily="18" charset="0"/>
                <a:cs typeface="Times New Roman" panose="02020603050405020304" pitchFamily="18" charset="0"/>
              </a:rPr>
              <a:t>:</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uk-UA" sz="2800"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2AB00641-6D02-43B5-8A0C-CFFA0E61BE2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23</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37229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224D-EDE3-AB0F-A096-8646D37A5498}"/>
            </a:ext>
          </a:extLst>
        </p:cNvPr>
        <p:cNvGrpSpPr/>
        <p:nvPr/>
      </p:nvGrpSpPr>
      <p:grpSpPr>
        <a:xfrm>
          <a:off x="0" y="0"/>
          <a:ext cx="0" cy="0"/>
          <a:chOff x="0" y="0"/>
          <a:chExt cx="0" cy="0"/>
        </a:xfrm>
      </p:grpSpPr>
      <p:sp>
        <p:nvSpPr>
          <p:cNvPr id="9218" name="Rectangle 3">
            <a:extLst>
              <a:ext uri="{FF2B5EF4-FFF2-40B4-BE49-F238E27FC236}">
                <a16:creationId xmlns:a16="http://schemas.microsoft.com/office/drawing/2014/main" id="{0396501A-CE95-0971-33B0-8860E26DE924}"/>
              </a:ext>
            </a:extLst>
          </p:cNvPr>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0BA8315E-C92A-CF91-2F50-3F7F675DB301}"/>
              </a:ext>
            </a:extLst>
          </p:cNvPr>
          <p:cNvSpPr txBox="1">
            <a:spLocks noChangeArrowheads="1"/>
          </p:cNvSpPr>
          <p:nvPr/>
        </p:nvSpPr>
        <p:spPr>
          <a:xfrm>
            <a:off x="198090" y="891100"/>
            <a:ext cx="8686800" cy="4887620"/>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80000"/>
              </a:lnSpc>
              <a:defRPr/>
            </a:pPr>
            <a:r>
              <a:rPr lang="uk-UA" sz="2800" b="1" dirty="0">
                <a:solidFill>
                  <a:srgbClr val="002060"/>
                </a:solidFill>
                <a:latin typeface="Times New Roman" panose="02020603050405020304" pitchFamily="18" charset="0"/>
                <a:cs typeface="Times New Roman" panose="02020603050405020304" pitchFamily="18" charset="0"/>
              </a:rPr>
              <a:t>Глибинне навчання: </a:t>
            </a:r>
            <a:r>
              <a:rPr lang="uk-UA" sz="2800" dirty="0">
                <a:solidFill>
                  <a:srgbClr val="002060"/>
                </a:solidFill>
                <a:latin typeface="Times New Roman" panose="02020603050405020304" pitchFamily="18" charset="0"/>
                <a:cs typeface="Times New Roman" panose="02020603050405020304" pitchFamily="18" charset="0"/>
              </a:rPr>
              <a:t>Навчальний посібник  / Уклад.: В.В. Литвин, Р.М. </a:t>
            </a:r>
            <a:r>
              <a:rPr lang="uk-UA" sz="2800" dirty="0" err="1">
                <a:solidFill>
                  <a:srgbClr val="002060"/>
                </a:solidFill>
                <a:latin typeface="Times New Roman" panose="02020603050405020304" pitchFamily="18" charset="0"/>
                <a:cs typeface="Times New Roman" panose="02020603050405020304" pitchFamily="18" charset="0"/>
              </a:rPr>
              <a:t>Пелещак</a:t>
            </a:r>
            <a:r>
              <a:rPr lang="uk-UA" sz="2800" dirty="0">
                <a:solidFill>
                  <a:srgbClr val="002060"/>
                </a:solidFill>
                <a:latin typeface="Times New Roman" panose="02020603050405020304" pitchFamily="18" charset="0"/>
                <a:cs typeface="Times New Roman" panose="02020603050405020304" pitchFamily="18" charset="0"/>
              </a:rPr>
              <a:t>, В.А. Висоцька В.А. – Львів: Видавництво Львівської політехніки, 2021. – 264 с.</a:t>
            </a:r>
            <a:endParaRPr lang="ru-RU"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a:solidFill>
                  <a:srgbClr val="002060"/>
                </a:solidFill>
                <a:latin typeface="Times New Roman" panose="02020603050405020304" pitchFamily="18" charset="0"/>
                <a:cs typeface="Times New Roman" panose="02020603050405020304" pitchFamily="18" charset="0"/>
              </a:rPr>
              <a:t>Тимощук П. В., Лобур М. В. </a:t>
            </a:r>
            <a:r>
              <a:rPr lang="uk-UA" sz="2800" b="1" dirty="0" err="1">
                <a:solidFill>
                  <a:srgbClr val="002060"/>
                </a:solidFill>
                <a:latin typeface="Times New Roman" panose="02020603050405020304" pitchFamily="18" charset="0"/>
                <a:cs typeface="Times New Roman" panose="02020603050405020304" pitchFamily="18" charset="0"/>
              </a:rPr>
              <a:t>Principles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of</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Artificial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Neural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Networks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and</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Their</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Applications</a:t>
            </a:r>
            <a:r>
              <a:rPr lang="uk-UA" sz="2800" b="1" dirty="0">
                <a:solidFill>
                  <a:srgbClr val="002060"/>
                </a:solidFill>
                <a:latin typeface="Times New Roman" panose="02020603050405020304" pitchFamily="18" charset="0"/>
                <a:cs typeface="Times New Roman" panose="02020603050405020304" pitchFamily="18" charset="0"/>
              </a:rPr>
              <a:t>: Принципи штучних нейронних мереж та їх застосування: </a:t>
            </a:r>
            <a:r>
              <a:rPr lang="uk-UA" sz="2800" dirty="0">
                <a:solidFill>
                  <a:srgbClr val="002060"/>
                </a:solidFill>
                <a:latin typeface="Times New Roman" panose="02020603050405020304" pitchFamily="18" charset="0"/>
                <a:cs typeface="Times New Roman" panose="02020603050405020304" pitchFamily="18" charset="0"/>
              </a:rPr>
              <a:t>Навчальний посібник. – Львів : Видавництво Львівської політехніки, 2020. – 292 с.</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err="1">
                <a:solidFill>
                  <a:srgbClr val="002060"/>
                </a:solidFill>
                <a:latin typeface="Times New Roman" panose="02020603050405020304" pitchFamily="18" charset="0"/>
                <a:cs typeface="Times New Roman" panose="02020603050405020304" pitchFamily="18" charset="0"/>
              </a:rPr>
              <a:t>Morales</a:t>
            </a:r>
            <a:r>
              <a:rPr lang="en-US" sz="2800" dirty="0">
                <a:solidFill>
                  <a:srgbClr val="002060"/>
                </a:solidFill>
                <a:latin typeface="Times New Roman" panose="02020603050405020304" pitchFamily="18" charset="0"/>
                <a:cs typeface="Times New Roman" panose="02020603050405020304" pitchFamily="18" charset="0"/>
              </a:rPr>
              <a:t> M. </a:t>
            </a:r>
            <a:r>
              <a:rPr lang="uk-UA" sz="2800" b="1" dirty="0" err="1">
                <a:solidFill>
                  <a:srgbClr val="002060"/>
                </a:solidFill>
                <a:latin typeface="Times New Roman" panose="02020603050405020304" pitchFamily="18" charset="0"/>
                <a:cs typeface="Times New Roman" panose="02020603050405020304" pitchFamily="18" charset="0"/>
              </a:rPr>
              <a:t>Grokking</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Deep</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Reinforcement</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Learning</a:t>
            </a:r>
            <a:r>
              <a:rPr lang="uk-UA" sz="2800" b="1" dirty="0">
                <a:solidFill>
                  <a:srgbClr val="002060"/>
                </a:solidFill>
                <a:latin typeface="Times New Roman" panose="02020603050405020304" pitchFamily="18" charset="0"/>
                <a:cs typeface="Times New Roman" panose="02020603050405020304" pitchFamily="18" charset="0"/>
              </a:rPr>
              <a:t>. – </a:t>
            </a:r>
            <a:r>
              <a:rPr lang="uk-UA" sz="2800" dirty="0" err="1">
                <a:solidFill>
                  <a:srgbClr val="002060"/>
                </a:solidFill>
                <a:latin typeface="Times New Roman" panose="02020603050405020304" pitchFamily="18" charset="0"/>
                <a:cs typeface="Times New Roman" panose="02020603050405020304" pitchFamily="18" charset="0"/>
              </a:rPr>
              <a:t>Manning</a:t>
            </a:r>
            <a:r>
              <a:rPr lang="uk-UA" sz="2800" dirty="0">
                <a:solidFill>
                  <a:srgbClr val="002060"/>
                </a:solidFill>
                <a:latin typeface="Times New Roman" panose="02020603050405020304" pitchFamily="18" charset="0"/>
                <a:cs typeface="Times New Roman" panose="02020603050405020304" pitchFamily="18" charset="0"/>
              </a:rPr>
              <a:t>, 2020. – 907 с.</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err="1">
                <a:solidFill>
                  <a:srgbClr val="002060"/>
                </a:solidFill>
                <a:latin typeface="Times New Roman" panose="02020603050405020304" pitchFamily="18" charset="0"/>
                <a:cs typeface="Times New Roman" panose="02020603050405020304" pitchFamily="18" charset="0"/>
              </a:rPr>
              <a:t>Trask</a:t>
            </a:r>
            <a:r>
              <a:rPr lang="uk-UA" sz="2800" dirty="0">
                <a:solidFill>
                  <a:srgbClr val="002060"/>
                </a:solidFill>
                <a:latin typeface="Times New Roman" panose="02020603050405020304" pitchFamily="18" charset="0"/>
                <a:cs typeface="Times New Roman" panose="02020603050405020304" pitchFamily="18" charset="0"/>
              </a:rPr>
              <a:t> </a:t>
            </a:r>
            <a:r>
              <a:rPr lang="uk-UA" sz="2800" dirty="0" err="1">
                <a:solidFill>
                  <a:srgbClr val="002060"/>
                </a:solidFill>
                <a:latin typeface="Times New Roman" panose="02020603050405020304" pitchFamily="18" charset="0"/>
                <a:cs typeface="Times New Roman" panose="02020603050405020304" pitchFamily="18" charset="0"/>
              </a:rPr>
              <a:t>Andrew</a:t>
            </a:r>
            <a:r>
              <a:rPr lang="uk-UA" sz="2800" dirty="0">
                <a:solidFill>
                  <a:srgbClr val="002060"/>
                </a:solidFill>
                <a:latin typeface="Times New Roman" panose="02020603050405020304" pitchFamily="18" charset="0"/>
                <a:cs typeface="Times New Roman" panose="02020603050405020304" pitchFamily="18" charset="0"/>
              </a:rPr>
              <a:t> W.</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Grokking</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Deep</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Learning</a:t>
            </a:r>
            <a:r>
              <a:rPr lang="uk-UA" sz="2800" b="1" dirty="0">
                <a:solidFill>
                  <a:srgbClr val="002060"/>
                </a:solidFill>
                <a:latin typeface="Times New Roman" panose="02020603050405020304" pitchFamily="18" charset="0"/>
                <a:cs typeface="Times New Roman" panose="02020603050405020304" pitchFamily="18" charset="0"/>
              </a:rPr>
              <a:t>.</a:t>
            </a:r>
            <a:r>
              <a:rPr lang="uk-UA" sz="2800" dirty="0">
                <a:solidFill>
                  <a:srgbClr val="002060"/>
                </a:solidFill>
                <a:latin typeface="Times New Roman" panose="02020603050405020304" pitchFamily="18" charset="0"/>
                <a:cs typeface="Times New Roman" panose="02020603050405020304" pitchFamily="18" charset="0"/>
              </a:rPr>
              <a:t> – </a:t>
            </a:r>
            <a:r>
              <a:rPr lang="uk-UA" sz="2800" dirty="0" err="1">
                <a:solidFill>
                  <a:srgbClr val="002060"/>
                </a:solidFill>
                <a:latin typeface="Times New Roman" panose="02020603050405020304" pitchFamily="18" charset="0"/>
                <a:cs typeface="Times New Roman" panose="02020603050405020304" pitchFamily="18" charset="0"/>
              </a:rPr>
              <a:t>Manning</a:t>
            </a:r>
            <a:r>
              <a:rPr lang="uk-UA" sz="2800" dirty="0">
                <a:solidFill>
                  <a:srgbClr val="002060"/>
                </a:solidFill>
                <a:latin typeface="Times New Roman" panose="02020603050405020304" pitchFamily="18" charset="0"/>
                <a:cs typeface="Times New Roman" panose="02020603050405020304" pitchFamily="18" charset="0"/>
              </a:rPr>
              <a:t>, 20</a:t>
            </a:r>
            <a:r>
              <a:rPr lang="en-US" sz="2800" dirty="0">
                <a:solidFill>
                  <a:srgbClr val="002060"/>
                </a:solidFill>
                <a:latin typeface="Times New Roman" panose="02020603050405020304" pitchFamily="18" charset="0"/>
                <a:cs typeface="Times New Roman" panose="02020603050405020304" pitchFamily="18" charset="0"/>
              </a:rPr>
              <a:t>19</a:t>
            </a:r>
            <a:r>
              <a:rPr lang="uk-UA" sz="2800" dirty="0">
                <a:solidFill>
                  <a:srgbClr val="002060"/>
                </a:solidFill>
                <a:latin typeface="Times New Roman" panose="02020603050405020304" pitchFamily="18" charset="0"/>
                <a:cs typeface="Times New Roman" panose="02020603050405020304" pitchFamily="18" charset="0"/>
              </a:rPr>
              <a:t>. – </a:t>
            </a:r>
            <a:r>
              <a:rPr lang="en-US" sz="2800" dirty="0">
                <a:solidFill>
                  <a:srgbClr val="002060"/>
                </a:solidFill>
                <a:latin typeface="Times New Roman" panose="02020603050405020304" pitchFamily="18" charset="0"/>
                <a:cs typeface="Times New Roman" panose="02020603050405020304" pitchFamily="18" charset="0"/>
              </a:rPr>
              <a:t>336</a:t>
            </a:r>
            <a:r>
              <a:rPr lang="uk-UA" sz="2800" dirty="0">
                <a:solidFill>
                  <a:srgbClr val="002060"/>
                </a:solidFill>
                <a:latin typeface="Times New Roman" panose="02020603050405020304" pitchFamily="18" charset="0"/>
                <a:cs typeface="Times New Roman" panose="02020603050405020304" pitchFamily="18" charset="0"/>
              </a:rPr>
              <a:t> с.</a:t>
            </a:r>
            <a:endParaRPr lang="ru-RU" dirty="0"/>
          </a:p>
        </p:txBody>
      </p:sp>
      <p:sp>
        <p:nvSpPr>
          <p:cNvPr id="5" name="TextShape 1">
            <a:extLst>
              <a:ext uri="{FF2B5EF4-FFF2-40B4-BE49-F238E27FC236}">
                <a16:creationId xmlns:a16="http://schemas.microsoft.com/office/drawing/2014/main" id="{603AEC04-9436-C168-6767-9F9F1986CAB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24</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276775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4294967295"/>
          </p:nvPr>
        </p:nvSpPr>
        <p:spPr>
          <a:xfrm>
            <a:off x="323528" y="1772816"/>
            <a:ext cx="8172450" cy="1302921"/>
          </a:xfrm>
        </p:spPr>
        <p:txBody>
          <a:bodyPr>
            <a:spAutoFit/>
          </a:bodyPr>
          <a:lstStyle/>
          <a:p>
            <a:pPr marL="185738" indent="15875" algn="ctr" defTabSz="8428038">
              <a:buFontTx/>
              <a:buNone/>
              <a:tabLst>
                <a:tab pos="8526463" algn="l"/>
              </a:tabLst>
              <a:defRPr/>
            </a:pPr>
            <a:r>
              <a:rPr lang="en-US" altLang="ru-RU" sz="4000" b="1" dirty="0">
                <a:solidFill>
                  <a:srgbClr val="002060"/>
                </a:solidFill>
                <a:latin typeface="Book Antiqua" panose="02040602050305030304" pitchFamily="18" charset="0"/>
              </a:rPr>
              <a:t>The END</a:t>
            </a:r>
          </a:p>
          <a:p>
            <a:pPr marL="185738" indent="15875" algn="ctr" defTabSz="8428038">
              <a:buFontTx/>
              <a:buNone/>
              <a:tabLst>
                <a:tab pos="8526463" algn="l"/>
              </a:tabLst>
              <a:defRPr/>
            </a:pPr>
            <a:r>
              <a:rPr lang="uk-UA" altLang="ru-RU" sz="4000" b="1" dirty="0">
                <a:solidFill>
                  <a:srgbClr val="002060"/>
                </a:solidFill>
                <a:latin typeface="Book Antiqua" panose="02040602050305030304" pitchFamily="18" charset="0"/>
              </a:rPr>
              <a:t>Модуль </a:t>
            </a:r>
            <a:r>
              <a:rPr lang="en-US" altLang="ru-RU" sz="4000" b="1" dirty="0">
                <a:solidFill>
                  <a:srgbClr val="002060"/>
                </a:solidFill>
                <a:latin typeface="Book Antiqua" panose="02040602050305030304" pitchFamily="18" charset="0"/>
              </a:rPr>
              <a:t>1</a:t>
            </a:r>
            <a:r>
              <a:rPr lang="uk-UA" altLang="ru-RU" sz="4000" b="1" dirty="0">
                <a:solidFill>
                  <a:srgbClr val="002060"/>
                </a:solidFill>
                <a:latin typeface="Book Antiqua" panose="02040602050305030304" pitchFamily="18" charset="0"/>
              </a:rPr>
              <a:t>. Лекція </a:t>
            </a:r>
            <a:r>
              <a:rPr lang="en-US" altLang="ru-RU" sz="4000" b="1" dirty="0">
                <a:solidFill>
                  <a:srgbClr val="002060"/>
                </a:solidFill>
                <a:latin typeface="Book Antiqua" panose="02040602050305030304" pitchFamily="18" charset="0"/>
              </a:rPr>
              <a:t>1.1.</a:t>
            </a:r>
            <a:endParaRPr lang="ru-RU" altLang="ru-RU" sz="4000" b="1" dirty="0">
              <a:solidFill>
                <a:srgbClr val="002060"/>
              </a:solidFill>
              <a:latin typeface="Book Antiqua" panose="020406020503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460AEE4D-63E0-42DC-B479-D996988C7BC4}"/>
              </a:ext>
            </a:extLst>
          </p:cNvPr>
          <p:cNvSpPr txBox="1">
            <a:spLocks noChangeArrowheads="1"/>
          </p:cNvSpPr>
          <p:nvPr/>
        </p:nvSpPr>
        <p:spPr>
          <a:xfrm>
            <a:off x="395536" y="713695"/>
            <a:ext cx="8579296" cy="97930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ШІ </a:t>
            </a:r>
            <a:r>
              <a:rPr lang="en-US" sz="3200" b="1" dirty="0">
                <a:solidFill>
                  <a:srgbClr val="002060"/>
                </a:solidFill>
                <a:latin typeface="Book Antiqua" panose="02040602050305030304" pitchFamily="18" charset="0"/>
                <a:sym typeface="Wingdings" panose="05000000000000000000" pitchFamily="2" charset="2"/>
              </a:rPr>
              <a:t> </a:t>
            </a:r>
            <a:r>
              <a:rPr lang="uk-UA" sz="3200" b="1" dirty="0">
                <a:solidFill>
                  <a:srgbClr val="002060"/>
                </a:solidFill>
                <a:latin typeface="Book Antiqua" panose="02040602050305030304" pitchFamily="18" charset="0"/>
              </a:rPr>
              <a:t>СИМУЛЯТОР інтелектуальної діяльності людини.</a:t>
            </a:r>
            <a:endParaRPr lang="uk-UA" sz="2800" dirty="0">
              <a:solidFill>
                <a:srgbClr val="002060"/>
              </a:solidFill>
              <a:latin typeface="Book Antiqua" panose="02040602050305030304" pitchFamily="18" charset="0"/>
            </a:endParaRPr>
          </a:p>
        </p:txBody>
      </p:sp>
      <p:sp>
        <p:nvSpPr>
          <p:cNvPr id="10" name="TextShape 1">
            <a:extLst>
              <a:ext uri="{FF2B5EF4-FFF2-40B4-BE49-F238E27FC236}">
                <a16:creationId xmlns:a16="http://schemas.microsoft.com/office/drawing/2014/main" id="{E8CB5E06-F411-4C5C-96B6-ECCAF3DBDDB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3</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C306D45E-546E-CF93-01E7-DE039072784A}"/>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sym typeface="Wingdings" panose="05000000000000000000" pitchFamily="2" charset="2"/>
              </a:rPr>
              <a:t>Штучний інтелект (ШІ, </a:t>
            </a:r>
            <a:r>
              <a:rPr lang="en-US" altLang="ru-RU" sz="3600" b="1" dirty="0">
                <a:solidFill>
                  <a:srgbClr val="002060"/>
                </a:solidFill>
                <a:latin typeface="Book Antiqua" panose="02040602050305030304" pitchFamily="18" charset="0"/>
                <a:sym typeface="Wingdings" panose="05000000000000000000" pitchFamily="2" charset="2"/>
              </a:rPr>
              <a:t>AI</a:t>
            </a:r>
            <a:r>
              <a:rPr lang="uk-UA" altLang="ru-RU" sz="3600" b="1" dirty="0">
                <a:solidFill>
                  <a:srgbClr val="002060"/>
                </a:solidFill>
                <a:latin typeface="Book Antiqua" panose="02040602050305030304" pitchFamily="18" charset="0"/>
                <a:sym typeface="Wingdings" panose="05000000000000000000" pitchFamily="2" charset="2"/>
              </a:rPr>
              <a:t>)</a:t>
            </a:r>
            <a:endParaRPr lang="uk-UA" altLang="ru-RU" sz="3600" b="1" dirty="0">
              <a:solidFill>
                <a:srgbClr val="002060"/>
              </a:solidFill>
              <a:latin typeface="Book Antiqua" panose="02040602050305030304" pitchFamily="18" charset="0"/>
            </a:endParaRPr>
          </a:p>
        </p:txBody>
      </p:sp>
      <p:pic>
        <p:nvPicPr>
          <p:cNvPr id="3" name="Picture 2">
            <a:extLst>
              <a:ext uri="{FF2B5EF4-FFF2-40B4-BE49-F238E27FC236}">
                <a16:creationId xmlns:a16="http://schemas.microsoft.com/office/drawing/2014/main" id="{3ECA627E-A317-72F5-8F41-FF20ADF54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464" y="3673140"/>
            <a:ext cx="2464967" cy="24649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1E1FB0-A9AF-ABD2-2630-7BFC5405A513}"/>
              </a:ext>
            </a:extLst>
          </p:cNvPr>
          <p:cNvSpPr txBox="1">
            <a:spLocks noChangeArrowheads="1"/>
          </p:cNvSpPr>
          <p:nvPr/>
        </p:nvSpPr>
        <p:spPr>
          <a:xfrm>
            <a:off x="306384" y="1712704"/>
            <a:ext cx="8579296" cy="178510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ts val="3300"/>
              </a:lnSpc>
              <a:buNone/>
            </a:pPr>
            <a:r>
              <a:rPr lang="en-US" sz="3200" b="1" dirty="0">
                <a:solidFill>
                  <a:srgbClr val="002060"/>
                </a:solidFill>
                <a:latin typeface="Book Antiqua" panose="02040602050305030304" pitchFamily="18" charset="0"/>
              </a:rPr>
              <a:t>IBM:  </a:t>
            </a:r>
            <a:r>
              <a:rPr lang="uk-UA" sz="2800" dirty="0">
                <a:solidFill>
                  <a:srgbClr val="002060"/>
                </a:solidFill>
                <a:latin typeface="Book Antiqua" panose="02040602050305030304" pitchFamily="18" charset="0"/>
              </a:rPr>
              <a:t>Імітація можливостей людського розуму щодо вирішення проблем та прийняття рішень за допомогою комп'ютера або автоматизованих машин.</a:t>
            </a:r>
          </a:p>
        </p:txBody>
      </p:sp>
      <p:sp>
        <p:nvSpPr>
          <p:cNvPr id="5" name="Rectangle 3">
            <a:extLst>
              <a:ext uri="{FF2B5EF4-FFF2-40B4-BE49-F238E27FC236}">
                <a16:creationId xmlns:a16="http://schemas.microsoft.com/office/drawing/2014/main" id="{C574C518-2257-A233-FEBE-2F104EAB8911}"/>
              </a:ext>
            </a:extLst>
          </p:cNvPr>
          <p:cNvSpPr txBox="1">
            <a:spLocks noChangeArrowheads="1"/>
          </p:cNvSpPr>
          <p:nvPr/>
        </p:nvSpPr>
        <p:spPr>
          <a:xfrm>
            <a:off x="395536" y="3497808"/>
            <a:ext cx="5628807" cy="3195618"/>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2800" b="1" dirty="0">
                <a:solidFill>
                  <a:srgbClr val="002060"/>
                </a:solidFill>
                <a:latin typeface="Book Antiqua" panose="02040602050305030304" pitchFamily="18" charset="0"/>
              </a:rPr>
              <a:t>ШІ </a:t>
            </a:r>
            <a:r>
              <a:rPr lang="uk-UA" sz="2800" dirty="0">
                <a:solidFill>
                  <a:srgbClr val="002060"/>
                </a:solidFill>
                <a:latin typeface="Book Antiqua" panose="02040602050305030304" pitchFamily="18" charset="0"/>
              </a:rPr>
              <a:t>— взагалі це теорія та розробка комп'ютерних систем, здатних виконувати завдання, які зазвичай вимагають людського інтелекту, такі як візуальне сприйняття, розпізнавання мови, прийняття рішень та переклад між мовами.</a:t>
            </a:r>
          </a:p>
        </p:txBody>
      </p:sp>
    </p:spTree>
    <p:extLst>
      <p:ext uri="{BB962C8B-B14F-4D97-AF65-F5344CB8AC3E}">
        <p14:creationId xmlns:p14="http://schemas.microsoft.com/office/powerpoint/2010/main" val="27279315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Shape 1">
            <a:extLst>
              <a:ext uri="{FF2B5EF4-FFF2-40B4-BE49-F238E27FC236}">
                <a16:creationId xmlns:a16="http://schemas.microsoft.com/office/drawing/2014/main" id="{E8CB5E06-F411-4C5C-96B6-ECCAF3DBDDB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4</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C306D45E-546E-CF93-01E7-DE039072784A}"/>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sym typeface="Wingdings" panose="05000000000000000000" pitchFamily="2" charset="2"/>
              </a:rPr>
              <a:t>Штучний інтелект (ШІ, </a:t>
            </a:r>
            <a:r>
              <a:rPr lang="en-US" altLang="ru-RU" sz="3600" b="1" dirty="0">
                <a:solidFill>
                  <a:srgbClr val="002060"/>
                </a:solidFill>
                <a:latin typeface="Book Antiqua" panose="02040602050305030304" pitchFamily="18" charset="0"/>
                <a:sym typeface="Wingdings" panose="05000000000000000000" pitchFamily="2" charset="2"/>
              </a:rPr>
              <a:t>AI</a:t>
            </a:r>
            <a:r>
              <a:rPr lang="uk-UA" altLang="ru-RU" sz="3600" b="1" dirty="0">
                <a:solidFill>
                  <a:srgbClr val="002060"/>
                </a:solidFill>
                <a:latin typeface="Book Antiqua" panose="02040602050305030304" pitchFamily="18" charset="0"/>
                <a:sym typeface="Wingdings" panose="05000000000000000000" pitchFamily="2" charset="2"/>
              </a:rPr>
              <a:t>)</a:t>
            </a:r>
            <a:endParaRPr lang="uk-UA" altLang="ru-RU" sz="3600" b="1" dirty="0">
              <a:solidFill>
                <a:srgbClr val="002060"/>
              </a:solidFill>
              <a:latin typeface="Book Antiqua" panose="02040602050305030304" pitchFamily="18" charset="0"/>
            </a:endParaRPr>
          </a:p>
        </p:txBody>
      </p:sp>
      <p:sp>
        <p:nvSpPr>
          <p:cNvPr id="11" name="TextBox 10">
            <a:extLst>
              <a:ext uri="{FF2B5EF4-FFF2-40B4-BE49-F238E27FC236}">
                <a16:creationId xmlns:a16="http://schemas.microsoft.com/office/drawing/2014/main" id="{A54DA1EC-26A9-10CD-C6FD-4F0B24598529}"/>
              </a:ext>
            </a:extLst>
          </p:cNvPr>
          <p:cNvSpPr txBox="1"/>
          <p:nvPr/>
        </p:nvSpPr>
        <p:spPr>
          <a:xfrm>
            <a:off x="4127828" y="5733256"/>
            <a:ext cx="4248472" cy="954107"/>
          </a:xfrm>
          <a:prstGeom prst="rect">
            <a:avLst/>
          </a:prstGeom>
          <a:noFill/>
        </p:spPr>
        <p:txBody>
          <a:bodyPr wrap="square">
            <a:spAutoFit/>
          </a:bodyPr>
          <a:lstStyle/>
          <a:p>
            <a:r>
              <a:rPr lang="uk-UA" sz="2800" dirty="0">
                <a:solidFill>
                  <a:srgbClr val="002060"/>
                </a:solidFill>
                <a:latin typeface="Book Antiqua" panose="02040602050305030304" pitchFamily="18" charset="0"/>
              </a:rPr>
              <a:t>«</a:t>
            </a:r>
            <a:r>
              <a:rPr lang="uk-UA" sz="2800" b="1" dirty="0">
                <a:solidFill>
                  <a:srgbClr val="002060"/>
                </a:solidFill>
                <a:latin typeface="Book Antiqua" panose="02040602050305030304" pitchFamily="18" charset="0"/>
              </a:rPr>
              <a:t>RUR</a:t>
            </a:r>
            <a:r>
              <a:rPr lang="uk-UA" sz="2800" dirty="0">
                <a:solidFill>
                  <a:srgbClr val="002060"/>
                </a:solidFill>
                <a:latin typeface="Book Antiqua" panose="02040602050305030304" pitchFamily="18" charset="0"/>
              </a:rPr>
              <a:t>» Карел Чапек</a:t>
            </a:r>
          </a:p>
          <a:p>
            <a:r>
              <a:rPr lang="ru-RU" sz="2800" dirty="0">
                <a:solidFill>
                  <a:srgbClr val="002060"/>
                </a:solidFill>
                <a:latin typeface="Book Antiqua" panose="02040602050305030304" pitchFamily="18" charset="0"/>
              </a:rPr>
              <a:t>(1890-1938)</a:t>
            </a:r>
            <a:r>
              <a:rPr lang="uk-UA" sz="2800" dirty="0">
                <a:solidFill>
                  <a:srgbClr val="002060"/>
                </a:solidFill>
                <a:latin typeface="Book Antiqua" panose="02040602050305030304" pitchFamily="18" charset="0"/>
              </a:rPr>
              <a:t>.</a:t>
            </a:r>
          </a:p>
        </p:txBody>
      </p:sp>
      <p:sp>
        <p:nvSpPr>
          <p:cNvPr id="4" name="TextBox 3">
            <a:extLst>
              <a:ext uri="{FF2B5EF4-FFF2-40B4-BE49-F238E27FC236}">
                <a16:creationId xmlns:a16="http://schemas.microsoft.com/office/drawing/2014/main" id="{06D9ED46-4C4E-A0FE-C1F0-4C68CCEBA439}"/>
              </a:ext>
            </a:extLst>
          </p:cNvPr>
          <p:cNvSpPr txBox="1"/>
          <p:nvPr/>
        </p:nvSpPr>
        <p:spPr>
          <a:xfrm>
            <a:off x="330443" y="799910"/>
            <a:ext cx="7781670" cy="954107"/>
          </a:xfrm>
          <a:prstGeom prst="rect">
            <a:avLst/>
          </a:prstGeom>
          <a:noFill/>
        </p:spPr>
        <p:txBody>
          <a:bodyPr wrap="square">
            <a:spAutoFit/>
          </a:bodyPr>
          <a:lstStyle/>
          <a:p>
            <a:r>
              <a:rPr lang="uk-UA" sz="2800" dirty="0">
                <a:solidFill>
                  <a:srgbClr val="002060"/>
                </a:solidFill>
                <a:latin typeface="Book Antiqua" panose="02040602050305030304" pitchFamily="18" charset="0"/>
              </a:rPr>
              <a:t>«</a:t>
            </a:r>
            <a:r>
              <a:rPr lang="uk-UA" sz="2800" b="1" dirty="0" err="1">
                <a:solidFill>
                  <a:srgbClr val="002060"/>
                </a:solidFill>
                <a:latin typeface="Book Antiqua" panose="02040602050305030304" pitchFamily="18" charset="0"/>
              </a:rPr>
              <a:t>Франкенштейн</a:t>
            </a:r>
            <a:r>
              <a:rPr lang="uk-UA" sz="2800" dirty="0">
                <a:solidFill>
                  <a:srgbClr val="002060"/>
                </a:solidFill>
                <a:latin typeface="Book Antiqua" panose="02040602050305030304" pitchFamily="18" charset="0"/>
              </a:rPr>
              <a:t>» Мері Шеллі</a:t>
            </a:r>
          </a:p>
          <a:p>
            <a:r>
              <a:rPr lang="uk-UA" sz="2800" dirty="0">
                <a:solidFill>
                  <a:srgbClr val="002060"/>
                </a:solidFill>
                <a:latin typeface="Book Antiqua" panose="02040602050305030304" pitchFamily="18" charset="0"/>
              </a:rPr>
              <a:t>                                         (1797-1851)  </a:t>
            </a:r>
          </a:p>
        </p:txBody>
      </p:sp>
      <p:pic>
        <p:nvPicPr>
          <p:cNvPr id="1028" name="Picture 4" descr="Мері Шеллі, 1831 рік">
            <a:extLst>
              <a:ext uri="{FF2B5EF4-FFF2-40B4-BE49-F238E27FC236}">
                <a16:creationId xmlns:a16="http://schemas.microsoft.com/office/drawing/2014/main" id="{CD4C26C5-0F4C-03B7-C6F6-A215E5E39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23130"/>
            <a:ext cx="3441576" cy="23391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ankenstein / Франкенштейн - Мері Шеллі (978-966-03-9611-1)">
            <a:extLst>
              <a:ext uri="{FF2B5EF4-FFF2-40B4-BE49-F238E27FC236}">
                <a16:creationId xmlns:a16="http://schemas.microsoft.com/office/drawing/2014/main" id="{50254F3F-8064-6C01-0E6B-8B75656C2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23" r="18952"/>
          <a:stretch/>
        </p:blipFill>
        <p:spPr bwMode="auto">
          <a:xfrm>
            <a:off x="6281486" y="855975"/>
            <a:ext cx="2464968" cy="38987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arel Čapek, 1938.">
            <a:extLst>
              <a:ext uri="{FF2B5EF4-FFF2-40B4-BE49-F238E27FC236}">
                <a16:creationId xmlns:a16="http://schemas.microsoft.com/office/drawing/2014/main" id="{90392FC7-D28A-B086-432B-23A09BCDB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4301540"/>
            <a:ext cx="1761279" cy="13285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Карел Чапек, создатель роботов">
            <a:extLst>
              <a:ext uri="{FF2B5EF4-FFF2-40B4-BE49-F238E27FC236}">
                <a16:creationId xmlns:a16="http://schemas.microsoft.com/office/drawing/2014/main" id="{3BBA9CB8-EE56-8BF5-3A71-A687A4F3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4" y="4314812"/>
            <a:ext cx="3945374" cy="222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Тест Тюрінга</a:t>
            </a:r>
          </a:p>
        </p:txBody>
      </p:sp>
      <p:sp>
        <p:nvSpPr>
          <p:cNvPr id="7" name="TextShape 1">
            <a:extLst>
              <a:ext uri="{FF2B5EF4-FFF2-40B4-BE49-F238E27FC236}">
                <a16:creationId xmlns:a16="http://schemas.microsoft.com/office/drawing/2014/main" id="{66ACFCBC-E97C-4A4B-9C74-DF060A64FA1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5</a:t>
            </a:fld>
            <a:endParaRPr lang="uk-UA" altLang="ru-RU" sz="1400" b="1" dirty="0">
              <a:solidFill>
                <a:srgbClr val="002060"/>
              </a:solidFill>
              <a:latin typeface="Tahoma" panose="020B0604030504040204" pitchFamily="34" charset="0"/>
            </a:endParaRPr>
          </a:p>
        </p:txBody>
      </p:sp>
      <p:pic>
        <p:nvPicPr>
          <p:cNvPr id="3" name="Picture 4">
            <a:extLst>
              <a:ext uri="{FF2B5EF4-FFF2-40B4-BE49-F238E27FC236}">
                <a16:creationId xmlns:a16="http://schemas.microsoft.com/office/drawing/2014/main" id="{6C7433D0-FE9F-1DE2-ABF9-6DB18753F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59629"/>
            <a:ext cx="2251883" cy="28824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Фото на паспорт. 16 лет.">
            <a:extLst>
              <a:ext uri="{FF2B5EF4-FFF2-40B4-BE49-F238E27FC236}">
                <a16:creationId xmlns:a16="http://schemas.microsoft.com/office/drawing/2014/main" id="{6E7DB507-D56C-5718-C6DC-40D481763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213" y="459604"/>
            <a:ext cx="2291427" cy="31193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5EF9069-B11F-8A38-D882-3DEA6CD5F50D}"/>
              </a:ext>
            </a:extLst>
          </p:cNvPr>
          <p:cNvSpPr txBox="1"/>
          <p:nvPr/>
        </p:nvSpPr>
        <p:spPr>
          <a:xfrm>
            <a:off x="485546" y="848142"/>
            <a:ext cx="5442724" cy="2420021"/>
          </a:xfrm>
          <a:prstGeom prst="rect">
            <a:avLst/>
          </a:prstGeom>
          <a:noFill/>
        </p:spPr>
        <p:txBody>
          <a:bodyPr wrap="square">
            <a:spAutoFit/>
          </a:bodyPr>
          <a:lstStyle/>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Абстрактна обчислювальна «машина Тюрінга»,</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Теорія алгоритмів, машина </a:t>
            </a:r>
            <a:r>
              <a:rPr lang="uk-UA" sz="2800" b="1" dirty="0">
                <a:solidFill>
                  <a:srgbClr val="002060"/>
                </a:solidFill>
                <a:latin typeface="Book Antiqua" panose="02040602050305030304" pitchFamily="18" charset="0"/>
                <a:ea typeface="+mj-ea"/>
                <a:cs typeface="+mj-cs"/>
              </a:rPr>
              <a:t>Бомба</a:t>
            </a:r>
            <a:r>
              <a:rPr lang="uk-UA" sz="2800" dirty="0">
                <a:solidFill>
                  <a:srgbClr val="002060"/>
                </a:solidFill>
                <a:latin typeface="Book Antiqua" panose="02040602050305030304" pitchFamily="18" charset="0"/>
                <a:ea typeface="+mj-ea"/>
                <a:cs typeface="+mj-cs"/>
              </a:rPr>
              <a:t> для злому «</a:t>
            </a:r>
            <a:r>
              <a:rPr lang="uk-UA" sz="2800" dirty="0" err="1">
                <a:solidFill>
                  <a:srgbClr val="002060"/>
                </a:solidFill>
                <a:latin typeface="Book Antiqua" panose="02040602050305030304" pitchFamily="18" charset="0"/>
                <a:ea typeface="+mj-ea"/>
                <a:cs typeface="+mj-cs"/>
              </a:rPr>
              <a:t>Енігми</a:t>
            </a:r>
            <a:r>
              <a:rPr lang="uk-UA" sz="2800" dirty="0">
                <a:solidFill>
                  <a:srgbClr val="002060"/>
                </a:solidFill>
                <a:latin typeface="Book Antiqua" panose="02040602050305030304" pitchFamily="18" charset="0"/>
                <a:ea typeface="+mj-ea"/>
                <a:cs typeface="+mj-cs"/>
              </a:rPr>
              <a:t>»,</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Основоположник теорії штучного інтелекту (1947)</a:t>
            </a:r>
            <a:r>
              <a:rPr lang="ru-RU" sz="2800" dirty="0">
                <a:solidFill>
                  <a:srgbClr val="002060"/>
                </a:solidFill>
                <a:latin typeface="Book Antiqua" panose="02040602050305030304" pitchFamily="18" charset="0"/>
                <a:ea typeface="+mj-ea"/>
                <a:cs typeface="+mj-cs"/>
              </a:rPr>
              <a:t>.</a:t>
            </a:r>
          </a:p>
        </p:txBody>
      </p:sp>
      <p:sp>
        <p:nvSpPr>
          <p:cNvPr id="10" name="TextBox 9">
            <a:extLst>
              <a:ext uri="{FF2B5EF4-FFF2-40B4-BE49-F238E27FC236}">
                <a16:creationId xmlns:a16="http://schemas.microsoft.com/office/drawing/2014/main" id="{BCA701AB-1CF3-8882-483C-BD9A5C8150E4}"/>
              </a:ext>
            </a:extLst>
          </p:cNvPr>
          <p:cNvSpPr txBox="1"/>
          <p:nvPr/>
        </p:nvSpPr>
        <p:spPr>
          <a:xfrm>
            <a:off x="2474890" y="3656587"/>
            <a:ext cx="6347048" cy="2807820"/>
          </a:xfrm>
          <a:prstGeom prst="rect">
            <a:avLst/>
          </a:prstGeom>
          <a:noFill/>
        </p:spPr>
        <p:txBody>
          <a:bodyPr wrap="square">
            <a:spAutoFit/>
          </a:bodyPr>
          <a:lstStyle/>
          <a:p>
            <a:pPr>
              <a:lnSpc>
                <a:spcPct val="90000"/>
              </a:lnSpc>
              <a:spcBef>
                <a:spcPct val="0"/>
              </a:spcBef>
              <a:defRPr/>
            </a:pPr>
            <a:r>
              <a:rPr lang="uk-UA" sz="2800" dirty="0">
                <a:solidFill>
                  <a:srgbClr val="002060"/>
                </a:solidFill>
                <a:latin typeface="Book Antiqua" panose="02040602050305030304" pitchFamily="18" charset="0"/>
                <a:ea typeface="+mj-ea"/>
                <a:cs typeface="+mj-cs"/>
              </a:rPr>
              <a:t>Людина (С) взаємодіє з одним комп'ютером (А) і однією людиною (Б). Виходячи з відповідей на питання, він повинен визначити, розмовляє він з людиною або з комп'ютером. Мета комп'ютерної програми - ввести в оману С.</a:t>
            </a:r>
          </a:p>
        </p:txBody>
      </p:sp>
    </p:spTree>
    <p:extLst>
      <p:ext uri="{BB962C8B-B14F-4D97-AF65-F5344CB8AC3E}">
        <p14:creationId xmlns:p14="http://schemas.microsoft.com/office/powerpoint/2010/main" val="39843049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Китайська кімната</a:t>
            </a:r>
          </a:p>
        </p:txBody>
      </p:sp>
      <p:sp>
        <p:nvSpPr>
          <p:cNvPr id="7" name="TextShape 1">
            <a:extLst>
              <a:ext uri="{FF2B5EF4-FFF2-40B4-BE49-F238E27FC236}">
                <a16:creationId xmlns:a16="http://schemas.microsoft.com/office/drawing/2014/main" id="{66ACFCBC-E97C-4A4B-9C74-DF060A64FA1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6</a:t>
            </a:fld>
            <a:endParaRPr lang="uk-UA" altLang="ru-RU" sz="1400" b="1" dirty="0">
              <a:solidFill>
                <a:srgbClr val="002060"/>
              </a:solidFill>
              <a:latin typeface="Tahoma" panose="020B0604030504040204" pitchFamily="34" charset="0"/>
            </a:endParaRPr>
          </a:p>
        </p:txBody>
      </p:sp>
      <p:sp>
        <p:nvSpPr>
          <p:cNvPr id="8" name="TextBox 7">
            <a:extLst>
              <a:ext uri="{FF2B5EF4-FFF2-40B4-BE49-F238E27FC236}">
                <a16:creationId xmlns:a16="http://schemas.microsoft.com/office/drawing/2014/main" id="{B5EF9069-B11F-8A38-D882-3DEA6CD5F50D}"/>
              </a:ext>
            </a:extLst>
          </p:cNvPr>
          <p:cNvSpPr txBox="1"/>
          <p:nvPr/>
        </p:nvSpPr>
        <p:spPr>
          <a:xfrm>
            <a:off x="485546" y="848142"/>
            <a:ext cx="8489286" cy="481029"/>
          </a:xfrm>
          <a:prstGeom prst="rect">
            <a:avLst/>
          </a:prstGeom>
          <a:noFill/>
        </p:spPr>
        <p:txBody>
          <a:bodyPr wrap="square">
            <a:spAutoFit/>
          </a:bodyPr>
          <a:lstStyle/>
          <a:p>
            <a:pPr>
              <a:lnSpc>
                <a:spcPct val="90000"/>
              </a:lnSpc>
              <a:spcBef>
                <a:spcPct val="0"/>
              </a:spcBef>
              <a:defRPr/>
            </a:pPr>
            <a:r>
              <a:rPr lang="uk-UA" sz="2800" dirty="0">
                <a:solidFill>
                  <a:srgbClr val="002060"/>
                </a:solidFill>
                <a:latin typeface="Book Antiqua" panose="02040602050305030304" pitchFamily="18" charset="0"/>
                <a:ea typeface="+mj-ea"/>
                <a:cs typeface="+mj-cs"/>
              </a:rPr>
              <a:t>Уявний експеримент, Джон </a:t>
            </a:r>
            <a:r>
              <a:rPr lang="uk-UA" sz="2800" dirty="0" err="1">
                <a:solidFill>
                  <a:srgbClr val="002060"/>
                </a:solidFill>
                <a:latin typeface="Book Antiqua" panose="02040602050305030304" pitchFamily="18" charset="0"/>
                <a:ea typeface="+mj-ea"/>
                <a:cs typeface="+mj-cs"/>
              </a:rPr>
              <a:t>Серль</a:t>
            </a:r>
            <a:r>
              <a:rPr lang="uk-UA" sz="2800" dirty="0">
                <a:solidFill>
                  <a:srgbClr val="002060"/>
                </a:solidFill>
                <a:latin typeface="Book Antiqua" panose="02040602050305030304" pitchFamily="18" charset="0"/>
                <a:ea typeface="+mj-ea"/>
                <a:cs typeface="+mj-cs"/>
              </a:rPr>
              <a:t>, 1980</a:t>
            </a:r>
            <a:endParaRPr lang="ru-RU" sz="2800" dirty="0">
              <a:solidFill>
                <a:srgbClr val="002060"/>
              </a:solidFill>
              <a:latin typeface="Book Antiqua" panose="02040602050305030304" pitchFamily="18" charset="0"/>
              <a:ea typeface="+mj-ea"/>
              <a:cs typeface="+mj-cs"/>
            </a:endParaRPr>
          </a:p>
        </p:txBody>
      </p:sp>
      <p:sp>
        <p:nvSpPr>
          <p:cNvPr id="10" name="TextBox 9">
            <a:extLst>
              <a:ext uri="{FF2B5EF4-FFF2-40B4-BE49-F238E27FC236}">
                <a16:creationId xmlns:a16="http://schemas.microsoft.com/office/drawing/2014/main" id="{BCA701AB-1CF3-8882-483C-BD9A5C8150E4}"/>
              </a:ext>
            </a:extLst>
          </p:cNvPr>
          <p:cNvSpPr txBox="1"/>
          <p:nvPr/>
        </p:nvSpPr>
        <p:spPr>
          <a:xfrm>
            <a:off x="287347" y="6084847"/>
            <a:ext cx="8570418" cy="481029"/>
          </a:xfrm>
          <a:prstGeom prst="rect">
            <a:avLst/>
          </a:prstGeom>
          <a:noFill/>
        </p:spPr>
        <p:txBody>
          <a:bodyPr wrap="square">
            <a:spAutoFit/>
          </a:bodyPr>
          <a:lstStyle/>
          <a:p>
            <a:pPr>
              <a:lnSpc>
                <a:spcPct val="90000"/>
              </a:lnSpc>
              <a:spcBef>
                <a:spcPct val="0"/>
              </a:spcBef>
              <a:defRPr/>
            </a:pPr>
            <a:r>
              <a:rPr lang="de-DE" sz="2800" dirty="0">
                <a:solidFill>
                  <a:srgbClr val="002060"/>
                </a:solidFill>
                <a:latin typeface="Book Antiqua" panose="02040602050305030304" pitchFamily="18" charset="0"/>
                <a:ea typeface="+mj-ea"/>
                <a:cs typeface="+mj-cs"/>
                <a:hlinkClick r:id="rId3"/>
              </a:rPr>
              <a:t>https://uk.wikipedia.org/wiki/</a:t>
            </a:r>
            <a:r>
              <a:rPr lang="uk-UA" sz="2800" dirty="0">
                <a:solidFill>
                  <a:srgbClr val="002060"/>
                </a:solidFill>
                <a:latin typeface="Book Antiqua" panose="02040602050305030304" pitchFamily="18" charset="0"/>
                <a:ea typeface="+mj-ea"/>
                <a:cs typeface="+mj-cs"/>
                <a:hlinkClick r:id="rId3"/>
              </a:rPr>
              <a:t>Китайська кімната</a:t>
            </a:r>
            <a:endParaRPr lang="uk-UA" sz="2800" dirty="0">
              <a:solidFill>
                <a:srgbClr val="002060"/>
              </a:solidFill>
              <a:latin typeface="Book Antiqua" panose="02040602050305030304" pitchFamily="18" charset="0"/>
              <a:ea typeface="+mj-ea"/>
              <a:cs typeface="+mj-cs"/>
            </a:endParaRPr>
          </a:p>
        </p:txBody>
      </p:sp>
      <p:pic>
        <p:nvPicPr>
          <p:cNvPr id="1026" name="Picture 2" descr="Chinese Room ai, What Is The Chinese Room Experiment In AI?">
            <a:extLst>
              <a:ext uri="{FF2B5EF4-FFF2-40B4-BE49-F238E27FC236}">
                <a16:creationId xmlns:a16="http://schemas.microsoft.com/office/drawing/2014/main" id="{F7EF2F06-E182-A359-0570-34EDAFA0C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265" y="3212976"/>
            <a:ext cx="4762500" cy="2581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5E8A47-D16F-955A-241F-33C93A4966CF}"/>
              </a:ext>
            </a:extLst>
          </p:cNvPr>
          <p:cNvSpPr txBox="1"/>
          <p:nvPr/>
        </p:nvSpPr>
        <p:spPr>
          <a:xfrm>
            <a:off x="485545" y="1350653"/>
            <a:ext cx="8489285" cy="2032223"/>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Спростування тези сильного ШІ: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«Належним чином запрограмований комп'ютер з правильними вхідними і вихідними даними, матиме розум в точно такому ж сенсі, як людина має розум»</a:t>
            </a:r>
          </a:p>
        </p:txBody>
      </p:sp>
    </p:spTree>
    <p:extLst>
      <p:ext uri="{BB962C8B-B14F-4D97-AF65-F5344CB8AC3E}">
        <p14:creationId xmlns:p14="http://schemas.microsoft.com/office/powerpoint/2010/main" val="3601186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7</a:t>
            </a:fld>
            <a:endParaRPr lang="uk-UA" altLang="ru-RU" sz="1400" b="1" dirty="0">
              <a:solidFill>
                <a:srgbClr val="002060"/>
              </a:solidFill>
              <a:latin typeface="Tahoma" panose="020B0604030504040204" pitchFamily="34" charset="0"/>
            </a:endParaRPr>
          </a:p>
        </p:txBody>
      </p:sp>
      <p:sp>
        <p:nvSpPr>
          <p:cNvPr id="6" name="TextBox 5">
            <a:extLst>
              <a:ext uri="{FF2B5EF4-FFF2-40B4-BE49-F238E27FC236}">
                <a16:creationId xmlns:a16="http://schemas.microsoft.com/office/drawing/2014/main" id="{5EFBA4D0-FE99-5115-7F8C-4B8273877A23}"/>
              </a:ext>
            </a:extLst>
          </p:cNvPr>
          <p:cNvSpPr txBox="1"/>
          <p:nvPr/>
        </p:nvSpPr>
        <p:spPr>
          <a:xfrm>
            <a:off x="251520" y="722531"/>
            <a:ext cx="8640960" cy="5134611"/>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1956. </a:t>
            </a:r>
            <a:r>
              <a:rPr lang="uk-UA" sz="2800" dirty="0">
                <a:solidFill>
                  <a:srgbClr val="002060"/>
                </a:solidFill>
                <a:latin typeface="Book Antiqua" panose="02040602050305030304" pitchFamily="18" charset="0"/>
                <a:ea typeface="+mj-ea"/>
                <a:cs typeface="+mj-cs"/>
              </a:rPr>
              <a:t>Народження.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Джордж Міллер, «Магічне число 7 ± 2»; </a:t>
            </a:r>
          </a:p>
          <a:p>
            <a:pPr marL="457200" indent="-457200">
              <a:lnSpc>
                <a:spcPct val="90000"/>
              </a:lnSpc>
              <a:spcBef>
                <a:spcPct val="0"/>
              </a:spcBef>
              <a:buFont typeface="Arial" panose="020B0604020202020204" pitchFamily="34" charset="0"/>
              <a:buChar char="•"/>
              <a:defRPr/>
            </a:pPr>
            <a:r>
              <a:rPr lang="uk-UA" sz="2800" dirty="0" err="1">
                <a:solidFill>
                  <a:srgbClr val="002060"/>
                </a:solidFill>
                <a:latin typeface="Book Antiqua" panose="02040602050305030304" pitchFamily="18" charset="0"/>
                <a:ea typeface="+mj-ea"/>
                <a:cs typeface="+mj-cs"/>
              </a:rPr>
              <a:t>Ноем</a:t>
            </a:r>
            <a:r>
              <a:rPr lang="uk-UA" sz="2800" dirty="0">
                <a:solidFill>
                  <a:srgbClr val="002060"/>
                </a:solidFill>
                <a:latin typeface="Book Antiqua" panose="02040602050305030304" pitchFamily="18" charset="0"/>
                <a:ea typeface="+mj-ea"/>
                <a:cs typeface="+mj-cs"/>
              </a:rPr>
              <a:t> Хомський «Три моделі мови»;</a:t>
            </a:r>
          </a:p>
          <a:p>
            <a:pPr marL="457200" indent="-457200">
              <a:lnSpc>
                <a:spcPct val="90000"/>
              </a:lnSpc>
              <a:spcBef>
                <a:spcPct val="0"/>
              </a:spcBef>
              <a:buFont typeface="Arial" panose="020B0604020202020204" pitchFamily="34" charset="0"/>
              <a:buChar char="•"/>
              <a:defRPr/>
            </a:pPr>
            <a:r>
              <a:rPr lang="uk-UA" sz="2800" dirty="0" err="1">
                <a:solidFill>
                  <a:srgbClr val="002060"/>
                </a:solidFill>
                <a:latin typeface="Book Antiqua" panose="02040602050305030304" pitchFamily="18" charset="0"/>
                <a:ea typeface="+mj-ea"/>
                <a:cs typeface="+mj-cs"/>
              </a:rPr>
              <a:t>Аллен</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Ньюелл</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Герберт</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Саймон</a:t>
            </a:r>
            <a:r>
              <a:rPr lang="uk-UA" sz="2800" dirty="0">
                <a:solidFill>
                  <a:srgbClr val="002060"/>
                </a:solidFill>
                <a:latin typeface="Book Antiqua" panose="02040602050305030304" pitchFamily="18" charset="0"/>
                <a:ea typeface="+mj-ea"/>
                <a:cs typeface="+mj-cs"/>
              </a:rPr>
              <a:t>, Машина теорії логіки.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1956-1974.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Перші нейронні мережі та сприйняття, перші спроби машинного перекладу.</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Фінансування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1974-1980 Перша «зима ШІ».</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Обмежена застосовність штучного інтелекту призводить до скорочення фінансування в США та за кордоном. Фінансування ↓</a:t>
            </a:r>
          </a:p>
        </p:txBody>
      </p:sp>
    </p:spTree>
    <p:extLst>
      <p:ext uri="{BB962C8B-B14F-4D97-AF65-F5344CB8AC3E}">
        <p14:creationId xmlns:p14="http://schemas.microsoft.com/office/powerpoint/2010/main" val="40834322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8</a:t>
            </a:fld>
            <a:endParaRPr lang="uk-UA" altLang="ru-RU" sz="1400" b="1" dirty="0">
              <a:solidFill>
                <a:srgbClr val="002060"/>
              </a:solidFill>
              <a:latin typeface="Tahoma" panose="020B0604030504040204" pitchFamily="34" charset="0"/>
            </a:endParaRPr>
          </a:p>
        </p:txBody>
      </p:sp>
      <p:pic>
        <p:nvPicPr>
          <p:cNvPr id="2" name="Picture 2">
            <a:extLst>
              <a:ext uri="{FF2B5EF4-FFF2-40B4-BE49-F238E27FC236}">
                <a16:creationId xmlns:a16="http://schemas.microsoft.com/office/drawing/2014/main" id="{4427FBD0-6307-9B61-4BE3-9A6B41203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18293"/>
            <a:ext cx="7749472" cy="41088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231B3A-2E18-2106-A159-7F5547AC0C14}"/>
              </a:ext>
            </a:extLst>
          </p:cNvPr>
          <p:cNvSpPr txBox="1"/>
          <p:nvPr/>
        </p:nvSpPr>
        <p:spPr>
          <a:xfrm>
            <a:off x="251520" y="722531"/>
            <a:ext cx="8784976" cy="2031325"/>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1980 - 1987. Експертні системи.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Імітація людських рішень «якщо-то». Фінансування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1987-1994 Друга «зима ШІ».</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Обмеження підходу «якщо-то». Фінансування ↓</a:t>
            </a:r>
          </a:p>
        </p:txBody>
      </p:sp>
    </p:spTree>
    <p:extLst>
      <p:ext uri="{BB962C8B-B14F-4D97-AF65-F5344CB8AC3E}">
        <p14:creationId xmlns:p14="http://schemas.microsoft.com/office/powerpoint/2010/main" val="15886523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9</a:t>
            </a:fld>
            <a:endParaRPr lang="uk-UA" altLang="ru-RU" sz="1400" b="1" dirty="0">
              <a:solidFill>
                <a:srgbClr val="002060"/>
              </a:solidFill>
              <a:latin typeface="Tahoma" panose="020B0604030504040204" pitchFamily="34" charset="0"/>
            </a:endParaRPr>
          </a:p>
        </p:txBody>
      </p:sp>
      <p:sp>
        <p:nvSpPr>
          <p:cNvPr id="5" name="TextBox 4">
            <a:extLst>
              <a:ext uri="{FF2B5EF4-FFF2-40B4-BE49-F238E27FC236}">
                <a16:creationId xmlns:a16="http://schemas.microsoft.com/office/drawing/2014/main" id="{A5231B3A-2E18-2106-A159-7F5547AC0C14}"/>
              </a:ext>
            </a:extLst>
          </p:cNvPr>
          <p:cNvSpPr txBox="1"/>
          <p:nvPr/>
        </p:nvSpPr>
        <p:spPr>
          <a:xfrm>
            <a:off x="251520" y="722531"/>
            <a:ext cx="8784976" cy="3238707"/>
          </a:xfrm>
          <a:prstGeom prst="rect">
            <a:avLst/>
          </a:prstGeom>
          <a:noFill/>
        </p:spPr>
        <p:txBody>
          <a:bodyPr wrap="square">
            <a:spAutoFit/>
          </a:bodyPr>
          <a:lstStyle/>
          <a:p>
            <a:r>
              <a:rPr lang="uk-UA" sz="2800" b="1" dirty="0">
                <a:solidFill>
                  <a:srgbClr val="002060"/>
                </a:solidFill>
                <a:latin typeface="Book Antiqua" panose="02040602050305030304" pitchFamily="18" charset="0"/>
                <a:ea typeface="+mj-ea"/>
                <a:cs typeface="+mj-cs"/>
              </a:rPr>
              <a:t>1994 – 2010 р.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Підвищення продуктивності комп'ютера дозволяє радикально збільшити кількість і швидкість когнітивних моделей</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Фінансування ↑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2010 </a:t>
            </a:r>
            <a:r>
              <a:rPr lang="en-US" sz="2800" b="1" dirty="0">
                <a:solidFill>
                  <a:srgbClr val="002060"/>
                </a:solidFill>
                <a:latin typeface="Book Antiqua" panose="02040602050305030304" pitchFamily="18" charset="0"/>
                <a:ea typeface="+mj-ea"/>
                <a:cs typeface="+mj-cs"/>
                <a:sym typeface="Wingdings" panose="05000000000000000000" pitchFamily="2" charset="2"/>
              </a:rPr>
              <a:t> </a:t>
            </a:r>
            <a:r>
              <a:rPr lang="uk-UA" sz="2800" b="1" dirty="0">
                <a:solidFill>
                  <a:srgbClr val="002060"/>
                </a:solidFill>
                <a:latin typeface="Book Antiqua" panose="02040602050305030304" pitchFamily="18" charset="0"/>
                <a:ea typeface="+mj-ea"/>
                <a:cs typeface="+mj-cs"/>
                <a:sym typeface="Wingdings" panose="05000000000000000000" pitchFamily="2" charset="2"/>
              </a:rPr>
              <a:t>Глибоке навчання</a:t>
            </a:r>
            <a:endParaRPr lang="uk-UA" sz="2800" b="1" dirty="0">
              <a:solidFill>
                <a:srgbClr val="002060"/>
              </a:solidFill>
              <a:latin typeface="Book Antiqua" panose="02040602050305030304" pitchFamily="18" charset="0"/>
              <a:ea typeface="+mj-ea"/>
              <a:cs typeface="+mj-cs"/>
            </a:endParaRP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Революційні досягнення</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Фінансування ↑ ↑ ↑ ↑ </a:t>
            </a:r>
          </a:p>
        </p:txBody>
      </p:sp>
    </p:spTree>
    <p:extLst>
      <p:ext uri="{BB962C8B-B14F-4D97-AF65-F5344CB8AC3E}">
        <p14:creationId xmlns:p14="http://schemas.microsoft.com/office/powerpoint/2010/main" val="3613962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3800</TotalTime>
  <Words>4345</Words>
  <Application>Microsoft Office PowerPoint</Application>
  <PresentationFormat>On-screen Show (4:3)</PresentationFormat>
  <Paragraphs>264</Paragraphs>
  <Slides>25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Calibri Light</vt:lpstr>
      <vt:lpstr>Google Sans</vt:lpstr>
      <vt:lpstr>system-ui</vt:lpstr>
      <vt:lpstr>Tahoma</vt:lpstr>
      <vt:lpstr>Times New Roman</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Заголовок слайда отсутствует</dc:title>
  <dc:creator>Владимирская</dc:creator>
  <cp:lastModifiedBy>Yevhen Bashkov</cp:lastModifiedBy>
  <cp:revision>843</cp:revision>
  <dcterms:created xsi:type="dcterms:W3CDTF">2001-11-25T14:33:40Z</dcterms:created>
  <dcterms:modified xsi:type="dcterms:W3CDTF">2024-06-29T07:35:58Z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false</vt:bool>
  </property>
  <property fmtid="{D5CDD505-2E9C-101B-9397-08002B2CF9AE}" pid="10" name="ShareDoc">
    <vt:bool>false</vt:bool>
  </property>
  <property fmtid="{D5CDD505-2E9C-101B-9397-08002B2CF9AE}" pid="11" name="Slides">
    <vt:i4>308</vt:i4>
  </property>
</Properties>
</file>