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3"/>
  </p:notesMasterIdLst>
  <p:sldIdLst>
    <p:sldId id="256" r:id="rId2"/>
    <p:sldId id="566" r:id="rId3"/>
    <p:sldId id="726" r:id="rId4"/>
    <p:sldId id="763" r:id="rId5"/>
    <p:sldId id="765" r:id="rId6"/>
    <p:sldId id="766" r:id="rId7"/>
    <p:sldId id="762" r:id="rId8"/>
    <p:sldId id="767" r:id="rId9"/>
    <p:sldId id="764" r:id="rId10"/>
    <p:sldId id="768" r:id="rId11"/>
    <p:sldId id="770" r:id="rId12"/>
    <p:sldId id="771" r:id="rId13"/>
    <p:sldId id="772" r:id="rId14"/>
    <p:sldId id="774" r:id="rId15"/>
    <p:sldId id="773" r:id="rId16"/>
    <p:sldId id="769" r:id="rId17"/>
    <p:sldId id="775" r:id="rId18"/>
    <p:sldId id="760" r:id="rId19"/>
    <p:sldId id="608" r:id="rId20"/>
    <p:sldId id="628" r:id="rId21"/>
    <p:sldId id="576" r:id="rId22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DAE2F4"/>
    <a:srgbClr val="CAD7EE"/>
    <a:srgbClr val="D8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5613" autoAdjust="0"/>
  </p:normalViewPr>
  <p:slideViewPr>
    <p:cSldViewPr>
      <p:cViewPr varScale="1">
        <p:scale>
          <a:sx n="117" d="100"/>
          <a:sy n="117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‹#›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39408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12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650855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17218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748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004646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506896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8828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4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752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7408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4332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4395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8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76704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9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745046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10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41599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FBC-F392-A8A7-ACF2-DCB3F213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B8CF0A2-22FB-E5FA-7AFD-6E8F28C5D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95792F-E4F7-1774-3828-FCEBEE3EB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EEB615-011D-934F-3FC5-509C24EC027D}"/>
              </a:ext>
            </a:extLst>
          </p:cNvPr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11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264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29.06.2024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‹#›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k.wikipedia.org/w/index.php?title=Iris_versicolor&amp;action=edit&amp;redlink=1" TargetMode="External"/><Relationship Id="rId5" Type="http://schemas.openxmlformats.org/officeDocument/2006/relationships/hyperlink" Target="https://uk.wikipedia.org/w/index.php?title=Iris_virginica&amp;action=edit&amp;redlink=1" TargetMode="External"/><Relationship Id="rId4" Type="http://schemas.openxmlformats.org/officeDocument/2006/relationships/hyperlink" Target="https://uk.wikipedia.org/w/index.php?title=Iris_setosa&amp;action=edit&amp;redlink=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datasets.make_blobs.html#sklearn.datasets.make_blob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modules/generated/sklearn.datasets.make_multilabel_classification.html#sklearn.datasets.make_multilabel_classification" TargetMode="External"/><Relationship Id="rId5" Type="http://schemas.openxmlformats.org/officeDocument/2006/relationships/hyperlink" Target="https://scikit-learn.org/stable/modules/generated/sklearn.datasets.make_gaussian_quantiles.html#sklearn.datasets.make_gaussian_quantiles" TargetMode="External"/><Relationship Id="rId4" Type="http://schemas.openxmlformats.org/officeDocument/2006/relationships/hyperlink" Target="https://scikit-learn.org/stable/modules/generated/sklearn.datasets.make_classification.html#sklearn.datasets.make_classificatio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.html" TargetMode="External"/><Relationship Id="rId2" Type="http://schemas.openxmlformats.org/officeDocument/2006/relationships/hyperlink" Target="https://www.tensorflow.org/datasets/catalog/overview#all_dataset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List_of_datasets_for_machine-learning_rese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61050D-578F-6489-7583-D0A26EB41B0C}"/>
              </a:ext>
            </a:extLst>
          </p:cNvPr>
          <p:cNvSpPr txBox="1">
            <a:spLocks noChangeArrowheads="1"/>
          </p:cNvSpPr>
          <p:nvPr/>
        </p:nvSpPr>
        <p:spPr>
          <a:xfrm>
            <a:off x="215516" y="980728"/>
            <a:ext cx="8712968" cy="452431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ОСНОВИ СИСТЕМ ШТУЧНОГО ІНТЕЛЕКТУ, НЕЙРОННИХ МЕРЕЖ</a:t>
            </a:r>
          </a:p>
          <a:p>
            <a:pPr algn="ctr">
              <a:lnSpc>
                <a:spcPct val="100000"/>
              </a:lnSpc>
            </a:pPr>
            <a:r>
              <a:rPr lang="ru-RU" altLang="ru-RU" sz="36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та ГЛИБОКОГО НАВЧАННЯ</a:t>
            </a:r>
          </a:p>
          <a:p>
            <a:pPr algn="ctr">
              <a:lnSpc>
                <a:spcPct val="100000"/>
              </a:lnSpc>
            </a:pPr>
            <a:endParaRPr lang="en-US" altLang="ru-RU" sz="36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Модуль </a:t>
            </a:r>
            <a:r>
              <a:rPr lang="en-US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1.</a:t>
            </a: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ШТУЧНИЙ ІНТЕЛЕКТ.</a:t>
            </a: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МАШИННЕ НАВЧАННЯ</a:t>
            </a:r>
          </a:p>
          <a:p>
            <a:pPr algn="ctr">
              <a:lnSpc>
                <a:spcPct val="100000"/>
              </a:lnSpc>
            </a:pPr>
            <a:endParaRPr lang="uk-UA" altLang="ru-RU" sz="4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Лекція 1.3. </a:t>
            </a:r>
            <a:r>
              <a:rPr lang="uk-UA" altLang="ru-RU" sz="32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Датасети</a:t>
            </a:r>
            <a:endParaRPr lang="en-US" altLang="ru-RU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585583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Іграшкові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- невеликі стандартні набори даних, для яких не потрібно завантажувати будь-який файл із зовнішнього веб-сайту.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реального світу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 інструменти для завантаження великих наборів даних, завантажуючи їх у разі необхідності.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Датасети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що генеруються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 генератори випадкових вибірок, які можна використовувати для створення штучних наборів даних контрольованого розміру та складності.</a:t>
            </a:r>
          </a:p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Зразки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зображень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JPEG, опублікованих їх авторами за ліцензією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Creative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Commons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Зображення можуть бути корисними для тестування алгоритмів і конвеєрів на 2D-даних.</a:t>
            </a:r>
          </a:p>
        </p:txBody>
      </p:sp>
    </p:spTree>
    <p:extLst>
      <p:ext uri="{BB962C8B-B14F-4D97-AF65-F5344CB8AC3E}">
        <p14:creationId xmlns:p14="http://schemas.microsoft.com/office/powerpoint/2010/main" val="203040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IRIS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2050" name="Picture 2" descr="Iris flower data set - Wikipedia">
            <a:extLst>
              <a:ext uri="{FF2B5EF4-FFF2-40B4-BE49-F238E27FC236}">
                <a16:creationId xmlns:a16="http://schemas.microsoft.com/office/drawing/2014/main" id="{B5162102-9FAF-71D7-3AD2-3E4479B42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945" y="1988840"/>
            <a:ext cx="3892551" cy="38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FDE51-C1C5-86B8-C1B7-65626A8AAE56}"/>
              </a:ext>
            </a:extLst>
          </p:cNvPr>
          <p:cNvSpPr txBox="1">
            <a:spLocks/>
          </p:cNvSpPr>
          <p:nvPr/>
        </p:nvSpPr>
        <p:spPr>
          <a:xfrm>
            <a:off x="492696" y="713189"/>
            <a:ext cx="8482136" cy="1444370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IRIS dataset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складається з даних про 150 вимірювань ірисів трьох видів —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4" tooltip="Iris setos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  <a:hlinkClick r:id="rId4" tooltip="Iris setos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setosa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5" tooltip="Iris virginic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  <a:hlinkClick r:id="rId5" tooltip="Iris virginica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virginica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і 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  <a:hlinkClick r:id="rId6" tooltip="Iris versicolor (ще не написана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Iris versicolor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по 50 вимірювань на кожен вид.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892AB1-EEE9-9C58-B581-0F5A76ECFDBA}"/>
              </a:ext>
            </a:extLst>
          </p:cNvPr>
          <p:cNvSpPr txBox="1">
            <a:spLocks/>
          </p:cNvSpPr>
          <p:nvPr/>
        </p:nvSpPr>
        <p:spPr>
          <a:xfrm>
            <a:off x="496961" y="2343703"/>
            <a:ext cx="3953651" cy="1085297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Для кожного екземпляра наведено чотири ознаки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C87FF-F8D3-26C4-C266-E22583DEAE28}"/>
              </a:ext>
            </a:extLst>
          </p:cNvPr>
          <p:cNvSpPr txBox="1"/>
          <p:nvPr/>
        </p:nvSpPr>
        <p:spPr>
          <a:xfrm>
            <a:off x="440747" y="3623222"/>
            <a:ext cx="5110858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Довжина зовнішньої частки чашолистика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sepal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length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Ширина зовнішньої частки чашолистика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sepal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width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Довжина внутрішньої частки пелюстки 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petal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length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);</a:t>
            </a:r>
          </a:p>
          <a:p>
            <a:pPr marL="342900" indent="-342900" defTabSz="685800">
              <a:lnSpc>
                <a:spcPts val="28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Ширина внутрішньої частки пелюстки (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petal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 </a:t>
            </a:r>
            <a:r>
              <a:rPr lang="de-DE" sz="2400" dirty="0" err="1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width</a:t>
            </a:r>
            <a:r>
              <a:rPr lang="de-DE" sz="2400" dirty="0">
                <a:solidFill>
                  <a:srgbClr val="002060"/>
                </a:solidFill>
                <a:latin typeface="Book Antiqua" panose="02040602050305030304" pitchFamily="18" charset="0"/>
                <a:ea typeface="+mj-ea"/>
                <a:cs typeface="+mj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7607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Diabet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60610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en-US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Diabet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dataset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створено на даних Національного інституту діабету, захворювань органів травлення та нирок. Мета полягає в тому, щоб передбачити на основі діагностичних вимірювань, чи є у пацієнта діабет. </a:t>
            </a:r>
          </a:p>
          <a:p>
            <a:pPr algn="l">
              <a:lnSpc>
                <a:spcPts val="28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Включено 442 екземпляра (пацієнти). Для кожного визначено десять ознак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вік, 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стать, 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індекс маси тіла,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середній артеріальний тиск,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шість вимірювань сироватки крові.</a:t>
            </a:r>
          </a:p>
          <a:p>
            <a:pPr algn="l">
              <a:lnSpc>
                <a:spcPts val="2800"/>
              </a:lnSpc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800"/>
              </a:lnSpc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Мітка</a:t>
            </a: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1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tested positive for diabetes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</a:t>
            </a:r>
            <a:endParaRPr lang="en-US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marL="457200" indent="-457200" algn="l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060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Scikit-learn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BLOBS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733619"/>
            <a:ext cx="8482136" cy="72622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Генератори виробляють матрицю  ознак і відповідні дискретні цілі.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F5FA-A5A2-67EB-BD5E-31D023EB06B2}"/>
              </a:ext>
            </a:extLst>
          </p:cNvPr>
          <p:cNvSpPr txBox="1">
            <a:spLocks/>
          </p:cNvSpPr>
          <p:nvPr/>
        </p:nvSpPr>
        <p:spPr>
          <a:xfrm>
            <a:off x="330932" y="1700808"/>
            <a:ext cx="8482136" cy="2831544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3" tooltip="sklearn.datasets.make_blobs"/>
              </a:rPr>
              <a:t>make_blobs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4" tooltip="sklearn.datasets.make_classification"/>
              </a:rPr>
              <a:t>make_classification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5" tooltip="sklearn.datasets.make_gaussian_quantiles"/>
              </a:rPr>
              <a:t>make_gaussian_quantiles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2800" b="1" i="0" u="none" strike="noStrike" cap="none" normalizeH="0" baseline="0" dirty="0" err="1">
                <a:ln>
                  <a:noFill/>
                </a:ln>
                <a:solidFill>
                  <a:srgbClr val="2878A2"/>
                </a:solidFill>
                <a:effectLst/>
                <a:latin typeface="SFMono-Regular"/>
                <a:hlinkClick r:id="rId6" tooltip="sklearn.datasets.make_multilabel_classification"/>
              </a:rPr>
              <a:t>make_multilabel_classification</a:t>
            </a: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uk-UA" altLang="uk-UA" sz="2800" b="1" dirty="0">
                <a:solidFill>
                  <a:srgbClr val="2878A2"/>
                </a:solidFill>
                <a:latin typeface="SFMono-Regular"/>
              </a:rPr>
              <a:t> </a:t>
            </a:r>
          </a:p>
          <a:p>
            <a:pPr algn="l" defTabSz="91440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800" b="1" i="0" u="none" strike="noStrike" cap="none" normalizeH="0" baseline="0" dirty="0">
              <a:ln>
                <a:noFill/>
              </a:ln>
              <a:solidFill>
                <a:srgbClr val="2878A2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BB85B7-F5F3-90A7-223E-2831D28E3ED2}"/>
              </a:ext>
            </a:extLst>
          </p:cNvPr>
          <p:cNvSpPr txBox="1">
            <a:spLocks/>
          </p:cNvSpPr>
          <p:nvPr/>
        </p:nvSpPr>
        <p:spPr>
          <a:xfrm>
            <a:off x="330932" y="3933056"/>
            <a:ext cx="8482136" cy="17495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Приклади наведені в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2024_AI_TF_lec_08_Exmpl_1_IRIS.pdf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2024_AI_TF_lec_08_Exmpl_2_Digits.pdf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2024_AI_TF_lec_08_Exmpl_3_Blobs.pdf</a:t>
            </a:r>
          </a:p>
        </p:txBody>
      </p:sp>
    </p:spTree>
    <p:extLst>
      <p:ext uri="{BB962C8B-B14F-4D97-AF65-F5344CB8AC3E}">
        <p14:creationId xmlns:p14="http://schemas.microsoft.com/office/powerpoint/2010/main" val="286537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271500" y="722531"/>
            <a:ext cx="8482136" cy="53008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TF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надає множину готових наборів даних для використання різними платформами машинного навчання.</a:t>
            </a:r>
          </a:p>
          <a:p>
            <a:pPr algn="l"/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TF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дозволяє створювати складні конвеєри вхідних даних з простих, повторно використовуваних частин.</a:t>
            </a:r>
          </a:p>
          <a:p>
            <a:pPr algn="l"/>
            <a:r>
              <a:rPr lang="uk-UA" sz="2400" dirty="0">
                <a:solidFill>
                  <a:srgbClr val="002060"/>
                </a:solidFill>
                <a:latin typeface="Book Antiqua" panose="02040602050305030304" pitchFamily="18" charset="0"/>
              </a:rPr>
              <a:t>Наприклад, контейнер для текстової моделі може включати в себе вилучення символів із необроблених текстових даних, перетворення їх у вбудовані ідентифікатори за допомогою таблиць пошуку та об’єднання в пакети послідовностей різної довжини.</a:t>
            </a:r>
            <a:endParaRPr lang="en-US" sz="24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/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API </a:t>
            </a:r>
            <a:r>
              <a:rPr lang="de-DE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tf.data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дозволяє обробляти більші обсяги даних, обчислювати дані з різних форматів і виконувати складні перетворення.</a:t>
            </a:r>
          </a:p>
        </p:txBody>
      </p:sp>
    </p:spTree>
    <p:extLst>
      <p:ext uri="{BB962C8B-B14F-4D97-AF65-F5344CB8AC3E}">
        <p14:creationId xmlns:p14="http://schemas.microsoft.com/office/powerpoint/2010/main" val="246854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MNIST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629851"/>
            <a:ext cx="8482136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MNIST - база даних зразків рукописного написання цифр, марковані вручну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77519-2C5D-0131-3737-CF4B04C4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56792"/>
            <a:ext cx="449627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A98964-A660-DAF2-49B4-A6CF0CFDF730}"/>
              </a:ext>
            </a:extLst>
          </p:cNvPr>
          <p:cNvSpPr txBox="1">
            <a:spLocks/>
          </p:cNvSpPr>
          <p:nvPr/>
        </p:nvSpPr>
        <p:spPr>
          <a:xfrm>
            <a:off x="330932" y="1700808"/>
            <a:ext cx="4097052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60000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напівтонових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зображень для навчання та 10000 зображень для тестування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D356E6-3301-8BEB-E929-1D126C459FAF}"/>
              </a:ext>
            </a:extLst>
          </p:cNvPr>
          <p:cNvSpPr txBox="1">
            <a:spLocks/>
          </p:cNvSpPr>
          <p:nvPr/>
        </p:nvSpPr>
        <p:spPr>
          <a:xfrm>
            <a:off x="330932" y="4268538"/>
            <a:ext cx="7625444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Всі зображення пройшли згладжування, приведені до розміру 28 Х 28 пікселів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C50D9F-A844-B15D-F308-C0B28DE54C15}"/>
              </a:ext>
            </a:extLst>
          </p:cNvPr>
          <p:cNvSpPr txBox="1">
            <a:spLocks/>
          </p:cNvSpPr>
          <p:nvPr/>
        </p:nvSpPr>
        <p:spPr>
          <a:xfrm>
            <a:off x="330932" y="5566143"/>
            <a:ext cx="8482136" cy="8688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MNIST - база даних 800000 рукописних символів  (28 Х 28 пікселів)</a:t>
            </a:r>
          </a:p>
        </p:txBody>
      </p:sp>
    </p:spTree>
    <p:extLst>
      <p:ext uri="{BB962C8B-B14F-4D97-AF65-F5344CB8AC3E}">
        <p14:creationId xmlns:p14="http://schemas.microsoft.com/office/powerpoint/2010/main" val="3251188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Tensorflow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39ACC-8442-B7EC-5707-5EC7BCA3A939}"/>
              </a:ext>
            </a:extLst>
          </p:cNvPr>
          <p:cNvSpPr txBox="1">
            <a:spLocks/>
          </p:cNvSpPr>
          <p:nvPr/>
        </p:nvSpPr>
        <p:spPr>
          <a:xfrm>
            <a:off x="330932" y="1052736"/>
            <a:ext cx="8482136" cy="1749518"/>
          </a:xfrm>
          <a:prstGeom prst="rect">
            <a:avLst/>
          </a:prstGeom>
        </p:spPr>
        <p:txBody>
          <a:bodyPr vert="horz" wrap="square" lIns="91440" tIns="0" rIns="91440" bIns="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800"/>
              </a:lnSpc>
              <a:spcAft>
                <a:spcPts val="1200"/>
              </a:spcAft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Деякі приклади наведені в</a:t>
            </a: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2024_AI_TF_lec_08_Exmpl_4_TF_Comm.pdf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5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_TF_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MNIST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>
              <a:lnSpc>
                <a:spcPts val="2400"/>
              </a:lnSpc>
              <a:spcAft>
                <a:spcPts val="1200"/>
              </a:spcAft>
            </a:pP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2024_AI_TF_lec_08_Exmpl_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6</a:t>
            </a:r>
            <a:r>
              <a:rPr lang="de-DE" sz="2400" b="1" dirty="0">
                <a:solidFill>
                  <a:srgbClr val="002060"/>
                </a:solidFill>
                <a:latin typeface="Book Antiqua" panose="02040602050305030304" pitchFamily="18" charset="0"/>
              </a:rPr>
              <a:t>_TF_CIFAR.pdf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Початкові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s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89BC67-944E-629A-F0CA-32EBBF36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67411"/>
            <a:ext cx="4296248" cy="48323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41B532-41D1-09F3-03CF-71F3E757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067412"/>
            <a:ext cx="1753275" cy="48323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7C51F21-E482-CA1F-AFEC-756F14FFD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83" y="1067411"/>
            <a:ext cx="1753276" cy="48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9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21166" y="1124744"/>
            <a:ext cx="8686800" cy="236577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Пояснить сутність побудови 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датасету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машинного навчання</a:t>
            </a:r>
          </a:p>
          <a:p>
            <a:pPr marR="0" lvl="0">
              <a:lnSpc>
                <a:spcPct val="80000"/>
              </a:lnSpc>
              <a:spcAft>
                <a:spcPts val="0"/>
              </a:spcAft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класи вбудованих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датасетів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бібліотеці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>
              <a:lnSpc>
                <a:spcPct val="80000"/>
              </a:lnSpc>
              <a:tabLst>
                <a:tab pos="228600" algn="l"/>
                <a:tab pos="457200" algn="l"/>
              </a:tabLst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Надайте класи вбудованих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датасетів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бібліотеці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uk-UA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8193693D-C912-4D37-A8F5-4E9D43B6C3B0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67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 та цікави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16319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https://www.tensorflow.org/datasets/catalog/overview#all_datasets</a:t>
            </a:r>
            <a:endParaRPr lang="de-DE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datasets 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de-DE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https://scikit-learn.org/stable/datasets.html</a:t>
            </a:r>
            <a:endParaRPr lang="de-DE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наборів даних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https://en.wikipedia.org/wiki/List_of_datasets_for_machine-learning_research</a:t>
            </a:r>
            <a:endParaRPr lang="uk-U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uk-UA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AB00641-6D02-43B5-8A0C-CFFA0E61BE2B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20888"/>
            <a:ext cx="8075240" cy="1081322"/>
          </a:xfrm>
        </p:spPr>
        <p:txBody>
          <a:bodyPr>
            <a:spAutoFit/>
          </a:bodyPr>
          <a:lstStyle/>
          <a:p>
            <a:pPr algn="ctr" eaLnBrk="1" hangingPunct="1">
              <a:buFontTx/>
              <a:buNone/>
              <a:defRPr/>
            </a:pPr>
            <a:r>
              <a:rPr lang="uk-UA" sz="3200" b="1" cap="all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НАБОРИ ДАНИХ</a:t>
            </a:r>
            <a:endParaRPr lang="en-US" sz="3200" b="1" cap="all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sz="3200" b="1" cap="all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DATASETS</a:t>
            </a:r>
            <a:endParaRPr lang="ru-RU" altLang="ru-RU" sz="3200" b="1" cap="all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F3CDA3F9-F650-40E7-B5A4-0AFE2B0C7796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49AC8-5BF3-AC54-534E-E91C392C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202</a:t>
            </a:r>
            <a:r>
              <a:rPr lang="uk-UA" altLang="ru-RU" sz="1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4</a:t>
            </a:r>
            <a:endParaRPr lang="ru-RU" altLang="ru-RU" sz="1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224D-EDE3-AB0F-A096-8646D37A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396501A-CE95-0971-33B0-8860E26DE9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8315E-C92A-CF91-2F50-3F7F675DB301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48876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Глибинне навчання: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  / Уклад.: В.В. Литвин, Р.М. 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Пелещак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В.А. Висоцька В.А. – Львів: Видавництво Львівської політехніки, 2021. – 264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Тимощук П. В., Лобур М. В.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Принципи штучних нейронних мереж та їх застосування: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Навчальний посібник. – Львів : Видавництво Львівської політехніки, 2020. – 292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Morales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2020. – 907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Trask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Grokking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Manning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–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336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с.</a:t>
            </a:r>
            <a:endParaRPr lang="ru-RU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603AEC04-9436-C168-6767-9F9F1986CABA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5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The END</a:t>
            </a:r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Модуль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</a:t>
            </a:r>
            <a:r>
              <a:rPr lang="uk-UA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 Лекція </a:t>
            </a:r>
            <a:r>
              <a:rPr lang="en-US" altLang="ru-RU" sz="4000" b="1" dirty="0">
                <a:solidFill>
                  <a:srgbClr val="002060"/>
                </a:solidFill>
                <a:latin typeface="Book Antiqua" panose="02040602050305030304" pitchFamily="18" charset="0"/>
              </a:rPr>
              <a:t>1.3.</a:t>
            </a:r>
            <a:endParaRPr lang="ru-RU" altLang="ru-RU" sz="40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148861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700"/>
              </a:lnSpc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Формально:</a:t>
            </a:r>
            <a:r>
              <a:rPr lang="en-US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 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 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колекція спеціальним чином організованих</a:t>
            </a:r>
            <a:r>
              <a:rPr lang="ru-RU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даних, що застосовується в задачах машинної обробки даних.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E72422-C1BC-6473-6064-0F801167A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15" y="2900145"/>
            <a:ext cx="539875" cy="6833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9C948B-7B47-CB41-1AE6-D2DD87F0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32" y="5283558"/>
            <a:ext cx="760751" cy="11703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AD63CE8-FE45-B633-6218-0984800EC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811" y="2732928"/>
            <a:ext cx="901003" cy="57213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23BFF8-F91D-4210-38EB-53503A749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88" y="3621161"/>
            <a:ext cx="683386" cy="4612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166698-C49D-830B-C753-82F496FCA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2890" y="5713130"/>
            <a:ext cx="1162039" cy="78437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B7B7A8F-71F2-1017-9856-F29F3101D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350" y="5713130"/>
            <a:ext cx="1235239" cy="78437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A81B53-CC3A-7892-728B-2BBFA992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0" y="5718594"/>
            <a:ext cx="638608" cy="80836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4C988D-09FD-91EC-A3A1-57BA9BD2A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258" y="5678632"/>
            <a:ext cx="535476" cy="82380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B2A264D-A164-0A96-8741-265AA7B1D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64" y="4055966"/>
            <a:ext cx="882962" cy="6622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9DC6D4C-4BB1-3642-A0AF-C64CB9785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298" y="3390795"/>
            <a:ext cx="911181" cy="68338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8BE2A29-0BD4-2567-49A7-A918476A1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083" y="4514677"/>
            <a:ext cx="667358" cy="92688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E7E80A8C-B14C-3E89-86F0-1FC5A5EFD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298" y="5068775"/>
            <a:ext cx="911181" cy="68338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AE9F32A-169E-A7DB-00F5-96FC0473BD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6756" y="4318462"/>
            <a:ext cx="1077820" cy="80836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4DC75D-3184-828E-4A37-34C431B41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3635" y="4316508"/>
            <a:ext cx="1077820" cy="80836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F25CE34-2118-7DE8-A69E-23C532E641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545" y="4296519"/>
            <a:ext cx="1044439" cy="78332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6648F23-09CA-179A-1777-34A404624D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9124" y="4296519"/>
            <a:ext cx="622120" cy="86405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0A35C17-67C3-3B43-0B0A-7968CE7E0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560" y="2769055"/>
            <a:ext cx="805136" cy="80513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9555DD8-979B-FCF5-EE3E-2A9DD97EE7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2195" y="2787507"/>
            <a:ext cx="952381" cy="95238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8AD87D1-919E-8FB6-053A-4AA554BB16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1110" y="5562671"/>
            <a:ext cx="995821" cy="662221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CFB9375-E4F3-D8DC-E0E9-C2A698949B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4426" y="4091485"/>
            <a:ext cx="843605" cy="126857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D10F6B8-3E05-A96E-297C-B8E6C283F56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0576" y="6105318"/>
            <a:ext cx="1115896" cy="697435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B953932-0CFD-6488-BDB0-6A2B347146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27572" y="2809219"/>
            <a:ext cx="1093418" cy="68338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260AF0A-6CAD-9684-6C79-8EAEFDDFA5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7818" y="2809907"/>
            <a:ext cx="725710" cy="1091293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1D0F2DD-4220-9159-9272-44D60A88DA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5529" y="2809907"/>
            <a:ext cx="1177938" cy="78332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B69F741-285A-8BB1-7729-0E9CF4581934}"/>
              </a:ext>
            </a:extLst>
          </p:cNvPr>
          <p:cNvSpPr txBox="1"/>
          <p:nvPr/>
        </p:nvSpPr>
        <p:spPr>
          <a:xfrm>
            <a:off x="1549425" y="2144145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ДАННІ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E8562E-271B-51AB-C10B-BB00505FB56B}"/>
              </a:ext>
            </a:extLst>
          </p:cNvPr>
          <p:cNvSpPr txBox="1"/>
          <p:nvPr/>
        </p:nvSpPr>
        <p:spPr>
          <a:xfrm>
            <a:off x="4729983" y="2090568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DATASET</a:t>
            </a:r>
            <a:endParaRPr lang="uk-UA" sz="2800" b="1" dirty="0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8F2313-61D2-9085-0A39-EA15EE15D769}"/>
              </a:ext>
            </a:extLst>
          </p:cNvPr>
          <p:cNvSpPr txBox="1"/>
          <p:nvPr/>
        </p:nvSpPr>
        <p:spPr>
          <a:xfrm>
            <a:off x="7943062" y="2239303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Dogs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C1831-8737-D1D9-C142-E9957CCEF797}"/>
              </a:ext>
            </a:extLst>
          </p:cNvPr>
          <p:cNvSpPr txBox="1"/>
          <p:nvPr/>
        </p:nvSpPr>
        <p:spPr>
          <a:xfrm>
            <a:off x="7982195" y="3773299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Cats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60258-3E87-2C19-5688-D87697108107}"/>
              </a:ext>
            </a:extLst>
          </p:cNvPr>
          <p:cNvSpPr txBox="1"/>
          <p:nvPr/>
        </p:nvSpPr>
        <p:spPr>
          <a:xfrm>
            <a:off x="7982195" y="5189910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Birds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54" name="Стрелка: вправо 53">
            <a:extLst>
              <a:ext uri="{FF2B5EF4-FFF2-40B4-BE49-F238E27FC236}">
                <a16:creationId xmlns:a16="http://schemas.microsoft.com/office/drawing/2014/main" id="{D17C6C65-4986-1E52-2FC1-037E110CF799}"/>
              </a:ext>
            </a:extLst>
          </p:cNvPr>
          <p:cNvSpPr/>
          <p:nvPr/>
        </p:nvSpPr>
        <p:spPr>
          <a:xfrm>
            <a:off x="3891849" y="4312919"/>
            <a:ext cx="806055" cy="482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68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1644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 часто складається з пар векторів (або скалярів) входу – ознак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та відповідних векторів (або скалярів) виходу, зазвичай позначують як ціль 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target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),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або мітка 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label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). 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3CAB7A-1EA9-AD6B-9DEF-34B48FDA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3132089"/>
            <a:ext cx="8296275" cy="3181350"/>
          </a:xfrm>
          <a:prstGeom prst="rect">
            <a:avLst/>
          </a:prstGeom>
        </p:spPr>
      </p:pic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92C91E42-6ABA-048A-8FCF-4876AD9333DE}"/>
              </a:ext>
            </a:extLst>
          </p:cNvPr>
          <p:cNvSpPr/>
          <p:nvPr/>
        </p:nvSpPr>
        <p:spPr>
          <a:xfrm rot="16200000">
            <a:off x="4283967" y="-1040852"/>
            <a:ext cx="576064" cy="839078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5B6F8-6C83-900C-C4A2-CA106E230C85}"/>
              </a:ext>
            </a:extLst>
          </p:cNvPr>
          <p:cNvSpPr txBox="1"/>
          <p:nvPr/>
        </p:nvSpPr>
        <p:spPr>
          <a:xfrm>
            <a:off x="3907919" y="2443315"/>
            <a:ext cx="148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DATASET</a:t>
            </a:r>
            <a:endParaRPr lang="uk-UA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9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Ознаки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Ознака  - окрема властивість або характеристика спостережуваного об'єкту (явища), яку можливо виміряти. Обрання інформативних, розрізнювальних і незалежних ознак є ключовим кроком алгоритмів 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AI, ML.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D85AC9-95C6-569D-6782-E963A15418B6}"/>
              </a:ext>
            </a:extLst>
          </p:cNvPr>
          <p:cNvSpPr txBox="1">
            <a:spLocks/>
          </p:cNvSpPr>
          <p:nvPr/>
        </p:nvSpPr>
        <p:spPr>
          <a:xfrm>
            <a:off x="323528" y="2921987"/>
            <a:ext cx="8651304" cy="164442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 ознак (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vector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de-DE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-вимірний вектор числових ознак, що представляють певний об'єкт.</a:t>
            </a:r>
          </a:p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Векторний простір, пов’язаний з цими векторами – простір ознак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feature space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4B3221-BA44-4362-D2C5-190A38C67C04}"/>
              </a:ext>
            </a:extLst>
          </p:cNvPr>
          <p:cNvSpPr txBox="1">
            <a:spLocks/>
          </p:cNvSpPr>
          <p:nvPr/>
        </p:nvSpPr>
        <p:spPr>
          <a:xfrm>
            <a:off x="323528" y="4686856"/>
            <a:ext cx="8651304" cy="12566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Вектор (скаляр) міток 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label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vector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de-DE" sz="2800" b="1" i="1" dirty="0">
                <a:solidFill>
                  <a:srgbClr val="002060"/>
                </a:solidFill>
                <a:latin typeface="Book Antiqua" panose="02040602050305030304" pitchFamily="18" charset="0"/>
              </a:rPr>
              <a:t>m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-вимірний вектор цільових значень (те, що потрібно передбачити)</a:t>
            </a:r>
          </a:p>
        </p:txBody>
      </p:sp>
    </p:spTree>
    <p:extLst>
      <p:ext uri="{BB962C8B-B14F-4D97-AF65-F5344CB8AC3E}">
        <p14:creationId xmlns:p14="http://schemas.microsoft.com/office/powerpoint/2010/main" val="123848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AFCFA-0D12-8993-FD5E-BD51A38DF073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Типова структура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набоу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даних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C8B58F8-98DC-3D52-A49B-DD1BF3376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48459"/>
              </p:ext>
            </p:extLst>
          </p:nvPr>
        </p:nvGraphicFramePr>
        <p:xfrm>
          <a:off x="1115616" y="1585600"/>
          <a:ext cx="3048000" cy="2966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7599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7275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7539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1699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793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32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1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85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10056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8D5658F-D006-2B6C-E652-9ABC50495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40569"/>
              </p:ext>
            </p:extLst>
          </p:nvPr>
        </p:nvGraphicFramePr>
        <p:xfrm>
          <a:off x="6336196" y="1585600"/>
          <a:ext cx="623900" cy="2966720"/>
        </p:xfrm>
        <a:graphic>
          <a:graphicData uri="http://schemas.openxmlformats.org/drawingml/2006/table">
            <a:tbl>
              <a:tblPr firstRow="1" bandRow="1"/>
              <a:tblGrid>
                <a:gridCol w="623900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2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6C625CE-C6D4-643A-B114-A558E4A19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51725"/>
              </p:ext>
            </p:extLst>
          </p:nvPr>
        </p:nvGraphicFramePr>
        <p:xfrm>
          <a:off x="1115616" y="5041984"/>
          <a:ext cx="3048000" cy="148336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1475992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72757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75397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16999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793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01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9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2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710056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9CA11AB-821A-9508-E8FC-C26E99FCB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60744"/>
              </p:ext>
            </p:extLst>
          </p:nvPr>
        </p:nvGraphicFramePr>
        <p:xfrm>
          <a:off x="6336196" y="5035796"/>
          <a:ext cx="684076" cy="1483360"/>
        </p:xfrm>
        <a:graphic>
          <a:graphicData uri="http://schemas.openxmlformats.org/drawingml/2006/table">
            <a:tbl>
              <a:tblPr firstRow="1" bandRow="1"/>
              <a:tblGrid>
                <a:gridCol w="684076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84A311-81C4-C130-B18D-8324D2CF9AC0}"/>
              </a:ext>
            </a:extLst>
          </p:cNvPr>
          <p:cNvSpPr txBox="1"/>
          <p:nvPr/>
        </p:nvSpPr>
        <p:spPr>
          <a:xfrm>
            <a:off x="1115616" y="666667"/>
            <a:ext cx="256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Матриця ознак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E33E9-2DF8-01EB-3F15-61F23B034A0A}"/>
              </a:ext>
            </a:extLst>
          </p:cNvPr>
          <p:cNvSpPr txBox="1"/>
          <p:nvPr/>
        </p:nvSpPr>
        <p:spPr>
          <a:xfrm>
            <a:off x="5459667" y="666667"/>
            <a:ext cx="2209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>
                <a:solidFill>
                  <a:srgbClr val="002060"/>
                </a:solidFill>
              </a:rPr>
              <a:t>Вектор цілей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B42A36-C261-AF06-3F1B-F945ECF9F7E4}"/>
              </a:ext>
            </a:extLst>
          </p:cNvPr>
          <p:cNvSpPr txBox="1"/>
          <p:nvPr/>
        </p:nvSpPr>
        <p:spPr>
          <a:xfrm>
            <a:off x="1619672" y="1126134"/>
            <a:ext cx="171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n-features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F2C05-0CB1-6FA1-280D-3350C4E19890}"/>
              </a:ext>
            </a:extLst>
          </p:cNvPr>
          <p:cNvSpPr txBox="1"/>
          <p:nvPr/>
        </p:nvSpPr>
        <p:spPr>
          <a:xfrm rot="16200000">
            <a:off x="-255798" y="3089438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k-samples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E8D3C9-9DF3-EEF7-D3C7-DE3CBD4E4510}"/>
              </a:ext>
            </a:extLst>
          </p:cNvPr>
          <p:cNvSpPr txBox="1"/>
          <p:nvPr/>
        </p:nvSpPr>
        <p:spPr>
          <a:xfrm rot="16200000">
            <a:off x="5000787" y="3089439"/>
            <a:ext cx="1681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k-samples</a:t>
            </a:r>
            <a:endParaRPr lang="uk-UA" sz="2800" b="1" i="1" dirty="0">
              <a:solidFill>
                <a:srgbClr val="002060"/>
              </a:solidFill>
            </a:endParaRP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1B33AF1-A37C-6AFE-3744-7E19A093179E}"/>
              </a:ext>
            </a:extLst>
          </p:cNvPr>
          <p:cNvCxnSpPr/>
          <p:nvPr/>
        </p:nvCxnSpPr>
        <p:spPr>
          <a:xfrm>
            <a:off x="971600" y="1916832"/>
            <a:ext cx="0" cy="3860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30941B3-D90A-C57C-4675-8906266C9254}"/>
              </a:ext>
            </a:extLst>
          </p:cNvPr>
          <p:cNvCxnSpPr/>
          <p:nvPr/>
        </p:nvCxnSpPr>
        <p:spPr>
          <a:xfrm>
            <a:off x="6104549" y="1916832"/>
            <a:ext cx="0" cy="386064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FC540DCC-25D5-B6AF-D245-3E5042174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909869"/>
              </p:ext>
            </p:extLst>
          </p:nvPr>
        </p:nvGraphicFramePr>
        <p:xfrm>
          <a:off x="7191742" y="1585600"/>
          <a:ext cx="623900" cy="2966720"/>
        </p:xfrm>
        <a:graphic>
          <a:graphicData uri="http://schemas.openxmlformats.org/drawingml/2006/table">
            <a:tbl>
              <a:tblPr firstRow="1" bandRow="1"/>
              <a:tblGrid>
                <a:gridCol w="623900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7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2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8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A50B8A89-8171-49C2-DA02-3A10015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52530"/>
              </p:ext>
            </p:extLst>
          </p:nvPr>
        </p:nvGraphicFramePr>
        <p:xfrm>
          <a:off x="7161654" y="5035796"/>
          <a:ext cx="684076" cy="1483360"/>
        </p:xfrm>
        <a:graphic>
          <a:graphicData uri="http://schemas.openxmlformats.org/drawingml/2006/table">
            <a:tbl>
              <a:tblPr firstRow="1" bandRow="1"/>
              <a:tblGrid>
                <a:gridCol w="684076">
                  <a:extLst>
                    <a:ext uri="{9D8B030D-6E8A-4147-A177-3AD203B41FA5}">
                      <a16:colId xmlns:a16="http://schemas.microsoft.com/office/drawing/2014/main" val="273248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69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3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28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08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33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Використання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808296"/>
            <a:ext cx="8651304" cy="8679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Типова, на різних етапах створення ML моделі використовують три набори даних.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97DA1-985D-E550-E235-27203C8FA3CC}"/>
              </a:ext>
            </a:extLst>
          </p:cNvPr>
          <p:cNvSpPr txBox="1">
            <a:spLocks/>
          </p:cNvSpPr>
          <p:nvPr/>
        </p:nvSpPr>
        <p:spPr>
          <a:xfrm>
            <a:off x="330932" y="1755450"/>
            <a:ext cx="8482136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1. Модель початково налаштовують на тренувальному наборі даних 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training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), який є набором прикладів, що використовують для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допасовування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параметрів моделі (ваг в ANN). 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3892556"/>
            <a:ext cx="8482136" cy="203222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2. Випробувальний набір даних (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test</a:t>
            </a:r>
            <a:r>
              <a:rPr lang="de-DE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de-DE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de-DE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 —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 даних, який використовують для забезпечення неупередженої оцінки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(узгодженості)  моделі на тренувальному наборі даних. </a:t>
            </a:r>
          </a:p>
        </p:txBody>
      </p:sp>
    </p:spTree>
    <p:extLst>
      <p:ext uri="{BB962C8B-B14F-4D97-AF65-F5344CB8AC3E}">
        <p14:creationId xmlns:p14="http://schemas.microsoft.com/office/powerpoint/2010/main" val="239287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Використання </a:t>
            </a:r>
            <a:r>
              <a:rPr lang="uk-UA" altLang="ru-RU" sz="36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D5E74-B939-46D6-9CD5-9E2B8B32C7E9}"/>
              </a:ext>
            </a:extLst>
          </p:cNvPr>
          <p:cNvSpPr txBox="1">
            <a:spLocks/>
          </p:cNvSpPr>
          <p:nvPr/>
        </p:nvSpPr>
        <p:spPr>
          <a:xfrm>
            <a:off x="323528" y="3437671"/>
            <a:ext cx="8651304" cy="31956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</a:rPr>
              <a:t>УВАГА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 Терміни випробувальний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test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набір та 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(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validation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 набір, часто використовують таким чином, що їхні значення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міняються місцями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. Тобто, «випробувальний набір» стає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розробницьким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набором 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development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), а «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набір» -набором, що використовують для оцінювання продуктивності повністю визначеної моделі.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D367C-53E4-8B15-4EF1-0737E64A5CF2}"/>
              </a:ext>
            </a:extLst>
          </p:cNvPr>
          <p:cNvSpPr txBox="1">
            <a:spLocks/>
          </p:cNvSpPr>
          <p:nvPr/>
        </p:nvSpPr>
        <p:spPr>
          <a:xfrm>
            <a:off x="330932" y="629851"/>
            <a:ext cx="8482136" cy="280782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3. Оцінка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моделі виконується на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затверджувальному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наборі даних (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validation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dataset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).</a:t>
            </a:r>
          </a:p>
          <a:p>
            <a:pPr algn="l"/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Затверджувальний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набір даних забезпечує неупереджену оцінку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допасованості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моделі на тренувальному наборі даних при налаштовуванні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гиперпараметрів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 моделі.</a:t>
            </a:r>
          </a:p>
        </p:txBody>
      </p:sp>
    </p:spTree>
    <p:extLst>
      <p:ext uri="{BB962C8B-B14F-4D97-AF65-F5344CB8AC3E}">
        <p14:creationId xmlns:p14="http://schemas.microsoft.com/office/powerpoint/2010/main" val="416812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0072-D545-4A26-173A-78BDAC45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5A90421C-B70D-39DF-90C5-0D9406D32AEE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EFF37-2C20-51A7-A5F4-96361C605758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Набір даних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297DA1-985D-E550-E235-27203C8FA3CC}"/>
              </a:ext>
            </a:extLst>
          </p:cNvPr>
          <p:cNvSpPr txBox="1">
            <a:spLocks/>
          </p:cNvSpPr>
          <p:nvPr/>
        </p:nvSpPr>
        <p:spPr>
          <a:xfrm>
            <a:off x="241483" y="836712"/>
            <a:ext cx="8482136" cy="319561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Окремі набори даних широко використовуються в академічних колах як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стандартні (тестові) набори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, що підтверджують результати наукових досліджень.</a:t>
            </a:r>
          </a:p>
          <a:p>
            <a:pPr algn="l"/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pPr algn="l"/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Деякі набори даних є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відкритими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</a:rPr>
              <a:t> для використання, інші надаються за, звичайно символічну, плату.</a:t>
            </a:r>
          </a:p>
        </p:txBody>
      </p:sp>
    </p:spTree>
    <p:extLst>
      <p:ext uri="{BB962C8B-B14F-4D97-AF65-F5344CB8AC3E}">
        <p14:creationId xmlns:p14="http://schemas.microsoft.com/office/powerpoint/2010/main" val="1169586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1152</Words>
  <Application>Microsoft Office PowerPoint</Application>
  <PresentationFormat>On-screen Show (4:3)</PresentationFormat>
  <Paragraphs>151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SFMono-Regular</vt:lpstr>
      <vt:lpstr>Tahoma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Yevhen Bashkov</cp:lastModifiedBy>
  <cp:revision>967</cp:revision>
  <dcterms:created xsi:type="dcterms:W3CDTF">2001-11-25T14:33:40Z</dcterms:created>
  <dcterms:modified xsi:type="dcterms:W3CDTF">2024-06-29T07:33:10Z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