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38"/>
  </p:notesMasterIdLst>
  <p:sldIdLst>
    <p:sldId id="684" r:id="rId2"/>
    <p:sldId id="582" r:id="rId3"/>
    <p:sldId id="654" r:id="rId4"/>
    <p:sldId id="627" r:id="rId5"/>
    <p:sldId id="649" r:id="rId6"/>
    <p:sldId id="659" r:id="rId7"/>
    <p:sldId id="657" r:id="rId8"/>
    <p:sldId id="663" r:id="rId9"/>
    <p:sldId id="655" r:id="rId10"/>
    <p:sldId id="660" r:id="rId11"/>
    <p:sldId id="658" r:id="rId12"/>
    <p:sldId id="656" r:id="rId13"/>
    <p:sldId id="664" r:id="rId14"/>
    <p:sldId id="661" r:id="rId15"/>
    <p:sldId id="667" r:id="rId16"/>
    <p:sldId id="662" r:id="rId17"/>
    <p:sldId id="669" r:id="rId18"/>
    <p:sldId id="665" r:id="rId19"/>
    <p:sldId id="666" r:id="rId20"/>
    <p:sldId id="668" r:id="rId21"/>
    <p:sldId id="670" r:id="rId22"/>
    <p:sldId id="677" r:id="rId23"/>
    <p:sldId id="676" r:id="rId24"/>
    <p:sldId id="678" r:id="rId25"/>
    <p:sldId id="679" r:id="rId26"/>
    <p:sldId id="680" r:id="rId27"/>
    <p:sldId id="673" r:id="rId28"/>
    <p:sldId id="681" r:id="rId29"/>
    <p:sldId id="682" r:id="rId30"/>
    <p:sldId id="683" r:id="rId31"/>
    <p:sldId id="672" r:id="rId32"/>
    <p:sldId id="674" r:id="rId33"/>
    <p:sldId id="675" r:id="rId34"/>
    <p:sldId id="608" r:id="rId35"/>
    <p:sldId id="609" r:id="rId36"/>
    <p:sldId id="275" r:id="rId37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84"/>
            <p14:sldId id="582"/>
            <p14:sldId id="654"/>
            <p14:sldId id="627"/>
            <p14:sldId id="649"/>
            <p14:sldId id="659"/>
            <p14:sldId id="657"/>
            <p14:sldId id="663"/>
            <p14:sldId id="655"/>
            <p14:sldId id="660"/>
            <p14:sldId id="658"/>
            <p14:sldId id="656"/>
            <p14:sldId id="664"/>
            <p14:sldId id="661"/>
            <p14:sldId id="667"/>
            <p14:sldId id="662"/>
            <p14:sldId id="669"/>
            <p14:sldId id="665"/>
            <p14:sldId id="666"/>
            <p14:sldId id="668"/>
            <p14:sldId id="670"/>
            <p14:sldId id="677"/>
            <p14:sldId id="676"/>
            <p14:sldId id="678"/>
            <p14:sldId id="679"/>
            <p14:sldId id="680"/>
            <p14:sldId id="673"/>
            <p14:sldId id="681"/>
            <p14:sldId id="682"/>
            <p14:sldId id="683"/>
            <p14:sldId id="672"/>
            <p14:sldId id="674"/>
            <p14:sldId id="675"/>
            <p14:sldId id="608"/>
            <p14:sldId id="60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Инструкция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настоящая исполняемая инструкция: когда она исполняется, она создает новый объект функции и присваивает этот объект имени. (Не забывайте, все, что имеется в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относится ко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времени выполнения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здесь нет понятия времени компиляции.) Будучи инструкцией,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появляться везде, где могут появляться инструкции, – даже внутри других инструкций. Например, даже при том, что инструкции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обычно исполняются, когда производится импорт вмещающего их модуля,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5149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6662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2866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6870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81386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поведение заложено в язык изначально и объясняет в большой степени его краткость и гибкость. Например, единственная функция может автоматически применяться к целой категории типов объектов. Пока объекты поддерживают ожидаемый интерфейс (или протокол), функция сможет обрабатывать их. То есть, если объект, передаваемый функции, поддерживает ожидаемые методы и операторы выражений, он будет совместим с логикой функции.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того, если функции будут переданы объекты, которые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поддерживают ожидаемый интерфейс, интерпретатор обнаружит ошибку при выполнении выражения * и автоматически возбудит исключение. Поэтому для нас совершенно бессмысленно предусматривать проверку на наличие ошибок в программном коде. Фактически добавив такую проверку, мы ограничим область применения нашей функции, так как она сможет работать только с теми типами объектов, которые мы предусмотрели.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важнейшее отличие философии языка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 языков программирования со статической типизацией, таких как C++ 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программный код на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делает предположений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 конкретных типах данных. В противном случае он сможет работать только с теми типами данных, которые ожидались на момент его написания, и он не будет поддерживать объекты других совместимых типов, которые могут быть созданы в будущем. Проверку типа объекта можно выполнить с помощью таких средств, как встроенная функция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в этом случае программный код потеряет свою гибкость. Вообще говоря, при программировании на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 внимание принимаются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интерфейсы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объектов, а не типы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52915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86088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1910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810386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Инструкция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настоящая исполняемая инструкция: когда она исполняется, она создает новый объект функции и присваивает этот объект имени. (Не забывайте, все, что имеется в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относится ко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времени выполнения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здесь нет понятия времени компиляции.) Будучи инструкцией,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появляться везде, где могут появляться инструкции, – даже внутри других инструкций. Например, даже при том, что инструкции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обычно исполняются, когда производится импорт вмещающего их модуля,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51493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8894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поведение заложено в язык изначально и объясняет в большой степени его краткость и гибкость. Например, единственная функция может автоматически применяться к целой категории типов объектов. Пока объекты поддерживают ожидаемый интерфейс (или протокол), функция сможет обрабатывать их. То есть, если объект, передаваемый функции, поддерживает ожидаемые методы и операторы выражений, он будет совместим с логикой функции.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того, если функции будут переданы объекты, которые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поддерживают ожидаемый интерфейс, интерпретатор обнаружит ошибку при выполнении выражения * и автоматически возбудит исключение. Поэтому для нас совершенно бессмысленно предусматривать проверку на наличие ошибок в программном коде. Фактически добавив такую проверку, мы ограничим область применения нашей функции, так как она сможет работать только с теми типами объектов, которые мы предусмотрели.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важнейшее отличие философии языка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 языков программирования со статической типизацией, таких как C++ 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программный код на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делает предположений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 конкретных типах данных. В противном случае он сможет работать только с теми типами данных, которые ожидались на момент его написания, и он не будет поддерживать объекты других совместимых типов, которые могут быть созданы в будущем. Проверку типа объекта можно выполнить с помощью таких средств, как встроенная функция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в этом случае программный код потеряет свою гибкость. Вообще говоря, при программировании на языке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 внимание принимаются </a:t>
            </a:r>
            <a:r>
              <a:rPr lang="ru-RU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интерфейсы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объектов, а не типы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5291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10046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61821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4080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8608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81038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8894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6226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6152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6340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258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6.4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Функціональне програмування.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ОБЛАСТЬ ВИДИМОСТІ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45591" y="722391"/>
            <a:ext cx="2464362" cy="410208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= 100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(Y):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Z=X+Y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return Z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(1))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(X)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______________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101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100</a:t>
            </a:r>
            <a:endParaRPr lang="en-US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C9C44E-FA53-4191-A500-76E62B1742EC}"/>
              </a:ext>
            </a:extLst>
          </p:cNvPr>
          <p:cNvSpPr txBox="1">
            <a:spLocks noChangeArrowheads="1"/>
          </p:cNvSpPr>
          <p:nvPr/>
        </p:nvSpPr>
        <p:spPr>
          <a:xfrm>
            <a:off x="3404014" y="722391"/>
            <a:ext cx="2199516" cy="45509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= 100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(Y):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X=200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Z=X+Y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return Z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(1))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(X)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___________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201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07933CC-1E58-4C2B-A32C-7F4CE7E1467A}"/>
              </a:ext>
            </a:extLst>
          </p:cNvPr>
          <p:cNvSpPr txBox="1">
            <a:spLocks noChangeArrowheads="1"/>
          </p:cNvSpPr>
          <p:nvPr/>
        </p:nvSpPr>
        <p:spPr>
          <a:xfrm>
            <a:off x="5971595" y="722391"/>
            <a:ext cx="2985060" cy="499976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= 100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(Y):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global X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X=200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Z=X+Y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return Z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(1))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(X)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______________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201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200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4E63EF7-56DA-4CB4-BDB2-BCE604D7F959}"/>
              </a:ext>
            </a:extLst>
          </p:cNvPr>
          <p:cNvCxnSpPr>
            <a:cxnSpLocks/>
          </p:cNvCxnSpPr>
          <p:nvPr/>
        </p:nvCxnSpPr>
        <p:spPr>
          <a:xfrm>
            <a:off x="5670502" y="743547"/>
            <a:ext cx="66748" cy="497861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F30685A-C37F-4E2C-AA78-92DC04FE82DD}"/>
              </a:ext>
            </a:extLst>
          </p:cNvPr>
          <p:cNvCxnSpPr>
            <a:cxnSpLocks/>
          </p:cNvCxnSpPr>
          <p:nvPr/>
        </p:nvCxnSpPr>
        <p:spPr>
          <a:xfrm>
            <a:off x="3002575" y="748330"/>
            <a:ext cx="66748" cy="497861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09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АРГУМЕНТИ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54784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НЕЗМІННІ АРГУМЕНТИ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передаються «за значенням» – передаються в вигляді 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посилань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на об'єкти – (не в вигляді копій!).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Безпосередня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зміни аргументу всередині функції НЕМОЖЛИВА.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ЗМІННІ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АРГУМЕНТИ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передаються «за вказівником» – передаються в вигляді 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вказівника . Допускається можливість безпосередньої зміни аргументу всередині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1484417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021D6-0061-4F72-9D73-9F57BFD60512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АРГУМЕНТИ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503A73-AB04-4C27-913B-B111495C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" y="836712"/>
            <a:ext cx="8676456" cy="53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7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88566-42F7-4249-AB6B-37DF0B49D06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АРГУМЕНТ за ЗАМОВЧУВАННЯМ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836C8-83F0-4204-B9CC-D96C147E18B0}"/>
              </a:ext>
            </a:extLst>
          </p:cNvPr>
          <p:cNvSpPr txBox="1">
            <a:spLocks noChangeArrowheads="1"/>
          </p:cNvSpPr>
          <p:nvPr/>
        </p:nvSpPr>
        <p:spPr>
          <a:xfrm>
            <a:off x="340682" y="3284984"/>
            <a:ext cx="8712967" cy="12311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&lt;name&gt;(arg1,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arg2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def_value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,…) 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46188E-5AEA-4691-BDC8-C7CBA23A254D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233653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Дозволяють зробити окремі аргументи функції необов'язковими.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значення не передається, аргумент отримує значення за замовчуванням, яке визначено у заголовку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22096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АРГУМЕНТИ. РЕКОМЕНДАЦІЇ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41319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Для передачі значень до функції використовуйте аргументи, для повернення результатів - інструкцію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return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uk-UA" altLang="ru-RU" sz="32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використовуйте глобальні змінні    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(! тільки якщо це дійсно необхідно).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uk-UA" altLang="ru-RU" sz="32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впливайте на змінювані аргументи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якщо модуль, що викликає, не передбачає цього. </a:t>
            </a:r>
          </a:p>
        </p:txBody>
      </p:sp>
    </p:spTree>
    <p:extLst>
      <p:ext uri="{BB962C8B-B14F-4D97-AF65-F5344CB8AC3E}">
        <p14:creationId xmlns:p14="http://schemas.microsoft.com/office/powerpoint/2010/main" val="1890121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892473D-7FC5-4E82-8A1F-AC1FA566F44D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4437112"/>
            <a:ext cx="8352928" cy="9900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Який параметр виклику відповідає аргументу визначення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836C8-83F0-4204-B9CC-D96C147E18B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936010"/>
            <a:ext cx="8712967" cy="31700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#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Визначення функції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foo(arg1,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</a:p>
          <a:p>
            <a:pPr marL="0" indent="0" algn="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#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Виклик функції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foo(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par_x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par_y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par_z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EE32-4B97-4E97-B190-919A2FD8284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ЗІСТАВЛЕННЯ АРГУМЕНТІВ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DF39D3A-CAD8-46CD-A225-B3995958AC20}"/>
              </a:ext>
            </a:extLst>
          </p:cNvPr>
          <p:cNvCxnSpPr/>
          <p:nvPr/>
        </p:nvCxnSpPr>
        <p:spPr>
          <a:xfrm flipV="1">
            <a:off x="1547664" y="2132856"/>
            <a:ext cx="432048" cy="144016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4316510-1896-453A-B626-380ECAAD7163}"/>
              </a:ext>
            </a:extLst>
          </p:cNvPr>
          <p:cNvCxnSpPr>
            <a:cxnSpLocks/>
          </p:cNvCxnSpPr>
          <p:nvPr/>
        </p:nvCxnSpPr>
        <p:spPr>
          <a:xfrm flipV="1">
            <a:off x="2771799" y="2132856"/>
            <a:ext cx="2016225" cy="156308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A4563E1-CFAB-4CBE-B83A-DDADD71D282E}"/>
              </a:ext>
            </a:extLst>
          </p:cNvPr>
          <p:cNvCxnSpPr>
            <a:cxnSpLocks/>
          </p:cNvCxnSpPr>
          <p:nvPr/>
        </p:nvCxnSpPr>
        <p:spPr>
          <a:xfrm flipH="1" flipV="1">
            <a:off x="3095836" y="2009927"/>
            <a:ext cx="1260140" cy="1686018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ЗІСТАВЛЕННЯ АРГУМЕНТІВ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27853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ПОЗИЦІЙНІ аргументи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відповідність визначається за позицією аргументу у визначенні функції та її виклику.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ІМЕНОВАНІ аргументи –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дозволяють визначити відповідність за іменами, а не за позиціями аргументів. </a:t>
            </a:r>
          </a:p>
        </p:txBody>
      </p:sp>
    </p:spTree>
    <p:extLst>
      <p:ext uri="{BB962C8B-B14F-4D97-AF65-F5344CB8AC3E}">
        <p14:creationId xmlns:p14="http://schemas.microsoft.com/office/powerpoint/2010/main" val="3452037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88566-42F7-4249-AB6B-37DF0B49D06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ЗІСТАВЛЕНННЯ АРГУМЕНТІВ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5F4CFFD0-C322-48EA-BC13-14D7E46B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94818"/>
              </p:ext>
            </p:extLst>
          </p:nvPr>
        </p:nvGraphicFramePr>
        <p:xfrm>
          <a:off x="251520" y="764704"/>
          <a:ext cx="856895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39240385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14796582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425215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Опис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Виклик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3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(name)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(value)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За позицією  або за ім'ям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(name=value)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  <a:p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(name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=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value)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Значення аргументу за замовчуванням, якщо аргумент не передається функції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8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(*name)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(*sequence)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Довільне число аргументів за позицією (кортеж)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(**name)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(**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Довільне число аргументів за іменами (словник)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1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args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name)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≥3.0 </a:t>
                      </a:r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Аргументи, що передаються тільки за іменами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3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def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func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(*, name-value)</a:t>
                      </a:r>
                      <a:endParaRPr lang="uk-UA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4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ЗІСТАВЛЕННЯ АРГУМЕНТІВ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59272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заголовку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функції аргументи повинні вказуватися в наступному порядку: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будь-які звичайні аргументи (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за якими можуть слідувати аргументи зі значеннями за замовчуванням (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 = value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-- за якими слідують аргументи в формі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або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 3.0), якщо є ,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--- за якими можуть слідувати будь-які імена або пари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 = value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аргументів, які передаються тільки по імені (в 3.0),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---- за якими можуть слідувати аргументи в формі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**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kwargs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останні!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98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ЗІСТАВЛЕННЯ АРГУМЕНТІВ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41319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виклику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функції аргументи повинні вказуватися в наступному порядку: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будь-які позиційні аргументи (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значення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за якими можуть слідувати будь-які іменовані аргументи (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 = value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 аргументи у формі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 якими можуть слідувати аргументи в формі          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**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остання, відповідає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**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kwargs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заголовку)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84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36933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базова програмна структура мови , що забезпечує багаторазове використання програмного коду і зменшує його надмірність.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засіб, що дозволяє групувати набори інструкцій так, що в програмі вони можуть запускатися неодноразово. 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A353-F139-47EB-9154-91A4B90B65D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</a:p>
        </p:txBody>
      </p:sp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ЗІСТАВЛЕННЯ АРГУМЕНТІВ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502958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Дії інтерпретатору:</a:t>
            </a:r>
          </a:p>
          <a:p>
            <a:pPr marL="514350" indent="-514350">
              <a:lnSpc>
                <a:spcPts val="3500"/>
              </a:lnSpc>
              <a:spcBef>
                <a:spcPts val="0"/>
              </a:spcBef>
              <a:buAutoNum type="arabicPeriod"/>
              <a:defRPr/>
            </a:pP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Сопоставлення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неіменованих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аргу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-ментів за позиціями.</a:t>
            </a:r>
          </a:p>
          <a:p>
            <a:pPr marL="514350" indent="-51435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Сопоставлення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іменованих аргументів за іменами</a:t>
            </a:r>
          </a:p>
          <a:p>
            <a:pPr marL="514350" indent="-51435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Сопоставлення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додаткових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неіменова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них аргументів з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кортежем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args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Сопоставлення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додаткових іменованих аргументів з словником 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kwargs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ts val="35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Сопоствалення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значень за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замовчуван-ням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 відсутніми іменованими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05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A353-F139-47EB-9154-91A4B90B65D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РЕКУРСИВНА ФУНКЦІЯ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694888-3558-477E-BD06-39F8A0667BBC}"/>
              </a:ext>
            </a:extLst>
          </p:cNvPr>
          <p:cNvSpPr/>
          <p:nvPr/>
        </p:nvSpPr>
        <p:spPr>
          <a:xfrm>
            <a:off x="215516" y="725235"/>
            <a:ext cx="8208912" cy="3684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Визначено деяке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Обчислення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будується як 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 </a:t>
            </a:r>
            <a:r>
              <a:rPr 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F(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i-1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=1,2,…, n.</a:t>
            </a:r>
            <a:r>
              <a:rPr 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5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Кожне обчислення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F(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ітерація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номер ітерації,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процес – </a:t>
            </a:r>
            <a:r>
              <a:rPr lang="uk-UA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ітеративний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500"/>
              </a:lnSpc>
              <a:defRPr/>
            </a:pPr>
            <a:endParaRPr lang="uk-UA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 іншої сторони : </a:t>
            </a:r>
            <a:r>
              <a:rPr lang="en-US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F(F(F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(…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uk-UA" sz="32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))) – </a:t>
            </a:r>
            <a:r>
              <a:rPr lang="uk-UA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рекурентний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процес обчислення </a:t>
            </a:r>
            <a:r>
              <a:rPr lang="en-US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i="1" baseline="-250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AFE35A-4922-428B-AF10-60EA4DBD96CA}"/>
              </a:ext>
            </a:extLst>
          </p:cNvPr>
          <p:cNvSpPr txBox="1">
            <a:spLocks noChangeArrowheads="1"/>
          </p:cNvSpPr>
          <p:nvPr/>
        </p:nvSpPr>
        <p:spPr>
          <a:xfrm>
            <a:off x="198157" y="4581128"/>
            <a:ext cx="8712967" cy="13660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/>
              <a:t>—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визначення об'єкту через раніш визначені об'єкти, серед яких сам об'єкт.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71A408-A516-45EF-A63F-3EF8C1D110CE}"/>
              </a:ext>
            </a:extLst>
          </p:cNvPr>
          <p:cNvSpPr txBox="1">
            <a:spLocks noChangeArrowheads="1"/>
          </p:cNvSpPr>
          <p:nvPr/>
        </p:nvSpPr>
        <p:spPr>
          <a:xfrm>
            <a:off x="3113529" y="5574851"/>
            <a:ext cx="5418911" cy="9671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uk-UA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Ітерація – багаторазове повторення.</a:t>
            </a:r>
          </a:p>
          <a:p>
            <a:pPr marL="0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uk-UA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Рекурсія – багаторазове звернення. </a:t>
            </a:r>
            <a:endParaRPr lang="uk-UA" altLang="ru-RU" sz="2400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3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A353-F139-47EB-9154-91A4B90B65D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РЕКУРСИВНА ФУНКЦІЯ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AFE35A-4922-428B-AF10-60EA4DBD96CA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715820"/>
            <a:ext cx="8712967" cy="263950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Теорема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рекурсивне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обчислення завжди можна перетворити в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ітераційне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обчислення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що використовує цикли).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None/>
              <a:defRPr/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 навпаки, будь-яке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ітераційне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обчислення, що припускає використання циклів, можна реалізувати як 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рекурсивне.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34146DB-0E32-4572-87CE-BC19791C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91" y="3402993"/>
            <a:ext cx="2017382" cy="31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568CE3C-9182-4ACE-9AC5-0028136E425D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67211"/>
            <a:ext cx="5616624" cy="13699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Рекурсія </a:t>
            </a: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VS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Ітерація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uk-UA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предмет багаторічних суперечок програмістів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C436AE10-1823-4284-8F61-8D06FC4E6EE3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4724460"/>
          <a:ext cx="61566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29094657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40489826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405375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Рекурсія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Ітерація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6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>
                          <a:latin typeface="Book Antiqua" panose="02040602050305030304" pitchFamily="18" charset="0"/>
                        </a:rPr>
                        <a:t>Запис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Компактний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latin typeface="Book Antiqua" panose="02040602050305030304" pitchFamily="18" charset="0"/>
                        </a:rPr>
                        <a:t>НЕ</a:t>
                      </a:r>
                      <a:r>
                        <a:rPr lang="uk-UA" sz="2400" dirty="0">
                          <a:latin typeface="Book Antiqua" panose="02040602050305030304" pitchFamily="18" charset="0"/>
                        </a:rPr>
                        <a:t> компактний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5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>
                          <a:latin typeface="Book Antiqua" panose="02040602050305030304" pitchFamily="18" charset="0"/>
                        </a:rPr>
                        <a:t>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Повільніше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Швидше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>
                          <a:latin typeface="Book Antiqua" panose="02040602050305030304" pitchFamily="18" charset="0"/>
                        </a:rPr>
                        <a:t>Пам’ять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Більше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Book Antiqua" panose="02040602050305030304" pitchFamily="18" charset="0"/>
                        </a:rPr>
                        <a:t>Менше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72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1965597"/>
            <a:ext cx="8712967" cy="14012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Рекурсивна функція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— це така функція, серед виконуваних інструкція, якою є оператор виклику самої цієї функції. 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A353-F139-47EB-9154-91A4B90B65D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РЕКУРСИВНА ФУНКЦІЯ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694888-3558-477E-BD06-39F8A0667BBC}"/>
              </a:ext>
            </a:extLst>
          </p:cNvPr>
          <p:cNvSpPr/>
          <p:nvPr/>
        </p:nvSpPr>
        <p:spPr>
          <a:xfrm>
            <a:off x="215516" y="3429000"/>
            <a:ext cx="8208912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&lt;name&gt;(arg1,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: </a:t>
            </a:r>
          </a:p>
          <a:p>
            <a:pPr>
              <a:lnSpc>
                <a:spcPts val="3500"/>
              </a:lnSpc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 (_arg1_, _arg2_, …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3500"/>
              </a:lnSpc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AFE35A-4922-428B-AF10-60EA4DBD96CA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620688"/>
            <a:ext cx="8712967" cy="13660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/>
              <a:t>—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визначення об'єкту через раніш визначені об'єкти, серед яких сам об'єкт.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71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3A353-F139-47EB-9154-91A4B90B65D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РЕКУРСИВНА ФУНКЦІЯ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694888-3558-477E-BD06-39F8A0667BBC}"/>
              </a:ext>
            </a:extLst>
          </p:cNvPr>
          <p:cNvSpPr/>
          <p:nvPr/>
        </p:nvSpPr>
        <p:spPr>
          <a:xfrm>
            <a:off x="323528" y="722531"/>
            <a:ext cx="8208912" cy="2151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ru-RU" sz="3200" b="1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listsum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(L) : </a:t>
            </a:r>
          </a:p>
          <a:p>
            <a:pPr>
              <a:lnSpc>
                <a:spcPts val="3200"/>
              </a:lnSpc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if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(L)==1:</a:t>
            </a:r>
          </a:p>
          <a:p>
            <a:pPr>
              <a:lnSpc>
                <a:spcPts val="3200"/>
              </a:lnSpc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return L[0]</a:t>
            </a:r>
          </a:p>
          <a:p>
            <a:pPr>
              <a:lnSpc>
                <a:spcPts val="3200"/>
              </a:lnSpc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else:</a:t>
            </a:r>
          </a:p>
          <a:p>
            <a:pPr>
              <a:lnSpc>
                <a:spcPts val="3200"/>
              </a:lnSpc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return L[0]+</a:t>
            </a:r>
            <a:r>
              <a:rPr lang="en-US" altLang="ru-RU" sz="3200" b="1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listsum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(L[1 :])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9645958-C22D-48E3-A5C5-C65CF36B2B51}"/>
              </a:ext>
            </a:extLst>
          </p:cNvPr>
          <p:cNvSpPr/>
          <p:nvPr/>
        </p:nvSpPr>
        <p:spPr>
          <a:xfrm>
            <a:off x="323528" y="3068960"/>
            <a:ext cx="820891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listsum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([1,3,7,12]))</a:t>
            </a:r>
          </a:p>
        </p:txBody>
      </p:sp>
      <p:sp>
        <p:nvSpPr>
          <p:cNvPr id="11" name="Выноска: изогнутая линия с чертой 10">
            <a:extLst>
              <a:ext uri="{FF2B5EF4-FFF2-40B4-BE49-F238E27FC236}">
                <a16:creationId xmlns:a16="http://schemas.microsoft.com/office/drawing/2014/main" id="{E8A8F813-B312-4185-8BF7-992804825DB1}"/>
              </a:ext>
            </a:extLst>
          </p:cNvPr>
          <p:cNvSpPr/>
          <p:nvPr/>
        </p:nvSpPr>
        <p:spPr>
          <a:xfrm>
            <a:off x="4283968" y="3646550"/>
            <a:ext cx="792088" cy="360040"/>
          </a:xfrm>
          <a:prstGeom prst="accentCallout2">
            <a:avLst>
              <a:gd name="adj1" fmla="val 129390"/>
              <a:gd name="adj2" fmla="val 96654"/>
              <a:gd name="adj3" fmla="val 130680"/>
              <a:gd name="adj4" fmla="val -153563"/>
              <a:gd name="adj5" fmla="val 206230"/>
              <a:gd name="adj6" fmla="val -154292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=1 +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524AAA-40F3-4CED-B608-91D055846883}"/>
              </a:ext>
            </a:extLst>
          </p:cNvPr>
          <p:cNvSpPr/>
          <p:nvPr/>
        </p:nvSpPr>
        <p:spPr>
          <a:xfrm>
            <a:off x="2051720" y="3646550"/>
            <a:ext cx="2088232" cy="354085"/>
          </a:xfrm>
          <a:prstGeom prst="rect">
            <a:avLst/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Sum[1,3,7,12] </a:t>
            </a:r>
            <a:endParaRPr lang="ru-RU" sz="2400" dirty="0"/>
          </a:p>
        </p:txBody>
      </p:sp>
      <p:sp>
        <p:nvSpPr>
          <p:cNvPr id="12" name="Выноска: изогнутая линия с чертой 11">
            <a:extLst>
              <a:ext uri="{FF2B5EF4-FFF2-40B4-BE49-F238E27FC236}">
                <a16:creationId xmlns:a16="http://schemas.microsoft.com/office/drawing/2014/main" id="{2E5BF9D1-656A-4189-8C0E-D558335CB876}"/>
              </a:ext>
            </a:extLst>
          </p:cNvPr>
          <p:cNvSpPr/>
          <p:nvPr/>
        </p:nvSpPr>
        <p:spPr>
          <a:xfrm>
            <a:off x="4355976" y="4414783"/>
            <a:ext cx="720080" cy="360040"/>
          </a:xfrm>
          <a:prstGeom prst="accentCallout2">
            <a:avLst>
              <a:gd name="adj1" fmla="val 129390"/>
              <a:gd name="adj2" fmla="val 96654"/>
              <a:gd name="adj3" fmla="val 130680"/>
              <a:gd name="adj4" fmla="val -153563"/>
              <a:gd name="adj5" fmla="val 206230"/>
              <a:gd name="adj6" fmla="val -154292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=3 +</a:t>
            </a:r>
            <a:endParaRPr lang="ru-RU" sz="2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F52B5E0-B5A4-48B1-8CB1-589AD260E23D}"/>
              </a:ext>
            </a:extLst>
          </p:cNvPr>
          <p:cNvSpPr/>
          <p:nvPr/>
        </p:nvSpPr>
        <p:spPr>
          <a:xfrm>
            <a:off x="2123728" y="4414783"/>
            <a:ext cx="2088232" cy="354085"/>
          </a:xfrm>
          <a:prstGeom prst="rect">
            <a:avLst/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Sum[3,7,12] </a:t>
            </a:r>
            <a:endParaRPr lang="ru-RU" sz="2400" dirty="0"/>
          </a:p>
        </p:txBody>
      </p:sp>
      <p:sp>
        <p:nvSpPr>
          <p:cNvPr id="14" name="Выноска: изогнутая линия с чертой 13">
            <a:extLst>
              <a:ext uri="{FF2B5EF4-FFF2-40B4-BE49-F238E27FC236}">
                <a16:creationId xmlns:a16="http://schemas.microsoft.com/office/drawing/2014/main" id="{964D526A-7C59-4BFB-A183-396734304108}"/>
              </a:ext>
            </a:extLst>
          </p:cNvPr>
          <p:cNvSpPr/>
          <p:nvPr/>
        </p:nvSpPr>
        <p:spPr>
          <a:xfrm>
            <a:off x="4355976" y="5183016"/>
            <a:ext cx="720080" cy="360040"/>
          </a:xfrm>
          <a:prstGeom prst="accentCallout2">
            <a:avLst>
              <a:gd name="adj1" fmla="val 129390"/>
              <a:gd name="adj2" fmla="val 96654"/>
              <a:gd name="adj3" fmla="val 130680"/>
              <a:gd name="adj4" fmla="val -153563"/>
              <a:gd name="adj5" fmla="val 206230"/>
              <a:gd name="adj6" fmla="val -154292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=7 +</a:t>
            </a:r>
            <a:endParaRPr lang="ru-RU" sz="2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F6AAFD2-D14F-4620-9752-4066FFDBAC22}"/>
              </a:ext>
            </a:extLst>
          </p:cNvPr>
          <p:cNvSpPr/>
          <p:nvPr/>
        </p:nvSpPr>
        <p:spPr>
          <a:xfrm>
            <a:off x="2123728" y="5183016"/>
            <a:ext cx="2088232" cy="354085"/>
          </a:xfrm>
          <a:prstGeom prst="rect">
            <a:avLst/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Sum[7,12] </a:t>
            </a:r>
            <a:endParaRPr lang="ru-RU" sz="2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671F4C5-B3D0-4832-8F64-FEC1A79DD6A2}"/>
              </a:ext>
            </a:extLst>
          </p:cNvPr>
          <p:cNvSpPr/>
          <p:nvPr/>
        </p:nvSpPr>
        <p:spPr>
          <a:xfrm>
            <a:off x="2119961" y="5955235"/>
            <a:ext cx="2088232" cy="354085"/>
          </a:xfrm>
          <a:prstGeom prst="rect">
            <a:avLst/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Sum[12] </a:t>
            </a:r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B834E6E-CB31-4A4E-83D7-8C11B85B9CA5}"/>
              </a:ext>
            </a:extLst>
          </p:cNvPr>
          <p:cNvSpPr/>
          <p:nvPr/>
        </p:nvSpPr>
        <p:spPr>
          <a:xfrm>
            <a:off x="4355976" y="5951249"/>
            <a:ext cx="720080" cy="354085"/>
          </a:xfrm>
          <a:prstGeom prst="rect">
            <a:avLst/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 </a:t>
            </a:r>
            <a:endParaRPr lang="ru-RU" sz="2400" dirty="0"/>
          </a:p>
        </p:txBody>
      </p:sp>
      <p:sp>
        <p:nvSpPr>
          <p:cNvPr id="19" name="Выноска: изогнутая линия с чертой 18">
            <a:extLst>
              <a:ext uri="{FF2B5EF4-FFF2-40B4-BE49-F238E27FC236}">
                <a16:creationId xmlns:a16="http://schemas.microsoft.com/office/drawing/2014/main" id="{D7AD06A4-3E6A-412E-AB11-5ADBEC96C9D9}"/>
              </a:ext>
            </a:extLst>
          </p:cNvPr>
          <p:cNvSpPr/>
          <p:nvPr/>
        </p:nvSpPr>
        <p:spPr>
          <a:xfrm>
            <a:off x="5436096" y="5948271"/>
            <a:ext cx="864096" cy="360040"/>
          </a:xfrm>
          <a:prstGeom prst="accentCallout2">
            <a:avLst>
              <a:gd name="adj1" fmla="val 2405"/>
              <a:gd name="adj2" fmla="val -9882"/>
              <a:gd name="adj3" fmla="val -46070"/>
              <a:gd name="adj4" fmla="val -11275"/>
              <a:gd name="adj5" fmla="val -83778"/>
              <a:gd name="adj6" fmla="val 48199"/>
            </a:avLst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/>
              <a:t> </a:t>
            </a:r>
            <a:r>
              <a:rPr lang="en-US" sz="2400" dirty="0"/>
              <a:t>12</a:t>
            </a:r>
            <a:endParaRPr lang="ru-RU" sz="2400" dirty="0"/>
          </a:p>
        </p:txBody>
      </p:sp>
      <p:sp>
        <p:nvSpPr>
          <p:cNvPr id="20" name="Выноска: изогнутая линия с чертой 19">
            <a:extLst>
              <a:ext uri="{FF2B5EF4-FFF2-40B4-BE49-F238E27FC236}">
                <a16:creationId xmlns:a16="http://schemas.microsoft.com/office/drawing/2014/main" id="{65B7304C-A22A-4668-9F88-76861471CCF5}"/>
              </a:ext>
            </a:extLst>
          </p:cNvPr>
          <p:cNvSpPr/>
          <p:nvPr/>
        </p:nvSpPr>
        <p:spPr>
          <a:xfrm>
            <a:off x="5436096" y="5243317"/>
            <a:ext cx="1656184" cy="360040"/>
          </a:xfrm>
          <a:prstGeom prst="accentCallout2">
            <a:avLst>
              <a:gd name="adj1" fmla="val -1027"/>
              <a:gd name="adj2" fmla="val -5561"/>
              <a:gd name="adj3" fmla="val -40922"/>
              <a:gd name="adj4" fmla="val -5555"/>
              <a:gd name="adj5" fmla="val -100938"/>
              <a:gd name="adj6" fmla="val 49152"/>
            </a:avLst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7+ 12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/>
              <a:t>19</a:t>
            </a:r>
            <a:endParaRPr lang="ru-RU" sz="2400" dirty="0"/>
          </a:p>
        </p:txBody>
      </p:sp>
      <p:sp>
        <p:nvSpPr>
          <p:cNvPr id="22" name="Выноска: изогнутая линия с чертой 21">
            <a:extLst>
              <a:ext uri="{FF2B5EF4-FFF2-40B4-BE49-F238E27FC236}">
                <a16:creationId xmlns:a16="http://schemas.microsoft.com/office/drawing/2014/main" id="{4D882C2B-A24E-4A1C-9183-A132E9E3E617}"/>
              </a:ext>
            </a:extLst>
          </p:cNvPr>
          <p:cNvSpPr/>
          <p:nvPr/>
        </p:nvSpPr>
        <p:spPr>
          <a:xfrm>
            <a:off x="5436096" y="4414783"/>
            <a:ext cx="1656184" cy="360040"/>
          </a:xfrm>
          <a:prstGeom prst="accentCallout2">
            <a:avLst>
              <a:gd name="adj1" fmla="val 689"/>
              <a:gd name="adj2" fmla="val -5188"/>
              <a:gd name="adj3" fmla="val -40922"/>
              <a:gd name="adj4" fmla="val -5555"/>
              <a:gd name="adj5" fmla="val -83778"/>
              <a:gd name="adj6" fmla="val 48199"/>
            </a:avLst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3+19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/>
              <a:t>22</a:t>
            </a:r>
            <a:endParaRPr lang="ru-RU" sz="2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5D6FB3-BC00-47F9-9FAA-BBEC1C991FF0}"/>
              </a:ext>
            </a:extLst>
          </p:cNvPr>
          <p:cNvSpPr/>
          <p:nvPr/>
        </p:nvSpPr>
        <p:spPr>
          <a:xfrm>
            <a:off x="5364088" y="3646550"/>
            <a:ext cx="1728192" cy="354085"/>
          </a:xfrm>
          <a:prstGeom prst="rect">
            <a:avLst/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1+22 </a:t>
            </a:r>
            <a:r>
              <a:rPr lang="en-US" sz="2400" dirty="0">
                <a:sym typeface="Wingdings" panose="05000000000000000000" pitchFamily="2" charset="2"/>
              </a:rPr>
              <a:t>23</a:t>
            </a:r>
            <a:endParaRPr lang="ru-RU" sz="2400" dirty="0"/>
          </a:p>
        </p:txBody>
      </p:sp>
      <p:sp>
        <p:nvSpPr>
          <p:cNvPr id="21" name="Выноска: изогнутая линия с чертой 20">
            <a:extLst>
              <a:ext uri="{FF2B5EF4-FFF2-40B4-BE49-F238E27FC236}">
                <a16:creationId xmlns:a16="http://schemas.microsoft.com/office/drawing/2014/main" id="{84931E3F-BCD9-4348-82AA-E78AAABD1881}"/>
              </a:ext>
            </a:extLst>
          </p:cNvPr>
          <p:cNvSpPr/>
          <p:nvPr/>
        </p:nvSpPr>
        <p:spPr>
          <a:xfrm>
            <a:off x="5652120" y="701707"/>
            <a:ext cx="3322712" cy="877461"/>
          </a:xfrm>
          <a:prstGeom prst="accentCallout2">
            <a:avLst>
              <a:gd name="adj1" fmla="val 23706"/>
              <a:gd name="adj2" fmla="val 3435"/>
              <a:gd name="adj3" fmla="val 23026"/>
              <a:gd name="adj4" fmla="val -15964"/>
              <a:gd name="adj5" fmla="val 69980"/>
              <a:gd name="adj6" fmla="val -49021"/>
            </a:avLst>
          </a:pr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2060"/>
                </a:solidFill>
              </a:rPr>
              <a:t>Нерекурсивна гілка (вихід з рекурсії, база)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23" name="Выноска: изогнутая линия с чертой 22">
            <a:extLst>
              <a:ext uri="{FF2B5EF4-FFF2-40B4-BE49-F238E27FC236}">
                <a16:creationId xmlns:a16="http://schemas.microsoft.com/office/drawing/2014/main" id="{D8211857-D7FB-4402-AE81-5081C072EFAE}"/>
              </a:ext>
            </a:extLst>
          </p:cNvPr>
          <p:cNvSpPr/>
          <p:nvPr/>
        </p:nvSpPr>
        <p:spPr>
          <a:xfrm>
            <a:off x="5683874" y="1743004"/>
            <a:ext cx="3322712" cy="457200"/>
          </a:xfrm>
          <a:prstGeom prst="accentCallout2">
            <a:avLst>
              <a:gd name="adj1" fmla="val 20331"/>
              <a:gd name="adj2" fmla="val -1569"/>
              <a:gd name="adj3" fmla="val 23026"/>
              <a:gd name="adj4" fmla="val -15964"/>
              <a:gd name="adj5" fmla="val 134443"/>
              <a:gd name="adj6" fmla="val -24458"/>
            </a:avLst>
          </a:pr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2060"/>
                </a:solidFill>
              </a:rPr>
              <a:t>Рекурсивна гілка (тіло)</a:t>
            </a:r>
            <a:endParaRPr lang="ru-RU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00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ІНТРОСПЕКЦІЯ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458279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ІНТРОСПЕКЦІЯ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можливість для будь-якого об'єкта (функції також) отримати всю інформацію про його внутрішню структуру і середовищі виконання.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Дві групи: а) стандартні можливості (описані в документації по мові),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б) нестандартні (характерні для конкретної реалізації мови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наприклад, 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CPython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9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АНОТАЦІЇ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620689"/>
            <a:ext cx="8565172" cy="554254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Анотації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(короткий опис)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мають ніякого семантичного значення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використовуються в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тільки для підтримки інформативності коду та його автоматизованого аналізу. Анотування це опція , не вимога мови.</a:t>
            </a: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&lt;name&gt;(arg1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expr,                  \</a:t>
            </a: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       arg2 : expr = value,    \</a:t>
            </a: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	   ,…,*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expr            \</a:t>
            </a: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		*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kwargs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expr ) : -&gt;expr</a:t>
            </a: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: изогнутая линия с чертой 7">
            <a:extLst>
              <a:ext uri="{FF2B5EF4-FFF2-40B4-BE49-F238E27FC236}">
                <a16:creationId xmlns:a16="http://schemas.microsoft.com/office/drawing/2014/main" id="{38CF2237-9B63-4242-BB06-C9BDF820EC1A}"/>
              </a:ext>
            </a:extLst>
          </p:cNvPr>
          <p:cNvSpPr/>
          <p:nvPr/>
        </p:nvSpPr>
        <p:spPr>
          <a:xfrm>
            <a:off x="395536" y="4437112"/>
            <a:ext cx="2160240" cy="792088"/>
          </a:xfrm>
          <a:prstGeom prst="accentCallout2">
            <a:avLst>
              <a:gd name="adj1" fmla="val 61036"/>
              <a:gd name="adj2" fmla="val 104328"/>
              <a:gd name="adj3" fmla="val 13297"/>
              <a:gd name="adj4" fmla="val 115854"/>
              <a:gd name="adj5" fmla="val -18141"/>
              <a:gd name="adj6" fmla="val 166720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Анотація аргументу</a:t>
            </a:r>
            <a:endParaRPr lang="ru-RU" sz="2400" dirty="0"/>
          </a:p>
        </p:txBody>
      </p:sp>
      <p:sp>
        <p:nvSpPr>
          <p:cNvPr id="9" name="Выноска: изогнутая линия с чертой 8">
            <a:extLst>
              <a:ext uri="{FF2B5EF4-FFF2-40B4-BE49-F238E27FC236}">
                <a16:creationId xmlns:a16="http://schemas.microsoft.com/office/drawing/2014/main" id="{60AAE0CF-148E-40EE-9101-86983BE21720}"/>
              </a:ext>
            </a:extLst>
          </p:cNvPr>
          <p:cNvSpPr/>
          <p:nvPr/>
        </p:nvSpPr>
        <p:spPr>
          <a:xfrm>
            <a:off x="5144732" y="5548981"/>
            <a:ext cx="2160240" cy="792088"/>
          </a:xfrm>
          <a:prstGeom prst="accentCallout2">
            <a:avLst>
              <a:gd name="adj1" fmla="val 61036"/>
              <a:gd name="adj2" fmla="val 104328"/>
              <a:gd name="adj3" fmla="val 43632"/>
              <a:gd name="adj4" fmla="val 140880"/>
              <a:gd name="adj5" fmla="val -24882"/>
              <a:gd name="adj6" fmla="val 116976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Анотація результату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BA9E21-3C75-4A38-89F7-FD80A7DC033F}"/>
              </a:ext>
            </a:extLst>
          </p:cNvPr>
          <p:cNvSpPr/>
          <p:nvPr/>
        </p:nvSpPr>
        <p:spPr>
          <a:xfrm>
            <a:off x="107504" y="6237311"/>
            <a:ext cx="6966520" cy="491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ru-RU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PEP 3107 – Function annotation – </a:t>
            </a:r>
            <a:r>
              <a:rPr lang="uk-UA" altLang="ru-RU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синтаксис анотацій функцій. </a:t>
            </a:r>
          </a:p>
        </p:txBody>
      </p:sp>
    </p:spTree>
    <p:extLst>
      <p:ext uri="{BB962C8B-B14F-4D97-AF65-F5344CB8AC3E}">
        <p14:creationId xmlns:p14="http://schemas.microsoft.com/office/powerpoint/2010/main" val="2463151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АНОТАЦІЇ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620689"/>
            <a:ext cx="8565172" cy="429861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Доступ до анотації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через атрибут функції </a:t>
            </a:r>
            <a:r>
              <a:rPr lang="en-US" sz="3200" b="1" dirty="0">
                <a:solidFill>
                  <a:srgbClr val="002060"/>
                </a:solidFill>
              </a:rPr>
              <a:t>__annotations__</a:t>
            </a:r>
            <a:endParaRPr lang="uk-UA" sz="3200" b="1" dirty="0">
              <a:solidFill>
                <a:srgbClr val="002060"/>
              </a:solidFill>
            </a:endParaRP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Вертає словник. </a:t>
            </a:r>
          </a:p>
          <a:p>
            <a:pPr marL="0" indent="0">
              <a:lnSpc>
                <a:spcPts val="3500"/>
              </a:lnSpc>
              <a:buNone/>
              <a:defRPr/>
            </a:pP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uk-UA" altLang="uk-UA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foo</a:t>
            </a: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(a: 'x', b: 5 + 6, c: </a:t>
            </a:r>
            <a:r>
              <a:rPr lang="uk-UA" altLang="uk-UA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list</a:t>
            </a: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-&gt; </a:t>
            </a:r>
            <a:r>
              <a:rPr lang="uk-UA" altLang="uk-UA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max</a:t>
            </a: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(2, 9): ... </a:t>
            </a:r>
          </a:p>
          <a:p>
            <a:pPr marL="0" indent="0">
              <a:lnSpc>
                <a:spcPts val="3500"/>
              </a:lnSpc>
              <a:buNone/>
              <a:defRPr/>
            </a:pP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foo.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annotation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fontAlgn="base">
              <a:lnSpc>
                <a:spcPts val="3500"/>
              </a:lnSpc>
              <a:spcAft>
                <a:spcPct val="0"/>
              </a:spcAft>
              <a:buNone/>
              <a:defRPr/>
            </a:pP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{'a': 'x', 'b': 11, 'c': </a:t>
            </a:r>
            <a:r>
              <a:rPr lang="uk-UA" altLang="uk-UA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list</a:t>
            </a: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'</a:t>
            </a:r>
            <a:r>
              <a:rPr lang="uk-UA" altLang="uk-UA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return</a:t>
            </a:r>
            <a:r>
              <a:rPr lang="uk-UA" alt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': 9}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BA9E21-3C75-4A38-89F7-FD80A7DC033F}"/>
              </a:ext>
            </a:extLst>
          </p:cNvPr>
          <p:cNvSpPr/>
          <p:nvPr/>
        </p:nvSpPr>
        <p:spPr>
          <a:xfrm>
            <a:off x="107504" y="6237311"/>
            <a:ext cx="6966520" cy="491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ru-RU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PEP 3107 – Function annotation – </a:t>
            </a:r>
            <a:r>
              <a:rPr lang="uk-UA" altLang="ru-RU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синтаксис анотацій функцій. </a:t>
            </a:r>
          </a:p>
        </p:txBody>
      </p:sp>
    </p:spTree>
    <p:extLst>
      <p:ext uri="{BB962C8B-B14F-4D97-AF65-F5344CB8AC3E}">
        <p14:creationId xmlns:p14="http://schemas.microsoft.com/office/powerpoint/2010/main" val="165553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АНОНІМНІ ФУНКЦІЇ (</a:t>
            </a:r>
            <a:r>
              <a:rPr lang="en-US" altLang="ru-RU" sz="36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lambda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36627" y="836712"/>
            <a:ext cx="8565172" cy="54784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Створення об'єкту «функція» в формі виразу.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це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вираз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складається з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одного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виразу!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вираз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вертає функцію, але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зв'язує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створений об'єкт (функцію) з іменем (змінною).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Головне: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можна використовувати там, де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неможливо. Наприклад, в інших виразах.</a:t>
            </a:r>
          </a:p>
        </p:txBody>
      </p:sp>
    </p:spTree>
    <p:extLst>
      <p:ext uri="{BB962C8B-B14F-4D97-AF65-F5344CB8AC3E}">
        <p14:creationId xmlns:p14="http://schemas.microsoft.com/office/powerpoint/2010/main" val="3840678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CEC2-E3F5-42E7-B8C9-40543BB59CB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LAMBDA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ВИРАЗ</a:t>
            </a:r>
          </a:p>
        </p:txBody>
      </p:sp>
      <p:sp>
        <p:nvSpPr>
          <p:cNvPr id="2" name="Выноска: изогнутая линия с чертой 1">
            <a:extLst>
              <a:ext uri="{FF2B5EF4-FFF2-40B4-BE49-F238E27FC236}">
                <a16:creationId xmlns:a16="http://schemas.microsoft.com/office/drawing/2014/main" id="{D9460772-3C17-43BB-822E-F3AF79A805E3}"/>
              </a:ext>
            </a:extLst>
          </p:cNvPr>
          <p:cNvSpPr/>
          <p:nvPr/>
        </p:nvSpPr>
        <p:spPr>
          <a:xfrm>
            <a:off x="6593396" y="885142"/>
            <a:ext cx="2160240" cy="437750"/>
          </a:xfrm>
          <a:prstGeom prst="accentCallout2">
            <a:avLst>
              <a:gd name="adj1" fmla="val 48565"/>
              <a:gd name="adj2" fmla="val -3389"/>
              <a:gd name="adj3" fmla="val 48181"/>
              <a:gd name="adj4" fmla="val -86184"/>
              <a:gd name="adj5" fmla="val 212189"/>
              <a:gd name="adj6" fmla="val -117729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Lambda </a:t>
            </a:r>
            <a:r>
              <a:rPr lang="uk-UA" sz="2400" dirty="0"/>
              <a:t>вираз</a:t>
            </a:r>
            <a:endParaRPr lang="ru-RU" sz="2400" dirty="0"/>
          </a:p>
        </p:txBody>
      </p:sp>
      <p:sp>
        <p:nvSpPr>
          <p:cNvPr id="7" name="Выноска: изогнутая линия с чертой 6">
            <a:extLst>
              <a:ext uri="{FF2B5EF4-FFF2-40B4-BE49-F238E27FC236}">
                <a16:creationId xmlns:a16="http://schemas.microsoft.com/office/drawing/2014/main" id="{9092DBD5-43C0-4E4E-A3C6-AE1276C1B1A9}"/>
              </a:ext>
            </a:extLst>
          </p:cNvPr>
          <p:cNvSpPr/>
          <p:nvPr/>
        </p:nvSpPr>
        <p:spPr>
          <a:xfrm>
            <a:off x="5047475" y="2387344"/>
            <a:ext cx="3716577" cy="437750"/>
          </a:xfrm>
          <a:prstGeom prst="accentCallout2">
            <a:avLst>
              <a:gd name="adj1" fmla="val 38866"/>
              <a:gd name="adj2" fmla="val -1421"/>
              <a:gd name="adj3" fmla="val 35988"/>
              <a:gd name="adj4" fmla="val -46287"/>
              <a:gd name="adj5" fmla="val 146231"/>
              <a:gd name="adj6" fmla="val -58344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Еквівалентна функція</a:t>
            </a:r>
            <a:endParaRPr lang="ru-RU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FB1D5-EBBE-4775-914C-79FC827E55D6}"/>
              </a:ext>
            </a:extLst>
          </p:cNvPr>
          <p:cNvSpPr txBox="1">
            <a:spLocks noChangeArrowheads="1"/>
          </p:cNvSpPr>
          <p:nvPr/>
        </p:nvSpPr>
        <p:spPr>
          <a:xfrm>
            <a:off x="261865" y="957992"/>
            <a:ext cx="8712967" cy="31700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lambda_expr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::=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some_expression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lamda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some_expression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034E995-F271-4A3D-B934-37CD2996C6E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4648626"/>
            <a:ext cx="8712967" cy="215655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Lambda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вираз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може містити анотацій та інші вирази.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  <a:defRPr/>
            </a:pPr>
            <a:endParaRPr lang="uk-UA" altLang="ru-RU" sz="32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Аргументи та області видимості аналогічні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def…/</a:t>
            </a:r>
          </a:p>
        </p:txBody>
      </p:sp>
    </p:spTree>
    <p:extLst>
      <p:ext uri="{BB962C8B-B14F-4D97-AF65-F5344CB8AC3E}">
        <p14:creationId xmlns:p14="http://schemas.microsoft.com/office/powerpoint/2010/main" val="3588367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60915"/>
              </p:ext>
            </p:extLst>
          </p:nvPr>
        </p:nvGraphicFramePr>
        <p:xfrm>
          <a:off x="395536" y="722531"/>
          <a:ext cx="84969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Інструкція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Приклад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uk-UA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Виклик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myfunc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for I in range (x): yield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**2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spb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 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global x; x = ‘new’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nonlocal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spb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 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nonlocal x; x = ‘new’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= [lambda x: x*2, lambda x: x**2]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81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72194F-6860-416C-A9AC-8B74F5FDDAB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</a:p>
        </p:txBody>
      </p:sp>
    </p:spTree>
    <p:extLst>
      <p:ext uri="{BB962C8B-B14F-4D97-AF65-F5344CB8AC3E}">
        <p14:creationId xmlns:p14="http://schemas.microsoft.com/office/powerpoint/2010/main" val="3139421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ВІДОБРАЖЕННЯ НА ПОСЛІДОВНІСТЬ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map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30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266748" y="2888112"/>
            <a:ext cx="8565172" cy="5411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uk-UA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2,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68254-AAB9-46A5-99D9-C2B918B89396}"/>
              </a:ext>
            </a:extLst>
          </p:cNvPr>
          <p:cNvSpPr txBox="1">
            <a:spLocks noChangeArrowheads="1"/>
          </p:cNvSpPr>
          <p:nvPr/>
        </p:nvSpPr>
        <p:spPr>
          <a:xfrm>
            <a:off x="261865" y="1556792"/>
            <a:ext cx="8712967" cy="12311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map_function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::=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map (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iterable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iterable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2,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iterableN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 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647D00-E267-4943-BC05-8341F4023476}"/>
              </a:ext>
            </a:extLst>
          </p:cNvPr>
          <p:cNvSpPr txBox="1">
            <a:spLocks noChangeArrowheads="1"/>
          </p:cNvSpPr>
          <p:nvPr/>
        </p:nvSpPr>
        <p:spPr>
          <a:xfrm>
            <a:off x="238965" y="3575095"/>
            <a:ext cx="8565172" cy="233653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Застосовує </a:t>
            </a:r>
            <a:r>
              <a:rPr lang="uk-UA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 кожного елементу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ітеруємої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послідовності/ послідовностей.</a:t>
            </a: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ver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&lt; 3.0   -&gt; list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ver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3.0+   -&gt; iterator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DE56CA3-D9CC-4EBF-9B76-831C2E0C5ABD}"/>
              </a:ext>
            </a:extLst>
          </p:cNvPr>
          <p:cNvCxnSpPr/>
          <p:nvPr/>
        </p:nvCxnSpPr>
        <p:spPr>
          <a:xfrm flipH="1">
            <a:off x="5724128" y="2787898"/>
            <a:ext cx="1728192" cy="28106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45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31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647D00-E267-4943-BC05-8341F4023476}"/>
              </a:ext>
            </a:extLst>
          </p:cNvPr>
          <p:cNvSpPr txBox="1">
            <a:spLocks noChangeArrowheads="1"/>
          </p:cNvSpPr>
          <p:nvPr/>
        </p:nvSpPr>
        <p:spPr>
          <a:xfrm>
            <a:off x="238965" y="1282629"/>
            <a:ext cx="8565172" cy="143885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рекомендовано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 filter ()		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ver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&lt; 3.0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 reduce () 	       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ver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&lt; 3.0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ВІДОБРАЖЕННЯ НА ПОСЛІДОВНІСТЬ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map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634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ХАНОЙСЬКІ ВЕЖІ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32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647D00-E267-4943-BC05-8341F4023476}"/>
              </a:ext>
            </a:extLst>
          </p:cNvPr>
          <p:cNvSpPr txBox="1">
            <a:spLocks noChangeArrowheads="1"/>
          </p:cNvSpPr>
          <p:nvPr/>
        </p:nvSpPr>
        <p:spPr>
          <a:xfrm>
            <a:off x="284531" y="3687701"/>
            <a:ext cx="8565172" cy="317176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Дано три стрижня, на один з яких нанизані вісім </a:t>
            </a:r>
            <a:r>
              <a:rPr lang="uk-UA" altLang="ru-RU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кілець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n)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причому кільця відрізняються розміром і лежать менший на більший.</a:t>
            </a:r>
            <a:endParaRPr lang="en-US" altLang="ru-RU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Завдання полягає в тому, щоб перенести піраміду з восьми </a:t>
            </a:r>
            <a:r>
              <a:rPr lang="uk-UA" altLang="ru-RU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кілець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за найменше число ходів на інший стрижень. За один раз дозволяється переносити тільки одне кільце, причому не можна класти більше кільце на меншу.</a:t>
            </a:r>
            <a:endParaRPr lang="en-US" altLang="ru-RU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C6469C-8D30-4B60-861C-1C32846F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7097"/>
            <a:ext cx="64484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49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ХАНОЙСЬКІ ВЕЖІ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33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2DCBF0-0740-46BF-AEBB-C282806234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0" y="952496"/>
            <a:ext cx="77423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0FE0776-447C-4FAE-A400-1C8AC50AB5D2}"/>
              </a:ext>
            </a:extLst>
          </p:cNvPr>
          <p:cNvSpPr txBox="1">
            <a:spLocks noChangeArrowheads="1"/>
          </p:cNvSpPr>
          <p:nvPr/>
        </p:nvSpPr>
        <p:spPr>
          <a:xfrm>
            <a:off x="432775" y="5013176"/>
            <a:ext cx="8565172" cy="863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Написати програму з використанням рекурсивного виклику функції.</a:t>
            </a:r>
            <a:endParaRPr lang="en-US" altLang="ru-RU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41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5770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88032" y="700052"/>
            <a:ext cx="8686800" cy="555536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визначення функції в мові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Надайте опис інструкції створення функції. вкажіть призначення її компонентів.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перелік областей видимості для змінних функції. Надайте інструкції керування областями видимості для змінних функції. Наведіть приклади використання. 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визначення аргументів за замовчуванням, наведіть приклади використання.</a:t>
            </a:r>
            <a:endParaRPr lang="ru-RU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правила зіставлення аргументів функції у її описі та її виклику.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визначення рекурсивної функції в мові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Надайте приклади створення та використання рекурсивних функцій.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поняття анотації функції, надайте приклади створення анотацій та їх використання.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визначення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виразу, надайте приклади створення та використання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uk-UA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виразів.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6.4.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CEC2-E3F5-42E7-B8C9-40543BB59CB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ФУНКЦІЇ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F46E0-0FA8-4409-893F-3285FE7FCD2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936010"/>
            <a:ext cx="8712967" cy="123110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&lt;name&gt;(arg1,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</a:p>
        </p:txBody>
      </p:sp>
      <p:sp>
        <p:nvSpPr>
          <p:cNvPr id="2" name="Выноска: изогнутая линия с чертой 1">
            <a:extLst>
              <a:ext uri="{FF2B5EF4-FFF2-40B4-BE49-F238E27FC236}">
                <a16:creationId xmlns:a16="http://schemas.microsoft.com/office/drawing/2014/main" id="{D9460772-3C17-43BB-822E-F3AF79A805E3}"/>
              </a:ext>
            </a:extLst>
          </p:cNvPr>
          <p:cNvSpPr/>
          <p:nvPr/>
        </p:nvSpPr>
        <p:spPr>
          <a:xfrm>
            <a:off x="6660232" y="1052736"/>
            <a:ext cx="2160240" cy="360040"/>
          </a:xfrm>
          <a:prstGeom prst="accentCallout2">
            <a:avLst>
              <a:gd name="adj1" fmla="val -16472"/>
              <a:gd name="adj2" fmla="val -8024"/>
              <a:gd name="adj3" fmla="val -68379"/>
              <a:gd name="adj4" fmla="val -26863"/>
              <a:gd name="adj5" fmla="val -11705"/>
              <a:gd name="adj6" fmla="val -74783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Заголовок</a:t>
            </a:r>
            <a:endParaRPr lang="ru-RU" sz="2400" dirty="0"/>
          </a:p>
        </p:txBody>
      </p:sp>
      <p:sp>
        <p:nvSpPr>
          <p:cNvPr id="7" name="Выноска: изогнутая линия с чертой 6">
            <a:extLst>
              <a:ext uri="{FF2B5EF4-FFF2-40B4-BE49-F238E27FC236}">
                <a16:creationId xmlns:a16="http://schemas.microsoft.com/office/drawing/2014/main" id="{9092DBD5-43C0-4E4E-A3C6-AE1276C1B1A9}"/>
              </a:ext>
            </a:extLst>
          </p:cNvPr>
          <p:cNvSpPr/>
          <p:nvPr/>
        </p:nvSpPr>
        <p:spPr>
          <a:xfrm>
            <a:off x="6228184" y="3717032"/>
            <a:ext cx="2520280" cy="885227"/>
          </a:xfrm>
          <a:prstGeom prst="accentCallout2">
            <a:avLst>
              <a:gd name="adj1" fmla="val 35816"/>
              <a:gd name="adj2" fmla="val -9682"/>
              <a:gd name="adj3" fmla="val 40562"/>
              <a:gd name="adj4" fmla="val -46467"/>
              <a:gd name="adj5" fmla="val 62372"/>
              <a:gd name="adj6" fmla="val -66785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Вертає результат</a:t>
            </a:r>
          </a:p>
          <a:p>
            <a:pPr algn="ctr"/>
            <a:r>
              <a:rPr lang="uk-UA" sz="2400" dirty="0"/>
              <a:t>(необов'язково)</a:t>
            </a:r>
            <a:endParaRPr lang="ru-RU" sz="2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E583E40-2BBE-416C-AD41-7436E7DE41A3}"/>
              </a:ext>
            </a:extLst>
          </p:cNvPr>
          <p:cNvCxnSpPr/>
          <p:nvPr/>
        </p:nvCxnSpPr>
        <p:spPr>
          <a:xfrm>
            <a:off x="395536" y="1772816"/>
            <a:ext cx="1440160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B58579D2-B8C7-4C7C-BD93-3C19D54C4B6B}"/>
              </a:ext>
            </a:extLst>
          </p:cNvPr>
          <p:cNvSpPr/>
          <p:nvPr/>
        </p:nvSpPr>
        <p:spPr>
          <a:xfrm>
            <a:off x="467544" y="2022007"/>
            <a:ext cx="1584176" cy="326859"/>
          </a:xfrm>
          <a:prstGeom prst="wedgeRectCallout">
            <a:avLst>
              <a:gd name="adj1" fmla="val -15713"/>
              <a:gd name="adj2" fmla="val -112229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400" dirty="0"/>
              <a:t>Відступ</a:t>
            </a:r>
            <a:endParaRPr lang="ru-RU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FB1D5-EBBE-4775-914C-79FC827E55D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786143"/>
            <a:ext cx="8712967" cy="31700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&lt;name&gt;(arg1, arg2,…,</a:t>
            </a:r>
            <a:r>
              <a:rPr lang="en-US" altLang="ru-RU" sz="32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: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  <a:endParaRPr lang="uk-UA" altLang="ru-RU" sz="3200" b="1" i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return &lt;value&gt;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    &lt;statements&gt;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en-US" altLang="ru-RU" sz="3200" b="1" i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583447-9445-41AE-80FB-42CFC936CCC0}"/>
              </a:ext>
            </a:extLst>
          </p:cNvPr>
          <p:cNvCxnSpPr/>
          <p:nvPr/>
        </p:nvCxnSpPr>
        <p:spPr>
          <a:xfrm>
            <a:off x="395536" y="3717032"/>
            <a:ext cx="1440160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F72ACEB-7D45-4FF6-B3EC-BAC4F62927AC}"/>
              </a:ext>
            </a:extLst>
          </p:cNvPr>
          <p:cNvCxnSpPr/>
          <p:nvPr/>
        </p:nvCxnSpPr>
        <p:spPr>
          <a:xfrm>
            <a:off x="395536" y="4393753"/>
            <a:ext cx="1440160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30ECB83-1F18-41F5-A30C-A00E4E4D0BB5}"/>
              </a:ext>
            </a:extLst>
          </p:cNvPr>
          <p:cNvCxnSpPr/>
          <p:nvPr/>
        </p:nvCxnSpPr>
        <p:spPr>
          <a:xfrm>
            <a:off x="395536" y="5013176"/>
            <a:ext cx="1440160" cy="0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7034E995-F271-4A3D-B934-37CD2996C6E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5421092"/>
            <a:ext cx="8712967" cy="13346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ІНСТРУКЦІЯ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яка створює новий об'єкт типу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функція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присвоює ім'я цьому об'єкту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ru-RU" sz="32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3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ПОЛІМОРІФЗМ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830897"/>
            <a:ext cx="8352928" cy="502958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!!! ПОЛІМОРФІЗМ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сенс операції залежить від типів оброблюваних об'єктів.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це мова з динамічною типізацією, поліморфізм в ньому проявляється всюди.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Всі операції в мові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є поліморфічні,  поки об'єкти підтримують очікуваний інтерфейс (протокол), функція зможе обробляти їх.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Поліморфізм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це можливість обробки різних типів даних за допомогою </a:t>
            </a:r>
            <a:r>
              <a:rPr lang="uk-UA" altLang="ru-RU" sz="32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"однієї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 тієї ж" функції, або методу.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5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ОБЛАСТЬ ВИДИМОСТІ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620689"/>
            <a:ext cx="8565172" cy="59272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 замовчуванням всі імена, значення яких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присвоюються всередині функції, асоціюються з простором імен цієї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функції і ніяк інакше. Це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ЛОКАЛЬНІ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змінні.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Імена, які визначаються всередині інструкції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видно тільки програмному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коду всередині інструкції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 цих імен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неможна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звернутися за межами функції.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= 100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f():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X=200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носка: изогнутая линия с чертой 4">
            <a:extLst>
              <a:ext uri="{FF2B5EF4-FFF2-40B4-BE49-F238E27FC236}">
                <a16:creationId xmlns:a16="http://schemas.microsoft.com/office/drawing/2014/main" id="{9BACF43B-26EA-46EA-BC32-678DDF6B876A}"/>
              </a:ext>
            </a:extLst>
          </p:cNvPr>
          <p:cNvSpPr/>
          <p:nvPr/>
        </p:nvSpPr>
        <p:spPr>
          <a:xfrm>
            <a:off x="3779912" y="4941168"/>
            <a:ext cx="2160240" cy="360040"/>
          </a:xfrm>
          <a:prstGeom prst="accentCallout2">
            <a:avLst>
              <a:gd name="adj1" fmla="val -16472"/>
              <a:gd name="adj2" fmla="val -8024"/>
              <a:gd name="adj3" fmla="val -68379"/>
              <a:gd name="adj4" fmla="val -26863"/>
              <a:gd name="adj5" fmla="val -11705"/>
              <a:gd name="adj6" fmla="val -74783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Глобальний Х</a:t>
            </a:r>
            <a:endParaRPr lang="ru-RU" sz="2400" dirty="0"/>
          </a:p>
        </p:txBody>
      </p:sp>
      <p:sp>
        <p:nvSpPr>
          <p:cNvPr id="7" name="Выноска: изогнутая линия с чертой 6">
            <a:extLst>
              <a:ext uri="{FF2B5EF4-FFF2-40B4-BE49-F238E27FC236}">
                <a16:creationId xmlns:a16="http://schemas.microsoft.com/office/drawing/2014/main" id="{6D410796-DBF8-4901-B621-1469E1B18ACC}"/>
              </a:ext>
            </a:extLst>
          </p:cNvPr>
          <p:cNvSpPr/>
          <p:nvPr/>
        </p:nvSpPr>
        <p:spPr>
          <a:xfrm>
            <a:off x="3805941" y="5831407"/>
            <a:ext cx="2160240" cy="360040"/>
          </a:xfrm>
          <a:prstGeom prst="accentCallout2">
            <a:avLst>
              <a:gd name="adj1" fmla="val 102321"/>
              <a:gd name="adj2" fmla="val -9389"/>
              <a:gd name="adj3" fmla="val 101618"/>
              <a:gd name="adj4" fmla="val -28228"/>
              <a:gd name="adj5" fmla="val 584"/>
              <a:gd name="adj6" fmla="val -65566"/>
            </a:avLst>
          </a:prstGeom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Локальний 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5714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ОБЛАСТЬ ВИДИМОСТІ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620689"/>
            <a:ext cx="8565172" cy="60170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LOCAL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область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присвоювання змінної виконується всередині інструкції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змінна є локальною для цієї функції.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NONLOCAL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область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присвоювання проводиться в межах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охоплюючої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інструкції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змінна є нелокальної для цієї функції.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GLOBAL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область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присвоювання проводиться за межами всіх інструкцій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вона є глобальною для всього файлу.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-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лексична область видимості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видимість змінної визначаються місцем розташування цієї змінної у вихідних текстах програми, а не місцем, звідки викликаються функції.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0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global, nonlocal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51C50B-9B0F-4E6C-B1FD-5FDC7F9F48CA}"/>
              </a:ext>
            </a:extLst>
          </p:cNvPr>
          <p:cNvSpPr txBox="1">
            <a:spLocks noChangeArrowheads="1"/>
          </p:cNvSpPr>
          <p:nvPr/>
        </p:nvSpPr>
        <p:spPr>
          <a:xfrm>
            <a:off x="471324" y="620689"/>
            <a:ext cx="8565172" cy="628633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!!! Інструкції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global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/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nonlocal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не оголошують тип або розмір змінної - вони оголошують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простір імен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Інструкція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global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дозволяє змінювати змінні, що знаходяться на верхньому рівні модуля, за межами інструкції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uk-UA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Глобальні імена - це імена, які визначені на верхньому рівні модуля, що вміщує їх.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uk-UA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Глобальні імена повинні оголошуватися, тільки якщо їм будуть присвоюватися значення всередині функцій.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uk-UA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Звертатися до глобальних імен всередині функцій можна і без об'явлення їх глобальними.</a:t>
            </a:r>
            <a:r>
              <a:rPr lang="uk-UA" altLang="ru-RU" sz="24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Інструкція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nonlocal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застосовується до імен, які перебувають в локальних областях видимості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охоплюючої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інструкції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353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ПРАВИЛО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LEGB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CB85B5-3620-4941-B029-9D94CE0B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6" y="735733"/>
            <a:ext cx="8630467" cy="52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8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2942</Words>
  <Application>Microsoft Office PowerPoint</Application>
  <PresentationFormat>Екран (4:3)</PresentationFormat>
  <Paragraphs>350</Paragraphs>
  <Slides>36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Tahoma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1012</cp:revision>
  <dcterms:created xsi:type="dcterms:W3CDTF">2001-11-25T14:33:40Z</dcterms:created>
  <dcterms:modified xsi:type="dcterms:W3CDTF">2024-06-02T13:18:29Z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