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2" r:id="rId1"/>
  </p:sldMasterIdLst>
  <p:notesMasterIdLst>
    <p:notesMasterId r:id="rId23"/>
  </p:notesMasterIdLst>
  <p:sldIdLst>
    <p:sldId id="683" r:id="rId2"/>
    <p:sldId id="582" r:id="rId3"/>
    <p:sldId id="676" r:id="rId4"/>
    <p:sldId id="671" r:id="rId5"/>
    <p:sldId id="672" r:id="rId6"/>
    <p:sldId id="677" r:id="rId7"/>
    <p:sldId id="662" r:id="rId8"/>
    <p:sldId id="674" r:id="rId9"/>
    <p:sldId id="675" r:id="rId10"/>
    <p:sldId id="663" r:id="rId11"/>
    <p:sldId id="678" r:id="rId12"/>
    <p:sldId id="679" r:id="rId13"/>
    <p:sldId id="669" r:id="rId14"/>
    <p:sldId id="680" r:id="rId15"/>
    <p:sldId id="660" r:id="rId16"/>
    <p:sldId id="681" r:id="rId17"/>
    <p:sldId id="682" r:id="rId18"/>
    <p:sldId id="608" r:id="rId19"/>
    <p:sldId id="673" r:id="rId20"/>
    <p:sldId id="609" r:id="rId21"/>
    <p:sldId id="275" r:id="rId22"/>
  </p:sldIdLst>
  <p:sldSz cx="9144000" cy="6858000" type="screen4x3"/>
  <p:notesSz cx="6742113" cy="98821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30474EA-9C41-442D-965C-4172DBD22C90}">
          <p14:sldIdLst>
            <p14:sldId id="683"/>
            <p14:sldId id="582"/>
            <p14:sldId id="676"/>
            <p14:sldId id="671"/>
            <p14:sldId id="672"/>
            <p14:sldId id="677"/>
            <p14:sldId id="662"/>
            <p14:sldId id="674"/>
            <p14:sldId id="675"/>
            <p14:sldId id="663"/>
            <p14:sldId id="678"/>
            <p14:sldId id="679"/>
            <p14:sldId id="669"/>
            <p14:sldId id="680"/>
            <p14:sldId id="660"/>
            <p14:sldId id="681"/>
            <p14:sldId id="682"/>
            <p14:sldId id="608"/>
            <p14:sldId id="673"/>
            <p14:sldId id="609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7" autoAdjust="0"/>
    <p:restoredTop sz="90303" autoAdjust="0"/>
  </p:normalViewPr>
  <p:slideViewPr>
    <p:cSldViewPr>
      <p:cViewPr varScale="1">
        <p:scale>
          <a:sx n="77" d="100"/>
          <a:sy n="77" d="100"/>
        </p:scale>
        <p:origin x="191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43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>
            <a:extLst>
              <a:ext uri="{FF2B5EF4-FFF2-40B4-BE49-F238E27FC236}">
                <a16:creationId xmlns:a16="http://schemas.microsoft.com/office/drawing/2014/main" id="{EF15A980-6D2F-451E-B7DE-2BF5E50E8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7875" cy="4008438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/>
            <a:r>
              <a:rPr lang="en-US" noProof="0"/>
              <a:t> __ ___________ ________ ________ _____</a:t>
            </a:r>
          </a:p>
        </p:txBody>
      </p:sp>
      <p:sp>
        <p:nvSpPr>
          <p:cNvPr id="251" name="PlaceHolder 2">
            <a:extLst>
              <a:ext uri="{FF2B5EF4-FFF2-40B4-BE49-F238E27FC236}">
                <a16:creationId xmlns:a16="http://schemas.microsoft.com/office/drawing/2014/main" id="{25A0E98B-2B5D-4F8F-9409-5E8C751A344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uk-UA" altLang="ru-RU"/>
              <a:t>Для правки формата примечаний щёлкните мышью</a:t>
            </a:r>
          </a:p>
        </p:txBody>
      </p:sp>
      <p:sp>
        <p:nvSpPr>
          <p:cNvPr id="252" name="PlaceHolder 3">
            <a:extLst>
              <a:ext uri="{FF2B5EF4-FFF2-40B4-BE49-F238E27FC236}">
                <a16:creationId xmlns:a16="http://schemas.microsoft.com/office/drawing/2014/main" id="{29744CAF-1418-45F9-BE30-AC89D2601ABA}"/>
              </a:ext>
            </a:extLst>
          </p:cNvPr>
          <p:cNvSpPr>
            <a:spLocks noGrp="1"/>
          </p:cNvSpPr>
          <p:nvPr>
            <p:ph type="hdr"/>
          </p:nvPr>
        </p:nvSpPr>
        <p:spPr>
          <a:xfrm>
            <a:off x="0" y="0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&lt;верхний колонтитул&gt;</a:t>
            </a:r>
          </a:p>
        </p:txBody>
      </p:sp>
      <p:sp>
        <p:nvSpPr>
          <p:cNvPr id="253" name="PlaceHolder 4">
            <a:extLst>
              <a:ext uri="{FF2B5EF4-FFF2-40B4-BE49-F238E27FC236}">
                <a16:creationId xmlns:a16="http://schemas.microsoft.com/office/drawing/2014/main" id="{F5B259F3-1482-42AE-AC82-4DAFE3EA3FCA}"/>
              </a:ext>
            </a:extLst>
          </p:cNvPr>
          <p:cNvSpPr>
            <a:spLocks noGrp="1"/>
          </p:cNvSpPr>
          <p:nvPr>
            <p:ph type="dt"/>
          </p:nvPr>
        </p:nvSpPr>
        <p:spPr>
          <a:xfrm>
            <a:off x="4278313" y="0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&lt;дата/время&gt;</a:t>
            </a:r>
          </a:p>
        </p:txBody>
      </p:sp>
      <p:sp>
        <p:nvSpPr>
          <p:cNvPr id="254" name="PlaceHolder 5">
            <a:extLst>
              <a:ext uri="{FF2B5EF4-FFF2-40B4-BE49-F238E27FC236}">
                <a16:creationId xmlns:a16="http://schemas.microsoft.com/office/drawing/2014/main" id="{9B6FFEBB-E84D-4211-B2CA-792FFA42A134}"/>
              </a:ext>
            </a:extLst>
          </p:cNvPr>
          <p:cNvSpPr>
            <a:spLocks noGrp="1"/>
          </p:cNvSpPr>
          <p:nvPr>
            <p:ph type="ftr"/>
          </p:nvPr>
        </p:nvSpPr>
        <p:spPr>
          <a:xfrm>
            <a:off x="0" y="10156825"/>
            <a:ext cx="3281363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uk-UA" altLang="ru-RU"/>
              <a:t>&lt;нижний колонтитул&gt;</a:t>
            </a:r>
          </a:p>
        </p:txBody>
      </p:sp>
      <p:sp>
        <p:nvSpPr>
          <p:cNvPr id="255" name="PlaceHolder 6">
            <a:extLst>
              <a:ext uri="{FF2B5EF4-FFF2-40B4-BE49-F238E27FC236}">
                <a16:creationId xmlns:a16="http://schemas.microsoft.com/office/drawing/2014/main" id="{A0FA6CD0-1EE3-4FE3-93E6-BE82B3DF7657}"/>
              </a:ext>
            </a:extLst>
          </p:cNvPr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81362" cy="534988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A6DA315C-6A99-4445-B241-5FC8AEE920E2}" type="slidenum">
              <a:rPr lang="uk-UA" altLang="ru-RU"/>
              <a:pPr/>
              <a:t>‹№›</a:t>
            </a:fld>
            <a:endParaRPr lang="uk-UA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13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945791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15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1040265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16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27861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A6DA315C-6A99-4445-B241-5FC8AEE920E2}" type="slidenum">
              <a:rPr lang="uk-UA" altLang="ru-RU" smtClean="0"/>
              <a:pPr/>
              <a:t>17</a:t>
            </a:fld>
            <a:endParaRPr lang="uk-UA" altLang="ru-RU"/>
          </a:p>
        </p:txBody>
      </p:sp>
    </p:spTree>
    <p:extLst>
      <p:ext uri="{BB962C8B-B14F-4D97-AF65-F5344CB8AC3E}">
        <p14:creationId xmlns:p14="http://schemas.microsoft.com/office/powerpoint/2010/main" val="316994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2CEE7-5F6A-4F72-A587-4D3E7C051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0CABBF-DDBF-4F19-8EBF-17D5E3F0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ED0DEE-D46D-4832-9471-74177055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F2C9D-7465-4D21-A71D-FE861429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855563-75B2-448D-8BEE-A0AFA663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0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877E6C-2D43-438D-87C2-2E663DC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6464B4-CD2D-46A7-A77A-4762A9E52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C2B1C-1554-4C49-B485-81612D11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50CF79-3FC3-4912-B71C-493C3AFD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971A7-6FF6-4E55-847E-92C83CC1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4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3EEAD2-999F-4405-A4F6-1B8046AF8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49B4FE-5909-4FB3-B23D-4805F4A3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0C5B5-BDC6-4241-BC03-2387EA09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453553-2306-407B-B348-44133FF4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017079-3FD4-4637-B42B-315F544F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3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875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AA2EAB-16FD-4D01-A236-9C14E5CA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A81AF-682B-4333-8CB4-44924FB3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B1B14-2DDB-4A7A-961C-D070B071B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A1E73-C758-4FF9-B8D6-3D6AC2DD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0D3E33-159A-4904-B189-4AFF9FB9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DF47B-70D5-4FD1-A0A3-43B2BC05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6411E-A7FB-47B4-A7A3-F3F27C24D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A59459-317E-4405-8301-3199085AA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2DD46-D1E3-4B63-9F03-E082C8B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E4D7F-F47B-4055-B3C7-7F47FF5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43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B51AD-196A-40D7-AFCD-7534E715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9D9F1-17F8-4C31-947A-400ECEEE8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C619E1-AFB3-48E3-9D3F-F9674AB4A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9E38CE-0A74-42C2-9BB9-5505D357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3DD3D-6671-4E08-A1E1-DD79325D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CB429F-BFA5-4D32-B4BD-7D98BEF0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66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89DE9-16CA-45B7-B78B-87517756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B7571F-BE31-4AF8-ABC8-6DEC4D9C2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01A449-5125-410E-A811-D68C0F630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ABABEC-F980-4330-9E66-8D684EA19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D14F22-A98B-4238-AD80-29AEA0D8C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AB115C4-FAEC-4400-944E-9AAB224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845259-A870-465B-A146-3C8B5C5BE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D4D466-7EC4-41A6-A963-B9CF8F7C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3DB8-EA3D-46F6-9077-F3FF0533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94C2883-6281-47C9-9F6E-BDB74549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ABA826-B6F0-428F-9569-3C38750C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4E489D-209E-45AC-91C5-2141B30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437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6FE641-EFC4-44A2-BE3F-DA42ABE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66040F7-51F9-4680-8114-12767EB6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CB78E3-427D-40A7-AA49-19451CA3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2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C5EF8-B516-44FD-9471-2A332560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8A94AA-8951-4645-A40D-B6B99827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565039-F9BE-473D-9F55-1650DAE13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474634-915E-4B9B-86BE-093D7E05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0FD6F3-E5B5-4303-A62A-66368822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286C5A-440E-4D76-A583-BF8F373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4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CF0933-1141-49DC-85C8-3FCDC204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CC67CE-5F51-44C5-93C2-B036B192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F73CDC-1B2C-4F60-AE0C-C39A27515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F820D1-7574-428C-B81F-01C2D654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EDA990-4549-43ED-B6ED-86D89F09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643FBB-FCB9-4B32-8215-5138463F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89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F76CE-FCE4-4D27-BDAB-3B125CA9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9BA53-C0CC-4613-B092-00B9845F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5778F9-40EF-4344-A573-415F7BB43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AB072E-9792-4416-9120-C879B2C286DB}" type="datetime1">
              <a:rPr lang="uk-UA" smtClean="0"/>
              <a:pPr>
                <a:defRPr/>
              </a:pPr>
              <a:t>02.06.2024</a:t>
            </a:fld>
            <a:endParaRPr lang="uk-UA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4D69F-D613-4BAB-9CAC-00DB7C8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641BA-FEDB-4FB3-B638-1A5ACAE3A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98F2-EF7E-4828-9CA0-0F289545C57E}" type="slidenum">
              <a:rPr lang="uk-UA" altLang="ru-RU" smtClean="0"/>
              <a:pPr/>
              <a:t>‹№›</a:t>
            </a:fld>
            <a:endParaRPr lang="uk-UA" altLang="ru-RU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4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Da-Z5JzLYM&amp;list=PL-osiE80TeTsqhIuOqKhwlXsIBIdSeYtc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87524" y="476672"/>
            <a:ext cx="8568952" cy="5544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>
              <a:lnSpc>
                <a:spcPct val="90000"/>
              </a:lnSpc>
              <a:spcBef>
                <a:spcPts val="0"/>
              </a:spcBef>
              <a:buNone/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defRPr/>
            </a:pPr>
            <a:r>
              <a:rPr lang="uk-UA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СИСТЕМ ШТУЧНОГО ІНТЕЛЕКТУ, НЕЙРОННИХ МЕРЕЖ ТА ГЛИБОКОГО НАВЧАННЯ</a:t>
            </a:r>
          </a:p>
          <a:p>
            <a:pPr algn="ctr">
              <a:lnSpc>
                <a:spcPct val="100000"/>
              </a:lnSpc>
              <a:defRPr/>
            </a:pPr>
            <a:endParaRPr lang="uk-UA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defRPr/>
            </a:pP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 6. ВИСОКОРІВНЕВА МОВА ПРОГРАМУВАННЯ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algn="ctr">
              <a:lnSpc>
                <a:spcPct val="100000"/>
              </a:lnSpc>
              <a:defRPr/>
            </a:pPr>
            <a:endParaRPr 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defRPr/>
            </a:pP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Лекція 6.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єктно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-орієнтоване програмування. Проектування класів</a:t>
            </a:r>
            <a:r>
              <a:rPr lang="uk-UA" sz="3200" b="1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4000" b="1" dirty="0">
              <a:solidFill>
                <a:srgbClr val="002060"/>
              </a:solidFill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СПАДКУВАННЯ:</a:t>
            </a:r>
          </a:p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СУПЕРКЛАС, ПІДКЛАС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627BD42-614B-4BF4-A434-F37FF3A91D26}"/>
              </a:ext>
            </a:extLst>
          </p:cNvPr>
          <p:cNvSpPr txBox="1">
            <a:spLocks noChangeArrowheads="1"/>
          </p:cNvSpPr>
          <p:nvPr/>
        </p:nvSpPr>
        <p:spPr>
          <a:xfrm>
            <a:off x="223574" y="1276529"/>
            <a:ext cx="8236858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uk-UA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Клас </a:t>
            </a:r>
            <a:r>
              <a:rPr lang="en-US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uk-UA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п</a:t>
            </a:r>
            <a:r>
              <a:rPr lang="uk-UA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ідклас </a:t>
            </a:r>
            <a:r>
              <a:rPr lang="en-US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uk-UA" sz="32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екземпляр</a:t>
            </a:r>
          </a:p>
        </p:txBody>
      </p:sp>
      <p:sp>
        <p:nvSpPr>
          <p:cNvPr id="10" name="Выноска: изогнутая линия с чертой 9">
            <a:extLst>
              <a:ext uri="{FF2B5EF4-FFF2-40B4-BE49-F238E27FC236}">
                <a16:creationId xmlns:a16="http://schemas.microsoft.com/office/drawing/2014/main" id="{15A904C9-6667-484D-851C-C90A714BE5C1}"/>
              </a:ext>
            </a:extLst>
          </p:cNvPr>
          <p:cNvSpPr/>
          <p:nvPr/>
        </p:nvSpPr>
        <p:spPr>
          <a:xfrm>
            <a:off x="4860032" y="2215428"/>
            <a:ext cx="3060339" cy="477248"/>
          </a:xfrm>
          <a:prstGeom prst="accentCallout2">
            <a:avLst>
              <a:gd name="adj1" fmla="val 52625"/>
              <a:gd name="adj2" fmla="val -4701"/>
              <a:gd name="adj3" fmla="val 31329"/>
              <a:gd name="adj4" fmla="val -16152"/>
              <a:gd name="adj5" fmla="val -103496"/>
              <a:gd name="adj6" fmla="val 10009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Екземпляр</a:t>
            </a:r>
            <a:endParaRPr lang="uk-UA" sz="2400" b="1" dirty="0"/>
          </a:p>
        </p:txBody>
      </p:sp>
      <p:sp>
        <p:nvSpPr>
          <p:cNvPr id="11" name="Выноска: изогнутая линия с чертой 10">
            <a:extLst>
              <a:ext uri="{FF2B5EF4-FFF2-40B4-BE49-F238E27FC236}">
                <a16:creationId xmlns:a16="http://schemas.microsoft.com/office/drawing/2014/main" id="{1A7BAE84-EE7B-4BA0-BA30-AC2C03C3555B}"/>
              </a:ext>
            </a:extLst>
          </p:cNvPr>
          <p:cNvSpPr/>
          <p:nvPr/>
        </p:nvSpPr>
        <p:spPr>
          <a:xfrm>
            <a:off x="333285" y="1999610"/>
            <a:ext cx="1908211" cy="477248"/>
          </a:xfrm>
          <a:prstGeom prst="accentCallout2">
            <a:avLst>
              <a:gd name="adj1" fmla="val -10750"/>
              <a:gd name="adj2" fmla="val -1918"/>
              <a:gd name="adj3" fmla="val -40889"/>
              <a:gd name="adj4" fmla="val 38368"/>
              <a:gd name="adj5" fmla="val -84337"/>
              <a:gd name="adj6" fmla="val 53349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СУПЕР Клас</a:t>
            </a:r>
            <a:endParaRPr lang="uk-UA" sz="2400" b="1" dirty="0"/>
          </a:p>
        </p:txBody>
      </p:sp>
      <p:sp>
        <p:nvSpPr>
          <p:cNvPr id="12" name="Выноска: изогнутая линия с чертой 11">
            <a:extLst>
              <a:ext uri="{FF2B5EF4-FFF2-40B4-BE49-F238E27FC236}">
                <a16:creationId xmlns:a16="http://schemas.microsoft.com/office/drawing/2014/main" id="{A0032A89-0679-4BAB-8A90-9C850CBE1367}"/>
              </a:ext>
            </a:extLst>
          </p:cNvPr>
          <p:cNvSpPr/>
          <p:nvPr/>
        </p:nvSpPr>
        <p:spPr>
          <a:xfrm>
            <a:off x="2555776" y="2121745"/>
            <a:ext cx="1468050" cy="477248"/>
          </a:xfrm>
          <a:prstGeom prst="accentCallout2">
            <a:avLst>
              <a:gd name="adj1" fmla="val -12224"/>
              <a:gd name="adj2" fmla="val 104610"/>
              <a:gd name="adj3" fmla="val -33520"/>
              <a:gd name="adj4" fmla="val 83558"/>
              <a:gd name="adj5" fmla="val -81390"/>
              <a:gd name="adj6" fmla="val 63966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Клас</a:t>
            </a:r>
            <a:endParaRPr lang="uk-UA" sz="2400" b="1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DCFAC98-2B76-4864-8DBD-E44DA53C96A4}"/>
              </a:ext>
            </a:extLst>
          </p:cNvPr>
          <p:cNvSpPr txBox="1">
            <a:spLocks noChangeArrowheads="1"/>
          </p:cNvSpPr>
          <p:nvPr/>
        </p:nvSpPr>
        <p:spPr>
          <a:xfrm>
            <a:off x="189434" y="2786543"/>
            <a:ext cx="8765131" cy="252171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Суперкласи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перераховуються в круглих дужках в заголовку інструкції </a:t>
            </a:r>
            <a:r>
              <a:rPr lang="en-US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class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Клас, що наслідує,  називається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підкласом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а клас, який унаслідується, називається його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супер-класом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Клас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наслідує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атрибути суперкласу, екземпляр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наслідує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атрибути класу.</a:t>
            </a:r>
          </a:p>
        </p:txBody>
      </p:sp>
    </p:spTree>
    <p:extLst>
      <p:ext uri="{BB962C8B-B14F-4D97-AF65-F5344CB8AC3E}">
        <p14:creationId xmlns:p14="http://schemas.microsoft.com/office/powerpoint/2010/main" val="1709921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9BCFC7A-BBAC-4E87-BDF8-FE000369E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3" y="1412776"/>
            <a:ext cx="7587454" cy="4608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ДЕРЕВО КЛАСІВ:</a:t>
            </a:r>
          </a:p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СУПЕРКЛАС, КЛАС, ЕКЗЕМПЛЯР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11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3" name="Выноска: двойная изогнутая линия с чертой 2">
            <a:extLst>
              <a:ext uri="{FF2B5EF4-FFF2-40B4-BE49-F238E27FC236}">
                <a16:creationId xmlns:a16="http://schemas.microsoft.com/office/drawing/2014/main" id="{566C497A-E07A-4CAA-B0AD-F2B347754EC7}"/>
              </a:ext>
            </a:extLst>
          </p:cNvPr>
          <p:cNvSpPr/>
          <p:nvPr/>
        </p:nvSpPr>
        <p:spPr>
          <a:xfrm>
            <a:off x="6660232" y="2708920"/>
            <a:ext cx="2376264" cy="792088"/>
          </a:xfrm>
          <a:prstGeom prst="accentCallout3">
            <a:avLst>
              <a:gd name="adj1" fmla="val 29475"/>
              <a:gd name="adj2" fmla="val -7503"/>
              <a:gd name="adj3" fmla="val 29475"/>
              <a:gd name="adj4" fmla="val -17774"/>
              <a:gd name="adj5" fmla="val 1231"/>
              <a:gd name="adj6" fmla="val -33349"/>
              <a:gd name="adj7" fmla="val -27"/>
              <a:gd name="adj8" fmla="val -188858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rgbClr val="002060"/>
                </a:solidFill>
              </a:rPr>
              <a:t>Базові класи / </a:t>
            </a:r>
            <a:r>
              <a:rPr lang="uk-UA" sz="2400" b="1" dirty="0" err="1">
                <a:solidFill>
                  <a:srgbClr val="002060"/>
                </a:solidFill>
              </a:rPr>
              <a:t>суперкласи</a:t>
            </a:r>
            <a:endParaRPr lang="uk-UA" sz="2400" b="1" dirty="0">
              <a:solidFill>
                <a:srgbClr val="002060"/>
              </a:solidFill>
            </a:endParaRPr>
          </a:p>
        </p:txBody>
      </p:sp>
      <p:sp>
        <p:nvSpPr>
          <p:cNvPr id="7" name="Выноска: двойная изогнутая линия с чертой 6">
            <a:extLst>
              <a:ext uri="{FF2B5EF4-FFF2-40B4-BE49-F238E27FC236}">
                <a16:creationId xmlns:a16="http://schemas.microsoft.com/office/drawing/2014/main" id="{9F5DDBAD-A41B-489B-B889-1FE164FAE821}"/>
              </a:ext>
            </a:extLst>
          </p:cNvPr>
          <p:cNvSpPr/>
          <p:nvPr/>
        </p:nvSpPr>
        <p:spPr>
          <a:xfrm>
            <a:off x="6660232" y="3925287"/>
            <a:ext cx="2376264" cy="792088"/>
          </a:xfrm>
          <a:prstGeom prst="accentCallout3">
            <a:avLst>
              <a:gd name="adj1" fmla="val 29475"/>
              <a:gd name="adj2" fmla="val -7503"/>
              <a:gd name="adj3" fmla="val 29475"/>
              <a:gd name="adj4" fmla="val -17774"/>
              <a:gd name="adj5" fmla="val -35718"/>
              <a:gd name="adj6" fmla="val -29805"/>
              <a:gd name="adj7" fmla="val -41247"/>
              <a:gd name="adj8" fmla="val -54884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rgbClr val="002060"/>
                </a:solidFill>
              </a:rPr>
              <a:t>Клас / похідний клас </a:t>
            </a:r>
            <a:r>
              <a:rPr lang="en-US" sz="2400" b="1" dirty="0">
                <a:solidFill>
                  <a:srgbClr val="002060"/>
                </a:solidFill>
              </a:rPr>
              <a:t>/ </a:t>
            </a:r>
            <a:r>
              <a:rPr lang="uk-UA" sz="2400" b="1" dirty="0">
                <a:solidFill>
                  <a:srgbClr val="002060"/>
                </a:solidFill>
              </a:rPr>
              <a:t>підклас</a:t>
            </a:r>
          </a:p>
        </p:txBody>
      </p:sp>
      <p:sp>
        <p:nvSpPr>
          <p:cNvPr id="8" name="Выноска: двойная изогнутая линия с чертой 7">
            <a:extLst>
              <a:ext uri="{FF2B5EF4-FFF2-40B4-BE49-F238E27FC236}">
                <a16:creationId xmlns:a16="http://schemas.microsoft.com/office/drawing/2014/main" id="{EBBC6E80-7F64-4463-9C79-0FE332720373}"/>
              </a:ext>
            </a:extLst>
          </p:cNvPr>
          <p:cNvSpPr/>
          <p:nvPr/>
        </p:nvSpPr>
        <p:spPr>
          <a:xfrm>
            <a:off x="6660232" y="4765096"/>
            <a:ext cx="2376264" cy="792088"/>
          </a:xfrm>
          <a:prstGeom prst="accentCallout3">
            <a:avLst>
              <a:gd name="adj1" fmla="val 32595"/>
              <a:gd name="adj2" fmla="val -7503"/>
              <a:gd name="adj3" fmla="val 31815"/>
              <a:gd name="adj4" fmla="val -19594"/>
              <a:gd name="adj5" fmla="val 19171"/>
              <a:gd name="adj6" fmla="val -30489"/>
              <a:gd name="adj7" fmla="val 18478"/>
              <a:gd name="adj8" fmla="val -47356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rgbClr val="002060"/>
                </a:solidFill>
              </a:rPr>
              <a:t>Екземпляри класу</a:t>
            </a:r>
          </a:p>
        </p:txBody>
      </p:sp>
    </p:spTree>
    <p:extLst>
      <p:ext uri="{BB962C8B-B14F-4D97-AF65-F5344CB8AC3E}">
        <p14:creationId xmlns:p14="http://schemas.microsoft.com/office/powerpoint/2010/main" val="39701590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ДЕРЕВО УСПАДКУВАННЯ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585115-AB0E-48EA-9B45-CAA7DED25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836713"/>
            <a:ext cx="6109874" cy="3240360"/>
          </a:xfrm>
          <a:prstGeom prst="rect">
            <a:avLst/>
          </a:prstGeom>
          <a:noFill/>
        </p:spPr>
      </p:pic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57435381-B91B-4712-A9E1-AC7E30486FB7}"/>
              </a:ext>
            </a:extLst>
          </p:cNvPr>
          <p:cNvSpPr/>
          <p:nvPr/>
        </p:nvSpPr>
        <p:spPr>
          <a:xfrm>
            <a:off x="2123728" y="2206781"/>
            <a:ext cx="596228" cy="870104"/>
          </a:xfrm>
          <a:custGeom>
            <a:avLst/>
            <a:gdLst>
              <a:gd name="connsiteX0" fmla="*/ 0 w 884260"/>
              <a:gd name="connsiteY0" fmla="*/ 1146517 h 1146517"/>
              <a:gd name="connsiteX1" fmla="*/ 752622 w 884260"/>
              <a:gd name="connsiteY1" fmla="*/ 590843 h 1146517"/>
              <a:gd name="connsiteX2" fmla="*/ 879231 w 884260"/>
              <a:gd name="connsiteY2" fmla="*/ 0 h 1146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260" h="1146517">
                <a:moveTo>
                  <a:pt x="0" y="1146517"/>
                </a:moveTo>
                <a:cubicBezTo>
                  <a:pt x="303042" y="964223"/>
                  <a:pt x="606084" y="781929"/>
                  <a:pt x="752622" y="590843"/>
                </a:cubicBezTo>
                <a:cubicBezTo>
                  <a:pt x="899161" y="399757"/>
                  <a:pt x="889196" y="199878"/>
                  <a:pt x="879231" y="0"/>
                </a:cubicBezTo>
              </a:path>
            </a:pathLst>
          </a:custGeom>
          <a:noFill/>
          <a:ln w="28575">
            <a:solidFill>
              <a:srgbClr val="00206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1706EDA6-35D6-4EFE-B37A-A9F262499095}"/>
              </a:ext>
            </a:extLst>
          </p:cNvPr>
          <p:cNvSpPr/>
          <p:nvPr/>
        </p:nvSpPr>
        <p:spPr>
          <a:xfrm>
            <a:off x="1054377" y="1406769"/>
            <a:ext cx="277264" cy="870103"/>
          </a:xfrm>
          <a:custGeom>
            <a:avLst/>
            <a:gdLst>
              <a:gd name="connsiteX0" fmla="*/ 282055 w 282055"/>
              <a:gd name="connsiteY0" fmla="*/ 1033976 h 1033976"/>
              <a:gd name="connsiteX1" fmla="*/ 21802 w 282055"/>
              <a:gd name="connsiteY1" fmla="*/ 647114 h 1033976"/>
              <a:gd name="connsiteX2" fmla="*/ 14769 w 282055"/>
              <a:gd name="connsiteY2" fmla="*/ 0 h 1033976"/>
              <a:gd name="connsiteX3" fmla="*/ 14769 w 282055"/>
              <a:gd name="connsiteY3" fmla="*/ 0 h 103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055" h="1033976">
                <a:moveTo>
                  <a:pt x="282055" y="1033976"/>
                </a:moveTo>
                <a:cubicBezTo>
                  <a:pt x="174202" y="926709"/>
                  <a:pt x="66350" y="819443"/>
                  <a:pt x="21802" y="647114"/>
                </a:cubicBezTo>
                <a:cubicBezTo>
                  <a:pt x="-22746" y="474785"/>
                  <a:pt x="14769" y="0"/>
                  <a:pt x="14769" y="0"/>
                </a:cubicBezTo>
                <a:lnTo>
                  <a:pt x="14769" y="0"/>
                </a:lnTo>
              </a:path>
            </a:pathLst>
          </a:custGeom>
          <a:noFill/>
          <a:ln w="28575">
            <a:solidFill>
              <a:srgbClr val="00206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5325BDEC-6F43-41CE-8A7E-F16F66B7ECF9}"/>
              </a:ext>
            </a:extLst>
          </p:cNvPr>
          <p:cNvSpPr/>
          <p:nvPr/>
        </p:nvSpPr>
        <p:spPr>
          <a:xfrm>
            <a:off x="1779563" y="1364567"/>
            <a:ext cx="1301262" cy="336242"/>
          </a:xfrm>
          <a:custGeom>
            <a:avLst/>
            <a:gdLst>
              <a:gd name="connsiteX0" fmla="*/ 0 w 1301262"/>
              <a:gd name="connsiteY0" fmla="*/ 42203 h 541397"/>
              <a:gd name="connsiteX1" fmla="*/ 232117 w 1301262"/>
              <a:gd name="connsiteY1" fmla="*/ 499403 h 541397"/>
              <a:gd name="connsiteX2" fmla="*/ 1012874 w 1301262"/>
              <a:gd name="connsiteY2" fmla="*/ 464234 h 541397"/>
              <a:gd name="connsiteX3" fmla="*/ 1301262 w 1301262"/>
              <a:gd name="connsiteY3" fmla="*/ 0 h 541397"/>
              <a:gd name="connsiteX4" fmla="*/ 1301262 w 1301262"/>
              <a:gd name="connsiteY4" fmla="*/ 0 h 54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1262" h="541397">
                <a:moveTo>
                  <a:pt x="0" y="42203"/>
                </a:moveTo>
                <a:cubicBezTo>
                  <a:pt x="31652" y="235634"/>
                  <a:pt x="63305" y="429065"/>
                  <a:pt x="232117" y="499403"/>
                </a:cubicBezTo>
                <a:cubicBezTo>
                  <a:pt x="400929" y="569741"/>
                  <a:pt x="834683" y="547468"/>
                  <a:pt x="1012874" y="464234"/>
                </a:cubicBezTo>
                <a:cubicBezTo>
                  <a:pt x="1191065" y="381000"/>
                  <a:pt x="1301262" y="0"/>
                  <a:pt x="1301262" y="0"/>
                </a:cubicBezTo>
                <a:lnTo>
                  <a:pt x="1301262" y="0"/>
                </a:lnTo>
              </a:path>
            </a:pathLst>
          </a:custGeom>
          <a:noFill/>
          <a:ln w="28575">
            <a:solidFill>
              <a:srgbClr val="00206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uk-UA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2A7C44A-92B5-44FF-AAA0-CE9EFFEC847F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4017432"/>
            <a:ext cx="8765131" cy="278666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Атрибути екземплярів створюються за допомогою присвоювання атрибутів аргументу </a:t>
            </a:r>
            <a:r>
              <a:rPr lang="en-US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self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 методах класу. Атрибути класів створюються інструкціями (привласнення), розташованої всередині інструкції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class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Посилання на суперклас - перерахування класів в круглих дужках в заголовку інструкції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class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Выноска: двойная изогнутая линия с чертой 16">
            <a:extLst>
              <a:ext uri="{FF2B5EF4-FFF2-40B4-BE49-F238E27FC236}">
                <a16:creationId xmlns:a16="http://schemas.microsoft.com/office/drawing/2014/main" id="{493D4480-3018-4483-9240-E30616143601}"/>
              </a:ext>
            </a:extLst>
          </p:cNvPr>
          <p:cNvSpPr/>
          <p:nvPr/>
        </p:nvSpPr>
        <p:spPr>
          <a:xfrm>
            <a:off x="6157352" y="2564904"/>
            <a:ext cx="2591112" cy="792088"/>
          </a:xfrm>
          <a:prstGeom prst="accentCallout3">
            <a:avLst>
              <a:gd name="adj1" fmla="val 29475"/>
              <a:gd name="adj2" fmla="val -7503"/>
              <a:gd name="adj3" fmla="val 29475"/>
              <a:gd name="adj4" fmla="val -17774"/>
              <a:gd name="adj5" fmla="val 1231"/>
              <a:gd name="adj6" fmla="val -33349"/>
              <a:gd name="adj7" fmla="val -1803"/>
              <a:gd name="adj8" fmla="val -128787"/>
            </a:avLst>
          </a:prstGeom>
          <a:noFill/>
          <a:ln w="28575">
            <a:solidFill>
              <a:srgbClr val="00206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uk-UA" sz="2800" dirty="0">
                <a:solidFill>
                  <a:srgbClr val="002060"/>
                </a:solidFill>
              </a:rPr>
              <a:t>Дерево пошуку атрибуту</a:t>
            </a:r>
          </a:p>
        </p:txBody>
      </p:sp>
    </p:spTree>
    <p:extLst>
      <p:ext uri="{BB962C8B-B14F-4D97-AF65-F5344CB8AC3E}">
        <p14:creationId xmlns:p14="http://schemas.microsoft.com/office/powerpoint/2010/main" val="7670674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СИНТАКСИС КВАЛІФІКАЦІЇ ІМЕН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AEC3295-FC9A-45DD-8A56-EA727CFE6E34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880551"/>
            <a:ext cx="8712967" cy="301787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1800"/>
              </a:spcBef>
              <a:buNone/>
            </a:pP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Для доступу до атрибутів будь-якого об'єкта використовується синтаксис кваліфікації імені </a:t>
            </a:r>
            <a:r>
              <a:rPr lang="uk-UA" altLang="ru-RU" sz="28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object.attribute</a:t>
            </a:r>
            <a:r>
              <a:rPr lang="uk-UA" altLang="ru-RU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-&gt; </a:t>
            </a: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це вираз, що повертає значення, яке присвоєно імені атрибуту.</a:t>
            </a:r>
          </a:p>
          <a:p>
            <a:pPr marL="0" indent="0">
              <a:lnSpc>
                <a:spcPts val="3000"/>
              </a:lnSpc>
              <a:spcBef>
                <a:spcPts val="1800"/>
              </a:spcBef>
              <a:buNone/>
            </a:pP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Звернення до імен, </a:t>
            </a: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кваліфікуючи їх</a:t>
            </a: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явно вказує інтерпретатору об'єкт, атрибут якого потрібно використати.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88B713F-2639-4C9E-ABD6-C0FCAC9C5F6D}"/>
              </a:ext>
            </a:extLst>
          </p:cNvPr>
          <p:cNvSpPr txBox="1">
            <a:spLocks noChangeArrowheads="1"/>
          </p:cNvSpPr>
          <p:nvPr/>
        </p:nvSpPr>
        <p:spPr>
          <a:xfrm>
            <a:off x="323527" y="3898428"/>
            <a:ext cx="8712967" cy="256115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Прості змінні (правило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LEGB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), наприклад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- пошук імені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 поточних областях видимості.</a:t>
            </a:r>
          </a:p>
          <a:p>
            <a:pPr>
              <a:lnSpc>
                <a:spcPts val="24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Кваліфіковані імена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uk-UA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Y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пошук імені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спочатку в поточних областях видимості, а потім буде виконаний пошук атрибута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Y</a:t>
            </a: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 об'єкті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не в областях видимості).</a:t>
            </a:r>
            <a:endParaRPr lang="en-US" altLang="ru-RU" sz="24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Кваліфіковані шляхи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X.Y.Z</a:t>
            </a: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- буде проведений пошук імені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Y</a:t>
            </a: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 об'єкті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а потім пошук імені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Z</a:t>
            </a: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 об'єкті </a:t>
            </a:r>
            <a:r>
              <a:rPr lang="en-US" altLang="ru-RU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X.Y</a:t>
            </a:r>
            <a:r>
              <a:rPr lang="en-US" altLang="ru-RU" sz="24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endParaRPr lang="uk-UA" altLang="ru-RU" sz="24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851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614370" y="313271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2A7C44A-92B5-44FF-AAA0-CE9EFFEC847F}"/>
              </a:ext>
            </a:extLst>
          </p:cNvPr>
          <p:cNvSpPr txBox="1">
            <a:spLocks noChangeArrowheads="1"/>
          </p:cNvSpPr>
          <p:nvPr/>
        </p:nvSpPr>
        <p:spPr>
          <a:xfrm>
            <a:off x="189434" y="1297315"/>
            <a:ext cx="8765131" cy="394287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Пошук в дереві успадкування кваліфікованих  імен   типу  </a:t>
            </a:r>
            <a:r>
              <a:rPr lang="en-US" sz="28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object.X</a:t>
            </a:r>
            <a:endParaRPr lang="en-US" sz="2800" b="1" i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Посилання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object.X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пошук атрибута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виконується спочатку в об'єкті </a:t>
            </a:r>
            <a:r>
              <a:rPr lang="en-US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object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потім у всіх класах, розташованих вище в дереві спадкоємства.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Присвоєння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object.X</a:t>
            </a:r>
            <a:r>
              <a:rPr lang="en-US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= value</a:t>
            </a:r>
            <a:r>
              <a:rPr lang="uk-UA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с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творюється  чи змінюється  атрибут з ім'ям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 просторі імен об'єкта </a:t>
            </a:r>
            <a:r>
              <a:rPr lang="en-US" sz="2800" b="1" i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object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 нічого більше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9B8946-1CAC-416E-BF54-83E2679EB084}"/>
              </a:ext>
            </a:extLst>
          </p:cNvPr>
          <p:cNvSpPr txBox="1"/>
          <p:nvPr/>
        </p:nvSpPr>
        <p:spPr>
          <a:xfrm>
            <a:off x="107504" y="76200"/>
            <a:ext cx="8928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СИНТАКСИС КВАЛІФІКАЦІЇ ІМЕН</a:t>
            </a:r>
          </a:p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додаток для класів</a:t>
            </a: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r>
              <a:rPr lang="uk-UA" altLang="ru-RU" sz="1400" b="1" dirty="0">
                <a:solidFill>
                  <a:srgbClr val="002060"/>
                </a:solidFill>
                <a:latin typeface="Tahoma" panose="020B0604030504040204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045754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3233A512-B125-42AF-A4BD-7E5C555B1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200141"/>
              </p:ext>
            </p:extLst>
          </p:nvPr>
        </p:nvGraphicFramePr>
        <p:xfrm>
          <a:off x="321754" y="1340768"/>
          <a:ext cx="8431882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234">
                  <a:extLst>
                    <a:ext uri="{9D8B030D-6E8A-4147-A177-3AD203B41FA5}">
                      <a16:colId xmlns:a16="http://schemas.microsoft.com/office/drawing/2014/main" val="463486705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545175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Атрибут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49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name__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Ім'я класу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9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__module__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Ім’я модуля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sz="2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Словник атрибутів класу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2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_bases__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Кортеж </a:t>
                      </a:r>
                      <a:r>
                        <a:rPr lang="uk-UA" sz="2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суперкласів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4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__doc__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Рядок документації класу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409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FFDE116-FEDB-4401-A8AA-3425DBE51384}"/>
              </a:ext>
            </a:extLst>
          </p:cNvPr>
          <p:cNvSpPr txBox="1"/>
          <p:nvPr/>
        </p:nvSpPr>
        <p:spPr>
          <a:xfrm>
            <a:off x="0" y="76200"/>
            <a:ext cx="9036496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ВБУДОВАНІ АРГУМЕНТИ</a:t>
            </a:r>
          </a:p>
          <a:p>
            <a:pPr algn="ctr">
              <a:lnSpc>
                <a:spcPts val="4000"/>
              </a:lnSpc>
            </a:pP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КЛАСУ</a:t>
            </a:r>
          </a:p>
        </p:txBody>
      </p:sp>
    </p:spTree>
    <p:extLst>
      <p:ext uri="{BB962C8B-B14F-4D97-AF65-F5344CB8AC3E}">
        <p14:creationId xmlns:p14="http://schemas.microsoft.com/office/powerpoint/2010/main" val="3682296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0" y="76200"/>
            <a:ext cx="9036496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ВБУДОВАНІ АРГУМЕНТИ</a:t>
            </a:r>
          </a:p>
          <a:p>
            <a:pPr algn="ctr">
              <a:lnSpc>
                <a:spcPts val="4000"/>
              </a:lnSpc>
            </a:pP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 </a:t>
            </a: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</a:rPr>
              <a:t>ЕКЗЕМПЛЯРУ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16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3233A512-B125-42AF-A4BD-7E5C555B1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208491"/>
              </p:ext>
            </p:extLst>
          </p:nvPr>
        </p:nvGraphicFramePr>
        <p:xfrm>
          <a:off x="235737" y="1052736"/>
          <a:ext cx="8672525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93">
                  <a:extLst>
                    <a:ext uri="{9D8B030D-6E8A-4147-A177-3AD203B41FA5}">
                      <a16:colId xmlns:a16="http://schemas.microsoft.com/office/drawing/2014/main" val="463486705"/>
                    </a:ext>
                  </a:extLst>
                </a:gridCol>
                <a:gridCol w="6576932">
                  <a:extLst>
                    <a:ext uri="{9D8B030D-6E8A-4147-A177-3AD203B41FA5}">
                      <a16:colId xmlns:a16="http://schemas.microsoft.com/office/drawing/2014/main" val="545175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Атрибут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49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sz="2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Словник атрибутів класу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19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__class__</a:t>
                      </a:r>
                      <a:endParaRPr lang="uk-UA" sz="1800" b="1" kern="12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1" kern="12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Клас, що є «батьком» екземпляру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2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sz="2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endParaRPr lang="uk-UA" sz="2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Конструктор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2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__del__</a:t>
                      </a:r>
                      <a:endParaRPr lang="uk-UA" sz="1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Деструктор (</a:t>
                      </a:r>
                      <a:r>
                        <a:rPr lang="uk-UA" sz="1800" b="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фіналізатор</a:t>
                      </a:r>
                      <a:r>
                        <a:rPr lang="uk-UA" sz="1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4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cmp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endParaRPr lang="uk-UA" sz="1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Викликається для порівняння (нема в 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версіях 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</a:t>
                      </a:r>
                      <a:r>
                        <a:rPr lang="uk-UA" sz="1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uk-UA" sz="1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1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uk-UA" sz="1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4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__hash__</a:t>
                      </a:r>
                      <a:endParaRPr lang="uk-UA" sz="1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Хеш-значення </a:t>
                      </a:r>
                      <a:r>
                        <a:rPr lang="uk-UA" sz="1800" b="0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обєкту</a:t>
                      </a:r>
                      <a:endParaRPr lang="uk-UA" sz="1800" b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83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getattr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endParaRPr lang="uk-UA" sz="1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Вертає значення атрибуту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667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setattr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endParaRPr lang="uk-UA" sz="1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Встановлює значення атрибуту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52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delattr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</a:t>
                      </a:r>
                      <a:endParaRPr lang="uk-UA" sz="1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Видаляє атрибут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99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__call__</a:t>
                      </a:r>
                      <a:endParaRPr lang="uk-UA" sz="1800" b="1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800" b="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Виконується при виклику екземпляру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876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0868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0" y="76200"/>
            <a:ext cx="9036496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ВБУДОВАНІ АРГУМЕНТИ</a:t>
            </a:r>
          </a:p>
          <a:p>
            <a:pPr algn="ctr">
              <a:lnSpc>
                <a:spcPts val="4000"/>
              </a:lnSpc>
            </a:pP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(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приклад</a:t>
            </a:r>
            <a:r>
              <a:rPr lang="en-US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: __class__, __bases__</a:t>
            </a:r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)</a:t>
            </a:r>
            <a:endParaRPr lang="uk-UA" altLang="ru-RU" sz="28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1E4D102-DDBF-472C-AC03-12538A17F933}"/>
              </a:ext>
            </a:extLst>
          </p:cNvPr>
          <p:cNvSpPr txBox="1">
            <a:spLocks noChangeArrowheads="1"/>
          </p:cNvSpPr>
          <p:nvPr/>
        </p:nvSpPr>
        <p:spPr>
          <a:xfrm>
            <a:off x="185226" y="1255878"/>
            <a:ext cx="8795320" cy="502220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 </a:t>
            </a:r>
            <a:r>
              <a:rPr lang="es-E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clstre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</a:t>
            </a:r>
            <a:r>
              <a:rPr lang="es-E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(cls, indent) :</a:t>
            </a: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print (‘.’ * indent  + </a:t>
            </a:r>
            <a:r>
              <a:rPr lang="en-US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cls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.__name__)</a:t>
            </a: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</a:t>
            </a:r>
            <a:r>
              <a:rPr lang="es-E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for supercls  in cls.__bases__ :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</a:t>
            </a:r>
            <a:r>
              <a:rPr lang="es-E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#</a:t>
            </a:r>
            <a:r>
              <a:rPr lang="es-ES" sz="2400" b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!</a:t>
            </a:r>
            <a:r>
              <a:rPr lang="uk-UA" sz="2400" b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рекурсія </a:t>
            </a:r>
            <a:r>
              <a:rPr lang="uk-UA" sz="2400" b="1" dirty="0" err="1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суперкласів</a:t>
            </a:r>
            <a:endParaRPr lang="es-ES" sz="2400" b="1" dirty="0">
              <a:solidFill>
                <a:schemeClr val="accent6">
                  <a:lumMod val="50000"/>
                </a:schemeClr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s-E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clstree(supercls, indent+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4</a:t>
            </a:r>
            <a:r>
              <a:rPr lang="es-E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instance</a:t>
            </a:r>
            <a:r>
              <a:rPr lang="es-E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tree (inst) :</a:t>
            </a:r>
            <a:endParaRPr lang="uk-UA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print (‘tree of ’, </a:t>
            </a:r>
            <a:r>
              <a:rPr lang="en-US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inst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clsstree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inst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.__class__, </a:t>
            </a:r>
            <a:r>
              <a:rPr lang="uk-UA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	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class A               : pass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class B(A)          : pass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class C(A)          : pass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class D(B,C)      : pass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class E                : pass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class F(D,E)       : pass</a:t>
            </a: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endParaRPr lang="en-US" sz="24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instancetree</a:t>
            </a:r>
            <a:r>
              <a:rPr lang="en-US" sz="24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(B())                    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# </a:t>
            </a:r>
            <a:r>
              <a:rPr lang="uk-UA" sz="2400" b="1" dirty="0">
                <a:solidFill>
                  <a:schemeClr val="accent6">
                    <a:lumMod val="50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що буде надруковано?</a:t>
            </a:r>
          </a:p>
        </p:txBody>
      </p:sp>
    </p:spTree>
    <p:extLst>
      <p:ext uri="{BB962C8B-B14F-4D97-AF65-F5344CB8AC3E}">
        <p14:creationId xmlns:p14="http://schemas.microsoft.com/office/powerpoint/2010/main" val="6112616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Рекомендована ЛІТЕРАТУРА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198090" y="891100"/>
            <a:ext cx="8686800" cy="557704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числових методів мовою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підруч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/ А. В. Анісімов, А. Ю. Дорошенко, С. Д. Погорілий, Я. Ю. Дорогий ; за ред. А. В. Анісімова. – К. 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Видавничо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-поліграфічний центр "Київський університет", 2014. – 640 с.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Програмування числових методів мовою </a:t>
            </a: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посіб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/ А. Ю. Дорошенко, С. Д. Погорілий, Я. Ю. Дорогий, Є. В. Глушко ; за ред. А. В. Анісімова. – К. 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Видавничо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-поліграфічний центр "Київський університет", 2013. – 463 с.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Основи програмування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Підручник для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спеціальності  122 «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Компютерні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науки» /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А.В.Яковенко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КПІ.- Київ: КПІ, 2018 . – 195 с.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uk-UA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Лутц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М.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Изучаем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4-е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издание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- СПб.: Символ-Плюс. 2011.- 1280 с.: </a:t>
            </a:r>
            <a:r>
              <a:rPr lang="uk-UA" sz="2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800" dirty="0"/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0459BEB0-9326-4131-93AD-153DF2CAF18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404813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Рекомендовані посилання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198090" y="891100"/>
            <a:ext cx="8686800" cy="113274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defRPr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OOP Tutorials – Working with Classes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lessons.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dirty="0">
                <a:hlinkClick r:id="rId2"/>
              </a:rPr>
              <a:t>https://www.youtube.com/watch?v=ZDa-Z5JzLYM&amp;list=PL-osiE80TeTsqhIuOqKhwlXsIBIdSeYtc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0459BEB0-9326-4131-93AD-153DF2CAF18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19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2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КЛАСИ</a:t>
            </a: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565483-924E-4C32-90A2-927B6D4C324E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880551"/>
            <a:ext cx="8712967" cy="424859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000"/>
              </a:lnSpc>
              <a:spcBef>
                <a:spcPts val="1800"/>
              </a:spcBef>
              <a:buNone/>
            </a:pP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Класи </a:t>
            </a:r>
            <a:r>
              <a:rPr lang="uk-UA" altLang="ru-RU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Python</a:t>
            </a: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реалізують усі основні концепції ООП:</a:t>
            </a:r>
          </a:p>
          <a:p>
            <a:pPr marL="1341438" indent="-620713">
              <a:lnSpc>
                <a:spcPts val="3000"/>
              </a:lnSpc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Інкапсуляція</a:t>
            </a: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: об'єднання даних та методів</a:t>
            </a:r>
          </a:p>
          <a:p>
            <a:pPr marL="1341438" indent="-620713">
              <a:lnSpc>
                <a:spcPts val="3000"/>
              </a:lnSpc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Спадкування:</a:t>
            </a: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створення нового класу на базі існуючого</a:t>
            </a:r>
          </a:p>
          <a:p>
            <a:pPr marL="1341438" indent="-620713">
              <a:lnSpc>
                <a:spcPts val="3000"/>
              </a:lnSpc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uk-UA" alt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Поліморфізм:</a:t>
            </a:r>
            <a:r>
              <a:rPr lang="uk-UA" altLang="ru-RU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використання об'єктів з однаковим інтерфейсом без інформації про тип і внутрішню структуру об'єкта</a:t>
            </a:r>
            <a:endParaRPr lang="uk-UA" altLang="ru-RU" sz="3200" b="1" dirty="0">
              <a:solidFill>
                <a:srgbClr val="FF000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18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88640"/>
            <a:ext cx="8686800" cy="486287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  <a:defRPr/>
            </a:pPr>
            <a:r>
              <a:rPr lang="uk-UA" alt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Контрольні запитання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2D3578-5540-41FF-B0DB-3125BDD3DDB2}"/>
              </a:ext>
            </a:extLst>
          </p:cNvPr>
          <p:cNvSpPr txBox="1">
            <a:spLocks noChangeArrowheads="1"/>
          </p:cNvSpPr>
          <p:nvPr/>
        </p:nvSpPr>
        <p:spPr>
          <a:xfrm>
            <a:off x="288032" y="764704"/>
            <a:ext cx="8686800" cy="5478423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Обґрунтуйте необхідність та вкажіть переваги використання класів.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Поясніть відмінності класу і екземпляру класу. Надайте приклад створення класу и екземпляру. 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Поясніть призначення об'єкту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 надайте приклади його застосування.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Поясніть використання аргументу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при створенні класу, надайте приклади.</a:t>
            </a: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Поясніть призначення вбудованого аргументу класу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__bases__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Поясніть призначення вбудованого аргументу класу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__doc__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  <a:defRPr/>
            </a:pP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Поясніть призначення вбудованого аргументу екземпляру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uk-UA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92404C6E-6FED-4FEB-A010-36B9613F6F01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20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4294967295"/>
          </p:nvPr>
        </p:nvSpPr>
        <p:spPr bwMode="auto">
          <a:xfrm>
            <a:off x="323528" y="1772816"/>
            <a:ext cx="8172450" cy="1302921"/>
          </a:xfrm>
        </p:spPr>
        <p:txBody>
          <a:bodyPr>
            <a:spAutoFit/>
          </a:bodyPr>
          <a:lstStyle/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The END</a:t>
            </a:r>
            <a:endParaRPr dirty="0"/>
          </a:p>
          <a:p>
            <a:pPr marL="185738" indent="15875" algn="ctr" defTabSz="8428038">
              <a:buFontTx/>
              <a:buNone/>
              <a:tabLst>
                <a:tab pos="8526463" algn="l"/>
              </a:tabLst>
              <a:defRPr/>
            </a:pP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Частина</a:t>
            </a: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 </a:t>
            </a: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6</a:t>
            </a:r>
            <a:r>
              <a:rPr lang="en-US" sz="4000" b="1" dirty="0">
                <a:solidFill>
                  <a:srgbClr val="002060"/>
                </a:solidFill>
                <a:latin typeface="Book Antiqua"/>
              </a:rPr>
              <a:t>.</a:t>
            </a:r>
            <a:r>
              <a:rPr lang="uk-UA" sz="4000" b="1" dirty="0">
                <a:solidFill>
                  <a:srgbClr val="002060"/>
                </a:solidFill>
                <a:latin typeface="Book Antiqua"/>
              </a:rPr>
              <a:t> Лекція 6.6.</a:t>
            </a:r>
            <a:endParaRPr lang="ru-RU" sz="4000" b="1" dirty="0">
              <a:solidFill>
                <a:srgbClr val="002060"/>
              </a:solidFill>
              <a:latin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СТВОРЕННЯ КЛАСУ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3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C29E7F-418F-4839-8C49-110E2B98905B}"/>
              </a:ext>
            </a:extLst>
          </p:cNvPr>
          <p:cNvSpPr txBox="1">
            <a:spLocks noChangeArrowheads="1"/>
          </p:cNvSpPr>
          <p:nvPr/>
        </p:nvSpPr>
        <p:spPr>
          <a:xfrm>
            <a:off x="279438" y="1052736"/>
            <a:ext cx="8784976" cy="553882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class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&lt;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name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&gt; (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superclass,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… ):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&lt;тіло класу&gt;</a:t>
            </a:r>
          </a:p>
          <a:p>
            <a:pPr marL="0" indent="0">
              <a:buNone/>
            </a:pPr>
            <a:b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</a:b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Кожна інструкція 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сlass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створює новий об'єкт типу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клас.</a:t>
            </a:r>
          </a:p>
          <a:p>
            <a:pPr marL="0" indent="0"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Кожний раз, коли викликається клас, він створює новий об'єкт –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екземпляр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класу.</a:t>
            </a:r>
          </a:p>
          <a:p>
            <a:pPr marL="0" indent="0"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Екземпляри автоматично зв'язуються с класом із яких вони були створені.</a:t>
            </a:r>
          </a:p>
          <a:p>
            <a:pPr marL="0" indent="0"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Класи зв'язані із своїми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суперкласами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які вказані в круглих дужках в інструкції 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сlass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Послідовність </a:t>
            </a:r>
            <a:r>
              <a:rPr lang="uk-UA" sz="2800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суперкласів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у списку визначає порядок розташування в дереві</a:t>
            </a:r>
            <a:r>
              <a:rPr lang="en-US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пошуку імен.</a:t>
            </a:r>
          </a:p>
        </p:txBody>
      </p:sp>
    </p:spTree>
    <p:extLst>
      <p:ext uri="{BB962C8B-B14F-4D97-AF65-F5344CB8AC3E}">
        <p14:creationId xmlns:p14="http://schemas.microsoft.com/office/powerpoint/2010/main" val="39175272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СТВОРЕННЯ КЛАСУ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4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C29E7F-418F-4839-8C49-110E2B98905B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646171"/>
            <a:ext cx="8784976" cy="621182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class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&lt;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name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&gt; (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superclass,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… ):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      &lt;тіло класу&gt;</a:t>
            </a:r>
          </a:p>
          <a:p>
            <a:pPr marL="0" indent="0">
              <a:buNone/>
            </a:pP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сlass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</a:t>
            </a: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інструкція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створення об'єкту, посилання на який зберігається в просторі імен як 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&lt;ім'я класу&gt;.</a:t>
            </a:r>
            <a:endParaRPr lang="uk-UA" sz="2800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&lt;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тіло_класу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&gt; 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сукупність інструкцій. Може містити присвоювання змінним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data=value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data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стає </a:t>
            </a: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атрибутом  - полем 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класу) та визначення функцій   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 …(self,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…): ….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(стає </a:t>
            </a: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атрибутом - методом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класу).</a:t>
            </a:r>
          </a:p>
          <a:p>
            <a:pPr marL="0" indent="0"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Першим аргументом методу завжди є екземпляр класу, для якого викликається цей метод. За угодою, цей аргумент називається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"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self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"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 Спеціальний метод 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  <a:r>
              <a:rPr lang="uk-UA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init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__( )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– конструктор – викликається автоматично при створенні екземпляра класу.</a:t>
            </a:r>
          </a:p>
        </p:txBody>
      </p:sp>
    </p:spTree>
    <p:extLst>
      <p:ext uri="{BB962C8B-B14F-4D97-AF65-F5344CB8AC3E}">
        <p14:creationId xmlns:p14="http://schemas.microsoft.com/office/powerpoint/2010/main" val="38716272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СТВОРЕННЯ КЛАСУ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532440" y="6313439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5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EC29E7F-418F-4839-8C49-110E2B98905B}"/>
              </a:ext>
            </a:extLst>
          </p:cNvPr>
          <p:cNvSpPr txBox="1">
            <a:spLocks noChangeArrowheads="1"/>
          </p:cNvSpPr>
          <p:nvPr/>
        </p:nvSpPr>
        <p:spPr>
          <a:xfrm>
            <a:off x="356247" y="765205"/>
            <a:ext cx="8618585" cy="586314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class </a:t>
            </a: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MyClass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def __</a:t>
            </a: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init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__(self, </a:t>
            </a: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val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self.value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val</a:t>
            </a: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def </a:t>
            </a: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prntvl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(self)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	print(‘value =‘, </a:t>
            </a: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self.value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Myobj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MyClass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(3.14)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Myobj.prntvl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								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3.14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Myobj.value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= “HOHOHO”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Myobj.prntvl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								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HOHOHO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Выноска: изогнутая линия с чертой 6">
            <a:extLst>
              <a:ext uri="{FF2B5EF4-FFF2-40B4-BE49-F238E27FC236}">
                <a16:creationId xmlns:a16="http://schemas.microsoft.com/office/drawing/2014/main" id="{C35174AE-BAF8-43B5-848C-E641EB33ED1E}"/>
              </a:ext>
            </a:extLst>
          </p:cNvPr>
          <p:cNvSpPr/>
          <p:nvPr/>
        </p:nvSpPr>
        <p:spPr>
          <a:xfrm>
            <a:off x="5868143" y="711061"/>
            <a:ext cx="3060339" cy="845731"/>
          </a:xfrm>
          <a:prstGeom prst="accentCallout2">
            <a:avLst>
              <a:gd name="adj1" fmla="val 31991"/>
              <a:gd name="adj2" fmla="val -4471"/>
              <a:gd name="adj3" fmla="val 31329"/>
              <a:gd name="adj4" fmla="val -16152"/>
              <a:gd name="adj5" fmla="val 35571"/>
              <a:gd name="adj6" fmla="val -96407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СТВОРЮЄ об'єкт  типу </a:t>
            </a:r>
            <a:r>
              <a:rPr lang="uk-UA" sz="2800" b="1" dirty="0"/>
              <a:t>КЛАС</a:t>
            </a:r>
          </a:p>
        </p:txBody>
      </p:sp>
      <p:sp>
        <p:nvSpPr>
          <p:cNvPr id="8" name="Выноска: изогнутая линия с чертой 7">
            <a:extLst>
              <a:ext uri="{FF2B5EF4-FFF2-40B4-BE49-F238E27FC236}">
                <a16:creationId xmlns:a16="http://schemas.microsoft.com/office/drawing/2014/main" id="{0271270C-F113-42B6-9465-267B44134AFC}"/>
              </a:ext>
            </a:extLst>
          </p:cNvPr>
          <p:cNvSpPr/>
          <p:nvPr/>
        </p:nvSpPr>
        <p:spPr>
          <a:xfrm>
            <a:off x="5436096" y="3156717"/>
            <a:ext cx="3538736" cy="1080120"/>
          </a:xfrm>
          <a:prstGeom prst="accentCallout2">
            <a:avLst>
              <a:gd name="adj1" fmla="val 31991"/>
              <a:gd name="adj2" fmla="val -4471"/>
              <a:gd name="adj3" fmla="val 32420"/>
              <a:gd name="adj4" fmla="val -16718"/>
              <a:gd name="adj5" fmla="val 67513"/>
              <a:gd name="adj6" fmla="val -34643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СТВОРЮЄ об'єкт  типу </a:t>
            </a:r>
          </a:p>
          <a:p>
            <a:pPr algn="ctr"/>
            <a:r>
              <a:rPr lang="uk-UA" sz="2800" b="1" dirty="0"/>
              <a:t>ЕКЗЕМПЛЯР КЛАСУ</a:t>
            </a:r>
          </a:p>
        </p:txBody>
      </p:sp>
      <p:sp>
        <p:nvSpPr>
          <p:cNvPr id="10" name="Выноска: изогнутая линия с чертой 9">
            <a:extLst>
              <a:ext uri="{FF2B5EF4-FFF2-40B4-BE49-F238E27FC236}">
                <a16:creationId xmlns:a16="http://schemas.microsoft.com/office/drawing/2014/main" id="{EB9D5578-3EA8-4809-A1B7-4A40D6A719F7}"/>
              </a:ext>
            </a:extLst>
          </p:cNvPr>
          <p:cNvSpPr/>
          <p:nvPr/>
        </p:nvSpPr>
        <p:spPr>
          <a:xfrm>
            <a:off x="5868142" y="1635923"/>
            <a:ext cx="3060339" cy="375401"/>
          </a:xfrm>
          <a:prstGeom prst="accentCallout2">
            <a:avLst>
              <a:gd name="adj1" fmla="val 62216"/>
              <a:gd name="adj2" fmla="val -4689"/>
              <a:gd name="adj3" fmla="val -674"/>
              <a:gd name="adj4" fmla="val -16588"/>
              <a:gd name="adj5" fmla="val -8878"/>
              <a:gd name="adj6" fmla="val -48426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Конструктор</a:t>
            </a:r>
            <a:endParaRPr lang="uk-UA" sz="2800" b="1" dirty="0"/>
          </a:p>
        </p:txBody>
      </p:sp>
      <p:sp>
        <p:nvSpPr>
          <p:cNvPr id="9" name="Выноска: изогнутая линия с чертой 8">
            <a:extLst>
              <a:ext uri="{FF2B5EF4-FFF2-40B4-BE49-F238E27FC236}">
                <a16:creationId xmlns:a16="http://schemas.microsoft.com/office/drawing/2014/main" id="{6779117B-DFE0-454B-BAAB-7C8A8350900E}"/>
              </a:ext>
            </a:extLst>
          </p:cNvPr>
          <p:cNvSpPr/>
          <p:nvPr/>
        </p:nvSpPr>
        <p:spPr>
          <a:xfrm>
            <a:off x="5868141" y="2180473"/>
            <a:ext cx="3060339" cy="375401"/>
          </a:xfrm>
          <a:prstGeom prst="accentCallout2">
            <a:avLst>
              <a:gd name="adj1" fmla="val 62216"/>
              <a:gd name="adj2" fmla="val -4689"/>
              <a:gd name="adj3" fmla="val -674"/>
              <a:gd name="adj4" fmla="val -16588"/>
              <a:gd name="adj5" fmla="val 101669"/>
              <a:gd name="adj6" fmla="val -69571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Функція класу</a:t>
            </a:r>
            <a:endParaRPr lang="uk-UA" sz="2800" b="1" dirty="0"/>
          </a:p>
        </p:txBody>
      </p:sp>
      <p:sp>
        <p:nvSpPr>
          <p:cNvPr id="11" name="Выноска: изогнутая линия с чертой 10">
            <a:extLst>
              <a:ext uri="{FF2B5EF4-FFF2-40B4-BE49-F238E27FC236}">
                <a16:creationId xmlns:a16="http://schemas.microsoft.com/office/drawing/2014/main" id="{8B54742C-E0CC-40FB-99F1-FFDBC596567D}"/>
              </a:ext>
            </a:extLst>
          </p:cNvPr>
          <p:cNvSpPr/>
          <p:nvPr/>
        </p:nvSpPr>
        <p:spPr>
          <a:xfrm>
            <a:off x="395536" y="4581609"/>
            <a:ext cx="5400600" cy="401891"/>
          </a:xfrm>
          <a:prstGeom prst="accentCallout2">
            <a:avLst>
              <a:gd name="adj1" fmla="val -7239"/>
              <a:gd name="adj2" fmla="val 102179"/>
              <a:gd name="adj3" fmla="val -47064"/>
              <a:gd name="adj4" fmla="val 68153"/>
              <a:gd name="adj5" fmla="val -42799"/>
              <a:gd name="adj6" fmla="val 49401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Звернення до аргументу (методу)</a:t>
            </a:r>
            <a:endParaRPr lang="uk-UA" sz="2800" b="1" dirty="0"/>
          </a:p>
        </p:txBody>
      </p:sp>
      <p:sp>
        <p:nvSpPr>
          <p:cNvPr id="12" name="Выноска: изогнутая линия с чертой 11">
            <a:extLst>
              <a:ext uri="{FF2B5EF4-FFF2-40B4-BE49-F238E27FC236}">
                <a16:creationId xmlns:a16="http://schemas.microsoft.com/office/drawing/2014/main" id="{3E02665C-31A5-405D-8469-51491EED1BB4}"/>
              </a:ext>
            </a:extLst>
          </p:cNvPr>
          <p:cNvSpPr/>
          <p:nvPr/>
        </p:nvSpPr>
        <p:spPr>
          <a:xfrm>
            <a:off x="356247" y="5936111"/>
            <a:ext cx="5511894" cy="436167"/>
          </a:xfrm>
          <a:prstGeom prst="accentCallout2">
            <a:avLst>
              <a:gd name="adj1" fmla="val -6713"/>
              <a:gd name="adj2" fmla="val 101732"/>
              <a:gd name="adj3" fmla="val -114331"/>
              <a:gd name="adj4" fmla="val 63706"/>
              <a:gd name="adj5" fmla="val -151621"/>
              <a:gd name="adj6" fmla="val 40407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Звернення до  аргументу (поле)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28572690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ПРОСТІР ІМЕН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3E0FDBDC-2145-4F3A-AA09-B7DFC0316CF4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836712"/>
            <a:ext cx="8784976" cy="456419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Виклик об'єкта класу як функції створює новий об'єкт екземпляру. </a:t>
            </a:r>
          </a:p>
          <a:p>
            <a:pPr marL="0" indent="0"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Кожен об'єкт екземпляру успадковує атрибути класу і набуває </a:t>
            </a: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свій власний простір імен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.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Вони спочатку </a:t>
            </a: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порожні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але успадковують атрибути класів, з яких були створені.</a:t>
            </a:r>
          </a:p>
          <a:p>
            <a:pPr marL="0" indent="0">
              <a:buNone/>
            </a:pP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Методи класу отримують в першому аргументі (з ім'ям </a:t>
            </a:r>
            <a:r>
              <a:rPr lang="uk-UA" sz="28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self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посилання на оброблюваний об'єкт – екземпляр. Присвоювання атрибутів через посилання </a:t>
            </a:r>
            <a:r>
              <a:rPr lang="uk-UA" sz="2800" b="1" i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self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створює  чи змінює дані </a:t>
            </a:r>
            <a:r>
              <a:rPr lang="uk-UA" sz="2800" b="1" dirty="0">
                <a:solidFill>
                  <a:srgbClr val="FF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екземпляру</a:t>
            </a:r>
            <a:r>
              <a:rPr lang="uk-UA" sz="2800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, а не класу.</a:t>
            </a:r>
          </a:p>
        </p:txBody>
      </p:sp>
    </p:spTree>
    <p:extLst>
      <p:ext uri="{BB962C8B-B14F-4D97-AF65-F5344CB8AC3E}">
        <p14:creationId xmlns:p14="http://schemas.microsoft.com/office/powerpoint/2010/main" val="17377084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5E3FC-9399-41C8-B308-A4886C64A7DD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ПРОСТІР ІМЕН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244408" y="6237312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7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887F93A-FE89-41ED-B482-7DD4EBCE55E5}"/>
              </a:ext>
            </a:extLst>
          </p:cNvPr>
          <p:cNvSpPr txBox="1">
            <a:spLocks noChangeArrowheads="1"/>
          </p:cNvSpPr>
          <p:nvPr/>
        </p:nvSpPr>
        <p:spPr>
          <a:xfrm>
            <a:off x="347297" y="758027"/>
            <a:ext cx="3135633" cy="86177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class </a:t>
            </a: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Cls</a:t>
            </a:r>
            <a:r>
              <a:rPr lang="ru-RU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Empty 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pass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5ED04A2-2F9F-4FEB-9EDE-03D8B0A8754C}"/>
              </a:ext>
            </a:extLst>
          </p:cNvPr>
          <p:cNvSpPr txBox="1">
            <a:spLocks noChangeArrowheads="1"/>
          </p:cNvSpPr>
          <p:nvPr/>
        </p:nvSpPr>
        <p:spPr>
          <a:xfrm>
            <a:off x="347297" y="1740575"/>
            <a:ext cx="2856551" cy="4770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dir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2B1A005-E2D7-492D-8575-0F654D554A70}"/>
              </a:ext>
            </a:extLst>
          </p:cNvPr>
          <p:cNvSpPr txBox="1">
            <a:spLocks noChangeArrowheads="1"/>
          </p:cNvSpPr>
          <p:nvPr/>
        </p:nvSpPr>
        <p:spPr>
          <a:xfrm>
            <a:off x="2123728" y="1827495"/>
            <a:ext cx="6672975" cy="47724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[‘In’, ‘Out’ , ….., 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Cls_Empty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’,…]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B4213AE-CE3D-4CDE-A7D0-15009DF0A53F}"/>
              </a:ext>
            </a:extLst>
          </p:cNvPr>
          <p:cNvSpPr txBox="1">
            <a:spLocks noChangeArrowheads="1"/>
          </p:cNvSpPr>
          <p:nvPr/>
        </p:nvSpPr>
        <p:spPr>
          <a:xfrm>
            <a:off x="347297" y="2325039"/>
            <a:ext cx="2856551" cy="4770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dir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Cls_Empty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59A5E7D-4AF8-4D09-9B8D-0B1C113CD124}"/>
              </a:ext>
            </a:extLst>
          </p:cNvPr>
          <p:cNvSpPr txBox="1">
            <a:spLocks noChangeArrowheads="1"/>
          </p:cNvSpPr>
          <p:nvPr/>
        </p:nvSpPr>
        <p:spPr>
          <a:xfrm>
            <a:off x="2123728" y="2822390"/>
            <a:ext cx="6851104" cy="47724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[‘__class__’, ‘__doc__’ , ‘__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__’,….. ]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7F87ED6-8790-44B1-817B-EB3561439E43}"/>
              </a:ext>
            </a:extLst>
          </p:cNvPr>
          <p:cNvSpPr txBox="1">
            <a:spLocks noChangeArrowheads="1"/>
          </p:cNvSpPr>
          <p:nvPr/>
        </p:nvSpPr>
        <p:spPr>
          <a:xfrm>
            <a:off x="347297" y="3325065"/>
            <a:ext cx="3504623" cy="4770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Cls_empty.__</a:t>
            </a: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72AEF3A-990F-48B7-A8A1-AF1D24FB4471}"/>
              </a:ext>
            </a:extLst>
          </p:cNvPr>
          <p:cNvSpPr txBox="1">
            <a:spLocks noChangeArrowheads="1"/>
          </p:cNvSpPr>
          <p:nvPr/>
        </p:nvSpPr>
        <p:spPr>
          <a:xfrm>
            <a:off x="2123728" y="3802119"/>
            <a:ext cx="6851104" cy="1249829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({‘__module__’: ‘__main__’ ,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‘__doc__’ : None‘,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__</a:t>
            </a:r>
            <a:r>
              <a:rPr lang="en-US" sz="2800" b="1" i="1" dirty="0" err="1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__’: &lt;…&gt;,  ….. })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AB2C53A-CF5C-4937-8E7E-71A8B213801B}"/>
              </a:ext>
            </a:extLst>
          </p:cNvPr>
          <p:cNvSpPr txBox="1">
            <a:spLocks noChangeArrowheads="1"/>
          </p:cNvSpPr>
          <p:nvPr/>
        </p:nvSpPr>
        <p:spPr>
          <a:xfrm>
            <a:off x="393905" y="5077376"/>
            <a:ext cx="6122311" cy="4770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Cls_empty.X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= 25; </a:t>
            </a: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Cls_empty.Y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= 42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498CA02-FFD2-45E9-8179-8D4FBB1B7AD6}"/>
              </a:ext>
            </a:extLst>
          </p:cNvPr>
          <p:cNvSpPr txBox="1">
            <a:spLocks noChangeArrowheads="1"/>
          </p:cNvSpPr>
          <p:nvPr/>
        </p:nvSpPr>
        <p:spPr>
          <a:xfrm>
            <a:off x="371416" y="5445224"/>
            <a:ext cx="3504623" cy="4770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Cls_empty.__</a:t>
            </a: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dict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__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411BD1A-F5E4-40A7-8C2A-1D2286CDE4EC}"/>
              </a:ext>
            </a:extLst>
          </p:cNvPr>
          <p:cNvSpPr txBox="1">
            <a:spLocks noChangeArrowheads="1"/>
          </p:cNvSpPr>
          <p:nvPr/>
        </p:nvSpPr>
        <p:spPr>
          <a:xfrm>
            <a:off x="2123728" y="6099973"/>
            <a:ext cx="6851104" cy="48038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Char char="à"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({…,  ‘X’ : 25,  ‘Y’: 42})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Выноска: изогнутая линия с чертой 17">
            <a:extLst>
              <a:ext uri="{FF2B5EF4-FFF2-40B4-BE49-F238E27FC236}">
                <a16:creationId xmlns:a16="http://schemas.microsoft.com/office/drawing/2014/main" id="{9A2E3550-EBD7-4F1D-87B7-D8628E1CBED8}"/>
              </a:ext>
            </a:extLst>
          </p:cNvPr>
          <p:cNvSpPr/>
          <p:nvPr/>
        </p:nvSpPr>
        <p:spPr>
          <a:xfrm>
            <a:off x="5914493" y="678053"/>
            <a:ext cx="3060339" cy="845731"/>
          </a:xfrm>
          <a:prstGeom prst="accentCallout2">
            <a:avLst>
              <a:gd name="adj1" fmla="val 31991"/>
              <a:gd name="adj2" fmla="val -4471"/>
              <a:gd name="adj3" fmla="val 31329"/>
              <a:gd name="adj4" fmla="val -16152"/>
              <a:gd name="adj5" fmla="val 122066"/>
              <a:gd name="adj6" fmla="val -82617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Список імен поточної області видимості</a:t>
            </a:r>
            <a:endParaRPr lang="uk-UA" sz="2400" b="1" dirty="0"/>
          </a:p>
        </p:txBody>
      </p:sp>
      <p:sp>
        <p:nvSpPr>
          <p:cNvPr id="19" name="Выноска: изогнутая линия с чертой 18">
            <a:extLst>
              <a:ext uri="{FF2B5EF4-FFF2-40B4-BE49-F238E27FC236}">
                <a16:creationId xmlns:a16="http://schemas.microsoft.com/office/drawing/2014/main" id="{8B547513-5A29-40BD-9600-01FFA6F7A399}"/>
              </a:ext>
            </a:extLst>
          </p:cNvPr>
          <p:cNvSpPr/>
          <p:nvPr/>
        </p:nvSpPr>
        <p:spPr>
          <a:xfrm>
            <a:off x="5324375" y="2361134"/>
            <a:ext cx="3650457" cy="343375"/>
          </a:xfrm>
          <a:prstGeom prst="accentCallout2">
            <a:avLst>
              <a:gd name="adj1" fmla="val 31991"/>
              <a:gd name="adj2" fmla="val -4471"/>
              <a:gd name="adj3" fmla="val 31329"/>
              <a:gd name="adj4" fmla="val -16152"/>
              <a:gd name="adj5" fmla="val 148695"/>
              <a:gd name="adj6" fmla="val -38065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Список атрибутів класу</a:t>
            </a:r>
            <a:endParaRPr lang="uk-UA" sz="2400" b="1" dirty="0"/>
          </a:p>
        </p:txBody>
      </p:sp>
      <p:sp>
        <p:nvSpPr>
          <p:cNvPr id="20" name="Выноска: изогнутая линия с чертой 19">
            <a:extLst>
              <a:ext uri="{FF2B5EF4-FFF2-40B4-BE49-F238E27FC236}">
                <a16:creationId xmlns:a16="http://schemas.microsoft.com/office/drawing/2014/main" id="{EC527D8F-A41E-477C-AAF6-DC4D929B5271}"/>
              </a:ext>
            </a:extLst>
          </p:cNvPr>
          <p:cNvSpPr/>
          <p:nvPr/>
        </p:nvSpPr>
        <p:spPr>
          <a:xfrm>
            <a:off x="5856226" y="3369896"/>
            <a:ext cx="3060339" cy="343375"/>
          </a:xfrm>
          <a:prstGeom prst="accentCallout2">
            <a:avLst>
              <a:gd name="adj1" fmla="val 31991"/>
              <a:gd name="adj2" fmla="val -4471"/>
              <a:gd name="adj3" fmla="val 31329"/>
              <a:gd name="adj4" fmla="val -16152"/>
              <a:gd name="adj5" fmla="val 132308"/>
              <a:gd name="adj6" fmla="val -43775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Словник класу </a:t>
            </a:r>
            <a:endParaRPr lang="uk-UA" sz="2400" b="1" dirty="0"/>
          </a:p>
        </p:txBody>
      </p:sp>
      <p:sp>
        <p:nvSpPr>
          <p:cNvPr id="21" name="Выноска: изогнутая линия с чертой 20">
            <a:extLst>
              <a:ext uri="{FF2B5EF4-FFF2-40B4-BE49-F238E27FC236}">
                <a16:creationId xmlns:a16="http://schemas.microsoft.com/office/drawing/2014/main" id="{1E566EBB-F7F0-47DA-8AC5-3AD88B1695E2}"/>
              </a:ext>
            </a:extLst>
          </p:cNvPr>
          <p:cNvSpPr/>
          <p:nvPr/>
        </p:nvSpPr>
        <p:spPr>
          <a:xfrm>
            <a:off x="6444208" y="5517878"/>
            <a:ext cx="2472358" cy="845731"/>
          </a:xfrm>
          <a:prstGeom prst="accentCallout2">
            <a:avLst>
              <a:gd name="adj1" fmla="val 31991"/>
              <a:gd name="adj2" fmla="val -4471"/>
              <a:gd name="adj3" fmla="val 31329"/>
              <a:gd name="adj4" fmla="val -16152"/>
              <a:gd name="adj5" fmla="val 73335"/>
              <a:gd name="adj6" fmla="val -50211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Словник класу</a:t>
            </a:r>
          </a:p>
          <a:p>
            <a:pPr algn="ctr"/>
            <a:r>
              <a:rPr lang="uk-UA" sz="2400" dirty="0">
                <a:solidFill>
                  <a:srgbClr val="FF0000"/>
                </a:solidFill>
              </a:rPr>
              <a:t>!!!  </a:t>
            </a:r>
            <a:r>
              <a:rPr lang="en-US" sz="2400" dirty="0">
                <a:solidFill>
                  <a:srgbClr val="FF0000"/>
                </a:solidFill>
              </a:rPr>
              <a:t>X   Y</a:t>
            </a:r>
            <a:r>
              <a:rPr lang="uk-UA" sz="2400" dirty="0"/>
              <a:t> </a:t>
            </a:r>
            <a:endParaRPr lang="uk-UA" sz="2400" b="1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9D34E8EE-2E72-4469-8F73-29004873DD5A}"/>
              </a:ext>
            </a:extLst>
          </p:cNvPr>
          <p:cNvSpPr/>
          <p:nvPr/>
        </p:nvSpPr>
        <p:spPr>
          <a:xfrm>
            <a:off x="6516216" y="2781089"/>
            <a:ext cx="1560407" cy="522972"/>
          </a:xfrm>
          <a:prstGeom prst="ellipse">
            <a:avLst/>
          </a:prstGeom>
          <a:solidFill>
            <a:schemeClr val="accent4">
              <a:lumMod val="20000"/>
              <a:lumOff val="8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8712C3FE-1B48-4763-99B0-8C8F3562D9A8}"/>
              </a:ext>
            </a:extLst>
          </p:cNvPr>
          <p:cNvSpPr/>
          <p:nvPr/>
        </p:nvSpPr>
        <p:spPr>
          <a:xfrm>
            <a:off x="3432517" y="3115994"/>
            <a:ext cx="3193366" cy="436098"/>
          </a:xfrm>
          <a:custGeom>
            <a:avLst/>
            <a:gdLst>
              <a:gd name="connsiteX0" fmla="*/ 3193366 w 3193366"/>
              <a:gd name="connsiteY0" fmla="*/ 0 h 436098"/>
              <a:gd name="connsiteX1" fmla="*/ 1463040 w 3193366"/>
              <a:gd name="connsiteY1" fmla="*/ 344658 h 436098"/>
              <a:gd name="connsiteX2" fmla="*/ 0 w 3193366"/>
              <a:gd name="connsiteY2" fmla="*/ 436098 h 436098"/>
              <a:gd name="connsiteX3" fmla="*/ 0 w 3193366"/>
              <a:gd name="connsiteY3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3366" h="436098">
                <a:moveTo>
                  <a:pt x="3193366" y="0"/>
                </a:moveTo>
                <a:cubicBezTo>
                  <a:pt x="2594317" y="135987"/>
                  <a:pt x="1995268" y="271975"/>
                  <a:pt x="1463040" y="344658"/>
                </a:cubicBezTo>
                <a:cubicBezTo>
                  <a:pt x="930812" y="417341"/>
                  <a:pt x="0" y="436098"/>
                  <a:pt x="0" y="436098"/>
                </a:cubicBezTo>
                <a:lnTo>
                  <a:pt x="0" y="436098"/>
                </a:lnTo>
              </a:path>
            </a:pathLst>
          </a:custGeom>
          <a:noFill/>
          <a:ln w="28575">
            <a:solidFill>
              <a:srgbClr val="00206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27423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244408" y="6237312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8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5ED04A2-2F9F-4FEB-9EDE-03D8B0A8754C}"/>
              </a:ext>
            </a:extLst>
          </p:cNvPr>
          <p:cNvSpPr txBox="1">
            <a:spLocks noChangeArrowheads="1"/>
          </p:cNvSpPr>
          <p:nvPr/>
        </p:nvSpPr>
        <p:spPr>
          <a:xfrm>
            <a:off x="393905" y="655350"/>
            <a:ext cx="3530023" cy="86177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E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ex_1 = Cls_empty()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E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ex_2 = Cls_empty()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2B1A005-E2D7-492D-8575-0F654D554A70}"/>
              </a:ext>
            </a:extLst>
          </p:cNvPr>
          <p:cNvSpPr txBox="1">
            <a:spLocks noChangeArrowheads="1"/>
          </p:cNvSpPr>
          <p:nvPr/>
        </p:nvSpPr>
        <p:spPr>
          <a:xfrm>
            <a:off x="2301857" y="1546550"/>
            <a:ext cx="1910103" cy="47724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25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B4213AE-CE3D-4CDE-A7D0-15009DF0A53F}"/>
              </a:ext>
            </a:extLst>
          </p:cNvPr>
          <p:cNvSpPr txBox="1">
            <a:spLocks noChangeArrowheads="1"/>
          </p:cNvSpPr>
          <p:nvPr/>
        </p:nvSpPr>
        <p:spPr>
          <a:xfrm>
            <a:off x="399542" y="2554789"/>
            <a:ext cx="3812418" cy="124649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ex_1.X = ‘HOHOHO’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ex_2.Y = ‘146823’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Выноска: изогнутая линия с чертой 17">
            <a:extLst>
              <a:ext uri="{FF2B5EF4-FFF2-40B4-BE49-F238E27FC236}">
                <a16:creationId xmlns:a16="http://schemas.microsoft.com/office/drawing/2014/main" id="{9A2E3550-EBD7-4F1D-87B7-D8628E1CBED8}"/>
              </a:ext>
            </a:extLst>
          </p:cNvPr>
          <p:cNvSpPr/>
          <p:nvPr/>
        </p:nvSpPr>
        <p:spPr>
          <a:xfrm>
            <a:off x="5914493" y="678054"/>
            <a:ext cx="3060339" cy="477248"/>
          </a:xfrm>
          <a:prstGeom prst="accentCallout2">
            <a:avLst>
              <a:gd name="adj1" fmla="val 52625"/>
              <a:gd name="adj2" fmla="val -4701"/>
              <a:gd name="adj3" fmla="val 31329"/>
              <a:gd name="adj4" fmla="val -16152"/>
              <a:gd name="adj5" fmla="val 93997"/>
              <a:gd name="adj6" fmla="val -72963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2 екземпляри класу</a:t>
            </a:r>
            <a:endParaRPr lang="uk-UA" sz="2400" b="1" dirty="0"/>
          </a:p>
        </p:txBody>
      </p:sp>
      <p:sp>
        <p:nvSpPr>
          <p:cNvPr id="21" name="Выноска: изогнутая линия с чертой 20">
            <a:extLst>
              <a:ext uri="{FF2B5EF4-FFF2-40B4-BE49-F238E27FC236}">
                <a16:creationId xmlns:a16="http://schemas.microsoft.com/office/drawing/2014/main" id="{1E566EBB-F7F0-47DA-8AC5-3AD88B1695E2}"/>
              </a:ext>
            </a:extLst>
          </p:cNvPr>
          <p:cNvSpPr/>
          <p:nvPr/>
        </p:nvSpPr>
        <p:spPr>
          <a:xfrm>
            <a:off x="5220072" y="2339654"/>
            <a:ext cx="3600400" cy="845731"/>
          </a:xfrm>
          <a:prstGeom prst="accentCallout2">
            <a:avLst>
              <a:gd name="adj1" fmla="val 31991"/>
              <a:gd name="adj2" fmla="val -4471"/>
              <a:gd name="adj3" fmla="val 31329"/>
              <a:gd name="adj4" fmla="val -16152"/>
              <a:gd name="adj5" fmla="val 126563"/>
              <a:gd name="adj6" fmla="val -46890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Змінюються атрибути екземплярів, но не класу</a:t>
            </a:r>
            <a:endParaRPr lang="uk-UA" sz="2400" b="1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53427CD4-E983-4C8A-9146-713B1BA4B38D}"/>
              </a:ext>
            </a:extLst>
          </p:cNvPr>
          <p:cNvSpPr txBox="1">
            <a:spLocks noChangeArrowheads="1"/>
          </p:cNvSpPr>
          <p:nvPr/>
        </p:nvSpPr>
        <p:spPr>
          <a:xfrm>
            <a:off x="2363521" y="2075236"/>
            <a:ext cx="1848439" cy="47724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42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C246E725-150E-4082-90D7-88405FB32024}"/>
              </a:ext>
            </a:extLst>
          </p:cNvPr>
          <p:cNvSpPr txBox="1">
            <a:spLocks noChangeArrowheads="1"/>
          </p:cNvSpPr>
          <p:nvPr/>
        </p:nvSpPr>
        <p:spPr>
          <a:xfrm>
            <a:off x="419192" y="1939766"/>
            <a:ext cx="2856551" cy="4770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ex_2.Y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8C59307-CE8C-4601-BE8A-4530E12F6DBE}"/>
              </a:ext>
            </a:extLst>
          </p:cNvPr>
          <p:cNvSpPr txBox="1">
            <a:spLocks noChangeArrowheads="1"/>
          </p:cNvSpPr>
          <p:nvPr/>
        </p:nvSpPr>
        <p:spPr>
          <a:xfrm>
            <a:off x="419192" y="1416566"/>
            <a:ext cx="2856551" cy="4770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ex_1.X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CA4DE6AF-B35A-4C7F-B3D1-87BD4C6AE652}"/>
              </a:ext>
            </a:extLst>
          </p:cNvPr>
          <p:cNvSpPr txBox="1">
            <a:spLocks noChangeArrowheads="1"/>
          </p:cNvSpPr>
          <p:nvPr/>
        </p:nvSpPr>
        <p:spPr>
          <a:xfrm>
            <a:off x="419192" y="3985399"/>
            <a:ext cx="2856551" cy="4770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ex_1.Y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97E55690-6136-4B81-B058-90740FDE140D}"/>
              </a:ext>
            </a:extLst>
          </p:cNvPr>
          <p:cNvSpPr txBox="1">
            <a:spLocks noChangeArrowheads="1"/>
          </p:cNvSpPr>
          <p:nvPr/>
        </p:nvSpPr>
        <p:spPr>
          <a:xfrm>
            <a:off x="419192" y="3462199"/>
            <a:ext cx="2856551" cy="4770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ex_1.X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B10941E5-0D82-4906-9291-D92C421E06CF}"/>
              </a:ext>
            </a:extLst>
          </p:cNvPr>
          <p:cNvSpPr txBox="1">
            <a:spLocks noChangeArrowheads="1"/>
          </p:cNvSpPr>
          <p:nvPr/>
        </p:nvSpPr>
        <p:spPr>
          <a:xfrm>
            <a:off x="2195736" y="3700629"/>
            <a:ext cx="3240360" cy="86177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‘HOHOHO’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A4DCC994-A540-453E-BA93-0E4CA1DB028E}"/>
              </a:ext>
            </a:extLst>
          </p:cNvPr>
          <p:cNvSpPr txBox="1">
            <a:spLocks noChangeArrowheads="1"/>
          </p:cNvSpPr>
          <p:nvPr/>
        </p:nvSpPr>
        <p:spPr>
          <a:xfrm>
            <a:off x="2257400" y="4229315"/>
            <a:ext cx="1848439" cy="47724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42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85564E75-0C9E-464E-9300-9D0D7A4621D6}"/>
              </a:ext>
            </a:extLst>
          </p:cNvPr>
          <p:cNvSpPr txBox="1">
            <a:spLocks noChangeArrowheads="1"/>
          </p:cNvSpPr>
          <p:nvPr/>
        </p:nvSpPr>
        <p:spPr>
          <a:xfrm>
            <a:off x="419192" y="5281394"/>
            <a:ext cx="2856551" cy="4770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ex_2.Y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7AD0CD35-D7DC-4D20-89B0-4CC135167FA5}"/>
              </a:ext>
            </a:extLst>
          </p:cNvPr>
          <p:cNvSpPr txBox="1">
            <a:spLocks noChangeArrowheads="1"/>
          </p:cNvSpPr>
          <p:nvPr/>
        </p:nvSpPr>
        <p:spPr>
          <a:xfrm>
            <a:off x="419192" y="4758194"/>
            <a:ext cx="2856551" cy="4770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ex_2.X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0E8CDB9A-5110-43ED-840F-456BDFD71918}"/>
              </a:ext>
            </a:extLst>
          </p:cNvPr>
          <p:cNvSpPr txBox="1">
            <a:spLocks noChangeArrowheads="1"/>
          </p:cNvSpPr>
          <p:nvPr/>
        </p:nvSpPr>
        <p:spPr>
          <a:xfrm>
            <a:off x="7002974" y="4321081"/>
            <a:ext cx="1848439" cy="86177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25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DCEB7464-2CC4-4839-933D-A18C183A7A16}"/>
              </a:ext>
            </a:extLst>
          </p:cNvPr>
          <p:cNvSpPr txBox="1">
            <a:spLocks noChangeArrowheads="1"/>
          </p:cNvSpPr>
          <p:nvPr/>
        </p:nvSpPr>
        <p:spPr>
          <a:xfrm>
            <a:off x="2257400" y="5525310"/>
            <a:ext cx="1848439" cy="47724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146823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42D2AF40-8FE3-4FCF-BF75-1C5B731246EE}"/>
              </a:ext>
            </a:extLst>
          </p:cNvPr>
          <p:cNvSpPr txBox="1">
            <a:spLocks noChangeArrowheads="1"/>
          </p:cNvSpPr>
          <p:nvPr/>
        </p:nvSpPr>
        <p:spPr>
          <a:xfrm>
            <a:off x="5232935" y="4981300"/>
            <a:ext cx="2856551" cy="4770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cl_empty.Y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BB6B175A-88FE-4620-9C11-36EEF78ACC75}"/>
              </a:ext>
            </a:extLst>
          </p:cNvPr>
          <p:cNvSpPr txBox="1">
            <a:spLocks noChangeArrowheads="1"/>
          </p:cNvSpPr>
          <p:nvPr/>
        </p:nvSpPr>
        <p:spPr>
          <a:xfrm>
            <a:off x="5232935" y="4129883"/>
            <a:ext cx="2856551" cy="4770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cl_empty.X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98236BDC-480D-4381-8181-847439FBD34D}"/>
              </a:ext>
            </a:extLst>
          </p:cNvPr>
          <p:cNvSpPr txBox="1">
            <a:spLocks noChangeArrowheads="1"/>
          </p:cNvSpPr>
          <p:nvPr/>
        </p:nvSpPr>
        <p:spPr>
          <a:xfrm>
            <a:off x="7071143" y="5225216"/>
            <a:ext cx="1848439" cy="47724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42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934D624E-E477-48D8-B140-9483AE1A11BB}"/>
              </a:ext>
            </a:extLst>
          </p:cNvPr>
          <p:cNvSpPr txBox="1">
            <a:spLocks noChangeArrowheads="1"/>
          </p:cNvSpPr>
          <p:nvPr/>
        </p:nvSpPr>
        <p:spPr>
          <a:xfrm>
            <a:off x="2257400" y="5035015"/>
            <a:ext cx="1848439" cy="47724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25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Полилиния: фигура 40">
            <a:extLst>
              <a:ext uri="{FF2B5EF4-FFF2-40B4-BE49-F238E27FC236}">
                <a16:creationId xmlns:a16="http://schemas.microsoft.com/office/drawing/2014/main" id="{F4BAE4EA-0754-4DF3-83EC-1C819BD2C246}"/>
              </a:ext>
            </a:extLst>
          </p:cNvPr>
          <p:cNvSpPr/>
          <p:nvPr/>
        </p:nvSpPr>
        <p:spPr>
          <a:xfrm rot="16903077" flipV="1">
            <a:off x="6129095" y="3013998"/>
            <a:ext cx="1305026" cy="1197057"/>
          </a:xfrm>
          <a:custGeom>
            <a:avLst/>
            <a:gdLst>
              <a:gd name="connsiteX0" fmla="*/ 3193366 w 3193366"/>
              <a:gd name="connsiteY0" fmla="*/ 0 h 436098"/>
              <a:gd name="connsiteX1" fmla="*/ 1463040 w 3193366"/>
              <a:gd name="connsiteY1" fmla="*/ 344658 h 436098"/>
              <a:gd name="connsiteX2" fmla="*/ 0 w 3193366"/>
              <a:gd name="connsiteY2" fmla="*/ 436098 h 436098"/>
              <a:gd name="connsiteX3" fmla="*/ 0 w 3193366"/>
              <a:gd name="connsiteY3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3366" h="436098">
                <a:moveTo>
                  <a:pt x="3193366" y="0"/>
                </a:moveTo>
                <a:cubicBezTo>
                  <a:pt x="2594317" y="135987"/>
                  <a:pt x="1995268" y="271975"/>
                  <a:pt x="1463040" y="344658"/>
                </a:cubicBezTo>
                <a:cubicBezTo>
                  <a:pt x="930812" y="417341"/>
                  <a:pt x="0" y="436098"/>
                  <a:pt x="0" y="436098"/>
                </a:cubicBezTo>
                <a:lnTo>
                  <a:pt x="0" y="436098"/>
                </a:lnTo>
              </a:path>
            </a:pathLst>
          </a:custGeom>
          <a:noFill/>
          <a:ln w="28575">
            <a:solidFill>
              <a:srgbClr val="00206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B4932B-A81D-4A16-9F68-268B4C6A4636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ПРОСТІР ІМЕН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0953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>
            <a:extLst>
              <a:ext uri="{FF2B5EF4-FFF2-40B4-BE49-F238E27FC236}">
                <a16:creationId xmlns:a16="http://schemas.microsoft.com/office/drawing/2014/main" id="{9277CA9E-E703-40A5-A62C-C34B092A9294}"/>
              </a:ext>
            </a:extLst>
          </p:cNvPr>
          <p:cNvSpPr txBox="1"/>
          <p:nvPr/>
        </p:nvSpPr>
        <p:spPr>
          <a:xfrm>
            <a:off x="8244408" y="6237312"/>
            <a:ext cx="442392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algn="r"/>
            <a:fld id="{32F61797-D50F-4FE0-AF7F-39CB46C48131}" type="slidenum">
              <a:rPr lang="uk-UA" altLang="ru-RU" sz="1400" b="1" smtClean="0">
                <a:solidFill>
                  <a:srgbClr val="002060"/>
                </a:solidFill>
                <a:latin typeface="Tahoma" panose="020B0604030504040204" pitchFamily="34" charset="0"/>
              </a:rPr>
              <a:pPr algn="r"/>
              <a:t>9</a:t>
            </a:fld>
            <a:endParaRPr lang="uk-UA" altLang="ru-RU" sz="14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5ED04A2-2F9F-4FEB-9EDE-03D8B0A8754C}"/>
              </a:ext>
            </a:extLst>
          </p:cNvPr>
          <p:cNvSpPr txBox="1">
            <a:spLocks noChangeArrowheads="1"/>
          </p:cNvSpPr>
          <p:nvPr/>
        </p:nvSpPr>
        <p:spPr>
          <a:xfrm>
            <a:off x="169478" y="925378"/>
            <a:ext cx="6418746" cy="278537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E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class MixedData :</a:t>
            </a: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</a:t>
            </a:r>
            <a:r>
              <a:rPr lang="es-E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data = 'STRING'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</a:t>
            </a:r>
            <a:r>
              <a:rPr lang="es-E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 __init__(self, value): </a:t>
            </a: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</a:t>
            </a:r>
            <a:r>
              <a:rPr lang="es-E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self.data = value</a:t>
            </a: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s-E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def dispout(self): </a:t>
            </a:r>
            <a:endParaRPr lang="uk-UA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	</a:t>
            </a:r>
            <a:r>
              <a:rPr lang="es-E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print (self.data, MixedData.data)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Выноска: изогнутая линия с чертой 17">
            <a:extLst>
              <a:ext uri="{FF2B5EF4-FFF2-40B4-BE49-F238E27FC236}">
                <a16:creationId xmlns:a16="http://schemas.microsoft.com/office/drawing/2014/main" id="{9A2E3550-EBD7-4F1D-87B7-D8628E1CBED8}"/>
              </a:ext>
            </a:extLst>
          </p:cNvPr>
          <p:cNvSpPr/>
          <p:nvPr/>
        </p:nvSpPr>
        <p:spPr>
          <a:xfrm>
            <a:off x="5636022" y="689606"/>
            <a:ext cx="3060339" cy="477248"/>
          </a:xfrm>
          <a:prstGeom prst="accentCallout2">
            <a:avLst>
              <a:gd name="adj1" fmla="val 52625"/>
              <a:gd name="adj2" fmla="val -4701"/>
              <a:gd name="adj3" fmla="val 31329"/>
              <a:gd name="adj4" fmla="val -16152"/>
              <a:gd name="adj5" fmla="val 173584"/>
              <a:gd name="adj6" fmla="val -74342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- </a:t>
            </a:r>
            <a:r>
              <a:rPr lang="uk-UA" sz="2400" dirty="0"/>
              <a:t>атрибут класу</a:t>
            </a:r>
            <a:endParaRPr lang="uk-UA" sz="2400" b="1" dirty="0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CA4DE6AF-B35A-4C7F-B3D1-87BD4C6AE652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4944830"/>
            <a:ext cx="2856551" cy="4770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x.dispout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97E55690-6136-4B81-B058-90740FDE140D}"/>
              </a:ext>
            </a:extLst>
          </p:cNvPr>
          <p:cNvSpPr txBox="1">
            <a:spLocks noChangeArrowheads="1"/>
          </p:cNvSpPr>
          <p:nvPr/>
        </p:nvSpPr>
        <p:spPr>
          <a:xfrm>
            <a:off x="254325" y="3879804"/>
            <a:ext cx="4605707" cy="86177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x = </a:t>
            </a: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MixedData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('F</a:t>
            </a:r>
            <a:r>
              <a:rPr lang="uk-UA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І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RST')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y = </a:t>
            </a: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MixedData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(2)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B10941E5-0D82-4906-9291-D92C421E06CF}"/>
              </a:ext>
            </a:extLst>
          </p:cNvPr>
          <p:cNvSpPr txBox="1">
            <a:spLocks noChangeArrowheads="1"/>
          </p:cNvSpPr>
          <p:nvPr/>
        </p:nvSpPr>
        <p:spPr>
          <a:xfrm>
            <a:off x="2385042" y="5249140"/>
            <a:ext cx="3240360" cy="47724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FIRST STRING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Выноска: изогнутая линия с чертой 38">
            <a:extLst>
              <a:ext uri="{FF2B5EF4-FFF2-40B4-BE49-F238E27FC236}">
                <a16:creationId xmlns:a16="http://schemas.microsoft.com/office/drawing/2014/main" id="{E4AF80BF-6935-4EA3-AC92-CF0DAEACDF1D}"/>
              </a:ext>
            </a:extLst>
          </p:cNvPr>
          <p:cNvSpPr/>
          <p:nvPr/>
        </p:nvSpPr>
        <p:spPr>
          <a:xfrm>
            <a:off x="5435740" y="1421975"/>
            <a:ext cx="3600400" cy="477248"/>
          </a:xfrm>
          <a:prstGeom prst="accentCallout2">
            <a:avLst>
              <a:gd name="adj1" fmla="val 52625"/>
              <a:gd name="adj2" fmla="val -4701"/>
              <a:gd name="adj3" fmla="val 190503"/>
              <a:gd name="adj4" fmla="val -14003"/>
              <a:gd name="adj5" fmla="val 189797"/>
              <a:gd name="adj6" fmla="val -49312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- </a:t>
            </a:r>
            <a:r>
              <a:rPr lang="uk-UA" sz="2400" dirty="0"/>
              <a:t>атрибут екземпляру</a:t>
            </a:r>
            <a:endParaRPr lang="uk-UA" sz="2400" b="1" dirty="0"/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95833476-CC25-4E8C-92A7-6AC063E78F94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5589240"/>
            <a:ext cx="2856551" cy="47705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dirty="0" err="1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y.dispout</a:t>
            </a:r>
            <a:r>
              <a:rPr lang="en-US" sz="2800" b="1" dirty="0">
                <a:solidFill>
                  <a:srgbClr val="00206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F95BEA3E-5077-4485-91A4-FBC3C775025D}"/>
              </a:ext>
            </a:extLst>
          </p:cNvPr>
          <p:cNvSpPr txBox="1">
            <a:spLocks noChangeArrowheads="1"/>
          </p:cNvSpPr>
          <p:nvPr/>
        </p:nvSpPr>
        <p:spPr>
          <a:xfrm>
            <a:off x="2385042" y="5877272"/>
            <a:ext cx="3240360" cy="477247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2 STRING</a:t>
            </a:r>
            <a:endParaRPr lang="en-US" sz="2800" b="1" dirty="0">
              <a:solidFill>
                <a:srgbClr val="002060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Выноска: изогнутая линия с чертой 42">
            <a:extLst>
              <a:ext uri="{FF2B5EF4-FFF2-40B4-BE49-F238E27FC236}">
                <a16:creationId xmlns:a16="http://schemas.microsoft.com/office/drawing/2014/main" id="{11252CDD-62FC-4A8C-BE00-2E61719376E3}"/>
              </a:ext>
            </a:extLst>
          </p:cNvPr>
          <p:cNvSpPr/>
          <p:nvPr/>
        </p:nvSpPr>
        <p:spPr>
          <a:xfrm>
            <a:off x="5365991" y="1990014"/>
            <a:ext cx="3600400" cy="1183085"/>
          </a:xfrm>
          <a:prstGeom prst="accentCallout2">
            <a:avLst>
              <a:gd name="adj1" fmla="val 44532"/>
              <a:gd name="adj2" fmla="val -2747"/>
              <a:gd name="adj3" fmla="val 80565"/>
              <a:gd name="adj4" fmla="val -22990"/>
              <a:gd name="adj5" fmla="val 94729"/>
              <a:gd name="adj6" fmla="val -61229"/>
            </a:avLst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/>
              <a:t>Функція друку </a:t>
            </a:r>
            <a:r>
              <a:rPr lang="en-US" sz="2400" dirty="0"/>
              <a:t> </a:t>
            </a:r>
            <a:r>
              <a:rPr lang="uk-UA" sz="2400" dirty="0"/>
              <a:t>атрибуту класу та атрибуту  екземпляру</a:t>
            </a:r>
            <a:endParaRPr lang="uk-UA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96D716-B656-4BB2-A14F-CDDD0D619051}"/>
              </a:ext>
            </a:extLst>
          </p:cNvPr>
          <p:cNvSpPr txBox="1"/>
          <p:nvPr/>
        </p:nvSpPr>
        <p:spPr>
          <a:xfrm>
            <a:off x="107504" y="76200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ru-RU" sz="3600" b="1" dirty="0">
                <a:solidFill>
                  <a:srgbClr val="002060"/>
                </a:solidFill>
                <a:latin typeface="Book Antiqua" panose="02040602050305030304" pitchFamily="18" charset="0"/>
              </a:rPr>
              <a:t>ПРОСТІР ІМЕН</a:t>
            </a:r>
            <a:endParaRPr lang="uk-UA" altLang="ru-RU" sz="3600" b="1" dirty="0">
              <a:solidFill>
                <a:srgbClr val="00206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4164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6292</TotalTime>
  <Words>1591</Words>
  <Application>Microsoft Office PowerPoint</Application>
  <PresentationFormat>Екран (4:3)</PresentationFormat>
  <Paragraphs>232</Paragraphs>
  <Slides>21</Slides>
  <Notes>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29" baseType="lpstr">
      <vt:lpstr>Arial</vt:lpstr>
      <vt:lpstr>Book Antiqua</vt:lpstr>
      <vt:lpstr>Calibri</vt:lpstr>
      <vt:lpstr>Calibri Light</vt:lpstr>
      <vt:lpstr>Tahoma</vt:lpstr>
      <vt:lpstr>Times New Roman</vt:lpstr>
      <vt:lpstr>Wingdings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Владимирская</dc:creator>
  <cp:lastModifiedBy>Никитенко Андрей</cp:lastModifiedBy>
  <cp:revision>1104</cp:revision>
  <dcterms:created xsi:type="dcterms:W3CDTF">2001-11-25T14:33:40Z</dcterms:created>
  <dcterms:modified xsi:type="dcterms:W3CDTF">2024-06-02T13:25:58Z</dcterms:modified>
  <dc:language>uk-UA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308</vt:i4>
  </property>
</Properties>
</file>