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26"/>
  </p:notesMasterIdLst>
  <p:sldIdLst>
    <p:sldId id="256" r:id="rId2"/>
    <p:sldId id="566" r:id="rId3"/>
    <p:sldId id="627" r:id="rId4"/>
    <p:sldId id="263" r:id="rId5"/>
    <p:sldId id="715" r:id="rId6"/>
    <p:sldId id="707" r:id="rId7"/>
    <p:sldId id="706" r:id="rId8"/>
    <p:sldId id="708" r:id="rId9"/>
    <p:sldId id="709" r:id="rId10"/>
    <p:sldId id="575" r:id="rId11"/>
    <p:sldId id="629" r:id="rId12"/>
    <p:sldId id="714" r:id="rId13"/>
    <p:sldId id="710" r:id="rId14"/>
    <p:sldId id="711" r:id="rId15"/>
    <p:sldId id="716" r:id="rId16"/>
    <p:sldId id="712" r:id="rId17"/>
    <p:sldId id="718" r:id="rId18"/>
    <p:sldId id="717" r:id="rId19"/>
    <p:sldId id="719" r:id="rId20"/>
    <p:sldId id="720" r:id="rId21"/>
    <p:sldId id="609" r:id="rId22"/>
    <p:sldId id="721" r:id="rId23"/>
    <p:sldId id="628" r:id="rId24"/>
    <p:sldId id="576" r:id="rId25"/>
  </p:sldIdLst>
  <p:sldSz cx="9144000" cy="6858000" type="screen4x3"/>
  <p:notesSz cx="6742113" cy="98821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DAE2F4"/>
    <a:srgbClr val="CAD7EE"/>
    <a:srgbClr val="D8E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 autoAdjust="0"/>
    <p:restoredTop sz="96517" autoAdjust="0"/>
  </p:normalViewPr>
  <p:slideViewPr>
    <p:cSldViewPr>
      <p:cViewPr varScale="1">
        <p:scale>
          <a:sx n="117" d="100"/>
          <a:sy n="117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95" d="100"/>
        <a:sy n="195" d="100"/>
      </p:scale>
      <p:origin x="0" y="0"/>
    </p:cViewPr>
  </p:notesTextViewPr>
  <p:sorterViewPr>
    <p:cViewPr>
      <p:scale>
        <a:sx n="125" d="100"/>
        <a:sy n="125" d="100"/>
      </p:scale>
      <p:origin x="0" y="-1308"/>
    </p:cViewPr>
  </p:sorterViewPr>
  <p:notesViewPr>
    <p:cSldViewPr>
      <p:cViewPr varScale="1">
        <p:scale>
          <a:sx n="106" d="100"/>
          <a:sy n="106" d="100"/>
        </p:scale>
        <p:origin x="43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>
            <a:extLst>
              <a:ext uri="{FF2B5EF4-FFF2-40B4-BE49-F238E27FC236}">
                <a16:creationId xmlns:a16="http://schemas.microsoft.com/office/drawing/2014/main" id="{EF15A980-6D2F-451E-B7DE-2BF5E50E8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lang="en-US" noProof="0"/>
              <a:t> __ ___________ ________ ________ _____</a:t>
            </a:r>
          </a:p>
        </p:txBody>
      </p:sp>
      <p:sp>
        <p:nvSpPr>
          <p:cNvPr id="251" name="PlaceHolder 2">
            <a:extLst>
              <a:ext uri="{FF2B5EF4-FFF2-40B4-BE49-F238E27FC236}">
                <a16:creationId xmlns:a16="http://schemas.microsoft.com/office/drawing/2014/main" id="{25A0E98B-2B5D-4F8F-9409-5E8C751A344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Для правки формата примечаний щёлкните мышью</a:t>
            </a:r>
          </a:p>
        </p:txBody>
      </p:sp>
      <p:sp>
        <p:nvSpPr>
          <p:cNvPr id="252" name="PlaceHolder 3">
            <a:extLst>
              <a:ext uri="{FF2B5EF4-FFF2-40B4-BE49-F238E27FC236}">
                <a16:creationId xmlns:a16="http://schemas.microsoft.com/office/drawing/2014/main" id="{29744CAF-1418-45F9-BE30-AC89D2601ABA}"/>
              </a:ext>
            </a:extLst>
          </p:cNvPr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&lt;верхний колонтитул&gt;</a:t>
            </a:r>
          </a:p>
        </p:txBody>
      </p:sp>
      <p:sp>
        <p:nvSpPr>
          <p:cNvPr id="253" name="PlaceHolder 4">
            <a:extLst>
              <a:ext uri="{FF2B5EF4-FFF2-40B4-BE49-F238E27FC236}">
                <a16:creationId xmlns:a16="http://schemas.microsoft.com/office/drawing/2014/main" id="{F5B259F3-1482-42AE-AC82-4DAFE3EA3FCA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&lt;дата/время&gt;</a:t>
            </a:r>
          </a:p>
        </p:txBody>
      </p:sp>
      <p:sp>
        <p:nvSpPr>
          <p:cNvPr id="254" name="PlaceHolder 5">
            <a:extLst>
              <a:ext uri="{FF2B5EF4-FFF2-40B4-BE49-F238E27FC236}">
                <a16:creationId xmlns:a16="http://schemas.microsoft.com/office/drawing/2014/main" id="{9B6FFEBB-E84D-4211-B2CA-792FFA42A134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&lt;нижний колонтитул&gt;</a:t>
            </a:r>
          </a:p>
        </p:txBody>
      </p:sp>
      <p:sp>
        <p:nvSpPr>
          <p:cNvPr id="255" name="PlaceHolder 6">
            <a:extLst>
              <a:ext uri="{FF2B5EF4-FFF2-40B4-BE49-F238E27FC236}">
                <a16:creationId xmlns:a16="http://schemas.microsoft.com/office/drawing/2014/main" id="{A0FA6CD0-1EE3-4FE3-93E6-BE82B3DF7657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6DA315C-6A99-4445-B241-5FC8AEE920E2}" type="slidenum">
              <a:rPr lang="uk-UA" altLang="ru-RU"/>
              <a:pPr/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Машинное обучение (ML) - это подраздел искусственного интеллекта, который занимается разработкой алгоритмов, которые могут обучаться на данных без явного программирования.</a:t>
            </a:r>
          </a:p>
          <a:p>
            <a:pPr algn="l"/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Вот более распространенное определение:</a:t>
            </a:r>
          </a:p>
          <a:p>
            <a:pPr algn="l"/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Машинное обучение - это процесс, с помощью которого компьютеры могут обучаться на данных и улучшать свои результаты с течением времени без явного программирования.</a:t>
            </a:r>
          </a:p>
          <a:p>
            <a:pPr algn="l"/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Это определение подчеркивает два ключевых аспекта машинного обучения: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Обучение на данных. Машинное обучение требует наличия данных, на которых алгоритмы могут обучаться. Эти данные могут быть в виде изображений, текста, чисел или других типов данных.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Улучшение результатов с течением времени. Машинное обучение позволяет алгоритмам улучшать свои результаты с течением времени. Это происходит потому, что алгоритмы могут учиться на новых данных и использовать эти знания для улучшения своих предсказаний.</a:t>
            </a:r>
          </a:p>
          <a:p>
            <a:pPr algn="l"/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Машинное обучение имеет широкий спектр применений, включая: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Распознавание образов. Машинное обучение используется для распознавания объектов в изображениях или видео. Например, машинное обучение используется для распознавания лиц, автомобилей или предметов.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Распознавание речи. Машинное обучение используется для распознавания речи человека. Например, машинное обучение используется для создания голосовых помощников или для преобразования речи в текст.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Классификация данных. Машинное обучение используется для классификации данных в группы. Например, машинное обучение используется для классификации товаров в магазине или для классификации клиентов по их потребностям.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Рекомендации. Машинное обучение используется для создания рекомендаций пользователям. Например, машинное обучение используется для рекомендаций продуктов покупателям или для рекомендаций фильмов зрителям.</a:t>
            </a:r>
          </a:p>
          <a:p>
            <a:pPr algn="l"/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Машинное обучение является быстро развивающейся областью исследований. По мере развития технологий машинного обучения оно будет применяться во все большем количестве областей.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3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954182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153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273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423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DE661-CD76-AC05-F144-27DDC6DBC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72B5938-7654-901F-1448-8D46BE88A4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06FBBA2-A4F1-9AE0-8AD2-CE3B315D9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DE99DC-F589-EC82-5553-E4B75D1EF0E1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D3C30A-A9BE-80DC-6D28-3BA7DC911B6F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559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таке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з </a:t>
            </a:r>
            <a:r>
              <a:rPr lang="ru-RU" dirty="0" err="1"/>
              <a:t>підкріпленням</a:t>
            </a:r>
            <a:r>
              <a:rPr lang="ru-RU" dirty="0"/>
              <a:t>? Зах. 1: </a:t>
            </a:r>
            <a:r>
              <a:rPr lang="ru-RU" dirty="0" err="1"/>
              <a:t>Навчання</a:t>
            </a:r>
            <a:r>
              <a:rPr lang="ru-RU" dirty="0"/>
              <a:t> з </a:t>
            </a:r>
            <a:r>
              <a:rPr lang="ru-RU" dirty="0" err="1"/>
              <a:t>підкріпленням</a:t>
            </a:r>
            <a:r>
              <a:rPr lang="ru-RU" dirty="0"/>
              <a:t> </a:t>
            </a:r>
            <a:r>
              <a:rPr lang="ru-RU" dirty="0" err="1"/>
              <a:t>передбачає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шляхом </a:t>
            </a:r>
            <a:r>
              <a:rPr lang="ru-RU" dirty="0" err="1"/>
              <a:t>винагороди</a:t>
            </a:r>
            <a:r>
              <a:rPr lang="ru-RU" dirty="0"/>
              <a:t> за </a:t>
            </a:r>
            <a:r>
              <a:rPr lang="ru-RU" dirty="0" err="1"/>
              <a:t>правильну</a:t>
            </a:r>
            <a:r>
              <a:rPr lang="ru-RU" dirty="0"/>
              <a:t> </a:t>
            </a:r>
            <a:r>
              <a:rPr lang="ru-RU" dirty="0" err="1"/>
              <a:t>поведінку</a:t>
            </a:r>
            <a:r>
              <a:rPr lang="ru-RU" dirty="0"/>
              <a:t> та </a:t>
            </a:r>
            <a:r>
              <a:rPr lang="ru-RU" dirty="0" err="1"/>
              <a:t>покарання</a:t>
            </a:r>
            <a:r>
              <a:rPr lang="ru-RU" dirty="0"/>
              <a:t> за </a:t>
            </a:r>
            <a:r>
              <a:rPr lang="ru-RU" dirty="0" err="1"/>
              <a:t>неправильну</a:t>
            </a:r>
            <a:r>
              <a:rPr lang="ru-RU" dirty="0"/>
              <a:t>. </a:t>
            </a:r>
            <a:r>
              <a:rPr lang="ru-RU" dirty="0" err="1"/>
              <a:t>Цей</a:t>
            </a:r>
            <a:r>
              <a:rPr lang="ru-RU" dirty="0"/>
              <a:t> тип машинного </a:t>
            </a:r>
            <a:r>
              <a:rPr lang="ru-RU" dirty="0" err="1"/>
              <a:t>навчання</a:t>
            </a:r>
            <a:r>
              <a:rPr lang="ru-RU" dirty="0"/>
              <a:t> часто </a:t>
            </a:r>
            <a:r>
              <a:rPr lang="ru-RU" dirty="0" err="1"/>
              <a:t>використовується</a:t>
            </a:r>
            <a:r>
              <a:rPr lang="ru-RU" dirty="0"/>
              <a:t> в </a:t>
            </a:r>
            <a:r>
              <a:rPr lang="ru-RU" dirty="0" err="1"/>
              <a:t>ігрових</a:t>
            </a:r>
            <a:r>
              <a:rPr lang="ru-RU" dirty="0"/>
              <a:t> симуляторах. </a:t>
            </a:r>
            <a:r>
              <a:rPr lang="ru-RU" dirty="0" err="1"/>
              <a:t>Навчання</a:t>
            </a:r>
            <a:r>
              <a:rPr lang="ru-RU" dirty="0"/>
              <a:t> з </a:t>
            </a:r>
            <a:r>
              <a:rPr lang="ru-RU" dirty="0" err="1"/>
              <a:t>підкріпленням</a:t>
            </a:r>
            <a:r>
              <a:rPr lang="ru-RU" dirty="0"/>
              <a:t> (</a:t>
            </a:r>
            <a:r>
              <a:rPr lang="de-DE" dirty="0"/>
              <a:t>RL) – </a:t>
            </a:r>
            <a:r>
              <a:rPr lang="ru-RU" dirty="0" err="1"/>
              <a:t>це</a:t>
            </a:r>
            <a:r>
              <a:rPr lang="ru-RU" dirty="0"/>
              <a:t> тип машинного </a:t>
            </a:r>
            <a:r>
              <a:rPr lang="ru-RU" dirty="0" err="1"/>
              <a:t>навчання</a:t>
            </a:r>
            <a:r>
              <a:rPr lang="ru-RU" dirty="0"/>
              <a:t>, коли агент </a:t>
            </a:r>
            <a:r>
              <a:rPr lang="ru-RU" dirty="0" err="1"/>
              <a:t>вчиться</a:t>
            </a:r>
            <a:r>
              <a:rPr lang="ru-RU" dirty="0"/>
              <a:t> </a:t>
            </a:r>
            <a:r>
              <a:rPr lang="ru-RU" dirty="0" err="1"/>
              <a:t>поводитися</a:t>
            </a:r>
            <a:r>
              <a:rPr lang="ru-RU" dirty="0"/>
              <a:t> в </a:t>
            </a:r>
            <a:r>
              <a:rPr lang="ru-RU" dirty="0" err="1"/>
              <a:t>середовищі</a:t>
            </a:r>
            <a:r>
              <a:rPr lang="ru-RU" dirty="0"/>
              <a:t> методом проб і </a:t>
            </a:r>
            <a:r>
              <a:rPr lang="ru-RU" dirty="0" err="1"/>
              <a:t>помилок</a:t>
            </a:r>
            <a:r>
              <a:rPr lang="ru-RU" dirty="0"/>
              <a:t>. Агент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винагороду</a:t>
            </a:r>
            <a:r>
              <a:rPr lang="ru-RU" dirty="0"/>
              <a:t> за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призводять</a:t>
            </a:r>
            <a:r>
              <a:rPr lang="ru-RU" dirty="0"/>
              <a:t> до </a:t>
            </a:r>
            <a:r>
              <a:rPr lang="ru-RU" dirty="0" err="1"/>
              <a:t>бажаних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, і </a:t>
            </a:r>
            <a:r>
              <a:rPr lang="ru-RU" dirty="0" err="1"/>
              <a:t>штрафи</a:t>
            </a:r>
            <a:r>
              <a:rPr lang="ru-RU" dirty="0"/>
              <a:t> за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призводять</a:t>
            </a:r>
            <a:r>
              <a:rPr lang="ru-RU" dirty="0"/>
              <a:t> до </a:t>
            </a:r>
            <a:r>
              <a:rPr lang="ru-RU" dirty="0" err="1"/>
              <a:t>небажаних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. З часом агент </a:t>
            </a:r>
            <a:r>
              <a:rPr lang="ru-RU" dirty="0" err="1"/>
              <a:t>вчиться</a:t>
            </a:r>
            <a:r>
              <a:rPr lang="ru-RU" dirty="0"/>
              <a:t> </a:t>
            </a:r>
            <a:r>
              <a:rPr lang="ru-RU" dirty="0" err="1"/>
              <a:t>вживати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максимізують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винагороду</a:t>
            </a:r>
            <a:r>
              <a:rPr lang="ru-RU" dirty="0"/>
              <a:t>. </a:t>
            </a:r>
            <a:r>
              <a:rPr lang="de-DE" dirty="0" err="1"/>
              <a:t>Def</a:t>
            </a:r>
            <a:r>
              <a:rPr lang="de-DE" dirty="0"/>
              <a:t> 2: Reinforcement Learning (RL) — </a:t>
            </a:r>
            <a:r>
              <a:rPr lang="ru-RU" dirty="0" err="1"/>
              <a:t>це</a:t>
            </a:r>
            <a:r>
              <a:rPr lang="ru-RU" dirty="0"/>
              <a:t> тип алгоритму машинного </a:t>
            </a:r>
            <a:r>
              <a:rPr lang="ru-RU" dirty="0" err="1"/>
              <a:t>навчання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агенту </a:t>
            </a:r>
            <a:r>
              <a:rPr lang="ru-RU" dirty="0" err="1"/>
              <a:t>навчатися</a:t>
            </a:r>
            <a:r>
              <a:rPr lang="ru-RU" dirty="0"/>
              <a:t> методом проб і </a:t>
            </a:r>
            <a:r>
              <a:rPr lang="ru-RU" dirty="0" err="1"/>
              <a:t>помилок</a:t>
            </a:r>
            <a:r>
              <a:rPr lang="ru-RU" dirty="0"/>
              <a:t>, </a:t>
            </a:r>
            <a:r>
              <a:rPr lang="ru-RU" dirty="0" err="1"/>
              <a:t>взаємодіючи</a:t>
            </a:r>
            <a:r>
              <a:rPr lang="ru-RU" dirty="0"/>
              <a:t> з </a:t>
            </a:r>
            <a:r>
              <a:rPr lang="ru-RU" dirty="0" err="1"/>
              <a:t>середовищем</a:t>
            </a:r>
            <a:r>
              <a:rPr lang="ru-RU" dirty="0"/>
              <a:t>. Агент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зворотний</a:t>
            </a:r>
            <a:r>
              <a:rPr lang="ru-RU" dirty="0"/>
              <a:t> </a:t>
            </a:r>
            <a:r>
              <a:rPr lang="ru-RU" dirty="0" err="1"/>
              <a:t>зв'язок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винагород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штрафів</a:t>
            </a:r>
            <a:r>
              <a:rPr lang="ru-RU" dirty="0"/>
              <a:t> за </a:t>
            </a:r>
            <a:r>
              <a:rPr lang="ru-RU" dirty="0" err="1"/>
              <a:t>дії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робить у </a:t>
            </a:r>
            <a:r>
              <a:rPr lang="ru-RU" dirty="0" err="1"/>
              <a:t>середовищі</a:t>
            </a:r>
            <a:r>
              <a:rPr lang="ru-RU" dirty="0"/>
              <a:t>. Мета агента — </a:t>
            </a:r>
            <a:r>
              <a:rPr lang="ru-RU" dirty="0" err="1"/>
              <a:t>вивчити</a:t>
            </a:r>
            <a:r>
              <a:rPr lang="ru-RU" dirty="0"/>
              <a:t> </a:t>
            </a:r>
            <a:r>
              <a:rPr lang="ru-RU" dirty="0" err="1"/>
              <a:t>політику</a:t>
            </a:r>
            <a:r>
              <a:rPr lang="ru-RU" dirty="0"/>
              <a:t>, яка </a:t>
            </a:r>
            <a:r>
              <a:rPr lang="ru-RU" dirty="0" err="1"/>
              <a:t>максимізує</a:t>
            </a:r>
            <a:r>
              <a:rPr lang="ru-RU" dirty="0"/>
              <a:t> </a:t>
            </a:r>
            <a:r>
              <a:rPr lang="ru-RU" dirty="0" err="1"/>
              <a:t>загальну</a:t>
            </a:r>
            <a:r>
              <a:rPr lang="ru-RU" dirty="0"/>
              <a:t> </a:t>
            </a:r>
            <a:r>
              <a:rPr lang="ru-RU" dirty="0" err="1"/>
              <a:t>винагороду</a:t>
            </a:r>
            <a:r>
              <a:rPr lang="ru-RU" dirty="0"/>
              <a:t>, яку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отримує</a:t>
            </a:r>
            <a:r>
              <a:rPr lang="ru-RU" dirty="0"/>
              <a:t> з часом [6].</a:t>
            </a:r>
            <a:r>
              <a:rPr lang="ru-RU" dirty="0" err="1"/>
              <a:t>Навчання</a:t>
            </a:r>
            <a:r>
              <a:rPr lang="ru-RU" dirty="0"/>
              <a:t> з </a:t>
            </a:r>
            <a:r>
              <a:rPr lang="ru-RU" dirty="0" err="1"/>
              <a:t>підкріпленням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одна </a:t>
            </a:r>
            <a:r>
              <a:rPr lang="ru-RU" dirty="0" err="1"/>
              <a:t>гілка</a:t>
            </a:r>
            <a:r>
              <a:rPr lang="ru-RU" dirty="0"/>
              <a:t> машинного </a:t>
            </a:r>
            <a:r>
              <a:rPr lang="ru-RU" dirty="0" err="1"/>
              <a:t>навчання</a:t>
            </a:r>
            <a:r>
              <a:rPr lang="ru-RU" dirty="0"/>
              <a:t>, яка в основному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вирішення</a:t>
            </a:r>
            <a:r>
              <a:rPr lang="ru-RU" dirty="0"/>
              <a:t> проблем </a:t>
            </a:r>
            <a:r>
              <a:rPr lang="ru-RU" dirty="0" err="1"/>
              <a:t>послідовного</a:t>
            </a:r>
            <a:r>
              <a:rPr lang="ru-RU" dirty="0"/>
              <a:t> </a:t>
            </a:r>
            <a:r>
              <a:rPr lang="ru-RU" dirty="0" err="1"/>
              <a:t>прийняття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. 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типі</a:t>
            </a:r>
            <a:r>
              <a:rPr lang="ru-RU" dirty="0"/>
              <a:t> машинного </a:t>
            </a:r>
            <a:r>
              <a:rPr lang="ru-RU" dirty="0" err="1"/>
              <a:t>навчання</a:t>
            </a:r>
            <a:r>
              <a:rPr lang="ru-RU" dirty="0"/>
              <a:t>, на </a:t>
            </a:r>
            <a:r>
              <a:rPr lang="ru-RU" dirty="0" err="1"/>
              <a:t>відміну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наглядом</a:t>
            </a:r>
            <a:r>
              <a:rPr lang="ru-RU" dirty="0"/>
              <a:t> і без </a:t>
            </a:r>
            <a:r>
              <a:rPr lang="ru-RU" dirty="0" err="1"/>
              <a:t>нагляду</a:t>
            </a:r>
            <a:r>
              <a:rPr lang="ru-RU" dirty="0"/>
              <a:t>, нам не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жодних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заздалегідь</a:t>
            </a:r>
            <a:r>
              <a:rPr lang="ru-RU" dirty="0"/>
              <a:t>;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навчальний</a:t>
            </a:r>
            <a:r>
              <a:rPr lang="ru-RU" dirty="0"/>
              <a:t> агент </a:t>
            </a:r>
            <a:r>
              <a:rPr lang="ru-RU" dirty="0" err="1"/>
              <a:t>взаємодіє</a:t>
            </a:r>
            <a:r>
              <a:rPr lang="ru-RU" dirty="0"/>
              <a:t> з </a:t>
            </a:r>
            <a:r>
              <a:rPr lang="ru-RU" dirty="0" err="1"/>
              <a:t>середовищем</a:t>
            </a:r>
            <a:r>
              <a:rPr lang="ru-RU" dirty="0"/>
              <a:t> і </a:t>
            </a:r>
            <a:r>
              <a:rPr lang="ru-RU" dirty="0" err="1"/>
              <a:t>вивчає</a:t>
            </a:r>
            <a:r>
              <a:rPr lang="ru-RU" dirty="0"/>
              <a:t> </a:t>
            </a:r>
            <a:r>
              <a:rPr lang="ru-RU" dirty="0" err="1"/>
              <a:t>оптимальну</a:t>
            </a:r>
            <a:r>
              <a:rPr lang="ru-RU" dirty="0"/>
              <a:t> </a:t>
            </a:r>
            <a:r>
              <a:rPr lang="ru-RU" dirty="0" err="1"/>
              <a:t>політику</a:t>
            </a:r>
            <a:r>
              <a:rPr lang="ru-RU" dirty="0"/>
              <a:t> на </a:t>
            </a:r>
            <a:r>
              <a:rPr lang="ru-RU" dirty="0" err="1"/>
              <a:t>льоту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зворотного</a:t>
            </a:r>
            <a:r>
              <a:rPr lang="ru-RU" dirty="0"/>
              <a:t> </a:t>
            </a:r>
            <a:r>
              <a:rPr lang="ru-RU" dirty="0" err="1"/>
              <a:t>зв’язку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r>
              <a:rPr lang="ru-RU" dirty="0"/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130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006C0-28ED-D24B-1924-7A6BDCB02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A6DF163-639D-B592-3C11-EE62A5F19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18FDEA4-A6BE-9051-7E5B-7ADC4D45F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Навчання</a:t>
            </a:r>
            <a:r>
              <a:rPr lang="ru-RU" dirty="0"/>
              <a:t> з </a:t>
            </a:r>
            <a:r>
              <a:rPr lang="ru-RU" dirty="0" err="1"/>
              <a:t>підкріпленням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одна </a:t>
            </a:r>
            <a:r>
              <a:rPr lang="ru-RU" dirty="0" err="1"/>
              <a:t>гілка</a:t>
            </a:r>
            <a:r>
              <a:rPr lang="ru-RU" dirty="0"/>
              <a:t> машинного </a:t>
            </a:r>
            <a:r>
              <a:rPr lang="ru-RU" dirty="0" err="1"/>
              <a:t>навчання</a:t>
            </a:r>
            <a:r>
              <a:rPr lang="ru-RU" dirty="0"/>
              <a:t>, яка в основному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вирішення</a:t>
            </a:r>
            <a:r>
              <a:rPr lang="ru-RU" dirty="0"/>
              <a:t> проблем </a:t>
            </a:r>
            <a:r>
              <a:rPr lang="ru-RU" dirty="0" err="1"/>
              <a:t>послідовного</a:t>
            </a:r>
            <a:r>
              <a:rPr lang="ru-RU" dirty="0"/>
              <a:t> </a:t>
            </a:r>
            <a:r>
              <a:rPr lang="ru-RU" dirty="0" err="1"/>
              <a:t>прийняття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. 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типі</a:t>
            </a:r>
            <a:r>
              <a:rPr lang="ru-RU" dirty="0"/>
              <a:t> машинного </a:t>
            </a:r>
            <a:r>
              <a:rPr lang="ru-RU" dirty="0" err="1"/>
              <a:t>навчання</a:t>
            </a:r>
            <a:r>
              <a:rPr lang="ru-RU" dirty="0"/>
              <a:t>, на </a:t>
            </a:r>
            <a:r>
              <a:rPr lang="ru-RU" dirty="0" err="1"/>
              <a:t>відміну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наглядом</a:t>
            </a:r>
            <a:r>
              <a:rPr lang="ru-RU" dirty="0"/>
              <a:t> і без </a:t>
            </a:r>
            <a:r>
              <a:rPr lang="ru-RU" dirty="0" err="1"/>
              <a:t>нагляду</a:t>
            </a:r>
            <a:r>
              <a:rPr lang="ru-RU" dirty="0"/>
              <a:t>, нам не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жодних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заздалегідь</a:t>
            </a:r>
            <a:r>
              <a:rPr lang="ru-RU" dirty="0"/>
              <a:t>;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навчальний</a:t>
            </a:r>
            <a:r>
              <a:rPr lang="ru-RU" dirty="0"/>
              <a:t> агент </a:t>
            </a:r>
            <a:r>
              <a:rPr lang="ru-RU" dirty="0" err="1"/>
              <a:t>взаємодіє</a:t>
            </a:r>
            <a:r>
              <a:rPr lang="ru-RU" dirty="0"/>
              <a:t> з </a:t>
            </a:r>
            <a:r>
              <a:rPr lang="ru-RU" dirty="0" err="1"/>
              <a:t>середовищем</a:t>
            </a:r>
            <a:r>
              <a:rPr lang="ru-RU" dirty="0"/>
              <a:t> і </a:t>
            </a:r>
            <a:r>
              <a:rPr lang="ru-RU" dirty="0" err="1"/>
              <a:t>вивчає</a:t>
            </a:r>
            <a:r>
              <a:rPr lang="ru-RU" dirty="0"/>
              <a:t> </a:t>
            </a:r>
            <a:r>
              <a:rPr lang="ru-RU" dirty="0" err="1"/>
              <a:t>оптимальну</a:t>
            </a:r>
            <a:r>
              <a:rPr lang="ru-RU" dirty="0"/>
              <a:t> </a:t>
            </a:r>
            <a:r>
              <a:rPr lang="ru-RU" dirty="0" err="1"/>
              <a:t>політику</a:t>
            </a:r>
            <a:r>
              <a:rPr lang="ru-RU" dirty="0"/>
              <a:t> на </a:t>
            </a:r>
            <a:r>
              <a:rPr lang="ru-RU" dirty="0" err="1"/>
              <a:t>льоту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зворотного</a:t>
            </a:r>
            <a:r>
              <a:rPr lang="ru-RU" dirty="0"/>
              <a:t> </a:t>
            </a:r>
            <a:r>
              <a:rPr lang="ru-RU" dirty="0" err="1"/>
              <a:t>зв’язку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приклад</a:t>
            </a:r>
          </a:p>
          <a:p>
            <a:endParaRPr lang="ru-RU" dirty="0"/>
          </a:p>
          <a:p>
            <a:r>
              <a:rPr lang="ru-RU" dirty="0"/>
              <a:t>Ось приклад того, як </a:t>
            </a:r>
            <a:r>
              <a:rPr lang="de-DE" dirty="0"/>
              <a:t>RL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для </a:t>
            </a:r>
            <a:r>
              <a:rPr lang="ru-RU" dirty="0" err="1"/>
              <a:t>вирішення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. </a:t>
            </a:r>
            <a:r>
              <a:rPr lang="ru-RU" dirty="0" err="1"/>
              <a:t>Скажімо</a:t>
            </a:r>
            <a:r>
              <a:rPr lang="ru-RU" dirty="0"/>
              <a:t>, ми </a:t>
            </a:r>
            <a:r>
              <a:rPr lang="ru-RU" dirty="0" err="1"/>
              <a:t>хочемо</a:t>
            </a:r>
            <a:r>
              <a:rPr lang="ru-RU" dirty="0"/>
              <a:t> </a:t>
            </a:r>
            <a:r>
              <a:rPr lang="ru-RU" dirty="0" err="1"/>
              <a:t>навчити</a:t>
            </a:r>
            <a:r>
              <a:rPr lang="ru-RU" dirty="0"/>
              <a:t> робота </a:t>
            </a:r>
            <a:r>
              <a:rPr lang="ru-RU" dirty="0" err="1"/>
              <a:t>ходити</a:t>
            </a:r>
            <a:r>
              <a:rPr lang="ru-RU" dirty="0"/>
              <a:t>. Ми </a:t>
            </a:r>
            <a:r>
              <a:rPr lang="ru-RU" dirty="0" err="1"/>
              <a:t>можемо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середовище</a:t>
            </a:r>
            <a:r>
              <a:rPr lang="ru-RU" dirty="0"/>
              <a:t> для робота, яке </a:t>
            </a:r>
            <a:r>
              <a:rPr lang="ru-RU" dirty="0" err="1"/>
              <a:t>складається</a:t>
            </a:r>
            <a:r>
              <a:rPr lang="ru-RU" dirty="0"/>
              <a:t> з </a:t>
            </a:r>
            <a:r>
              <a:rPr lang="ru-RU" dirty="0" err="1"/>
              <a:t>бігової</a:t>
            </a:r>
            <a:r>
              <a:rPr lang="ru-RU" dirty="0"/>
              <a:t> </a:t>
            </a:r>
            <a:r>
              <a:rPr lang="ru-RU" dirty="0" err="1"/>
              <a:t>доріжки</a:t>
            </a:r>
            <a:r>
              <a:rPr lang="ru-RU" dirty="0"/>
              <a:t> та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винагороди</a:t>
            </a:r>
            <a:r>
              <a:rPr lang="ru-RU" dirty="0"/>
              <a:t>, яка </a:t>
            </a:r>
            <a:r>
              <a:rPr lang="ru-RU" dirty="0" err="1"/>
              <a:t>дає</a:t>
            </a:r>
            <a:r>
              <a:rPr lang="ru-RU" dirty="0"/>
              <a:t> роботу </a:t>
            </a:r>
            <a:r>
              <a:rPr lang="ru-RU" dirty="0" err="1"/>
              <a:t>винагороду</a:t>
            </a:r>
            <a:r>
              <a:rPr lang="ru-RU" dirty="0"/>
              <a:t> за кроки вперед. </a:t>
            </a:r>
            <a:r>
              <a:rPr lang="ru-RU" dirty="0" err="1"/>
              <a:t>Потім</a:t>
            </a:r>
            <a:r>
              <a:rPr lang="ru-RU" dirty="0"/>
              <a:t> робот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de-DE" dirty="0"/>
              <a:t>RL,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навчитися</a:t>
            </a:r>
            <a:r>
              <a:rPr lang="ru-RU" dirty="0"/>
              <a:t> </a:t>
            </a:r>
            <a:r>
              <a:rPr lang="ru-RU" dirty="0" err="1"/>
              <a:t>ходити</a:t>
            </a:r>
            <a:r>
              <a:rPr lang="ru-RU" dirty="0"/>
              <a:t> методом проб і </a:t>
            </a:r>
            <a:r>
              <a:rPr lang="ru-RU" dirty="0" err="1"/>
              <a:t>помилок</a:t>
            </a:r>
            <a:r>
              <a:rPr lang="ru-RU" dirty="0"/>
              <a:t>. </a:t>
            </a:r>
            <a:r>
              <a:rPr lang="ru-RU" dirty="0" err="1"/>
              <a:t>Спочатку</a:t>
            </a:r>
            <a:r>
              <a:rPr lang="ru-RU" dirty="0"/>
              <a:t> робот, </a:t>
            </a:r>
            <a:r>
              <a:rPr lang="ru-RU" dirty="0" err="1"/>
              <a:t>ймовірно</a:t>
            </a:r>
            <a:r>
              <a:rPr lang="ru-RU" dirty="0"/>
              <a:t>, </a:t>
            </a:r>
            <a:r>
              <a:rPr lang="ru-RU" dirty="0" err="1"/>
              <a:t>спіткнеться</a:t>
            </a:r>
            <a:r>
              <a:rPr lang="ru-RU" dirty="0"/>
              <a:t> й упаде. </a:t>
            </a:r>
            <a:r>
              <a:rPr lang="ru-RU" dirty="0" err="1"/>
              <a:t>Однак</a:t>
            </a:r>
            <a:r>
              <a:rPr lang="ru-RU" dirty="0"/>
              <a:t> з часом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навчиться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призведуть</a:t>
            </a:r>
            <a:r>
              <a:rPr lang="ru-RU" dirty="0"/>
              <a:t> до </a:t>
            </a:r>
            <a:r>
              <a:rPr lang="ru-RU" dirty="0" err="1"/>
              <a:t>винагороди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робити</a:t>
            </a:r>
            <a:r>
              <a:rPr lang="ru-RU" dirty="0"/>
              <a:t> кроки вперед. </a:t>
            </a:r>
            <a:r>
              <a:rPr lang="ru-RU" dirty="0" err="1"/>
              <a:t>Згодом</a:t>
            </a:r>
            <a:r>
              <a:rPr lang="ru-RU" dirty="0"/>
              <a:t> робот </a:t>
            </a:r>
            <a:r>
              <a:rPr lang="ru-RU" dirty="0" err="1"/>
              <a:t>навчиться</a:t>
            </a:r>
            <a:r>
              <a:rPr lang="ru-RU" dirty="0"/>
              <a:t> </a:t>
            </a:r>
            <a:r>
              <a:rPr lang="ru-RU" dirty="0" err="1"/>
              <a:t>ходити</a:t>
            </a:r>
            <a:r>
              <a:rPr lang="ru-RU" dirty="0"/>
              <a:t> без </a:t>
            </a:r>
            <a:r>
              <a:rPr lang="ru-RU" dirty="0" err="1"/>
              <a:t>падінь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Алгоритми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з </a:t>
            </a:r>
            <a:r>
              <a:rPr lang="ru-RU" dirty="0" err="1"/>
              <a:t>підкріпленням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розділити</a:t>
            </a:r>
            <a:r>
              <a:rPr lang="ru-RU" dirty="0"/>
              <a:t> на два типи:</a:t>
            </a:r>
          </a:p>
          <a:p>
            <a:endParaRPr lang="ru-RU" dirty="0"/>
          </a:p>
          <a:p>
            <a:r>
              <a:rPr lang="ru-RU" dirty="0" err="1"/>
              <a:t>Алгоритми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: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алгоритми</a:t>
            </a:r>
            <a:r>
              <a:rPr lang="ru-RU" dirty="0"/>
              <a:t> явно </a:t>
            </a:r>
            <a:r>
              <a:rPr lang="ru-RU" dirty="0" err="1"/>
              <a:t>вивчають</a:t>
            </a:r>
            <a:r>
              <a:rPr lang="ru-RU" dirty="0"/>
              <a:t> модель </a:t>
            </a:r>
            <a:r>
              <a:rPr lang="ru-RU" dirty="0" err="1"/>
              <a:t>середовища</a:t>
            </a:r>
            <a:r>
              <a:rPr lang="ru-RU" dirty="0"/>
              <a:t>, </a:t>
            </a:r>
            <a:r>
              <a:rPr lang="ru-RU" dirty="0" err="1"/>
              <a:t>включаючи</a:t>
            </a:r>
            <a:r>
              <a:rPr lang="ru-RU" dirty="0"/>
              <a:t> </a:t>
            </a:r>
            <a:r>
              <a:rPr lang="ru-RU" dirty="0" err="1"/>
              <a:t>ймовірності</a:t>
            </a:r>
            <a:r>
              <a:rPr lang="ru-RU" dirty="0"/>
              <a:t> переходу та </a:t>
            </a:r>
            <a:r>
              <a:rPr lang="ru-RU" dirty="0" err="1"/>
              <a:t>винагороди</a:t>
            </a:r>
            <a:r>
              <a:rPr lang="ru-RU" dirty="0"/>
              <a:t>. Вони </a:t>
            </a:r>
            <a:r>
              <a:rPr lang="ru-RU" dirty="0" err="1"/>
              <a:t>використовують</a:t>
            </a:r>
            <a:r>
              <a:rPr lang="ru-RU" dirty="0"/>
              <a:t> </a:t>
            </a:r>
            <a:r>
              <a:rPr lang="ru-RU" dirty="0" err="1"/>
              <a:t>цю</a:t>
            </a:r>
            <a:r>
              <a:rPr lang="ru-RU" dirty="0"/>
              <a:t> </a:t>
            </a:r>
            <a:r>
              <a:rPr lang="ru-RU" dirty="0" err="1"/>
              <a:t>вивчену</a:t>
            </a:r>
            <a:r>
              <a:rPr lang="ru-RU" dirty="0"/>
              <a:t> модель для </a:t>
            </a:r>
            <a:r>
              <a:rPr lang="ru-RU" dirty="0" err="1"/>
              <a:t>планування</a:t>
            </a:r>
            <a:r>
              <a:rPr lang="ru-RU" dirty="0"/>
              <a:t> та </a:t>
            </a:r>
            <a:r>
              <a:rPr lang="ru-RU" dirty="0" err="1"/>
              <a:t>прийняття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. </a:t>
            </a:r>
            <a:r>
              <a:rPr lang="ru-RU" dirty="0" err="1"/>
              <a:t>Приклади</a:t>
            </a:r>
            <a:r>
              <a:rPr lang="ru-RU" dirty="0"/>
              <a:t> </a:t>
            </a:r>
            <a:r>
              <a:rPr lang="ru-RU" dirty="0" err="1"/>
              <a:t>включають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Монте-Карло,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часових</a:t>
            </a:r>
            <a:r>
              <a:rPr lang="ru-RU" dirty="0"/>
              <a:t> </a:t>
            </a:r>
            <a:r>
              <a:rPr lang="ru-RU" dirty="0" err="1"/>
              <a:t>різниць</a:t>
            </a:r>
            <a:r>
              <a:rPr lang="ru-RU" dirty="0"/>
              <a:t> (</a:t>
            </a:r>
            <a:r>
              <a:rPr lang="de-DE" dirty="0"/>
              <a:t>TD) </a:t>
            </a:r>
            <a:r>
              <a:rPr lang="ru-RU" dirty="0"/>
              <a:t>і </a:t>
            </a:r>
            <a:r>
              <a:rPr lang="de-DE" dirty="0"/>
              <a:t>Q-</a:t>
            </a:r>
            <a:r>
              <a:rPr lang="ru-RU" dirty="0" err="1"/>
              <a:t>навчання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Безмодельні</a:t>
            </a:r>
            <a:r>
              <a:rPr lang="ru-RU" dirty="0"/>
              <a:t> </a:t>
            </a:r>
            <a:r>
              <a:rPr lang="ru-RU" dirty="0" err="1"/>
              <a:t>алгоритми</a:t>
            </a:r>
            <a:r>
              <a:rPr lang="ru-RU" dirty="0"/>
              <a:t>: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алгоритми</a:t>
            </a:r>
            <a:r>
              <a:rPr lang="ru-RU" dirty="0"/>
              <a:t> </a:t>
            </a:r>
            <a:r>
              <a:rPr lang="ru-RU" dirty="0" err="1"/>
              <a:t>безпосередньо</a:t>
            </a:r>
            <a:r>
              <a:rPr lang="ru-RU" dirty="0"/>
              <a:t> </a:t>
            </a:r>
            <a:r>
              <a:rPr lang="ru-RU" dirty="0" err="1"/>
              <a:t>вивчають</a:t>
            </a:r>
            <a:r>
              <a:rPr lang="ru-RU" dirty="0"/>
              <a:t> </a:t>
            </a:r>
            <a:r>
              <a:rPr lang="ru-RU" dirty="0" err="1"/>
              <a:t>оптимальну</a:t>
            </a:r>
            <a:r>
              <a:rPr lang="ru-RU" dirty="0"/>
              <a:t> </a:t>
            </a:r>
            <a:r>
              <a:rPr lang="ru-RU" dirty="0" err="1"/>
              <a:t>політику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 </a:t>
            </a:r>
            <a:r>
              <a:rPr lang="ru-RU" dirty="0" err="1"/>
              <a:t>цінності</a:t>
            </a:r>
            <a:r>
              <a:rPr lang="ru-RU" dirty="0"/>
              <a:t> без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явної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r>
              <a:rPr lang="ru-RU" dirty="0"/>
              <a:t>. Вони </a:t>
            </a:r>
            <a:r>
              <a:rPr lang="ru-RU" dirty="0" err="1"/>
              <a:t>покладаються</a:t>
            </a:r>
            <a:r>
              <a:rPr lang="ru-RU" dirty="0"/>
              <a:t> на </a:t>
            </a:r>
            <a:r>
              <a:rPr lang="ru-RU" dirty="0" err="1"/>
              <a:t>навчання</a:t>
            </a:r>
            <a:r>
              <a:rPr lang="ru-RU" dirty="0"/>
              <a:t> методом проб і </a:t>
            </a:r>
            <a:r>
              <a:rPr lang="ru-RU" dirty="0" err="1"/>
              <a:t>помилок</a:t>
            </a:r>
            <a:r>
              <a:rPr lang="ru-RU" dirty="0"/>
              <a:t> через </a:t>
            </a:r>
            <a:r>
              <a:rPr lang="ru-RU" dirty="0" err="1"/>
              <a:t>повторювані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. </a:t>
            </a:r>
            <a:r>
              <a:rPr lang="ru-RU" dirty="0" err="1"/>
              <a:t>Приклади</a:t>
            </a:r>
            <a:r>
              <a:rPr lang="ru-RU" dirty="0"/>
              <a:t> </a:t>
            </a:r>
            <a:r>
              <a:rPr lang="ru-RU" dirty="0" err="1"/>
              <a:t>включають</a:t>
            </a:r>
            <a:r>
              <a:rPr lang="ru-RU" dirty="0"/>
              <a:t> </a:t>
            </a:r>
            <a:r>
              <a:rPr lang="de-DE" dirty="0"/>
              <a:t>Q-</a:t>
            </a:r>
            <a:r>
              <a:rPr lang="ru-RU" dirty="0" err="1"/>
              <a:t>навчання</a:t>
            </a:r>
            <a:r>
              <a:rPr lang="ru-RU" dirty="0"/>
              <a:t>, </a:t>
            </a:r>
            <a:r>
              <a:rPr lang="de-DE" dirty="0"/>
              <a:t>SARSA, Deep Q-Networks (DQN) </a:t>
            </a:r>
            <a:r>
              <a:rPr lang="ru-RU" dirty="0"/>
              <a:t>і </a:t>
            </a:r>
            <a:r>
              <a:rPr lang="de-DE" dirty="0"/>
              <a:t>Proximal Policy </a:t>
            </a:r>
            <a:r>
              <a:rPr lang="de-DE" dirty="0" err="1"/>
              <a:t>Optimization</a:t>
            </a:r>
            <a:r>
              <a:rPr lang="de-DE" dirty="0"/>
              <a:t> (PPO).</a:t>
            </a:r>
            <a:endParaRPr lang="uk-UA" dirty="0"/>
          </a:p>
          <a:p>
            <a:endParaRPr lang="uk-UA" dirty="0"/>
          </a:p>
          <a:p>
            <a:pPr algn="l"/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Методи навчання з підкріпленням (</a:t>
            </a:r>
            <a:r>
              <a:rPr lang="de-DE" b="0" i="0" dirty="0">
                <a:solidFill>
                  <a:srgbClr val="E3E3E3"/>
                </a:solidFill>
                <a:effectLst/>
                <a:latin typeface="Google Sans"/>
              </a:rPr>
              <a:t>Reinforcement Learning, RL) - </a:t>
            </a: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це тип машинного навчання, який використовується для тренування агентів діяти в середовищі таким чином, щоб максимізувати свою винагороду.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Ось деякі приклади проблем, які можна вирішувати за допомогою методів навчання з підкріпленням: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1. Робототехніка: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роботів маніпулювати об'єктами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роботів ходити або їздити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роботів літати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2. Ігри: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грати в шахи, го або інші настільні ігри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грати в відеоігри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3. Фінанси: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торгувати акціями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управляти портфелем інвестицій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4. Охорона здоров'я: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діагностувати захворювання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розробляти плани лікування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5. Виробництво: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оптимізувати виробничі процеси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прогнозувати попит на продукцію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6. Транспорт: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автономних транспортних засобів їздити по дорогах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оптимізувати маршрути доставки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7. Енергетика: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управляти енергетичними мережами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прогнозувати попит на енергію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8. Наука: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генерувати гіпотези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аналізувати дані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9. Освіта: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персоналізувати навчання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створювати адаптивні навчальні матеріали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10. Дослідження космосу: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управляти космічними кораблями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Навчання агентів досліджувати інші планети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Це лише деякі приклади проблем, які можна вирішувати за допомогою методів навчання з підкріпленням. Ця область дослідження швидко розвивається, і нові можливості з'являються постійно.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Переваги методів навчання з підкріпленням: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Можуть вирішувати складні проблеми, які неможливо вирішити за допомогою традиційних методів машинного навчання.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Можуть бути використані для тренування агентів діяти в невизначених середовищах.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Можуть бути використані для тренування агентів, які можуть навчатися на власному досвіді.</a:t>
            </a:r>
          </a:p>
          <a:p>
            <a:pPr algn="l"/>
            <a:r>
              <a:rPr lang="uk-UA" b="1" i="0" dirty="0">
                <a:solidFill>
                  <a:srgbClr val="E3E3E3"/>
                </a:solidFill>
                <a:effectLst/>
                <a:latin typeface="Google Sans"/>
              </a:rPr>
              <a:t>Недоліки методів навчання з підкріпленням:</a:t>
            </a:r>
            <a:endParaRPr lang="uk-UA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Можуть бути </a:t>
            </a:r>
            <a:r>
              <a:rPr lang="de-DE" b="0" i="0" dirty="0" err="1">
                <a:solidFill>
                  <a:srgbClr val="E3E3E3"/>
                </a:solidFill>
                <a:effectLst/>
                <a:latin typeface="Google Sans"/>
              </a:rPr>
              <a:t>computationally</a:t>
            </a:r>
            <a:r>
              <a:rPr lang="de-DE" b="0" i="0" dirty="0">
                <a:solidFill>
                  <a:srgbClr val="E3E3E3"/>
                </a:solidFill>
                <a:effectLst/>
                <a:latin typeface="Google Sans"/>
              </a:rPr>
              <a:t> expensive.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Можуть бути складними для налаштування та оптимізації.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E3E3E3"/>
                </a:solidFill>
                <a:effectLst/>
                <a:latin typeface="Google Sans"/>
              </a:rPr>
              <a:t>Можуть бути нестабільними, і агенти можуть застрягти в локальних оптимумах.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DEC7C8-997B-CDD0-9C1F-31509E6066EF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E63536-5806-A0DB-C9EB-3C6B35A5F807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275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1BBFC-E90B-C15B-0969-83B552645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844FD13-3956-2F9F-E6BD-F5118ABDC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B6B1665-CE37-416D-FCE1-A824FC7EA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CF2880-D77B-8A92-961C-ABC107317274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059D60-F3A6-DF33-00F0-71E0311F83B7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591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D0C4B-D6B4-F2FE-E236-2D47A6A30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7077DD2-4C9D-AC1C-31EB-2FA25AFC15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A69F085-F9A8-AE04-85BC-A2C68E723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330ED1-21B0-056B-9E62-07D8E44ED538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92349D-41C4-9157-5DE2-606B58897A55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788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C4FD3-A5CE-7FEB-6A53-8B4CBE768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121DA14-632D-A86D-F797-99030DC9E0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F95E4E8-7E7B-829B-5DC1-6FF6A9DFA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AE7191-911F-C759-4560-6C6DD7630BB6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GameHub Kick off Meeting, Bilbao, 23-24 Nov.2015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179C30-C721-D4A3-ABD0-E3DF4F0A00B6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3459-5C2C-41DC-84F7-DB63EA9737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0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AF726-C35F-4078-830F-6720CB24D16B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5900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CF709-6604-14AE-990E-C7029ED86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72728CB-5051-7676-6DE0-5CF7DC83A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F7F4AD2-D995-74E8-AF3A-C0575E343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91B32D-A598-B69C-BFF7-4F545E1DD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AF726-C35F-4078-830F-6720CB24D16B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55394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AF726-C35F-4078-830F-6720CB24D16B}" type="slidenum">
              <a:rPr lang="lt-LT" smtClean="0"/>
              <a:t>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3714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AF726-C35F-4078-830F-6720CB24D16B}" type="slidenum">
              <a:rPr lang="lt-LT" smtClean="0"/>
              <a:t>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88412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AF726-C35F-4078-830F-6720CB24D16B}" type="slidenum">
              <a:rPr lang="lt-LT" smtClean="0"/>
              <a:t>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8062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AF726-C35F-4078-830F-6720CB24D16B}" type="slidenum">
              <a:rPr lang="lt-LT" smtClean="0"/>
              <a:t>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54820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10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20063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30CC9-F894-FD2D-7057-7716204CF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2F34A9E-60DB-55CF-9448-61979277F6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E6018F5-6E0B-A79A-2D7B-1FEA6B2AB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uk-UA" b="1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Машинне навчання </a:t>
            </a:r>
            <a:r>
              <a:rPr lang="uk-UA" b="0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– це спрощена версія процесу навчання, яке відбувається з людиною. Як правило, в машинному навчанні наявний певний набір прикладів, спостережень, реакцій до цих спостережень. Задача полягає у тому, щоб сконструювати такі моделі, які будуть максимально ефективно описувати наявні дані і робити достовірні прогнози.</a:t>
            </a:r>
          </a:p>
          <a:p>
            <a:pPr algn="l"/>
            <a:r>
              <a:rPr lang="uk-UA" b="0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Машинне навчання відрізняється від звичного нам тим, що ми намагаємося навчити комп’ютер вчитися. Існує 2 типи навчання:</a:t>
            </a:r>
          </a:p>
          <a:p>
            <a:pPr algn="l">
              <a:buFont typeface="+mj-lt"/>
              <a:buAutoNum type="arabicPeriod"/>
            </a:pPr>
            <a:r>
              <a:rPr lang="uk-UA" b="0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Індуктивне навчання.</a:t>
            </a:r>
          </a:p>
          <a:p>
            <a:pPr algn="l">
              <a:buFont typeface="+mj-lt"/>
              <a:buAutoNum type="arabicPeriod"/>
            </a:pPr>
            <a:r>
              <a:rPr lang="uk-UA" b="0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Дедуктивне навчання.</a:t>
            </a:r>
          </a:p>
          <a:p>
            <a:pPr algn="l"/>
            <a:r>
              <a:rPr lang="uk-UA" b="1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Індуктивне навчання</a:t>
            </a:r>
            <a:r>
              <a:rPr lang="uk-UA" b="0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знайоме кожному, адже воно полягає у спостереженні за світом та побудові певних моделей, які пояснюють причини тих чи інших явищ.</a:t>
            </a:r>
          </a:p>
          <a:p>
            <a:pPr algn="l"/>
            <a:r>
              <a:rPr lang="uk-UA" b="0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Потім такі моделі неодноразово перевіряються, певні з них «виживають» і використовуються, покращуються. А деякі моделі згодом цілком відкидаються.</a:t>
            </a:r>
          </a:p>
          <a:p>
            <a:pPr algn="l"/>
            <a:r>
              <a:rPr lang="uk-UA" b="1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Дедуктивне навчання</a:t>
            </a:r>
            <a:r>
              <a:rPr lang="uk-UA" b="0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подібне до математики в школі, коли учню дають готові формули і розказують, як застосовувати їх на практиці.</a:t>
            </a:r>
          </a:p>
          <a:p>
            <a:pPr algn="l"/>
            <a:r>
              <a:rPr lang="uk-UA" b="1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Машинне навчання є індуктивним навчанням</a:t>
            </a:r>
            <a:r>
              <a:rPr lang="uk-UA" b="0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, оскільки в основному ми вчимо машину вчитися на прикладах, спостерігати велику кількість прикладів із реального життя, будувати на них моделі, перевіряти їх, застосовувати їх на подальших прикладах.</a:t>
            </a:r>
          </a:p>
          <a:p>
            <a:pPr algn="l"/>
            <a:r>
              <a:rPr lang="en-US" b="0" i="0" noProof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-------------------</a:t>
            </a:r>
            <a:endParaRPr lang="uk-UA" b="0" i="0" noProof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r>
              <a:rPr lang="uk-UA" noProof="0" dirty="0"/>
              <a:t>У звичайному програмуванні програми створюються вручну шляхом надання вхідних даних на основі логіки програмування, а комп’ютер генерує вихідні дані.</a:t>
            </a:r>
          </a:p>
          <a:p>
            <a:r>
              <a:rPr lang="uk-UA" noProof="0" dirty="0"/>
              <a:t>Навпаки, у програмуванні машинного навчання вхідні та вихідні дані подаються в алгоритм, який створює програму.</a:t>
            </a:r>
          </a:p>
          <a:p>
            <a:endParaRPr lang="uk-UA" noProof="0" dirty="0"/>
          </a:p>
          <a:p>
            <a:r>
              <a:rPr lang="uk-UA" noProof="0" dirty="0"/>
              <a:t>Звичайне програмування використовує звичайну процедурну мову. Це може бути мова асемблера або мова високого рівня, наприклад C, C++, </a:t>
            </a:r>
            <a:r>
              <a:rPr lang="uk-UA" noProof="0" dirty="0" err="1"/>
              <a:t>Java</a:t>
            </a:r>
            <a:r>
              <a:rPr lang="uk-UA" noProof="0" dirty="0"/>
              <a:t>, </a:t>
            </a:r>
            <a:r>
              <a:rPr lang="uk-UA" noProof="0" dirty="0" err="1"/>
              <a:t>JavaScript</a:t>
            </a:r>
            <a:r>
              <a:rPr lang="uk-UA" noProof="0" dirty="0"/>
              <a:t>, </a:t>
            </a:r>
            <a:r>
              <a:rPr lang="uk-UA" noProof="0" dirty="0" err="1"/>
              <a:t>Python</a:t>
            </a:r>
            <a:r>
              <a:rPr lang="uk-UA" noProof="0" dirty="0"/>
              <a:t> тощо. Традиційне програмування – це ручний процес, тобто програміст створює логіку програми. Їм потрібно закодувати правила  та написати рядки коду вручну. Вони надають вхідні дані та базуються на </a:t>
            </a:r>
            <a:r>
              <a:rPr lang="uk-UA" noProof="0" dirty="0" err="1"/>
              <a:t>логіці</a:t>
            </a:r>
            <a:r>
              <a:rPr lang="uk-UA" noProof="0" dirty="0"/>
              <a:t> програмування програми; він дає бажаний результат. Звичайний підхід до програмування залежить від алгоритму, і для програми може працювати кілька алгоритмів. Від програміста залежить, як він розробить і розробить логіку програми.</a:t>
            </a:r>
          </a:p>
          <a:p>
            <a:endParaRPr lang="uk-UA" noProof="0" dirty="0"/>
          </a:p>
          <a:p>
            <a:r>
              <a:rPr lang="uk-UA" noProof="0" dirty="0"/>
              <a:t>Машинне навчання базується на ідеї, що аналітичні системи можуть навчитися визначати закономірності та приймати </a:t>
            </a:r>
          </a:p>
          <a:p>
            <a:r>
              <a:rPr lang="uk-UA" noProof="0" dirty="0"/>
              <a:t>рішення з мінімальною участю людини за допомогою статистики, лінійної алгебри та чисельної оптимізації.</a:t>
            </a:r>
          </a:p>
          <a:p>
            <a:r>
              <a:rPr lang="uk-UA" noProof="0" dirty="0"/>
              <a:t>Машинне навчання як спосіб написання програм, бізнес-логіка яких генерується з вхідних даних. Ми подаємо дані в алгоритм, а результатом виконання програми буде логіка обробки нових даних. Це новий спосіб написання програмного забезпечення, на крок убік від традиційного процесу розробки.</a:t>
            </a:r>
          </a:p>
          <a:p>
            <a:r>
              <a:rPr lang="uk-UA" noProof="0" dirty="0"/>
              <a:t>У звичайному програмуванні програміст повинен жорстко закодувати логіку програми.</a:t>
            </a:r>
          </a:p>
          <a:p>
            <a:r>
              <a:rPr lang="uk-UA" noProof="0" dirty="0"/>
              <a:t>У машинному навчанні це багато в чому залежить від машини, яка навчається з вхідних даних.</a:t>
            </a:r>
          </a:p>
          <a:p>
            <a:r>
              <a:rPr lang="uk-UA" noProof="0" dirty="0"/>
              <a:t>Звичайне програмування – це не дуже просунутий рівень, де прийняття рішень базується на умовах IF-ELSE. Тому багато рішень неможливо змоделювати з його допомогою.</a:t>
            </a:r>
          </a:p>
          <a:p>
            <a:r>
              <a:rPr lang="uk-UA" noProof="0" dirty="0"/>
              <a:t>Навпаки, програмування машинного навчання вирішує проблему шляхом моделювання даних за допомогою даних поїзда та даних тестування. На основі цих даних і статистичних моделей машинне навчання передбачає результат.</a:t>
            </a:r>
          </a:p>
          <a:p>
            <a:r>
              <a:rPr lang="uk-UA" noProof="0" dirty="0"/>
              <a:t>Крім того, існує значна різниця між машинним навчанням і звичайним програмуванням на основі кількості вхідних параметрів, які може обробити модель. У машинному навчанні, щоб отримати точний прогноз, потрібно вказати тисячі параметрів. Крім того, це потрібно робити з високою точністю, тому що кожна деталь може вплинути на кінцевий результат. Однак у звичайному програмуванні програміст не може побудувати алгоритм за тими самими шаблонами</a:t>
            </a:r>
          </a:p>
          <a:p>
            <a:pPr algn="l"/>
            <a:endParaRPr lang="uk-UA" b="0" i="0" noProof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endParaRPr lang="uk-UA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D2E2CB-08B3-A759-5B6E-15AC9897F2C4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11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6113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2CEE7-5F6A-4F72-A587-4D3E7C05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CABBF-DDBF-4F19-8EBF-17D5E3F0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ED0DEE-D46D-4832-9471-7417705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14.06.2024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F2C9D-7465-4D21-A71D-FE86142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55563-75B2-448D-8BEE-A0AFA66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77E6C-2D43-438D-87C2-2E663DC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6464B4-CD2D-46A7-A77A-4762A9E5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C2B1C-1554-4C49-B485-81612D11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14.06.2024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0CF79-3FC3-4912-B71C-493C3AFD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971A7-6FF6-4E55-847E-92C83CC1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3EEAD2-999F-4405-A4F6-1B8046AF8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49B4FE-5909-4FB3-B23D-4805F4A3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0C5B5-BDC6-4241-BC03-2387EA09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14.06.2024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53553-2306-407B-B348-44133FF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17079-3FD4-4637-B42B-315F544F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3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87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A2EAB-16FD-4D01-A236-9C14E5CA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A81AF-682B-4333-8CB4-44924FB3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B1B14-2DDB-4A7A-961C-D070B071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14.06.2024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A1E73-C758-4FF9-B8D6-3D6AC2DD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D3E33-159A-4904-B189-4AFF9FB9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DF47B-70D5-4FD1-A0A3-43B2BC05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6411E-A7FB-47B4-A7A3-F3F27C24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59459-317E-4405-8301-3199085A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14.06.2024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2DD46-D1E3-4B63-9F03-E082C8B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E4D7F-F47B-4055-B3C7-7F47FF5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3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B51AD-196A-40D7-AFCD-7534E71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9D9F1-17F8-4C31-947A-400ECEEE8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C619E1-AFB3-48E3-9D3F-F9674AB4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9E38CE-0A74-42C2-9BB9-5505D35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14.06.2024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3DD3D-6671-4E08-A1E1-DD79325D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B429F-BFA5-4D32-B4BD-7D98BEF0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89DE9-16CA-45B7-B78B-87517756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B7571F-BE31-4AF8-ABC8-6DEC4D9C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01A449-5125-410E-A811-D68C0F63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ABABEC-F980-4330-9E66-8D684EA19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D14F22-A98B-4238-AD80-29AEA0D8C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B115C4-FAEC-4400-944E-9AAB224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14.06.2024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845259-A870-465B-A146-3C8B5C5B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D4D466-7EC4-41A6-A963-B9CF8F7C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3DB8-EA3D-46F6-9077-F3FF0533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4C2883-6281-47C9-9F6E-BDB74549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14.06.2024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BA826-B6F0-428F-9569-3C38750C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4E489D-209E-45AC-91C5-2141B30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6FE641-EFC4-44A2-BE3F-DA42ABE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14.06.2024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040F7-51F9-4680-8114-12767EB6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B78E3-427D-40A7-AA49-19451CA3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2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C5EF8-B516-44FD-9471-2A33256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A94AA-8951-4645-A40D-B6B99827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65039-F9BE-473D-9F55-1650DAE1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74634-915E-4B9B-86BE-093D7E05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14.06.2024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FD6F3-E5B5-4303-A62A-66368822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286C5A-440E-4D76-A583-BF8F373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F0933-1141-49DC-85C8-3FCDC20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CC67CE-5F51-44C5-93C2-B036B192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F73CDC-1B2C-4F60-AE0C-C39A2751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820D1-7574-428C-B81F-01C2D654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14.06.2024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EDA990-4549-43ED-B6ED-86D89F09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643FBB-FCB9-4B32-8215-5138463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76CE-FCE4-4D27-BDAB-3B125CA9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9BA53-C0CC-4613-B092-00B9845F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778F9-40EF-4344-A573-415F7BB43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14.06.2024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4D69F-D613-4BAB-9CAC-00DB7C8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641BA-FEDB-4FB3-B638-1A5ACAE3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9C%D0%B0%D1%88%D0%B8%D0%BD%D0%BD%D0%B5_%D0%BD%D0%B0%D0%B2%D1%87%D0%B0%D0%BD%D0%BD%D1%8F#cite_note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uk.wikipedia.org/wiki/%D0%9C%D0%B0%D1%88%D0%B8%D0%BD%D0%BD%D0%B5_%D0%BD%D0%B0%D0%B2%D1%87%D0%B0%D0%BD%D0%BD%D1%8F#cite_note-1" TargetMode="Externa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f.lnu.edu.ua/ar/1739" TargetMode="External"/><Relationship Id="rId2" Type="http://schemas.openxmlformats.org/officeDocument/2006/relationships/hyperlink" Target="https://uk.wikipedia.org/wiki/&#1084;&#1072;&#1096;&#1080;&#1085;&#1085;&#1077;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mmf.lnu.edu.ua/ar/1743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E92E5AA-E437-7DE1-4D8B-37FE89D71E38}"/>
              </a:ext>
            </a:extLst>
          </p:cNvPr>
          <p:cNvSpPr txBox="1">
            <a:spLocks noChangeArrowheads="1"/>
          </p:cNvSpPr>
          <p:nvPr/>
        </p:nvSpPr>
        <p:spPr>
          <a:xfrm>
            <a:off x="215516" y="980728"/>
            <a:ext cx="8712968" cy="44012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ОСНОВИ СИСТЕМ ШТУЧНОГО ІНТЕЛЕКТУ, НЕЙРОННИХ МЕРЕЖ</a:t>
            </a:r>
          </a:p>
          <a:p>
            <a:pPr algn="ctr">
              <a:lnSpc>
                <a:spcPct val="100000"/>
              </a:lnSpc>
            </a:pPr>
            <a:r>
              <a:rPr lang="ru-RU" altLang="ru-RU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та ГЛИБОКОГО НАВЧАННЯ</a:t>
            </a:r>
          </a:p>
          <a:p>
            <a:pPr algn="ctr">
              <a:lnSpc>
                <a:spcPct val="100000"/>
              </a:lnSpc>
            </a:pPr>
            <a:endParaRPr lang="en-US" altLang="ru-RU" sz="3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Частина 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1.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ШТУЧНИЙ ІНТЕЛЕКТ.</a:t>
            </a: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МАШИННЕ НАВЧАННЯ</a:t>
            </a:r>
          </a:p>
          <a:p>
            <a:pPr algn="ctr">
              <a:lnSpc>
                <a:spcPct val="100000"/>
              </a:lnSpc>
            </a:pPr>
            <a:endParaRPr lang="uk-UA" altLang="ru-RU" sz="4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Лекція 1.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Машинне навчання (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ML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uk-UA" altLang="uk-UA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altLang="ru-RU" sz="3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349696" y="836712"/>
            <a:ext cx="8686800" cy="533979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Машинне навчання (МН, </a:t>
            </a:r>
            <a:r>
              <a:rPr lang="de-DE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machine</a:t>
            </a:r>
            <a:r>
              <a:rPr lang="de-DE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de-DE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learning</a:t>
            </a:r>
            <a:r>
              <a:rPr lang="de-DE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, ML) —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клас методів та алгоритмів ШІ,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здатних навчатися з даних і узагальнюватися на небачені (невідомі) дані, й відтак виконувати завдання без явних інструкцій.</a:t>
            </a:r>
          </a:p>
          <a:p>
            <a:pPr marL="0" indent="0">
              <a:buNone/>
              <a:defRPr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Характерна риса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 - не пряме розв'язання задачі, а навчання за рахунок застосування рішень безлічі подібних задач.</a:t>
            </a:r>
          </a:p>
          <a:p>
            <a:pPr marL="0" indent="0">
              <a:buNone/>
              <a:defRPr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Для побудови таких методів використовуються засоби математичної статистики, чисельних методів, математичного аналізу, методів оптимізації, теорії ймовірностей, теорії графів, різні техніки роботи з даними у цифровій формі.</a:t>
            </a: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E69E784C-ED28-4A92-8E0C-ED367A7795CF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625D9-41C0-3D49-97C8-BCDFEC4A08FF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Машинне навчання (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ML)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E159C-59E5-A20F-06D4-CCC24E688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1C09FACC-66B9-34AF-289B-A4D7BE0C59E6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11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41C15D-3ACD-8576-94C0-22B0FABFC693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Машинне навчання (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ML)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04A789-5F86-4F09-4A45-8EC952E90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98144"/>
            <a:ext cx="6128172" cy="21145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0839BE-9896-DCE0-77F5-D64A0AB92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4198926"/>
            <a:ext cx="6128171" cy="2114513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FF156C9E-B553-4DD4-2094-B666B792BAF5}"/>
              </a:ext>
            </a:extLst>
          </p:cNvPr>
          <p:cNvSpPr txBox="1">
            <a:spLocks noChangeArrowheads="1"/>
          </p:cNvSpPr>
          <p:nvPr/>
        </p:nvSpPr>
        <p:spPr>
          <a:xfrm>
            <a:off x="349696" y="836712"/>
            <a:ext cx="4222304" cy="48064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Дедуктивне навчання</a:t>
            </a: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0586A20-45D9-05FE-7E1E-E2E3BE310D3B}"/>
              </a:ext>
            </a:extLst>
          </p:cNvPr>
          <p:cNvSpPr txBox="1">
            <a:spLocks noChangeArrowheads="1"/>
          </p:cNvSpPr>
          <p:nvPr/>
        </p:nvSpPr>
        <p:spPr>
          <a:xfrm>
            <a:off x="4752528" y="3714735"/>
            <a:ext cx="4222304" cy="48064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Індуктивне навчання</a:t>
            </a: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47715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2B7B18-F380-7D95-CE3B-245772823474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Базові типи машинного навчання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DAEF8EA-AA9E-7DC3-43E7-5676BD6AA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32" y="843066"/>
            <a:ext cx="7596336" cy="21477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BC6751-0385-9A5A-6350-222676D52D54}"/>
              </a:ext>
            </a:extLst>
          </p:cNvPr>
          <p:cNvSpPr txBox="1"/>
          <p:nvPr/>
        </p:nvSpPr>
        <p:spPr>
          <a:xfrm>
            <a:off x="323528" y="2708920"/>
            <a:ext cx="3024336" cy="4202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lnSpc>
                <a:spcPts val="2400"/>
              </a:lnSpc>
              <a:spcBef>
                <a:spcPts val="750"/>
              </a:spcBef>
              <a:defRPr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Є набір прикладів, до кожного прикладу є правильна відповідь.</a:t>
            </a:r>
          </a:p>
          <a:p>
            <a:pPr defTabSz="685800">
              <a:lnSpc>
                <a:spcPts val="2400"/>
              </a:lnSpc>
              <a:spcBef>
                <a:spcPts val="750"/>
              </a:spcBef>
              <a:defRPr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Задача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 – навчитися по прикладах надавати правильну відповідь на питання, задане вчителем.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491D5-8771-7D3E-268D-C5A607F885A8}"/>
              </a:ext>
            </a:extLst>
          </p:cNvPr>
          <p:cNvSpPr txBox="1"/>
          <p:nvPr/>
        </p:nvSpPr>
        <p:spPr>
          <a:xfrm>
            <a:off x="3233564" y="3007658"/>
            <a:ext cx="3024336" cy="3330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lnSpc>
                <a:spcPts val="2400"/>
              </a:lnSpc>
              <a:spcBef>
                <a:spcPts val="1200"/>
              </a:spcBef>
              <a:defRPr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Є великий набір даних. В цих даних є приховані закономірності.</a:t>
            </a:r>
          </a:p>
          <a:p>
            <a:pPr defTabSz="685800">
              <a:lnSpc>
                <a:spcPts val="2400"/>
              </a:lnSpc>
              <a:spcBef>
                <a:spcPts val="1200"/>
              </a:spcBef>
              <a:defRPr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Задача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– знайти закономірності, наприклад, розбивши дані на певні групи чи кластери.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C96BF7-6671-900F-65F1-7A128B3FF8B7}"/>
              </a:ext>
            </a:extLst>
          </p:cNvPr>
          <p:cNvSpPr txBox="1"/>
          <p:nvPr/>
        </p:nvSpPr>
        <p:spPr>
          <a:xfrm>
            <a:off x="6112330" y="2852936"/>
            <a:ext cx="2780150" cy="2869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lnSpc>
                <a:spcPts val="2400"/>
              </a:lnSpc>
              <a:defRPr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Є середовище _ агент, що вчиняє певні дії. </a:t>
            </a:r>
          </a:p>
          <a:p>
            <a:pPr defTabSz="685800">
              <a:lnSpc>
                <a:spcPts val="2400"/>
              </a:lnSpc>
              <a:defRPr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Дії приводять до </a:t>
            </a:r>
          </a:p>
          <a:p>
            <a:pPr defTabSz="685800">
              <a:lnSpc>
                <a:spcPts val="2400"/>
              </a:lnSpc>
              <a:defRPr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+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або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-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. </a:t>
            </a:r>
          </a:p>
          <a:p>
            <a:pPr defTabSz="685800">
              <a:lnSpc>
                <a:spcPts val="2400"/>
              </a:lnSpc>
              <a:defRPr/>
            </a:pP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defTabSz="685800">
              <a:lnSpc>
                <a:spcPts val="2400"/>
              </a:lnSpc>
              <a:defRPr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Задача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 – Максимізувати +</a:t>
            </a:r>
          </a:p>
          <a:p>
            <a:pPr defTabSz="685800">
              <a:lnSpc>
                <a:spcPts val="2400"/>
              </a:lnSpc>
              <a:defRPr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Мінімізувати -</a:t>
            </a:r>
          </a:p>
        </p:txBody>
      </p:sp>
      <p:sp>
        <p:nvSpPr>
          <p:cNvPr id="17" name="TextShape 1">
            <a:extLst>
              <a:ext uri="{FF2B5EF4-FFF2-40B4-BE49-F238E27FC236}">
                <a16:creationId xmlns:a16="http://schemas.microsoft.com/office/drawing/2014/main" id="{D8D2593B-6854-49FE-1890-495E60D69163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7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ACD7-D4EF-9DC2-E68D-9FC26550A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361"/>
            <a:ext cx="9144000" cy="1089529"/>
          </a:xfrm>
        </p:spPr>
        <p:txBody>
          <a:bodyPr wrap="square" anchor="ctr" anchorCtr="0">
            <a:spAutoFit/>
          </a:bodyPr>
          <a:lstStyle/>
          <a:p>
            <a:pPr defTabSz="914400"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Навчання з вчителем </a:t>
            </a: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| Supervised Learning</a:t>
            </a:r>
            <a:endParaRPr lang="lt-LT" sz="3600" b="1" dirty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2872E4-BB28-BAF5-2D2B-2C7CD101F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220" y="1373366"/>
            <a:ext cx="6214220" cy="2715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CE406B-6C42-90BC-E647-65DF95C80748}"/>
              </a:ext>
            </a:extLst>
          </p:cNvPr>
          <p:cNvSpPr txBox="1"/>
          <p:nvPr/>
        </p:nvSpPr>
        <p:spPr>
          <a:xfrm>
            <a:off x="169168" y="4365104"/>
            <a:ext cx="8123862" cy="203132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ru-RU"/>
            </a:defPPr>
            <a:lvl1pPr algn="just"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uk-UA" dirty="0"/>
              <a:t>Надаються приклади </a:t>
            </a:r>
            <a:r>
              <a:rPr lang="uk-UA" dirty="0" err="1"/>
              <a:t>введень</a:t>
            </a:r>
            <a:r>
              <a:rPr lang="uk-UA" dirty="0"/>
              <a:t> та їхніх бажаних відповідей (тренувальні дані).   </a:t>
            </a:r>
          </a:p>
          <a:p>
            <a:r>
              <a:rPr lang="uk-UA" dirty="0"/>
              <a:t>Модель навчається на тренувальних даних.</a:t>
            </a:r>
          </a:p>
          <a:p>
            <a:r>
              <a:rPr lang="uk-UA" dirty="0"/>
              <a:t>! Важливо : бажані вихідні відповіді (мітки) </a:t>
            </a:r>
            <a:r>
              <a:rPr lang="uk-UA" dirty="0">
                <a:solidFill>
                  <a:srgbClr val="FF0000"/>
                </a:solidFill>
              </a:rPr>
              <a:t>відомі заздалегідь на етапі навчання.</a:t>
            </a: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D774A875-A77D-FD7B-BD4A-F9AD31ABDE1F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7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ACD7-D4EF-9DC2-E68D-9FC26550A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658" y="87361"/>
            <a:ext cx="8586788" cy="1089529"/>
          </a:xfrm>
        </p:spPr>
        <p:txBody>
          <a:bodyPr wrap="square" anchor="ctr" anchorCtr="0">
            <a:spAutoFit/>
          </a:bodyPr>
          <a:lstStyle/>
          <a:p>
            <a:pPr defTabSz="914400"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Навчання без вчителя </a:t>
            </a: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| </a:t>
            </a: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U</a:t>
            </a:r>
            <a:r>
              <a:rPr lang="de-DE" sz="3600" b="1" dirty="0" err="1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rPr>
              <a:t>nsupervised</a:t>
            </a:r>
            <a:r>
              <a:rPr lang="de-DE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rPr>
              <a:t> Learning</a:t>
            </a:r>
            <a:endParaRPr lang="lt-LT" sz="3600" b="1" dirty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40FC03-86C1-F098-82CB-4E098C457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40" y="1917889"/>
            <a:ext cx="6761905" cy="17619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580797-50C1-6575-9354-D302E3DD2CEB}"/>
              </a:ext>
            </a:extLst>
          </p:cNvPr>
          <p:cNvSpPr txBox="1"/>
          <p:nvPr/>
        </p:nvSpPr>
        <p:spPr>
          <a:xfrm>
            <a:off x="343789" y="3959149"/>
            <a:ext cx="8123862" cy="241912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ru-RU"/>
            </a:defPPr>
            <a:lvl1pPr algn="just"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uk-UA" dirty="0"/>
              <a:t>Алгоритмові навчання не дається міток, залишаючи його самому знаходити структуру в своєму вході. Навчання без учителя може бути метою саме по собі (виявлення прихованих закономірностей у даних), або засобом досягнення мети 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89AD8A9E-D322-27F3-A44E-E759151ED44D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35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96FB3-A9CB-D31A-FE8F-EFD1F134C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DCA7-FBBD-B2A4-47FA-5EE1B46AF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12" y="113796"/>
            <a:ext cx="8586788" cy="590931"/>
          </a:xfrm>
        </p:spPr>
        <p:txBody>
          <a:bodyPr wrap="square" anchor="ctr" anchorCtr="0">
            <a:spAutoFit/>
          </a:bodyPr>
          <a:lstStyle/>
          <a:p>
            <a:pPr defTabSz="914400"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Моделі </a:t>
            </a: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ML</a:t>
            </a:r>
            <a:endParaRPr lang="lt-LT" sz="3600" b="1" dirty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CF5F3B-9890-F5FD-B338-AB7D730343AD}"/>
              </a:ext>
            </a:extLst>
          </p:cNvPr>
          <p:cNvSpPr txBox="1"/>
          <p:nvPr/>
        </p:nvSpPr>
        <p:spPr>
          <a:xfrm>
            <a:off x="470615" y="5368820"/>
            <a:ext cx="8123862" cy="12557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ru-RU"/>
            </a:defPPr>
            <a:lvl1pPr algn="just"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uk-UA" dirty="0"/>
              <a:t>З вчителем: класифікація, регресія</a:t>
            </a:r>
          </a:p>
          <a:p>
            <a:r>
              <a:rPr lang="uk-UA" dirty="0"/>
              <a:t>Без вчителя: кластеризація, пошук правил</a:t>
            </a:r>
          </a:p>
          <a:p>
            <a:endParaRPr lang="uk-UA" dirty="0"/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8F10CD2B-24BB-9942-08CA-810394AFE28D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909681-E65E-083B-B292-3CB633712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25262"/>
            <a:ext cx="7697956" cy="37623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B5E56B-587D-BC4A-E96E-425FD5A99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628" y="4083891"/>
            <a:ext cx="1990476" cy="1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5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ACD7-D4EF-9DC2-E68D-9FC26550A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4" y="87361"/>
            <a:ext cx="8586788" cy="1089529"/>
          </a:xfrm>
        </p:spPr>
        <p:txBody>
          <a:bodyPr wrap="square" anchor="ctr" anchorCtr="0">
            <a:spAutoFit/>
          </a:bodyPr>
          <a:lstStyle/>
          <a:p>
            <a:pPr defTabSz="914400"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Навчання з підкріпленням</a:t>
            </a: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 | R</a:t>
            </a: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rPr>
              <a:t>einforcement Learning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04FA3F-21CB-3E00-3AB2-017B6E791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335" y="1392905"/>
            <a:ext cx="7396995" cy="21601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53E299-A87C-1BE3-B90A-307011681FEC}"/>
              </a:ext>
            </a:extLst>
          </p:cNvPr>
          <p:cNvSpPr txBox="1"/>
          <p:nvPr/>
        </p:nvSpPr>
        <p:spPr>
          <a:xfrm>
            <a:off x="510069" y="4049164"/>
            <a:ext cx="8123862" cy="241912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ru-RU"/>
            </a:defPPr>
            <a:lvl1pPr algn="just"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uk-UA" dirty="0"/>
              <a:t>Тренувальні дані (у вигляді винагород та покарань) надаються лише як зворотний зв'язок на дії програми в деякому динамічному середовищі, </a:t>
            </a:r>
          </a:p>
          <a:p>
            <a:r>
              <a:rPr lang="uk-UA" dirty="0"/>
              <a:t>! Важливо : вихідні відповіді </a:t>
            </a:r>
            <a:r>
              <a:rPr lang="uk-UA" dirty="0">
                <a:solidFill>
                  <a:srgbClr val="FF0000"/>
                </a:solidFill>
              </a:rPr>
              <a:t>НЕ ВІДОМІ</a:t>
            </a:r>
            <a:r>
              <a:rPr lang="uk-UA" dirty="0"/>
              <a:t> </a:t>
            </a:r>
            <a:r>
              <a:rPr lang="uk-UA" dirty="0">
                <a:solidFill>
                  <a:srgbClr val="FF0000"/>
                </a:solidFill>
              </a:rPr>
              <a:t>заздалегідь.</a:t>
            </a:r>
            <a:endParaRPr lang="uk-UA" dirty="0"/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369EC0AB-81AF-4EE7-2284-DF0CED991CD2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84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12AC4-D2AF-794F-1601-FC76B8139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96F8-93F2-FA04-06CF-DB65831DF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12" y="113796"/>
            <a:ext cx="8586788" cy="590931"/>
          </a:xfrm>
        </p:spPr>
        <p:txBody>
          <a:bodyPr wrap="square" anchor="ctr" anchorCtr="0">
            <a:spAutoFit/>
          </a:bodyPr>
          <a:lstStyle/>
          <a:p>
            <a:pPr defTabSz="914400"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Моделі </a:t>
            </a: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ML</a:t>
            </a:r>
            <a:endParaRPr lang="lt-LT" sz="3600" b="1" dirty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E75277-E8C7-2447-6B9E-827EDB4ECC06}"/>
              </a:ext>
            </a:extLst>
          </p:cNvPr>
          <p:cNvSpPr txBox="1"/>
          <p:nvPr/>
        </p:nvSpPr>
        <p:spPr>
          <a:xfrm>
            <a:off x="386012" y="4491146"/>
            <a:ext cx="8123862" cy="164352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ru-RU"/>
            </a:defPPr>
            <a:lvl1pPr algn="just"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uk-UA" dirty="0"/>
              <a:t>Типові задачі:</a:t>
            </a:r>
          </a:p>
          <a:p>
            <a:r>
              <a:rPr lang="uk-UA" dirty="0"/>
              <a:t>навчання роботів ходити, маніпулювати об'єктами</a:t>
            </a:r>
          </a:p>
          <a:p>
            <a:r>
              <a:rPr lang="uk-UA" dirty="0"/>
              <a:t>Навчання грати, торгувати, діагностувати …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C62BC03F-9167-588D-6303-DDDC923AB0E8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9986AF-545A-20C2-12D7-AA7CBEEFC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929183"/>
            <a:ext cx="5976664" cy="245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87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21603-8D3D-2E82-D919-796B4C02A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D3CE-F7E6-0BFF-789A-0BDF9321E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12" y="113796"/>
            <a:ext cx="8586788" cy="590931"/>
          </a:xfrm>
        </p:spPr>
        <p:txBody>
          <a:bodyPr wrap="square" anchor="ctr" anchorCtr="0">
            <a:spAutoFit/>
          </a:bodyPr>
          <a:lstStyle/>
          <a:p>
            <a:pPr defTabSz="914400"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Моделі </a:t>
            </a: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ML</a:t>
            </a:r>
            <a:endParaRPr lang="lt-LT" sz="3600" b="1" dirty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B6347-84CA-594B-009F-0464652B2CEE}"/>
              </a:ext>
            </a:extLst>
          </p:cNvPr>
          <p:cNvSpPr txBox="1"/>
          <p:nvPr/>
        </p:nvSpPr>
        <p:spPr>
          <a:xfrm>
            <a:off x="408578" y="5908267"/>
            <a:ext cx="8123862" cy="4801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ru-RU"/>
            </a:defPPr>
            <a:lvl1pPr algn="just"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r>
              <a:rPr lang="uk-UA" dirty="0"/>
              <a:t>Вирішують всі завдання </a:t>
            </a:r>
            <a:r>
              <a:rPr lang="en-US" dirty="0"/>
              <a:t>ML (! ?)</a:t>
            </a:r>
            <a:endParaRPr lang="uk-UA" dirty="0"/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94BDB145-7156-AC5D-CA5E-A1AC1F3E215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76A319-0A77-AE43-DC36-20C47A3EB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676688"/>
            <a:ext cx="1800200" cy="10594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77E53D-C345-AAF8-703C-89CC00C48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55" y="1647901"/>
            <a:ext cx="6212389" cy="379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73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5AE9D-6F21-A0FB-BF44-BE7EB0F94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9ED4-7673-A52C-EBA5-2364AF013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12" y="113796"/>
            <a:ext cx="8586788" cy="590931"/>
          </a:xfrm>
        </p:spPr>
        <p:txBody>
          <a:bodyPr wrap="square" anchor="ctr" anchorCtr="0">
            <a:spAutoFit/>
          </a:bodyPr>
          <a:lstStyle/>
          <a:p>
            <a:pPr defTabSz="914400"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Загальний процес </a:t>
            </a:r>
            <a:r>
              <a:rPr lang="en-US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ML</a:t>
            </a:r>
            <a:r>
              <a:rPr lang="uk-UA" sz="3600" b="1" dirty="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 з вчителем</a:t>
            </a:r>
            <a:endParaRPr lang="lt-LT" sz="3600" b="1" dirty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D7CAB-39D4-4E35-6DCF-374661E44C55}"/>
              </a:ext>
            </a:extLst>
          </p:cNvPr>
          <p:cNvSpPr txBox="1"/>
          <p:nvPr/>
        </p:nvSpPr>
        <p:spPr>
          <a:xfrm>
            <a:off x="430817" y="846353"/>
            <a:ext cx="4277722" cy="474591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defPPr>
              <a:defRPr lang="ru-RU"/>
            </a:defPPr>
            <a:lvl1pPr algn="just" defTabSz="685800"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uk-UA" dirty="0"/>
              <a:t>Загальна процедура вирішення довільної задачі методами машинного навчання:</a:t>
            </a:r>
          </a:p>
          <a:p>
            <a:pPr algn="l"/>
            <a:r>
              <a:rPr lang="uk-UA" b="0" dirty="0"/>
              <a:t>- створення математичної моделі,</a:t>
            </a:r>
          </a:p>
          <a:p>
            <a:pPr algn="l"/>
            <a:r>
              <a:rPr lang="uk-UA" b="0" dirty="0"/>
              <a:t>- навчання моделі до досягнення заданого критерія якості,</a:t>
            </a:r>
          </a:p>
          <a:p>
            <a:pPr algn="l"/>
            <a:r>
              <a:rPr lang="uk-UA" b="0" dirty="0"/>
              <a:t>- використання моделі для конкретного варіанту даних. 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FF53C747-EE85-356B-6591-9D3ACDFF5A21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C48536-3DCD-5938-8010-E6EDF44B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804380"/>
            <a:ext cx="2903822" cy="54094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0AE96F-D387-E6E4-FFD1-CF5CD58FF94D}"/>
              </a:ext>
            </a:extLst>
          </p:cNvPr>
          <p:cNvSpPr txBox="1"/>
          <p:nvPr/>
        </p:nvSpPr>
        <p:spPr>
          <a:xfrm>
            <a:off x="6926111" y="2060848"/>
            <a:ext cx="1565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Модель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AFB2C-8F6E-F956-D555-D9D9166B004B}"/>
              </a:ext>
            </a:extLst>
          </p:cNvPr>
          <p:cNvSpPr txBox="1"/>
          <p:nvPr/>
        </p:nvSpPr>
        <p:spPr>
          <a:xfrm>
            <a:off x="6948704" y="4168060"/>
            <a:ext cx="1610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>
                <a:solidFill>
                  <a:schemeClr val="accent1">
                    <a:lumMod val="50000"/>
                  </a:schemeClr>
                </a:solidFill>
              </a:rPr>
              <a:t>Модель</a:t>
            </a:r>
          </a:p>
        </p:txBody>
      </p:sp>
    </p:spTree>
    <p:extLst>
      <p:ext uri="{BB962C8B-B14F-4D97-AF65-F5344CB8AC3E}">
        <p14:creationId xmlns:p14="http://schemas.microsoft.com/office/powerpoint/2010/main" val="49356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420888"/>
            <a:ext cx="8075240" cy="535531"/>
          </a:xfrm>
        </p:spPr>
        <p:txBody>
          <a:bodyPr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200" b="1" cap="all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МАШИННЕ НАВЧАННЯ</a:t>
            </a:r>
            <a:endParaRPr lang="ru-RU" altLang="ru-RU" sz="3200" b="1" cap="all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B637B-5354-4EE3-9424-3161CDB8F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308725"/>
            <a:ext cx="1455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Лек. 2   </a:t>
            </a:r>
            <a:r>
              <a:rPr lang="en-US" altLang="ru-RU" sz="1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202</a:t>
            </a:r>
            <a:r>
              <a:rPr lang="uk-UA" altLang="ru-RU" sz="1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  <a:endParaRPr lang="ru-RU" altLang="ru-RU" sz="18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F3CDA3F9-F650-40E7-B5A4-0AFE2B0C7796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</a:t>
            </a:fld>
            <a:endParaRPr lang="uk-UA" altLang="ru-RU" sz="14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125B4-414A-49A0-9F80-BC398B66C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47092A6-706F-7D05-ED7A-E1E0D4E6283D}"/>
              </a:ext>
            </a:extLst>
          </p:cNvPr>
          <p:cNvSpPr/>
          <p:nvPr/>
        </p:nvSpPr>
        <p:spPr>
          <a:xfrm>
            <a:off x="4031064" y="718468"/>
            <a:ext cx="4300234" cy="53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FD30BE7-937E-9FA2-52E6-449D062AFD74}"/>
              </a:ext>
            </a:extLst>
          </p:cNvPr>
          <p:cNvSpPr/>
          <p:nvPr/>
        </p:nvSpPr>
        <p:spPr>
          <a:xfrm>
            <a:off x="107504" y="704727"/>
            <a:ext cx="3744413" cy="5316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8E26B44B-4940-0324-DD63-082B8492F16B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514EE-DF0E-F4BF-9A98-2AB64426DD76}"/>
              </a:ext>
            </a:extLst>
          </p:cNvPr>
          <p:cNvSpPr txBox="1"/>
          <p:nvPr/>
        </p:nvSpPr>
        <p:spPr>
          <a:xfrm>
            <a:off x="5949034" y="959609"/>
            <a:ext cx="1565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Модель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F2C32-B50E-B72D-C32F-B05AA83061E4}"/>
              </a:ext>
            </a:extLst>
          </p:cNvPr>
          <p:cNvSpPr txBox="1"/>
          <p:nvPr/>
        </p:nvSpPr>
        <p:spPr>
          <a:xfrm>
            <a:off x="5701718" y="2629167"/>
            <a:ext cx="1565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chemeClr val="accent1">
                    <a:lumMod val="75000"/>
                  </a:schemeClr>
                </a:solidFill>
              </a:rPr>
              <a:t>Модель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BD289-D0D9-7FA4-E535-1A9434532C50}"/>
              </a:ext>
            </a:extLst>
          </p:cNvPr>
          <p:cNvSpPr txBox="1"/>
          <p:nvPr/>
        </p:nvSpPr>
        <p:spPr>
          <a:xfrm>
            <a:off x="5143845" y="5399390"/>
            <a:ext cx="1610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>
                <a:solidFill>
                  <a:schemeClr val="accent1">
                    <a:lumMod val="50000"/>
                  </a:schemeClr>
                </a:solidFill>
              </a:rPr>
              <a:t>Модель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292157C-DC62-5F0F-D88F-AFA36491FA4B}"/>
              </a:ext>
            </a:extLst>
          </p:cNvPr>
          <p:cNvCxnSpPr>
            <a:cxnSpLocks/>
          </p:cNvCxnSpPr>
          <p:nvPr/>
        </p:nvCxnSpPr>
        <p:spPr>
          <a:xfrm>
            <a:off x="3923928" y="581498"/>
            <a:ext cx="0" cy="604867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626A1809-5036-2BA9-0E5C-BB2E0A2A9C9D}"/>
              </a:ext>
            </a:extLst>
          </p:cNvPr>
          <p:cNvCxnSpPr>
            <a:cxnSpLocks/>
          </p:cNvCxnSpPr>
          <p:nvPr/>
        </p:nvCxnSpPr>
        <p:spPr>
          <a:xfrm flipH="1">
            <a:off x="1071069" y="3218086"/>
            <a:ext cx="7260232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8580DA-04A3-EA0D-4073-BBC1AE8FFBEB}"/>
              </a:ext>
            </a:extLst>
          </p:cNvPr>
          <p:cNvSpPr txBox="1"/>
          <p:nvPr/>
        </p:nvSpPr>
        <p:spPr>
          <a:xfrm>
            <a:off x="292163" y="5968556"/>
            <a:ext cx="2874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>
                <a:solidFill>
                  <a:schemeClr val="accent1">
                    <a:lumMod val="50000"/>
                  </a:schemeClr>
                </a:solidFill>
              </a:rPr>
              <a:t>Попередня обробка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Preprocessing</a:t>
            </a:r>
            <a:endParaRPr lang="uk-UA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40B8C-BC56-28A5-926C-DA795A054D58}"/>
              </a:ext>
            </a:extLst>
          </p:cNvPr>
          <p:cNvSpPr txBox="1"/>
          <p:nvPr/>
        </p:nvSpPr>
        <p:spPr>
          <a:xfrm rot="16200000">
            <a:off x="7384347" y="1448554"/>
            <a:ext cx="2761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>
                <a:solidFill>
                  <a:schemeClr val="accent1">
                    <a:lumMod val="50000"/>
                  </a:schemeClr>
                </a:solidFill>
              </a:rPr>
              <a:t>Тренування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uk-UA" sz="2400" b="1" dirty="0">
                <a:solidFill>
                  <a:schemeClr val="accent1">
                    <a:lumMod val="50000"/>
                  </a:schemeClr>
                </a:solidFill>
              </a:rPr>
              <a:t>моделі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Training</a:t>
            </a:r>
            <a:endParaRPr lang="uk-UA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950B0C-C74C-7CA0-A703-D52F243F1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45" y="581498"/>
            <a:ext cx="8356982" cy="534143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A89C594-7CC0-AF9F-A1C0-3A1003BC7823}"/>
              </a:ext>
            </a:extLst>
          </p:cNvPr>
          <p:cNvSpPr txBox="1"/>
          <p:nvPr/>
        </p:nvSpPr>
        <p:spPr>
          <a:xfrm rot="16200000">
            <a:off x="7362609" y="4203385"/>
            <a:ext cx="2660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>
                <a:solidFill>
                  <a:schemeClr val="accent1">
                    <a:lumMod val="50000"/>
                  </a:schemeClr>
                </a:solidFill>
              </a:rPr>
              <a:t>Оцінка моделі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Evaluating (Testing)</a:t>
            </a:r>
            <a:endParaRPr lang="uk-UA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FE799-450C-D489-4227-F978E7D62C14}"/>
              </a:ext>
            </a:extLst>
          </p:cNvPr>
          <p:cNvSpPr txBox="1"/>
          <p:nvPr/>
        </p:nvSpPr>
        <p:spPr>
          <a:xfrm>
            <a:off x="5143845" y="5968556"/>
            <a:ext cx="1985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accent1">
                    <a:lumMod val="50000"/>
                  </a:schemeClr>
                </a:solidFill>
              </a:rPr>
              <a:t>Навчання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Learning</a:t>
            </a:r>
            <a:endParaRPr lang="uk-UA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C78D22-485E-82BB-BCD1-8802DEF5C335}"/>
              </a:ext>
            </a:extLst>
          </p:cNvPr>
          <p:cNvSpPr txBox="1">
            <a:spLocks/>
          </p:cNvSpPr>
          <p:nvPr/>
        </p:nvSpPr>
        <p:spPr>
          <a:xfrm>
            <a:off x="386012" y="113796"/>
            <a:ext cx="8586788" cy="59093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defRPr/>
            </a:pPr>
            <a:r>
              <a:rPr lang="uk-UA" sz="3600" b="1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Загальний процес </a:t>
            </a:r>
            <a:r>
              <a:rPr lang="en-US" sz="3600" b="1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ML</a:t>
            </a:r>
            <a:r>
              <a:rPr lang="uk-UA" sz="3600" b="1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  <a:sym typeface="Wingdings" panose="05000000000000000000" pitchFamily="2" charset="2"/>
              </a:rPr>
              <a:t> з вчителем</a:t>
            </a:r>
            <a:endParaRPr lang="lt-LT" sz="3600" b="1" dirty="0">
              <a:solidFill>
                <a:srgbClr val="002060"/>
              </a:solidFill>
              <a:latin typeface="Book Antiqua" panose="020406020503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395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Контрольні запитання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221166" y="1124744"/>
            <a:ext cx="8686800" cy="504958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>
              <a:lnSpc>
                <a:spcPct val="80000"/>
              </a:lnSpc>
              <a:spcAft>
                <a:spcPts val="0"/>
              </a:spcAft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Вкажіть парадигми штучного інтелекту.</a:t>
            </a:r>
          </a:p>
          <a:p>
            <a:pPr marR="0" lvl="0">
              <a:lnSpc>
                <a:spcPct val="80000"/>
              </a:lnSpc>
              <a:spcAft>
                <a:spcPts val="0"/>
              </a:spcAft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Поясніть поняття МОДЕЛЬ (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з точки зору штучного інтелекту.</a:t>
            </a:r>
          </a:p>
          <a:p>
            <a:pPr>
              <a:lnSpc>
                <a:spcPct val="80000"/>
              </a:lnSpc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Поясніть поняття НАВЧАННЯ (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з точки зору штучного інтелекту.</a:t>
            </a:r>
          </a:p>
          <a:p>
            <a:pPr>
              <a:lnSpc>
                <a:spcPct val="80000"/>
              </a:lnSpc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Поясніть поняття ІНФЕРЕНС (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з точки зору штучного інтелекту.</a:t>
            </a:r>
          </a:p>
          <a:p>
            <a:pPr marR="0" lvl="0">
              <a:lnSpc>
                <a:spcPct val="80000"/>
              </a:lnSpc>
              <a:spcAft>
                <a:spcPts val="0"/>
              </a:spcAft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Визначте види машинного навчання.</a:t>
            </a:r>
          </a:p>
          <a:p>
            <a:pPr marR="0" lvl="0">
              <a:lnSpc>
                <a:spcPct val="80000"/>
              </a:lnSpc>
              <a:spcAft>
                <a:spcPts val="0"/>
              </a:spcAft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Вкажіть особливості навчання з вчителем</a:t>
            </a:r>
          </a:p>
          <a:p>
            <a:pPr>
              <a:lnSpc>
                <a:spcPct val="80000"/>
              </a:lnSpc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Вкажіть особливості навчання без вчителя</a:t>
            </a:r>
          </a:p>
          <a:p>
            <a:pPr>
              <a:lnSpc>
                <a:spcPct val="80000"/>
              </a:lnSpc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Вкажіть особливості навчання з підкріпленням.</a:t>
            </a:r>
          </a:p>
          <a:p>
            <a:pPr marR="0" lvl="0">
              <a:lnSpc>
                <a:spcPct val="80000"/>
              </a:lnSpc>
              <a:spcAft>
                <a:spcPts val="0"/>
              </a:spcAft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Пояснить загальний процес навчання з вчителем. 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8193693D-C912-4D37-A8F5-4E9D43B6C3B0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21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9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9D65F-9437-EB71-7C98-E2DB54E90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FCB30045-F7FF-3A95-9D30-E869E63581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Корисні та цікави посилання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C9CB0-67EB-7BA6-D758-FC9C7AAED1F0}"/>
              </a:ext>
            </a:extLst>
          </p:cNvPr>
          <p:cNvSpPr txBox="1">
            <a:spLocks noChangeArrowheads="1"/>
          </p:cNvSpPr>
          <p:nvPr/>
        </p:nvSpPr>
        <p:spPr>
          <a:xfrm>
            <a:off x="198090" y="891100"/>
            <a:ext cx="8686800" cy="297312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Машинне навчання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80000"/>
              </a:lnSpc>
              <a:buNone/>
              <a:defRPr/>
            </a:pPr>
            <a:r>
              <a:rPr lang="de-DE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https://uk.wikipedia.org/wiki/</a:t>
            </a:r>
            <a:r>
              <a:rPr lang="uk-UA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машинне_навчання</a:t>
            </a:r>
            <a:endParaRPr lang="uk-UA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uk-UA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Львівська політехніка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http://www.mmf.lnu.edu.ua/ar/1739</a:t>
            </a:r>
            <a:endParaRPr lang="uk-UA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http://www.mmf.lnu.edu.ua/ar/1743</a:t>
            </a:r>
            <a:endParaRPr lang="uk-UA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uk-UA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90DCB6E0-A01B-67CB-EA50-2936234881D0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92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8224D-EDE3-AB0F-A096-8646D37A5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0396501A-CE95-0971-33B0-8860E26DE9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Рекомендована ЛІТЕРАТУРА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A8315E-C92A-CF91-2F50-3F7F675DB301}"/>
              </a:ext>
            </a:extLst>
          </p:cNvPr>
          <p:cNvSpPr txBox="1">
            <a:spLocks noChangeArrowheads="1"/>
          </p:cNvSpPr>
          <p:nvPr/>
        </p:nvSpPr>
        <p:spPr>
          <a:xfrm>
            <a:off x="198090" y="891100"/>
            <a:ext cx="8686800" cy="48876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Глибинне навчання: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Навчальний посібник  / Уклад.: В.В. Литвин, Р.М. 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Пелещак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В.А. Висоцька В.А. – Львів: Видавництво Львівської політехніки, 2021. – 264 с.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Тимощук П. В., Лобур М. В.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Принципи штучних нейронних мереж та їх застосування: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Навчальний посібник. – Львів : Видавництво Львівської політехніки, 2020. – 292 с.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Morales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M.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Grokking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Manning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2020. – 907 с.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Trask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Andrew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W.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Grokking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Manning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336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с.</a:t>
            </a:r>
            <a:endParaRPr lang="ru-RU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603AEC04-9436-C168-6767-9F9F1986CABA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54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ACC8EC5-F4DC-C4AE-BA78-285D65D2C6F5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772816"/>
            <a:ext cx="8172450" cy="130292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The END</a:t>
            </a:r>
          </a:p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uk-UA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Частина </a:t>
            </a: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1</a:t>
            </a:r>
            <a:r>
              <a:rPr lang="uk-UA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. Лекція </a:t>
            </a: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1.2.</a:t>
            </a:r>
            <a:endParaRPr lang="ru-RU" altLang="ru-RU" sz="40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4283968" y="329641"/>
            <a:ext cx="4860032" cy="164404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900"/>
              </a:lnSpc>
              <a:buNone/>
              <a:defRPr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ML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– машинне навчання –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підрозділ ШІ, де системи навчаються без явного програмування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E69E784C-ED28-4A92-8E0C-ED367A7795CF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625D9-41C0-3D49-97C8-BCDFEC4A08FF}"/>
              </a:ext>
            </a:extLst>
          </p:cNvPr>
          <p:cNvSpPr txBox="1"/>
          <p:nvPr/>
        </p:nvSpPr>
        <p:spPr>
          <a:xfrm>
            <a:off x="590496" y="102397"/>
            <a:ext cx="3038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Ареал ШІ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0C0D96-D308-2B2D-47D0-1AFA90AA60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40" t="9748" r="8478" b="10331"/>
          <a:stretch/>
        </p:blipFill>
        <p:spPr bwMode="auto">
          <a:xfrm>
            <a:off x="-1126" y="1329631"/>
            <a:ext cx="5187230" cy="498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540B637B-2834-946F-F589-4C1071F69645}"/>
              </a:ext>
            </a:extLst>
          </p:cNvPr>
          <p:cNvSpPr txBox="1">
            <a:spLocks noChangeArrowheads="1"/>
          </p:cNvSpPr>
          <p:nvPr/>
        </p:nvSpPr>
        <p:spPr>
          <a:xfrm>
            <a:off x="5187230" y="2360721"/>
            <a:ext cx="3903948" cy="203183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NN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– нейронна мережа –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математична модель, що імітує роботу людського мозку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0EEB371-65B8-BCC9-08F9-BBFCD4137BA2}"/>
              </a:ext>
            </a:extLst>
          </p:cNvPr>
          <p:cNvSpPr txBox="1">
            <a:spLocks noChangeArrowheads="1"/>
          </p:cNvSpPr>
          <p:nvPr/>
        </p:nvSpPr>
        <p:spPr>
          <a:xfrm>
            <a:off x="4907298" y="4779599"/>
            <a:ext cx="3903948" cy="12562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DL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– глибоке навчання –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навчання багатошарових 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NN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8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E18E36-F19E-E333-8C1C-4DAD2E31AB03}"/>
              </a:ext>
            </a:extLst>
          </p:cNvPr>
          <p:cNvSpPr/>
          <p:nvPr/>
        </p:nvSpPr>
        <p:spPr>
          <a:xfrm>
            <a:off x="1547664" y="1111916"/>
            <a:ext cx="6624736" cy="936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solidFill>
                  <a:srgbClr val="002060"/>
                </a:solidFill>
                <a:latin typeface="CMSSBX10"/>
              </a:rPr>
              <a:t>Моделювання</a:t>
            </a:r>
            <a:r>
              <a:rPr lang="ru-RU" sz="4400" b="1" dirty="0">
                <a:solidFill>
                  <a:srgbClr val="002060"/>
                </a:solidFill>
                <a:latin typeface="CMSSBX10"/>
              </a:rPr>
              <a:t> (</a:t>
            </a:r>
            <a:r>
              <a:rPr lang="de-DE" sz="4400" b="1" i="0" u="none" strike="noStrike" baseline="0" dirty="0" err="1">
                <a:solidFill>
                  <a:srgbClr val="002060"/>
                </a:solidFill>
                <a:latin typeface="CMSSBX10"/>
              </a:rPr>
              <a:t>modeling</a:t>
            </a:r>
            <a:r>
              <a:rPr lang="ru-RU" sz="4400" b="1" i="0" u="none" strike="noStrike" baseline="0" dirty="0">
                <a:solidFill>
                  <a:srgbClr val="002060"/>
                </a:solidFill>
                <a:latin typeface="CMSSBX10"/>
              </a:rPr>
              <a:t>)</a:t>
            </a:r>
            <a:endParaRPr lang="LID4096" sz="4400" b="1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DE8BD1D-8DCC-FF90-26EF-4D5477C2BFF1}"/>
              </a:ext>
            </a:extLst>
          </p:cNvPr>
          <p:cNvSpPr/>
          <p:nvPr/>
        </p:nvSpPr>
        <p:spPr>
          <a:xfrm>
            <a:off x="3635896" y="4533536"/>
            <a:ext cx="5062108" cy="936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err="1">
                <a:solidFill>
                  <a:srgbClr val="002060"/>
                </a:solidFill>
                <a:latin typeface="CMSSBX10"/>
              </a:rPr>
              <a:t>Інференс</a:t>
            </a:r>
            <a:r>
              <a:rPr lang="uk-UA" sz="4400" b="1" dirty="0">
                <a:solidFill>
                  <a:srgbClr val="002060"/>
                </a:solidFill>
                <a:latin typeface="CMSSBX10"/>
              </a:rPr>
              <a:t> (</a:t>
            </a:r>
            <a:r>
              <a:rPr lang="de-DE" sz="4400" b="1" dirty="0" err="1">
                <a:solidFill>
                  <a:srgbClr val="002060"/>
                </a:solidFill>
                <a:latin typeface="CMSSBX10"/>
              </a:rPr>
              <a:t>inference</a:t>
            </a:r>
            <a:r>
              <a:rPr lang="uk-UA" sz="4400" b="1" dirty="0">
                <a:solidFill>
                  <a:srgbClr val="002060"/>
                </a:solidFill>
                <a:latin typeface="CMSSBX10"/>
              </a:rPr>
              <a:t>)</a:t>
            </a:r>
            <a:endParaRPr lang="LID4096" sz="4400" b="1" dirty="0">
              <a:solidFill>
                <a:srgbClr val="002060"/>
              </a:solidFill>
              <a:latin typeface="CMSSBX1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8E31415-B613-B243-2C35-D505AD9942D8}"/>
              </a:ext>
            </a:extLst>
          </p:cNvPr>
          <p:cNvSpPr/>
          <p:nvPr/>
        </p:nvSpPr>
        <p:spPr>
          <a:xfrm>
            <a:off x="467544" y="2822726"/>
            <a:ext cx="6336704" cy="936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solidFill>
                  <a:srgbClr val="002060"/>
                </a:solidFill>
                <a:latin typeface="CMSSBX10"/>
              </a:rPr>
              <a:t>Навчання</a:t>
            </a:r>
            <a:r>
              <a:rPr lang="ru-RU" sz="4400" b="1" dirty="0">
                <a:solidFill>
                  <a:srgbClr val="002060"/>
                </a:solidFill>
                <a:latin typeface="CMSSBX10"/>
              </a:rPr>
              <a:t> (</a:t>
            </a:r>
            <a:r>
              <a:rPr lang="de-DE" sz="4400" b="1" dirty="0" err="1">
                <a:solidFill>
                  <a:srgbClr val="002060"/>
                </a:solidFill>
                <a:latin typeface="CMSSBX10"/>
              </a:rPr>
              <a:t>learning</a:t>
            </a:r>
            <a:r>
              <a:rPr lang="ru-RU" sz="4400" b="1" dirty="0">
                <a:solidFill>
                  <a:srgbClr val="002060"/>
                </a:solidFill>
                <a:latin typeface="CMSSBX10"/>
              </a:rPr>
              <a:t>)</a:t>
            </a:r>
            <a:endParaRPr lang="LID4096" sz="4400" b="1" dirty="0">
              <a:solidFill>
                <a:srgbClr val="002060"/>
              </a:solidFill>
              <a:latin typeface="CMSSBX1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8C4A5-6B03-CFF3-1FDF-4B7A42554B61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Парадигми штучного інтелекту</a:t>
            </a: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F00A4DA8-F10B-7F7E-6B70-E9E4FC291B2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E91F6-4C14-D1BB-5AD7-5EF025C26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FD2851-32BA-8460-58C1-B00EE1521B7B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ШІ = універсальний апроксиматор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E239E7-63E6-229D-29C0-CD7A27E07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21" y="764704"/>
            <a:ext cx="8320758" cy="4794877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15C18457-A56E-E7D4-F636-ECD970B95950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0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5D838D3-1636-6381-BF7A-9C8CFF55AD51}"/>
              </a:ext>
            </a:extLst>
          </p:cNvPr>
          <p:cNvSpPr txBox="1">
            <a:spLocks/>
          </p:cNvSpPr>
          <p:nvPr/>
        </p:nvSpPr>
        <p:spPr>
          <a:xfrm>
            <a:off x="395536" y="1646813"/>
            <a:ext cx="4598131" cy="356437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700"/>
              </a:lnSpc>
              <a:defRPr/>
            </a:pP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Моделювання</a:t>
            </a:r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(modelling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– це процес наближення проблем реального світу за допомогою формальних математичних об’єктів, які називаються</a:t>
            </a:r>
          </a:p>
          <a:p>
            <a:pPr algn="l">
              <a:lnSpc>
                <a:spcPts val="2700"/>
              </a:lnSpc>
              <a:defRPr/>
            </a:pP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>
              <a:lnSpc>
                <a:spcPts val="2700"/>
              </a:lnSpc>
              <a:defRPr/>
            </a:pPr>
            <a:r>
              <a:rPr lang="uk-UA" sz="2800" b="1" cap="all" dirty="0">
                <a:solidFill>
                  <a:srgbClr val="FF0000"/>
                </a:solidFill>
                <a:latin typeface="Book Antiqua" panose="02040602050305030304" pitchFamily="18" charset="0"/>
              </a:rPr>
              <a:t>моделями</a:t>
            </a: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algn="just">
              <a:lnSpc>
                <a:spcPts val="2700"/>
              </a:lnSpc>
              <a:defRPr/>
            </a:pP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7532DB-BBFF-D4F3-B15F-CA0F0E917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117" y="1268760"/>
            <a:ext cx="4110998" cy="4562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5899EB-C28F-E04A-BB05-C9857B4B481F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Парадигми ШІ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модель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49DBEBD-4E90-AA89-060A-F9CAF06CD8A5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2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5D838D3-1636-6381-BF7A-9C8CFF55AD51}"/>
              </a:ext>
            </a:extLst>
          </p:cNvPr>
          <p:cNvSpPr txBox="1">
            <a:spLocks/>
          </p:cNvSpPr>
          <p:nvPr/>
        </p:nvSpPr>
        <p:spPr>
          <a:xfrm>
            <a:off x="278606" y="1079896"/>
            <a:ext cx="5085482" cy="252222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7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Приклад.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Можемо сформулювати проблему пошуку маршруту як граф, де міста є вершинами, ребра представляють дороги, а ваги 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ребер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- трафік на цій дороз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7532DB-BBFF-D4F3-B15F-CA0F0E917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40" y="696489"/>
            <a:ext cx="2815590" cy="31248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9FDBEC4-4964-F285-E20B-41594C9EB241}"/>
              </a:ext>
            </a:extLst>
          </p:cNvPr>
          <p:cNvSpPr txBox="1">
            <a:spLocks/>
          </p:cNvSpPr>
          <p:nvPr/>
        </p:nvSpPr>
        <p:spPr>
          <a:xfrm>
            <a:off x="399321" y="4178697"/>
            <a:ext cx="8360453" cy="252222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ts val="2700"/>
              </a:lnSpc>
              <a:defRPr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Процес моделювання є втратним: не все багатство реального світу може бути охоплено. Це одне з ключових завдань у моделюванні - яку складність нам потрібно зберегти?</a:t>
            </a:r>
          </a:p>
          <a:p>
            <a:pPr algn="just">
              <a:lnSpc>
                <a:spcPts val="2700"/>
              </a:lnSpc>
              <a:defRPr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! Деякі винятки: такі ігри, як шахи, го або </a:t>
            </a:r>
            <a:r>
              <a:rPr lang="uk-UA" sz="24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судоку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, визначаються формально, щоб модель була ідентичною проблемі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A06FA-8436-4ACF-A886-C254F7EDBFEA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Парадигми ШІ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модель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1077FC22-A77C-3AF3-0E56-7A9ED91120FA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17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5D838D3-1636-6381-BF7A-9C8CFF55AD51}"/>
              </a:ext>
            </a:extLst>
          </p:cNvPr>
          <p:cNvSpPr txBox="1">
            <a:spLocks/>
          </p:cNvSpPr>
          <p:nvPr/>
        </p:nvSpPr>
        <p:spPr>
          <a:xfrm>
            <a:off x="5233103" y="1302264"/>
            <a:ext cx="3698340" cy="425347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700"/>
              </a:lnSpc>
              <a:defRPr/>
            </a:pPr>
            <a:r>
              <a:rPr lang="uk-UA" sz="2800" b="1" cap="all" dirty="0">
                <a:solidFill>
                  <a:srgbClr val="FF0000"/>
                </a:solidFill>
                <a:latin typeface="Book Antiqua" panose="02040602050305030304" pitchFamily="18" charset="0"/>
              </a:rPr>
              <a:t>Машинне навчання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(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learning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)—</a:t>
            </a:r>
          </a:p>
          <a:p>
            <a:pPr algn="l">
              <a:lnSpc>
                <a:spcPts val="2700"/>
              </a:lnSpc>
              <a:defRPr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це процес перетворення сімейства 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абстрактних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моделей, які можемо записати, у 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конкретну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модель світу, як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e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можна запитати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926F21-CDC6-4F9F-8444-1013AF1A1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77" y="1439144"/>
            <a:ext cx="5013474" cy="3979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E38C2E-C1E8-E8C4-4014-D9EA782F09A9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Парадигми ШІ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навчання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C495A3E0-A7CD-E8B7-EF8B-CF24259A0EBA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3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5D838D3-1636-6381-BF7A-9C8CFF55AD51}"/>
              </a:ext>
            </a:extLst>
          </p:cNvPr>
          <p:cNvSpPr txBox="1">
            <a:spLocks/>
          </p:cNvSpPr>
          <p:nvPr/>
        </p:nvSpPr>
        <p:spPr>
          <a:xfrm>
            <a:off x="134164" y="1007271"/>
            <a:ext cx="3698340" cy="252735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ts val="2700"/>
              </a:lnSpc>
              <a:defRPr/>
            </a:pPr>
            <a:r>
              <a:rPr lang="uk-UA" sz="2800" b="1" cap="all" dirty="0">
                <a:solidFill>
                  <a:srgbClr val="FF0000"/>
                </a:solidFill>
                <a:latin typeface="Book Antiqua" panose="02040602050305030304" pitchFamily="18" charset="0"/>
              </a:rPr>
              <a:t>ІНФЕРЕНС (</a:t>
            </a: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висновок, заключення)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—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завдання висновку полягає в тому, щоб відповісти на питання про модель.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B17FB2-1FD9-8100-E0E8-6214BD212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737457"/>
            <a:ext cx="3339206" cy="32515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1294E62-D2EC-09B8-41FF-0FB516AD65EB}"/>
              </a:ext>
            </a:extLst>
          </p:cNvPr>
          <p:cNvSpPr txBox="1">
            <a:spLocks/>
          </p:cNvSpPr>
          <p:nvPr/>
        </p:nvSpPr>
        <p:spPr>
          <a:xfrm>
            <a:off x="134164" y="4047964"/>
            <a:ext cx="8831051" cy="252222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ts val="2700"/>
              </a:lnSpc>
              <a:defRPr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У контексті машинного навчання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інференс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 відноситься до процесу застосування навченої моделі до нових, невідомих даних, щоб робити прогнози або приймати рішення.</a:t>
            </a:r>
          </a:p>
          <a:p>
            <a:pPr algn="just">
              <a:lnSpc>
                <a:spcPts val="2700"/>
              </a:lnSpc>
              <a:defRPr/>
            </a:pP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algn="just">
              <a:lnSpc>
                <a:spcPts val="2700"/>
              </a:lnSpc>
              <a:defRPr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Маючи модель міста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висновок - який найкоротший шлях? найдешевший шлях?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AB073-7EF9-AC07-CA6C-F6B98CB7A975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Парадигми ШІ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інференс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id="{580AF72A-9362-B0D9-034D-C99C3B4D38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3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4017</TotalTime>
  <Words>2706</Words>
  <Application>Microsoft Office PowerPoint</Application>
  <PresentationFormat>On-screen Show (4:3)</PresentationFormat>
  <Paragraphs>251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Book Antiqua</vt:lpstr>
      <vt:lpstr>Calibri</vt:lpstr>
      <vt:lpstr>Calibri Light</vt:lpstr>
      <vt:lpstr>CMSSBX10</vt:lpstr>
      <vt:lpstr>Google Sans</vt:lpstr>
      <vt:lpstr>Roboto</vt:lpstr>
      <vt:lpstr>Tahoma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Навчання з вчителем | Supervised Learning</vt:lpstr>
      <vt:lpstr>Навчання без вчителя |  Unsupervised Learning</vt:lpstr>
      <vt:lpstr>Моделі ML</vt:lpstr>
      <vt:lpstr>Навчання з підкріпленням | Reinforcement Learning</vt:lpstr>
      <vt:lpstr>Моделі ML</vt:lpstr>
      <vt:lpstr>Моделі ML</vt:lpstr>
      <vt:lpstr>Загальний процес ML з вчителем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Владимирская</dc:creator>
  <cp:lastModifiedBy>Yevhen Bashkov</cp:lastModifiedBy>
  <cp:revision>864</cp:revision>
  <dcterms:created xsi:type="dcterms:W3CDTF">2001-11-25T14:33:40Z</dcterms:created>
  <dcterms:modified xsi:type="dcterms:W3CDTF">2024-06-14T15:26:35Z</dcterms:modified>
  <dc:language>uk-UA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308</vt:i4>
  </property>
</Properties>
</file>