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Темный стиль 2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7AC3CCA-C797-4891-BE02-D94E43425B78}" styleName="Средний стиль 4">
    <a:wholeTbl>
      <a:tcTxStyle>
        <a:fontRef idx="minor">
          <a:srgbClr val="000000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  <a:fill>
          <a:solidFill>
            <a:schemeClr val="dk1">
              <a:tint val="40000"/>
            </a:schemeClr>
          </a:solidFill>
        </a:fill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25400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chemeClr val="dk1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/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2A98F2-EF7E-4828-9CA0-0F289545C57E}" type="slidenum">
              <a:rPr lang="uk-UA"/>
              <a:t>‹№›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7524" y="836712"/>
            <a:ext cx="856895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СИСТЕМ ШТУЧНОГО ІНТЕЛЕКТУ, НЕЙРОННИХ МЕРЕЖ ТА ГЛИБОКОГО НАВЧАННЯ</a:t>
            </a:r>
          </a:p>
          <a:p>
            <a:pPr algn="ctr">
              <a:lnSpc>
                <a:spcPct val="100000"/>
              </a:lnSpc>
              <a:defRPr/>
            </a:pPr>
            <a:endParaRPr lang="uk-UA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6. ВИСОКОРІВНЕВА МОВА ПРОГРАМУВАННЯ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00000"/>
              </a:lnSpc>
              <a:defRPr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6.1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Базові елементи </a:t>
            </a:r>
            <a:r>
              <a:rPr lang="uk-UA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високорівневої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мови програмування.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4000" b="1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ТИП: ЧИСЛО</a:t>
            </a:r>
            <a:endParaRPr/>
          </a:p>
        </p:txBody>
      </p:sp>
      <p:graphicFrame>
        <p:nvGraphicFramePr>
          <p:cNvPr id="3" name="Таблица 3"/>
          <p:cNvGraphicFramePr>
            <a:graphicFrameLocks noGrp="1"/>
          </p:cNvGraphicFramePr>
          <p:nvPr/>
        </p:nvGraphicFramePr>
        <p:xfrm>
          <a:off x="5076055" y="908720"/>
          <a:ext cx="3888433" cy="4815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5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</a:rPr>
                        <a:t>ЛІТЕРАЛ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Int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</a:rPr>
                        <a:t>123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</a:rPr>
                        <a:t>-24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</a:rPr>
                        <a:t>0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Long int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</a:rPr>
                        <a:t>99999999999999999</a:t>
                      </a: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L</a:t>
                      </a:r>
                      <a:endParaRPr/>
                    </a:p>
                    <a:p>
                      <a:pPr algn="ctr">
                        <a:defRPr/>
                      </a:pP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18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Bool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True 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Float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1.23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-123.45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-32.5E-21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3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Complex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3+4j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3.0 +3.0j</a:t>
                      </a:r>
                      <a:endParaRPr/>
                    </a:p>
                    <a:p>
                      <a:pPr algn="ctr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</a:rPr>
                        <a:t>4.0j</a:t>
                      </a:r>
                      <a:endParaRPr lang="ru-RU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 bwMode="auto">
          <a:xfrm>
            <a:off x="4384396" y="59812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  <a:latin typeface="Book Antiqua"/>
                <a:cs typeface="Times New Roman"/>
              </a:rPr>
              <a:t>python 3.0 </a:t>
            </a:r>
            <a:r>
              <a:rPr lang="uk-UA" b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en-US" b="1">
                <a:solidFill>
                  <a:srgbClr val="002060"/>
                </a:solidFill>
                <a:latin typeface="Book Antiqua"/>
                <a:cs typeface="Times New Roman"/>
              </a:rPr>
              <a:t>int </a:t>
            </a:r>
            <a:r>
              <a:rPr lang="uk-UA" b="1">
                <a:solidFill>
                  <a:srgbClr val="002060"/>
                </a:solidFill>
                <a:latin typeface="Book Antiqua"/>
                <a:cs typeface="Times New Roman"/>
              </a:rPr>
              <a:t>= </a:t>
            </a:r>
            <a:r>
              <a:rPr lang="en-US" b="1">
                <a:solidFill>
                  <a:srgbClr val="002060"/>
                </a:solidFill>
                <a:latin typeface="Book Antiqua"/>
                <a:cs typeface="Times New Roman"/>
              </a:rPr>
              <a:t>long int  </a:t>
            </a:r>
            <a:r>
              <a:rPr lang="uk-UA" b="1">
                <a:solidFill>
                  <a:srgbClr val="002060"/>
                </a:solidFill>
                <a:latin typeface="Book Antiqua"/>
                <a:cs typeface="Times New Roman"/>
              </a:rPr>
              <a:t>(все </a:t>
            </a:r>
            <a:r>
              <a:rPr lang="en-US" b="1">
                <a:solidFill>
                  <a:srgbClr val="FF0000"/>
                </a:solidFill>
                <a:latin typeface="Book Antiqua"/>
                <a:cs typeface="Times New Roman"/>
              </a:rPr>
              <a:t>long int</a:t>
            </a:r>
            <a:r>
              <a:rPr lang="uk-UA" b="1">
                <a:solidFill>
                  <a:srgbClr val="002060"/>
                </a:solidFill>
                <a:latin typeface="Book Antiqua"/>
                <a:cs typeface="Times New Roman"/>
              </a:rPr>
              <a:t>)</a:t>
            </a:r>
            <a:endParaRPr/>
          </a:p>
        </p:txBody>
      </p:sp>
      <p:sp>
        <p:nvSpPr>
          <p:cNvPr id="8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10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79388" y="722313"/>
            <a:ext cx="4824412" cy="5418138"/>
            <a:chOff x="113" y="455"/>
            <a:chExt cx="3039" cy="3413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3" y="455"/>
              <a:ext cx="3039" cy="3356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130" y="475"/>
              <a:ext cx="3005" cy="2876"/>
            </a:xfrm>
            <a:custGeom>
              <a:avLst/>
              <a:gdLst>
                <a:gd name="T0" fmla="*/ 242 w 8497"/>
                <a:gd name="T1" fmla="*/ 7862 h 7862"/>
                <a:gd name="T2" fmla="*/ 8255 w 8497"/>
                <a:gd name="T3" fmla="*/ 7862 h 7862"/>
                <a:gd name="T4" fmla="*/ 8497 w 8497"/>
                <a:gd name="T5" fmla="*/ 7620 h 7862"/>
                <a:gd name="T6" fmla="*/ 8497 w 8497"/>
                <a:gd name="T7" fmla="*/ 7620 h 7862"/>
                <a:gd name="T8" fmla="*/ 8497 w 8497"/>
                <a:gd name="T9" fmla="*/ 242 h 7862"/>
                <a:gd name="T10" fmla="*/ 8255 w 8497"/>
                <a:gd name="T11" fmla="*/ 0 h 7862"/>
                <a:gd name="T12" fmla="*/ 8255 w 8497"/>
                <a:gd name="T13" fmla="*/ 0 h 7862"/>
                <a:gd name="T14" fmla="*/ 242 w 8497"/>
                <a:gd name="T15" fmla="*/ 0 h 7862"/>
                <a:gd name="T16" fmla="*/ 0 w 8497"/>
                <a:gd name="T17" fmla="*/ 242 h 7862"/>
                <a:gd name="T18" fmla="*/ 0 w 8497"/>
                <a:gd name="T19" fmla="*/ 242 h 7862"/>
                <a:gd name="T20" fmla="*/ 0 w 8497"/>
                <a:gd name="T21" fmla="*/ 7620 h 7862"/>
                <a:gd name="T22" fmla="*/ 242 w 8497"/>
                <a:gd name="T23" fmla="*/ 7862 h 7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97" h="7862" extrusionOk="0">
                  <a:moveTo>
                    <a:pt x="242" y="7862"/>
                  </a:moveTo>
                  <a:lnTo>
                    <a:pt x="8255" y="7862"/>
                  </a:lnTo>
                  <a:cubicBezTo>
                    <a:pt x="8389" y="7862"/>
                    <a:pt x="8497" y="7753"/>
                    <a:pt x="8497" y="7620"/>
                  </a:cubicBezTo>
                  <a:cubicBezTo>
                    <a:pt x="8497" y="7620"/>
                    <a:pt x="8497" y="7620"/>
                    <a:pt x="8497" y="7620"/>
                  </a:cubicBezTo>
                  <a:lnTo>
                    <a:pt x="8497" y="242"/>
                  </a:lnTo>
                  <a:cubicBezTo>
                    <a:pt x="8497" y="109"/>
                    <a:pt x="8389" y="0"/>
                    <a:pt x="8255" y="0"/>
                  </a:cubicBezTo>
                  <a:lnTo>
                    <a:pt x="8255" y="0"/>
                  </a:lnTo>
                  <a:lnTo>
                    <a:pt x="242" y="0"/>
                  </a:lnTo>
                  <a:cubicBezTo>
                    <a:pt x="109" y="0"/>
                    <a:pt x="0" y="109"/>
                    <a:pt x="0" y="242"/>
                  </a:cubicBezTo>
                  <a:lnTo>
                    <a:pt x="0" y="242"/>
                  </a:lnTo>
                  <a:lnTo>
                    <a:pt x="0" y="7620"/>
                  </a:lnTo>
                  <a:cubicBezTo>
                    <a:pt x="0" y="7753"/>
                    <a:pt x="109" y="7862"/>
                    <a:pt x="242" y="7862"/>
                  </a:cubicBezTo>
                  <a:close/>
                </a:path>
              </a:pathLst>
            </a:custGeom>
            <a:solidFill>
              <a:srgbClr val="EAEFF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130" y="475"/>
              <a:ext cx="3005" cy="2876"/>
            </a:xfrm>
            <a:custGeom>
              <a:avLst/>
              <a:gdLst>
                <a:gd name="T0" fmla="*/ 242 w 8497"/>
                <a:gd name="T1" fmla="*/ 7862 h 7862"/>
                <a:gd name="T2" fmla="*/ 8255 w 8497"/>
                <a:gd name="T3" fmla="*/ 7862 h 7862"/>
                <a:gd name="T4" fmla="*/ 8497 w 8497"/>
                <a:gd name="T5" fmla="*/ 7620 h 7862"/>
                <a:gd name="T6" fmla="*/ 8497 w 8497"/>
                <a:gd name="T7" fmla="*/ 7620 h 7862"/>
                <a:gd name="T8" fmla="*/ 8497 w 8497"/>
                <a:gd name="T9" fmla="*/ 242 h 7862"/>
                <a:gd name="T10" fmla="*/ 8255 w 8497"/>
                <a:gd name="T11" fmla="*/ 0 h 7862"/>
                <a:gd name="T12" fmla="*/ 8255 w 8497"/>
                <a:gd name="T13" fmla="*/ 0 h 7862"/>
                <a:gd name="T14" fmla="*/ 242 w 8497"/>
                <a:gd name="T15" fmla="*/ 0 h 7862"/>
                <a:gd name="T16" fmla="*/ 0 w 8497"/>
                <a:gd name="T17" fmla="*/ 242 h 7862"/>
                <a:gd name="T18" fmla="*/ 0 w 8497"/>
                <a:gd name="T19" fmla="*/ 242 h 7862"/>
                <a:gd name="T20" fmla="*/ 0 w 8497"/>
                <a:gd name="T21" fmla="*/ 7620 h 7862"/>
                <a:gd name="T22" fmla="*/ 242 w 8497"/>
                <a:gd name="T23" fmla="*/ 7862 h 7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97" h="7862" extrusionOk="0">
                  <a:moveTo>
                    <a:pt x="242" y="7862"/>
                  </a:moveTo>
                  <a:lnTo>
                    <a:pt x="8255" y="7862"/>
                  </a:lnTo>
                  <a:cubicBezTo>
                    <a:pt x="8389" y="7862"/>
                    <a:pt x="8497" y="7753"/>
                    <a:pt x="8497" y="7620"/>
                  </a:cubicBezTo>
                  <a:cubicBezTo>
                    <a:pt x="8497" y="7620"/>
                    <a:pt x="8497" y="7620"/>
                    <a:pt x="8497" y="7620"/>
                  </a:cubicBezTo>
                  <a:lnTo>
                    <a:pt x="8497" y="242"/>
                  </a:lnTo>
                  <a:cubicBezTo>
                    <a:pt x="8497" y="109"/>
                    <a:pt x="8389" y="0"/>
                    <a:pt x="8255" y="0"/>
                  </a:cubicBezTo>
                  <a:lnTo>
                    <a:pt x="8255" y="0"/>
                  </a:lnTo>
                  <a:lnTo>
                    <a:pt x="242" y="0"/>
                  </a:lnTo>
                  <a:cubicBezTo>
                    <a:pt x="109" y="0"/>
                    <a:pt x="0" y="109"/>
                    <a:pt x="0" y="242"/>
                  </a:cubicBezTo>
                  <a:lnTo>
                    <a:pt x="0" y="242"/>
                  </a:lnTo>
                  <a:lnTo>
                    <a:pt x="0" y="7620"/>
                  </a:lnTo>
                  <a:cubicBezTo>
                    <a:pt x="0" y="7753"/>
                    <a:pt x="109" y="7862"/>
                    <a:pt x="242" y="7862"/>
                  </a:cubicBezTo>
                  <a:close/>
                </a:path>
              </a:pathLst>
            </a:custGeom>
            <a:noFill/>
            <a:ln w="26988" cap="rnd">
              <a:solidFill>
                <a:srgbClr val="548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87" y="489"/>
              <a:ext cx="487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ОБ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922" y="489"/>
              <a:ext cx="225" cy="33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uk-UA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‘</a:t>
              </a: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Є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069" y="489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137" y="489"/>
              <a:ext cx="504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КТ 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488" y="489"/>
              <a:ext cx="317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--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652" y="489"/>
              <a:ext cx="351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&gt; 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50" y="489"/>
              <a:ext cx="996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ЧИСЛО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184" y="851"/>
              <a:ext cx="1347" cy="1256"/>
            </a:xfrm>
            <a:custGeom>
              <a:avLst/>
              <a:gdLst>
                <a:gd name="T0" fmla="*/ 242 w 3809"/>
                <a:gd name="T1" fmla="*/ 3434 h 3434"/>
                <a:gd name="T2" fmla="*/ 3568 w 3809"/>
                <a:gd name="T3" fmla="*/ 3434 h 3434"/>
                <a:gd name="T4" fmla="*/ 3809 w 3809"/>
                <a:gd name="T5" fmla="*/ 3192 h 3434"/>
                <a:gd name="T6" fmla="*/ 3809 w 3809"/>
                <a:gd name="T7" fmla="*/ 3192 h 3434"/>
                <a:gd name="T8" fmla="*/ 3809 w 3809"/>
                <a:gd name="T9" fmla="*/ 3192 h 3434"/>
                <a:gd name="T10" fmla="*/ 3809 w 3809"/>
                <a:gd name="T11" fmla="*/ 242 h 3434"/>
                <a:gd name="T12" fmla="*/ 3568 w 3809"/>
                <a:gd name="T13" fmla="*/ 0 h 3434"/>
                <a:gd name="T14" fmla="*/ 242 w 3809"/>
                <a:gd name="T15" fmla="*/ 0 h 3434"/>
                <a:gd name="T16" fmla="*/ 0 w 3809"/>
                <a:gd name="T17" fmla="*/ 242 h 3434"/>
                <a:gd name="T18" fmla="*/ 0 w 3809"/>
                <a:gd name="T19" fmla="*/ 242 h 3434"/>
                <a:gd name="T20" fmla="*/ 0 w 3809"/>
                <a:gd name="T21" fmla="*/ 3192 h 3434"/>
                <a:gd name="T22" fmla="*/ 242 w 3809"/>
                <a:gd name="T23" fmla="*/ 3434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09" h="3434" extrusionOk="0">
                  <a:moveTo>
                    <a:pt x="242" y="3434"/>
                  </a:moveTo>
                  <a:lnTo>
                    <a:pt x="3568" y="3434"/>
                  </a:lnTo>
                  <a:cubicBezTo>
                    <a:pt x="3701" y="3434"/>
                    <a:pt x="3809" y="3326"/>
                    <a:pt x="3809" y="3192"/>
                  </a:cubicBezTo>
                  <a:cubicBezTo>
                    <a:pt x="3809" y="3192"/>
                    <a:pt x="3809" y="3192"/>
                    <a:pt x="3809" y="3192"/>
                  </a:cubicBezTo>
                  <a:lnTo>
                    <a:pt x="3809" y="3192"/>
                  </a:lnTo>
                  <a:lnTo>
                    <a:pt x="3809" y="242"/>
                  </a:lnTo>
                  <a:cubicBezTo>
                    <a:pt x="3809" y="109"/>
                    <a:pt x="3701" y="0"/>
                    <a:pt x="3568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242"/>
                  </a:lnTo>
                  <a:lnTo>
                    <a:pt x="0" y="3192"/>
                  </a:lnTo>
                  <a:cubicBezTo>
                    <a:pt x="0" y="3326"/>
                    <a:pt x="108" y="3434"/>
                    <a:pt x="242" y="3434"/>
                  </a:cubicBez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184" y="851"/>
              <a:ext cx="1347" cy="1256"/>
            </a:xfrm>
            <a:custGeom>
              <a:avLst/>
              <a:gdLst>
                <a:gd name="T0" fmla="*/ 242 w 3809"/>
                <a:gd name="T1" fmla="*/ 3434 h 3434"/>
                <a:gd name="T2" fmla="*/ 3568 w 3809"/>
                <a:gd name="T3" fmla="*/ 3434 h 3434"/>
                <a:gd name="T4" fmla="*/ 3809 w 3809"/>
                <a:gd name="T5" fmla="*/ 3192 h 3434"/>
                <a:gd name="T6" fmla="*/ 3809 w 3809"/>
                <a:gd name="T7" fmla="*/ 3192 h 3434"/>
                <a:gd name="T8" fmla="*/ 3809 w 3809"/>
                <a:gd name="T9" fmla="*/ 3192 h 3434"/>
                <a:gd name="T10" fmla="*/ 3809 w 3809"/>
                <a:gd name="T11" fmla="*/ 242 h 3434"/>
                <a:gd name="T12" fmla="*/ 3568 w 3809"/>
                <a:gd name="T13" fmla="*/ 0 h 3434"/>
                <a:gd name="T14" fmla="*/ 242 w 3809"/>
                <a:gd name="T15" fmla="*/ 0 h 3434"/>
                <a:gd name="T16" fmla="*/ 0 w 3809"/>
                <a:gd name="T17" fmla="*/ 242 h 3434"/>
                <a:gd name="T18" fmla="*/ 0 w 3809"/>
                <a:gd name="T19" fmla="*/ 242 h 3434"/>
                <a:gd name="T20" fmla="*/ 0 w 3809"/>
                <a:gd name="T21" fmla="*/ 3192 h 3434"/>
                <a:gd name="T22" fmla="*/ 242 w 3809"/>
                <a:gd name="T23" fmla="*/ 3434 h 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09" h="3434" extrusionOk="0">
                  <a:moveTo>
                    <a:pt x="242" y="3434"/>
                  </a:moveTo>
                  <a:lnTo>
                    <a:pt x="3568" y="3434"/>
                  </a:lnTo>
                  <a:cubicBezTo>
                    <a:pt x="3701" y="3434"/>
                    <a:pt x="3809" y="3326"/>
                    <a:pt x="3809" y="3192"/>
                  </a:cubicBezTo>
                  <a:cubicBezTo>
                    <a:pt x="3809" y="3192"/>
                    <a:pt x="3809" y="3192"/>
                    <a:pt x="3809" y="3192"/>
                  </a:cubicBezTo>
                  <a:lnTo>
                    <a:pt x="3809" y="3192"/>
                  </a:lnTo>
                  <a:lnTo>
                    <a:pt x="3809" y="242"/>
                  </a:lnTo>
                  <a:cubicBezTo>
                    <a:pt x="3809" y="109"/>
                    <a:pt x="3701" y="0"/>
                    <a:pt x="3568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242"/>
                  </a:lnTo>
                  <a:lnTo>
                    <a:pt x="0" y="3192"/>
                  </a:lnTo>
                  <a:cubicBezTo>
                    <a:pt x="0" y="3326"/>
                    <a:pt x="108" y="3434"/>
                    <a:pt x="242" y="3434"/>
                  </a:cubicBezTo>
                  <a:close/>
                </a:path>
              </a:pathLst>
            </a:custGeom>
            <a:noFill/>
            <a:ln w="26988" cap="rnd">
              <a:solidFill>
                <a:srgbClr val="548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611" y="1292"/>
              <a:ext cx="328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Ц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786" y="1292"/>
              <a:ext cx="221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860" y="1292"/>
              <a:ext cx="323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Л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030" y="1292"/>
              <a:ext cx="221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184" y="2179"/>
              <a:ext cx="2844" cy="481"/>
            </a:xfrm>
            <a:custGeom>
              <a:avLst/>
              <a:gdLst>
                <a:gd name="T0" fmla="*/ 242 w 8042"/>
                <a:gd name="T1" fmla="*/ 1317 h 1317"/>
                <a:gd name="T2" fmla="*/ 7801 w 8042"/>
                <a:gd name="T3" fmla="*/ 1317 h 1317"/>
                <a:gd name="T4" fmla="*/ 8042 w 8042"/>
                <a:gd name="T5" fmla="*/ 1075 h 1317"/>
                <a:gd name="T6" fmla="*/ 8042 w 8042"/>
                <a:gd name="T7" fmla="*/ 1075 h 1317"/>
                <a:gd name="T8" fmla="*/ 8042 w 8042"/>
                <a:gd name="T9" fmla="*/ 242 h 1317"/>
                <a:gd name="T10" fmla="*/ 7801 w 8042"/>
                <a:gd name="T11" fmla="*/ 0 h 1317"/>
                <a:gd name="T12" fmla="*/ 242 w 8042"/>
                <a:gd name="T13" fmla="*/ 0 h 1317"/>
                <a:gd name="T14" fmla="*/ 0 w 8042"/>
                <a:gd name="T15" fmla="*/ 242 h 1317"/>
                <a:gd name="T16" fmla="*/ 0 w 8042"/>
                <a:gd name="T17" fmla="*/ 242 h 1317"/>
                <a:gd name="T18" fmla="*/ 0 w 8042"/>
                <a:gd name="T19" fmla="*/ 1075 h 1317"/>
                <a:gd name="T20" fmla="*/ 242 w 8042"/>
                <a:gd name="T21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2" h="1317" extrusionOk="0">
                  <a:moveTo>
                    <a:pt x="242" y="1317"/>
                  </a:moveTo>
                  <a:lnTo>
                    <a:pt x="7801" y="1317"/>
                  </a:lnTo>
                  <a:cubicBezTo>
                    <a:pt x="7934" y="1317"/>
                    <a:pt x="8042" y="1209"/>
                    <a:pt x="8042" y="1075"/>
                  </a:cubicBezTo>
                  <a:cubicBezTo>
                    <a:pt x="8042" y="1075"/>
                    <a:pt x="8042" y="1075"/>
                    <a:pt x="8042" y="1075"/>
                  </a:cubicBezTo>
                  <a:lnTo>
                    <a:pt x="8042" y="242"/>
                  </a:lnTo>
                  <a:cubicBezTo>
                    <a:pt x="8042" y="108"/>
                    <a:pt x="7934" y="0"/>
                    <a:pt x="7801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2"/>
                  </a:cubicBezTo>
                  <a:lnTo>
                    <a:pt x="0" y="242"/>
                  </a:lnTo>
                  <a:lnTo>
                    <a:pt x="0" y="1075"/>
                  </a:lnTo>
                  <a:cubicBezTo>
                    <a:pt x="0" y="1209"/>
                    <a:pt x="108" y="1317"/>
                    <a:pt x="242" y="1317"/>
                  </a:cubicBez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21"/>
            <p:cNvSpPr/>
            <p:nvPr/>
          </p:nvSpPr>
          <p:spPr bwMode="auto">
            <a:xfrm>
              <a:off x="184" y="2179"/>
              <a:ext cx="2844" cy="481"/>
            </a:xfrm>
            <a:custGeom>
              <a:avLst/>
              <a:gdLst>
                <a:gd name="T0" fmla="*/ 242 w 8042"/>
                <a:gd name="T1" fmla="*/ 1317 h 1317"/>
                <a:gd name="T2" fmla="*/ 7801 w 8042"/>
                <a:gd name="T3" fmla="*/ 1317 h 1317"/>
                <a:gd name="T4" fmla="*/ 8042 w 8042"/>
                <a:gd name="T5" fmla="*/ 1075 h 1317"/>
                <a:gd name="T6" fmla="*/ 8042 w 8042"/>
                <a:gd name="T7" fmla="*/ 1075 h 1317"/>
                <a:gd name="T8" fmla="*/ 8042 w 8042"/>
                <a:gd name="T9" fmla="*/ 242 h 1317"/>
                <a:gd name="T10" fmla="*/ 7801 w 8042"/>
                <a:gd name="T11" fmla="*/ 0 h 1317"/>
                <a:gd name="T12" fmla="*/ 242 w 8042"/>
                <a:gd name="T13" fmla="*/ 0 h 1317"/>
                <a:gd name="T14" fmla="*/ 0 w 8042"/>
                <a:gd name="T15" fmla="*/ 242 h 1317"/>
                <a:gd name="T16" fmla="*/ 0 w 8042"/>
                <a:gd name="T17" fmla="*/ 242 h 1317"/>
                <a:gd name="T18" fmla="*/ 0 w 8042"/>
                <a:gd name="T19" fmla="*/ 1075 h 1317"/>
                <a:gd name="T20" fmla="*/ 242 w 8042"/>
                <a:gd name="T21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2" h="1317" extrusionOk="0">
                  <a:moveTo>
                    <a:pt x="242" y="1317"/>
                  </a:moveTo>
                  <a:lnTo>
                    <a:pt x="7801" y="1317"/>
                  </a:lnTo>
                  <a:cubicBezTo>
                    <a:pt x="7934" y="1317"/>
                    <a:pt x="8042" y="1209"/>
                    <a:pt x="8042" y="1075"/>
                  </a:cubicBezTo>
                  <a:cubicBezTo>
                    <a:pt x="8042" y="1075"/>
                    <a:pt x="8042" y="1075"/>
                    <a:pt x="8042" y="1075"/>
                  </a:cubicBezTo>
                  <a:lnTo>
                    <a:pt x="8042" y="242"/>
                  </a:lnTo>
                  <a:cubicBezTo>
                    <a:pt x="8042" y="108"/>
                    <a:pt x="7934" y="0"/>
                    <a:pt x="7801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2"/>
                  </a:cubicBezTo>
                  <a:lnTo>
                    <a:pt x="0" y="242"/>
                  </a:lnTo>
                  <a:lnTo>
                    <a:pt x="0" y="1075"/>
                  </a:lnTo>
                  <a:cubicBezTo>
                    <a:pt x="0" y="1209"/>
                    <a:pt x="108" y="1317"/>
                    <a:pt x="242" y="1317"/>
                  </a:cubicBezTo>
                  <a:close/>
                </a:path>
              </a:pathLst>
            </a:custGeom>
            <a:noFill/>
            <a:ln w="26988" cap="rnd">
              <a:solidFill>
                <a:srgbClr val="548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826" y="2235"/>
              <a:ext cx="334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Д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007" y="2235"/>
              <a:ext cx="221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081" y="2235"/>
              <a:ext cx="651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ЙСН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1573" y="2235"/>
              <a:ext cx="221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1709" y="2235"/>
              <a:ext cx="232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-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850" y="2235"/>
              <a:ext cx="690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1" u="none" strike="noStrike" cap="none">
                  <a:ln>
                    <a:noFill/>
                  </a:ln>
                  <a:solidFill>
                    <a:srgbClr val="FF0000"/>
                  </a:solidFill>
                  <a:latin typeface="Calibri"/>
                </a:rPr>
                <a:t>float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184" y="2688"/>
              <a:ext cx="2844" cy="486"/>
            </a:xfrm>
            <a:custGeom>
              <a:avLst/>
              <a:gdLst>
                <a:gd name="T0" fmla="*/ 242 w 8042"/>
                <a:gd name="T1" fmla="*/ 1330 h 1330"/>
                <a:gd name="T2" fmla="*/ 7801 w 8042"/>
                <a:gd name="T3" fmla="*/ 1330 h 1330"/>
                <a:gd name="T4" fmla="*/ 8042 w 8042"/>
                <a:gd name="T5" fmla="*/ 1088 h 1330"/>
                <a:gd name="T6" fmla="*/ 8042 w 8042"/>
                <a:gd name="T7" fmla="*/ 1088 h 1330"/>
                <a:gd name="T8" fmla="*/ 8042 w 8042"/>
                <a:gd name="T9" fmla="*/ 241 h 1330"/>
                <a:gd name="T10" fmla="*/ 7801 w 8042"/>
                <a:gd name="T11" fmla="*/ 0 h 1330"/>
                <a:gd name="T12" fmla="*/ 242 w 8042"/>
                <a:gd name="T13" fmla="*/ 0 h 1330"/>
                <a:gd name="T14" fmla="*/ 0 w 8042"/>
                <a:gd name="T15" fmla="*/ 241 h 1330"/>
                <a:gd name="T16" fmla="*/ 0 w 8042"/>
                <a:gd name="T17" fmla="*/ 241 h 1330"/>
                <a:gd name="T18" fmla="*/ 0 w 8042"/>
                <a:gd name="T19" fmla="*/ 1088 h 1330"/>
                <a:gd name="T20" fmla="*/ 242 w 8042"/>
                <a:gd name="T21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2" h="1330" extrusionOk="0">
                  <a:moveTo>
                    <a:pt x="242" y="1330"/>
                  </a:moveTo>
                  <a:lnTo>
                    <a:pt x="7801" y="1330"/>
                  </a:lnTo>
                  <a:cubicBezTo>
                    <a:pt x="7934" y="1330"/>
                    <a:pt x="8042" y="1222"/>
                    <a:pt x="8042" y="1088"/>
                  </a:cubicBezTo>
                  <a:cubicBezTo>
                    <a:pt x="8042" y="1088"/>
                    <a:pt x="8042" y="1088"/>
                    <a:pt x="8042" y="1088"/>
                  </a:cubicBezTo>
                  <a:lnTo>
                    <a:pt x="8042" y="241"/>
                  </a:lnTo>
                  <a:cubicBezTo>
                    <a:pt x="8042" y="108"/>
                    <a:pt x="7934" y="0"/>
                    <a:pt x="7801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1"/>
                  </a:cubicBezTo>
                  <a:lnTo>
                    <a:pt x="0" y="241"/>
                  </a:lnTo>
                  <a:lnTo>
                    <a:pt x="0" y="1088"/>
                  </a:lnTo>
                  <a:cubicBezTo>
                    <a:pt x="0" y="1222"/>
                    <a:pt x="108" y="1330"/>
                    <a:pt x="242" y="1330"/>
                  </a:cubicBez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184" y="2688"/>
              <a:ext cx="2844" cy="486"/>
            </a:xfrm>
            <a:custGeom>
              <a:avLst/>
              <a:gdLst>
                <a:gd name="T0" fmla="*/ 242 w 8042"/>
                <a:gd name="T1" fmla="*/ 1330 h 1330"/>
                <a:gd name="T2" fmla="*/ 7801 w 8042"/>
                <a:gd name="T3" fmla="*/ 1330 h 1330"/>
                <a:gd name="T4" fmla="*/ 8042 w 8042"/>
                <a:gd name="T5" fmla="*/ 1088 h 1330"/>
                <a:gd name="T6" fmla="*/ 8042 w 8042"/>
                <a:gd name="T7" fmla="*/ 1088 h 1330"/>
                <a:gd name="T8" fmla="*/ 8042 w 8042"/>
                <a:gd name="T9" fmla="*/ 241 h 1330"/>
                <a:gd name="T10" fmla="*/ 7801 w 8042"/>
                <a:gd name="T11" fmla="*/ 0 h 1330"/>
                <a:gd name="T12" fmla="*/ 242 w 8042"/>
                <a:gd name="T13" fmla="*/ 0 h 1330"/>
                <a:gd name="T14" fmla="*/ 0 w 8042"/>
                <a:gd name="T15" fmla="*/ 241 h 1330"/>
                <a:gd name="T16" fmla="*/ 0 w 8042"/>
                <a:gd name="T17" fmla="*/ 241 h 1330"/>
                <a:gd name="T18" fmla="*/ 0 w 8042"/>
                <a:gd name="T19" fmla="*/ 1088 h 1330"/>
                <a:gd name="T20" fmla="*/ 242 w 8042"/>
                <a:gd name="T21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2" h="1330" extrusionOk="0">
                  <a:moveTo>
                    <a:pt x="242" y="1330"/>
                  </a:moveTo>
                  <a:lnTo>
                    <a:pt x="7801" y="1330"/>
                  </a:lnTo>
                  <a:cubicBezTo>
                    <a:pt x="7934" y="1330"/>
                    <a:pt x="8042" y="1222"/>
                    <a:pt x="8042" y="1088"/>
                  </a:cubicBezTo>
                  <a:cubicBezTo>
                    <a:pt x="8042" y="1088"/>
                    <a:pt x="8042" y="1088"/>
                    <a:pt x="8042" y="1088"/>
                  </a:cubicBezTo>
                  <a:lnTo>
                    <a:pt x="8042" y="241"/>
                  </a:lnTo>
                  <a:cubicBezTo>
                    <a:pt x="8042" y="108"/>
                    <a:pt x="7934" y="0"/>
                    <a:pt x="7801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1"/>
                  </a:cubicBezTo>
                  <a:lnTo>
                    <a:pt x="0" y="241"/>
                  </a:lnTo>
                  <a:lnTo>
                    <a:pt x="0" y="1088"/>
                  </a:lnTo>
                  <a:cubicBezTo>
                    <a:pt x="0" y="1222"/>
                    <a:pt x="108" y="1330"/>
                    <a:pt x="242" y="1330"/>
                  </a:cubicBezTo>
                  <a:close/>
                </a:path>
              </a:pathLst>
            </a:custGeom>
            <a:noFill/>
            <a:ln w="26988" cap="rnd">
              <a:solidFill>
                <a:srgbClr val="548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38" y="2744"/>
              <a:ext cx="1698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КОМПЛЕКСН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754" y="2744"/>
              <a:ext cx="221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1890" y="2744"/>
              <a:ext cx="232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-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031" y="2744"/>
              <a:ext cx="1109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1" u="none" strike="noStrike" cap="none">
                  <a:ln>
                    <a:noFill/>
                  </a:ln>
                  <a:solidFill>
                    <a:srgbClr val="FF0000"/>
                  </a:solidFill>
                  <a:latin typeface="Calibri"/>
                </a:rPr>
                <a:t>complex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1638" y="851"/>
              <a:ext cx="1283" cy="398"/>
            </a:xfrm>
            <a:custGeom>
              <a:avLst/>
              <a:gdLst>
                <a:gd name="T0" fmla="*/ 242 w 3628"/>
                <a:gd name="T1" fmla="*/ 1089 h 1089"/>
                <a:gd name="T2" fmla="*/ 3386 w 3628"/>
                <a:gd name="T3" fmla="*/ 1089 h 1089"/>
                <a:gd name="T4" fmla="*/ 3628 w 3628"/>
                <a:gd name="T5" fmla="*/ 847 h 1089"/>
                <a:gd name="T6" fmla="*/ 3628 w 3628"/>
                <a:gd name="T7" fmla="*/ 847 h 1089"/>
                <a:gd name="T8" fmla="*/ 3628 w 3628"/>
                <a:gd name="T9" fmla="*/ 847 h 1089"/>
                <a:gd name="T10" fmla="*/ 3628 w 3628"/>
                <a:gd name="T11" fmla="*/ 242 h 1089"/>
                <a:gd name="T12" fmla="*/ 3386 w 3628"/>
                <a:gd name="T13" fmla="*/ 0 h 1089"/>
                <a:gd name="T14" fmla="*/ 242 w 3628"/>
                <a:gd name="T15" fmla="*/ 0 h 1089"/>
                <a:gd name="T16" fmla="*/ 0 w 3628"/>
                <a:gd name="T17" fmla="*/ 242 h 1089"/>
                <a:gd name="T18" fmla="*/ 0 w 3628"/>
                <a:gd name="T19" fmla="*/ 242 h 1089"/>
                <a:gd name="T20" fmla="*/ 0 w 3628"/>
                <a:gd name="T21" fmla="*/ 847 h 1089"/>
                <a:gd name="T22" fmla="*/ 242 w 3628"/>
                <a:gd name="T23" fmla="*/ 1089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28" h="1089" extrusionOk="0">
                  <a:moveTo>
                    <a:pt x="242" y="1089"/>
                  </a:moveTo>
                  <a:lnTo>
                    <a:pt x="3386" y="1089"/>
                  </a:lnTo>
                  <a:cubicBezTo>
                    <a:pt x="3520" y="1089"/>
                    <a:pt x="3628" y="981"/>
                    <a:pt x="3628" y="847"/>
                  </a:cubicBezTo>
                  <a:cubicBezTo>
                    <a:pt x="3628" y="847"/>
                    <a:pt x="3628" y="847"/>
                    <a:pt x="3628" y="847"/>
                  </a:cubicBezTo>
                  <a:lnTo>
                    <a:pt x="3628" y="847"/>
                  </a:lnTo>
                  <a:lnTo>
                    <a:pt x="3628" y="242"/>
                  </a:lnTo>
                  <a:cubicBezTo>
                    <a:pt x="3628" y="109"/>
                    <a:pt x="3520" y="0"/>
                    <a:pt x="3386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242"/>
                  </a:lnTo>
                  <a:lnTo>
                    <a:pt x="0" y="847"/>
                  </a:lnTo>
                  <a:cubicBezTo>
                    <a:pt x="0" y="981"/>
                    <a:pt x="108" y="1089"/>
                    <a:pt x="242" y="1089"/>
                  </a:cubicBez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1614" y="833"/>
              <a:ext cx="1283" cy="398"/>
            </a:xfrm>
            <a:custGeom>
              <a:avLst/>
              <a:gdLst>
                <a:gd name="T0" fmla="*/ 242 w 3628"/>
                <a:gd name="T1" fmla="*/ 1089 h 1089"/>
                <a:gd name="T2" fmla="*/ 3386 w 3628"/>
                <a:gd name="T3" fmla="*/ 1089 h 1089"/>
                <a:gd name="T4" fmla="*/ 3628 w 3628"/>
                <a:gd name="T5" fmla="*/ 847 h 1089"/>
                <a:gd name="T6" fmla="*/ 3628 w 3628"/>
                <a:gd name="T7" fmla="*/ 847 h 1089"/>
                <a:gd name="T8" fmla="*/ 3628 w 3628"/>
                <a:gd name="T9" fmla="*/ 847 h 1089"/>
                <a:gd name="T10" fmla="*/ 3628 w 3628"/>
                <a:gd name="T11" fmla="*/ 242 h 1089"/>
                <a:gd name="T12" fmla="*/ 3386 w 3628"/>
                <a:gd name="T13" fmla="*/ 0 h 1089"/>
                <a:gd name="T14" fmla="*/ 242 w 3628"/>
                <a:gd name="T15" fmla="*/ 0 h 1089"/>
                <a:gd name="T16" fmla="*/ 0 w 3628"/>
                <a:gd name="T17" fmla="*/ 242 h 1089"/>
                <a:gd name="T18" fmla="*/ 0 w 3628"/>
                <a:gd name="T19" fmla="*/ 242 h 1089"/>
                <a:gd name="T20" fmla="*/ 0 w 3628"/>
                <a:gd name="T21" fmla="*/ 847 h 1089"/>
                <a:gd name="T22" fmla="*/ 242 w 3628"/>
                <a:gd name="T23" fmla="*/ 1089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28" h="1089" extrusionOk="0">
                  <a:moveTo>
                    <a:pt x="242" y="1089"/>
                  </a:moveTo>
                  <a:lnTo>
                    <a:pt x="3386" y="1089"/>
                  </a:lnTo>
                  <a:cubicBezTo>
                    <a:pt x="3520" y="1089"/>
                    <a:pt x="3628" y="981"/>
                    <a:pt x="3628" y="847"/>
                  </a:cubicBezTo>
                  <a:cubicBezTo>
                    <a:pt x="3628" y="847"/>
                    <a:pt x="3628" y="847"/>
                    <a:pt x="3628" y="847"/>
                  </a:cubicBezTo>
                  <a:lnTo>
                    <a:pt x="3628" y="847"/>
                  </a:lnTo>
                  <a:lnTo>
                    <a:pt x="3628" y="242"/>
                  </a:lnTo>
                  <a:cubicBezTo>
                    <a:pt x="3628" y="109"/>
                    <a:pt x="3520" y="0"/>
                    <a:pt x="3386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242"/>
                  </a:lnTo>
                  <a:lnTo>
                    <a:pt x="0" y="847"/>
                  </a:lnTo>
                  <a:cubicBezTo>
                    <a:pt x="0" y="981"/>
                    <a:pt x="108" y="1089"/>
                    <a:pt x="242" y="1089"/>
                  </a:cubicBezTo>
                  <a:close/>
                </a:path>
              </a:pathLst>
            </a:custGeom>
            <a:noFill/>
            <a:ln w="26988" cap="rnd">
              <a:solidFill>
                <a:srgbClr val="548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128" y="865"/>
              <a:ext cx="458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1" u="none" strike="noStrike" cap="none">
                  <a:ln>
                    <a:noFill/>
                  </a:ln>
                  <a:solidFill>
                    <a:srgbClr val="FF0000"/>
                  </a:solidFill>
                  <a:latin typeface="Calibri"/>
                </a:rPr>
                <a:t>int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" name="Freeform 37"/>
            <p:cNvSpPr/>
            <p:nvPr/>
          </p:nvSpPr>
          <p:spPr bwMode="auto">
            <a:xfrm>
              <a:off x="1638" y="1692"/>
              <a:ext cx="1283" cy="376"/>
            </a:xfrm>
            <a:custGeom>
              <a:avLst/>
              <a:gdLst>
                <a:gd name="T0" fmla="*/ 242 w 3628"/>
                <a:gd name="T1" fmla="*/ 1028 h 1028"/>
                <a:gd name="T2" fmla="*/ 3386 w 3628"/>
                <a:gd name="T3" fmla="*/ 1028 h 1028"/>
                <a:gd name="T4" fmla="*/ 3628 w 3628"/>
                <a:gd name="T5" fmla="*/ 786 h 1028"/>
                <a:gd name="T6" fmla="*/ 3628 w 3628"/>
                <a:gd name="T7" fmla="*/ 786 h 1028"/>
                <a:gd name="T8" fmla="*/ 3628 w 3628"/>
                <a:gd name="T9" fmla="*/ 242 h 1028"/>
                <a:gd name="T10" fmla="*/ 3386 w 3628"/>
                <a:gd name="T11" fmla="*/ 0 h 1028"/>
                <a:gd name="T12" fmla="*/ 242 w 3628"/>
                <a:gd name="T13" fmla="*/ 0 h 1028"/>
                <a:gd name="T14" fmla="*/ 0 w 3628"/>
                <a:gd name="T15" fmla="*/ 242 h 1028"/>
                <a:gd name="T16" fmla="*/ 0 w 3628"/>
                <a:gd name="T17" fmla="*/ 786 h 1028"/>
                <a:gd name="T18" fmla="*/ 242 w 3628"/>
                <a:gd name="T19" fmla="*/ 1028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28" h="1028" extrusionOk="0">
                  <a:moveTo>
                    <a:pt x="242" y="1028"/>
                  </a:moveTo>
                  <a:lnTo>
                    <a:pt x="3386" y="1028"/>
                  </a:lnTo>
                  <a:cubicBezTo>
                    <a:pt x="3520" y="1028"/>
                    <a:pt x="3628" y="920"/>
                    <a:pt x="3628" y="786"/>
                  </a:cubicBezTo>
                  <a:cubicBezTo>
                    <a:pt x="3628" y="786"/>
                    <a:pt x="3628" y="786"/>
                    <a:pt x="3628" y="786"/>
                  </a:cubicBezTo>
                  <a:lnTo>
                    <a:pt x="3628" y="242"/>
                  </a:lnTo>
                  <a:cubicBezTo>
                    <a:pt x="3628" y="109"/>
                    <a:pt x="3520" y="0"/>
                    <a:pt x="3386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786"/>
                  </a:lnTo>
                  <a:cubicBezTo>
                    <a:pt x="0" y="920"/>
                    <a:pt x="108" y="1028"/>
                    <a:pt x="242" y="1028"/>
                  </a:cubicBez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 38"/>
            <p:cNvSpPr/>
            <p:nvPr/>
          </p:nvSpPr>
          <p:spPr bwMode="auto">
            <a:xfrm>
              <a:off x="1638" y="1692"/>
              <a:ext cx="1283" cy="376"/>
            </a:xfrm>
            <a:custGeom>
              <a:avLst/>
              <a:gdLst>
                <a:gd name="T0" fmla="*/ 242 w 3628"/>
                <a:gd name="T1" fmla="*/ 1028 h 1028"/>
                <a:gd name="T2" fmla="*/ 3386 w 3628"/>
                <a:gd name="T3" fmla="*/ 1028 h 1028"/>
                <a:gd name="T4" fmla="*/ 3628 w 3628"/>
                <a:gd name="T5" fmla="*/ 786 h 1028"/>
                <a:gd name="T6" fmla="*/ 3628 w 3628"/>
                <a:gd name="T7" fmla="*/ 786 h 1028"/>
                <a:gd name="T8" fmla="*/ 3628 w 3628"/>
                <a:gd name="T9" fmla="*/ 242 h 1028"/>
                <a:gd name="T10" fmla="*/ 3386 w 3628"/>
                <a:gd name="T11" fmla="*/ 0 h 1028"/>
                <a:gd name="T12" fmla="*/ 242 w 3628"/>
                <a:gd name="T13" fmla="*/ 0 h 1028"/>
                <a:gd name="T14" fmla="*/ 0 w 3628"/>
                <a:gd name="T15" fmla="*/ 242 h 1028"/>
                <a:gd name="T16" fmla="*/ 0 w 3628"/>
                <a:gd name="T17" fmla="*/ 786 h 1028"/>
                <a:gd name="T18" fmla="*/ 242 w 3628"/>
                <a:gd name="T19" fmla="*/ 1028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28" h="1028" extrusionOk="0">
                  <a:moveTo>
                    <a:pt x="242" y="1028"/>
                  </a:moveTo>
                  <a:lnTo>
                    <a:pt x="3386" y="1028"/>
                  </a:lnTo>
                  <a:cubicBezTo>
                    <a:pt x="3520" y="1028"/>
                    <a:pt x="3628" y="920"/>
                    <a:pt x="3628" y="786"/>
                  </a:cubicBezTo>
                  <a:cubicBezTo>
                    <a:pt x="3628" y="786"/>
                    <a:pt x="3628" y="786"/>
                    <a:pt x="3628" y="786"/>
                  </a:cubicBezTo>
                  <a:lnTo>
                    <a:pt x="3628" y="242"/>
                  </a:lnTo>
                  <a:cubicBezTo>
                    <a:pt x="3628" y="109"/>
                    <a:pt x="3520" y="0"/>
                    <a:pt x="3386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786"/>
                  </a:lnTo>
                  <a:cubicBezTo>
                    <a:pt x="0" y="920"/>
                    <a:pt x="108" y="1028"/>
                    <a:pt x="242" y="1028"/>
                  </a:cubicBezTo>
                  <a:close/>
                </a:path>
              </a:pathLst>
            </a:custGeom>
            <a:noFill/>
            <a:ln w="26988" cap="rnd">
              <a:solidFill>
                <a:srgbClr val="548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031" y="1696"/>
              <a:ext cx="651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1" u="none" strike="noStrike" cap="none">
                  <a:ln>
                    <a:noFill/>
                  </a:ln>
                  <a:solidFill>
                    <a:srgbClr val="FF0000"/>
                  </a:solidFill>
                  <a:latin typeface="Calibri"/>
                </a:rPr>
                <a:t>bool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4" name="Freeform 40"/>
            <p:cNvSpPr/>
            <p:nvPr/>
          </p:nvSpPr>
          <p:spPr bwMode="auto">
            <a:xfrm>
              <a:off x="200" y="3462"/>
              <a:ext cx="1175" cy="332"/>
            </a:xfrm>
            <a:custGeom>
              <a:avLst/>
              <a:gdLst>
                <a:gd name="T0" fmla="*/ 242 w 3326"/>
                <a:gd name="T1" fmla="*/ 907 h 907"/>
                <a:gd name="T2" fmla="*/ 3084 w 3326"/>
                <a:gd name="T3" fmla="*/ 907 h 907"/>
                <a:gd name="T4" fmla="*/ 3326 w 3326"/>
                <a:gd name="T5" fmla="*/ 665 h 907"/>
                <a:gd name="T6" fmla="*/ 3326 w 3326"/>
                <a:gd name="T7" fmla="*/ 665 h 907"/>
                <a:gd name="T8" fmla="*/ 3326 w 3326"/>
                <a:gd name="T9" fmla="*/ 242 h 907"/>
                <a:gd name="T10" fmla="*/ 3084 w 3326"/>
                <a:gd name="T11" fmla="*/ 0 h 907"/>
                <a:gd name="T12" fmla="*/ 242 w 3326"/>
                <a:gd name="T13" fmla="*/ 0 h 907"/>
                <a:gd name="T14" fmla="*/ 0 w 3326"/>
                <a:gd name="T15" fmla="*/ 242 h 907"/>
                <a:gd name="T16" fmla="*/ 0 w 3326"/>
                <a:gd name="T17" fmla="*/ 242 h 907"/>
                <a:gd name="T18" fmla="*/ 0 w 3326"/>
                <a:gd name="T19" fmla="*/ 665 h 907"/>
                <a:gd name="T20" fmla="*/ 242 w 3326"/>
                <a:gd name="T21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6" h="907" extrusionOk="0">
                  <a:moveTo>
                    <a:pt x="242" y="907"/>
                  </a:moveTo>
                  <a:lnTo>
                    <a:pt x="3084" y="907"/>
                  </a:lnTo>
                  <a:cubicBezTo>
                    <a:pt x="3218" y="907"/>
                    <a:pt x="3326" y="799"/>
                    <a:pt x="3326" y="665"/>
                  </a:cubicBezTo>
                  <a:cubicBezTo>
                    <a:pt x="3326" y="665"/>
                    <a:pt x="3326" y="665"/>
                    <a:pt x="3326" y="665"/>
                  </a:cubicBezTo>
                  <a:lnTo>
                    <a:pt x="3326" y="242"/>
                  </a:lnTo>
                  <a:cubicBezTo>
                    <a:pt x="3326" y="108"/>
                    <a:pt x="3218" y="0"/>
                    <a:pt x="3084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2"/>
                  </a:cubicBezTo>
                  <a:lnTo>
                    <a:pt x="0" y="242"/>
                  </a:lnTo>
                  <a:lnTo>
                    <a:pt x="0" y="665"/>
                  </a:lnTo>
                  <a:cubicBezTo>
                    <a:pt x="0" y="799"/>
                    <a:pt x="108" y="907"/>
                    <a:pt x="242" y="907"/>
                  </a:cubicBez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41"/>
            <p:cNvSpPr/>
            <p:nvPr/>
          </p:nvSpPr>
          <p:spPr bwMode="auto">
            <a:xfrm>
              <a:off x="200" y="3462"/>
              <a:ext cx="1175" cy="332"/>
            </a:xfrm>
            <a:custGeom>
              <a:avLst/>
              <a:gdLst>
                <a:gd name="T0" fmla="*/ 242 w 3326"/>
                <a:gd name="T1" fmla="*/ 907 h 907"/>
                <a:gd name="T2" fmla="*/ 3084 w 3326"/>
                <a:gd name="T3" fmla="*/ 907 h 907"/>
                <a:gd name="T4" fmla="*/ 3326 w 3326"/>
                <a:gd name="T5" fmla="*/ 665 h 907"/>
                <a:gd name="T6" fmla="*/ 3326 w 3326"/>
                <a:gd name="T7" fmla="*/ 665 h 907"/>
                <a:gd name="T8" fmla="*/ 3326 w 3326"/>
                <a:gd name="T9" fmla="*/ 242 h 907"/>
                <a:gd name="T10" fmla="*/ 3084 w 3326"/>
                <a:gd name="T11" fmla="*/ 0 h 907"/>
                <a:gd name="T12" fmla="*/ 242 w 3326"/>
                <a:gd name="T13" fmla="*/ 0 h 907"/>
                <a:gd name="T14" fmla="*/ 0 w 3326"/>
                <a:gd name="T15" fmla="*/ 242 h 907"/>
                <a:gd name="T16" fmla="*/ 0 w 3326"/>
                <a:gd name="T17" fmla="*/ 242 h 907"/>
                <a:gd name="T18" fmla="*/ 0 w 3326"/>
                <a:gd name="T19" fmla="*/ 665 h 907"/>
                <a:gd name="T20" fmla="*/ 242 w 3326"/>
                <a:gd name="T21" fmla="*/ 907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6" h="907" extrusionOk="0">
                  <a:moveTo>
                    <a:pt x="242" y="907"/>
                  </a:moveTo>
                  <a:lnTo>
                    <a:pt x="3084" y="907"/>
                  </a:lnTo>
                  <a:cubicBezTo>
                    <a:pt x="3218" y="907"/>
                    <a:pt x="3326" y="799"/>
                    <a:pt x="3326" y="665"/>
                  </a:cubicBezTo>
                  <a:cubicBezTo>
                    <a:pt x="3326" y="665"/>
                    <a:pt x="3326" y="665"/>
                    <a:pt x="3326" y="665"/>
                  </a:cubicBezTo>
                  <a:lnTo>
                    <a:pt x="3326" y="242"/>
                  </a:lnTo>
                  <a:cubicBezTo>
                    <a:pt x="3326" y="108"/>
                    <a:pt x="3218" y="0"/>
                    <a:pt x="3084" y="0"/>
                  </a:cubicBezTo>
                  <a:lnTo>
                    <a:pt x="242" y="0"/>
                  </a:lnTo>
                  <a:cubicBezTo>
                    <a:pt x="108" y="0"/>
                    <a:pt x="0" y="108"/>
                    <a:pt x="0" y="242"/>
                  </a:cubicBezTo>
                  <a:lnTo>
                    <a:pt x="0" y="242"/>
                  </a:lnTo>
                  <a:lnTo>
                    <a:pt x="0" y="665"/>
                  </a:lnTo>
                  <a:cubicBezTo>
                    <a:pt x="0" y="799"/>
                    <a:pt x="108" y="907"/>
                    <a:pt x="242" y="907"/>
                  </a:cubicBezTo>
                  <a:close/>
                </a:path>
              </a:pathLst>
            </a:custGeom>
            <a:noFill/>
            <a:ln w="26988" cap="rnd">
              <a:solidFill>
                <a:srgbClr val="548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487" y="3441"/>
              <a:ext cx="758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1" u="none" strike="noStrike" cap="none">
                  <a:ln>
                    <a:noFill/>
                  </a:ln>
                  <a:solidFill>
                    <a:srgbClr val="FF0000"/>
                  </a:solidFill>
                  <a:latin typeface="Calibri"/>
                </a:rPr>
                <a:t>None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7" name="Freeform 43"/>
            <p:cNvSpPr/>
            <p:nvPr/>
          </p:nvSpPr>
          <p:spPr bwMode="auto">
            <a:xfrm>
              <a:off x="1638" y="1271"/>
              <a:ext cx="1283" cy="399"/>
            </a:xfrm>
            <a:custGeom>
              <a:avLst/>
              <a:gdLst>
                <a:gd name="T0" fmla="*/ 242 w 3628"/>
                <a:gd name="T1" fmla="*/ 1089 h 1089"/>
                <a:gd name="T2" fmla="*/ 3386 w 3628"/>
                <a:gd name="T3" fmla="*/ 1089 h 1089"/>
                <a:gd name="T4" fmla="*/ 3628 w 3628"/>
                <a:gd name="T5" fmla="*/ 847 h 1089"/>
                <a:gd name="T6" fmla="*/ 3628 w 3628"/>
                <a:gd name="T7" fmla="*/ 847 h 1089"/>
                <a:gd name="T8" fmla="*/ 3628 w 3628"/>
                <a:gd name="T9" fmla="*/ 242 h 1089"/>
                <a:gd name="T10" fmla="*/ 3386 w 3628"/>
                <a:gd name="T11" fmla="*/ 0 h 1089"/>
                <a:gd name="T12" fmla="*/ 242 w 3628"/>
                <a:gd name="T13" fmla="*/ 0 h 1089"/>
                <a:gd name="T14" fmla="*/ 0 w 3628"/>
                <a:gd name="T15" fmla="*/ 242 h 1089"/>
                <a:gd name="T16" fmla="*/ 0 w 3628"/>
                <a:gd name="T17" fmla="*/ 847 h 1089"/>
                <a:gd name="T18" fmla="*/ 242 w 3628"/>
                <a:gd name="T19" fmla="*/ 1089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28" h="1089" extrusionOk="0">
                  <a:moveTo>
                    <a:pt x="242" y="1089"/>
                  </a:moveTo>
                  <a:lnTo>
                    <a:pt x="3386" y="1089"/>
                  </a:lnTo>
                  <a:cubicBezTo>
                    <a:pt x="3520" y="1089"/>
                    <a:pt x="3628" y="981"/>
                    <a:pt x="3628" y="847"/>
                  </a:cubicBezTo>
                  <a:cubicBezTo>
                    <a:pt x="3628" y="847"/>
                    <a:pt x="3628" y="847"/>
                    <a:pt x="3628" y="847"/>
                  </a:cubicBezTo>
                  <a:lnTo>
                    <a:pt x="3628" y="242"/>
                  </a:lnTo>
                  <a:cubicBezTo>
                    <a:pt x="3628" y="109"/>
                    <a:pt x="3520" y="0"/>
                    <a:pt x="3386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847"/>
                  </a:lnTo>
                  <a:cubicBezTo>
                    <a:pt x="0" y="981"/>
                    <a:pt x="108" y="1089"/>
                    <a:pt x="242" y="1089"/>
                  </a:cubicBezTo>
                  <a:close/>
                </a:path>
              </a:pathLst>
            </a:custGeom>
            <a:solidFill>
              <a:srgbClr val="FFCC99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1638" y="1271"/>
              <a:ext cx="1283" cy="399"/>
            </a:xfrm>
            <a:custGeom>
              <a:avLst/>
              <a:gdLst>
                <a:gd name="T0" fmla="*/ 242 w 3628"/>
                <a:gd name="T1" fmla="*/ 1089 h 1089"/>
                <a:gd name="T2" fmla="*/ 3386 w 3628"/>
                <a:gd name="T3" fmla="*/ 1089 h 1089"/>
                <a:gd name="T4" fmla="*/ 3628 w 3628"/>
                <a:gd name="T5" fmla="*/ 847 h 1089"/>
                <a:gd name="T6" fmla="*/ 3628 w 3628"/>
                <a:gd name="T7" fmla="*/ 847 h 1089"/>
                <a:gd name="T8" fmla="*/ 3628 w 3628"/>
                <a:gd name="T9" fmla="*/ 242 h 1089"/>
                <a:gd name="T10" fmla="*/ 3386 w 3628"/>
                <a:gd name="T11" fmla="*/ 0 h 1089"/>
                <a:gd name="T12" fmla="*/ 242 w 3628"/>
                <a:gd name="T13" fmla="*/ 0 h 1089"/>
                <a:gd name="T14" fmla="*/ 0 w 3628"/>
                <a:gd name="T15" fmla="*/ 242 h 1089"/>
                <a:gd name="T16" fmla="*/ 0 w 3628"/>
                <a:gd name="T17" fmla="*/ 847 h 1089"/>
                <a:gd name="T18" fmla="*/ 242 w 3628"/>
                <a:gd name="T19" fmla="*/ 1089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28" h="1089" extrusionOk="0">
                  <a:moveTo>
                    <a:pt x="242" y="1089"/>
                  </a:moveTo>
                  <a:lnTo>
                    <a:pt x="3386" y="1089"/>
                  </a:lnTo>
                  <a:cubicBezTo>
                    <a:pt x="3520" y="1089"/>
                    <a:pt x="3628" y="981"/>
                    <a:pt x="3628" y="847"/>
                  </a:cubicBezTo>
                  <a:cubicBezTo>
                    <a:pt x="3628" y="847"/>
                    <a:pt x="3628" y="847"/>
                    <a:pt x="3628" y="847"/>
                  </a:cubicBezTo>
                  <a:lnTo>
                    <a:pt x="3628" y="242"/>
                  </a:lnTo>
                  <a:cubicBezTo>
                    <a:pt x="3628" y="109"/>
                    <a:pt x="3520" y="0"/>
                    <a:pt x="3386" y="0"/>
                  </a:cubicBezTo>
                  <a:lnTo>
                    <a:pt x="242" y="0"/>
                  </a:lnTo>
                  <a:cubicBezTo>
                    <a:pt x="108" y="0"/>
                    <a:pt x="0" y="109"/>
                    <a:pt x="0" y="242"/>
                  </a:cubicBezTo>
                  <a:lnTo>
                    <a:pt x="0" y="847"/>
                  </a:lnTo>
                  <a:cubicBezTo>
                    <a:pt x="0" y="981"/>
                    <a:pt x="108" y="1089"/>
                    <a:pt x="242" y="1089"/>
                  </a:cubicBezTo>
                  <a:close/>
                </a:path>
              </a:pathLst>
            </a:custGeom>
            <a:noFill/>
            <a:ln w="26988" cap="rnd">
              <a:solidFill>
                <a:srgbClr val="548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1822" y="1287"/>
              <a:ext cx="1075" cy="42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500" b="1" i="1" u="none" strike="noStrike" cap="none">
                  <a:ln>
                    <a:noFill/>
                  </a:ln>
                  <a:solidFill>
                    <a:srgbClr val="FF0000"/>
                  </a:solidFill>
                  <a:latin typeface="Calibri"/>
                </a:rPr>
                <a:t>Long int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ЧИСЛА. ОПЕРАТОРИ / ОПЕРАЦІЇ</a:t>
            </a:r>
            <a:endParaRPr/>
          </a:p>
        </p:txBody>
      </p:sp>
      <p:graphicFrame>
        <p:nvGraphicFramePr>
          <p:cNvPr id="3" name="Таблица 3"/>
          <p:cNvGraphicFramePr>
            <a:graphicFrameLocks noGrp="1"/>
          </p:cNvGraphicFramePr>
          <p:nvPr/>
        </p:nvGraphicFramePr>
        <p:xfrm>
          <a:off x="1331640" y="734230"/>
          <a:ext cx="727280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ctr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Опис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+, -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Унарні  +, -. Додавання, віднімання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 ,  /  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Множення, Ділення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//  ,  %   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Цілочисельне ділення, Залишок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Піднесення до степеню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&lt;, &lt;=, ==,</a:t>
                      </a: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&gt;=, &gt;</a:t>
                      </a: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!=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Зрівняння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| , &amp; , ^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Логічні   </a:t>
                      </a: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OR, AND, XOR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&lt;&lt;  ,  &gt;&gt; 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Зсув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Стрелка: вниз 3"/>
          <p:cNvSpPr/>
          <p:nvPr/>
        </p:nvSpPr>
        <p:spPr bwMode="auto">
          <a:xfrm>
            <a:off x="901187" y="1153115"/>
            <a:ext cx="144016" cy="302433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43608" y="4005064"/>
            <a:ext cx="7560840" cy="97975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Старшинство операцій = старші виконуються поперед молодших</a:t>
            </a:r>
            <a:endParaRPr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91242" y="5071864"/>
            <a:ext cx="7560840" cy="15245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Тип результату при змішаних операціях -  ранжування типів</a:t>
            </a:r>
            <a:endParaRPr lang="en-US" sz="3200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 algn="ctr">
              <a:buNone/>
              <a:defRPr/>
            </a:pPr>
            <a:r>
              <a:rPr lang="en-US" sz="3200" b="1">
                <a:solidFill>
                  <a:srgbClr val="FF0000"/>
                </a:solidFill>
                <a:latin typeface="Book Antiqua"/>
                <a:cs typeface="Times New Roman"/>
              </a:rPr>
              <a:t>int  long  float  complex</a:t>
            </a:r>
            <a:endParaRPr lang="uk-UA" sz="3200" b="1">
              <a:solidFill>
                <a:srgbClr val="FF0000"/>
              </a:solidFill>
              <a:latin typeface="Book Antiqua"/>
              <a:cs typeface="Times New Roman"/>
            </a:endParaRPr>
          </a:p>
        </p:txBody>
      </p:sp>
      <p:sp>
        <p:nvSpPr>
          <p:cNvPr id="10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11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ЛОГІЧНІ ВИРАЗИ</a:t>
            </a:r>
            <a:endParaRPr/>
          </a:p>
        </p:txBody>
      </p:sp>
      <p:graphicFrame>
        <p:nvGraphicFramePr>
          <p:cNvPr id="3" name="Таблица 3"/>
          <p:cNvGraphicFramePr>
            <a:graphicFrameLocks noGrp="1"/>
          </p:cNvGraphicFramePr>
          <p:nvPr/>
        </p:nvGraphicFramePr>
        <p:xfrm>
          <a:off x="2411760" y="2240280"/>
          <a:ext cx="597666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ctr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Опис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&lt;, &lt;=, ==,</a:t>
                      </a: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&gt;=, &gt;</a:t>
                      </a: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!=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Зрівняння </a:t>
                      </a: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 </a:t>
                      </a:r>
                      <a:r>
                        <a:rPr lang="en-US" sz="2000" b="1" i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ru-RU" sz="2000" b="1" i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| , &amp; , ^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>
                        <a:defRPr/>
                      </a:pPr>
                      <a:r>
                        <a:rPr lang="uk-UA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Логічні   </a:t>
                      </a:r>
                      <a:r>
                        <a:rPr lang="en-US" sz="2000" b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OR, AND, XOR</a:t>
                      </a:r>
                      <a:endParaRPr lang="ru-RU" sz="2000" b="1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12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6" y="809575"/>
            <a:ext cx="8256546" cy="186615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Логічна змінна – підклас цілочисельного типу 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int,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яка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приймає значення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0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 або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1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 і представлена під час виводу як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False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 та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True</a:t>
            </a:r>
            <a:endParaRPr lang="uk-UA" sz="32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1521" y="3717032"/>
            <a:ext cx="8723311" cy="275453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В більш широкому сенсі: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Кожний об'єкт може бути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True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 або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 False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.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Об'єкт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True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 якщо він не порожній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 (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спрощено не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0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)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Об'єкт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False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 якщо він порожній (</a:t>
            </a:r>
            <a:r>
              <a:rPr lang="en-US" sz="3200" b="1">
                <a:solidFill>
                  <a:srgbClr val="002060"/>
                </a:solidFill>
                <a:latin typeface="Book Antiqua"/>
                <a:cs typeface="Times New Roman"/>
              </a:rPr>
              <a:t>None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,</a:t>
            </a:r>
            <a:r>
              <a:rPr lang="en-US" sz="3200" b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аналог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en-US" sz="3200" b="1">
                <a:solidFill>
                  <a:srgbClr val="002060"/>
                </a:solidFill>
                <a:latin typeface="Book Antiqua"/>
                <a:cs typeface="Times New Roman"/>
              </a:rPr>
              <a:t>NULL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 )</a:t>
            </a:r>
            <a:endParaRPr lang="uk-UA" sz="32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>
            <a:cxnSpLocks/>
          </p:cNvCxnSpPr>
          <p:nvPr/>
        </p:nvCxnSpPr>
        <p:spPr bwMode="auto">
          <a:xfrm>
            <a:off x="7488323" y="1950452"/>
            <a:ext cx="504056" cy="60856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cxnSpLocks/>
          </p:cNvCxnSpPr>
          <p:nvPr/>
        </p:nvCxnSpPr>
        <p:spPr bwMode="auto">
          <a:xfrm flipH="1">
            <a:off x="7486256" y="1953180"/>
            <a:ext cx="501988" cy="57221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 bwMode="auto">
          <a:xfrm>
            <a:off x="148680" y="63417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СЛІДУВАННЯ</a:t>
            </a:r>
            <a:endParaRPr/>
          </a:p>
        </p:txBody>
      </p:sp>
      <p:sp>
        <p:nvSpPr>
          <p:cNvPr id="10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13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6" y="809575"/>
            <a:ext cx="8256546" cy="97975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СЛІДУВАННЯ – команди (інструкції) виконуються послідовно одна за іншою.</a:t>
            </a:r>
            <a:endParaRPr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7" y="1988840"/>
            <a:ext cx="6912768" cy="53655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!!! Кінець рядка  - кінець інструкції</a:t>
            </a:r>
            <a:endParaRPr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596336" y="1879066"/>
            <a:ext cx="28803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4000" b="1">
                <a:solidFill>
                  <a:srgbClr val="002060"/>
                </a:solidFill>
                <a:latin typeface="Book Antiqua"/>
                <a:cs typeface="Times New Roman"/>
              </a:rPr>
              <a:t>;</a:t>
            </a:r>
            <a:endParaRPr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2852936"/>
            <a:ext cx="8184538" cy="9828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!!! Відсутні дужки блоків       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begin  end  { }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!!! Відступи</a:t>
            </a:r>
            <a:endParaRPr lang="uk-UA" sz="32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  <p:cxnSp>
        <p:nvCxnSpPr>
          <p:cNvPr id="18" name="Прямая соединительная линия 17"/>
          <p:cNvCxnSpPr>
            <a:cxnSpLocks/>
          </p:cNvCxnSpPr>
          <p:nvPr/>
        </p:nvCxnSpPr>
        <p:spPr bwMode="auto">
          <a:xfrm flipH="1">
            <a:off x="6228184" y="2708920"/>
            <a:ext cx="2160240" cy="71623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cxnSpLocks/>
          </p:cNvCxnSpPr>
          <p:nvPr/>
        </p:nvCxnSpPr>
        <p:spPr bwMode="auto">
          <a:xfrm>
            <a:off x="6300192" y="2859943"/>
            <a:ext cx="1968033" cy="67356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0907" y="3844706"/>
            <a:ext cx="8184538" cy="14260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Допускається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декілька інструкцій в один рядок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A = 2; B =3.25; c=‘kajfhad’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 </a:t>
            </a:r>
            <a:endParaRPr lang="en-US" sz="32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20907" y="5270802"/>
            <a:ext cx="8184538" cy="14253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Допускається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одна інструкція в декілька рядків    // необхідно взяти в дужки</a:t>
            </a:r>
            <a:endParaRPr lang="en-US" sz="3200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						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(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) або </a:t>
            </a:r>
            <a:r>
              <a:rPr lang="en-US" sz="3200">
                <a:solidFill>
                  <a:srgbClr val="002060"/>
                </a:solidFill>
                <a:latin typeface="Book Antiqua"/>
                <a:cs typeface="Times New Roman"/>
              </a:rPr>
              <a:t>[ ]</a:t>
            </a:r>
            <a:endParaRPr lang="en-US" sz="32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48680" y="63417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РОЗГАЛУЖЕННЯ</a:t>
            </a:r>
            <a:r>
              <a:rPr lang="en-US" sz="3600" b="1">
                <a:solidFill>
                  <a:srgbClr val="002060"/>
                </a:solidFill>
                <a:latin typeface="Book Antiqua"/>
              </a:rPr>
              <a:t>  IF</a:t>
            </a:r>
            <a:endParaRPr lang="uk-UA" sz="3600" b="1">
              <a:solidFill>
                <a:srgbClr val="002060"/>
              </a:solidFill>
              <a:latin typeface="Book Antiqua"/>
            </a:endParaRPr>
          </a:p>
        </p:txBody>
      </p:sp>
      <p:sp>
        <p:nvSpPr>
          <p:cNvPr id="10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14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6" y="809575"/>
            <a:ext cx="8256546" cy="14229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РОЗГАЛУЖЕННЯ – перевірка умови (умов) і виконання відповідного блоку інструкцій</a:t>
            </a:r>
            <a:endParaRPr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0907" y="2365382"/>
            <a:ext cx="8184538" cy="27556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if &lt;test 1&gt; :      #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умова 1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	&lt;statements 1&gt; 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блок інструкцій 1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elif &lt;test 2&gt; :   </a:t>
            </a:r>
            <a:r>
              <a:rPr lang="en-US" sz="3200" i="1">
                <a:solidFill>
                  <a:srgbClr val="002060"/>
                </a:solidFill>
                <a:latin typeface="Book Antiqua"/>
                <a:cs typeface="Times New Roman"/>
              </a:rPr>
              <a:t>#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 умова 2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	&lt;statements 2&gt; 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блок інструкцій 2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else :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	&lt;statements 3&gt;  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блок інструкцій 3</a:t>
            </a:r>
            <a:endParaRPr lang="uk-UA" sz="32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48680" y="63417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ЦИКЛ </a:t>
            </a:r>
            <a:r>
              <a:rPr lang="en-US" sz="3600" b="1">
                <a:solidFill>
                  <a:srgbClr val="002060"/>
                </a:solidFill>
                <a:latin typeface="Book Antiqua"/>
              </a:rPr>
              <a:t>WHILE</a:t>
            </a:r>
            <a:endParaRPr lang="uk-UA" sz="3600" b="1">
              <a:solidFill>
                <a:srgbClr val="002060"/>
              </a:solidFill>
              <a:latin typeface="Book Antiqua"/>
            </a:endParaRPr>
          </a:p>
        </p:txBody>
      </p:sp>
      <p:sp>
        <p:nvSpPr>
          <p:cNvPr id="10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15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6" y="809575"/>
            <a:ext cx="8256546" cy="98219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ЦИКЛ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 – структура, що виконує блок інструкцій доки діє деяка умова. </a:t>
            </a:r>
            <a:endParaRPr lang="uk-UA" sz="32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971758"/>
            <a:ext cx="8184538" cy="98283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while  &lt;test &gt; :      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 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#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умова 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	&lt;statements 1&gt; 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блок інструкцій 1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5939" y="4444209"/>
            <a:ext cx="8184538" cy="18692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Додаткові інструкції (тільки в блоці 1)</a:t>
            </a:r>
            <a:endParaRPr lang="en-US" sz="3200" b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break		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вихід з циклу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continue	#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 перехід до початку циклу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pass		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пуста інструкція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47902" y="2919500"/>
            <a:ext cx="8184538" cy="14260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Можливо додатково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else :				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необов'язково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	&lt;statements 2&gt; 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блок інструкцій 2</a:t>
            </a:r>
            <a:endParaRPr lang="uk-UA" sz="32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48680" y="63417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ЦИКЛ </a:t>
            </a:r>
            <a:r>
              <a:rPr lang="en-US" sz="3600" b="1">
                <a:solidFill>
                  <a:srgbClr val="002060"/>
                </a:solidFill>
                <a:latin typeface="Book Antiqua"/>
              </a:rPr>
              <a:t>FOR</a:t>
            </a:r>
            <a:endParaRPr lang="uk-UA" sz="3600" b="1">
              <a:solidFill>
                <a:srgbClr val="002060"/>
              </a:solidFill>
              <a:latin typeface="Book Antiqua"/>
            </a:endParaRPr>
          </a:p>
        </p:txBody>
      </p:sp>
      <p:sp>
        <p:nvSpPr>
          <p:cNvPr id="10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16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9730" y="980728"/>
            <a:ext cx="8495101" cy="98283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for  &lt;target &gt; in &lt;object &gt; :   #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змінна </a:t>
            </a:r>
            <a:r>
              <a:rPr lang="en-US" sz="3200" i="1">
                <a:solidFill>
                  <a:srgbClr val="002060"/>
                </a:solidFill>
                <a:latin typeface="Book Antiqua"/>
                <a:cs typeface="Times New Roman"/>
              </a:rPr>
              <a:t>&amp;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 умова 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	&lt;statements&gt; 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блок інструкцій 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4099406"/>
            <a:ext cx="8184538" cy="18692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Додаткові інструкції (тільки в блоці )</a:t>
            </a:r>
            <a:endParaRPr lang="en-US" sz="3200" b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break		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вихід з циклу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continue	#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 перехід до початку циклу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pass		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пуста інструкція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7319" y="1963561"/>
            <a:ext cx="8184538" cy="14260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Можливо додатково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else :				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необов'язково</a:t>
            </a:r>
            <a:endParaRPr lang="en-US" sz="3200" i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	&lt;statements 2&gt; #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 i="1">
                <a:solidFill>
                  <a:srgbClr val="002060"/>
                </a:solidFill>
                <a:latin typeface="Book Antiqua"/>
                <a:cs typeface="Times New Roman"/>
              </a:rPr>
              <a:t>блок інструкцій 2</a:t>
            </a:r>
            <a:endParaRPr lang="uk-UA" sz="32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Times New Roman"/>
                <a:cs typeface="Times New Roman"/>
              </a:rPr>
              <a:t>Рекомендована ЛІТЕРАТУРА</a:t>
            </a:r>
            <a:endParaRPr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8090" y="891100"/>
            <a:ext cx="8686800" cy="557075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>
                <a:solidFill>
                  <a:srgbClr val="002060"/>
                </a:solidFill>
                <a:latin typeface="Times New Roman"/>
                <a:cs typeface="Times New Roman"/>
              </a:rPr>
              <a:t>Програмування числових методів мовою Python: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 підруч. / А. В. Анісімов, А. Ю. Дорошенко, С. Д. Погорілий, Я. Ю. Дорогий ; за ред. А. В. Анісімова. – К. : Видавничо-поліграфічний центр "Київський університет", 2014. – 640 с.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>
                <a:solidFill>
                  <a:srgbClr val="002060"/>
                </a:solidFill>
                <a:latin typeface="Times New Roman"/>
                <a:cs typeface="Times New Roman"/>
              </a:rPr>
              <a:t>Програмування числових методів мовою Python: 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навч. посіб. / А. Ю. Дорошенко, С. Д. Погорілий, Я. Ю. Дорогий, Є. В. Глушко ; за ред. А. В. Анісімова. – К. : Видавничо-поліграфічний центр "Київський університет", 2013. – 463 с.</a:t>
            </a:r>
            <a:endParaRPr lang="en-US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>
                <a:solidFill>
                  <a:srgbClr val="002060"/>
                </a:solidFill>
                <a:latin typeface="Times New Roman"/>
                <a:cs typeface="Times New Roman"/>
              </a:rPr>
              <a:t>Основи програмування </a:t>
            </a:r>
            <a:r>
              <a:rPr lang="en-US" sz="2800" b="1">
                <a:solidFill>
                  <a:srgbClr val="002060"/>
                </a:solidFill>
                <a:latin typeface="Times New Roman"/>
                <a:cs typeface="Times New Roman"/>
              </a:rPr>
              <a:t>Python</a:t>
            </a:r>
            <a:r>
              <a:rPr lang="uk-UA" sz="2800" b="1">
                <a:solidFill>
                  <a:srgbClr val="002060"/>
                </a:solidFill>
                <a:latin typeface="Times New Roman"/>
                <a:cs typeface="Times New Roman"/>
              </a:rPr>
              <a:t>: 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Підручник для студ. спеціальності  122 «Компютерні науки» / А.В.Яковенко; КПІ.- Київ: КПІ, 2018 . – 195 с.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>
                <a:solidFill>
                  <a:srgbClr val="002060"/>
                </a:solidFill>
                <a:latin typeface="Times New Roman"/>
                <a:cs typeface="Times New Roman"/>
              </a:rPr>
              <a:t>Лутц М. 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Изучаем Python, 4-е издание. - СПб.: Символ-Плюс. 2011.- 1280 с.: ил. 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17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uk-UA" sz="3200" b="1">
                <a:solidFill>
                  <a:srgbClr val="002060"/>
                </a:solidFill>
                <a:latin typeface="Times New Roman"/>
                <a:cs typeface="Times New Roman"/>
              </a:rPr>
              <a:t>Контрольні запитання</a:t>
            </a:r>
            <a:endParaRPr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2127" y="598622"/>
            <a:ext cx="8686800" cy="62478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Надайте визначення змінної в мові </a:t>
            </a:r>
            <a:r>
              <a:rPr lang="en-US" sz="2800">
                <a:solidFill>
                  <a:srgbClr val="002060"/>
                </a:solidFill>
                <a:latin typeface="Times New Roman"/>
                <a:cs typeface="Times New Roman"/>
              </a:rPr>
              <a:t>Python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. Поясніть, як визначається тип змінної в мові </a:t>
            </a:r>
            <a:r>
              <a:rPr lang="en-US" sz="2800">
                <a:solidFill>
                  <a:srgbClr val="002060"/>
                </a:solidFill>
                <a:latin typeface="Times New Roman"/>
                <a:cs typeface="Times New Roman"/>
              </a:rPr>
              <a:t>Python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Опишіть властивості змінних типу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int</a:t>
            </a:r>
            <a:r>
              <a:rPr lang="uk-UA" sz="2800" b="1" i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та визначте операції з ними.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Опишіть властивості змінних типу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float</a:t>
            </a:r>
            <a:r>
              <a:rPr lang="uk-UA" sz="2800" b="1" i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та визначте операції з ними.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Опишіть властивості змінних типу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complex</a:t>
            </a:r>
            <a:r>
              <a:rPr lang="uk-UA" sz="2800" b="1" i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та визначте операції з ними.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Опишіть властивості змінних типу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bool</a:t>
            </a:r>
            <a:r>
              <a:rPr lang="uk-UA" sz="2800" b="1" i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та визначте операції з ними.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Надайте визначення структури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if </a:t>
            </a:r>
            <a:r>
              <a:rPr lang="ru-RU" sz="2800" b="1" i="1">
                <a:solidFill>
                  <a:srgbClr val="002060"/>
                </a:solidFill>
                <a:latin typeface="Times New Roman"/>
                <a:cs typeface="Times New Roman"/>
              </a:rPr>
              <a:t>…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elif</a:t>
            </a:r>
            <a:r>
              <a:rPr lang="ru-RU" sz="2800" b="1" i="1">
                <a:solidFill>
                  <a:srgbClr val="002060"/>
                </a:solidFill>
                <a:latin typeface="Times New Roman"/>
                <a:cs typeface="Times New Roman"/>
              </a:rPr>
              <a:t> …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else</a:t>
            </a:r>
            <a:r>
              <a:rPr lang="en-US" sz="280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та наведіть приклади використання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Надайте визначення структури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while </a:t>
            </a:r>
            <a:r>
              <a:rPr lang="ru-RU" sz="2800" b="1" i="1">
                <a:solidFill>
                  <a:srgbClr val="002060"/>
                </a:solidFill>
                <a:latin typeface="Times New Roman"/>
                <a:cs typeface="Times New Roman"/>
              </a:rPr>
              <a:t>…</a:t>
            </a:r>
            <a:r>
              <a:rPr lang="en-US" sz="280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та наведіть приклади використання</a:t>
            </a:r>
            <a:endParaRPr lang="ru-RU" sz="280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Надайте визначення структури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for</a:t>
            </a:r>
            <a:r>
              <a:rPr lang="ru-RU" sz="2800" b="1" i="1">
                <a:solidFill>
                  <a:srgbClr val="002060"/>
                </a:solidFill>
                <a:latin typeface="Times New Roman"/>
                <a:cs typeface="Times New Roman"/>
              </a:rPr>
              <a:t> … </a:t>
            </a:r>
            <a:r>
              <a:rPr lang="en-US" sz="2800" b="1" i="1">
                <a:solidFill>
                  <a:srgbClr val="002060"/>
                </a:solidFill>
                <a:latin typeface="Times New Roman"/>
                <a:cs typeface="Times New Roman"/>
              </a:rPr>
              <a:t>in</a:t>
            </a:r>
            <a:r>
              <a:rPr lang="ru-RU" sz="2800" b="1" i="1">
                <a:solidFill>
                  <a:srgbClr val="002060"/>
                </a:solidFill>
                <a:latin typeface="Times New Roman"/>
                <a:cs typeface="Times New Roman"/>
              </a:rPr>
              <a:t> …</a:t>
            </a:r>
            <a:r>
              <a:rPr lang="uk-UA" sz="2800">
                <a:solidFill>
                  <a:srgbClr val="002060"/>
                </a:solidFill>
                <a:latin typeface="Times New Roman"/>
                <a:cs typeface="Times New Roman"/>
              </a:rPr>
              <a:t>  та наведіть приклади використання</a:t>
            </a:r>
            <a:endParaRPr/>
          </a:p>
        </p:txBody>
      </p:sp>
      <p:sp>
        <p:nvSpPr>
          <p:cNvPr id="5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18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The END</a:t>
            </a:r>
            <a:endParaRPr dirty="0"/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Частина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 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6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.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 Лекція 6.1.</a:t>
            </a:r>
            <a:endParaRPr lang="ru-RU" sz="4000" b="1" dirty="0">
              <a:solidFill>
                <a:srgbClr val="00206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ІДЕНТИФІКАТОРИ</a:t>
            </a:r>
            <a:endParaRPr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722531"/>
            <a:ext cx="8352928" cy="579184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 b="1" i="1">
                <a:solidFill>
                  <a:srgbClr val="FF0000"/>
                </a:solidFill>
                <a:latin typeface="Book Antiqua"/>
                <a:cs typeface="Times New Roman"/>
              </a:rPr>
              <a:t>Ідентифікатор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–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деяке </a:t>
            </a:r>
            <a:r>
              <a:rPr lang="uk-UA" sz="3200" b="1">
                <a:solidFill>
                  <a:srgbClr val="FF0000"/>
                </a:solidFill>
                <a:latin typeface="Book Antiqua"/>
                <a:cs typeface="Times New Roman"/>
              </a:rPr>
              <a:t>ім’я,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 яке використовується для ідентифікації </a:t>
            </a:r>
            <a:r>
              <a:rPr lang="uk-UA" sz="3200" b="1">
                <a:solidFill>
                  <a:srgbClr val="FF0000"/>
                </a:solidFill>
                <a:latin typeface="Book Antiqua"/>
                <a:cs typeface="Times New Roman"/>
              </a:rPr>
              <a:t>об'єкту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: 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змінної, функції, класу, модуля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… </a:t>
            </a:r>
            <a:endParaRPr/>
          </a:p>
          <a:p>
            <a:pPr marL="0" indent="0">
              <a:buNone/>
              <a:defRPr/>
            </a:pPr>
            <a:endParaRPr lang="uk-UA" sz="3200" b="1" i="1">
              <a:solidFill>
                <a:srgbClr val="002060"/>
              </a:solidFill>
              <a:latin typeface="Book Antiqua"/>
              <a:cs typeface="Times New Roman"/>
            </a:endParaRPr>
          </a:p>
          <a:p>
            <a:pPr marL="0" indent="0">
              <a:buNone/>
              <a:defRPr/>
            </a:pPr>
            <a:r>
              <a:rPr lang="uk-UA" sz="2800" b="1">
                <a:solidFill>
                  <a:srgbClr val="002060"/>
                </a:solidFill>
                <a:latin typeface="Book Antiqua"/>
                <a:cs typeface="Times New Roman"/>
              </a:rPr>
              <a:t>Ідентифікатор</a:t>
            </a: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 може містити тільки символи: </a:t>
            </a:r>
            <a:endParaRPr/>
          </a:p>
          <a:p>
            <a:pPr>
              <a:defRPr/>
            </a:pP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Літери в нижньому регістрі  </a:t>
            </a:r>
            <a:r>
              <a:rPr lang="en-US" sz="2800" b="1" i="1">
                <a:solidFill>
                  <a:srgbClr val="FF0000"/>
                </a:solidFill>
                <a:latin typeface="Book Antiqua"/>
                <a:cs typeface="Times New Roman"/>
              </a:rPr>
              <a:t>a</a:t>
            </a:r>
            <a:r>
              <a:rPr lang="en-US" sz="2800" b="1" i="1">
                <a:solidFill>
                  <a:srgbClr val="002060"/>
                </a:solidFill>
                <a:latin typeface="Book Antiqua"/>
                <a:cs typeface="Times New Roman"/>
              </a:rPr>
              <a:t> … </a:t>
            </a:r>
            <a:r>
              <a:rPr lang="en-US" sz="2800" b="1" i="1">
                <a:solidFill>
                  <a:srgbClr val="FF0000"/>
                </a:solidFill>
                <a:latin typeface="Book Antiqua"/>
                <a:cs typeface="Times New Roman"/>
              </a:rPr>
              <a:t>z</a:t>
            </a:r>
            <a:endParaRPr/>
          </a:p>
          <a:p>
            <a:pPr>
              <a:defRPr/>
            </a:pP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Літери в верхньому регістрі  </a:t>
            </a:r>
            <a:r>
              <a:rPr lang="en-US" sz="2800" b="1" i="1">
                <a:solidFill>
                  <a:srgbClr val="FF0000"/>
                </a:solidFill>
                <a:latin typeface="Book Antiqua"/>
                <a:cs typeface="Times New Roman"/>
              </a:rPr>
              <a:t>A</a:t>
            </a:r>
            <a:r>
              <a:rPr lang="en-US" sz="2800" b="1" i="1">
                <a:solidFill>
                  <a:srgbClr val="002060"/>
                </a:solidFill>
                <a:latin typeface="Book Antiqua"/>
                <a:cs typeface="Times New Roman"/>
              </a:rPr>
              <a:t> … </a:t>
            </a:r>
            <a:r>
              <a:rPr lang="en-US" sz="2800" b="1" i="1">
                <a:solidFill>
                  <a:srgbClr val="FF0000"/>
                </a:solidFill>
                <a:latin typeface="Book Antiqua"/>
                <a:cs typeface="Times New Roman"/>
              </a:rPr>
              <a:t>Z</a:t>
            </a:r>
            <a:endParaRPr/>
          </a:p>
          <a:p>
            <a:pPr>
              <a:defRPr/>
            </a:pP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Цифри</a:t>
            </a:r>
            <a:r>
              <a:rPr lang="uk-UA" sz="2800" b="1" i="1">
                <a:solidFill>
                  <a:srgbClr val="002060"/>
                </a:solidFill>
                <a:latin typeface="Book Antiqua"/>
                <a:cs typeface="Times New Roman"/>
              </a:rPr>
              <a:t>    </a:t>
            </a:r>
            <a:r>
              <a:rPr lang="uk-UA" sz="2800" b="1" i="1">
                <a:solidFill>
                  <a:srgbClr val="FF0000"/>
                </a:solidFill>
                <a:latin typeface="Book Antiqua"/>
                <a:cs typeface="Times New Roman"/>
              </a:rPr>
              <a:t>0</a:t>
            </a:r>
            <a:r>
              <a:rPr lang="uk-UA" sz="2800" b="1" i="1">
                <a:solidFill>
                  <a:srgbClr val="002060"/>
                </a:solidFill>
                <a:latin typeface="Book Antiqua"/>
                <a:cs typeface="Times New Roman"/>
              </a:rPr>
              <a:t> … </a:t>
            </a:r>
            <a:r>
              <a:rPr lang="uk-UA" sz="2800" b="1" i="1">
                <a:solidFill>
                  <a:srgbClr val="FF0000"/>
                </a:solidFill>
                <a:latin typeface="Book Antiqua"/>
                <a:cs typeface="Times New Roman"/>
              </a:rPr>
              <a:t>9</a:t>
            </a:r>
            <a:endParaRPr/>
          </a:p>
          <a:p>
            <a:pPr>
              <a:defRPr/>
            </a:pP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Нижнє  підкреслення </a:t>
            </a:r>
            <a:r>
              <a:rPr lang="uk-UA" sz="2800" b="1" i="1">
                <a:solidFill>
                  <a:srgbClr val="002060"/>
                </a:solidFill>
                <a:latin typeface="Book Antiqua"/>
                <a:cs typeface="Times New Roman"/>
              </a:rPr>
              <a:t>   </a:t>
            </a:r>
            <a:r>
              <a:rPr lang="uk-UA" sz="2800" b="1" i="1">
                <a:solidFill>
                  <a:srgbClr val="FF0000"/>
                </a:solidFill>
                <a:latin typeface="Book Antiqua"/>
                <a:cs typeface="Times New Roman"/>
              </a:rPr>
              <a:t>_</a:t>
            </a:r>
            <a:endParaRPr/>
          </a:p>
          <a:p>
            <a:pPr marL="0" indent="0">
              <a:buNone/>
              <a:defRPr/>
            </a:pPr>
            <a:r>
              <a:rPr lang="en-US" sz="2800" b="1" i="1">
                <a:solidFill>
                  <a:srgbClr val="002060"/>
                </a:solidFill>
                <a:latin typeface="Book Antiqua"/>
                <a:cs typeface="Times New Roman"/>
              </a:rPr>
              <a:t>!</a:t>
            </a:r>
            <a:r>
              <a:rPr lang="uk-UA" sz="2800" b="1" i="1">
                <a:solidFill>
                  <a:srgbClr val="002060"/>
                </a:solidFill>
                <a:latin typeface="Book Antiqua"/>
                <a:cs typeface="Times New Roman"/>
              </a:rPr>
              <a:t>! Не може починатися з цифри</a:t>
            </a:r>
            <a:endParaRPr/>
          </a:p>
          <a:p>
            <a:pPr marL="0" indent="0">
              <a:buNone/>
              <a:defRPr/>
            </a:pPr>
            <a:r>
              <a:rPr lang="uk-UA" sz="2800" b="1" i="1">
                <a:solidFill>
                  <a:srgbClr val="002060"/>
                </a:solidFill>
                <a:latin typeface="Book Antiqua"/>
                <a:cs typeface="Times New Roman"/>
              </a:rPr>
              <a:t>!! Не може співпадати з зарезервованими словами</a:t>
            </a:r>
            <a:endParaRPr/>
          </a:p>
        </p:txBody>
      </p:sp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2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ЗАРЕЗЕРВОВАНІ СЛОВА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97968" y="1340768"/>
            <a:ext cx="8352928" cy="370768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False      await      else       import     pass</a:t>
            </a:r>
            <a:endParaRPr/>
          </a:p>
          <a:p>
            <a:pPr marL="0" indent="0"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None       break      except     in         raise</a:t>
            </a:r>
            <a:endParaRPr/>
          </a:p>
          <a:p>
            <a:pPr marL="0" indent="0"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True       class      finally    is         return</a:t>
            </a:r>
            <a:endParaRPr/>
          </a:p>
          <a:p>
            <a:pPr marL="0" indent="0"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and        continue   for        lambda     try</a:t>
            </a:r>
            <a:endParaRPr/>
          </a:p>
          <a:p>
            <a:pPr marL="0" indent="0"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as         def        from       nonlocal   while assert     del        global     not        with</a:t>
            </a:r>
            <a:endParaRPr/>
          </a:p>
          <a:p>
            <a:pPr marL="0" indent="0">
              <a:buNone/>
              <a:defRPr/>
            </a:pPr>
            <a:r>
              <a:rPr lang="en-US" sz="3200" b="1" i="1">
                <a:solidFill>
                  <a:srgbClr val="002060"/>
                </a:solidFill>
                <a:latin typeface="Book Antiqua"/>
                <a:cs typeface="Times New Roman"/>
              </a:rPr>
              <a:t>async      elif       if         or         yield</a:t>
            </a:r>
            <a:endParaRPr lang="uk-UA" sz="2800" b="1" i="1">
              <a:solidFill>
                <a:srgbClr val="002060"/>
              </a:solidFill>
              <a:latin typeface="Book Antiqua"/>
              <a:cs typeface="Times New Roman"/>
            </a:endParaRPr>
          </a:p>
        </p:txBody>
      </p:sp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3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ЗАПИС ПРОГРАМИ</a:t>
            </a:r>
            <a:endParaRPr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722531"/>
            <a:ext cx="8352928" cy="578363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 b="1" i="1">
                <a:solidFill>
                  <a:srgbClr val="FF0000"/>
                </a:solidFill>
                <a:latin typeface="Book Antiqua"/>
                <a:cs typeface="Times New Roman"/>
              </a:rPr>
              <a:t>!!! Блоки коду </a:t>
            </a:r>
            <a:r>
              <a:rPr lang="uk-UA" sz="3200" b="1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відокремлюються за допомогою рядкового відступу</a:t>
            </a:r>
            <a:endParaRPr/>
          </a:p>
          <a:p>
            <a:pPr marL="0" indent="0">
              <a:buNone/>
              <a:defRPr/>
            </a:pPr>
            <a:r>
              <a:rPr lang="en-US" sz="2800" b="1" i="1">
                <a:solidFill>
                  <a:srgbClr val="002060"/>
                </a:solidFill>
                <a:latin typeface="Book Antiqua"/>
                <a:cs typeface="Times New Roman"/>
              </a:rPr>
              <a:t>if s&gt;0 :</a:t>
            </a:r>
            <a:endParaRPr/>
          </a:p>
          <a:p>
            <a:pPr marL="0" indent="0">
              <a:buNone/>
              <a:defRPr/>
            </a:pPr>
            <a:r>
              <a:rPr lang="en-US" sz="2800" b="1" i="1">
                <a:solidFill>
                  <a:srgbClr val="002060"/>
                </a:solidFill>
                <a:latin typeface="Book Antiqua"/>
                <a:cs typeface="Times New Roman"/>
              </a:rPr>
              <a:t>    print (“YES”)</a:t>
            </a:r>
            <a:endParaRPr/>
          </a:p>
          <a:p>
            <a:pPr marL="0" indent="0">
              <a:buNone/>
              <a:defRPr/>
            </a:pPr>
            <a:r>
              <a:rPr lang="en-US" sz="2800" b="1" i="1">
                <a:solidFill>
                  <a:srgbClr val="002060"/>
                </a:solidFill>
                <a:latin typeface="Book Antiqua"/>
                <a:cs typeface="Times New Roman"/>
              </a:rPr>
              <a:t>else :</a:t>
            </a:r>
            <a:endParaRPr/>
          </a:p>
          <a:p>
            <a:pPr marL="0" indent="0">
              <a:buNone/>
              <a:defRPr/>
            </a:pPr>
            <a:r>
              <a:rPr lang="en-US" sz="2800" b="1" i="1">
                <a:solidFill>
                  <a:srgbClr val="002060"/>
                </a:solidFill>
                <a:latin typeface="Book Antiqua"/>
                <a:cs typeface="Times New Roman"/>
              </a:rPr>
              <a:t>    print (“NO”)</a:t>
            </a:r>
            <a:endParaRPr/>
          </a:p>
          <a:p>
            <a:pPr marL="0" indent="0">
              <a:buNone/>
              <a:defRPr/>
            </a:pPr>
            <a:r>
              <a:rPr lang="uk-UA" sz="2800" b="1" i="1">
                <a:solidFill>
                  <a:srgbClr val="FF0000"/>
                </a:solidFill>
                <a:latin typeface="Book Antiqua"/>
                <a:cs typeface="Times New Roman"/>
              </a:rPr>
              <a:t>!!! Жорстка вимога</a:t>
            </a:r>
            <a:endParaRPr lang="en-US" sz="2800" b="1" i="1">
              <a:solidFill>
                <a:srgbClr val="FF0000"/>
              </a:solidFill>
              <a:latin typeface="Book Antiqua"/>
              <a:cs typeface="Times New Roman"/>
            </a:endParaRPr>
          </a:p>
          <a:p>
            <a:pPr marL="0" indent="0">
              <a:buNone/>
              <a:defRPr/>
            </a:pPr>
            <a:endParaRPr lang="en-US" sz="2800" b="1" i="1">
              <a:solidFill>
                <a:srgbClr val="FF0000"/>
              </a:solidFill>
              <a:latin typeface="Book Antiqua"/>
              <a:cs typeface="Times New Roman"/>
            </a:endParaRPr>
          </a:p>
          <a:p>
            <a:pPr marL="0" indent="0">
              <a:buNone/>
              <a:defRPr/>
            </a:pPr>
            <a:r>
              <a:rPr lang="uk-UA" sz="2800" b="1" i="1">
                <a:solidFill>
                  <a:srgbClr val="FF0000"/>
                </a:solidFill>
                <a:latin typeface="Book Antiqua"/>
                <a:cs typeface="Times New Roman"/>
              </a:rPr>
              <a:t>Коментар</a:t>
            </a:r>
            <a:r>
              <a:rPr lang="uk-UA" sz="2800" b="1">
                <a:solidFill>
                  <a:srgbClr val="002060"/>
                </a:solidFill>
                <a:latin typeface="Book Antiqua"/>
                <a:cs typeface="Times New Roman"/>
              </a:rPr>
              <a:t> – </a:t>
            </a: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фрагмент тексту програми, що ігнорується при виконанні.</a:t>
            </a:r>
            <a:endParaRPr/>
          </a:p>
          <a:p>
            <a:pPr marL="0" indent="0">
              <a:buNone/>
              <a:defRPr/>
            </a:pP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Коментар в рядку  починаються з символу</a:t>
            </a:r>
            <a:r>
              <a:rPr lang="uk-UA" sz="2800" i="1">
                <a:solidFill>
                  <a:srgbClr val="002060"/>
                </a:solidFill>
                <a:latin typeface="Book Antiqua"/>
                <a:cs typeface="Times New Roman"/>
              </a:rPr>
              <a:t> </a:t>
            </a:r>
            <a:r>
              <a:rPr lang="en-US" sz="2800" b="1" i="1">
                <a:solidFill>
                  <a:srgbClr val="FF0000"/>
                </a:solidFill>
                <a:latin typeface="Book Antiqua"/>
                <a:cs typeface="Times New Roman"/>
              </a:rPr>
              <a:t>#</a:t>
            </a:r>
            <a:endParaRPr lang="uk-UA" sz="2800" b="1" i="1">
              <a:solidFill>
                <a:srgbClr val="FF0000"/>
              </a:solidFill>
              <a:latin typeface="Book Antiqua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1" i="1">
                <a:solidFill>
                  <a:srgbClr val="002060"/>
                </a:solidFill>
                <a:latin typeface="Book Antiqua"/>
                <a:cs typeface="Times New Roman"/>
              </a:rPr>
              <a:t>I</a:t>
            </a:r>
            <a:r>
              <a:rPr lang="uk-UA" sz="2800" b="1" i="1">
                <a:solidFill>
                  <a:srgbClr val="002060"/>
                </a:solidFill>
                <a:latin typeface="Book Antiqua"/>
                <a:cs typeface="Times New Roman"/>
              </a:rPr>
              <a:t> = </a:t>
            </a:r>
            <a:r>
              <a:rPr lang="en-US" sz="2800" b="1" i="1">
                <a:solidFill>
                  <a:srgbClr val="002060"/>
                </a:solidFill>
                <a:latin typeface="Book Antiqua"/>
                <a:cs typeface="Times New Roman"/>
              </a:rPr>
              <a:t>0   #index initialization</a:t>
            </a:r>
            <a:endParaRPr lang="uk-UA" sz="2800" b="1" i="1">
              <a:solidFill>
                <a:srgbClr val="FF0000"/>
              </a:solidFill>
              <a:latin typeface="Book Antiqua"/>
              <a:cs typeface="Times New Roman"/>
            </a:endParaRPr>
          </a:p>
        </p:txBody>
      </p:sp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4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ЗМІННІ, ТИПИ, ТИПІЗАЦІЯ</a:t>
            </a:r>
            <a:endParaRPr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722531"/>
            <a:ext cx="8352928" cy="14219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 b="1" i="1">
                <a:solidFill>
                  <a:srgbClr val="FF0000"/>
                </a:solidFill>
                <a:latin typeface="Book Antiqua"/>
                <a:cs typeface="Times New Roman"/>
              </a:rPr>
              <a:t>Змінна 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- це сутність, яка посилається на деякий об'єкт (значення) в пам'яті комп'ютера. </a:t>
            </a:r>
            <a:endParaRPr lang="en-US" sz="2800" b="1" i="1">
              <a:solidFill>
                <a:srgbClr val="FF0000"/>
              </a:solidFill>
              <a:latin typeface="Book Antiqua"/>
              <a:cs typeface="Times New Roman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4221088"/>
            <a:ext cx="8568952" cy="24019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Змінні </a:t>
            </a:r>
            <a:r>
              <a:rPr lang="uk-UA" sz="2800" b="1">
                <a:solidFill>
                  <a:srgbClr val="002060"/>
                </a:solidFill>
                <a:latin typeface="Book Antiqua"/>
                <a:cs typeface="Times New Roman"/>
              </a:rPr>
              <a:t>створюються</a:t>
            </a: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 при виконанні операції присвоювання значення.</a:t>
            </a:r>
            <a:endParaRPr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Для використання в виразах змінна повинна мати значення (</a:t>
            </a:r>
            <a:r>
              <a:rPr lang="uk-UA" sz="2800" b="1">
                <a:solidFill>
                  <a:srgbClr val="002060"/>
                </a:solidFill>
                <a:latin typeface="Book Antiqua"/>
                <a:cs typeface="Times New Roman"/>
              </a:rPr>
              <a:t>ініціалізована !</a:t>
            </a: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).  </a:t>
            </a:r>
            <a:endParaRPr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Під час обчислення значень деякого виразу ім'я змінної з</a:t>
            </a:r>
            <a:r>
              <a:rPr lang="uk-UA" sz="2800" b="1">
                <a:solidFill>
                  <a:srgbClr val="002060"/>
                </a:solidFill>
                <a:latin typeface="Book Antiqua"/>
                <a:cs typeface="Times New Roman"/>
              </a:rPr>
              <a:t>аміщується</a:t>
            </a:r>
            <a:r>
              <a:rPr lang="uk-UA" sz="2800">
                <a:solidFill>
                  <a:srgbClr val="002060"/>
                </a:solidFill>
                <a:latin typeface="Book Antiqua"/>
                <a:cs typeface="Times New Roman"/>
              </a:rPr>
              <a:t> її значенням.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9467" y="2855838"/>
            <a:ext cx="1214663" cy="688275"/>
          </a:xfrm>
          <a:prstGeom prst="rect">
            <a:avLst/>
          </a:prstGeom>
        </p:spPr>
      </p:pic>
      <p:sp>
        <p:nvSpPr>
          <p:cNvPr id="9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5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087688" y="1844824"/>
            <a:ext cx="5433747" cy="2090589"/>
            <a:chOff x="1945" y="1072"/>
            <a:chExt cx="3657" cy="140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45" y="1072"/>
              <a:ext cx="3657" cy="140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1945" y="1093"/>
              <a:ext cx="3620" cy="1367"/>
            </a:xfrm>
            <a:custGeom>
              <a:avLst/>
              <a:gdLst>
                <a:gd name="T0" fmla="*/ 242 w 9223"/>
                <a:gd name="T1" fmla="*/ 3462 h 3462"/>
                <a:gd name="T2" fmla="*/ 8981 w 9223"/>
                <a:gd name="T3" fmla="*/ 3462 h 3462"/>
                <a:gd name="T4" fmla="*/ 9223 w 9223"/>
                <a:gd name="T5" fmla="*/ 3220 h 3462"/>
                <a:gd name="T6" fmla="*/ 9223 w 9223"/>
                <a:gd name="T7" fmla="*/ 3220 h 3462"/>
                <a:gd name="T8" fmla="*/ 9223 w 9223"/>
                <a:gd name="T9" fmla="*/ 242 h 3462"/>
                <a:gd name="T10" fmla="*/ 8981 w 9223"/>
                <a:gd name="T11" fmla="*/ 0 h 3462"/>
                <a:gd name="T12" fmla="*/ 8981 w 9223"/>
                <a:gd name="T13" fmla="*/ 0 h 3462"/>
                <a:gd name="T14" fmla="*/ 242 w 9223"/>
                <a:gd name="T15" fmla="*/ 0 h 3462"/>
                <a:gd name="T16" fmla="*/ 0 w 9223"/>
                <a:gd name="T17" fmla="*/ 242 h 3462"/>
                <a:gd name="T18" fmla="*/ 0 w 9223"/>
                <a:gd name="T19" fmla="*/ 242 h 3462"/>
                <a:gd name="T20" fmla="*/ 0 w 9223"/>
                <a:gd name="T21" fmla="*/ 3220 h 3462"/>
                <a:gd name="T22" fmla="*/ 242 w 9223"/>
                <a:gd name="T23" fmla="*/ 346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23" h="3462" extrusionOk="0">
                  <a:moveTo>
                    <a:pt x="242" y="3462"/>
                  </a:moveTo>
                  <a:lnTo>
                    <a:pt x="8981" y="3462"/>
                  </a:lnTo>
                  <a:cubicBezTo>
                    <a:pt x="9114" y="3462"/>
                    <a:pt x="9223" y="3354"/>
                    <a:pt x="9223" y="3220"/>
                  </a:cubicBezTo>
                  <a:cubicBezTo>
                    <a:pt x="9223" y="3220"/>
                    <a:pt x="9223" y="3220"/>
                    <a:pt x="9223" y="3220"/>
                  </a:cubicBezTo>
                  <a:lnTo>
                    <a:pt x="9223" y="242"/>
                  </a:lnTo>
                  <a:cubicBezTo>
                    <a:pt x="9223" y="109"/>
                    <a:pt x="9114" y="0"/>
                    <a:pt x="8981" y="0"/>
                  </a:cubicBezTo>
                  <a:lnTo>
                    <a:pt x="8981" y="0"/>
                  </a:lnTo>
                  <a:lnTo>
                    <a:pt x="242" y="0"/>
                  </a:lnTo>
                  <a:cubicBezTo>
                    <a:pt x="109" y="0"/>
                    <a:pt x="0" y="109"/>
                    <a:pt x="0" y="242"/>
                  </a:cubicBezTo>
                  <a:lnTo>
                    <a:pt x="0" y="242"/>
                  </a:lnTo>
                  <a:lnTo>
                    <a:pt x="0" y="3220"/>
                  </a:lnTo>
                  <a:cubicBezTo>
                    <a:pt x="0" y="3354"/>
                    <a:pt x="109" y="3462"/>
                    <a:pt x="242" y="3462"/>
                  </a:cubicBezTo>
                  <a:close/>
                </a:path>
              </a:pathLst>
            </a:custGeom>
            <a:solidFill>
              <a:srgbClr val="EAEFF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964" y="1093"/>
              <a:ext cx="3620" cy="1367"/>
            </a:xfrm>
            <a:custGeom>
              <a:avLst/>
              <a:gdLst>
                <a:gd name="T0" fmla="*/ 242 w 9223"/>
                <a:gd name="T1" fmla="*/ 3462 h 3462"/>
                <a:gd name="T2" fmla="*/ 8981 w 9223"/>
                <a:gd name="T3" fmla="*/ 3462 h 3462"/>
                <a:gd name="T4" fmla="*/ 9223 w 9223"/>
                <a:gd name="T5" fmla="*/ 3220 h 3462"/>
                <a:gd name="T6" fmla="*/ 9223 w 9223"/>
                <a:gd name="T7" fmla="*/ 3220 h 3462"/>
                <a:gd name="T8" fmla="*/ 9223 w 9223"/>
                <a:gd name="T9" fmla="*/ 242 h 3462"/>
                <a:gd name="T10" fmla="*/ 8981 w 9223"/>
                <a:gd name="T11" fmla="*/ 0 h 3462"/>
                <a:gd name="T12" fmla="*/ 8981 w 9223"/>
                <a:gd name="T13" fmla="*/ 0 h 3462"/>
                <a:gd name="T14" fmla="*/ 242 w 9223"/>
                <a:gd name="T15" fmla="*/ 0 h 3462"/>
                <a:gd name="T16" fmla="*/ 0 w 9223"/>
                <a:gd name="T17" fmla="*/ 242 h 3462"/>
                <a:gd name="T18" fmla="*/ 0 w 9223"/>
                <a:gd name="T19" fmla="*/ 242 h 3462"/>
                <a:gd name="T20" fmla="*/ 0 w 9223"/>
                <a:gd name="T21" fmla="*/ 3220 h 3462"/>
                <a:gd name="T22" fmla="*/ 242 w 9223"/>
                <a:gd name="T23" fmla="*/ 3462 h 3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223" h="3462" extrusionOk="0">
                  <a:moveTo>
                    <a:pt x="242" y="3462"/>
                  </a:moveTo>
                  <a:lnTo>
                    <a:pt x="8981" y="3462"/>
                  </a:lnTo>
                  <a:cubicBezTo>
                    <a:pt x="9114" y="3462"/>
                    <a:pt x="9223" y="3354"/>
                    <a:pt x="9223" y="3220"/>
                  </a:cubicBezTo>
                  <a:cubicBezTo>
                    <a:pt x="9223" y="3220"/>
                    <a:pt x="9223" y="3220"/>
                    <a:pt x="9223" y="3220"/>
                  </a:cubicBezTo>
                  <a:lnTo>
                    <a:pt x="9223" y="242"/>
                  </a:lnTo>
                  <a:cubicBezTo>
                    <a:pt x="9223" y="109"/>
                    <a:pt x="9114" y="0"/>
                    <a:pt x="8981" y="0"/>
                  </a:cubicBezTo>
                  <a:lnTo>
                    <a:pt x="8981" y="0"/>
                  </a:lnTo>
                  <a:lnTo>
                    <a:pt x="242" y="0"/>
                  </a:lnTo>
                  <a:cubicBezTo>
                    <a:pt x="109" y="0"/>
                    <a:pt x="0" y="109"/>
                    <a:pt x="0" y="242"/>
                  </a:cubicBezTo>
                  <a:lnTo>
                    <a:pt x="0" y="242"/>
                  </a:lnTo>
                  <a:lnTo>
                    <a:pt x="0" y="3220"/>
                  </a:lnTo>
                  <a:cubicBezTo>
                    <a:pt x="0" y="3354"/>
                    <a:pt x="109" y="3462"/>
                    <a:pt x="242" y="3462"/>
                  </a:cubicBezTo>
                  <a:close/>
                </a:path>
              </a:pathLst>
            </a:custGeom>
            <a:noFill/>
            <a:ln w="30163" cap="rnd">
              <a:solidFill>
                <a:srgbClr val="548BD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251" y="1109"/>
              <a:ext cx="716" cy="45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Пам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804" y="1109"/>
              <a:ext cx="239" cy="45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’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879" y="1109"/>
              <a:ext cx="578" cy="45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ять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4515" y="1899"/>
              <a:ext cx="988" cy="458"/>
            </a:xfrm>
            <a:custGeom>
              <a:avLst/>
              <a:gdLst>
                <a:gd name="T0" fmla="*/ 726 w 2516"/>
                <a:gd name="T1" fmla="*/ 0 h 1161"/>
                <a:gd name="T2" fmla="*/ 2129 w 2516"/>
                <a:gd name="T3" fmla="*/ 0 h 1161"/>
                <a:gd name="T4" fmla="*/ 2129 w 2516"/>
                <a:gd name="T5" fmla="*/ 1161 h 1161"/>
                <a:gd name="T6" fmla="*/ 2129 w 2516"/>
                <a:gd name="T7" fmla="*/ 1161 h 1161"/>
                <a:gd name="T8" fmla="*/ 726 w 2516"/>
                <a:gd name="T9" fmla="*/ 1161 h 1161"/>
                <a:gd name="T10" fmla="*/ 0 w 2516"/>
                <a:gd name="T11" fmla="*/ 581 h 1161"/>
                <a:gd name="T12" fmla="*/ 726 w 2516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6" h="1161" extrusionOk="0">
                  <a:moveTo>
                    <a:pt x="726" y="0"/>
                  </a:moveTo>
                  <a:lnTo>
                    <a:pt x="2129" y="0"/>
                  </a:lnTo>
                  <a:cubicBezTo>
                    <a:pt x="2516" y="337"/>
                    <a:pt x="2516" y="824"/>
                    <a:pt x="2129" y="1161"/>
                  </a:cubicBezTo>
                  <a:lnTo>
                    <a:pt x="2129" y="1161"/>
                  </a:lnTo>
                  <a:lnTo>
                    <a:pt x="726" y="1161"/>
                  </a:lnTo>
                  <a:cubicBezTo>
                    <a:pt x="335" y="1101"/>
                    <a:pt x="43" y="867"/>
                    <a:pt x="0" y="581"/>
                  </a:cubicBezTo>
                  <a:cubicBezTo>
                    <a:pt x="43" y="295"/>
                    <a:pt x="335" y="61"/>
                    <a:pt x="726" y="0"/>
                  </a:cubicBez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4515" y="1899"/>
              <a:ext cx="988" cy="458"/>
            </a:xfrm>
            <a:custGeom>
              <a:avLst/>
              <a:gdLst>
                <a:gd name="T0" fmla="*/ 726 w 2516"/>
                <a:gd name="T1" fmla="*/ 0 h 1161"/>
                <a:gd name="T2" fmla="*/ 2129 w 2516"/>
                <a:gd name="T3" fmla="*/ 0 h 1161"/>
                <a:gd name="T4" fmla="*/ 2129 w 2516"/>
                <a:gd name="T5" fmla="*/ 1161 h 1161"/>
                <a:gd name="T6" fmla="*/ 2129 w 2516"/>
                <a:gd name="T7" fmla="*/ 1161 h 1161"/>
                <a:gd name="T8" fmla="*/ 726 w 2516"/>
                <a:gd name="T9" fmla="*/ 1161 h 1161"/>
                <a:gd name="T10" fmla="*/ 0 w 2516"/>
                <a:gd name="T11" fmla="*/ 581 h 1161"/>
                <a:gd name="T12" fmla="*/ 726 w 2516"/>
                <a:gd name="T1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6" h="1161" extrusionOk="0">
                  <a:moveTo>
                    <a:pt x="726" y="0"/>
                  </a:moveTo>
                  <a:lnTo>
                    <a:pt x="2129" y="0"/>
                  </a:lnTo>
                  <a:cubicBezTo>
                    <a:pt x="2516" y="337"/>
                    <a:pt x="2516" y="824"/>
                    <a:pt x="2129" y="1161"/>
                  </a:cubicBezTo>
                  <a:lnTo>
                    <a:pt x="2129" y="1161"/>
                  </a:lnTo>
                  <a:lnTo>
                    <a:pt x="726" y="1161"/>
                  </a:lnTo>
                  <a:cubicBezTo>
                    <a:pt x="335" y="1101"/>
                    <a:pt x="43" y="867"/>
                    <a:pt x="0" y="581"/>
                  </a:cubicBezTo>
                  <a:cubicBezTo>
                    <a:pt x="43" y="295"/>
                    <a:pt x="335" y="61"/>
                    <a:pt x="726" y="0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915" y="1931"/>
              <a:ext cx="314" cy="45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3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3403" y="1904"/>
              <a:ext cx="1116" cy="468"/>
            </a:xfrm>
            <a:custGeom>
              <a:avLst/>
              <a:gdLst>
                <a:gd name="T0" fmla="*/ 1116 w 1116"/>
                <a:gd name="T1" fmla="*/ 234 h 468"/>
                <a:gd name="T2" fmla="*/ 884 w 1116"/>
                <a:gd name="T3" fmla="*/ 0 h 468"/>
                <a:gd name="T4" fmla="*/ 884 w 1116"/>
                <a:gd name="T5" fmla="*/ 154 h 468"/>
                <a:gd name="T6" fmla="*/ 0 w 1116"/>
                <a:gd name="T7" fmla="*/ 154 h 468"/>
                <a:gd name="T8" fmla="*/ 0 w 1116"/>
                <a:gd name="T9" fmla="*/ 314 h 468"/>
                <a:gd name="T10" fmla="*/ 884 w 1116"/>
                <a:gd name="T11" fmla="*/ 314 h 468"/>
                <a:gd name="T12" fmla="*/ 884 w 1116"/>
                <a:gd name="T13" fmla="*/ 468 h 468"/>
                <a:gd name="T14" fmla="*/ 1116 w 1116"/>
                <a:gd name="T15" fmla="*/ 23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6" h="468" extrusionOk="0">
                  <a:moveTo>
                    <a:pt x="1116" y="234"/>
                  </a:moveTo>
                  <a:lnTo>
                    <a:pt x="884" y="0"/>
                  </a:lnTo>
                  <a:lnTo>
                    <a:pt x="884" y="154"/>
                  </a:lnTo>
                  <a:lnTo>
                    <a:pt x="0" y="154"/>
                  </a:lnTo>
                  <a:lnTo>
                    <a:pt x="0" y="314"/>
                  </a:lnTo>
                  <a:lnTo>
                    <a:pt x="884" y="314"/>
                  </a:lnTo>
                  <a:lnTo>
                    <a:pt x="884" y="468"/>
                  </a:lnTo>
                  <a:lnTo>
                    <a:pt x="1116" y="234"/>
                  </a:lnTo>
                  <a:close/>
                </a:path>
              </a:pathLst>
            </a:custGeom>
            <a:solidFill>
              <a:srgbClr val="DDE2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3403" y="1904"/>
              <a:ext cx="1116" cy="468"/>
            </a:xfrm>
            <a:custGeom>
              <a:avLst/>
              <a:gdLst>
                <a:gd name="T0" fmla="*/ 1116 w 1116"/>
                <a:gd name="T1" fmla="*/ 234 h 468"/>
                <a:gd name="T2" fmla="*/ 884 w 1116"/>
                <a:gd name="T3" fmla="*/ 0 h 468"/>
                <a:gd name="T4" fmla="*/ 884 w 1116"/>
                <a:gd name="T5" fmla="*/ 154 h 468"/>
                <a:gd name="T6" fmla="*/ 0 w 1116"/>
                <a:gd name="T7" fmla="*/ 154 h 468"/>
                <a:gd name="T8" fmla="*/ 0 w 1116"/>
                <a:gd name="T9" fmla="*/ 314 h 468"/>
                <a:gd name="T10" fmla="*/ 884 w 1116"/>
                <a:gd name="T11" fmla="*/ 314 h 468"/>
                <a:gd name="T12" fmla="*/ 884 w 1116"/>
                <a:gd name="T13" fmla="*/ 468 h 468"/>
                <a:gd name="T14" fmla="*/ 1116 w 1116"/>
                <a:gd name="T15" fmla="*/ 234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6" h="468" extrusionOk="0">
                  <a:moveTo>
                    <a:pt x="1116" y="234"/>
                  </a:moveTo>
                  <a:lnTo>
                    <a:pt x="884" y="0"/>
                  </a:lnTo>
                  <a:lnTo>
                    <a:pt x="884" y="154"/>
                  </a:lnTo>
                  <a:lnTo>
                    <a:pt x="0" y="154"/>
                  </a:lnTo>
                  <a:lnTo>
                    <a:pt x="0" y="314"/>
                  </a:lnTo>
                  <a:lnTo>
                    <a:pt x="884" y="314"/>
                  </a:lnTo>
                  <a:lnTo>
                    <a:pt x="884" y="468"/>
                  </a:lnTo>
                  <a:lnTo>
                    <a:pt x="1116" y="234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628" y="2045"/>
              <a:ext cx="389" cy="2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9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Вказ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948" y="2045"/>
              <a:ext cx="101" cy="2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9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980" y="2045"/>
              <a:ext cx="383" cy="2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9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вник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661" y="1959"/>
              <a:ext cx="742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661" y="1959"/>
              <a:ext cx="742" cy="358"/>
            </a:xfrm>
            <a:prstGeom prst="rect">
              <a:avLst/>
            </a:prstGeom>
            <a:noFill/>
            <a:ln w="28575" cap="rnd">
              <a:solidFill>
                <a:srgbClr val="3333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943" y="1937"/>
              <a:ext cx="345" cy="45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A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004" y="1505"/>
              <a:ext cx="1918" cy="3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077" y="1482"/>
              <a:ext cx="314" cy="45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Т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221" y="1482"/>
              <a:ext cx="1182" cy="3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аблиця</a:t>
              </a:r>
              <a:r>
                <a:rPr lang="uk-UA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 </a:t>
              </a:r>
              <a:r>
                <a:rPr lang="en-US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 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245" y="1482"/>
              <a:ext cx="239" cy="45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20" y="1482"/>
              <a:ext cx="744" cy="39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мен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338" y="1505"/>
              <a:ext cx="1151" cy="3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407" y="1482"/>
              <a:ext cx="528" cy="45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Об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4771" y="1482"/>
              <a:ext cx="226" cy="36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>
                  <a:solidFill>
                    <a:srgbClr val="0000FF"/>
                  </a:solidFill>
                  <a:latin typeface="Calibri"/>
                </a:rPr>
                <a:t>`</a:t>
              </a:r>
              <a:r>
                <a:rPr lang="en-US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є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5004" y="1482"/>
              <a:ext cx="499" cy="36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8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кти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ЗМІННІ, ТИПИ, ТИПІЗАЦІЯ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4034" y="842185"/>
            <a:ext cx="8735931" cy="5173630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6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ЗМІННІ, ТИПИ, ТИПІЗАЦІЯ</a:t>
            </a:r>
            <a:endParaRPr/>
          </a:p>
        </p:txBody>
      </p:sp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7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900113" y="774700"/>
            <a:ext cx="7240587" cy="5789613"/>
            <a:chOff x="567" y="488"/>
            <a:chExt cx="4561" cy="3647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567" y="488"/>
              <a:ext cx="4561" cy="36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3586" y="1099"/>
              <a:ext cx="1281" cy="593"/>
            </a:xfrm>
            <a:custGeom>
              <a:avLst/>
              <a:gdLst>
                <a:gd name="T0" fmla="*/ 1133 w 3930"/>
                <a:gd name="T1" fmla="*/ 0 h 1815"/>
                <a:gd name="T2" fmla="*/ 3326 w 3930"/>
                <a:gd name="T3" fmla="*/ 0 h 1815"/>
                <a:gd name="T4" fmla="*/ 3326 w 3930"/>
                <a:gd name="T5" fmla="*/ 1815 h 1815"/>
                <a:gd name="T6" fmla="*/ 3326 w 3930"/>
                <a:gd name="T7" fmla="*/ 1815 h 1815"/>
                <a:gd name="T8" fmla="*/ 1133 w 3930"/>
                <a:gd name="T9" fmla="*/ 1815 h 1815"/>
                <a:gd name="T10" fmla="*/ 0 w 3930"/>
                <a:gd name="T11" fmla="*/ 907 h 1815"/>
                <a:gd name="T12" fmla="*/ 1133 w 3930"/>
                <a:gd name="T13" fmla="*/ 0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0" h="1815" extrusionOk="0">
                  <a:moveTo>
                    <a:pt x="1133" y="0"/>
                  </a:moveTo>
                  <a:lnTo>
                    <a:pt x="3326" y="0"/>
                  </a:lnTo>
                  <a:cubicBezTo>
                    <a:pt x="3930" y="527"/>
                    <a:pt x="3930" y="1288"/>
                    <a:pt x="3326" y="1815"/>
                  </a:cubicBezTo>
                  <a:lnTo>
                    <a:pt x="3326" y="1815"/>
                  </a:lnTo>
                  <a:lnTo>
                    <a:pt x="1133" y="1815"/>
                  </a:lnTo>
                  <a:cubicBezTo>
                    <a:pt x="523" y="1720"/>
                    <a:pt x="66" y="1354"/>
                    <a:pt x="0" y="907"/>
                  </a:cubicBezTo>
                  <a:cubicBezTo>
                    <a:pt x="66" y="461"/>
                    <a:pt x="523" y="95"/>
                    <a:pt x="1133" y="0"/>
                  </a:cubicBez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586" y="1099"/>
              <a:ext cx="1281" cy="593"/>
            </a:xfrm>
            <a:custGeom>
              <a:avLst/>
              <a:gdLst>
                <a:gd name="T0" fmla="*/ 1133 w 3930"/>
                <a:gd name="T1" fmla="*/ 0 h 1815"/>
                <a:gd name="T2" fmla="*/ 3326 w 3930"/>
                <a:gd name="T3" fmla="*/ 0 h 1815"/>
                <a:gd name="T4" fmla="*/ 3326 w 3930"/>
                <a:gd name="T5" fmla="*/ 1815 h 1815"/>
                <a:gd name="T6" fmla="*/ 3326 w 3930"/>
                <a:gd name="T7" fmla="*/ 1815 h 1815"/>
                <a:gd name="T8" fmla="*/ 1133 w 3930"/>
                <a:gd name="T9" fmla="*/ 1815 h 1815"/>
                <a:gd name="T10" fmla="*/ 0 w 3930"/>
                <a:gd name="T11" fmla="*/ 907 h 1815"/>
                <a:gd name="T12" fmla="*/ 1133 w 3930"/>
                <a:gd name="T13" fmla="*/ 0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30" h="1815" extrusionOk="0">
                  <a:moveTo>
                    <a:pt x="1133" y="0"/>
                  </a:moveTo>
                  <a:lnTo>
                    <a:pt x="3326" y="0"/>
                  </a:lnTo>
                  <a:cubicBezTo>
                    <a:pt x="3930" y="527"/>
                    <a:pt x="3930" y="1288"/>
                    <a:pt x="3326" y="1815"/>
                  </a:cubicBezTo>
                  <a:lnTo>
                    <a:pt x="3326" y="1815"/>
                  </a:lnTo>
                  <a:lnTo>
                    <a:pt x="1133" y="1815"/>
                  </a:lnTo>
                  <a:cubicBezTo>
                    <a:pt x="523" y="1720"/>
                    <a:pt x="66" y="1354"/>
                    <a:pt x="0" y="907"/>
                  </a:cubicBezTo>
                  <a:cubicBezTo>
                    <a:pt x="66" y="461"/>
                    <a:pt x="523" y="95"/>
                    <a:pt x="1133" y="0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137" y="1231"/>
              <a:ext cx="266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3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445" y="1010"/>
              <a:ext cx="1112" cy="384"/>
            </a:xfrm>
            <a:custGeom>
              <a:avLst/>
              <a:gdLst>
                <a:gd name="T0" fmla="*/ 1112 w 1112"/>
                <a:gd name="T1" fmla="*/ 217 h 384"/>
                <a:gd name="T2" fmla="*/ 946 w 1112"/>
                <a:gd name="T3" fmla="*/ 0 h 384"/>
                <a:gd name="T4" fmla="*/ 929 w 1112"/>
                <a:gd name="T5" fmla="*/ 126 h 384"/>
                <a:gd name="T6" fmla="*/ 17 w 1112"/>
                <a:gd name="T7" fmla="*/ 4 h 384"/>
                <a:gd name="T8" fmla="*/ 0 w 1112"/>
                <a:gd name="T9" fmla="*/ 135 h 384"/>
                <a:gd name="T10" fmla="*/ 912 w 1112"/>
                <a:gd name="T11" fmla="*/ 257 h 384"/>
                <a:gd name="T12" fmla="*/ 895 w 1112"/>
                <a:gd name="T13" fmla="*/ 384 h 384"/>
                <a:gd name="T14" fmla="*/ 1112 w 1112"/>
                <a:gd name="T15" fmla="*/ 21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2" h="384" extrusionOk="0">
                  <a:moveTo>
                    <a:pt x="1112" y="217"/>
                  </a:moveTo>
                  <a:lnTo>
                    <a:pt x="946" y="0"/>
                  </a:lnTo>
                  <a:lnTo>
                    <a:pt x="929" y="126"/>
                  </a:lnTo>
                  <a:lnTo>
                    <a:pt x="17" y="4"/>
                  </a:lnTo>
                  <a:lnTo>
                    <a:pt x="0" y="135"/>
                  </a:lnTo>
                  <a:lnTo>
                    <a:pt x="912" y="257"/>
                  </a:lnTo>
                  <a:lnTo>
                    <a:pt x="895" y="384"/>
                  </a:lnTo>
                  <a:lnTo>
                    <a:pt x="1112" y="217"/>
                  </a:lnTo>
                  <a:close/>
                </a:path>
              </a:pathLst>
            </a:custGeom>
            <a:solidFill>
              <a:srgbClr val="DDE2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2445" y="1010"/>
              <a:ext cx="1112" cy="384"/>
            </a:xfrm>
            <a:custGeom>
              <a:avLst/>
              <a:gdLst>
                <a:gd name="T0" fmla="*/ 1112 w 1112"/>
                <a:gd name="T1" fmla="*/ 217 h 384"/>
                <a:gd name="T2" fmla="*/ 946 w 1112"/>
                <a:gd name="T3" fmla="*/ 0 h 384"/>
                <a:gd name="T4" fmla="*/ 929 w 1112"/>
                <a:gd name="T5" fmla="*/ 126 h 384"/>
                <a:gd name="T6" fmla="*/ 17 w 1112"/>
                <a:gd name="T7" fmla="*/ 4 h 384"/>
                <a:gd name="T8" fmla="*/ 0 w 1112"/>
                <a:gd name="T9" fmla="*/ 135 h 384"/>
                <a:gd name="T10" fmla="*/ 912 w 1112"/>
                <a:gd name="T11" fmla="*/ 257 h 384"/>
                <a:gd name="T12" fmla="*/ 895 w 1112"/>
                <a:gd name="T13" fmla="*/ 384 h 384"/>
                <a:gd name="T14" fmla="*/ 1112 w 1112"/>
                <a:gd name="T15" fmla="*/ 21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2" h="384" extrusionOk="0">
                  <a:moveTo>
                    <a:pt x="1112" y="217"/>
                  </a:moveTo>
                  <a:lnTo>
                    <a:pt x="946" y="0"/>
                  </a:lnTo>
                  <a:lnTo>
                    <a:pt x="929" y="126"/>
                  </a:lnTo>
                  <a:lnTo>
                    <a:pt x="17" y="4"/>
                  </a:lnTo>
                  <a:lnTo>
                    <a:pt x="0" y="135"/>
                  </a:lnTo>
                  <a:lnTo>
                    <a:pt x="912" y="257"/>
                  </a:lnTo>
                  <a:lnTo>
                    <a:pt x="895" y="384"/>
                  </a:lnTo>
                  <a:lnTo>
                    <a:pt x="1112" y="217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 rot="420000">
              <a:off x="2729" y="1029"/>
              <a:ext cx="141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 rot="420000">
              <a:off x="2812" y="1038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к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 rot="420000">
              <a:off x="2869" y="1050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а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 rot="420000">
              <a:off x="2937" y="1059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з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 rot="420000">
              <a:off x="2995" y="1062"/>
              <a:ext cx="83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 rot="420000">
              <a:off x="3020" y="1071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 rot="420000">
              <a:off x="3088" y="1081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н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 rot="420000">
              <a:off x="3156" y="1086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и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 rot="420000">
              <a:off x="3224" y="1096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к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838" y="931"/>
              <a:ext cx="616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838" y="931"/>
              <a:ext cx="616" cy="296"/>
            </a:xfrm>
            <a:prstGeom prst="rect">
              <a:avLst/>
            </a:prstGeom>
            <a:noFill/>
            <a:ln w="23813" cap="rnd">
              <a:solidFill>
                <a:srgbClr val="3333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068" y="912"/>
              <a:ext cx="292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A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853" y="931"/>
              <a:ext cx="616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958" y="912"/>
              <a:ext cx="292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A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109" y="912"/>
              <a:ext cx="261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=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234" y="912"/>
              <a:ext cx="266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3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829" y="1771"/>
              <a:ext cx="615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927" y="1753"/>
              <a:ext cx="276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B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067" y="1753"/>
              <a:ext cx="261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=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92" y="1753"/>
              <a:ext cx="292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A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838" y="1721"/>
              <a:ext cx="616" cy="2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838" y="1721"/>
              <a:ext cx="616" cy="297"/>
            </a:xfrm>
            <a:prstGeom prst="rect">
              <a:avLst/>
            </a:prstGeom>
            <a:noFill/>
            <a:ln w="23813" cap="rnd">
              <a:solidFill>
                <a:srgbClr val="3333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073" y="1706"/>
              <a:ext cx="276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B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2486" y="1437"/>
              <a:ext cx="1100" cy="496"/>
            </a:xfrm>
            <a:custGeom>
              <a:avLst/>
              <a:gdLst>
                <a:gd name="T0" fmla="*/ 1100 w 1100"/>
                <a:gd name="T1" fmla="*/ 136 h 496"/>
                <a:gd name="T2" fmla="*/ 863 w 1100"/>
                <a:gd name="T3" fmla="*/ 0 h 496"/>
                <a:gd name="T4" fmla="*/ 897 w 1100"/>
                <a:gd name="T5" fmla="*/ 124 h 496"/>
                <a:gd name="T6" fmla="*/ 0 w 1100"/>
                <a:gd name="T7" fmla="*/ 369 h 496"/>
                <a:gd name="T8" fmla="*/ 34 w 1100"/>
                <a:gd name="T9" fmla="*/ 496 h 496"/>
                <a:gd name="T10" fmla="*/ 931 w 1100"/>
                <a:gd name="T11" fmla="*/ 251 h 496"/>
                <a:gd name="T12" fmla="*/ 965 w 1100"/>
                <a:gd name="T13" fmla="*/ 374 h 496"/>
                <a:gd name="T14" fmla="*/ 1100 w 1100"/>
                <a:gd name="T15" fmla="*/ 13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0" h="496" extrusionOk="0">
                  <a:moveTo>
                    <a:pt x="1100" y="136"/>
                  </a:moveTo>
                  <a:lnTo>
                    <a:pt x="863" y="0"/>
                  </a:lnTo>
                  <a:lnTo>
                    <a:pt x="897" y="124"/>
                  </a:lnTo>
                  <a:lnTo>
                    <a:pt x="0" y="369"/>
                  </a:lnTo>
                  <a:lnTo>
                    <a:pt x="34" y="496"/>
                  </a:lnTo>
                  <a:lnTo>
                    <a:pt x="931" y="251"/>
                  </a:lnTo>
                  <a:lnTo>
                    <a:pt x="965" y="374"/>
                  </a:lnTo>
                  <a:lnTo>
                    <a:pt x="1100" y="136"/>
                  </a:lnTo>
                  <a:close/>
                </a:path>
              </a:pathLst>
            </a:custGeom>
            <a:solidFill>
              <a:srgbClr val="DDE2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2486" y="1437"/>
              <a:ext cx="1100" cy="496"/>
            </a:xfrm>
            <a:custGeom>
              <a:avLst/>
              <a:gdLst>
                <a:gd name="T0" fmla="*/ 1100 w 1100"/>
                <a:gd name="T1" fmla="*/ 136 h 496"/>
                <a:gd name="T2" fmla="*/ 863 w 1100"/>
                <a:gd name="T3" fmla="*/ 0 h 496"/>
                <a:gd name="T4" fmla="*/ 897 w 1100"/>
                <a:gd name="T5" fmla="*/ 124 h 496"/>
                <a:gd name="T6" fmla="*/ 0 w 1100"/>
                <a:gd name="T7" fmla="*/ 369 h 496"/>
                <a:gd name="T8" fmla="*/ 34 w 1100"/>
                <a:gd name="T9" fmla="*/ 496 h 496"/>
                <a:gd name="T10" fmla="*/ 931 w 1100"/>
                <a:gd name="T11" fmla="*/ 251 h 496"/>
                <a:gd name="T12" fmla="*/ 965 w 1100"/>
                <a:gd name="T13" fmla="*/ 374 h 496"/>
                <a:gd name="T14" fmla="*/ 1100 w 1100"/>
                <a:gd name="T15" fmla="*/ 13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0" h="496" extrusionOk="0">
                  <a:moveTo>
                    <a:pt x="1100" y="136"/>
                  </a:moveTo>
                  <a:lnTo>
                    <a:pt x="863" y="0"/>
                  </a:lnTo>
                  <a:lnTo>
                    <a:pt x="897" y="124"/>
                  </a:lnTo>
                  <a:lnTo>
                    <a:pt x="0" y="369"/>
                  </a:lnTo>
                  <a:lnTo>
                    <a:pt x="34" y="496"/>
                  </a:lnTo>
                  <a:lnTo>
                    <a:pt x="931" y="251"/>
                  </a:lnTo>
                  <a:lnTo>
                    <a:pt x="965" y="374"/>
                  </a:lnTo>
                  <a:lnTo>
                    <a:pt x="1100" y="136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 rot="20639999">
              <a:off x="2772" y="1682"/>
              <a:ext cx="141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 rot="20639999">
              <a:off x="2856" y="1664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к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 rot="20639999">
              <a:off x="2908" y="1648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а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 rot="20639999">
              <a:off x="2975" y="1628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з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 rot="20639999">
              <a:off x="3029" y="1617"/>
              <a:ext cx="83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 rot="20639999">
              <a:off x="3054" y="1606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 rot="20639999">
              <a:off x="3121" y="1590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н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 rot="20639999">
              <a:off x="3184" y="1569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и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 rot="20639999">
              <a:off x="3252" y="1555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к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749" y="3139"/>
              <a:ext cx="849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786" y="3123"/>
              <a:ext cx="292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A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937" y="3123"/>
              <a:ext cx="261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=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062" y="3123"/>
              <a:ext cx="641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’sun’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0" name="Freeform 48"/>
            <p:cNvSpPr/>
            <p:nvPr/>
          </p:nvSpPr>
          <p:spPr bwMode="auto">
            <a:xfrm>
              <a:off x="3611" y="2793"/>
              <a:ext cx="1280" cy="593"/>
            </a:xfrm>
            <a:custGeom>
              <a:avLst/>
              <a:gdLst>
                <a:gd name="T0" fmla="*/ 1134 w 3931"/>
                <a:gd name="T1" fmla="*/ 0 h 1814"/>
                <a:gd name="T2" fmla="*/ 3326 w 3931"/>
                <a:gd name="T3" fmla="*/ 0 h 1814"/>
                <a:gd name="T4" fmla="*/ 3326 w 3931"/>
                <a:gd name="T5" fmla="*/ 1814 h 1814"/>
                <a:gd name="T6" fmla="*/ 1134 w 3931"/>
                <a:gd name="T7" fmla="*/ 1814 h 1814"/>
                <a:gd name="T8" fmla="*/ 0 w 3931"/>
                <a:gd name="T9" fmla="*/ 907 h 1814"/>
                <a:gd name="T10" fmla="*/ 1134 w 3931"/>
                <a:gd name="T11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1" h="1814" extrusionOk="0">
                  <a:moveTo>
                    <a:pt x="1134" y="0"/>
                  </a:moveTo>
                  <a:lnTo>
                    <a:pt x="3326" y="0"/>
                  </a:lnTo>
                  <a:cubicBezTo>
                    <a:pt x="3931" y="526"/>
                    <a:pt x="3931" y="1288"/>
                    <a:pt x="3326" y="1814"/>
                  </a:cubicBezTo>
                  <a:lnTo>
                    <a:pt x="1134" y="1814"/>
                  </a:lnTo>
                  <a:cubicBezTo>
                    <a:pt x="524" y="1720"/>
                    <a:pt x="67" y="1354"/>
                    <a:pt x="0" y="907"/>
                  </a:cubicBezTo>
                  <a:cubicBezTo>
                    <a:pt x="67" y="460"/>
                    <a:pt x="524" y="94"/>
                    <a:pt x="1134" y="0"/>
                  </a:cubicBez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3611" y="2793"/>
              <a:ext cx="1280" cy="593"/>
            </a:xfrm>
            <a:custGeom>
              <a:avLst/>
              <a:gdLst>
                <a:gd name="T0" fmla="*/ 1134 w 3931"/>
                <a:gd name="T1" fmla="*/ 0 h 1814"/>
                <a:gd name="T2" fmla="*/ 3326 w 3931"/>
                <a:gd name="T3" fmla="*/ 0 h 1814"/>
                <a:gd name="T4" fmla="*/ 3326 w 3931"/>
                <a:gd name="T5" fmla="*/ 1814 h 1814"/>
                <a:gd name="T6" fmla="*/ 1134 w 3931"/>
                <a:gd name="T7" fmla="*/ 1814 h 1814"/>
                <a:gd name="T8" fmla="*/ 0 w 3931"/>
                <a:gd name="T9" fmla="*/ 907 h 1814"/>
                <a:gd name="T10" fmla="*/ 1134 w 3931"/>
                <a:gd name="T11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1" h="1814" extrusionOk="0">
                  <a:moveTo>
                    <a:pt x="1134" y="0"/>
                  </a:moveTo>
                  <a:lnTo>
                    <a:pt x="3326" y="0"/>
                  </a:lnTo>
                  <a:cubicBezTo>
                    <a:pt x="3931" y="526"/>
                    <a:pt x="3931" y="1288"/>
                    <a:pt x="3326" y="1814"/>
                  </a:cubicBezTo>
                  <a:lnTo>
                    <a:pt x="1134" y="1814"/>
                  </a:lnTo>
                  <a:cubicBezTo>
                    <a:pt x="524" y="1720"/>
                    <a:pt x="67" y="1354"/>
                    <a:pt x="0" y="907"/>
                  </a:cubicBezTo>
                  <a:cubicBezTo>
                    <a:pt x="67" y="460"/>
                    <a:pt x="524" y="94"/>
                    <a:pt x="1134" y="0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163" y="2924"/>
              <a:ext cx="266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3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2392" y="2887"/>
              <a:ext cx="1194" cy="896"/>
            </a:xfrm>
            <a:custGeom>
              <a:avLst/>
              <a:gdLst>
                <a:gd name="T0" fmla="*/ 1194 w 1194"/>
                <a:gd name="T1" fmla="*/ 844 h 896"/>
                <a:gd name="T2" fmla="*/ 1143 w 1194"/>
                <a:gd name="T3" fmla="*/ 575 h 896"/>
                <a:gd name="T4" fmla="*/ 1072 w 1194"/>
                <a:gd name="T5" fmla="*/ 681 h 896"/>
                <a:gd name="T6" fmla="*/ 74 w 1194"/>
                <a:gd name="T7" fmla="*/ 0 h 896"/>
                <a:gd name="T8" fmla="*/ 0 w 1194"/>
                <a:gd name="T9" fmla="*/ 109 h 896"/>
                <a:gd name="T10" fmla="*/ 998 w 1194"/>
                <a:gd name="T11" fmla="*/ 790 h 896"/>
                <a:gd name="T12" fmla="*/ 926 w 1194"/>
                <a:gd name="T13" fmla="*/ 896 h 896"/>
                <a:gd name="T14" fmla="*/ 1194 w 1194"/>
                <a:gd name="T15" fmla="*/ 844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4" h="896" extrusionOk="0">
                  <a:moveTo>
                    <a:pt x="1194" y="844"/>
                  </a:moveTo>
                  <a:lnTo>
                    <a:pt x="1143" y="575"/>
                  </a:lnTo>
                  <a:lnTo>
                    <a:pt x="1072" y="681"/>
                  </a:lnTo>
                  <a:lnTo>
                    <a:pt x="74" y="0"/>
                  </a:lnTo>
                  <a:lnTo>
                    <a:pt x="0" y="109"/>
                  </a:lnTo>
                  <a:lnTo>
                    <a:pt x="998" y="790"/>
                  </a:lnTo>
                  <a:lnTo>
                    <a:pt x="926" y="896"/>
                  </a:lnTo>
                  <a:lnTo>
                    <a:pt x="1194" y="844"/>
                  </a:lnTo>
                  <a:close/>
                </a:path>
              </a:pathLst>
            </a:custGeom>
            <a:solidFill>
              <a:srgbClr val="DDE2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2392" y="2887"/>
              <a:ext cx="1194" cy="896"/>
            </a:xfrm>
            <a:custGeom>
              <a:avLst/>
              <a:gdLst>
                <a:gd name="T0" fmla="*/ 1194 w 1194"/>
                <a:gd name="T1" fmla="*/ 844 h 896"/>
                <a:gd name="T2" fmla="*/ 1143 w 1194"/>
                <a:gd name="T3" fmla="*/ 575 h 896"/>
                <a:gd name="T4" fmla="*/ 1072 w 1194"/>
                <a:gd name="T5" fmla="*/ 681 h 896"/>
                <a:gd name="T6" fmla="*/ 74 w 1194"/>
                <a:gd name="T7" fmla="*/ 0 h 896"/>
                <a:gd name="T8" fmla="*/ 0 w 1194"/>
                <a:gd name="T9" fmla="*/ 109 h 896"/>
                <a:gd name="T10" fmla="*/ 998 w 1194"/>
                <a:gd name="T11" fmla="*/ 790 h 896"/>
                <a:gd name="T12" fmla="*/ 926 w 1194"/>
                <a:gd name="T13" fmla="*/ 896 h 896"/>
                <a:gd name="T14" fmla="*/ 1194 w 1194"/>
                <a:gd name="T15" fmla="*/ 844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4" h="896" extrusionOk="0">
                  <a:moveTo>
                    <a:pt x="1194" y="844"/>
                  </a:moveTo>
                  <a:lnTo>
                    <a:pt x="1143" y="575"/>
                  </a:lnTo>
                  <a:lnTo>
                    <a:pt x="1072" y="681"/>
                  </a:lnTo>
                  <a:lnTo>
                    <a:pt x="74" y="0"/>
                  </a:lnTo>
                  <a:lnTo>
                    <a:pt x="0" y="109"/>
                  </a:lnTo>
                  <a:lnTo>
                    <a:pt x="998" y="790"/>
                  </a:lnTo>
                  <a:lnTo>
                    <a:pt x="926" y="896"/>
                  </a:lnTo>
                  <a:lnTo>
                    <a:pt x="1194" y="844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 rot="2040000">
              <a:off x="2768" y="3127"/>
              <a:ext cx="141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 rot="2040000">
              <a:off x="2843" y="3166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к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 rot="2040000">
              <a:off x="2884" y="3201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а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 rot="2040000">
              <a:off x="2942" y="3234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з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 rot="2040000">
              <a:off x="2992" y="3263"/>
              <a:ext cx="83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 rot="2040000">
              <a:off x="3014" y="3290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 rot="2040000">
              <a:off x="3066" y="3326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н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 rot="2040000">
              <a:off x="3123" y="3363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и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 rot="2040000">
              <a:off x="3182" y="3402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к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814" y="2793"/>
              <a:ext cx="615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814" y="2793"/>
              <a:ext cx="615" cy="296"/>
            </a:xfrm>
            <a:prstGeom prst="rect">
              <a:avLst/>
            </a:prstGeom>
            <a:noFill/>
            <a:ln w="23813" cap="rnd">
              <a:solidFill>
                <a:srgbClr val="3333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047" y="2778"/>
              <a:ext cx="292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A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814" y="3583"/>
              <a:ext cx="615" cy="2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1814" y="3583"/>
              <a:ext cx="615" cy="297"/>
            </a:xfrm>
            <a:prstGeom prst="rect">
              <a:avLst/>
            </a:prstGeom>
            <a:noFill/>
            <a:ln w="23813" cap="rnd">
              <a:solidFill>
                <a:srgbClr val="33339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2052" y="3567"/>
              <a:ext cx="276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B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0" name="Freeform 68"/>
            <p:cNvSpPr/>
            <p:nvPr/>
          </p:nvSpPr>
          <p:spPr bwMode="auto">
            <a:xfrm>
              <a:off x="2445" y="3021"/>
              <a:ext cx="1122" cy="767"/>
            </a:xfrm>
            <a:custGeom>
              <a:avLst/>
              <a:gdLst>
                <a:gd name="T0" fmla="*/ 1122 w 1122"/>
                <a:gd name="T1" fmla="*/ 68 h 767"/>
                <a:gd name="T2" fmla="*/ 857 w 1122"/>
                <a:gd name="T3" fmla="*/ 0 h 767"/>
                <a:gd name="T4" fmla="*/ 922 w 1122"/>
                <a:gd name="T5" fmla="*/ 110 h 767"/>
                <a:gd name="T6" fmla="*/ 0 w 1122"/>
                <a:gd name="T7" fmla="*/ 654 h 767"/>
                <a:gd name="T8" fmla="*/ 67 w 1122"/>
                <a:gd name="T9" fmla="*/ 767 h 767"/>
                <a:gd name="T10" fmla="*/ 988 w 1122"/>
                <a:gd name="T11" fmla="*/ 223 h 767"/>
                <a:gd name="T12" fmla="*/ 1053 w 1122"/>
                <a:gd name="T13" fmla="*/ 333 h 767"/>
                <a:gd name="T14" fmla="*/ 1122 w 1122"/>
                <a:gd name="T15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2" h="767" extrusionOk="0">
                  <a:moveTo>
                    <a:pt x="1122" y="68"/>
                  </a:moveTo>
                  <a:lnTo>
                    <a:pt x="857" y="0"/>
                  </a:lnTo>
                  <a:lnTo>
                    <a:pt x="922" y="110"/>
                  </a:lnTo>
                  <a:lnTo>
                    <a:pt x="0" y="654"/>
                  </a:lnTo>
                  <a:lnTo>
                    <a:pt x="67" y="767"/>
                  </a:lnTo>
                  <a:lnTo>
                    <a:pt x="988" y="223"/>
                  </a:lnTo>
                  <a:lnTo>
                    <a:pt x="1053" y="333"/>
                  </a:lnTo>
                  <a:lnTo>
                    <a:pt x="1122" y="68"/>
                  </a:lnTo>
                  <a:close/>
                </a:path>
              </a:pathLst>
            </a:custGeom>
            <a:solidFill>
              <a:srgbClr val="DDE2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69"/>
            <p:cNvSpPr/>
            <p:nvPr/>
          </p:nvSpPr>
          <p:spPr bwMode="auto">
            <a:xfrm>
              <a:off x="2445" y="3021"/>
              <a:ext cx="1122" cy="767"/>
            </a:xfrm>
            <a:custGeom>
              <a:avLst/>
              <a:gdLst>
                <a:gd name="T0" fmla="*/ 1122 w 1122"/>
                <a:gd name="T1" fmla="*/ 68 h 767"/>
                <a:gd name="T2" fmla="*/ 857 w 1122"/>
                <a:gd name="T3" fmla="*/ 0 h 767"/>
                <a:gd name="T4" fmla="*/ 922 w 1122"/>
                <a:gd name="T5" fmla="*/ 110 h 767"/>
                <a:gd name="T6" fmla="*/ 0 w 1122"/>
                <a:gd name="T7" fmla="*/ 654 h 767"/>
                <a:gd name="T8" fmla="*/ 67 w 1122"/>
                <a:gd name="T9" fmla="*/ 767 h 767"/>
                <a:gd name="T10" fmla="*/ 988 w 1122"/>
                <a:gd name="T11" fmla="*/ 223 h 767"/>
                <a:gd name="T12" fmla="*/ 1053 w 1122"/>
                <a:gd name="T13" fmla="*/ 333 h 767"/>
                <a:gd name="T14" fmla="*/ 1122 w 1122"/>
                <a:gd name="T15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2" h="767" extrusionOk="0">
                  <a:moveTo>
                    <a:pt x="1122" y="68"/>
                  </a:moveTo>
                  <a:lnTo>
                    <a:pt x="857" y="0"/>
                  </a:lnTo>
                  <a:lnTo>
                    <a:pt x="922" y="110"/>
                  </a:lnTo>
                  <a:lnTo>
                    <a:pt x="0" y="654"/>
                  </a:lnTo>
                  <a:lnTo>
                    <a:pt x="67" y="767"/>
                  </a:lnTo>
                  <a:lnTo>
                    <a:pt x="988" y="223"/>
                  </a:lnTo>
                  <a:lnTo>
                    <a:pt x="1053" y="333"/>
                  </a:lnTo>
                  <a:lnTo>
                    <a:pt x="1122" y="68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 rot="19740000">
              <a:off x="2770" y="3420"/>
              <a:ext cx="141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 rot="19740000">
              <a:off x="2845" y="3386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к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 rot="19740000">
              <a:off x="2891" y="3356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а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 rot="19740000">
              <a:off x="2949" y="3323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з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 rot="19740000">
              <a:off x="3003" y="3299"/>
              <a:ext cx="83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 rot="19740000">
              <a:off x="3021" y="3278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в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 rot="19740000">
              <a:off x="3078" y="3241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н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 rot="19740000">
              <a:off x="3141" y="3210"/>
              <a:ext cx="12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и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 rot="19740000">
              <a:off x="3199" y="3175"/>
              <a:ext cx="115" cy="17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600" b="0" i="0" u="none" strike="noStrike" cap="none">
                  <a:ln>
                    <a:noFill/>
                  </a:ln>
                  <a:solidFill>
                    <a:srgbClr val="333399"/>
                  </a:solidFill>
                  <a:latin typeface="Arial"/>
                </a:rPr>
                <a:t>к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3611" y="3534"/>
              <a:ext cx="1280" cy="593"/>
            </a:xfrm>
            <a:custGeom>
              <a:avLst/>
              <a:gdLst>
                <a:gd name="T0" fmla="*/ 1134 w 3931"/>
                <a:gd name="T1" fmla="*/ 0 h 1814"/>
                <a:gd name="T2" fmla="*/ 3326 w 3931"/>
                <a:gd name="T3" fmla="*/ 0 h 1814"/>
                <a:gd name="T4" fmla="*/ 3326 w 3931"/>
                <a:gd name="T5" fmla="*/ 1814 h 1814"/>
                <a:gd name="T6" fmla="*/ 1134 w 3931"/>
                <a:gd name="T7" fmla="*/ 1814 h 1814"/>
                <a:gd name="T8" fmla="*/ 0 w 3931"/>
                <a:gd name="T9" fmla="*/ 907 h 1814"/>
                <a:gd name="T10" fmla="*/ 1134 w 3931"/>
                <a:gd name="T11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1" h="1814" extrusionOk="0">
                  <a:moveTo>
                    <a:pt x="1134" y="0"/>
                  </a:moveTo>
                  <a:lnTo>
                    <a:pt x="3326" y="0"/>
                  </a:lnTo>
                  <a:cubicBezTo>
                    <a:pt x="3931" y="526"/>
                    <a:pt x="3931" y="1287"/>
                    <a:pt x="3326" y="1814"/>
                  </a:cubicBezTo>
                  <a:lnTo>
                    <a:pt x="1134" y="1814"/>
                  </a:lnTo>
                  <a:cubicBezTo>
                    <a:pt x="524" y="1719"/>
                    <a:pt x="67" y="1354"/>
                    <a:pt x="0" y="907"/>
                  </a:cubicBezTo>
                  <a:cubicBezTo>
                    <a:pt x="67" y="460"/>
                    <a:pt x="524" y="94"/>
                    <a:pt x="1134" y="0"/>
                  </a:cubicBez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80"/>
            <p:cNvSpPr/>
            <p:nvPr/>
          </p:nvSpPr>
          <p:spPr bwMode="auto">
            <a:xfrm>
              <a:off x="3611" y="3534"/>
              <a:ext cx="1280" cy="593"/>
            </a:xfrm>
            <a:custGeom>
              <a:avLst/>
              <a:gdLst>
                <a:gd name="T0" fmla="*/ 1134 w 3931"/>
                <a:gd name="T1" fmla="*/ 0 h 1814"/>
                <a:gd name="T2" fmla="*/ 3326 w 3931"/>
                <a:gd name="T3" fmla="*/ 0 h 1814"/>
                <a:gd name="T4" fmla="*/ 3326 w 3931"/>
                <a:gd name="T5" fmla="*/ 1814 h 1814"/>
                <a:gd name="T6" fmla="*/ 1134 w 3931"/>
                <a:gd name="T7" fmla="*/ 1814 h 1814"/>
                <a:gd name="T8" fmla="*/ 0 w 3931"/>
                <a:gd name="T9" fmla="*/ 907 h 1814"/>
                <a:gd name="T10" fmla="*/ 1134 w 3931"/>
                <a:gd name="T11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1" h="1814" extrusionOk="0">
                  <a:moveTo>
                    <a:pt x="1134" y="0"/>
                  </a:moveTo>
                  <a:lnTo>
                    <a:pt x="3326" y="0"/>
                  </a:lnTo>
                  <a:cubicBezTo>
                    <a:pt x="3931" y="526"/>
                    <a:pt x="3931" y="1287"/>
                    <a:pt x="3326" y="1814"/>
                  </a:cubicBezTo>
                  <a:lnTo>
                    <a:pt x="1134" y="1814"/>
                  </a:lnTo>
                  <a:cubicBezTo>
                    <a:pt x="524" y="1719"/>
                    <a:pt x="67" y="1354"/>
                    <a:pt x="0" y="907"/>
                  </a:cubicBezTo>
                  <a:cubicBezTo>
                    <a:pt x="67" y="460"/>
                    <a:pt x="524" y="94"/>
                    <a:pt x="1134" y="0"/>
                  </a:cubicBez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3975" y="3666"/>
              <a:ext cx="641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333399"/>
                  </a:solidFill>
                  <a:latin typeface="Calibri"/>
                </a:rPr>
                <a:t>‘sun’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575" y="2257"/>
              <a:ext cx="4533" cy="15"/>
            </a:xfrm>
            <a:custGeom>
              <a:avLst/>
              <a:gdLst>
                <a:gd name="T0" fmla="*/ 162 w 13917"/>
                <a:gd name="T1" fmla="*/ 46 h 46"/>
                <a:gd name="T2" fmla="*/ 507 w 13917"/>
                <a:gd name="T3" fmla="*/ 23 h 46"/>
                <a:gd name="T4" fmla="*/ 715 w 13917"/>
                <a:gd name="T5" fmla="*/ 0 h 46"/>
                <a:gd name="T6" fmla="*/ 830 w 13917"/>
                <a:gd name="T7" fmla="*/ 23 h 46"/>
                <a:gd name="T8" fmla="*/ 1176 w 13917"/>
                <a:gd name="T9" fmla="*/ 46 h 46"/>
                <a:gd name="T10" fmla="*/ 1452 w 13917"/>
                <a:gd name="T11" fmla="*/ 0 h 46"/>
                <a:gd name="T12" fmla="*/ 1544 w 13917"/>
                <a:gd name="T13" fmla="*/ 0 h 46"/>
                <a:gd name="T14" fmla="*/ 1821 w 13917"/>
                <a:gd name="T15" fmla="*/ 46 h 46"/>
                <a:gd name="T16" fmla="*/ 2166 w 13917"/>
                <a:gd name="T17" fmla="*/ 23 h 46"/>
                <a:gd name="T18" fmla="*/ 2374 w 13917"/>
                <a:gd name="T19" fmla="*/ 0 h 46"/>
                <a:gd name="T20" fmla="*/ 2489 w 13917"/>
                <a:gd name="T21" fmla="*/ 23 h 46"/>
                <a:gd name="T22" fmla="*/ 2834 w 13917"/>
                <a:gd name="T23" fmla="*/ 46 h 46"/>
                <a:gd name="T24" fmla="*/ 3111 w 13917"/>
                <a:gd name="T25" fmla="*/ 0 h 46"/>
                <a:gd name="T26" fmla="*/ 3203 w 13917"/>
                <a:gd name="T27" fmla="*/ 0 h 46"/>
                <a:gd name="T28" fmla="*/ 3480 w 13917"/>
                <a:gd name="T29" fmla="*/ 46 h 46"/>
                <a:gd name="T30" fmla="*/ 3825 w 13917"/>
                <a:gd name="T31" fmla="*/ 23 h 46"/>
                <a:gd name="T32" fmla="*/ 4032 w 13917"/>
                <a:gd name="T33" fmla="*/ 0 h 46"/>
                <a:gd name="T34" fmla="*/ 4148 w 13917"/>
                <a:gd name="T35" fmla="*/ 23 h 46"/>
                <a:gd name="T36" fmla="*/ 4493 w 13917"/>
                <a:gd name="T37" fmla="*/ 46 h 46"/>
                <a:gd name="T38" fmla="*/ 4770 w 13917"/>
                <a:gd name="T39" fmla="*/ 0 h 46"/>
                <a:gd name="T40" fmla="*/ 4862 w 13917"/>
                <a:gd name="T41" fmla="*/ 0 h 46"/>
                <a:gd name="T42" fmla="*/ 5138 w 13917"/>
                <a:gd name="T43" fmla="*/ 46 h 46"/>
                <a:gd name="T44" fmla="*/ 5484 w 13917"/>
                <a:gd name="T45" fmla="*/ 23 h 46"/>
                <a:gd name="T46" fmla="*/ 5691 w 13917"/>
                <a:gd name="T47" fmla="*/ 0 h 46"/>
                <a:gd name="T48" fmla="*/ 5807 w 13917"/>
                <a:gd name="T49" fmla="*/ 23 h 46"/>
                <a:gd name="T50" fmla="*/ 6152 w 13917"/>
                <a:gd name="T51" fmla="*/ 46 h 46"/>
                <a:gd name="T52" fmla="*/ 6429 w 13917"/>
                <a:gd name="T53" fmla="*/ 0 h 46"/>
                <a:gd name="T54" fmla="*/ 6521 w 13917"/>
                <a:gd name="T55" fmla="*/ 0 h 46"/>
                <a:gd name="T56" fmla="*/ 6797 w 13917"/>
                <a:gd name="T57" fmla="*/ 46 h 46"/>
                <a:gd name="T58" fmla="*/ 7143 w 13917"/>
                <a:gd name="T59" fmla="*/ 23 h 46"/>
                <a:gd name="T60" fmla="*/ 7350 w 13917"/>
                <a:gd name="T61" fmla="*/ 0 h 46"/>
                <a:gd name="T62" fmla="*/ 7465 w 13917"/>
                <a:gd name="T63" fmla="*/ 23 h 46"/>
                <a:gd name="T64" fmla="*/ 7811 w 13917"/>
                <a:gd name="T65" fmla="*/ 46 h 46"/>
                <a:gd name="T66" fmla="*/ 8088 w 13917"/>
                <a:gd name="T67" fmla="*/ 0 h 46"/>
                <a:gd name="T68" fmla="*/ 8180 w 13917"/>
                <a:gd name="T69" fmla="*/ 0 h 46"/>
                <a:gd name="T70" fmla="*/ 8456 w 13917"/>
                <a:gd name="T71" fmla="*/ 46 h 46"/>
                <a:gd name="T72" fmla="*/ 8802 w 13917"/>
                <a:gd name="T73" fmla="*/ 23 h 46"/>
                <a:gd name="T74" fmla="*/ 9009 w 13917"/>
                <a:gd name="T75" fmla="*/ 0 h 46"/>
                <a:gd name="T76" fmla="*/ 9124 w 13917"/>
                <a:gd name="T77" fmla="*/ 23 h 46"/>
                <a:gd name="T78" fmla="*/ 9470 w 13917"/>
                <a:gd name="T79" fmla="*/ 46 h 46"/>
                <a:gd name="T80" fmla="*/ 9746 w 13917"/>
                <a:gd name="T81" fmla="*/ 0 h 46"/>
                <a:gd name="T82" fmla="*/ 9839 w 13917"/>
                <a:gd name="T83" fmla="*/ 0 h 46"/>
                <a:gd name="T84" fmla="*/ 10115 w 13917"/>
                <a:gd name="T85" fmla="*/ 46 h 46"/>
                <a:gd name="T86" fmla="*/ 10461 w 13917"/>
                <a:gd name="T87" fmla="*/ 23 h 46"/>
                <a:gd name="T88" fmla="*/ 10668 w 13917"/>
                <a:gd name="T89" fmla="*/ 0 h 46"/>
                <a:gd name="T90" fmla="*/ 10783 w 13917"/>
                <a:gd name="T91" fmla="*/ 23 h 46"/>
                <a:gd name="T92" fmla="*/ 11129 w 13917"/>
                <a:gd name="T93" fmla="*/ 46 h 46"/>
                <a:gd name="T94" fmla="*/ 11405 w 13917"/>
                <a:gd name="T95" fmla="*/ 0 h 46"/>
                <a:gd name="T96" fmla="*/ 11497 w 13917"/>
                <a:gd name="T97" fmla="*/ 0 h 46"/>
                <a:gd name="T98" fmla="*/ 11774 w 13917"/>
                <a:gd name="T99" fmla="*/ 46 h 46"/>
                <a:gd name="T100" fmla="*/ 12120 w 13917"/>
                <a:gd name="T101" fmla="*/ 23 h 46"/>
                <a:gd name="T102" fmla="*/ 12327 w 13917"/>
                <a:gd name="T103" fmla="*/ 0 h 46"/>
                <a:gd name="T104" fmla="*/ 12442 w 13917"/>
                <a:gd name="T105" fmla="*/ 23 h 46"/>
                <a:gd name="T106" fmla="*/ 12788 w 13917"/>
                <a:gd name="T107" fmla="*/ 46 h 46"/>
                <a:gd name="T108" fmla="*/ 13064 w 13917"/>
                <a:gd name="T109" fmla="*/ 0 h 46"/>
                <a:gd name="T110" fmla="*/ 13156 w 13917"/>
                <a:gd name="T111" fmla="*/ 0 h 46"/>
                <a:gd name="T112" fmla="*/ 13433 w 13917"/>
                <a:gd name="T113" fmla="*/ 46 h 46"/>
                <a:gd name="T114" fmla="*/ 13778 w 13917"/>
                <a:gd name="T115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917" h="46" extrusionOk="0">
                  <a:moveTo>
                    <a:pt x="24" y="0"/>
                  </a:moveTo>
                  <a:lnTo>
                    <a:pt x="70" y="0"/>
                  </a:lnTo>
                  <a:cubicBezTo>
                    <a:pt x="82" y="0"/>
                    <a:pt x="93" y="11"/>
                    <a:pt x="93" y="23"/>
                  </a:cubicBezTo>
                  <a:cubicBezTo>
                    <a:pt x="93" y="36"/>
                    <a:pt x="82" y="46"/>
                    <a:pt x="70" y="46"/>
                  </a:cubicBezTo>
                  <a:lnTo>
                    <a:pt x="24" y="46"/>
                  </a:lnTo>
                  <a:cubicBezTo>
                    <a:pt x="11" y="46"/>
                    <a:pt x="0" y="36"/>
                    <a:pt x="0" y="23"/>
                  </a:cubicBezTo>
                  <a:cubicBezTo>
                    <a:pt x="0" y="11"/>
                    <a:pt x="11" y="0"/>
                    <a:pt x="24" y="0"/>
                  </a:cubicBezTo>
                  <a:close/>
                  <a:moveTo>
                    <a:pt x="162" y="0"/>
                  </a:moveTo>
                  <a:lnTo>
                    <a:pt x="208" y="0"/>
                  </a:lnTo>
                  <a:cubicBezTo>
                    <a:pt x="221" y="0"/>
                    <a:pt x="231" y="11"/>
                    <a:pt x="231" y="23"/>
                  </a:cubicBezTo>
                  <a:cubicBezTo>
                    <a:pt x="231" y="36"/>
                    <a:pt x="221" y="46"/>
                    <a:pt x="208" y="46"/>
                  </a:cubicBezTo>
                  <a:lnTo>
                    <a:pt x="162" y="46"/>
                  </a:lnTo>
                  <a:cubicBezTo>
                    <a:pt x="149" y="46"/>
                    <a:pt x="139" y="36"/>
                    <a:pt x="139" y="23"/>
                  </a:cubicBezTo>
                  <a:cubicBezTo>
                    <a:pt x="139" y="11"/>
                    <a:pt x="149" y="0"/>
                    <a:pt x="162" y="0"/>
                  </a:cubicBezTo>
                  <a:close/>
                  <a:moveTo>
                    <a:pt x="300" y="0"/>
                  </a:moveTo>
                  <a:lnTo>
                    <a:pt x="346" y="0"/>
                  </a:lnTo>
                  <a:cubicBezTo>
                    <a:pt x="359" y="0"/>
                    <a:pt x="369" y="11"/>
                    <a:pt x="369" y="23"/>
                  </a:cubicBezTo>
                  <a:cubicBezTo>
                    <a:pt x="369" y="36"/>
                    <a:pt x="359" y="46"/>
                    <a:pt x="346" y="46"/>
                  </a:cubicBezTo>
                  <a:lnTo>
                    <a:pt x="300" y="46"/>
                  </a:lnTo>
                  <a:cubicBezTo>
                    <a:pt x="287" y="46"/>
                    <a:pt x="277" y="36"/>
                    <a:pt x="277" y="23"/>
                  </a:cubicBezTo>
                  <a:cubicBezTo>
                    <a:pt x="277" y="11"/>
                    <a:pt x="287" y="0"/>
                    <a:pt x="300" y="0"/>
                  </a:cubicBezTo>
                  <a:close/>
                  <a:moveTo>
                    <a:pt x="438" y="0"/>
                  </a:moveTo>
                  <a:lnTo>
                    <a:pt x="484" y="0"/>
                  </a:lnTo>
                  <a:cubicBezTo>
                    <a:pt x="497" y="0"/>
                    <a:pt x="507" y="11"/>
                    <a:pt x="507" y="23"/>
                  </a:cubicBezTo>
                  <a:cubicBezTo>
                    <a:pt x="507" y="36"/>
                    <a:pt x="497" y="46"/>
                    <a:pt x="484" y="46"/>
                  </a:cubicBezTo>
                  <a:lnTo>
                    <a:pt x="438" y="46"/>
                  </a:lnTo>
                  <a:cubicBezTo>
                    <a:pt x="426" y="46"/>
                    <a:pt x="415" y="36"/>
                    <a:pt x="415" y="23"/>
                  </a:cubicBezTo>
                  <a:cubicBezTo>
                    <a:pt x="415" y="11"/>
                    <a:pt x="426" y="0"/>
                    <a:pt x="438" y="0"/>
                  </a:cubicBezTo>
                  <a:close/>
                  <a:moveTo>
                    <a:pt x="576" y="0"/>
                  </a:moveTo>
                  <a:lnTo>
                    <a:pt x="623" y="0"/>
                  </a:lnTo>
                  <a:cubicBezTo>
                    <a:pt x="635" y="0"/>
                    <a:pt x="646" y="11"/>
                    <a:pt x="646" y="23"/>
                  </a:cubicBezTo>
                  <a:cubicBezTo>
                    <a:pt x="646" y="36"/>
                    <a:pt x="635" y="46"/>
                    <a:pt x="623" y="46"/>
                  </a:cubicBezTo>
                  <a:lnTo>
                    <a:pt x="576" y="46"/>
                  </a:lnTo>
                  <a:cubicBezTo>
                    <a:pt x="564" y="46"/>
                    <a:pt x="553" y="36"/>
                    <a:pt x="553" y="23"/>
                  </a:cubicBezTo>
                  <a:cubicBezTo>
                    <a:pt x="553" y="11"/>
                    <a:pt x="564" y="0"/>
                    <a:pt x="576" y="0"/>
                  </a:cubicBezTo>
                  <a:close/>
                  <a:moveTo>
                    <a:pt x="715" y="0"/>
                  </a:moveTo>
                  <a:lnTo>
                    <a:pt x="761" y="0"/>
                  </a:lnTo>
                  <a:cubicBezTo>
                    <a:pt x="774" y="0"/>
                    <a:pt x="784" y="11"/>
                    <a:pt x="784" y="23"/>
                  </a:cubicBezTo>
                  <a:cubicBezTo>
                    <a:pt x="784" y="36"/>
                    <a:pt x="774" y="46"/>
                    <a:pt x="761" y="46"/>
                  </a:cubicBezTo>
                  <a:lnTo>
                    <a:pt x="715" y="46"/>
                  </a:lnTo>
                  <a:cubicBezTo>
                    <a:pt x="702" y="46"/>
                    <a:pt x="692" y="36"/>
                    <a:pt x="692" y="23"/>
                  </a:cubicBezTo>
                  <a:cubicBezTo>
                    <a:pt x="692" y="11"/>
                    <a:pt x="702" y="0"/>
                    <a:pt x="715" y="0"/>
                  </a:cubicBezTo>
                  <a:close/>
                  <a:moveTo>
                    <a:pt x="853" y="0"/>
                  </a:moveTo>
                  <a:lnTo>
                    <a:pt x="899" y="0"/>
                  </a:lnTo>
                  <a:cubicBezTo>
                    <a:pt x="912" y="0"/>
                    <a:pt x="922" y="11"/>
                    <a:pt x="922" y="23"/>
                  </a:cubicBezTo>
                  <a:cubicBezTo>
                    <a:pt x="922" y="36"/>
                    <a:pt x="912" y="46"/>
                    <a:pt x="899" y="46"/>
                  </a:cubicBezTo>
                  <a:lnTo>
                    <a:pt x="853" y="46"/>
                  </a:lnTo>
                  <a:cubicBezTo>
                    <a:pt x="840" y="46"/>
                    <a:pt x="830" y="36"/>
                    <a:pt x="830" y="23"/>
                  </a:cubicBezTo>
                  <a:cubicBezTo>
                    <a:pt x="830" y="11"/>
                    <a:pt x="840" y="0"/>
                    <a:pt x="853" y="0"/>
                  </a:cubicBezTo>
                  <a:close/>
                  <a:moveTo>
                    <a:pt x="991" y="0"/>
                  </a:moveTo>
                  <a:lnTo>
                    <a:pt x="1037" y="0"/>
                  </a:lnTo>
                  <a:cubicBezTo>
                    <a:pt x="1050" y="0"/>
                    <a:pt x="1060" y="11"/>
                    <a:pt x="1060" y="23"/>
                  </a:cubicBezTo>
                  <a:cubicBezTo>
                    <a:pt x="1060" y="36"/>
                    <a:pt x="1050" y="46"/>
                    <a:pt x="1037" y="46"/>
                  </a:cubicBezTo>
                  <a:lnTo>
                    <a:pt x="991" y="46"/>
                  </a:lnTo>
                  <a:cubicBezTo>
                    <a:pt x="978" y="46"/>
                    <a:pt x="968" y="36"/>
                    <a:pt x="968" y="23"/>
                  </a:cubicBezTo>
                  <a:cubicBezTo>
                    <a:pt x="968" y="11"/>
                    <a:pt x="978" y="0"/>
                    <a:pt x="991" y="0"/>
                  </a:cubicBezTo>
                  <a:close/>
                  <a:moveTo>
                    <a:pt x="1129" y="0"/>
                  </a:moveTo>
                  <a:lnTo>
                    <a:pt x="1176" y="0"/>
                  </a:lnTo>
                  <a:cubicBezTo>
                    <a:pt x="1188" y="0"/>
                    <a:pt x="1199" y="11"/>
                    <a:pt x="1199" y="23"/>
                  </a:cubicBezTo>
                  <a:cubicBezTo>
                    <a:pt x="1199" y="36"/>
                    <a:pt x="1188" y="46"/>
                    <a:pt x="1176" y="46"/>
                  </a:cubicBezTo>
                  <a:lnTo>
                    <a:pt x="1129" y="46"/>
                  </a:lnTo>
                  <a:cubicBezTo>
                    <a:pt x="1117" y="46"/>
                    <a:pt x="1106" y="36"/>
                    <a:pt x="1106" y="23"/>
                  </a:cubicBezTo>
                  <a:cubicBezTo>
                    <a:pt x="1106" y="11"/>
                    <a:pt x="1117" y="0"/>
                    <a:pt x="1129" y="0"/>
                  </a:cubicBezTo>
                  <a:close/>
                  <a:moveTo>
                    <a:pt x="1268" y="0"/>
                  </a:moveTo>
                  <a:lnTo>
                    <a:pt x="1314" y="0"/>
                  </a:lnTo>
                  <a:cubicBezTo>
                    <a:pt x="1326" y="0"/>
                    <a:pt x="1337" y="11"/>
                    <a:pt x="1337" y="23"/>
                  </a:cubicBezTo>
                  <a:cubicBezTo>
                    <a:pt x="1337" y="36"/>
                    <a:pt x="1326" y="46"/>
                    <a:pt x="1314" y="46"/>
                  </a:cubicBezTo>
                  <a:lnTo>
                    <a:pt x="1268" y="46"/>
                  </a:lnTo>
                  <a:cubicBezTo>
                    <a:pt x="1255" y="46"/>
                    <a:pt x="1245" y="36"/>
                    <a:pt x="1245" y="23"/>
                  </a:cubicBezTo>
                  <a:cubicBezTo>
                    <a:pt x="1245" y="11"/>
                    <a:pt x="1255" y="0"/>
                    <a:pt x="1268" y="0"/>
                  </a:cubicBezTo>
                  <a:close/>
                  <a:moveTo>
                    <a:pt x="1406" y="0"/>
                  </a:moveTo>
                  <a:lnTo>
                    <a:pt x="1452" y="0"/>
                  </a:lnTo>
                  <a:cubicBezTo>
                    <a:pt x="1465" y="0"/>
                    <a:pt x="1475" y="11"/>
                    <a:pt x="1475" y="23"/>
                  </a:cubicBezTo>
                  <a:cubicBezTo>
                    <a:pt x="1475" y="36"/>
                    <a:pt x="1465" y="46"/>
                    <a:pt x="1452" y="46"/>
                  </a:cubicBezTo>
                  <a:lnTo>
                    <a:pt x="1406" y="46"/>
                  </a:lnTo>
                  <a:cubicBezTo>
                    <a:pt x="1393" y="46"/>
                    <a:pt x="1383" y="36"/>
                    <a:pt x="1383" y="23"/>
                  </a:cubicBezTo>
                  <a:cubicBezTo>
                    <a:pt x="1383" y="11"/>
                    <a:pt x="1393" y="0"/>
                    <a:pt x="1406" y="0"/>
                  </a:cubicBezTo>
                  <a:close/>
                  <a:moveTo>
                    <a:pt x="1544" y="0"/>
                  </a:moveTo>
                  <a:lnTo>
                    <a:pt x="1590" y="0"/>
                  </a:lnTo>
                  <a:cubicBezTo>
                    <a:pt x="1603" y="0"/>
                    <a:pt x="1613" y="11"/>
                    <a:pt x="1613" y="23"/>
                  </a:cubicBezTo>
                  <a:cubicBezTo>
                    <a:pt x="1613" y="36"/>
                    <a:pt x="1603" y="46"/>
                    <a:pt x="1590" y="46"/>
                  </a:cubicBezTo>
                  <a:lnTo>
                    <a:pt x="1544" y="46"/>
                  </a:lnTo>
                  <a:cubicBezTo>
                    <a:pt x="1531" y="46"/>
                    <a:pt x="1521" y="36"/>
                    <a:pt x="1521" y="23"/>
                  </a:cubicBezTo>
                  <a:cubicBezTo>
                    <a:pt x="1521" y="11"/>
                    <a:pt x="1531" y="0"/>
                    <a:pt x="1544" y="0"/>
                  </a:cubicBezTo>
                  <a:close/>
                  <a:moveTo>
                    <a:pt x="1682" y="0"/>
                  </a:moveTo>
                  <a:lnTo>
                    <a:pt x="1728" y="0"/>
                  </a:lnTo>
                  <a:cubicBezTo>
                    <a:pt x="1741" y="0"/>
                    <a:pt x="1752" y="11"/>
                    <a:pt x="1752" y="23"/>
                  </a:cubicBezTo>
                  <a:cubicBezTo>
                    <a:pt x="1752" y="36"/>
                    <a:pt x="1741" y="46"/>
                    <a:pt x="1728" y="46"/>
                  </a:cubicBezTo>
                  <a:lnTo>
                    <a:pt x="1682" y="46"/>
                  </a:lnTo>
                  <a:cubicBezTo>
                    <a:pt x="1670" y="46"/>
                    <a:pt x="1659" y="36"/>
                    <a:pt x="1659" y="23"/>
                  </a:cubicBezTo>
                  <a:cubicBezTo>
                    <a:pt x="1659" y="11"/>
                    <a:pt x="1670" y="0"/>
                    <a:pt x="1682" y="0"/>
                  </a:cubicBezTo>
                  <a:close/>
                  <a:moveTo>
                    <a:pt x="1821" y="0"/>
                  </a:moveTo>
                  <a:lnTo>
                    <a:pt x="1867" y="0"/>
                  </a:lnTo>
                  <a:cubicBezTo>
                    <a:pt x="1879" y="0"/>
                    <a:pt x="1890" y="11"/>
                    <a:pt x="1890" y="23"/>
                  </a:cubicBezTo>
                  <a:cubicBezTo>
                    <a:pt x="1890" y="36"/>
                    <a:pt x="1879" y="46"/>
                    <a:pt x="1867" y="46"/>
                  </a:cubicBezTo>
                  <a:lnTo>
                    <a:pt x="1821" y="46"/>
                  </a:lnTo>
                  <a:cubicBezTo>
                    <a:pt x="1808" y="46"/>
                    <a:pt x="1798" y="36"/>
                    <a:pt x="1798" y="23"/>
                  </a:cubicBezTo>
                  <a:cubicBezTo>
                    <a:pt x="1798" y="11"/>
                    <a:pt x="1808" y="0"/>
                    <a:pt x="1821" y="0"/>
                  </a:cubicBezTo>
                  <a:close/>
                  <a:moveTo>
                    <a:pt x="1959" y="0"/>
                  </a:moveTo>
                  <a:lnTo>
                    <a:pt x="2005" y="0"/>
                  </a:lnTo>
                  <a:cubicBezTo>
                    <a:pt x="2018" y="0"/>
                    <a:pt x="2028" y="11"/>
                    <a:pt x="2028" y="23"/>
                  </a:cubicBezTo>
                  <a:cubicBezTo>
                    <a:pt x="2028" y="36"/>
                    <a:pt x="2018" y="46"/>
                    <a:pt x="2005" y="46"/>
                  </a:cubicBezTo>
                  <a:lnTo>
                    <a:pt x="1959" y="46"/>
                  </a:lnTo>
                  <a:cubicBezTo>
                    <a:pt x="1946" y="46"/>
                    <a:pt x="1936" y="36"/>
                    <a:pt x="1936" y="23"/>
                  </a:cubicBezTo>
                  <a:cubicBezTo>
                    <a:pt x="1936" y="11"/>
                    <a:pt x="1946" y="0"/>
                    <a:pt x="1959" y="0"/>
                  </a:cubicBezTo>
                  <a:close/>
                  <a:moveTo>
                    <a:pt x="2097" y="0"/>
                  </a:moveTo>
                  <a:lnTo>
                    <a:pt x="2143" y="0"/>
                  </a:lnTo>
                  <a:cubicBezTo>
                    <a:pt x="2156" y="0"/>
                    <a:pt x="2166" y="11"/>
                    <a:pt x="2166" y="23"/>
                  </a:cubicBezTo>
                  <a:cubicBezTo>
                    <a:pt x="2166" y="36"/>
                    <a:pt x="2156" y="46"/>
                    <a:pt x="2143" y="46"/>
                  </a:cubicBezTo>
                  <a:lnTo>
                    <a:pt x="2097" y="46"/>
                  </a:lnTo>
                  <a:cubicBezTo>
                    <a:pt x="2084" y="46"/>
                    <a:pt x="2074" y="36"/>
                    <a:pt x="2074" y="23"/>
                  </a:cubicBezTo>
                  <a:cubicBezTo>
                    <a:pt x="2074" y="11"/>
                    <a:pt x="2084" y="0"/>
                    <a:pt x="2097" y="0"/>
                  </a:cubicBezTo>
                  <a:close/>
                  <a:moveTo>
                    <a:pt x="2235" y="0"/>
                  </a:moveTo>
                  <a:lnTo>
                    <a:pt x="2281" y="0"/>
                  </a:lnTo>
                  <a:cubicBezTo>
                    <a:pt x="2294" y="0"/>
                    <a:pt x="2304" y="11"/>
                    <a:pt x="2304" y="23"/>
                  </a:cubicBezTo>
                  <a:cubicBezTo>
                    <a:pt x="2304" y="36"/>
                    <a:pt x="2294" y="46"/>
                    <a:pt x="2281" y="46"/>
                  </a:cubicBezTo>
                  <a:lnTo>
                    <a:pt x="2235" y="46"/>
                  </a:lnTo>
                  <a:cubicBezTo>
                    <a:pt x="2223" y="46"/>
                    <a:pt x="2212" y="36"/>
                    <a:pt x="2212" y="23"/>
                  </a:cubicBezTo>
                  <a:cubicBezTo>
                    <a:pt x="2212" y="11"/>
                    <a:pt x="2223" y="0"/>
                    <a:pt x="2235" y="0"/>
                  </a:cubicBezTo>
                  <a:close/>
                  <a:moveTo>
                    <a:pt x="2374" y="0"/>
                  </a:moveTo>
                  <a:lnTo>
                    <a:pt x="2420" y="0"/>
                  </a:lnTo>
                  <a:cubicBezTo>
                    <a:pt x="2432" y="0"/>
                    <a:pt x="2443" y="11"/>
                    <a:pt x="2443" y="23"/>
                  </a:cubicBezTo>
                  <a:cubicBezTo>
                    <a:pt x="2443" y="36"/>
                    <a:pt x="2432" y="46"/>
                    <a:pt x="2420" y="46"/>
                  </a:cubicBezTo>
                  <a:lnTo>
                    <a:pt x="2374" y="46"/>
                  </a:lnTo>
                  <a:cubicBezTo>
                    <a:pt x="2361" y="46"/>
                    <a:pt x="2351" y="36"/>
                    <a:pt x="2351" y="23"/>
                  </a:cubicBezTo>
                  <a:cubicBezTo>
                    <a:pt x="2351" y="11"/>
                    <a:pt x="2361" y="0"/>
                    <a:pt x="2374" y="0"/>
                  </a:cubicBezTo>
                  <a:close/>
                  <a:moveTo>
                    <a:pt x="2512" y="0"/>
                  </a:moveTo>
                  <a:lnTo>
                    <a:pt x="2558" y="0"/>
                  </a:lnTo>
                  <a:cubicBezTo>
                    <a:pt x="2571" y="0"/>
                    <a:pt x="2581" y="11"/>
                    <a:pt x="2581" y="23"/>
                  </a:cubicBezTo>
                  <a:cubicBezTo>
                    <a:pt x="2581" y="36"/>
                    <a:pt x="2571" y="46"/>
                    <a:pt x="2558" y="46"/>
                  </a:cubicBezTo>
                  <a:lnTo>
                    <a:pt x="2512" y="46"/>
                  </a:lnTo>
                  <a:cubicBezTo>
                    <a:pt x="2499" y="46"/>
                    <a:pt x="2489" y="36"/>
                    <a:pt x="2489" y="23"/>
                  </a:cubicBezTo>
                  <a:cubicBezTo>
                    <a:pt x="2489" y="11"/>
                    <a:pt x="2499" y="0"/>
                    <a:pt x="2512" y="0"/>
                  </a:cubicBezTo>
                  <a:close/>
                  <a:moveTo>
                    <a:pt x="2650" y="0"/>
                  </a:moveTo>
                  <a:lnTo>
                    <a:pt x="2696" y="0"/>
                  </a:lnTo>
                  <a:cubicBezTo>
                    <a:pt x="2709" y="0"/>
                    <a:pt x="2719" y="11"/>
                    <a:pt x="2719" y="23"/>
                  </a:cubicBezTo>
                  <a:cubicBezTo>
                    <a:pt x="2719" y="36"/>
                    <a:pt x="2709" y="46"/>
                    <a:pt x="2696" y="46"/>
                  </a:cubicBezTo>
                  <a:lnTo>
                    <a:pt x="2650" y="46"/>
                  </a:lnTo>
                  <a:cubicBezTo>
                    <a:pt x="2637" y="46"/>
                    <a:pt x="2627" y="36"/>
                    <a:pt x="2627" y="23"/>
                  </a:cubicBezTo>
                  <a:cubicBezTo>
                    <a:pt x="2627" y="11"/>
                    <a:pt x="2637" y="0"/>
                    <a:pt x="2650" y="0"/>
                  </a:cubicBezTo>
                  <a:close/>
                  <a:moveTo>
                    <a:pt x="2788" y="0"/>
                  </a:moveTo>
                  <a:lnTo>
                    <a:pt x="2834" y="0"/>
                  </a:lnTo>
                  <a:cubicBezTo>
                    <a:pt x="2847" y="0"/>
                    <a:pt x="2857" y="11"/>
                    <a:pt x="2857" y="23"/>
                  </a:cubicBezTo>
                  <a:cubicBezTo>
                    <a:pt x="2857" y="36"/>
                    <a:pt x="2847" y="46"/>
                    <a:pt x="2834" y="46"/>
                  </a:cubicBezTo>
                  <a:lnTo>
                    <a:pt x="2788" y="46"/>
                  </a:lnTo>
                  <a:cubicBezTo>
                    <a:pt x="2776" y="46"/>
                    <a:pt x="2765" y="36"/>
                    <a:pt x="2765" y="23"/>
                  </a:cubicBezTo>
                  <a:cubicBezTo>
                    <a:pt x="2765" y="11"/>
                    <a:pt x="2776" y="0"/>
                    <a:pt x="2788" y="0"/>
                  </a:cubicBezTo>
                  <a:close/>
                  <a:moveTo>
                    <a:pt x="2927" y="0"/>
                  </a:moveTo>
                  <a:lnTo>
                    <a:pt x="2973" y="0"/>
                  </a:lnTo>
                  <a:cubicBezTo>
                    <a:pt x="2985" y="0"/>
                    <a:pt x="2996" y="11"/>
                    <a:pt x="2996" y="23"/>
                  </a:cubicBezTo>
                  <a:cubicBezTo>
                    <a:pt x="2996" y="36"/>
                    <a:pt x="2985" y="46"/>
                    <a:pt x="2973" y="46"/>
                  </a:cubicBezTo>
                  <a:lnTo>
                    <a:pt x="2927" y="46"/>
                  </a:lnTo>
                  <a:cubicBezTo>
                    <a:pt x="2914" y="46"/>
                    <a:pt x="2904" y="36"/>
                    <a:pt x="2904" y="23"/>
                  </a:cubicBezTo>
                  <a:cubicBezTo>
                    <a:pt x="2904" y="11"/>
                    <a:pt x="2914" y="0"/>
                    <a:pt x="2927" y="0"/>
                  </a:cubicBezTo>
                  <a:close/>
                  <a:moveTo>
                    <a:pt x="3065" y="0"/>
                  </a:moveTo>
                  <a:lnTo>
                    <a:pt x="3111" y="0"/>
                  </a:lnTo>
                  <a:cubicBezTo>
                    <a:pt x="3124" y="0"/>
                    <a:pt x="3134" y="11"/>
                    <a:pt x="3134" y="23"/>
                  </a:cubicBezTo>
                  <a:cubicBezTo>
                    <a:pt x="3134" y="36"/>
                    <a:pt x="3124" y="46"/>
                    <a:pt x="3111" y="46"/>
                  </a:cubicBezTo>
                  <a:lnTo>
                    <a:pt x="3065" y="46"/>
                  </a:lnTo>
                  <a:cubicBezTo>
                    <a:pt x="3052" y="46"/>
                    <a:pt x="3042" y="36"/>
                    <a:pt x="3042" y="23"/>
                  </a:cubicBezTo>
                  <a:cubicBezTo>
                    <a:pt x="3042" y="11"/>
                    <a:pt x="3052" y="0"/>
                    <a:pt x="3065" y="0"/>
                  </a:cubicBezTo>
                  <a:close/>
                  <a:moveTo>
                    <a:pt x="3203" y="0"/>
                  </a:moveTo>
                  <a:lnTo>
                    <a:pt x="3249" y="0"/>
                  </a:lnTo>
                  <a:cubicBezTo>
                    <a:pt x="3262" y="0"/>
                    <a:pt x="3272" y="11"/>
                    <a:pt x="3272" y="23"/>
                  </a:cubicBezTo>
                  <a:cubicBezTo>
                    <a:pt x="3272" y="36"/>
                    <a:pt x="3262" y="46"/>
                    <a:pt x="3249" y="46"/>
                  </a:cubicBezTo>
                  <a:lnTo>
                    <a:pt x="3203" y="46"/>
                  </a:lnTo>
                  <a:cubicBezTo>
                    <a:pt x="3190" y="46"/>
                    <a:pt x="3180" y="36"/>
                    <a:pt x="3180" y="23"/>
                  </a:cubicBezTo>
                  <a:cubicBezTo>
                    <a:pt x="3180" y="11"/>
                    <a:pt x="3190" y="0"/>
                    <a:pt x="3203" y="0"/>
                  </a:cubicBezTo>
                  <a:close/>
                  <a:moveTo>
                    <a:pt x="3341" y="0"/>
                  </a:moveTo>
                  <a:lnTo>
                    <a:pt x="3387" y="0"/>
                  </a:lnTo>
                  <a:cubicBezTo>
                    <a:pt x="3400" y="0"/>
                    <a:pt x="3410" y="11"/>
                    <a:pt x="3410" y="23"/>
                  </a:cubicBezTo>
                  <a:cubicBezTo>
                    <a:pt x="3410" y="36"/>
                    <a:pt x="3400" y="46"/>
                    <a:pt x="3387" y="46"/>
                  </a:cubicBezTo>
                  <a:lnTo>
                    <a:pt x="3341" y="46"/>
                  </a:lnTo>
                  <a:cubicBezTo>
                    <a:pt x="3329" y="46"/>
                    <a:pt x="3318" y="36"/>
                    <a:pt x="3318" y="23"/>
                  </a:cubicBezTo>
                  <a:cubicBezTo>
                    <a:pt x="3318" y="11"/>
                    <a:pt x="3329" y="0"/>
                    <a:pt x="3341" y="0"/>
                  </a:cubicBezTo>
                  <a:close/>
                  <a:moveTo>
                    <a:pt x="3480" y="0"/>
                  </a:moveTo>
                  <a:lnTo>
                    <a:pt x="3526" y="0"/>
                  </a:lnTo>
                  <a:cubicBezTo>
                    <a:pt x="3538" y="0"/>
                    <a:pt x="3549" y="11"/>
                    <a:pt x="3549" y="23"/>
                  </a:cubicBezTo>
                  <a:cubicBezTo>
                    <a:pt x="3549" y="36"/>
                    <a:pt x="3538" y="46"/>
                    <a:pt x="3526" y="46"/>
                  </a:cubicBezTo>
                  <a:lnTo>
                    <a:pt x="3480" y="46"/>
                  </a:lnTo>
                  <a:cubicBezTo>
                    <a:pt x="3467" y="46"/>
                    <a:pt x="3456" y="36"/>
                    <a:pt x="3456" y="23"/>
                  </a:cubicBezTo>
                  <a:cubicBezTo>
                    <a:pt x="3456" y="11"/>
                    <a:pt x="3467" y="0"/>
                    <a:pt x="3480" y="0"/>
                  </a:cubicBezTo>
                  <a:close/>
                  <a:moveTo>
                    <a:pt x="3618" y="0"/>
                  </a:moveTo>
                  <a:lnTo>
                    <a:pt x="3664" y="0"/>
                  </a:lnTo>
                  <a:cubicBezTo>
                    <a:pt x="3677" y="0"/>
                    <a:pt x="3687" y="11"/>
                    <a:pt x="3687" y="23"/>
                  </a:cubicBezTo>
                  <a:cubicBezTo>
                    <a:pt x="3687" y="36"/>
                    <a:pt x="3677" y="46"/>
                    <a:pt x="3664" y="46"/>
                  </a:cubicBezTo>
                  <a:lnTo>
                    <a:pt x="3618" y="46"/>
                  </a:lnTo>
                  <a:cubicBezTo>
                    <a:pt x="3605" y="46"/>
                    <a:pt x="3595" y="36"/>
                    <a:pt x="3595" y="23"/>
                  </a:cubicBezTo>
                  <a:cubicBezTo>
                    <a:pt x="3595" y="11"/>
                    <a:pt x="3605" y="0"/>
                    <a:pt x="3618" y="0"/>
                  </a:cubicBezTo>
                  <a:close/>
                  <a:moveTo>
                    <a:pt x="3756" y="0"/>
                  </a:moveTo>
                  <a:lnTo>
                    <a:pt x="3802" y="0"/>
                  </a:lnTo>
                  <a:cubicBezTo>
                    <a:pt x="3815" y="0"/>
                    <a:pt x="3825" y="11"/>
                    <a:pt x="3825" y="23"/>
                  </a:cubicBezTo>
                  <a:cubicBezTo>
                    <a:pt x="3825" y="36"/>
                    <a:pt x="3815" y="46"/>
                    <a:pt x="3802" y="46"/>
                  </a:cubicBezTo>
                  <a:lnTo>
                    <a:pt x="3756" y="46"/>
                  </a:lnTo>
                  <a:cubicBezTo>
                    <a:pt x="3743" y="46"/>
                    <a:pt x="3733" y="36"/>
                    <a:pt x="3733" y="23"/>
                  </a:cubicBezTo>
                  <a:cubicBezTo>
                    <a:pt x="3733" y="11"/>
                    <a:pt x="3743" y="0"/>
                    <a:pt x="3756" y="0"/>
                  </a:cubicBezTo>
                  <a:close/>
                  <a:moveTo>
                    <a:pt x="3894" y="0"/>
                  </a:moveTo>
                  <a:lnTo>
                    <a:pt x="3940" y="0"/>
                  </a:lnTo>
                  <a:cubicBezTo>
                    <a:pt x="3953" y="0"/>
                    <a:pt x="3963" y="11"/>
                    <a:pt x="3963" y="23"/>
                  </a:cubicBezTo>
                  <a:cubicBezTo>
                    <a:pt x="3963" y="36"/>
                    <a:pt x="3953" y="46"/>
                    <a:pt x="3940" y="46"/>
                  </a:cubicBezTo>
                  <a:lnTo>
                    <a:pt x="3894" y="46"/>
                  </a:lnTo>
                  <a:cubicBezTo>
                    <a:pt x="3881" y="46"/>
                    <a:pt x="3871" y="36"/>
                    <a:pt x="3871" y="23"/>
                  </a:cubicBezTo>
                  <a:cubicBezTo>
                    <a:pt x="3871" y="11"/>
                    <a:pt x="3881" y="0"/>
                    <a:pt x="3894" y="0"/>
                  </a:cubicBezTo>
                  <a:close/>
                  <a:moveTo>
                    <a:pt x="4032" y="0"/>
                  </a:moveTo>
                  <a:lnTo>
                    <a:pt x="4079" y="0"/>
                  </a:lnTo>
                  <a:cubicBezTo>
                    <a:pt x="4091" y="0"/>
                    <a:pt x="4102" y="11"/>
                    <a:pt x="4102" y="23"/>
                  </a:cubicBezTo>
                  <a:cubicBezTo>
                    <a:pt x="4102" y="36"/>
                    <a:pt x="4091" y="46"/>
                    <a:pt x="4079" y="46"/>
                  </a:cubicBezTo>
                  <a:lnTo>
                    <a:pt x="4032" y="46"/>
                  </a:lnTo>
                  <a:cubicBezTo>
                    <a:pt x="4020" y="46"/>
                    <a:pt x="4009" y="36"/>
                    <a:pt x="4009" y="23"/>
                  </a:cubicBezTo>
                  <a:cubicBezTo>
                    <a:pt x="4009" y="11"/>
                    <a:pt x="4020" y="0"/>
                    <a:pt x="4032" y="0"/>
                  </a:cubicBezTo>
                  <a:close/>
                  <a:moveTo>
                    <a:pt x="4171" y="0"/>
                  </a:moveTo>
                  <a:lnTo>
                    <a:pt x="4217" y="0"/>
                  </a:lnTo>
                  <a:cubicBezTo>
                    <a:pt x="4230" y="0"/>
                    <a:pt x="4240" y="11"/>
                    <a:pt x="4240" y="23"/>
                  </a:cubicBezTo>
                  <a:cubicBezTo>
                    <a:pt x="4240" y="36"/>
                    <a:pt x="4230" y="46"/>
                    <a:pt x="4217" y="46"/>
                  </a:cubicBezTo>
                  <a:lnTo>
                    <a:pt x="4171" y="46"/>
                  </a:lnTo>
                  <a:cubicBezTo>
                    <a:pt x="4158" y="46"/>
                    <a:pt x="4148" y="36"/>
                    <a:pt x="4148" y="23"/>
                  </a:cubicBezTo>
                  <a:cubicBezTo>
                    <a:pt x="4148" y="11"/>
                    <a:pt x="4158" y="0"/>
                    <a:pt x="4171" y="0"/>
                  </a:cubicBezTo>
                  <a:close/>
                  <a:moveTo>
                    <a:pt x="4309" y="0"/>
                  </a:moveTo>
                  <a:lnTo>
                    <a:pt x="4355" y="0"/>
                  </a:lnTo>
                  <a:cubicBezTo>
                    <a:pt x="4368" y="0"/>
                    <a:pt x="4378" y="11"/>
                    <a:pt x="4378" y="23"/>
                  </a:cubicBezTo>
                  <a:cubicBezTo>
                    <a:pt x="4378" y="36"/>
                    <a:pt x="4368" y="46"/>
                    <a:pt x="4355" y="46"/>
                  </a:cubicBezTo>
                  <a:lnTo>
                    <a:pt x="4309" y="46"/>
                  </a:lnTo>
                  <a:cubicBezTo>
                    <a:pt x="4296" y="46"/>
                    <a:pt x="4286" y="36"/>
                    <a:pt x="4286" y="23"/>
                  </a:cubicBezTo>
                  <a:cubicBezTo>
                    <a:pt x="4286" y="11"/>
                    <a:pt x="4296" y="0"/>
                    <a:pt x="4309" y="0"/>
                  </a:cubicBezTo>
                  <a:close/>
                  <a:moveTo>
                    <a:pt x="4447" y="0"/>
                  </a:moveTo>
                  <a:lnTo>
                    <a:pt x="4493" y="0"/>
                  </a:lnTo>
                  <a:cubicBezTo>
                    <a:pt x="4506" y="0"/>
                    <a:pt x="4516" y="11"/>
                    <a:pt x="4516" y="23"/>
                  </a:cubicBezTo>
                  <a:cubicBezTo>
                    <a:pt x="4516" y="36"/>
                    <a:pt x="4506" y="46"/>
                    <a:pt x="4493" y="46"/>
                  </a:cubicBezTo>
                  <a:lnTo>
                    <a:pt x="4447" y="46"/>
                  </a:lnTo>
                  <a:cubicBezTo>
                    <a:pt x="4434" y="46"/>
                    <a:pt x="4424" y="36"/>
                    <a:pt x="4424" y="23"/>
                  </a:cubicBezTo>
                  <a:cubicBezTo>
                    <a:pt x="4424" y="11"/>
                    <a:pt x="4434" y="0"/>
                    <a:pt x="4447" y="0"/>
                  </a:cubicBezTo>
                  <a:close/>
                  <a:moveTo>
                    <a:pt x="4585" y="0"/>
                  </a:moveTo>
                  <a:lnTo>
                    <a:pt x="4632" y="0"/>
                  </a:lnTo>
                  <a:cubicBezTo>
                    <a:pt x="4644" y="0"/>
                    <a:pt x="4655" y="11"/>
                    <a:pt x="4655" y="23"/>
                  </a:cubicBezTo>
                  <a:cubicBezTo>
                    <a:pt x="4655" y="36"/>
                    <a:pt x="4644" y="46"/>
                    <a:pt x="4632" y="46"/>
                  </a:cubicBezTo>
                  <a:lnTo>
                    <a:pt x="4585" y="46"/>
                  </a:lnTo>
                  <a:cubicBezTo>
                    <a:pt x="4573" y="46"/>
                    <a:pt x="4562" y="36"/>
                    <a:pt x="4562" y="23"/>
                  </a:cubicBezTo>
                  <a:cubicBezTo>
                    <a:pt x="4562" y="11"/>
                    <a:pt x="4573" y="0"/>
                    <a:pt x="4585" y="0"/>
                  </a:cubicBezTo>
                  <a:close/>
                  <a:moveTo>
                    <a:pt x="4724" y="0"/>
                  </a:moveTo>
                  <a:lnTo>
                    <a:pt x="4770" y="0"/>
                  </a:lnTo>
                  <a:cubicBezTo>
                    <a:pt x="4782" y="0"/>
                    <a:pt x="4793" y="11"/>
                    <a:pt x="4793" y="23"/>
                  </a:cubicBezTo>
                  <a:cubicBezTo>
                    <a:pt x="4793" y="36"/>
                    <a:pt x="4782" y="46"/>
                    <a:pt x="4770" y="46"/>
                  </a:cubicBezTo>
                  <a:lnTo>
                    <a:pt x="4724" y="46"/>
                  </a:lnTo>
                  <a:cubicBezTo>
                    <a:pt x="4711" y="46"/>
                    <a:pt x="4701" y="36"/>
                    <a:pt x="4701" y="23"/>
                  </a:cubicBezTo>
                  <a:cubicBezTo>
                    <a:pt x="4701" y="11"/>
                    <a:pt x="4711" y="0"/>
                    <a:pt x="4724" y="0"/>
                  </a:cubicBezTo>
                  <a:close/>
                  <a:moveTo>
                    <a:pt x="4862" y="0"/>
                  </a:moveTo>
                  <a:lnTo>
                    <a:pt x="4908" y="0"/>
                  </a:lnTo>
                  <a:cubicBezTo>
                    <a:pt x="4921" y="0"/>
                    <a:pt x="4931" y="11"/>
                    <a:pt x="4931" y="23"/>
                  </a:cubicBezTo>
                  <a:cubicBezTo>
                    <a:pt x="4931" y="36"/>
                    <a:pt x="4921" y="46"/>
                    <a:pt x="4908" y="46"/>
                  </a:cubicBezTo>
                  <a:lnTo>
                    <a:pt x="4862" y="46"/>
                  </a:lnTo>
                  <a:cubicBezTo>
                    <a:pt x="4849" y="46"/>
                    <a:pt x="4839" y="36"/>
                    <a:pt x="4839" y="23"/>
                  </a:cubicBezTo>
                  <a:cubicBezTo>
                    <a:pt x="4839" y="11"/>
                    <a:pt x="4849" y="0"/>
                    <a:pt x="4862" y="0"/>
                  </a:cubicBezTo>
                  <a:close/>
                  <a:moveTo>
                    <a:pt x="5000" y="0"/>
                  </a:moveTo>
                  <a:lnTo>
                    <a:pt x="5046" y="0"/>
                  </a:lnTo>
                  <a:cubicBezTo>
                    <a:pt x="5059" y="0"/>
                    <a:pt x="5069" y="11"/>
                    <a:pt x="5069" y="23"/>
                  </a:cubicBezTo>
                  <a:cubicBezTo>
                    <a:pt x="5069" y="36"/>
                    <a:pt x="5059" y="46"/>
                    <a:pt x="5046" y="46"/>
                  </a:cubicBezTo>
                  <a:lnTo>
                    <a:pt x="5000" y="46"/>
                  </a:lnTo>
                  <a:cubicBezTo>
                    <a:pt x="4987" y="46"/>
                    <a:pt x="4977" y="36"/>
                    <a:pt x="4977" y="23"/>
                  </a:cubicBezTo>
                  <a:cubicBezTo>
                    <a:pt x="4977" y="11"/>
                    <a:pt x="4987" y="0"/>
                    <a:pt x="5000" y="0"/>
                  </a:cubicBezTo>
                  <a:close/>
                  <a:moveTo>
                    <a:pt x="5138" y="0"/>
                  </a:moveTo>
                  <a:lnTo>
                    <a:pt x="5184" y="0"/>
                  </a:lnTo>
                  <a:cubicBezTo>
                    <a:pt x="5197" y="0"/>
                    <a:pt x="5208" y="11"/>
                    <a:pt x="5208" y="23"/>
                  </a:cubicBezTo>
                  <a:cubicBezTo>
                    <a:pt x="5208" y="36"/>
                    <a:pt x="5197" y="46"/>
                    <a:pt x="5184" y="46"/>
                  </a:cubicBezTo>
                  <a:lnTo>
                    <a:pt x="5138" y="46"/>
                  </a:lnTo>
                  <a:cubicBezTo>
                    <a:pt x="5126" y="46"/>
                    <a:pt x="5115" y="36"/>
                    <a:pt x="5115" y="23"/>
                  </a:cubicBezTo>
                  <a:cubicBezTo>
                    <a:pt x="5115" y="11"/>
                    <a:pt x="5126" y="0"/>
                    <a:pt x="5138" y="0"/>
                  </a:cubicBezTo>
                  <a:close/>
                  <a:moveTo>
                    <a:pt x="5277" y="0"/>
                  </a:moveTo>
                  <a:lnTo>
                    <a:pt x="5323" y="0"/>
                  </a:lnTo>
                  <a:cubicBezTo>
                    <a:pt x="5335" y="0"/>
                    <a:pt x="5346" y="11"/>
                    <a:pt x="5346" y="23"/>
                  </a:cubicBezTo>
                  <a:cubicBezTo>
                    <a:pt x="5346" y="36"/>
                    <a:pt x="5335" y="46"/>
                    <a:pt x="5323" y="46"/>
                  </a:cubicBezTo>
                  <a:lnTo>
                    <a:pt x="5277" y="46"/>
                  </a:lnTo>
                  <a:cubicBezTo>
                    <a:pt x="5264" y="46"/>
                    <a:pt x="5254" y="36"/>
                    <a:pt x="5254" y="23"/>
                  </a:cubicBezTo>
                  <a:cubicBezTo>
                    <a:pt x="5254" y="11"/>
                    <a:pt x="5264" y="0"/>
                    <a:pt x="5277" y="0"/>
                  </a:cubicBezTo>
                  <a:close/>
                  <a:moveTo>
                    <a:pt x="5415" y="0"/>
                  </a:moveTo>
                  <a:lnTo>
                    <a:pt x="5461" y="0"/>
                  </a:lnTo>
                  <a:cubicBezTo>
                    <a:pt x="5474" y="0"/>
                    <a:pt x="5484" y="11"/>
                    <a:pt x="5484" y="23"/>
                  </a:cubicBezTo>
                  <a:cubicBezTo>
                    <a:pt x="5484" y="36"/>
                    <a:pt x="5474" y="46"/>
                    <a:pt x="5461" y="46"/>
                  </a:cubicBezTo>
                  <a:lnTo>
                    <a:pt x="5415" y="46"/>
                  </a:lnTo>
                  <a:cubicBezTo>
                    <a:pt x="5402" y="46"/>
                    <a:pt x="5392" y="36"/>
                    <a:pt x="5392" y="23"/>
                  </a:cubicBezTo>
                  <a:cubicBezTo>
                    <a:pt x="5392" y="11"/>
                    <a:pt x="5402" y="0"/>
                    <a:pt x="5415" y="0"/>
                  </a:cubicBezTo>
                  <a:close/>
                  <a:moveTo>
                    <a:pt x="5553" y="0"/>
                  </a:moveTo>
                  <a:lnTo>
                    <a:pt x="5599" y="0"/>
                  </a:lnTo>
                  <a:cubicBezTo>
                    <a:pt x="5612" y="0"/>
                    <a:pt x="5622" y="11"/>
                    <a:pt x="5622" y="23"/>
                  </a:cubicBezTo>
                  <a:cubicBezTo>
                    <a:pt x="5622" y="36"/>
                    <a:pt x="5612" y="46"/>
                    <a:pt x="5599" y="46"/>
                  </a:cubicBezTo>
                  <a:lnTo>
                    <a:pt x="5553" y="46"/>
                  </a:lnTo>
                  <a:cubicBezTo>
                    <a:pt x="5540" y="46"/>
                    <a:pt x="5530" y="36"/>
                    <a:pt x="5530" y="23"/>
                  </a:cubicBezTo>
                  <a:cubicBezTo>
                    <a:pt x="5530" y="11"/>
                    <a:pt x="5540" y="0"/>
                    <a:pt x="5553" y="0"/>
                  </a:cubicBezTo>
                  <a:close/>
                  <a:moveTo>
                    <a:pt x="5691" y="0"/>
                  </a:moveTo>
                  <a:lnTo>
                    <a:pt x="5737" y="0"/>
                  </a:lnTo>
                  <a:cubicBezTo>
                    <a:pt x="5750" y="0"/>
                    <a:pt x="5760" y="11"/>
                    <a:pt x="5760" y="23"/>
                  </a:cubicBezTo>
                  <a:cubicBezTo>
                    <a:pt x="5760" y="36"/>
                    <a:pt x="5750" y="46"/>
                    <a:pt x="5737" y="46"/>
                  </a:cubicBezTo>
                  <a:lnTo>
                    <a:pt x="5691" y="46"/>
                  </a:lnTo>
                  <a:cubicBezTo>
                    <a:pt x="5679" y="46"/>
                    <a:pt x="5668" y="36"/>
                    <a:pt x="5668" y="23"/>
                  </a:cubicBezTo>
                  <a:cubicBezTo>
                    <a:pt x="5668" y="11"/>
                    <a:pt x="5679" y="0"/>
                    <a:pt x="5691" y="0"/>
                  </a:cubicBezTo>
                  <a:close/>
                  <a:moveTo>
                    <a:pt x="5830" y="0"/>
                  </a:moveTo>
                  <a:lnTo>
                    <a:pt x="5876" y="0"/>
                  </a:lnTo>
                  <a:cubicBezTo>
                    <a:pt x="5888" y="0"/>
                    <a:pt x="5899" y="11"/>
                    <a:pt x="5899" y="23"/>
                  </a:cubicBezTo>
                  <a:cubicBezTo>
                    <a:pt x="5899" y="36"/>
                    <a:pt x="5888" y="46"/>
                    <a:pt x="5876" y="46"/>
                  </a:cubicBezTo>
                  <a:lnTo>
                    <a:pt x="5830" y="46"/>
                  </a:lnTo>
                  <a:cubicBezTo>
                    <a:pt x="5817" y="46"/>
                    <a:pt x="5807" y="36"/>
                    <a:pt x="5807" y="23"/>
                  </a:cubicBezTo>
                  <a:cubicBezTo>
                    <a:pt x="5807" y="11"/>
                    <a:pt x="5817" y="0"/>
                    <a:pt x="5830" y="0"/>
                  </a:cubicBezTo>
                  <a:close/>
                  <a:moveTo>
                    <a:pt x="5968" y="0"/>
                  </a:moveTo>
                  <a:lnTo>
                    <a:pt x="6014" y="0"/>
                  </a:lnTo>
                  <a:cubicBezTo>
                    <a:pt x="6027" y="0"/>
                    <a:pt x="6037" y="11"/>
                    <a:pt x="6037" y="23"/>
                  </a:cubicBezTo>
                  <a:cubicBezTo>
                    <a:pt x="6037" y="36"/>
                    <a:pt x="6027" y="46"/>
                    <a:pt x="6014" y="46"/>
                  </a:cubicBezTo>
                  <a:lnTo>
                    <a:pt x="5968" y="46"/>
                  </a:lnTo>
                  <a:cubicBezTo>
                    <a:pt x="5955" y="46"/>
                    <a:pt x="5945" y="36"/>
                    <a:pt x="5945" y="23"/>
                  </a:cubicBezTo>
                  <a:cubicBezTo>
                    <a:pt x="5945" y="11"/>
                    <a:pt x="5955" y="0"/>
                    <a:pt x="5968" y="0"/>
                  </a:cubicBezTo>
                  <a:close/>
                  <a:moveTo>
                    <a:pt x="6106" y="0"/>
                  </a:moveTo>
                  <a:lnTo>
                    <a:pt x="6152" y="0"/>
                  </a:lnTo>
                  <a:cubicBezTo>
                    <a:pt x="6165" y="0"/>
                    <a:pt x="6175" y="11"/>
                    <a:pt x="6175" y="23"/>
                  </a:cubicBezTo>
                  <a:cubicBezTo>
                    <a:pt x="6175" y="36"/>
                    <a:pt x="6165" y="46"/>
                    <a:pt x="6152" y="46"/>
                  </a:cubicBezTo>
                  <a:lnTo>
                    <a:pt x="6106" y="46"/>
                  </a:lnTo>
                  <a:cubicBezTo>
                    <a:pt x="6093" y="46"/>
                    <a:pt x="6083" y="36"/>
                    <a:pt x="6083" y="23"/>
                  </a:cubicBezTo>
                  <a:cubicBezTo>
                    <a:pt x="6083" y="11"/>
                    <a:pt x="6093" y="0"/>
                    <a:pt x="6106" y="0"/>
                  </a:cubicBezTo>
                  <a:close/>
                  <a:moveTo>
                    <a:pt x="6244" y="0"/>
                  </a:moveTo>
                  <a:lnTo>
                    <a:pt x="6290" y="0"/>
                  </a:lnTo>
                  <a:cubicBezTo>
                    <a:pt x="6303" y="0"/>
                    <a:pt x="6313" y="11"/>
                    <a:pt x="6313" y="23"/>
                  </a:cubicBezTo>
                  <a:cubicBezTo>
                    <a:pt x="6313" y="36"/>
                    <a:pt x="6303" y="46"/>
                    <a:pt x="6290" y="46"/>
                  </a:cubicBezTo>
                  <a:lnTo>
                    <a:pt x="6244" y="46"/>
                  </a:lnTo>
                  <a:cubicBezTo>
                    <a:pt x="6232" y="46"/>
                    <a:pt x="6221" y="36"/>
                    <a:pt x="6221" y="23"/>
                  </a:cubicBezTo>
                  <a:cubicBezTo>
                    <a:pt x="6221" y="11"/>
                    <a:pt x="6232" y="0"/>
                    <a:pt x="6244" y="0"/>
                  </a:cubicBezTo>
                  <a:close/>
                  <a:moveTo>
                    <a:pt x="6383" y="0"/>
                  </a:moveTo>
                  <a:lnTo>
                    <a:pt x="6429" y="0"/>
                  </a:lnTo>
                  <a:cubicBezTo>
                    <a:pt x="6441" y="0"/>
                    <a:pt x="6452" y="11"/>
                    <a:pt x="6452" y="23"/>
                  </a:cubicBezTo>
                  <a:cubicBezTo>
                    <a:pt x="6452" y="36"/>
                    <a:pt x="6441" y="46"/>
                    <a:pt x="6429" y="46"/>
                  </a:cubicBezTo>
                  <a:lnTo>
                    <a:pt x="6383" y="46"/>
                  </a:lnTo>
                  <a:cubicBezTo>
                    <a:pt x="6370" y="46"/>
                    <a:pt x="6360" y="36"/>
                    <a:pt x="6360" y="23"/>
                  </a:cubicBezTo>
                  <a:cubicBezTo>
                    <a:pt x="6360" y="11"/>
                    <a:pt x="6370" y="0"/>
                    <a:pt x="6383" y="0"/>
                  </a:cubicBezTo>
                  <a:close/>
                  <a:moveTo>
                    <a:pt x="6521" y="0"/>
                  </a:moveTo>
                  <a:lnTo>
                    <a:pt x="6567" y="0"/>
                  </a:lnTo>
                  <a:cubicBezTo>
                    <a:pt x="6580" y="0"/>
                    <a:pt x="6590" y="11"/>
                    <a:pt x="6590" y="23"/>
                  </a:cubicBezTo>
                  <a:cubicBezTo>
                    <a:pt x="6590" y="36"/>
                    <a:pt x="6580" y="46"/>
                    <a:pt x="6567" y="46"/>
                  </a:cubicBezTo>
                  <a:lnTo>
                    <a:pt x="6521" y="46"/>
                  </a:lnTo>
                  <a:cubicBezTo>
                    <a:pt x="6508" y="46"/>
                    <a:pt x="6498" y="36"/>
                    <a:pt x="6498" y="23"/>
                  </a:cubicBezTo>
                  <a:cubicBezTo>
                    <a:pt x="6498" y="11"/>
                    <a:pt x="6508" y="0"/>
                    <a:pt x="6521" y="0"/>
                  </a:cubicBezTo>
                  <a:close/>
                  <a:moveTo>
                    <a:pt x="6659" y="0"/>
                  </a:moveTo>
                  <a:lnTo>
                    <a:pt x="6705" y="0"/>
                  </a:lnTo>
                  <a:cubicBezTo>
                    <a:pt x="6718" y="0"/>
                    <a:pt x="6728" y="11"/>
                    <a:pt x="6728" y="23"/>
                  </a:cubicBezTo>
                  <a:cubicBezTo>
                    <a:pt x="6728" y="36"/>
                    <a:pt x="6718" y="46"/>
                    <a:pt x="6705" y="46"/>
                  </a:cubicBezTo>
                  <a:lnTo>
                    <a:pt x="6659" y="46"/>
                  </a:lnTo>
                  <a:cubicBezTo>
                    <a:pt x="6646" y="46"/>
                    <a:pt x="6636" y="36"/>
                    <a:pt x="6636" y="23"/>
                  </a:cubicBezTo>
                  <a:cubicBezTo>
                    <a:pt x="6636" y="11"/>
                    <a:pt x="6646" y="0"/>
                    <a:pt x="6659" y="0"/>
                  </a:cubicBezTo>
                  <a:close/>
                  <a:moveTo>
                    <a:pt x="6797" y="0"/>
                  </a:moveTo>
                  <a:lnTo>
                    <a:pt x="6843" y="0"/>
                  </a:lnTo>
                  <a:cubicBezTo>
                    <a:pt x="6856" y="0"/>
                    <a:pt x="6866" y="11"/>
                    <a:pt x="6866" y="23"/>
                  </a:cubicBezTo>
                  <a:cubicBezTo>
                    <a:pt x="6866" y="36"/>
                    <a:pt x="6856" y="46"/>
                    <a:pt x="6843" y="46"/>
                  </a:cubicBezTo>
                  <a:lnTo>
                    <a:pt x="6797" y="46"/>
                  </a:lnTo>
                  <a:cubicBezTo>
                    <a:pt x="6785" y="46"/>
                    <a:pt x="6774" y="36"/>
                    <a:pt x="6774" y="23"/>
                  </a:cubicBezTo>
                  <a:cubicBezTo>
                    <a:pt x="6774" y="11"/>
                    <a:pt x="6785" y="0"/>
                    <a:pt x="6797" y="0"/>
                  </a:cubicBezTo>
                  <a:close/>
                  <a:moveTo>
                    <a:pt x="6936" y="0"/>
                  </a:moveTo>
                  <a:lnTo>
                    <a:pt x="6982" y="0"/>
                  </a:lnTo>
                  <a:cubicBezTo>
                    <a:pt x="6994" y="0"/>
                    <a:pt x="7005" y="11"/>
                    <a:pt x="7005" y="23"/>
                  </a:cubicBezTo>
                  <a:cubicBezTo>
                    <a:pt x="7005" y="36"/>
                    <a:pt x="6994" y="46"/>
                    <a:pt x="6982" y="46"/>
                  </a:cubicBezTo>
                  <a:lnTo>
                    <a:pt x="6936" y="46"/>
                  </a:lnTo>
                  <a:cubicBezTo>
                    <a:pt x="6923" y="46"/>
                    <a:pt x="6912" y="36"/>
                    <a:pt x="6912" y="23"/>
                  </a:cubicBezTo>
                  <a:cubicBezTo>
                    <a:pt x="6912" y="11"/>
                    <a:pt x="6923" y="0"/>
                    <a:pt x="6936" y="0"/>
                  </a:cubicBezTo>
                  <a:close/>
                  <a:moveTo>
                    <a:pt x="7074" y="0"/>
                  </a:moveTo>
                  <a:lnTo>
                    <a:pt x="7120" y="0"/>
                  </a:lnTo>
                  <a:cubicBezTo>
                    <a:pt x="7133" y="0"/>
                    <a:pt x="7143" y="11"/>
                    <a:pt x="7143" y="23"/>
                  </a:cubicBezTo>
                  <a:cubicBezTo>
                    <a:pt x="7143" y="36"/>
                    <a:pt x="7133" y="46"/>
                    <a:pt x="7120" y="46"/>
                  </a:cubicBezTo>
                  <a:lnTo>
                    <a:pt x="7074" y="46"/>
                  </a:lnTo>
                  <a:cubicBezTo>
                    <a:pt x="7061" y="46"/>
                    <a:pt x="7051" y="36"/>
                    <a:pt x="7051" y="23"/>
                  </a:cubicBezTo>
                  <a:cubicBezTo>
                    <a:pt x="7051" y="11"/>
                    <a:pt x="7061" y="0"/>
                    <a:pt x="7074" y="0"/>
                  </a:cubicBezTo>
                  <a:close/>
                  <a:moveTo>
                    <a:pt x="7212" y="0"/>
                  </a:moveTo>
                  <a:lnTo>
                    <a:pt x="7258" y="0"/>
                  </a:lnTo>
                  <a:cubicBezTo>
                    <a:pt x="7271" y="0"/>
                    <a:pt x="7281" y="11"/>
                    <a:pt x="7281" y="23"/>
                  </a:cubicBezTo>
                  <a:cubicBezTo>
                    <a:pt x="7281" y="36"/>
                    <a:pt x="7271" y="46"/>
                    <a:pt x="7258" y="46"/>
                  </a:cubicBezTo>
                  <a:lnTo>
                    <a:pt x="7212" y="46"/>
                  </a:lnTo>
                  <a:cubicBezTo>
                    <a:pt x="7199" y="46"/>
                    <a:pt x="7189" y="36"/>
                    <a:pt x="7189" y="23"/>
                  </a:cubicBezTo>
                  <a:cubicBezTo>
                    <a:pt x="7189" y="11"/>
                    <a:pt x="7199" y="0"/>
                    <a:pt x="7212" y="0"/>
                  </a:cubicBezTo>
                  <a:close/>
                  <a:moveTo>
                    <a:pt x="7350" y="0"/>
                  </a:moveTo>
                  <a:lnTo>
                    <a:pt x="7396" y="0"/>
                  </a:lnTo>
                  <a:cubicBezTo>
                    <a:pt x="7409" y="0"/>
                    <a:pt x="7419" y="11"/>
                    <a:pt x="7419" y="23"/>
                  </a:cubicBezTo>
                  <a:cubicBezTo>
                    <a:pt x="7419" y="36"/>
                    <a:pt x="7409" y="46"/>
                    <a:pt x="7396" y="46"/>
                  </a:cubicBezTo>
                  <a:lnTo>
                    <a:pt x="7350" y="46"/>
                  </a:lnTo>
                  <a:cubicBezTo>
                    <a:pt x="7338" y="46"/>
                    <a:pt x="7327" y="36"/>
                    <a:pt x="7327" y="23"/>
                  </a:cubicBezTo>
                  <a:cubicBezTo>
                    <a:pt x="7327" y="11"/>
                    <a:pt x="7338" y="0"/>
                    <a:pt x="7350" y="0"/>
                  </a:cubicBezTo>
                  <a:close/>
                  <a:moveTo>
                    <a:pt x="7488" y="0"/>
                  </a:moveTo>
                  <a:lnTo>
                    <a:pt x="7535" y="0"/>
                  </a:lnTo>
                  <a:cubicBezTo>
                    <a:pt x="7547" y="0"/>
                    <a:pt x="7558" y="11"/>
                    <a:pt x="7558" y="23"/>
                  </a:cubicBezTo>
                  <a:cubicBezTo>
                    <a:pt x="7558" y="36"/>
                    <a:pt x="7547" y="46"/>
                    <a:pt x="7535" y="46"/>
                  </a:cubicBezTo>
                  <a:lnTo>
                    <a:pt x="7488" y="46"/>
                  </a:lnTo>
                  <a:cubicBezTo>
                    <a:pt x="7476" y="46"/>
                    <a:pt x="7465" y="36"/>
                    <a:pt x="7465" y="23"/>
                  </a:cubicBezTo>
                  <a:cubicBezTo>
                    <a:pt x="7465" y="11"/>
                    <a:pt x="7476" y="0"/>
                    <a:pt x="7488" y="0"/>
                  </a:cubicBezTo>
                  <a:close/>
                  <a:moveTo>
                    <a:pt x="7627" y="0"/>
                  </a:moveTo>
                  <a:lnTo>
                    <a:pt x="7673" y="0"/>
                  </a:lnTo>
                  <a:cubicBezTo>
                    <a:pt x="7686" y="0"/>
                    <a:pt x="7696" y="11"/>
                    <a:pt x="7696" y="23"/>
                  </a:cubicBezTo>
                  <a:cubicBezTo>
                    <a:pt x="7696" y="36"/>
                    <a:pt x="7686" y="46"/>
                    <a:pt x="7673" y="46"/>
                  </a:cubicBezTo>
                  <a:lnTo>
                    <a:pt x="7627" y="46"/>
                  </a:lnTo>
                  <a:cubicBezTo>
                    <a:pt x="7614" y="46"/>
                    <a:pt x="7604" y="36"/>
                    <a:pt x="7604" y="23"/>
                  </a:cubicBezTo>
                  <a:cubicBezTo>
                    <a:pt x="7604" y="11"/>
                    <a:pt x="7614" y="0"/>
                    <a:pt x="7627" y="0"/>
                  </a:cubicBezTo>
                  <a:close/>
                  <a:moveTo>
                    <a:pt x="7765" y="0"/>
                  </a:moveTo>
                  <a:lnTo>
                    <a:pt x="7811" y="0"/>
                  </a:lnTo>
                  <a:cubicBezTo>
                    <a:pt x="7824" y="0"/>
                    <a:pt x="7834" y="11"/>
                    <a:pt x="7834" y="23"/>
                  </a:cubicBezTo>
                  <a:cubicBezTo>
                    <a:pt x="7834" y="36"/>
                    <a:pt x="7824" y="46"/>
                    <a:pt x="7811" y="46"/>
                  </a:cubicBezTo>
                  <a:lnTo>
                    <a:pt x="7765" y="46"/>
                  </a:lnTo>
                  <a:cubicBezTo>
                    <a:pt x="7752" y="46"/>
                    <a:pt x="7742" y="36"/>
                    <a:pt x="7742" y="23"/>
                  </a:cubicBezTo>
                  <a:cubicBezTo>
                    <a:pt x="7742" y="11"/>
                    <a:pt x="7752" y="0"/>
                    <a:pt x="7765" y="0"/>
                  </a:cubicBezTo>
                  <a:close/>
                  <a:moveTo>
                    <a:pt x="7903" y="0"/>
                  </a:moveTo>
                  <a:lnTo>
                    <a:pt x="7949" y="0"/>
                  </a:lnTo>
                  <a:cubicBezTo>
                    <a:pt x="7962" y="0"/>
                    <a:pt x="7972" y="11"/>
                    <a:pt x="7972" y="23"/>
                  </a:cubicBezTo>
                  <a:cubicBezTo>
                    <a:pt x="7972" y="36"/>
                    <a:pt x="7962" y="46"/>
                    <a:pt x="7949" y="46"/>
                  </a:cubicBezTo>
                  <a:lnTo>
                    <a:pt x="7903" y="46"/>
                  </a:lnTo>
                  <a:cubicBezTo>
                    <a:pt x="7890" y="46"/>
                    <a:pt x="7880" y="36"/>
                    <a:pt x="7880" y="23"/>
                  </a:cubicBezTo>
                  <a:cubicBezTo>
                    <a:pt x="7880" y="11"/>
                    <a:pt x="7890" y="0"/>
                    <a:pt x="7903" y="0"/>
                  </a:cubicBezTo>
                  <a:close/>
                  <a:moveTo>
                    <a:pt x="8041" y="0"/>
                  </a:moveTo>
                  <a:lnTo>
                    <a:pt x="8088" y="0"/>
                  </a:lnTo>
                  <a:cubicBezTo>
                    <a:pt x="8100" y="0"/>
                    <a:pt x="8111" y="11"/>
                    <a:pt x="8111" y="23"/>
                  </a:cubicBezTo>
                  <a:cubicBezTo>
                    <a:pt x="8111" y="36"/>
                    <a:pt x="8100" y="46"/>
                    <a:pt x="8088" y="46"/>
                  </a:cubicBezTo>
                  <a:lnTo>
                    <a:pt x="8041" y="46"/>
                  </a:lnTo>
                  <a:cubicBezTo>
                    <a:pt x="8029" y="46"/>
                    <a:pt x="8018" y="36"/>
                    <a:pt x="8018" y="23"/>
                  </a:cubicBezTo>
                  <a:cubicBezTo>
                    <a:pt x="8018" y="11"/>
                    <a:pt x="8029" y="0"/>
                    <a:pt x="8041" y="0"/>
                  </a:cubicBezTo>
                  <a:close/>
                  <a:moveTo>
                    <a:pt x="8180" y="0"/>
                  </a:moveTo>
                  <a:lnTo>
                    <a:pt x="8226" y="0"/>
                  </a:lnTo>
                  <a:cubicBezTo>
                    <a:pt x="8238" y="0"/>
                    <a:pt x="8249" y="11"/>
                    <a:pt x="8249" y="23"/>
                  </a:cubicBezTo>
                  <a:cubicBezTo>
                    <a:pt x="8249" y="36"/>
                    <a:pt x="8238" y="46"/>
                    <a:pt x="8226" y="46"/>
                  </a:cubicBezTo>
                  <a:lnTo>
                    <a:pt x="8180" y="46"/>
                  </a:lnTo>
                  <a:cubicBezTo>
                    <a:pt x="8167" y="46"/>
                    <a:pt x="8157" y="36"/>
                    <a:pt x="8157" y="23"/>
                  </a:cubicBezTo>
                  <a:cubicBezTo>
                    <a:pt x="8157" y="11"/>
                    <a:pt x="8167" y="0"/>
                    <a:pt x="8180" y="0"/>
                  </a:cubicBezTo>
                  <a:close/>
                  <a:moveTo>
                    <a:pt x="8318" y="0"/>
                  </a:moveTo>
                  <a:lnTo>
                    <a:pt x="8364" y="0"/>
                  </a:lnTo>
                  <a:cubicBezTo>
                    <a:pt x="8377" y="0"/>
                    <a:pt x="8387" y="11"/>
                    <a:pt x="8387" y="23"/>
                  </a:cubicBezTo>
                  <a:cubicBezTo>
                    <a:pt x="8387" y="36"/>
                    <a:pt x="8377" y="46"/>
                    <a:pt x="8364" y="46"/>
                  </a:cubicBezTo>
                  <a:lnTo>
                    <a:pt x="8318" y="46"/>
                  </a:lnTo>
                  <a:cubicBezTo>
                    <a:pt x="8305" y="46"/>
                    <a:pt x="8295" y="36"/>
                    <a:pt x="8295" y="23"/>
                  </a:cubicBezTo>
                  <a:cubicBezTo>
                    <a:pt x="8295" y="11"/>
                    <a:pt x="8305" y="0"/>
                    <a:pt x="8318" y="0"/>
                  </a:cubicBezTo>
                  <a:close/>
                  <a:moveTo>
                    <a:pt x="8456" y="0"/>
                  </a:moveTo>
                  <a:lnTo>
                    <a:pt x="8502" y="0"/>
                  </a:lnTo>
                  <a:cubicBezTo>
                    <a:pt x="8515" y="0"/>
                    <a:pt x="8525" y="11"/>
                    <a:pt x="8525" y="23"/>
                  </a:cubicBezTo>
                  <a:cubicBezTo>
                    <a:pt x="8525" y="36"/>
                    <a:pt x="8515" y="46"/>
                    <a:pt x="8502" y="46"/>
                  </a:cubicBezTo>
                  <a:lnTo>
                    <a:pt x="8456" y="46"/>
                  </a:lnTo>
                  <a:cubicBezTo>
                    <a:pt x="8443" y="46"/>
                    <a:pt x="8433" y="36"/>
                    <a:pt x="8433" y="23"/>
                  </a:cubicBezTo>
                  <a:cubicBezTo>
                    <a:pt x="8433" y="11"/>
                    <a:pt x="8443" y="0"/>
                    <a:pt x="8456" y="0"/>
                  </a:cubicBezTo>
                  <a:close/>
                  <a:moveTo>
                    <a:pt x="8594" y="0"/>
                  </a:moveTo>
                  <a:lnTo>
                    <a:pt x="8640" y="0"/>
                  </a:lnTo>
                  <a:cubicBezTo>
                    <a:pt x="8653" y="0"/>
                    <a:pt x="8664" y="11"/>
                    <a:pt x="8664" y="23"/>
                  </a:cubicBezTo>
                  <a:cubicBezTo>
                    <a:pt x="8664" y="36"/>
                    <a:pt x="8653" y="46"/>
                    <a:pt x="8640" y="46"/>
                  </a:cubicBezTo>
                  <a:lnTo>
                    <a:pt x="8594" y="46"/>
                  </a:lnTo>
                  <a:cubicBezTo>
                    <a:pt x="8582" y="46"/>
                    <a:pt x="8571" y="36"/>
                    <a:pt x="8571" y="23"/>
                  </a:cubicBezTo>
                  <a:cubicBezTo>
                    <a:pt x="8571" y="11"/>
                    <a:pt x="8582" y="0"/>
                    <a:pt x="8594" y="0"/>
                  </a:cubicBezTo>
                  <a:close/>
                  <a:moveTo>
                    <a:pt x="8733" y="0"/>
                  </a:moveTo>
                  <a:lnTo>
                    <a:pt x="8779" y="0"/>
                  </a:lnTo>
                  <a:cubicBezTo>
                    <a:pt x="8791" y="0"/>
                    <a:pt x="8802" y="11"/>
                    <a:pt x="8802" y="23"/>
                  </a:cubicBezTo>
                  <a:cubicBezTo>
                    <a:pt x="8802" y="36"/>
                    <a:pt x="8791" y="46"/>
                    <a:pt x="8779" y="46"/>
                  </a:cubicBezTo>
                  <a:lnTo>
                    <a:pt x="8733" y="46"/>
                  </a:lnTo>
                  <a:cubicBezTo>
                    <a:pt x="8720" y="46"/>
                    <a:pt x="8710" y="36"/>
                    <a:pt x="8710" y="23"/>
                  </a:cubicBezTo>
                  <a:cubicBezTo>
                    <a:pt x="8710" y="11"/>
                    <a:pt x="8720" y="0"/>
                    <a:pt x="8733" y="0"/>
                  </a:cubicBezTo>
                  <a:close/>
                  <a:moveTo>
                    <a:pt x="8871" y="0"/>
                  </a:moveTo>
                  <a:lnTo>
                    <a:pt x="8917" y="0"/>
                  </a:lnTo>
                  <a:cubicBezTo>
                    <a:pt x="8930" y="0"/>
                    <a:pt x="8940" y="11"/>
                    <a:pt x="8940" y="23"/>
                  </a:cubicBezTo>
                  <a:cubicBezTo>
                    <a:pt x="8940" y="36"/>
                    <a:pt x="8930" y="46"/>
                    <a:pt x="8917" y="46"/>
                  </a:cubicBezTo>
                  <a:lnTo>
                    <a:pt x="8871" y="46"/>
                  </a:lnTo>
                  <a:cubicBezTo>
                    <a:pt x="8858" y="46"/>
                    <a:pt x="8848" y="36"/>
                    <a:pt x="8848" y="23"/>
                  </a:cubicBezTo>
                  <a:cubicBezTo>
                    <a:pt x="8848" y="11"/>
                    <a:pt x="8858" y="0"/>
                    <a:pt x="8871" y="0"/>
                  </a:cubicBezTo>
                  <a:close/>
                  <a:moveTo>
                    <a:pt x="9009" y="0"/>
                  </a:moveTo>
                  <a:lnTo>
                    <a:pt x="9055" y="0"/>
                  </a:lnTo>
                  <a:cubicBezTo>
                    <a:pt x="9068" y="0"/>
                    <a:pt x="9078" y="11"/>
                    <a:pt x="9078" y="23"/>
                  </a:cubicBezTo>
                  <a:cubicBezTo>
                    <a:pt x="9078" y="36"/>
                    <a:pt x="9068" y="46"/>
                    <a:pt x="9055" y="46"/>
                  </a:cubicBezTo>
                  <a:lnTo>
                    <a:pt x="9009" y="46"/>
                  </a:lnTo>
                  <a:cubicBezTo>
                    <a:pt x="8996" y="46"/>
                    <a:pt x="8986" y="36"/>
                    <a:pt x="8986" y="23"/>
                  </a:cubicBezTo>
                  <a:cubicBezTo>
                    <a:pt x="8986" y="11"/>
                    <a:pt x="8996" y="0"/>
                    <a:pt x="9009" y="0"/>
                  </a:cubicBezTo>
                  <a:close/>
                  <a:moveTo>
                    <a:pt x="9147" y="0"/>
                  </a:moveTo>
                  <a:lnTo>
                    <a:pt x="9193" y="0"/>
                  </a:lnTo>
                  <a:cubicBezTo>
                    <a:pt x="9206" y="0"/>
                    <a:pt x="9216" y="11"/>
                    <a:pt x="9216" y="23"/>
                  </a:cubicBezTo>
                  <a:cubicBezTo>
                    <a:pt x="9216" y="36"/>
                    <a:pt x="9206" y="46"/>
                    <a:pt x="9193" y="46"/>
                  </a:cubicBezTo>
                  <a:lnTo>
                    <a:pt x="9147" y="46"/>
                  </a:lnTo>
                  <a:cubicBezTo>
                    <a:pt x="9135" y="46"/>
                    <a:pt x="9124" y="36"/>
                    <a:pt x="9124" y="23"/>
                  </a:cubicBezTo>
                  <a:cubicBezTo>
                    <a:pt x="9124" y="11"/>
                    <a:pt x="9135" y="0"/>
                    <a:pt x="9147" y="0"/>
                  </a:cubicBezTo>
                  <a:close/>
                  <a:moveTo>
                    <a:pt x="9286" y="0"/>
                  </a:moveTo>
                  <a:lnTo>
                    <a:pt x="9332" y="0"/>
                  </a:lnTo>
                  <a:cubicBezTo>
                    <a:pt x="9344" y="0"/>
                    <a:pt x="9355" y="11"/>
                    <a:pt x="9355" y="23"/>
                  </a:cubicBezTo>
                  <a:cubicBezTo>
                    <a:pt x="9355" y="36"/>
                    <a:pt x="9344" y="46"/>
                    <a:pt x="9332" y="46"/>
                  </a:cubicBezTo>
                  <a:lnTo>
                    <a:pt x="9286" y="46"/>
                  </a:lnTo>
                  <a:cubicBezTo>
                    <a:pt x="9273" y="46"/>
                    <a:pt x="9263" y="36"/>
                    <a:pt x="9263" y="23"/>
                  </a:cubicBezTo>
                  <a:cubicBezTo>
                    <a:pt x="9263" y="11"/>
                    <a:pt x="9273" y="0"/>
                    <a:pt x="9286" y="0"/>
                  </a:cubicBezTo>
                  <a:close/>
                  <a:moveTo>
                    <a:pt x="9424" y="0"/>
                  </a:moveTo>
                  <a:lnTo>
                    <a:pt x="9470" y="0"/>
                  </a:lnTo>
                  <a:cubicBezTo>
                    <a:pt x="9483" y="0"/>
                    <a:pt x="9493" y="11"/>
                    <a:pt x="9493" y="23"/>
                  </a:cubicBezTo>
                  <a:cubicBezTo>
                    <a:pt x="9493" y="36"/>
                    <a:pt x="9483" y="46"/>
                    <a:pt x="9470" y="46"/>
                  </a:cubicBezTo>
                  <a:lnTo>
                    <a:pt x="9424" y="46"/>
                  </a:lnTo>
                  <a:cubicBezTo>
                    <a:pt x="9411" y="46"/>
                    <a:pt x="9401" y="36"/>
                    <a:pt x="9401" y="23"/>
                  </a:cubicBezTo>
                  <a:cubicBezTo>
                    <a:pt x="9401" y="11"/>
                    <a:pt x="9411" y="0"/>
                    <a:pt x="9424" y="0"/>
                  </a:cubicBezTo>
                  <a:close/>
                  <a:moveTo>
                    <a:pt x="9562" y="0"/>
                  </a:moveTo>
                  <a:lnTo>
                    <a:pt x="9608" y="0"/>
                  </a:lnTo>
                  <a:cubicBezTo>
                    <a:pt x="9621" y="0"/>
                    <a:pt x="9631" y="11"/>
                    <a:pt x="9631" y="23"/>
                  </a:cubicBezTo>
                  <a:cubicBezTo>
                    <a:pt x="9631" y="36"/>
                    <a:pt x="9621" y="46"/>
                    <a:pt x="9608" y="46"/>
                  </a:cubicBezTo>
                  <a:lnTo>
                    <a:pt x="9562" y="46"/>
                  </a:lnTo>
                  <a:cubicBezTo>
                    <a:pt x="9549" y="46"/>
                    <a:pt x="9539" y="36"/>
                    <a:pt x="9539" y="23"/>
                  </a:cubicBezTo>
                  <a:cubicBezTo>
                    <a:pt x="9539" y="11"/>
                    <a:pt x="9549" y="0"/>
                    <a:pt x="9562" y="0"/>
                  </a:cubicBezTo>
                  <a:close/>
                  <a:moveTo>
                    <a:pt x="9700" y="0"/>
                  </a:moveTo>
                  <a:lnTo>
                    <a:pt x="9746" y="0"/>
                  </a:lnTo>
                  <a:cubicBezTo>
                    <a:pt x="9759" y="0"/>
                    <a:pt x="9769" y="11"/>
                    <a:pt x="9769" y="23"/>
                  </a:cubicBezTo>
                  <a:cubicBezTo>
                    <a:pt x="9769" y="36"/>
                    <a:pt x="9759" y="46"/>
                    <a:pt x="9746" y="46"/>
                  </a:cubicBezTo>
                  <a:lnTo>
                    <a:pt x="9700" y="46"/>
                  </a:lnTo>
                  <a:cubicBezTo>
                    <a:pt x="9688" y="46"/>
                    <a:pt x="9677" y="36"/>
                    <a:pt x="9677" y="23"/>
                  </a:cubicBezTo>
                  <a:cubicBezTo>
                    <a:pt x="9677" y="11"/>
                    <a:pt x="9688" y="0"/>
                    <a:pt x="9700" y="0"/>
                  </a:cubicBezTo>
                  <a:close/>
                  <a:moveTo>
                    <a:pt x="9839" y="0"/>
                  </a:moveTo>
                  <a:lnTo>
                    <a:pt x="9885" y="0"/>
                  </a:lnTo>
                  <a:cubicBezTo>
                    <a:pt x="9897" y="0"/>
                    <a:pt x="9908" y="11"/>
                    <a:pt x="9908" y="23"/>
                  </a:cubicBezTo>
                  <a:cubicBezTo>
                    <a:pt x="9908" y="36"/>
                    <a:pt x="9897" y="46"/>
                    <a:pt x="9885" y="46"/>
                  </a:cubicBezTo>
                  <a:lnTo>
                    <a:pt x="9839" y="46"/>
                  </a:lnTo>
                  <a:cubicBezTo>
                    <a:pt x="9826" y="46"/>
                    <a:pt x="9816" y="36"/>
                    <a:pt x="9816" y="23"/>
                  </a:cubicBezTo>
                  <a:cubicBezTo>
                    <a:pt x="9816" y="11"/>
                    <a:pt x="9826" y="0"/>
                    <a:pt x="9839" y="0"/>
                  </a:cubicBezTo>
                  <a:close/>
                  <a:moveTo>
                    <a:pt x="9977" y="0"/>
                  </a:moveTo>
                  <a:lnTo>
                    <a:pt x="10023" y="0"/>
                  </a:lnTo>
                  <a:cubicBezTo>
                    <a:pt x="10036" y="0"/>
                    <a:pt x="10046" y="11"/>
                    <a:pt x="10046" y="23"/>
                  </a:cubicBezTo>
                  <a:cubicBezTo>
                    <a:pt x="10046" y="36"/>
                    <a:pt x="10036" y="46"/>
                    <a:pt x="10023" y="46"/>
                  </a:cubicBezTo>
                  <a:lnTo>
                    <a:pt x="9977" y="46"/>
                  </a:lnTo>
                  <a:cubicBezTo>
                    <a:pt x="9964" y="46"/>
                    <a:pt x="9954" y="36"/>
                    <a:pt x="9954" y="23"/>
                  </a:cubicBezTo>
                  <a:cubicBezTo>
                    <a:pt x="9954" y="11"/>
                    <a:pt x="9964" y="0"/>
                    <a:pt x="9977" y="0"/>
                  </a:cubicBezTo>
                  <a:close/>
                  <a:moveTo>
                    <a:pt x="10115" y="0"/>
                  </a:moveTo>
                  <a:lnTo>
                    <a:pt x="10161" y="0"/>
                  </a:lnTo>
                  <a:cubicBezTo>
                    <a:pt x="10174" y="0"/>
                    <a:pt x="10184" y="11"/>
                    <a:pt x="10184" y="23"/>
                  </a:cubicBezTo>
                  <a:cubicBezTo>
                    <a:pt x="10184" y="36"/>
                    <a:pt x="10174" y="46"/>
                    <a:pt x="10161" y="46"/>
                  </a:cubicBezTo>
                  <a:lnTo>
                    <a:pt x="10115" y="46"/>
                  </a:lnTo>
                  <a:cubicBezTo>
                    <a:pt x="10102" y="46"/>
                    <a:pt x="10092" y="36"/>
                    <a:pt x="10092" y="23"/>
                  </a:cubicBezTo>
                  <a:cubicBezTo>
                    <a:pt x="10092" y="11"/>
                    <a:pt x="10102" y="0"/>
                    <a:pt x="10115" y="0"/>
                  </a:cubicBezTo>
                  <a:close/>
                  <a:moveTo>
                    <a:pt x="10253" y="0"/>
                  </a:moveTo>
                  <a:lnTo>
                    <a:pt x="10299" y="0"/>
                  </a:lnTo>
                  <a:cubicBezTo>
                    <a:pt x="10312" y="0"/>
                    <a:pt x="10322" y="11"/>
                    <a:pt x="10322" y="23"/>
                  </a:cubicBezTo>
                  <a:cubicBezTo>
                    <a:pt x="10322" y="36"/>
                    <a:pt x="10312" y="46"/>
                    <a:pt x="10299" y="46"/>
                  </a:cubicBezTo>
                  <a:lnTo>
                    <a:pt x="10253" y="46"/>
                  </a:lnTo>
                  <a:cubicBezTo>
                    <a:pt x="10241" y="46"/>
                    <a:pt x="10230" y="36"/>
                    <a:pt x="10230" y="23"/>
                  </a:cubicBezTo>
                  <a:cubicBezTo>
                    <a:pt x="10230" y="11"/>
                    <a:pt x="10241" y="0"/>
                    <a:pt x="10253" y="0"/>
                  </a:cubicBezTo>
                  <a:close/>
                  <a:moveTo>
                    <a:pt x="10392" y="0"/>
                  </a:moveTo>
                  <a:lnTo>
                    <a:pt x="10438" y="0"/>
                  </a:lnTo>
                  <a:cubicBezTo>
                    <a:pt x="10450" y="0"/>
                    <a:pt x="10461" y="11"/>
                    <a:pt x="10461" y="23"/>
                  </a:cubicBezTo>
                  <a:cubicBezTo>
                    <a:pt x="10461" y="36"/>
                    <a:pt x="10450" y="46"/>
                    <a:pt x="10438" y="46"/>
                  </a:cubicBezTo>
                  <a:lnTo>
                    <a:pt x="10392" y="46"/>
                  </a:lnTo>
                  <a:cubicBezTo>
                    <a:pt x="10379" y="46"/>
                    <a:pt x="10368" y="36"/>
                    <a:pt x="10368" y="23"/>
                  </a:cubicBezTo>
                  <a:cubicBezTo>
                    <a:pt x="10368" y="11"/>
                    <a:pt x="10379" y="0"/>
                    <a:pt x="10392" y="0"/>
                  </a:cubicBezTo>
                  <a:close/>
                  <a:moveTo>
                    <a:pt x="10530" y="0"/>
                  </a:moveTo>
                  <a:lnTo>
                    <a:pt x="10576" y="0"/>
                  </a:lnTo>
                  <a:cubicBezTo>
                    <a:pt x="10589" y="0"/>
                    <a:pt x="10599" y="11"/>
                    <a:pt x="10599" y="23"/>
                  </a:cubicBezTo>
                  <a:cubicBezTo>
                    <a:pt x="10599" y="36"/>
                    <a:pt x="10589" y="46"/>
                    <a:pt x="10576" y="46"/>
                  </a:cubicBezTo>
                  <a:lnTo>
                    <a:pt x="10530" y="46"/>
                  </a:lnTo>
                  <a:cubicBezTo>
                    <a:pt x="10517" y="46"/>
                    <a:pt x="10507" y="36"/>
                    <a:pt x="10507" y="23"/>
                  </a:cubicBezTo>
                  <a:cubicBezTo>
                    <a:pt x="10507" y="11"/>
                    <a:pt x="10517" y="0"/>
                    <a:pt x="10530" y="0"/>
                  </a:cubicBezTo>
                  <a:close/>
                  <a:moveTo>
                    <a:pt x="10668" y="0"/>
                  </a:moveTo>
                  <a:lnTo>
                    <a:pt x="10714" y="0"/>
                  </a:lnTo>
                  <a:cubicBezTo>
                    <a:pt x="10727" y="0"/>
                    <a:pt x="10737" y="11"/>
                    <a:pt x="10737" y="23"/>
                  </a:cubicBezTo>
                  <a:cubicBezTo>
                    <a:pt x="10737" y="36"/>
                    <a:pt x="10727" y="46"/>
                    <a:pt x="10714" y="46"/>
                  </a:cubicBezTo>
                  <a:lnTo>
                    <a:pt x="10668" y="46"/>
                  </a:lnTo>
                  <a:cubicBezTo>
                    <a:pt x="10655" y="46"/>
                    <a:pt x="10645" y="36"/>
                    <a:pt x="10645" y="23"/>
                  </a:cubicBezTo>
                  <a:cubicBezTo>
                    <a:pt x="10645" y="11"/>
                    <a:pt x="10655" y="0"/>
                    <a:pt x="10668" y="0"/>
                  </a:cubicBezTo>
                  <a:close/>
                  <a:moveTo>
                    <a:pt x="10806" y="0"/>
                  </a:moveTo>
                  <a:lnTo>
                    <a:pt x="10852" y="0"/>
                  </a:lnTo>
                  <a:cubicBezTo>
                    <a:pt x="10865" y="0"/>
                    <a:pt x="10875" y="11"/>
                    <a:pt x="10875" y="23"/>
                  </a:cubicBezTo>
                  <a:cubicBezTo>
                    <a:pt x="10875" y="36"/>
                    <a:pt x="10865" y="46"/>
                    <a:pt x="10852" y="46"/>
                  </a:cubicBezTo>
                  <a:lnTo>
                    <a:pt x="10806" y="46"/>
                  </a:lnTo>
                  <a:cubicBezTo>
                    <a:pt x="10794" y="46"/>
                    <a:pt x="10783" y="36"/>
                    <a:pt x="10783" y="23"/>
                  </a:cubicBezTo>
                  <a:cubicBezTo>
                    <a:pt x="10783" y="11"/>
                    <a:pt x="10794" y="0"/>
                    <a:pt x="10806" y="0"/>
                  </a:cubicBezTo>
                  <a:close/>
                  <a:moveTo>
                    <a:pt x="10944" y="0"/>
                  </a:moveTo>
                  <a:lnTo>
                    <a:pt x="10991" y="0"/>
                  </a:lnTo>
                  <a:cubicBezTo>
                    <a:pt x="11003" y="0"/>
                    <a:pt x="11014" y="11"/>
                    <a:pt x="11014" y="23"/>
                  </a:cubicBezTo>
                  <a:cubicBezTo>
                    <a:pt x="11014" y="36"/>
                    <a:pt x="11003" y="46"/>
                    <a:pt x="10991" y="46"/>
                  </a:cubicBezTo>
                  <a:lnTo>
                    <a:pt x="10944" y="46"/>
                  </a:lnTo>
                  <a:cubicBezTo>
                    <a:pt x="10932" y="46"/>
                    <a:pt x="10921" y="36"/>
                    <a:pt x="10921" y="23"/>
                  </a:cubicBezTo>
                  <a:cubicBezTo>
                    <a:pt x="10921" y="11"/>
                    <a:pt x="10932" y="0"/>
                    <a:pt x="10944" y="0"/>
                  </a:cubicBezTo>
                  <a:close/>
                  <a:moveTo>
                    <a:pt x="11083" y="0"/>
                  </a:moveTo>
                  <a:lnTo>
                    <a:pt x="11129" y="0"/>
                  </a:lnTo>
                  <a:cubicBezTo>
                    <a:pt x="11142" y="0"/>
                    <a:pt x="11152" y="11"/>
                    <a:pt x="11152" y="23"/>
                  </a:cubicBezTo>
                  <a:cubicBezTo>
                    <a:pt x="11152" y="36"/>
                    <a:pt x="11142" y="46"/>
                    <a:pt x="11129" y="46"/>
                  </a:cubicBezTo>
                  <a:lnTo>
                    <a:pt x="11083" y="46"/>
                  </a:lnTo>
                  <a:cubicBezTo>
                    <a:pt x="11070" y="46"/>
                    <a:pt x="11060" y="36"/>
                    <a:pt x="11060" y="23"/>
                  </a:cubicBezTo>
                  <a:cubicBezTo>
                    <a:pt x="11060" y="11"/>
                    <a:pt x="11070" y="0"/>
                    <a:pt x="11083" y="0"/>
                  </a:cubicBezTo>
                  <a:close/>
                  <a:moveTo>
                    <a:pt x="11221" y="0"/>
                  </a:moveTo>
                  <a:lnTo>
                    <a:pt x="11267" y="0"/>
                  </a:lnTo>
                  <a:cubicBezTo>
                    <a:pt x="11280" y="0"/>
                    <a:pt x="11290" y="11"/>
                    <a:pt x="11290" y="23"/>
                  </a:cubicBezTo>
                  <a:cubicBezTo>
                    <a:pt x="11290" y="36"/>
                    <a:pt x="11280" y="46"/>
                    <a:pt x="11267" y="46"/>
                  </a:cubicBezTo>
                  <a:lnTo>
                    <a:pt x="11221" y="46"/>
                  </a:lnTo>
                  <a:cubicBezTo>
                    <a:pt x="11208" y="46"/>
                    <a:pt x="11198" y="36"/>
                    <a:pt x="11198" y="23"/>
                  </a:cubicBezTo>
                  <a:cubicBezTo>
                    <a:pt x="11198" y="11"/>
                    <a:pt x="11208" y="0"/>
                    <a:pt x="11221" y="0"/>
                  </a:cubicBezTo>
                  <a:close/>
                  <a:moveTo>
                    <a:pt x="11359" y="0"/>
                  </a:moveTo>
                  <a:lnTo>
                    <a:pt x="11405" y="0"/>
                  </a:lnTo>
                  <a:cubicBezTo>
                    <a:pt x="11418" y="0"/>
                    <a:pt x="11428" y="11"/>
                    <a:pt x="11428" y="23"/>
                  </a:cubicBezTo>
                  <a:cubicBezTo>
                    <a:pt x="11428" y="36"/>
                    <a:pt x="11418" y="46"/>
                    <a:pt x="11405" y="46"/>
                  </a:cubicBezTo>
                  <a:lnTo>
                    <a:pt x="11359" y="46"/>
                  </a:lnTo>
                  <a:cubicBezTo>
                    <a:pt x="11346" y="46"/>
                    <a:pt x="11336" y="36"/>
                    <a:pt x="11336" y="23"/>
                  </a:cubicBezTo>
                  <a:cubicBezTo>
                    <a:pt x="11336" y="11"/>
                    <a:pt x="11346" y="0"/>
                    <a:pt x="11359" y="0"/>
                  </a:cubicBezTo>
                  <a:close/>
                  <a:moveTo>
                    <a:pt x="11497" y="0"/>
                  </a:moveTo>
                  <a:lnTo>
                    <a:pt x="11544" y="0"/>
                  </a:lnTo>
                  <a:cubicBezTo>
                    <a:pt x="11556" y="0"/>
                    <a:pt x="11567" y="11"/>
                    <a:pt x="11567" y="23"/>
                  </a:cubicBezTo>
                  <a:cubicBezTo>
                    <a:pt x="11567" y="36"/>
                    <a:pt x="11556" y="46"/>
                    <a:pt x="11544" y="46"/>
                  </a:cubicBezTo>
                  <a:lnTo>
                    <a:pt x="11497" y="46"/>
                  </a:lnTo>
                  <a:cubicBezTo>
                    <a:pt x="11485" y="46"/>
                    <a:pt x="11474" y="36"/>
                    <a:pt x="11474" y="23"/>
                  </a:cubicBezTo>
                  <a:cubicBezTo>
                    <a:pt x="11474" y="11"/>
                    <a:pt x="11485" y="0"/>
                    <a:pt x="11497" y="0"/>
                  </a:cubicBezTo>
                  <a:close/>
                  <a:moveTo>
                    <a:pt x="11636" y="0"/>
                  </a:moveTo>
                  <a:lnTo>
                    <a:pt x="11682" y="0"/>
                  </a:lnTo>
                  <a:cubicBezTo>
                    <a:pt x="11694" y="0"/>
                    <a:pt x="11705" y="11"/>
                    <a:pt x="11705" y="23"/>
                  </a:cubicBezTo>
                  <a:cubicBezTo>
                    <a:pt x="11705" y="36"/>
                    <a:pt x="11694" y="46"/>
                    <a:pt x="11682" y="46"/>
                  </a:cubicBezTo>
                  <a:lnTo>
                    <a:pt x="11636" y="46"/>
                  </a:lnTo>
                  <a:cubicBezTo>
                    <a:pt x="11623" y="46"/>
                    <a:pt x="11613" y="36"/>
                    <a:pt x="11613" y="23"/>
                  </a:cubicBezTo>
                  <a:cubicBezTo>
                    <a:pt x="11613" y="11"/>
                    <a:pt x="11623" y="0"/>
                    <a:pt x="11636" y="0"/>
                  </a:cubicBezTo>
                  <a:close/>
                  <a:moveTo>
                    <a:pt x="11774" y="0"/>
                  </a:moveTo>
                  <a:lnTo>
                    <a:pt x="11820" y="0"/>
                  </a:lnTo>
                  <a:cubicBezTo>
                    <a:pt x="11833" y="0"/>
                    <a:pt x="11843" y="11"/>
                    <a:pt x="11843" y="23"/>
                  </a:cubicBezTo>
                  <a:cubicBezTo>
                    <a:pt x="11843" y="36"/>
                    <a:pt x="11833" y="46"/>
                    <a:pt x="11820" y="46"/>
                  </a:cubicBezTo>
                  <a:lnTo>
                    <a:pt x="11774" y="46"/>
                  </a:lnTo>
                  <a:cubicBezTo>
                    <a:pt x="11761" y="46"/>
                    <a:pt x="11751" y="36"/>
                    <a:pt x="11751" y="23"/>
                  </a:cubicBezTo>
                  <a:cubicBezTo>
                    <a:pt x="11751" y="11"/>
                    <a:pt x="11761" y="0"/>
                    <a:pt x="11774" y="0"/>
                  </a:cubicBezTo>
                  <a:close/>
                  <a:moveTo>
                    <a:pt x="11912" y="0"/>
                  </a:moveTo>
                  <a:lnTo>
                    <a:pt x="11958" y="0"/>
                  </a:lnTo>
                  <a:cubicBezTo>
                    <a:pt x="11971" y="0"/>
                    <a:pt x="11981" y="11"/>
                    <a:pt x="11981" y="23"/>
                  </a:cubicBezTo>
                  <a:cubicBezTo>
                    <a:pt x="11981" y="36"/>
                    <a:pt x="11971" y="46"/>
                    <a:pt x="11958" y="46"/>
                  </a:cubicBezTo>
                  <a:lnTo>
                    <a:pt x="11912" y="46"/>
                  </a:lnTo>
                  <a:cubicBezTo>
                    <a:pt x="11899" y="46"/>
                    <a:pt x="11889" y="36"/>
                    <a:pt x="11889" y="23"/>
                  </a:cubicBezTo>
                  <a:cubicBezTo>
                    <a:pt x="11889" y="11"/>
                    <a:pt x="11899" y="0"/>
                    <a:pt x="11912" y="0"/>
                  </a:cubicBezTo>
                  <a:close/>
                  <a:moveTo>
                    <a:pt x="12050" y="0"/>
                  </a:moveTo>
                  <a:lnTo>
                    <a:pt x="12096" y="0"/>
                  </a:lnTo>
                  <a:cubicBezTo>
                    <a:pt x="12109" y="0"/>
                    <a:pt x="12120" y="11"/>
                    <a:pt x="12120" y="23"/>
                  </a:cubicBezTo>
                  <a:cubicBezTo>
                    <a:pt x="12120" y="36"/>
                    <a:pt x="12109" y="46"/>
                    <a:pt x="12096" y="46"/>
                  </a:cubicBezTo>
                  <a:lnTo>
                    <a:pt x="12050" y="46"/>
                  </a:lnTo>
                  <a:cubicBezTo>
                    <a:pt x="12038" y="46"/>
                    <a:pt x="12027" y="36"/>
                    <a:pt x="12027" y="23"/>
                  </a:cubicBezTo>
                  <a:cubicBezTo>
                    <a:pt x="12027" y="11"/>
                    <a:pt x="12038" y="0"/>
                    <a:pt x="12050" y="0"/>
                  </a:cubicBezTo>
                  <a:close/>
                  <a:moveTo>
                    <a:pt x="12189" y="0"/>
                  </a:moveTo>
                  <a:lnTo>
                    <a:pt x="12235" y="0"/>
                  </a:lnTo>
                  <a:cubicBezTo>
                    <a:pt x="12247" y="0"/>
                    <a:pt x="12258" y="11"/>
                    <a:pt x="12258" y="23"/>
                  </a:cubicBezTo>
                  <a:cubicBezTo>
                    <a:pt x="12258" y="36"/>
                    <a:pt x="12247" y="46"/>
                    <a:pt x="12235" y="46"/>
                  </a:cubicBezTo>
                  <a:lnTo>
                    <a:pt x="12189" y="46"/>
                  </a:lnTo>
                  <a:cubicBezTo>
                    <a:pt x="12176" y="46"/>
                    <a:pt x="12166" y="36"/>
                    <a:pt x="12166" y="23"/>
                  </a:cubicBezTo>
                  <a:cubicBezTo>
                    <a:pt x="12166" y="11"/>
                    <a:pt x="12176" y="0"/>
                    <a:pt x="12189" y="0"/>
                  </a:cubicBezTo>
                  <a:close/>
                  <a:moveTo>
                    <a:pt x="12327" y="0"/>
                  </a:moveTo>
                  <a:lnTo>
                    <a:pt x="12373" y="0"/>
                  </a:lnTo>
                  <a:cubicBezTo>
                    <a:pt x="12386" y="0"/>
                    <a:pt x="12396" y="11"/>
                    <a:pt x="12396" y="23"/>
                  </a:cubicBezTo>
                  <a:cubicBezTo>
                    <a:pt x="12396" y="36"/>
                    <a:pt x="12386" y="46"/>
                    <a:pt x="12373" y="46"/>
                  </a:cubicBezTo>
                  <a:lnTo>
                    <a:pt x="12327" y="46"/>
                  </a:lnTo>
                  <a:cubicBezTo>
                    <a:pt x="12314" y="46"/>
                    <a:pt x="12304" y="36"/>
                    <a:pt x="12304" y="23"/>
                  </a:cubicBezTo>
                  <a:cubicBezTo>
                    <a:pt x="12304" y="11"/>
                    <a:pt x="12314" y="0"/>
                    <a:pt x="12327" y="0"/>
                  </a:cubicBezTo>
                  <a:close/>
                  <a:moveTo>
                    <a:pt x="12465" y="0"/>
                  </a:moveTo>
                  <a:lnTo>
                    <a:pt x="12511" y="0"/>
                  </a:lnTo>
                  <a:cubicBezTo>
                    <a:pt x="12524" y="0"/>
                    <a:pt x="12534" y="11"/>
                    <a:pt x="12534" y="23"/>
                  </a:cubicBezTo>
                  <a:cubicBezTo>
                    <a:pt x="12534" y="36"/>
                    <a:pt x="12524" y="46"/>
                    <a:pt x="12511" y="46"/>
                  </a:cubicBezTo>
                  <a:lnTo>
                    <a:pt x="12465" y="46"/>
                  </a:lnTo>
                  <a:cubicBezTo>
                    <a:pt x="12452" y="46"/>
                    <a:pt x="12442" y="36"/>
                    <a:pt x="12442" y="23"/>
                  </a:cubicBezTo>
                  <a:cubicBezTo>
                    <a:pt x="12442" y="11"/>
                    <a:pt x="12452" y="0"/>
                    <a:pt x="12465" y="0"/>
                  </a:cubicBezTo>
                  <a:close/>
                  <a:moveTo>
                    <a:pt x="12603" y="0"/>
                  </a:moveTo>
                  <a:lnTo>
                    <a:pt x="12649" y="0"/>
                  </a:lnTo>
                  <a:cubicBezTo>
                    <a:pt x="12662" y="0"/>
                    <a:pt x="12672" y="11"/>
                    <a:pt x="12672" y="23"/>
                  </a:cubicBezTo>
                  <a:cubicBezTo>
                    <a:pt x="12672" y="36"/>
                    <a:pt x="12662" y="46"/>
                    <a:pt x="12649" y="46"/>
                  </a:cubicBezTo>
                  <a:lnTo>
                    <a:pt x="12603" y="46"/>
                  </a:lnTo>
                  <a:cubicBezTo>
                    <a:pt x="12591" y="46"/>
                    <a:pt x="12580" y="36"/>
                    <a:pt x="12580" y="23"/>
                  </a:cubicBezTo>
                  <a:cubicBezTo>
                    <a:pt x="12580" y="11"/>
                    <a:pt x="12591" y="0"/>
                    <a:pt x="12603" y="0"/>
                  </a:cubicBezTo>
                  <a:close/>
                  <a:moveTo>
                    <a:pt x="12742" y="0"/>
                  </a:moveTo>
                  <a:lnTo>
                    <a:pt x="12788" y="0"/>
                  </a:lnTo>
                  <a:cubicBezTo>
                    <a:pt x="12800" y="0"/>
                    <a:pt x="12811" y="11"/>
                    <a:pt x="12811" y="23"/>
                  </a:cubicBezTo>
                  <a:cubicBezTo>
                    <a:pt x="12811" y="36"/>
                    <a:pt x="12800" y="46"/>
                    <a:pt x="12788" y="46"/>
                  </a:cubicBezTo>
                  <a:lnTo>
                    <a:pt x="12742" y="46"/>
                  </a:lnTo>
                  <a:cubicBezTo>
                    <a:pt x="12729" y="46"/>
                    <a:pt x="12719" y="36"/>
                    <a:pt x="12719" y="23"/>
                  </a:cubicBezTo>
                  <a:cubicBezTo>
                    <a:pt x="12719" y="11"/>
                    <a:pt x="12729" y="0"/>
                    <a:pt x="12742" y="0"/>
                  </a:cubicBezTo>
                  <a:close/>
                  <a:moveTo>
                    <a:pt x="12880" y="0"/>
                  </a:moveTo>
                  <a:lnTo>
                    <a:pt x="12926" y="0"/>
                  </a:lnTo>
                  <a:cubicBezTo>
                    <a:pt x="12939" y="0"/>
                    <a:pt x="12949" y="11"/>
                    <a:pt x="12949" y="23"/>
                  </a:cubicBezTo>
                  <a:cubicBezTo>
                    <a:pt x="12949" y="36"/>
                    <a:pt x="12939" y="46"/>
                    <a:pt x="12926" y="46"/>
                  </a:cubicBezTo>
                  <a:lnTo>
                    <a:pt x="12880" y="46"/>
                  </a:lnTo>
                  <a:cubicBezTo>
                    <a:pt x="12867" y="46"/>
                    <a:pt x="12857" y="36"/>
                    <a:pt x="12857" y="23"/>
                  </a:cubicBezTo>
                  <a:cubicBezTo>
                    <a:pt x="12857" y="11"/>
                    <a:pt x="12867" y="0"/>
                    <a:pt x="12880" y="0"/>
                  </a:cubicBezTo>
                  <a:close/>
                  <a:moveTo>
                    <a:pt x="13018" y="0"/>
                  </a:moveTo>
                  <a:lnTo>
                    <a:pt x="13064" y="0"/>
                  </a:lnTo>
                  <a:cubicBezTo>
                    <a:pt x="13077" y="0"/>
                    <a:pt x="13087" y="11"/>
                    <a:pt x="13087" y="23"/>
                  </a:cubicBezTo>
                  <a:cubicBezTo>
                    <a:pt x="13087" y="36"/>
                    <a:pt x="13077" y="46"/>
                    <a:pt x="13064" y="46"/>
                  </a:cubicBezTo>
                  <a:lnTo>
                    <a:pt x="13018" y="46"/>
                  </a:lnTo>
                  <a:cubicBezTo>
                    <a:pt x="13005" y="46"/>
                    <a:pt x="12995" y="36"/>
                    <a:pt x="12995" y="23"/>
                  </a:cubicBezTo>
                  <a:cubicBezTo>
                    <a:pt x="12995" y="11"/>
                    <a:pt x="13005" y="0"/>
                    <a:pt x="13018" y="0"/>
                  </a:cubicBezTo>
                  <a:close/>
                  <a:moveTo>
                    <a:pt x="13156" y="0"/>
                  </a:moveTo>
                  <a:lnTo>
                    <a:pt x="13202" y="0"/>
                  </a:lnTo>
                  <a:cubicBezTo>
                    <a:pt x="13215" y="0"/>
                    <a:pt x="13225" y="11"/>
                    <a:pt x="13225" y="23"/>
                  </a:cubicBezTo>
                  <a:cubicBezTo>
                    <a:pt x="13225" y="36"/>
                    <a:pt x="13215" y="46"/>
                    <a:pt x="13202" y="46"/>
                  </a:cubicBezTo>
                  <a:lnTo>
                    <a:pt x="13156" y="46"/>
                  </a:lnTo>
                  <a:cubicBezTo>
                    <a:pt x="13144" y="46"/>
                    <a:pt x="13133" y="36"/>
                    <a:pt x="13133" y="23"/>
                  </a:cubicBezTo>
                  <a:cubicBezTo>
                    <a:pt x="13133" y="11"/>
                    <a:pt x="13144" y="0"/>
                    <a:pt x="13156" y="0"/>
                  </a:cubicBezTo>
                  <a:close/>
                  <a:moveTo>
                    <a:pt x="13295" y="0"/>
                  </a:moveTo>
                  <a:lnTo>
                    <a:pt x="13341" y="0"/>
                  </a:lnTo>
                  <a:cubicBezTo>
                    <a:pt x="13353" y="0"/>
                    <a:pt x="13364" y="11"/>
                    <a:pt x="13364" y="23"/>
                  </a:cubicBezTo>
                  <a:cubicBezTo>
                    <a:pt x="13364" y="36"/>
                    <a:pt x="13353" y="46"/>
                    <a:pt x="13341" y="46"/>
                  </a:cubicBezTo>
                  <a:lnTo>
                    <a:pt x="13295" y="46"/>
                  </a:lnTo>
                  <a:cubicBezTo>
                    <a:pt x="13282" y="46"/>
                    <a:pt x="13272" y="36"/>
                    <a:pt x="13272" y="23"/>
                  </a:cubicBezTo>
                  <a:cubicBezTo>
                    <a:pt x="13272" y="11"/>
                    <a:pt x="13282" y="0"/>
                    <a:pt x="13295" y="0"/>
                  </a:cubicBezTo>
                  <a:close/>
                  <a:moveTo>
                    <a:pt x="13433" y="0"/>
                  </a:moveTo>
                  <a:lnTo>
                    <a:pt x="13479" y="0"/>
                  </a:lnTo>
                  <a:cubicBezTo>
                    <a:pt x="13492" y="0"/>
                    <a:pt x="13502" y="11"/>
                    <a:pt x="13502" y="23"/>
                  </a:cubicBezTo>
                  <a:cubicBezTo>
                    <a:pt x="13502" y="36"/>
                    <a:pt x="13492" y="46"/>
                    <a:pt x="13479" y="46"/>
                  </a:cubicBezTo>
                  <a:lnTo>
                    <a:pt x="13433" y="46"/>
                  </a:lnTo>
                  <a:cubicBezTo>
                    <a:pt x="13420" y="46"/>
                    <a:pt x="13410" y="36"/>
                    <a:pt x="13410" y="23"/>
                  </a:cubicBezTo>
                  <a:cubicBezTo>
                    <a:pt x="13410" y="11"/>
                    <a:pt x="13420" y="0"/>
                    <a:pt x="13433" y="0"/>
                  </a:cubicBezTo>
                  <a:close/>
                  <a:moveTo>
                    <a:pt x="13571" y="0"/>
                  </a:moveTo>
                  <a:lnTo>
                    <a:pt x="13617" y="0"/>
                  </a:lnTo>
                  <a:cubicBezTo>
                    <a:pt x="13630" y="0"/>
                    <a:pt x="13640" y="11"/>
                    <a:pt x="13640" y="23"/>
                  </a:cubicBezTo>
                  <a:cubicBezTo>
                    <a:pt x="13640" y="36"/>
                    <a:pt x="13630" y="46"/>
                    <a:pt x="13617" y="46"/>
                  </a:cubicBezTo>
                  <a:lnTo>
                    <a:pt x="13571" y="46"/>
                  </a:lnTo>
                  <a:cubicBezTo>
                    <a:pt x="13558" y="46"/>
                    <a:pt x="13548" y="36"/>
                    <a:pt x="13548" y="23"/>
                  </a:cubicBezTo>
                  <a:cubicBezTo>
                    <a:pt x="13548" y="11"/>
                    <a:pt x="13558" y="0"/>
                    <a:pt x="13571" y="0"/>
                  </a:cubicBezTo>
                  <a:close/>
                  <a:moveTo>
                    <a:pt x="13709" y="0"/>
                  </a:moveTo>
                  <a:lnTo>
                    <a:pt x="13755" y="0"/>
                  </a:lnTo>
                  <a:cubicBezTo>
                    <a:pt x="13768" y="0"/>
                    <a:pt x="13778" y="11"/>
                    <a:pt x="13778" y="23"/>
                  </a:cubicBezTo>
                  <a:cubicBezTo>
                    <a:pt x="13778" y="36"/>
                    <a:pt x="13768" y="46"/>
                    <a:pt x="13755" y="46"/>
                  </a:cubicBezTo>
                  <a:lnTo>
                    <a:pt x="13709" y="46"/>
                  </a:lnTo>
                  <a:cubicBezTo>
                    <a:pt x="13697" y="46"/>
                    <a:pt x="13686" y="36"/>
                    <a:pt x="13686" y="23"/>
                  </a:cubicBezTo>
                  <a:cubicBezTo>
                    <a:pt x="13686" y="11"/>
                    <a:pt x="13697" y="0"/>
                    <a:pt x="13709" y="0"/>
                  </a:cubicBezTo>
                  <a:close/>
                  <a:moveTo>
                    <a:pt x="13848" y="0"/>
                  </a:moveTo>
                  <a:lnTo>
                    <a:pt x="13894" y="0"/>
                  </a:lnTo>
                  <a:cubicBezTo>
                    <a:pt x="13906" y="0"/>
                    <a:pt x="13917" y="11"/>
                    <a:pt x="13917" y="23"/>
                  </a:cubicBezTo>
                  <a:cubicBezTo>
                    <a:pt x="13917" y="36"/>
                    <a:pt x="13906" y="46"/>
                    <a:pt x="13894" y="46"/>
                  </a:cubicBezTo>
                  <a:lnTo>
                    <a:pt x="13848" y="46"/>
                  </a:lnTo>
                  <a:cubicBezTo>
                    <a:pt x="13835" y="46"/>
                    <a:pt x="13824" y="36"/>
                    <a:pt x="13824" y="23"/>
                  </a:cubicBezTo>
                  <a:cubicBezTo>
                    <a:pt x="13824" y="11"/>
                    <a:pt x="13835" y="0"/>
                    <a:pt x="13848" y="0"/>
                  </a:cubicBezTo>
                  <a:close/>
                </a:path>
              </a:pathLst>
            </a:custGeom>
            <a:solidFill>
              <a:srgbClr val="333399"/>
            </a:solidFill>
            <a:ln w="7938" cap="flat">
              <a:solidFill>
                <a:srgbClr val="333399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1354" y="536"/>
              <a:ext cx="1707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1469" y="520"/>
              <a:ext cx="261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Т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1594" y="520"/>
              <a:ext cx="1001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аблиця 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2443" y="520"/>
              <a:ext cx="198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2506" y="520"/>
              <a:ext cx="584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мен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3475" y="536"/>
              <a:ext cx="1490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3803" y="520"/>
              <a:ext cx="443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Об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4106" y="520"/>
              <a:ext cx="175" cy="3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lvl="0">
                <a:defRPr/>
              </a:pPr>
              <a:r>
                <a:rPr lang="uk-UA" sz="3100" b="1">
                  <a:solidFill>
                    <a:srgbClr val="0000FF"/>
                  </a:solidFill>
                  <a:latin typeface="Calibri"/>
                </a:rPr>
                <a:t>’</a:t>
              </a: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є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4291" y="520"/>
              <a:ext cx="449" cy="3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кти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354" y="2314"/>
              <a:ext cx="1707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1469" y="2297"/>
              <a:ext cx="261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Т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1594" y="2297"/>
              <a:ext cx="1001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аблиця 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2443" y="2297"/>
              <a:ext cx="198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і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2506" y="2297"/>
              <a:ext cx="584" cy="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мен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3475" y="2314"/>
              <a:ext cx="1490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3803" y="2297"/>
              <a:ext cx="368" cy="3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О</a:t>
              </a:r>
              <a:r>
                <a:rPr lang="uk-UA" sz="3100" b="1">
                  <a:solidFill>
                    <a:srgbClr val="0000FF"/>
                  </a:solidFill>
                  <a:latin typeface="Calibri"/>
                </a:rPr>
                <a:t>б’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137" y="2297"/>
              <a:ext cx="154" cy="3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є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4246" y="2297"/>
              <a:ext cx="370" cy="30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1pPr>
              <a:lvl2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2pPr>
              <a:lvl3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3pPr>
              <a:lvl4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4pPr>
              <a:lvl5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defRPr>
                  <a:solidFill>
                    <a:schemeClr val="tx1"/>
                  </a:solidFill>
                  <a:latin typeface="Arial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3100" b="1" i="0" u="none" strike="noStrike" cap="none">
                  <a:ln>
                    <a:noFill/>
                  </a:ln>
                  <a:solidFill>
                    <a:srgbClr val="0000FF"/>
                  </a:solidFill>
                  <a:latin typeface="Calibri"/>
                </a:rPr>
                <a:t>кти</a:t>
              </a:r>
              <a:endPara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ЗМІННІ, ТИПИ, ТИПІЗАЦІЯ</a:t>
            </a:r>
            <a:endParaRPr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722531"/>
            <a:ext cx="8352928" cy="330032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 b="1">
                <a:solidFill>
                  <a:srgbClr val="FF0000"/>
                </a:solidFill>
                <a:latin typeface="Book Antiqua"/>
                <a:cs typeface="Times New Roman"/>
              </a:rPr>
              <a:t>Тип об'єкту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– множина значень та множина операцій на цих значеннях. </a:t>
            </a:r>
            <a:r>
              <a:rPr lang="uk-UA" sz="3200">
                <a:solidFill>
                  <a:srgbClr val="002060"/>
                </a:solidFill>
                <a:latin typeface="Book Antiqua"/>
                <a:cs typeface="Times New Roman"/>
              </a:rPr>
              <a:t>Тип визначає  можливі значення та їх сенс, способи зберігання цих значень, можливі операції над значеннями.</a:t>
            </a:r>
            <a:endParaRPr/>
          </a:p>
          <a:p>
            <a:pPr marL="0" indent="0">
              <a:buNone/>
              <a:defRPr/>
            </a:pPr>
            <a:r>
              <a:rPr lang="uk-UA" sz="3200" b="1">
                <a:solidFill>
                  <a:srgbClr val="FF0000"/>
                </a:solidFill>
                <a:latin typeface="Book Antiqua"/>
                <a:cs typeface="Times New Roman"/>
              </a:rPr>
              <a:t>Типізація 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– операція визначення типу інформаційній сутності (об'єкту)</a:t>
            </a:r>
            <a:endParaRPr lang="uk-UA" sz="2800" b="1" i="1">
              <a:solidFill>
                <a:srgbClr val="FF0000"/>
              </a:solidFill>
              <a:latin typeface="Book Antiqua"/>
              <a:cs typeface="Times New Roman"/>
            </a:endParaRPr>
          </a:p>
        </p:txBody>
      </p:sp>
      <p:graphicFrame>
        <p:nvGraphicFramePr>
          <p:cNvPr id="2" name="Таблица 2"/>
          <p:cNvGraphicFramePr>
            <a:graphicFrameLocks noGrp="1"/>
          </p:cNvGraphicFramePr>
          <p:nvPr/>
        </p:nvGraphicFramePr>
        <p:xfrm>
          <a:off x="571500" y="4077072"/>
          <a:ext cx="8001000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СТАТИЧНА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ДИНАМІЧНА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СИЛЬНА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Book Antiqua"/>
                        </a:rPr>
                        <a:t>#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FF0000"/>
                          </a:solidFill>
                          <a:latin typeface="Book Antiqua"/>
                        </a:rPr>
                        <a:t>Python</a:t>
                      </a:r>
                      <a:endParaRPr lang="ru-RU" sz="2800" b="1">
                        <a:solidFill>
                          <a:srgbClr val="FF0000"/>
                        </a:solidFill>
                        <a:latin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СЛАБКА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latin typeface="Book Antiqua"/>
                        </a:rPr>
                        <a:t>JavaScript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8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>
                <a:solidFill>
                  <a:srgbClr val="002060"/>
                </a:solidFill>
                <a:latin typeface="Book Antiqua"/>
              </a:rPr>
              <a:t>ЗМІННІ, ТИПИ, ТИПІЗАЦІЯ</a:t>
            </a:r>
            <a:endParaRPr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722531"/>
            <a:ext cx="8352928" cy="438889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sz="3200" b="1">
                <a:solidFill>
                  <a:srgbClr val="FF0000"/>
                </a:solidFill>
                <a:latin typeface="Book Antiqua"/>
                <a:cs typeface="Times New Roman"/>
              </a:rPr>
              <a:t>Статична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– змінна не може змінити тип. Визначається на етапі компіляції. </a:t>
            </a:r>
            <a:endParaRPr/>
          </a:p>
          <a:p>
            <a:pPr marL="0" indent="0">
              <a:buNone/>
              <a:defRPr/>
            </a:pPr>
            <a:r>
              <a:rPr lang="uk-UA" sz="3200" b="1">
                <a:solidFill>
                  <a:srgbClr val="FF0000"/>
                </a:solidFill>
                <a:latin typeface="Book Antiqua"/>
                <a:cs typeface="Times New Roman"/>
              </a:rPr>
              <a:t>Динамічна 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– змінна </a:t>
            </a:r>
            <a:r>
              <a:rPr lang="uk-UA" sz="3200" b="1">
                <a:solidFill>
                  <a:srgbClr val="FF0000"/>
                </a:solidFill>
                <a:latin typeface="Book Antiqua"/>
                <a:cs typeface="Times New Roman"/>
              </a:rPr>
              <a:t>може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 змінити тип. Визначається при призначенні їй  значення. </a:t>
            </a:r>
            <a:endParaRPr/>
          </a:p>
          <a:p>
            <a:pPr marL="0" indent="0">
              <a:buNone/>
              <a:defRPr/>
            </a:pPr>
            <a:r>
              <a:rPr lang="uk-UA" sz="3200" b="1">
                <a:solidFill>
                  <a:srgbClr val="FF0000"/>
                </a:solidFill>
                <a:latin typeface="Book Antiqua"/>
                <a:cs typeface="Times New Roman"/>
              </a:rPr>
              <a:t>Сильна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– не допускає виконання операції при несумісності типів. </a:t>
            </a:r>
            <a:endParaRPr/>
          </a:p>
          <a:p>
            <a:pPr marL="0" indent="0">
              <a:buNone/>
              <a:defRPr/>
            </a:pPr>
            <a:r>
              <a:rPr lang="uk-UA" sz="3200" b="1">
                <a:solidFill>
                  <a:srgbClr val="FF0000"/>
                </a:solidFill>
                <a:latin typeface="Book Antiqua"/>
                <a:cs typeface="Times New Roman"/>
              </a:rPr>
              <a:t>Слабка </a:t>
            </a:r>
            <a:r>
              <a:rPr lang="uk-UA" sz="3200" b="1">
                <a:solidFill>
                  <a:srgbClr val="002060"/>
                </a:solidFill>
                <a:latin typeface="Book Antiqua"/>
                <a:cs typeface="Times New Roman"/>
              </a:rPr>
              <a:t>– дозволяє виконання операції при несумісності типів.  Результат ????</a:t>
            </a:r>
            <a:endParaRPr/>
          </a:p>
        </p:txBody>
      </p:sp>
      <p:graphicFrame>
        <p:nvGraphicFramePr>
          <p:cNvPr id="8" name="Таблица 2"/>
          <p:cNvGraphicFramePr>
            <a:graphicFrameLocks noGrp="1"/>
          </p:cNvGraphicFramePr>
          <p:nvPr/>
        </p:nvGraphicFramePr>
        <p:xfrm>
          <a:off x="539552" y="5111425"/>
          <a:ext cx="8001000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СТАТИЧНА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ДИНАМІЧНА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СИЛЬНА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</a:t>
                      </a:r>
                      <a:r>
                        <a:rPr lang="en-US" sz="2800" b="1">
                          <a:solidFill>
                            <a:srgbClr val="002060"/>
                          </a:solidFill>
                          <a:latin typeface="Book Antiqua"/>
                        </a:rPr>
                        <a:t>#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FF0000"/>
                          </a:solidFill>
                          <a:latin typeface="Book Antiqua"/>
                        </a:rPr>
                        <a:t>Python</a:t>
                      </a:r>
                      <a:endParaRPr lang="ru-RU" sz="2800" b="1">
                        <a:solidFill>
                          <a:srgbClr val="FF0000"/>
                        </a:solidFill>
                        <a:latin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СЛАБКА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uk-UA" sz="2800" b="1">
                          <a:solidFill>
                            <a:srgbClr val="002060"/>
                          </a:solidFill>
                          <a:latin typeface="Book Antiqua"/>
                        </a:rPr>
                        <a:t>С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  <a:latin typeface="Book Antiqua"/>
                        </a:rPr>
                        <a:t>JavaScript</a:t>
                      </a:r>
                      <a:endParaRPr lang="ru-RU" sz="2800" b="1">
                        <a:solidFill>
                          <a:srgbClr val="002060"/>
                        </a:solidFill>
                        <a:latin typeface="Book Antiqu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9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1244</Words>
  <Application>Microsoft Office PowerPoint</Application>
  <DocSecurity>0</DocSecurity>
  <PresentationFormat>Екран (4:3)</PresentationFormat>
  <Paragraphs>293</Paragraphs>
  <Slides>19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Tahoma</vt:lpstr>
      <vt:lpstr>Times New Roman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subject/>
  <dc:creator>Владимирская</dc:creator>
  <cp:keywords/>
  <dc:description/>
  <cp:lastModifiedBy>Никитенко Андрей</cp:lastModifiedBy>
  <cp:revision>840</cp:revision>
  <dcterms:created xsi:type="dcterms:W3CDTF">2001-11-25T14:33:40Z</dcterms:created>
  <dcterms:modified xsi:type="dcterms:W3CDTF">2024-06-02T13:17:59Z</dcterms:modified>
  <cp:category/>
  <dc:identifier/>
  <cp:contentStatus/>
  <dc:language>uk-UA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